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256" r:id="rId2"/>
    <p:sldId id="417" r:id="rId3"/>
    <p:sldId id="331" r:id="rId4"/>
    <p:sldId id="351" r:id="rId5"/>
    <p:sldId id="355" r:id="rId6"/>
    <p:sldId id="352" r:id="rId7"/>
    <p:sldId id="361" r:id="rId8"/>
    <p:sldId id="424" r:id="rId9"/>
    <p:sldId id="420" r:id="rId10"/>
    <p:sldId id="400" r:id="rId11"/>
    <p:sldId id="397" r:id="rId12"/>
    <p:sldId id="418" r:id="rId13"/>
    <p:sldId id="342" r:id="rId14"/>
    <p:sldId id="348" r:id="rId15"/>
    <p:sldId id="419" r:id="rId16"/>
    <p:sldId id="404" r:id="rId17"/>
    <p:sldId id="414" r:id="rId18"/>
    <p:sldId id="426" r:id="rId19"/>
    <p:sldId id="427" r:id="rId20"/>
    <p:sldId id="430" r:id="rId21"/>
    <p:sldId id="429" r:id="rId22"/>
    <p:sldId id="428" r:id="rId23"/>
    <p:sldId id="362" r:id="rId24"/>
    <p:sldId id="405" r:id="rId25"/>
    <p:sldId id="411" r:id="rId26"/>
    <p:sldId id="422" r:id="rId27"/>
    <p:sldId id="369" r:id="rId28"/>
    <p:sldId id="416" r:id="rId29"/>
    <p:sldId id="402" r:id="rId30"/>
    <p:sldId id="412" r:id="rId31"/>
    <p:sldId id="401" r:id="rId32"/>
    <p:sldId id="408" r:id="rId33"/>
    <p:sldId id="336" r:id="rId34"/>
    <p:sldId id="409" r:id="rId35"/>
    <p:sldId id="396" r:id="rId36"/>
    <p:sldId id="389"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龚 远林" initials="龚" lastIdx="1" clrIdx="0">
    <p:extLst>
      <p:ext uri="{19B8F6BF-5375-455C-9EA6-DF929625EA0E}">
        <p15:presenceInfo xmlns:p15="http://schemas.microsoft.com/office/powerpoint/2012/main" userId="1dea6f978c870ff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11BF"/>
    <a:srgbClr val="000000"/>
    <a:srgbClr val="FFCCCC"/>
    <a:srgbClr val="006600"/>
    <a:srgbClr val="339966"/>
    <a:srgbClr val="000201"/>
    <a:srgbClr val="339933"/>
    <a:srgbClr val="38572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94757" autoAdjust="0"/>
  </p:normalViewPr>
  <p:slideViewPr>
    <p:cSldViewPr snapToGrid="0">
      <p:cViewPr varScale="1">
        <p:scale>
          <a:sx n="75" d="100"/>
          <a:sy n="75" d="100"/>
        </p:scale>
        <p:origin x="372" y="20"/>
      </p:cViewPr>
      <p:guideLst/>
    </p:cSldViewPr>
  </p:slideViewPr>
  <p:notesTextViewPr>
    <p:cViewPr>
      <p:scale>
        <a:sx n="1" d="1"/>
        <a:sy n="1" d="1"/>
      </p:scale>
      <p:origin x="0" y="0"/>
    </p:cViewPr>
  </p:notesTextViewPr>
  <p:notesViewPr>
    <p:cSldViewPr snapToGrid="0">
      <p:cViewPr varScale="1">
        <p:scale>
          <a:sx n="65" d="100"/>
          <a:sy n="65" d="100"/>
        </p:scale>
        <p:origin x="315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65B844E-2C37-6B6B-1642-B5DB96375A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E7E61F48-87BA-928F-3F10-DD0D2EEA4E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411153-88B8-4334-9F5B-11BFB14D9F29}" type="datetimeFigureOut">
              <a:rPr lang="zh-CN" altLang="en-US" smtClean="0"/>
              <a:t>2023/12/16</a:t>
            </a:fld>
            <a:endParaRPr lang="zh-CN" altLang="en-US"/>
          </a:p>
        </p:txBody>
      </p:sp>
      <p:sp>
        <p:nvSpPr>
          <p:cNvPr id="4" name="页脚占位符 3">
            <a:extLst>
              <a:ext uri="{FF2B5EF4-FFF2-40B4-BE49-F238E27FC236}">
                <a16:creationId xmlns:a16="http://schemas.microsoft.com/office/drawing/2014/main" id="{E034F68E-9833-5578-FF26-73F16BF2F1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95ECBA16-6036-D746-EB02-8818547C9B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E52B86-2A60-4919-A0A0-C8EF573025A8}" type="slidenum">
              <a:rPr lang="zh-CN" altLang="en-US" smtClean="0"/>
              <a:t>‹#›</a:t>
            </a:fld>
            <a:endParaRPr lang="zh-CN" altLang="en-US"/>
          </a:p>
        </p:txBody>
      </p:sp>
    </p:spTree>
    <p:extLst>
      <p:ext uri="{BB962C8B-B14F-4D97-AF65-F5344CB8AC3E}">
        <p14:creationId xmlns:p14="http://schemas.microsoft.com/office/powerpoint/2010/main" val="347256080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365E-78AB-430C-83E6-2E06BC957713}" type="datetimeFigureOut">
              <a:rPr lang="zh-CN" altLang="en-US" smtClean="0"/>
              <a:t>2023/12/16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55FE3-CB42-4ED7-B00E-DD38C1D82FCA}" type="slidenum">
              <a:rPr lang="zh-CN" altLang="en-US" smtClean="0"/>
              <a:t>‹#›</a:t>
            </a:fld>
            <a:endParaRPr lang="zh-CN" altLang="en-US"/>
          </a:p>
        </p:txBody>
      </p:sp>
    </p:spTree>
    <p:extLst>
      <p:ext uri="{BB962C8B-B14F-4D97-AF65-F5344CB8AC3E}">
        <p14:creationId xmlns:p14="http://schemas.microsoft.com/office/powerpoint/2010/main" val="14721760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1</a:t>
            </a:fld>
            <a:endParaRPr lang="zh-CN" altLang="en-US"/>
          </a:p>
        </p:txBody>
      </p:sp>
    </p:spTree>
    <p:extLst>
      <p:ext uri="{BB962C8B-B14F-4D97-AF65-F5344CB8AC3E}">
        <p14:creationId xmlns:p14="http://schemas.microsoft.com/office/powerpoint/2010/main" val="2352308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15</a:t>
            </a:fld>
            <a:endParaRPr lang="zh-CN" altLang="en-US"/>
          </a:p>
        </p:txBody>
      </p:sp>
    </p:spTree>
    <p:extLst>
      <p:ext uri="{BB962C8B-B14F-4D97-AF65-F5344CB8AC3E}">
        <p14:creationId xmlns:p14="http://schemas.microsoft.com/office/powerpoint/2010/main" val="862431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27</a:t>
            </a:fld>
            <a:endParaRPr lang="zh-CN" altLang="en-US"/>
          </a:p>
        </p:txBody>
      </p:sp>
    </p:spTree>
    <p:extLst>
      <p:ext uri="{BB962C8B-B14F-4D97-AF65-F5344CB8AC3E}">
        <p14:creationId xmlns:p14="http://schemas.microsoft.com/office/powerpoint/2010/main" val="942007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28</a:t>
            </a:fld>
            <a:endParaRPr lang="zh-CN" altLang="en-US"/>
          </a:p>
        </p:txBody>
      </p:sp>
    </p:spTree>
    <p:extLst>
      <p:ext uri="{BB962C8B-B14F-4D97-AF65-F5344CB8AC3E}">
        <p14:creationId xmlns:p14="http://schemas.microsoft.com/office/powerpoint/2010/main" val="3712882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这个区域其他恒星的距离和旋转速度。另外，关于怎样精确确定银河系中恒星分布的方法也没有共识，使得问题更为复杂。在许多关于银河系内部暗物质的研究中，通常是选择</a:t>
            </a:r>
            <a:r>
              <a:rPr lang="en-US" altLang="zh-CN" dirty="0"/>
              <a:t>-</a:t>
            </a:r>
            <a:r>
              <a:rPr lang="zh-CN" altLang="en-US" dirty="0"/>
              <a:t>一个重子物质形态分布的模型</a:t>
            </a:r>
            <a:r>
              <a:rPr lang="en-US" altLang="zh-CN" dirty="0"/>
              <a:t>,</a:t>
            </a:r>
            <a:r>
              <a:rPr lang="zh-CN" altLang="en-US" dirty="0"/>
              <a:t>从而得到的结果可能是模型依赖的。因此，到现在为止，尽管有很多理论研究和观测的进步，银河系暗物质轮廓图依然未受实质限制。</a:t>
            </a:r>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30</a:t>
            </a:fld>
            <a:endParaRPr lang="zh-CN" altLang="en-US"/>
          </a:p>
        </p:txBody>
      </p:sp>
    </p:spTree>
    <p:extLst>
      <p:ext uri="{BB962C8B-B14F-4D97-AF65-F5344CB8AC3E}">
        <p14:creationId xmlns:p14="http://schemas.microsoft.com/office/powerpoint/2010/main" val="167643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en-US" altLang="zh-CN" dirty="0"/>
              <a:t>Fig. 5 plots (ρ(α, η), z(α, η)) for continuous η, and discrete values of α. The lines in Fig. 5 are the trajectories of the particles forming the flow, except that positions are plotted as a function of age, whereas for ordinary trajectories position is plotted as a function of time. Let us call the lines of Fig. 5 “age trajectories”. Fig. 5 shows that particle density diverges on a closed line which has the shape of a isosceles triangle, but with cusps instead of angles. We call that shape a“tricusp”.</a:t>
            </a:r>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31</a:t>
            </a:fld>
            <a:endParaRPr lang="zh-CN" altLang="en-US"/>
          </a:p>
        </p:txBody>
      </p:sp>
    </p:spTree>
    <p:extLst>
      <p:ext uri="{BB962C8B-B14F-4D97-AF65-F5344CB8AC3E}">
        <p14:creationId xmlns:p14="http://schemas.microsoft.com/office/powerpoint/2010/main" val="347847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en-US" altLang="zh-CN" dirty="0"/>
              <a:t>Fig. 5 plots (ρ(α, η), z(α, η)) for continuous η, and discrete values of α. The lines in Fig. 5 are the trajectories of the particles forming the flow, except that positions are plotted as a function of age, whereas for ordinary trajectories position is plotted as a function of time. Let us call the lines of Fig. 5 “age trajectories”. Fig. 5 shows that particle density diverges on a closed line which has the shape of a isosceles triangle, but with cusps instead of angles. We call that shape a“tricusp”.</a:t>
            </a:r>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32</a:t>
            </a:fld>
            <a:endParaRPr lang="zh-CN" altLang="en-US"/>
          </a:p>
        </p:txBody>
      </p:sp>
    </p:spTree>
    <p:extLst>
      <p:ext uri="{BB962C8B-B14F-4D97-AF65-F5344CB8AC3E}">
        <p14:creationId xmlns:p14="http://schemas.microsoft.com/office/powerpoint/2010/main" val="537802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 au (radius of Earth’s orbit, black line), 0.39 au (radius of Mercury’s orbit, red line) and 0.1 au (blue line).</a:t>
            </a:r>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33</a:t>
            </a:fld>
            <a:endParaRPr lang="zh-CN" altLang="en-US"/>
          </a:p>
        </p:txBody>
      </p:sp>
    </p:spTree>
    <p:extLst>
      <p:ext uri="{BB962C8B-B14F-4D97-AF65-F5344CB8AC3E}">
        <p14:creationId xmlns:p14="http://schemas.microsoft.com/office/powerpoint/2010/main" val="3909024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 au (radius of Earth’s orbit, black line), 0.39 au (radius of Mercury’s orbit, red line) and 0.1 au (blue line).</a:t>
            </a:r>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34</a:t>
            </a:fld>
            <a:endParaRPr lang="zh-CN" altLang="en-US"/>
          </a:p>
        </p:txBody>
      </p:sp>
    </p:spTree>
    <p:extLst>
      <p:ext uri="{BB962C8B-B14F-4D97-AF65-F5344CB8AC3E}">
        <p14:creationId xmlns:p14="http://schemas.microsoft.com/office/powerpoint/2010/main" val="2331078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optical-spectroscopy apparatus</a:t>
            </a:r>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36</a:t>
            </a:fld>
            <a:endParaRPr lang="zh-CN" altLang="en-US"/>
          </a:p>
        </p:txBody>
      </p:sp>
    </p:spTree>
    <p:extLst>
      <p:ext uri="{BB962C8B-B14F-4D97-AF65-F5344CB8AC3E}">
        <p14:creationId xmlns:p14="http://schemas.microsoft.com/office/powerpoint/2010/main" val="4154688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3</a:t>
            </a:fld>
            <a:endParaRPr lang="zh-CN" altLang="en-US"/>
          </a:p>
        </p:txBody>
      </p:sp>
    </p:spTree>
    <p:extLst>
      <p:ext uri="{BB962C8B-B14F-4D97-AF65-F5344CB8AC3E}">
        <p14:creationId xmlns:p14="http://schemas.microsoft.com/office/powerpoint/2010/main" val="3164383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Panel (a) shows the structure created by evolving a single coherent wave function for ΛψDM calculated on AMR grids. Panel (b) is the structure simulated with a standard ΛCDM N-body code GADGET-212 for the same cosmological parameters, with the high-k modes of the linear power spectrum intentionally suppressed in a way similar to the ψDM model to highlight the comparison of large-scale features. This comparison clearly demonstrates that the large scale distribution of filaments and voids is indistinguishable between these two completely different calculations, as desired given the success of ΛCDM in describing the observed large scale structure. ψDM arises from the low momentum state of the condensate so that it is equivalent to collisionless CDM well above the Jeans scale.</a:t>
            </a:r>
          </a:p>
          <a:p>
            <a:endParaRPr lang="en-US" altLang="zh-CN" dirty="0"/>
          </a:p>
          <a:p>
            <a:r>
              <a:rPr lang="en-US" altLang="zh-CN" dirty="0"/>
              <a:t>This scaled sequence (each of thickness 60 pc) shows how quantum interference patterns can be clearly seen everywhere from the large-scale filaments, tangential fringes near the virial boundaries, to the granular structure inside the haloes. Distinct solitonic cores with radius ∼ 0.3 − 1.6 kpc are found within each collapsed halo. The density shown here spans over nine orders of magnitude, from 10−1 to 108 (normalized to the cosmic mean density). The color map scales logarithmically, with cyan corresponding to density . 10.</a:t>
            </a:r>
          </a:p>
          <a:p>
            <a:endParaRPr lang="en-US" altLang="zh-CN" dirty="0"/>
          </a:p>
          <a:p>
            <a:r>
              <a:rPr lang="en-US" altLang="zh-CN" dirty="0"/>
              <a:t>Dashed lines with various symbols show six examples of the halo profiles normalized to the cosmic mean density. All haloes are found to possess a distinct inner core fitted extremely well by the soliton solution (solid lines).</a:t>
            </a:r>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4</a:t>
            </a:fld>
            <a:endParaRPr lang="zh-CN" altLang="en-US"/>
          </a:p>
        </p:txBody>
      </p:sp>
    </p:spTree>
    <p:extLst>
      <p:ext uri="{BB962C8B-B14F-4D97-AF65-F5344CB8AC3E}">
        <p14:creationId xmlns:p14="http://schemas.microsoft.com/office/powerpoint/2010/main" val="4084842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a:t>
            </a:r>
            <a:r>
              <a:rPr lang="en-US" altLang="zh-CN" b="1" dirty="0"/>
              <a:t>sensitivity of EP violation </a:t>
            </a:r>
            <a:r>
              <a:rPr lang="en-US" altLang="zh-CN" dirty="0"/>
              <a:t>tests is characterized in terms of</a:t>
            </a:r>
          </a:p>
          <a:p>
            <a:r>
              <a:rPr lang="en-US" altLang="zh-CN" dirty="0"/>
              <a:t> </a:t>
            </a:r>
            <a:r>
              <a:rPr lang="en-US" altLang="zh-CN" b="1" dirty="0"/>
              <a:t>the differential acceleration a between two test bodies A and B </a:t>
            </a:r>
          </a:p>
          <a:p>
            <a:r>
              <a:rPr lang="en-US" altLang="zh-CN" dirty="0"/>
              <a:t>in the presence of a source C, and takes the following form</a:t>
            </a:r>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5</a:t>
            </a:fld>
            <a:endParaRPr lang="zh-CN" altLang="en-US"/>
          </a:p>
        </p:txBody>
      </p:sp>
    </p:spTree>
    <p:extLst>
      <p:ext uri="{BB962C8B-B14F-4D97-AF65-F5344CB8AC3E}">
        <p14:creationId xmlns:p14="http://schemas.microsoft.com/office/powerpoint/2010/main" val="491732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require that these theories are natural in the sense that there is no fine-tuning in order to achieve, such hierarchies between the small values of the linear coupling compared to the relatively large values of the quadratic coupling</a:t>
            </a:r>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6</a:t>
            </a:fld>
            <a:endParaRPr lang="zh-CN" altLang="en-US"/>
          </a:p>
        </p:txBody>
      </p:sp>
    </p:spTree>
    <p:extLst>
      <p:ext uri="{BB962C8B-B14F-4D97-AF65-F5344CB8AC3E}">
        <p14:creationId xmlns:p14="http://schemas.microsoft.com/office/powerpoint/2010/main" val="3222259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9</a:t>
            </a:fld>
            <a:endParaRPr lang="zh-CN" altLang="en-US"/>
          </a:p>
        </p:txBody>
      </p:sp>
    </p:spTree>
    <p:extLst>
      <p:ext uri="{BB962C8B-B14F-4D97-AF65-F5344CB8AC3E}">
        <p14:creationId xmlns:p14="http://schemas.microsoft.com/office/powerpoint/2010/main" val="325560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10</a:t>
            </a:fld>
            <a:endParaRPr lang="zh-CN" altLang="en-US"/>
          </a:p>
        </p:txBody>
      </p:sp>
    </p:spTree>
    <p:extLst>
      <p:ext uri="{BB962C8B-B14F-4D97-AF65-F5344CB8AC3E}">
        <p14:creationId xmlns:p14="http://schemas.microsoft.com/office/powerpoint/2010/main" val="279771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400" b="1" dirty="0"/>
              <a:t>4-</a:t>
            </a:r>
            <a:r>
              <a:rPr lang="zh-CN" altLang="en-US" sz="1400" b="1" dirty="0"/>
              <a:t>momentum conservation </a:t>
            </a:r>
            <a:r>
              <a:rPr lang="en-US" altLang="zh-CN" sz="1200" b="1" dirty="0"/>
              <a:t>(</a:t>
            </a:r>
            <a:r>
              <a:rPr lang="en-US" altLang="zh-CN" sz="1200" dirty="0"/>
              <a:t>l</a:t>
            </a:r>
            <a:r>
              <a:rPr lang="zh-CN" altLang="en-US" sz="1200" dirty="0"/>
              <a:t>aboratory reference system</a:t>
            </a:r>
            <a:r>
              <a:rPr lang="en-US" altLang="zh-CN" sz="1200" b="1" dirty="0"/>
              <a:t>)</a:t>
            </a:r>
            <a:endParaRPr lang="zh-CN" altLang="en-US" sz="1200" b="1" dirty="0"/>
          </a:p>
          <a:p>
            <a:endParaRPr lang="zh-CN" altLang="en-US"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11</a:t>
            </a:fld>
            <a:endParaRPr lang="zh-CN" altLang="en-US"/>
          </a:p>
        </p:txBody>
      </p:sp>
    </p:spTree>
    <p:extLst>
      <p:ext uri="{BB962C8B-B14F-4D97-AF65-F5344CB8AC3E}">
        <p14:creationId xmlns:p14="http://schemas.microsoft.com/office/powerpoint/2010/main" val="2900054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这个区域其他恒星的距离和旋转速度。另外，关于怎样精确确定银河系中恒星分布的方法也没有共识，使得问题更为复杂。在许多关于银河系内部暗物质的研究中，通常是选择</a:t>
            </a:r>
            <a:r>
              <a:rPr lang="en-US" altLang="zh-CN" dirty="0"/>
              <a:t>-</a:t>
            </a:r>
            <a:r>
              <a:rPr lang="zh-CN" altLang="en-US" dirty="0"/>
              <a:t>一个重子物质形态分布的模型</a:t>
            </a:r>
            <a:r>
              <a:rPr lang="en-US" altLang="zh-CN" dirty="0"/>
              <a:t>,</a:t>
            </a:r>
            <a:r>
              <a:rPr lang="zh-CN" altLang="en-US" dirty="0"/>
              <a:t>从而得到的结果可能是模型依赖的。因此，到现在为止，尽管有很多理论研究和观测的进步，银河系暗物质轮廓图依然未受实质限制。</a:t>
            </a:r>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FE755FE3-CB42-4ED7-B00E-DD38C1D82FCA}" type="slidenum">
              <a:rPr lang="zh-CN" altLang="en-US" smtClean="0"/>
              <a:t>12</a:t>
            </a:fld>
            <a:endParaRPr lang="zh-CN" altLang="en-US"/>
          </a:p>
        </p:txBody>
      </p:sp>
    </p:spTree>
    <p:extLst>
      <p:ext uri="{BB962C8B-B14F-4D97-AF65-F5344CB8AC3E}">
        <p14:creationId xmlns:p14="http://schemas.microsoft.com/office/powerpoint/2010/main" val="54308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7D2B6-D867-3697-FA28-2ED2F6B224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C76152F-9F4E-904B-1938-DA9B49230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C2C4341-2FD6-3FE5-977A-585406615165}"/>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18570F45-4F52-39DC-A760-104322B7A1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BD4C61-BCAD-ECA5-55AE-9886DBA4BA6E}"/>
              </a:ext>
            </a:extLst>
          </p:cNvPr>
          <p:cNvSpPr>
            <a:spLocks noGrp="1"/>
          </p:cNvSpPr>
          <p:nvPr>
            <p:ph type="sldNum" sz="quarter" idx="12"/>
          </p:nvPr>
        </p:nvSpPr>
        <p:spPr/>
        <p:txBody>
          <a:bodyPr/>
          <a:lstStyle/>
          <a:p>
            <a:fld id="{65316A93-59F2-4889-9C97-010C89774A76}" type="slidenum">
              <a:rPr lang="zh-CN" altLang="en-US" smtClean="0"/>
              <a:t>‹#›</a:t>
            </a:fld>
            <a:endParaRPr lang="zh-CN" altLang="en-US"/>
          </a:p>
        </p:txBody>
      </p:sp>
    </p:spTree>
    <p:extLst>
      <p:ext uri="{BB962C8B-B14F-4D97-AF65-F5344CB8AC3E}">
        <p14:creationId xmlns:p14="http://schemas.microsoft.com/office/powerpoint/2010/main" val="2148142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EEC58-9F5C-7D04-2DDC-6F5F8B2C5A3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42D811D-239A-5843-965C-AA9C618D335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9BB3B60-5294-2909-8008-B39AC7C73A69}"/>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DA0718B4-1512-3E7C-5848-2547C18F818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D87F55-3D94-9A81-A482-555993F0DA82}"/>
              </a:ext>
            </a:extLst>
          </p:cNvPr>
          <p:cNvSpPr>
            <a:spLocks noGrp="1"/>
          </p:cNvSpPr>
          <p:nvPr>
            <p:ph type="sldNum" sz="quarter" idx="12"/>
          </p:nvPr>
        </p:nvSpPr>
        <p:spPr/>
        <p:txBody>
          <a:bodyPr/>
          <a:lstStyle/>
          <a:p>
            <a:fld id="{65316A93-59F2-4889-9C97-010C89774A76}" type="slidenum">
              <a:rPr lang="zh-CN" altLang="en-US" smtClean="0"/>
              <a:t>‹#›</a:t>
            </a:fld>
            <a:endParaRPr lang="zh-CN" altLang="en-US"/>
          </a:p>
        </p:txBody>
      </p:sp>
    </p:spTree>
    <p:extLst>
      <p:ext uri="{BB962C8B-B14F-4D97-AF65-F5344CB8AC3E}">
        <p14:creationId xmlns:p14="http://schemas.microsoft.com/office/powerpoint/2010/main" val="144787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984C25-E9D9-A949-C5CC-6509AEE619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CD23C7E-3DA7-A948-468E-726C7BC8695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2267B-EE4A-67B5-9548-32267B511650}"/>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B9433076-94EE-8315-FBA2-C29F3DBB8E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A23F39-2372-9590-E9E7-A50CA802381D}"/>
              </a:ext>
            </a:extLst>
          </p:cNvPr>
          <p:cNvSpPr>
            <a:spLocks noGrp="1"/>
          </p:cNvSpPr>
          <p:nvPr>
            <p:ph type="sldNum" sz="quarter" idx="12"/>
          </p:nvPr>
        </p:nvSpPr>
        <p:spPr/>
        <p:txBody>
          <a:bodyPr/>
          <a:lstStyle/>
          <a:p>
            <a:fld id="{65316A93-59F2-4889-9C97-010C89774A76}" type="slidenum">
              <a:rPr lang="zh-CN" altLang="en-US" smtClean="0"/>
              <a:t>‹#›</a:t>
            </a:fld>
            <a:endParaRPr lang="zh-CN" altLang="en-US"/>
          </a:p>
        </p:txBody>
      </p:sp>
    </p:spTree>
    <p:extLst>
      <p:ext uri="{BB962C8B-B14F-4D97-AF65-F5344CB8AC3E}">
        <p14:creationId xmlns:p14="http://schemas.microsoft.com/office/powerpoint/2010/main" val="555831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F5632A1F-BBBD-4A98-A128-FEB1B9E29041}"/>
              </a:ext>
            </a:extLst>
          </p:cNvPr>
          <p:cNvSpPr/>
          <p:nvPr userDrawn="1">
            <p:custDataLst>
              <p:tags r:id="rId1"/>
            </p:custDataLst>
          </p:nvPr>
        </p:nvSpPr>
        <p:spPr>
          <a:xfrm>
            <a:off x="0" y="0"/>
            <a:ext cx="12201525" cy="518792"/>
          </a:xfrm>
          <a:prstGeom prst="rect">
            <a:avLst/>
          </a:prstGeom>
          <a:solidFill>
            <a:srgbClr val="006600"/>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内容占位符 2">
            <a:extLst>
              <a:ext uri="{FF2B5EF4-FFF2-40B4-BE49-F238E27FC236}">
                <a16:creationId xmlns:a16="http://schemas.microsoft.com/office/drawing/2014/main" id="{FA685E9A-0132-DD2F-7F89-A2E9B3AFF02D}"/>
              </a:ext>
            </a:extLst>
          </p:cNvPr>
          <p:cNvSpPr>
            <a:spLocks noGrp="1"/>
          </p:cNvSpPr>
          <p:nvPr>
            <p:ph idx="1"/>
          </p:nvPr>
        </p:nvSpPr>
        <p:spPr>
          <a:xfrm>
            <a:off x="838199" y="1067240"/>
            <a:ext cx="10515600" cy="4351338"/>
          </a:xfr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21" name="标题 1">
            <a:extLst>
              <a:ext uri="{FF2B5EF4-FFF2-40B4-BE49-F238E27FC236}">
                <a16:creationId xmlns:a16="http://schemas.microsoft.com/office/drawing/2014/main" id="{8CD4AC96-8964-98E2-710F-5ADAE350EB90}"/>
              </a:ext>
            </a:extLst>
          </p:cNvPr>
          <p:cNvSpPr txBox="1">
            <a:spLocks/>
          </p:cNvSpPr>
          <p:nvPr userDrawn="1"/>
        </p:nvSpPr>
        <p:spPr>
          <a:xfrm>
            <a:off x="0" y="6616112"/>
            <a:ext cx="12192000" cy="241888"/>
          </a:xfrm>
          <a:prstGeom prst="rect">
            <a:avLst/>
          </a:prstGeom>
          <a:solidFill>
            <a:srgbClr val="006600"/>
          </a:solidFill>
          <a:ln>
            <a:solidFill>
              <a:srgbClr val="006600"/>
            </a:solidFill>
          </a:ln>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dirty="0">
                <a:solidFill>
                  <a:srgbClr val="385723"/>
                </a:solidFill>
                <a:latin typeface="华文行楷" panose="02010800040101010101" pitchFamily="2" charset="-122"/>
                <a:ea typeface="华文行楷" panose="02010800040101010101" pitchFamily="2" charset="-122"/>
              </a:rPr>
              <a:t>       </a:t>
            </a:r>
            <a:endParaRPr lang="zh-CN" altLang="en-US" dirty="0">
              <a:solidFill>
                <a:srgbClr val="FFFFFF"/>
              </a:solidFill>
              <a:latin typeface="华文行楷" panose="02010800040101010101" pitchFamily="2" charset="-122"/>
              <a:ea typeface="华文行楷" panose="02010800040101010101" pitchFamily="2" charset="-122"/>
              <a:cs typeface="Arial" panose="020B0604020202020204" pitchFamily="34" charset="0"/>
            </a:endParaRPr>
          </a:p>
        </p:txBody>
      </p:sp>
      <p:sp>
        <p:nvSpPr>
          <p:cNvPr id="32" name="灯片编号占位符 31">
            <a:extLst>
              <a:ext uri="{FF2B5EF4-FFF2-40B4-BE49-F238E27FC236}">
                <a16:creationId xmlns:a16="http://schemas.microsoft.com/office/drawing/2014/main" id="{617095B7-F42B-1534-3EFD-DA62BDA505DE}"/>
              </a:ext>
            </a:extLst>
          </p:cNvPr>
          <p:cNvSpPr>
            <a:spLocks noGrp="1"/>
          </p:cNvSpPr>
          <p:nvPr>
            <p:ph type="sldNum" sz="quarter" idx="12"/>
          </p:nvPr>
        </p:nvSpPr>
        <p:spPr>
          <a:xfrm>
            <a:off x="5099738" y="6559014"/>
            <a:ext cx="836241" cy="365125"/>
          </a:xfrm>
        </p:spPr>
        <p:txBody>
          <a:bodyPr/>
          <a:lstStyle>
            <a:lvl1pPr>
              <a:defRPr sz="1600">
                <a:solidFill>
                  <a:schemeClr val="bg1"/>
                </a:solidFill>
              </a:defRPr>
            </a:lvl1pPr>
          </a:lstStyle>
          <a:p>
            <a:fld id="{65316A93-59F2-4889-9C97-010C89774A76}" type="slidenum">
              <a:rPr lang="zh-CN" altLang="en-US" smtClean="0"/>
              <a:pPr/>
              <a:t>‹#›</a:t>
            </a:fld>
            <a:endParaRPr lang="zh-CN" altLang="en-US" dirty="0"/>
          </a:p>
        </p:txBody>
      </p:sp>
      <p:sp>
        <p:nvSpPr>
          <p:cNvPr id="4" name="标题 1">
            <a:extLst>
              <a:ext uri="{FF2B5EF4-FFF2-40B4-BE49-F238E27FC236}">
                <a16:creationId xmlns:a16="http://schemas.microsoft.com/office/drawing/2014/main" id="{42C76700-15D2-3371-3EA1-AE4EA8DDAD66}"/>
              </a:ext>
            </a:extLst>
          </p:cNvPr>
          <p:cNvSpPr txBox="1">
            <a:spLocks/>
          </p:cNvSpPr>
          <p:nvPr userDrawn="1"/>
        </p:nvSpPr>
        <p:spPr>
          <a:xfrm>
            <a:off x="9525" y="547090"/>
            <a:ext cx="12192000" cy="28800"/>
          </a:xfrm>
          <a:prstGeom prst="rect">
            <a:avLst/>
          </a:prstGeom>
          <a:solidFill>
            <a:srgbClr val="385723"/>
          </a:solidFill>
          <a:ln>
            <a:noFill/>
          </a:ln>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dirty="0">
                <a:solidFill>
                  <a:srgbClr val="385723"/>
                </a:solidFill>
                <a:latin typeface="华文行楷" panose="02010800040101010101" pitchFamily="2" charset="-122"/>
                <a:ea typeface="华文行楷" panose="02010800040101010101" pitchFamily="2" charset="-122"/>
              </a:rPr>
              <a:t>       </a:t>
            </a:r>
            <a:endParaRPr lang="zh-CN" altLang="en-US" dirty="0">
              <a:solidFill>
                <a:srgbClr val="FFFFFF"/>
              </a:solidFill>
              <a:latin typeface="华文行楷" panose="02010800040101010101" pitchFamily="2" charset="-122"/>
              <a:ea typeface="华文行楷" panose="02010800040101010101" pitchFamily="2" charset="-122"/>
              <a:cs typeface="Arial" panose="020B0604020202020204" pitchFamily="34" charset="0"/>
            </a:endParaRPr>
          </a:p>
        </p:txBody>
      </p:sp>
      <p:pic>
        <p:nvPicPr>
          <p:cNvPr id="8" name="图片 7" descr="校徽+南京师范大学(白)">
            <a:extLst>
              <a:ext uri="{FF2B5EF4-FFF2-40B4-BE49-F238E27FC236}">
                <a16:creationId xmlns:a16="http://schemas.microsoft.com/office/drawing/2014/main" id="{0666027E-CE82-4F13-B604-B7491A866BBA}"/>
              </a:ext>
            </a:extLst>
          </p:cNvPr>
          <p:cNvPicPr>
            <a:picLocks noChangeAspect="1"/>
          </p:cNvPicPr>
          <p:nvPr userDrawn="1">
            <p:custDataLst>
              <p:tags r:id="rId2"/>
            </p:custDataLst>
          </p:nvPr>
        </p:nvPicPr>
        <p:blipFill>
          <a:blip r:embed="rId4"/>
          <a:stretch>
            <a:fillRect/>
          </a:stretch>
        </p:blipFill>
        <p:spPr>
          <a:xfrm>
            <a:off x="9437370" y="-651363"/>
            <a:ext cx="2764155" cy="1955165"/>
          </a:xfrm>
          <a:prstGeom prst="rect">
            <a:avLst/>
          </a:prstGeom>
        </p:spPr>
      </p:pic>
      <p:sp>
        <p:nvSpPr>
          <p:cNvPr id="2" name="矩形 1">
            <a:extLst>
              <a:ext uri="{FF2B5EF4-FFF2-40B4-BE49-F238E27FC236}">
                <a16:creationId xmlns:a16="http://schemas.microsoft.com/office/drawing/2014/main" id="{7C17DC54-DE89-C66B-8841-1D30EB158267}"/>
              </a:ext>
            </a:extLst>
          </p:cNvPr>
          <p:cNvSpPr/>
          <p:nvPr userDrawn="1"/>
        </p:nvSpPr>
        <p:spPr>
          <a:xfrm rot="3182965">
            <a:off x="673330" y="5702403"/>
            <a:ext cx="914400"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625023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5F55D5-3D58-B543-5F0A-6F62C60A1F8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E4E8E27-FB82-17BA-A733-4B3A482D50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5A22E46-8212-A13A-B124-892404B281F9}"/>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5B1A836A-149E-97C6-5C54-EB7996424A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0EC3BC-D0FA-383D-99FE-4552917F6B04}"/>
              </a:ext>
            </a:extLst>
          </p:cNvPr>
          <p:cNvSpPr>
            <a:spLocks noGrp="1"/>
          </p:cNvSpPr>
          <p:nvPr>
            <p:ph type="sldNum" sz="quarter" idx="12"/>
          </p:nvPr>
        </p:nvSpPr>
        <p:spPr/>
        <p:txBody>
          <a:bodyPr/>
          <a:lstStyle/>
          <a:p>
            <a:fld id="{65316A93-59F2-4889-9C97-010C89774A76}" type="slidenum">
              <a:rPr lang="zh-CN" altLang="en-US" smtClean="0"/>
              <a:t>‹#›</a:t>
            </a:fld>
            <a:endParaRPr lang="zh-CN" altLang="en-US"/>
          </a:p>
        </p:txBody>
      </p:sp>
    </p:spTree>
    <p:extLst>
      <p:ext uri="{BB962C8B-B14F-4D97-AF65-F5344CB8AC3E}">
        <p14:creationId xmlns:p14="http://schemas.microsoft.com/office/powerpoint/2010/main" val="4248602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D80020-1869-94A8-4A45-9EA4D12FE2D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7A023A-B25C-601C-5733-2E921911292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1B8C2FC-95D6-4AEC-005B-15FEB937BAD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61978B-39D6-7990-FDA3-4EA513008AC4}"/>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0D00AAFA-79BF-DD55-4232-637C8452C02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8EB989-DBC2-3FF8-BF12-6A7227B960E4}"/>
              </a:ext>
            </a:extLst>
          </p:cNvPr>
          <p:cNvSpPr>
            <a:spLocks noGrp="1"/>
          </p:cNvSpPr>
          <p:nvPr>
            <p:ph type="sldNum" sz="quarter" idx="12"/>
          </p:nvPr>
        </p:nvSpPr>
        <p:spPr/>
        <p:txBody>
          <a:bodyPr/>
          <a:lstStyle/>
          <a:p>
            <a:fld id="{65316A93-59F2-4889-9C97-010C89774A76}" type="slidenum">
              <a:rPr lang="zh-CN" altLang="en-US" smtClean="0"/>
              <a:t>‹#›</a:t>
            </a:fld>
            <a:endParaRPr lang="zh-CN" altLang="en-US"/>
          </a:p>
        </p:txBody>
      </p:sp>
    </p:spTree>
    <p:extLst>
      <p:ext uri="{BB962C8B-B14F-4D97-AF65-F5344CB8AC3E}">
        <p14:creationId xmlns:p14="http://schemas.microsoft.com/office/powerpoint/2010/main" val="1281729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BAEA05-05BE-44A5-B43B-C92C17DE658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D933EF1-35DF-5425-5FA2-155A8463E5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B7BC10E-2F18-56FF-4F82-AAA74C499FF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15FA4CB-B289-AE0F-16E4-B167E6D5C8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0DABD9-F368-6F98-AB1E-8BF1F2BAFCC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C28E0E-11A6-552B-D36E-3B6958A0019C}"/>
              </a:ext>
            </a:extLst>
          </p:cNvPr>
          <p:cNvSpPr>
            <a:spLocks noGrp="1"/>
          </p:cNvSpPr>
          <p:nvPr>
            <p:ph type="dt" sz="half" idx="10"/>
          </p:nvPr>
        </p:nvSpPr>
        <p:spPr/>
        <p:txBody>
          <a:bodyPr/>
          <a:lstStyle/>
          <a:p>
            <a:endParaRPr lang="zh-CN" altLang="en-US"/>
          </a:p>
        </p:txBody>
      </p:sp>
      <p:sp>
        <p:nvSpPr>
          <p:cNvPr id="8" name="页脚占位符 7">
            <a:extLst>
              <a:ext uri="{FF2B5EF4-FFF2-40B4-BE49-F238E27FC236}">
                <a16:creationId xmlns:a16="http://schemas.microsoft.com/office/drawing/2014/main" id="{CAF76920-4AA1-1039-1655-E00EE31F7CA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D472A8B-5B56-EC39-9E64-29B57282BF8B}"/>
              </a:ext>
            </a:extLst>
          </p:cNvPr>
          <p:cNvSpPr>
            <a:spLocks noGrp="1"/>
          </p:cNvSpPr>
          <p:nvPr>
            <p:ph type="sldNum" sz="quarter" idx="12"/>
          </p:nvPr>
        </p:nvSpPr>
        <p:spPr/>
        <p:txBody>
          <a:bodyPr/>
          <a:lstStyle/>
          <a:p>
            <a:fld id="{65316A93-59F2-4889-9C97-010C89774A76}" type="slidenum">
              <a:rPr lang="zh-CN" altLang="en-US" smtClean="0"/>
              <a:t>‹#›</a:t>
            </a:fld>
            <a:endParaRPr lang="zh-CN" altLang="en-US"/>
          </a:p>
        </p:txBody>
      </p:sp>
    </p:spTree>
    <p:extLst>
      <p:ext uri="{BB962C8B-B14F-4D97-AF65-F5344CB8AC3E}">
        <p14:creationId xmlns:p14="http://schemas.microsoft.com/office/powerpoint/2010/main" val="305430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08562F-EB31-368C-67DD-7A3E3CBA1AF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1839EB8-FFCA-41DC-F601-FA0B93FBDE2D}"/>
              </a:ext>
            </a:extLst>
          </p:cNvPr>
          <p:cNvSpPr>
            <a:spLocks noGrp="1"/>
          </p:cNvSpPr>
          <p:nvPr>
            <p:ph type="dt" sz="half" idx="10"/>
          </p:nvPr>
        </p:nvSpPr>
        <p:spPr/>
        <p:txBody>
          <a:bodyPr/>
          <a:lstStyle/>
          <a:p>
            <a:endParaRPr lang="zh-CN" altLang="en-US"/>
          </a:p>
        </p:txBody>
      </p:sp>
      <p:sp>
        <p:nvSpPr>
          <p:cNvPr id="4" name="页脚占位符 3">
            <a:extLst>
              <a:ext uri="{FF2B5EF4-FFF2-40B4-BE49-F238E27FC236}">
                <a16:creationId xmlns:a16="http://schemas.microsoft.com/office/drawing/2014/main" id="{32CF6609-65B8-5C59-1C33-3F605101D5C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E74511-69E9-1FFF-9EB6-8384F9A8D803}"/>
              </a:ext>
            </a:extLst>
          </p:cNvPr>
          <p:cNvSpPr>
            <a:spLocks noGrp="1"/>
          </p:cNvSpPr>
          <p:nvPr>
            <p:ph type="sldNum" sz="quarter" idx="12"/>
          </p:nvPr>
        </p:nvSpPr>
        <p:spPr/>
        <p:txBody>
          <a:bodyPr/>
          <a:lstStyle/>
          <a:p>
            <a:fld id="{65316A93-59F2-4889-9C97-010C89774A76}" type="slidenum">
              <a:rPr lang="zh-CN" altLang="en-US" smtClean="0"/>
              <a:t>‹#›</a:t>
            </a:fld>
            <a:endParaRPr lang="zh-CN" altLang="en-US"/>
          </a:p>
        </p:txBody>
      </p:sp>
    </p:spTree>
    <p:extLst>
      <p:ext uri="{BB962C8B-B14F-4D97-AF65-F5344CB8AC3E}">
        <p14:creationId xmlns:p14="http://schemas.microsoft.com/office/powerpoint/2010/main" val="2623366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3FF80CA-3F73-9588-8BC1-BADC8C6ADE64}"/>
              </a:ext>
            </a:extLst>
          </p:cNvPr>
          <p:cNvSpPr>
            <a:spLocks noGrp="1"/>
          </p:cNvSpPr>
          <p:nvPr>
            <p:ph type="dt" sz="half" idx="10"/>
          </p:nvPr>
        </p:nvSpPr>
        <p:spPr/>
        <p:txBody>
          <a:bodyPr/>
          <a:lstStyle/>
          <a:p>
            <a:endParaRPr lang="zh-CN" altLang="en-US"/>
          </a:p>
        </p:txBody>
      </p:sp>
      <p:sp>
        <p:nvSpPr>
          <p:cNvPr id="3" name="页脚占位符 2">
            <a:extLst>
              <a:ext uri="{FF2B5EF4-FFF2-40B4-BE49-F238E27FC236}">
                <a16:creationId xmlns:a16="http://schemas.microsoft.com/office/drawing/2014/main" id="{1ADA9AC8-2557-4115-1041-BAE07E59DD7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0B079CA-D337-BEA5-1806-4650C2CCF6D7}"/>
              </a:ext>
            </a:extLst>
          </p:cNvPr>
          <p:cNvSpPr>
            <a:spLocks noGrp="1"/>
          </p:cNvSpPr>
          <p:nvPr>
            <p:ph type="sldNum" sz="quarter" idx="12"/>
          </p:nvPr>
        </p:nvSpPr>
        <p:spPr/>
        <p:txBody>
          <a:bodyPr/>
          <a:lstStyle/>
          <a:p>
            <a:fld id="{65316A93-59F2-4889-9C97-010C89774A76}" type="slidenum">
              <a:rPr lang="zh-CN" altLang="en-US" smtClean="0"/>
              <a:t>‹#›</a:t>
            </a:fld>
            <a:endParaRPr lang="zh-CN" altLang="en-US"/>
          </a:p>
        </p:txBody>
      </p:sp>
    </p:spTree>
    <p:extLst>
      <p:ext uri="{BB962C8B-B14F-4D97-AF65-F5344CB8AC3E}">
        <p14:creationId xmlns:p14="http://schemas.microsoft.com/office/powerpoint/2010/main" val="1591957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4460E6-D730-226E-8562-8AAA545C8AE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5987ED3-008D-2515-E960-6F71C94635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6D2535-B0B9-F0EF-C4A4-3641870FAF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89E9267-84B4-DF3F-9EDD-AFA81AEE6EB0}"/>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055535D5-A184-DA58-7AC0-75C8553D08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5128C72-AF92-6CB5-62E2-AE96D93A35C5}"/>
              </a:ext>
            </a:extLst>
          </p:cNvPr>
          <p:cNvSpPr>
            <a:spLocks noGrp="1"/>
          </p:cNvSpPr>
          <p:nvPr>
            <p:ph type="sldNum" sz="quarter" idx="12"/>
          </p:nvPr>
        </p:nvSpPr>
        <p:spPr/>
        <p:txBody>
          <a:bodyPr/>
          <a:lstStyle/>
          <a:p>
            <a:fld id="{65316A93-59F2-4889-9C97-010C89774A76}" type="slidenum">
              <a:rPr lang="zh-CN" altLang="en-US" smtClean="0"/>
              <a:t>‹#›</a:t>
            </a:fld>
            <a:endParaRPr lang="zh-CN" altLang="en-US"/>
          </a:p>
        </p:txBody>
      </p:sp>
    </p:spTree>
    <p:extLst>
      <p:ext uri="{BB962C8B-B14F-4D97-AF65-F5344CB8AC3E}">
        <p14:creationId xmlns:p14="http://schemas.microsoft.com/office/powerpoint/2010/main" val="196389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A628EC-374A-2C17-E0EC-F5C7AD489A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7D04BCF-1300-4DD9-2236-A88FB7C4EA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BCB7951-75BF-732C-4DF4-72AB05A027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2E4100E-EB7D-793A-D3F9-46D0510D3869}"/>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9506592F-F314-8CB1-08A4-B2F80D1561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E88D969-D8DB-B19B-838D-ADFE0CBC1852}"/>
              </a:ext>
            </a:extLst>
          </p:cNvPr>
          <p:cNvSpPr>
            <a:spLocks noGrp="1"/>
          </p:cNvSpPr>
          <p:nvPr>
            <p:ph type="sldNum" sz="quarter" idx="12"/>
          </p:nvPr>
        </p:nvSpPr>
        <p:spPr/>
        <p:txBody>
          <a:bodyPr/>
          <a:lstStyle/>
          <a:p>
            <a:fld id="{65316A93-59F2-4889-9C97-010C89774A76}" type="slidenum">
              <a:rPr lang="zh-CN" altLang="en-US" smtClean="0"/>
              <a:t>‹#›</a:t>
            </a:fld>
            <a:endParaRPr lang="zh-CN" altLang="en-US"/>
          </a:p>
        </p:txBody>
      </p:sp>
    </p:spTree>
    <p:extLst>
      <p:ext uri="{BB962C8B-B14F-4D97-AF65-F5344CB8AC3E}">
        <p14:creationId xmlns:p14="http://schemas.microsoft.com/office/powerpoint/2010/main" val="1174111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950E007-D37A-AE60-6990-D466BDEEDC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6278D76-B35C-1BA7-C695-050C332F0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5B8DBBC-20B2-AE09-FA9E-F00C2B3D7F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a:extLst>
              <a:ext uri="{FF2B5EF4-FFF2-40B4-BE49-F238E27FC236}">
                <a16:creationId xmlns:a16="http://schemas.microsoft.com/office/drawing/2014/main" id="{D4C45684-E2FB-ACE5-1D7C-83C25F1D86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082B760-191E-1B2C-80DB-8B58EBC6E3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16A93-59F2-4889-9C97-010C89774A76}" type="slidenum">
              <a:rPr lang="zh-CN" altLang="en-US" smtClean="0"/>
              <a:t>‹#›</a:t>
            </a:fld>
            <a:endParaRPr lang="zh-CN" altLang="en-US"/>
          </a:p>
        </p:txBody>
      </p:sp>
    </p:spTree>
    <p:extLst>
      <p:ext uri="{BB962C8B-B14F-4D97-AF65-F5344CB8AC3E}">
        <p14:creationId xmlns:p14="http://schemas.microsoft.com/office/powerpoint/2010/main" val="3782831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2.png"/><Relationship Id="rId7"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11.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png"/><Relationship Id="rId3" Type="http://schemas.openxmlformats.org/officeDocument/2006/relationships/image" Target="../media/image700.png"/><Relationship Id="rId21" Type="http://schemas.openxmlformats.org/officeDocument/2006/relationships/image" Target="../media/image87.png"/><Relationship Id="rId7" Type="http://schemas.openxmlformats.org/officeDocument/2006/relationships/image" Target="../media/image56.png"/><Relationship Id="rId12" Type="http://schemas.openxmlformats.org/officeDocument/2006/relationships/image" Target="../media/image70.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png"/><Relationship Id="rId2" Type="http://schemas.openxmlformats.org/officeDocument/2006/relationships/notesSlide" Target="../notesSlides/notesSlide8.xml"/><Relationship Id="rId16" Type="http://schemas.openxmlformats.org/officeDocument/2006/relationships/image" Target="../media/image82.png"/><Relationship Id="rId20" Type="http://schemas.openxmlformats.org/officeDocument/2006/relationships/image" Target="../media/image86.png"/><Relationship Id="rId29"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55.png"/><Relationship Id="rId11" Type="http://schemas.microsoft.com/office/2007/relationships/hdphoto" Target="../media/hdphoto1.wdp"/><Relationship Id="rId24" Type="http://schemas.openxmlformats.org/officeDocument/2006/relationships/image" Target="../media/image90.png"/><Relationship Id="rId32" Type="http://schemas.openxmlformats.org/officeDocument/2006/relationships/image" Target="../media/image98.png"/><Relationship Id="rId5" Type="http://schemas.openxmlformats.org/officeDocument/2006/relationships/image" Target="../media/image54.png"/><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png"/><Relationship Id="rId10" Type="http://schemas.openxmlformats.org/officeDocument/2006/relationships/image" Target="../media/image69.png"/><Relationship Id="rId19" Type="http://schemas.openxmlformats.org/officeDocument/2006/relationships/image" Target="../media/image85.png"/><Relationship Id="rId31" Type="http://schemas.openxmlformats.org/officeDocument/2006/relationships/image" Target="../media/image97.png"/><Relationship Id="rId4" Type="http://schemas.openxmlformats.org/officeDocument/2006/relationships/image" Target="../media/image53.png"/><Relationship Id="rId9" Type="http://schemas.openxmlformats.org/officeDocument/2006/relationships/image" Target="../media/image63.pn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6.png"/><Relationship Id="rId8"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1131.png"/><Relationship Id="rId13"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120.png"/><Relationship Id="rId12" Type="http://schemas.openxmlformats.org/officeDocument/2006/relationships/image" Target="../media/image119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3.png"/><Relationship Id="rId5" Type="http://schemas.openxmlformats.org/officeDocument/2006/relationships/image" Target="../media/image1100.png"/><Relationship Id="rId10" Type="http://schemas.openxmlformats.org/officeDocument/2006/relationships/image" Target="../media/image102.png"/><Relationship Id="rId4" Type="http://schemas.openxmlformats.org/officeDocument/2006/relationships/image" Target="../media/image1091.png"/><Relationship Id="rId9" Type="http://schemas.openxmlformats.org/officeDocument/2006/relationships/image" Target="../media/image1140.png"/><Relationship Id="rId14" Type="http://schemas.openxmlformats.org/officeDocument/2006/relationships/image" Target="../media/image1190.png"/></Relationships>
</file>

<file path=ppt/slides/_rels/slide1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hyperlink" Target="https://doi.org/10.1016/j.asr.2018.06.047" TargetMode="External"/><Relationship Id="rId7" Type="http://schemas.openxmlformats.org/officeDocument/2006/relationships/image" Target="../media/image124.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26.png"/></Relationships>
</file>

<file path=ppt/slides/_rels/slide1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09.png"/><Relationship Id="rId10" Type="http://schemas.openxmlformats.org/officeDocument/2006/relationships/image" Target="../media/image115.png"/><Relationship Id="rId4" Type="http://schemas.openxmlformats.org/officeDocument/2006/relationships/image" Target="../media/image111.png"/><Relationship Id="rId9" Type="http://schemas.openxmlformats.org/officeDocument/2006/relationships/image" Target="../media/image135.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18" Type="http://schemas.openxmlformats.org/officeDocument/2006/relationships/image" Target="../media/image155.png"/><Relationship Id="rId3" Type="http://schemas.openxmlformats.org/officeDocument/2006/relationships/image" Target="../media/image117.png"/><Relationship Id="rId7" Type="http://schemas.openxmlformats.org/officeDocument/2006/relationships/image" Target="../media/image118.png"/><Relationship Id="rId12" Type="http://schemas.openxmlformats.org/officeDocument/2006/relationships/image" Target="../media/image149.png"/><Relationship Id="rId17" Type="http://schemas.openxmlformats.org/officeDocument/2006/relationships/image" Target="../media/image154.png"/><Relationship Id="rId2" Type="http://schemas.openxmlformats.org/officeDocument/2006/relationships/image" Target="../media/image15.png"/><Relationship Id="rId16"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5" Type="http://schemas.openxmlformats.org/officeDocument/2006/relationships/image" Target="../media/image15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1.png"/></Relationships>
</file>

<file path=ppt/slides/_rels/slide1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1.png"/><Relationship Id="rId7" Type="http://schemas.openxmlformats.org/officeDocument/2006/relationships/image" Target="../media/image128.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3.png"/><Relationship Id="rId10" Type="http://schemas.openxmlformats.org/officeDocument/2006/relationships/image" Target="../media/image131.png"/><Relationship Id="rId4" Type="http://schemas.openxmlformats.org/officeDocument/2006/relationships/image" Target="../media/image122.png"/><Relationship Id="rId9" Type="http://schemas.openxmlformats.org/officeDocument/2006/relationships/image" Target="../media/image130.png"/></Relationships>
</file>

<file path=ppt/slides/_rels/slide2.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2" Type="http://schemas.openxmlformats.org/officeDocument/2006/relationships/tags" Target="../tags/tag4.xml"/><Relationship Id="rId16" Type="http://schemas.openxmlformats.org/officeDocument/2006/relationships/image" Target="../media/image1.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slideLayout" Target="../slideLayouts/slideLayout1.xml"/><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8.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3.png"/></Relationships>
</file>

<file path=ppt/slides/_rels/slide21.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20.png"/><Relationship Id="rId7" Type="http://schemas.openxmlformats.org/officeDocument/2006/relationships/image" Target="../media/image156.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44.png"/><Relationship Id="rId4" Type="http://schemas.openxmlformats.org/officeDocument/2006/relationships/image" Target="../media/image140.png"/></Relationships>
</file>

<file path=ppt/slides/_rels/slide22.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2.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3.xml.rels><?xml version="1.0" encoding="UTF-8" standalone="yes"?>
<Relationships xmlns="http://schemas.openxmlformats.org/package/2006/relationships"><Relationship Id="rId8" Type="http://schemas.openxmlformats.org/officeDocument/2006/relationships/image" Target="../media/image481.png"/><Relationship Id="rId3" Type="http://schemas.openxmlformats.org/officeDocument/2006/relationships/image" Target="../media/image421.png"/><Relationship Id="rId7" Type="http://schemas.openxmlformats.org/officeDocument/2006/relationships/image" Target="../media/image460.png"/><Relationship Id="rId2" Type="http://schemas.openxmlformats.org/officeDocument/2006/relationships/image" Target="../media/image570.png"/><Relationship Id="rId1" Type="http://schemas.openxmlformats.org/officeDocument/2006/relationships/slideLayout" Target="../slideLayouts/slideLayout2.xml"/><Relationship Id="rId6" Type="http://schemas.openxmlformats.org/officeDocument/2006/relationships/image" Target="../media/image451.png"/><Relationship Id="rId5" Type="http://schemas.openxmlformats.org/officeDocument/2006/relationships/image" Target="../media/image163.png"/><Relationship Id="rId10" Type="http://schemas.openxmlformats.org/officeDocument/2006/relationships/image" Target="../media/image531.png"/><Relationship Id="rId4" Type="http://schemas.openxmlformats.org/officeDocument/2006/relationships/image" Target="../media/image432.png"/><Relationship Id="rId9" Type="http://schemas.openxmlformats.org/officeDocument/2006/relationships/image" Target="../media/image520.png"/></Relationships>
</file>

<file path=ppt/slides/_rels/slide24.xml.rels><?xml version="1.0" encoding="UTF-8" standalone="yes"?>
<Relationships xmlns="http://schemas.openxmlformats.org/package/2006/relationships"><Relationship Id="rId2" Type="http://schemas.openxmlformats.org/officeDocument/2006/relationships/image" Target="../media/image541.png"/><Relationship Id="rId1" Type="http://schemas.openxmlformats.org/officeDocument/2006/relationships/slideLayout" Target="../slideLayouts/slideLayout2.xml"/><Relationship Id="rId6" Type="http://schemas.openxmlformats.org/officeDocument/2006/relationships/image" Target="../media/image560.png"/><Relationship Id="rId5" Type="http://schemas.openxmlformats.org/officeDocument/2006/relationships/image" Target="../media/image550.png"/><Relationship Id="rId4" Type="http://schemas.openxmlformats.org/officeDocument/2006/relationships/image" Target="../media/image380.png"/></Relationships>
</file>

<file path=ppt/slides/_rels/slide25.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582.png"/><Relationship Id="rId7" Type="http://schemas.openxmlformats.org/officeDocument/2006/relationships/image" Target="../media/image621.png"/><Relationship Id="rId12" Type="http://schemas.openxmlformats.org/officeDocument/2006/relationships/image" Target="../media/image1570.png"/><Relationship Id="rId2" Type="http://schemas.openxmlformats.org/officeDocument/2006/relationships/image" Target="../media/image571.png"/><Relationship Id="rId1" Type="http://schemas.openxmlformats.org/officeDocument/2006/relationships/slideLayout" Target="../slideLayouts/slideLayout2.xml"/><Relationship Id="rId6" Type="http://schemas.openxmlformats.org/officeDocument/2006/relationships/image" Target="../media/image610.png"/><Relationship Id="rId11" Type="http://schemas.openxmlformats.org/officeDocument/2006/relationships/image" Target="../media/image1380.png"/><Relationship Id="rId5" Type="http://schemas.openxmlformats.org/officeDocument/2006/relationships/image" Target="../media/image601.png"/><Relationship Id="rId10" Type="http://schemas.openxmlformats.org/officeDocument/2006/relationships/image" Target="../media/image650.png"/><Relationship Id="rId4" Type="http://schemas.openxmlformats.org/officeDocument/2006/relationships/image" Target="../media/image591.png"/><Relationship Id="rId9" Type="http://schemas.openxmlformats.org/officeDocument/2006/relationships/image" Target="../media/image640.png"/></Relationships>
</file>

<file path=ppt/slides/_rels/slide26.xml.rels><?xml version="1.0" encoding="UTF-8" standalone="yes"?>
<Relationships xmlns="http://schemas.openxmlformats.org/package/2006/relationships"><Relationship Id="rId8" Type="http://schemas.openxmlformats.org/officeDocument/2006/relationships/image" Target="../media/image810.png"/><Relationship Id="rId13" Type="http://schemas.openxmlformats.org/officeDocument/2006/relationships/image" Target="../media/image1310.png"/><Relationship Id="rId18" Type="http://schemas.openxmlformats.org/officeDocument/2006/relationships/image" Target="../media/image1580.png"/><Relationship Id="rId3" Type="http://schemas.openxmlformats.org/officeDocument/2006/relationships/image" Target="../media/image1390.png"/><Relationship Id="rId7" Type="http://schemas.openxmlformats.org/officeDocument/2006/relationships/image" Target="../media/image711.png"/><Relationship Id="rId12" Type="http://schemas.openxmlformats.org/officeDocument/2006/relationships/image" Target="../media/image1400.png"/><Relationship Id="rId17" Type="http://schemas.openxmlformats.org/officeDocument/2006/relationships/image" Target="../media/image1421.png"/><Relationship Id="rId2" Type="http://schemas.openxmlformats.org/officeDocument/2006/relationships/image" Target="../media/image2.png"/><Relationship Id="rId16" Type="http://schemas.openxmlformats.org/officeDocument/2006/relationships/image" Target="../media/image1411.png"/><Relationship Id="rId1" Type="http://schemas.openxmlformats.org/officeDocument/2006/relationships/slideLayout" Target="../slideLayouts/slideLayout2.xml"/><Relationship Id="rId6" Type="http://schemas.openxmlformats.org/officeDocument/2006/relationships/image" Target="../media/image611.png"/><Relationship Id="rId11" Type="http://schemas.openxmlformats.org/officeDocument/2006/relationships/image" Target="../media/image1110.png"/><Relationship Id="rId5" Type="http://schemas.openxmlformats.org/officeDocument/2006/relationships/image" Target="../media/image510.png"/><Relationship Id="rId15" Type="http://schemas.openxmlformats.org/officeDocument/2006/relationships/image" Target="../media/image1590.png"/><Relationship Id="rId10" Type="http://schemas.openxmlformats.org/officeDocument/2006/relationships/image" Target="../media/image1012.png"/><Relationship Id="rId4" Type="http://schemas.openxmlformats.org/officeDocument/2006/relationships/image" Target="../media/image410.png"/><Relationship Id="rId9" Type="http://schemas.openxmlformats.org/officeDocument/2006/relationships/image" Target="../media/image910.png"/><Relationship Id="rId14" Type="http://schemas.openxmlformats.org/officeDocument/2006/relationships/image" Target="../media/image1410.png"/></Relationships>
</file>

<file path=ppt/slides/_rels/slide2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66.png"/><Relationship Id="rId4" Type="http://schemas.openxmlformats.org/officeDocument/2006/relationships/image" Target="../media/image165.png"/></Relationships>
</file>

<file path=ppt/slides/_rels/slide28.xml.rels><?xml version="1.0" encoding="UTF-8" standalone="yes"?>
<Relationships xmlns="http://schemas.openxmlformats.org/package/2006/relationships"><Relationship Id="rId8" Type="http://schemas.openxmlformats.org/officeDocument/2006/relationships/image" Target="../media/image1431.png"/><Relationship Id="rId13" Type="http://schemas.openxmlformats.org/officeDocument/2006/relationships/image" Target="../media/image651.png"/><Relationship Id="rId18" Type="http://schemas.openxmlformats.org/officeDocument/2006/relationships/image" Target="../media/image710.png"/><Relationship Id="rId3" Type="http://schemas.openxmlformats.org/officeDocument/2006/relationships/image" Target="../media/image700.png"/><Relationship Id="rId21" Type="http://schemas.openxmlformats.org/officeDocument/2006/relationships/image" Target="../media/image741.png"/><Relationship Id="rId7" Type="http://schemas.openxmlformats.org/officeDocument/2006/relationships/image" Target="../media/image602.png"/><Relationship Id="rId12" Type="http://schemas.openxmlformats.org/officeDocument/2006/relationships/image" Target="../media/image641.png"/><Relationship Id="rId17" Type="http://schemas.openxmlformats.org/officeDocument/2006/relationships/image" Target="../media/image690.png"/><Relationship Id="rId2" Type="http://schemas.openxmlformats.org/officeDocument/2006/relationships/notesSlide" Target="../notesSlides/notesSlide12.xml"/><Relationship Id="rId16" Type="http://schemas.openxmlformats.org/officeDocument/2006/relationships/image" Target="../media/image681.png"/><Relationship Id="rId20" Type="http://schemas.openxmlformats.org/officeDocument/2006/relationships/image" Target="../media/image731.png"/><Relationship Id="rId1" Type="http://schemas.openxmlformats.org/officeDocument/2006/relationships/slideLayout" Target="../slideLayouts/slideLayout2.xml"/><Relationship Id="rId6" Type="http://schemas.openxmlformats.org/officeDocument/2006/relationships/image" Target="../media/image592.png"/><Relationship Id="rId11" Type="http://schemas.microsoft.com/office/2007/relationships/hdphoto" Target="../media/hdphoto1.wdp"/><Relationship Id="rId24" Type="http://schemas.openxmlformats.org/officeDocument/2006/relationships/image" Target="../media/image771.png"/><Relationship Id="rId5" Type="http://schemas.openxmlformats.org/officeDocument/2006/relationships/image" Target="../media/image1420.png"/><Relationship Id="rId15" Type="http://schemas.openxmlformats.org/officeDocument/2006/relationships/image" Target="../media/image670.png"/><Relationship Id="rId23" Type="http://schemas.openxmlformats.org/officeDocument/2006/relationships/image" Target="../media/image761.png"/><Relationship Id="rId10" Type="http://schemas.openxmlformats.org/officeDocument/2006/relationships/image" Target="../media/image69.png"/><Relationship Id="rId19" Type="http://schemas.openxmlformats.org/officeDocument/2006/relationships/image" Target="../media/image720.png"/><Relationship Id="rId4" Type="http://schemas.openxmlformats.org/officeDocument/2006/relationships/image" Target="../media/image572.png"/><Relationship Id="rId9" Type="http://schemas.openxmlformats.org/officeDocument/2006/relationships/image" Target="../media/image622.png"/><Relationship Id="rId14" Type="http://schemas.openxmlformats.org/officeDocument/2006/relationships/image" Target="../media/image661.png"/><Relationship Id="rId22" Type="http://schemas.openxmlformats.org/officeDocument/2006/relationships/image" Target="../media/image751.png"/></Relationships>
</file>

<file path=ppt/slides/_rels/slide29.xml.rels><?xml version="1.0" encoding="UTF-8" standalone="yes"?>
<Relationships xmlns="http://schemas.openxmlformats.org/package/2006/relationships"><Relationship Id="rId8" Type="http://schemas.openxmlformats.org/officeDocument/2006/relationships/image" Target="../media/image1132.png"/><Relationship Id="rId3" Type="http://schemas.openxmlformats.org/officeDocument/2006/relationships/image" Target="../media/image1080.png"/><Relationship Id="rId7" Type="http://schemas.openxmlformats.org/officeDocument/2006/relationships/image" Target="../media/image1121.png"/><Relationship Id="rId2" Type="http://schemas.openxmlformats.org/officeDocument/2006/relationships/image" Target="../media/image1061.png"/><Relationship Id="rId1" Type="http://schemas.openxmlformats.org/officeDocument/2006/relationships/slideLayout" Target="../slideLayouts/slideLayout2.xml"/><Relationship Id="rId6" Type="http://schemas.openxmlformats.org/officeDocument/2006/relationships/image" Target="../media/image1111.png"/><Relationship Id="rId5" Type="http://schemas.openxmlformats.org/officeDocument/2006/relationships/image" Target="../media/image1101.png"/><Relationship Id="rId10" Type="http://schemas.openxmlformats.org/officeDocument/2006/relationships/image" Target="../media/image1150.png"/><Relationship Id="rId4" Type="http://schemas.openxmlformats.org/officeDocument/2006/relationships/image" Target="../media/image1092.png"/><Relationship Id="rId9" Type="http://schemas.openxmlformats.org/officeDocument/2006/relationships/image" Target="../media/image1141.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620.png"/><Relationship Id="rId3" Type="http://schemas.openxmlformats.org/officeDocument/2006/relationships/image" Target="../media/image100.png"/><Relationship Id="rId7" Type="http://schemas.openxmlformats.org/officeDocument/2006/relationships/image" Target="../media/image16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90.png"/><Relationship Id="rId4" Type="http://schemas.openxmlformats.org/officeDocument/2006/relationships/image" Target="../media/image580.png"/><Relationship Id="rId9" Type="http://schemas.openxmlformats.org/officeDocument/2006/relationships/image" Target="../media/image1130.png"/></Relationships>
</file>

<file path=ppt/slides/_rels/slide3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860.png"/><Relationship Id="rId7" Type="http://schemas.openxmlformats.org/officeDocument/2006/relationships/image" Target="../media/image90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990.png"/><Relationship Id="rId4" Type="http://schemas.openxmlformats.org/officeDocument/2006/relationships/image" Target="../media/image880.pn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9.png"/></Relationships>
</file>

<file path=ppt/slides/_rels/slide33.xml.rels><?xml version="1.0" encoding="UTF-8" standalone="yes"?>
<Relationships xmlns="http://schemas.openxmlformats.org/package/2006/relationships"><Relationship Id="rId13" Type="http://schemas.openxmlformats.org/officeDocument/2006/relationships/image" Target="../media/image1461.png"/><Relationship Id="rId3" Type="http://schemas.openxmlformats.org/officeDocument/2006/relationships/image" Target="../media/image930.png"/><Relationship Id="rId7" Type="http://schemas.openxmlformats.org/officeDocument/2006/relationships/image" Target="../media/image980.png"/><Relationship Id="rId12" Type="http://schemas.openxmlformats.org/officeDocument/2006/relationships/image" Target="../media/image171.png"/><Relationship Id="rId2" Type="http://schemas.openxmlformats.org/officeDocument/2006/relationships/notesSlide" Target="../notesSlides/notesSlide16.xml"/><Relationship Id="rId1" Type="http://schemas.openxmlformats.org/officeDocument/2006/relationships/slideLayout" Target="../slideLayouts/slideLayout2.xml"/><Relationship Id="rId11" Type="http://schemas.openxmlformats.org/officeDocument/2006/relationships/image" Target="../media/image1000.png"/><Relationship Id="rId5" Type="http://schemas.openxmlformats.org/officeDocument/2006/relationships/image" Target="../media/image960.png"/><Relationship Id="rId10" Type="http://schemas.openxmlformats.org/officeDocument/2006/relationships/image" Target="../media/image1020.png"/><Relationship Id="rId4" Type="http://schemas.openxmlformats.org/officeDocument/2006/relationships/image" Target="../media/image950.png"/><Relationship Id="rId9" Type="http://schemas.openxmlformats.org/officeDocument/2006/relationships/image" Target="../media/image1010.png"/></Relationships>
</file>

<file path=ppt/slides/_rels/slide34.xml.rels><?xml version="1.0" encoding="UTF-8" standalone="yes"?>
<Relationships xmlns="http://schemas.openxmlformats.org/package/2006/relationships"><Relationship Id="rId3" Type="http://schemas.openxmlformats.org/officeDocument/2006/relationships/image" Target="../media/image10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060.png"/><Relationship Id="rId4" Type="http://schemas.openxmlformats.org/officeDocument/2006/relationships/image" Target="../media/image172.png"/></Relationships>
</file>

<file path=ppt/slides/_rels/slide35.xml.rels><?xml version="1.0" encoding="UTF-8" standalone="yes"?>
<Relationships xmlns="http://schemas.openxmlformats.org/package/2006/relationships"><Relationship Id="rId8" Type="http://schemas.openxmlformats.org/officeDocument/2006/relationships/image" Target="../media/image1460.png"/><Relationship Id="rId3" Type="http://schemas.openxmlformats.org/officeDocument/2006/relationships/image" Target="../media/image174.png"/><Relationship Id="rId7" Type="http://schemas.openxmlformats.org/officeDocument/2006/relationships/image" Target="../media/image176.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480.png"/><Relationship Id="rId5" Type="http://schemas.openxmlformats.org/officeDocument/2006/relationships/image" Target="../media/image1430.png"/><Relationship Id="rId10" Type="http://schemas.openxmlformats.org/officeDocument/2006/relationships/image" Target="../media/image171.png"/><Relationship Id="rId4" Type="http://schemas.openxmlformats.org/officeDocument/2006/relationships/image" Target="../media/image172.png"/><Relationship Id="rId9" Type="http://schemas.openxmlformats.org/officeDocument/2006/relationships/image" Target="../media/image1470.png"/></Relationships>
</file>

<file path=ppt/slides/_rels/slide36.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33.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7.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311.png"/><Relationship Id="rId13" Type="http://schemas.openxmlformats.org/officeDocument/2006/relationships/image" Target="../media/image49.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10.png"/><Relationship Id="rId4" Type="http://schemas.openxmlformats.org/officeDocument/2006/relationships/image" Target="../media/image28.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1.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0.png"/><Relationship Id="rId11" Type="http://schemas.openxmlformats.org/officeDocument/2006/relationships/image" Target="../media/image50.png"/><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82C96464-63D0-4DED-839E-C6A28B0FFC6E}"/>
              </a:ext>
            </a:extLst>
          </p:cNvPr>
          <p:cNvSpPr/>
          <p:nvPr/>
        </p:nvSpPr>
        <p:spPr>
          <a:xfrm>
            <a:off x="-4764" y="3431357"/>
            <a:ext cx="12196764" cy="3426643"/>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9F8026AC-F819-475D-B4E5-22C3F94F7546}"/>
              </a:ext>
            </a:extLst>
          </p:cNvPr>
          <p:cNvSpPr/>
          <p:nvPr/>
        </p:nvSpPr>
        <p:spPr>
          <a:xfrm>
            <a:off x="-4763" y="1851544"/>
            <a:ext cx="12211050" cy="1541829"/>
          </a:xfrm>
          <a:prstGeom prst="rect">
            <a:avLst/>
          </a:prstGeom>
          <a:solidFill>
            <a:srgbClr val="00633D"/>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33DDB9AF-22E8-52A3-9321-FADFB94920A9}"/>
              </a:ext>
            </a:extLst>
          </p:cNvPr>
          <p:cNvSpPr txBox="1"/>
          <p:nvPr/>
        </p:nvSpPr>
        <p:spPr>
          <a:xfrm>
            <a:off x="3192035" y="6056285"/>
            <a:ext cx="6125626" cy="369332"/>
          </a:xfrm>
          <a:prstGeom prst="rect">
            <a:avLst/>
          </a:prstGeom>
          <a:noFill/>
        </p:spPr>
        <p:txBody>
          <a:bodyPr wrap="square">
            <a:spAutoFit/>
          </a:bodyPr>
          <a:lstStyle/>
          <a:p>
            <a:r>
              <a:rPr lang="en-US" altLang="zh-CN" b="1" dirty="0">
                <a:ln w="0"/>
                <a:solidFill>
                  <a:srgbClr val="2E11BF"/>
                </a:solidFill>
                <a:effectLst>
                  <a:outerShdw blurRad="38100" dist="19050" dir="2700000" algn="tl" rotWithShape="0">
                    <a:schemeClr val="dk1">
                      <a:alpha val="40000"/>
                    </a:schemeClr>
                  </a:outerShdw>
                </a:effectLst>
                <a:latin typeface="Arial Black" panose="020B0A04020102020204" pitchFamily="34" charset="0"/>
              </a:rPr>
              <a:t>New physics Group </a:t>
            </a:r>
            <a:r>
              <a:rPr lang="en-US" altLang="zh-CN" b="1" dirty="0">
                <a:ln w="0"/>
                <a:solidFill>
                  <a:srgbClr val="2E11BF"/>
                </a:solidFill>
                <a:latin typeface="Adobe 黑体 Std R" panose="020B0400000000000000" pitchFamily="34" charset="-122"/>
                <a:ea typeface="Adobe 黑体 Std R" panose="020B0400000000000000" pitchFamily="34" charset="-122"/>
              </a:rPr>
              <a:t>In</a:t>
            </a:r>
            <a:r>
              <a:rPr lang="en-US" altLang="zh-CN" b="1" dirty="0">
                <a:ln w="0"/>
                <a:effectLst>
                  <a:outerShdw blurRad="38100" dist="19050" dir="2700000" algn="tl" rotWithShape="0">
                    <a:schemeClr val="dk1">
                      <a:alpha val="40000"/>
                    </a:schemeClr>
                  </a:outerShdw>
                </a:effectLst>
                <a:latin typeface="Arial Black" panose="020B0A04020102020204" pitchFamily="34" charset="0"/>
              </a:rPr>
              <a:t> </a:t>
            </a:r>
            <a:r>
              <a:rPr lang="en-US" altLang="zh-CN" b="1" dirty="0">
                <a:ln w="0"/>
                <a:solidFill>
                  <a:srgbClr val="2E11BF"/>
                </a:solidFill>
                <a:effectLst>
                  <a:outerShdw blurRad="38100" dist="19050" dir="2700000" algn="tl" rotWithShape="0">
                    <a:schemeClr val="dk1">
                      <a:alpha val="40000"/>
                    </a:schemeClr>
                  </a:outerShdw>
                </a:effectLst>
                <a:latin typeface="Arial Black" panose="020B0A04020102020204" pitchFamily="34" charset="0"/>
              </a:rPr>
              <a:t>Nanjing Normal Univ.</a:t>
            </a:r>
            <a:endParaRPr lang="zh-CN" altLang="en-US" b="1" dirty="0">
              <a:ln w="0"/>
              <a:solidFill>
                <a:srgbClr val="2E11BF"/>
              </a:solidFill>
              <a:effectLst>
                <a:outerShdw blurRad="38100" dist="19050" dir="2700000" algn="tl" rotWithShape="0">
                  <a:schemeClr val="dk1">
                    <a:alpha val="40000"/>
                  </a:schemeClr>
                </a:outerShdw>
              </a:effectLst>
              <a:latin typeface="Arial Black" panose="020B0A04020102020204" pitchFamily="34" charset="0"/>
            </a:endParaRPr>
          </a:p>
        </p:txBody>
      </p:sp>
      <p:cxnSp>
        <p:nvCxnSpPr>
          <p:cNvPr id="10" name="直接连接符 9">
            <a:extLst>
              <a:ext uri="{FF2B5EF4-FFF2-40B4-BE49-F238E27FC236}">
                <a16:creationId xmlns:a16="http://schemas.microsoft.com/office/drawing/2014/main" id="{070847D2-CD5F-8D00-B164-7FFFD129DD4A}"/>
              </a:ext>
            </a:extLst>
          </p:cNvPr>
          <p:cNvCxnSpPr>
            <a:cxnSpLocks/>
          </p:cNvCxnSpPr>
          <p:nvPr/>
        </p:nvCxnSpPr>
        <p:spPr>
          <a:xfrm>
            <a:off x="2752905" y="6425617"/>
            <a:ext cx="6381668"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E3FE201-9F53-F246-3A56-E7F28704E9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71" b="38238"/>
          <a:stretch/>
        </p:blipFill>
        <p:spPr bwMode="auto">
          <a:xfrm>
            <a:off x="4212773" y="390380"/>
            <a:ext cx="4009294" cy="703168"/>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B1DADAA3-0BB7-C3BC-CECE-0CD1F24C75F7}"/>
              </a:ext>
            </a:extLst>
          </p:cNvPr>
          <p:cNvSpPr>
            <a:spLocks noGrp="1"/>
          </p:cNvSpPr>
          <p:nvPr>
            <p:ph type="ctrTitle"/>
          </p:nvPr>
        </p:nvSpPr>
        <p:spPr>
          <a:xfrm>
            <a:off x="164860" y="1954498"/>
            <a:ext cx="11862278" cy="1404888"/>
          </a:xfrm>
        </p:spPr>
        <p:txBody>
          <a:bodyPr>
            <a:normAutofit fontScale="90000"/>
          </a:bodyPr>
          <a:lstStyle/>
          <a:p>
            <a:pPr>
              <a:lnSpc>
                <a:spcPts val="5800"/>
              </a:lnSpc>
            </a:pPr>
            <a:r>
              <a:rPr lang="en-US" altLang="zh-CN" sz="4400" b="1" dirty="0">
                <a:ln w="0"/>
                <a:solidFill>
                  <a:schemeClr val="bg1"/>
                </a:solidFill>
                <a:effectLst>
                  <a:outerShdw blurRad="38100" dist="19050" dir="2700000" algn="tl" rotWithShape="0">
                    <a:schemeClr val="dk1">
                      <a:alpha val="40000"/>
                    </a:schemeClr>
                  </a:outerShdw>
                </a:effectLst>
              </a:rPr>
              <a:t>Detecting </a:t>
            </a:r>
            <a:r>
              <a:rPr lang="en-US" altLang="zh-CN" sz="4400" b="1" dirty="0">
                <a:solidFill>
                  <a:schemeClr val="bg1"/>
                </a:solidFill>
                <a:effectLst>
                  <a:outerShdw blurRad="38100" dist="38100" dir="2700000" algn="tl">
                    <a:srgbClr val="000000">
                      <a:alpha val="43137"/>
                    </a:srgbClr>
                  </a:outerShdw>
                </a:effectLst>
              </a:rPr>
              <a:t>Quadratically Coupled </a:t>
            </a:r>
            <a:r>
              <a:rPr lang="en-US" altLang="zh-CN" sz="4400" b="1" dirty="0">
                <a:ln w="0"/>
                <a:solidFill>
                  <a:schemeClr val="bg1"/>
                </a:solidFill>
                <a:effectLst>
                  <a:outerShdw blurRad="38100" dist="19050" dir="2700000" algn="tl" rotWithShape="0">
                    <a:schemeClr val="dk1">
                      <a:alpha val="40000"/>
                    </a:schemeClr>
                  </a:outerShdw>
                </a:effectLst>
              </a:rPr>
              <a:t>Ultra-light Dark Matter with Stimulated Annihilation </a:t>
            </a:r>
            <a:endParaRPr lang="zh-CN" altLang="en-US" sz="4400" b="1" dirty="0">
              <a:ln w="0"/>
              <a:solidFill>
                <a:schemeClr val="bg1"/>
              </a:solidFill>
              <a:effectLst>
                <a:outerShdw blurRad="38100" dist="19050" dir="2700000" algn="tl" rotWithShape="0">
                  <a:schemeClr val="dk1">
                    <a:alpha val="40000"/>
                  </a:schemeClr>
                </a:outerShdw>
              </a:effectLst>
            </a:endParaRPr>
          </a:p>
        </p:txBody>
      </p:sp>
      <p:sp>
        <p:nvSpPr>
          <p:cNvPr id="9" name="副标题 2">
            <a:extLst>
              <a:ext uri="{FF2B5EF4-FFF2-40B4-BE49-F238E27FC236}">
                <a16:creationId xmlns:a16="http://schemas.microsoft.com/office/drawing/2014/main" id="{BDEAEE58-E862-412B-B81A-2BB1655A792F}"/>
              </a:ext>
            </a:extLst>
          </p:cNvPr>
          <p:cNvSpPr txBox="1">
            <a:spLocks/>
          </p:cNvSpPr>
          <p:nvPr/>
        </p:nvSpPr>
        <p:spPr>
          <a:xfrm>
            <a:off x="4290853" y="4092685"/>
            <a:ext cx="3148380" cy="39415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ln w="0"/>
                <a:effectLst>
                  <a:outerShdw blurRad="38100" dist="19050" dir="2700000" algn="tl" rotWithShape="0">
                    <a:schemeClr val="dk1">
                      <a:alpha val="40000"/>
                    </a:schemeClr>
                  </a:outerShdw>
                </a:effectLst>
              </a:rPr>
              <a:t>汇报人：</a:t>
            </a:r>
            <a:r>
              <a:rPr lang="zh-CN" altLang="en-US" b="1" dirty="0">
                <a:ln w="0"/>
                <a:effectLst>
                  <a:outerShdw blurRad="38100" dist="19050" dir="2700000" algn="tl" rotWithShape="0">
                    <a:schemeClr val="dk1">
                      <a:alpha val="40000"/>
                    </a:schemeClr>
                  </a:outerShdw>
                </a:effectLst>
              </a:rPr>
              <a:t>龚远林</a:t>
            </a:r>
          </a:p>
        </p:txBody>
      </p:sp>
      <p:sp>
        <p:nvSpPr>
          <p:cNvPr id="11" name="副标题 2">
            <a:extLst>
              <a:ext uri="{FF2B5EF4-FFF2-40B4-BE49-F238E27FC236}">
                <a16:creationId xmlns:a16="http://schemas.microsoft.com/office/drawing/2014/main" id="{575AA83A-C798-4FD6-A5E7-32F98BC03CAD}"/>
              </a:ext>
            </a:extLst>
          </p:cNvPr>
          <p:cNvSpPr txBox="1">
            <a:spLocks/>
          </p:cNvSpPr>
          <p:nvPr/>
        </p:nvSpPr>
        <p:spPr>
          <a:xfrm>
            <a:off x="3608557" y="4779629"/>
            <a:ext cx="4512972" cy="466066"/>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ln w="0"/>
                <a:effectLst>
                  <a:outerShdw blurRad="38100" dist="19050" dir="2700000" algn="tl" rotWithShape="0">
                    <a:schemeClr val="dk1">
                      <a:alpha val="40000"/>
                    </a:schemeClr>
                  </a:outerShdw>
                </a:effectLst>
              </a:rPr>
              <a:t>合作者：刘鑫</a:t>
            </a:r>
            <a:r>
              <a:rPr lang="en-US" altLang="zh-CN" dirty="0">
                <a:ln w="0"/>
                <a:effectLst>
                  <a:outerShdw blurRad="38100" dist="19050" dir="2700000" algn="tl" rotWithShape="0">
                    <a:schemeClr val="dk1">
                      <a:alpha val="40000"/>
                    </a:schemeClr>
                  </a:outerShdw>
                </a:effectLst>
              </a:rPr>
              <a:t>, </a:t>
            </a:r>
            <a:r>
              <a:rPr lang="zh-CN" altLang="en-US" b="1" dirty="0">
                <a:ln w="0"/>
                <a:effectLst>
                  <a:outerShdw blurRad="38100" dist="19050" dir="2700000" algn="tl" rotWithShape="0">
                    <a:schemeClr val="dk1">
                      <a:alpha val="40000"/>
                    </a:schemeClr>
                  </a:outerShdw>
                </a:effectLst>
              </a:rPr>
              <a:t>武雷</a:t>
            </a:r>
            <a:r>
              <a:rPr lang="en-US" altLang="zh-CN" dirty="0">
                <a:ln w="0"/>
                <a:effectLst>
                  <a:outerShdw blurRad="38100" dist="19050" dir="2700000" algn="tl" rotWithShape="0">
                    <a:schemeClr val="dk1">
                      <a:alpha val="40000"/>
                    </a:schemeClr>
                  </a:outerShdw>
                </a:effectLst>
              </a:rPr>
              <a:t>, </a:t>
            </a:r>
            <a:r>
              <a:rPr lang="zh-CN" altLang="en-US" dirty="0">
                <a:ln w="0"/>
                <a:effectLst>
                  <a:outerShdw blurRad="38100" dist="19050" dir="2700000" algn="tl" rotWithShape="0">
                    <a:schemeClr val="dk1">
                      <a:alpha val="40000"/>
                    </a:schemeClr>
                  </a:outerShdw>
                </a:effectLst>
              </a:rPr>
              <a:t>杨峤立</a:t>
            </a:r>
            <a:r>
              <a:rPr lang="en-US" altLang="zh-CN" dirty="0">
                <a:ln w="0"/>
                <a:effectLst>
                  <a:outerShdw blurRad="38100" dist="19050" dir="2700000" algn="tl" rotWithShape="0">
                    <a:schemeClr val="dk1">
                      <a:alpha val="40000"/>
                    </a:schemeClr>
                  </a:outerShdw>
                </a:effectLst>
              </a:rPr>
              <a:t>, </a:t>
            </a:r>
            <a:r>
              <a:rPr lang="zh-CN" altLang="en-US" dirty="0">
                <a:ln w="0"/>
                <a:effectLst>
                  <a:outerShdw blurRad="38100" dist="19050" dir="2700000" algn="tl" rotWithShape="0">
                    <a:schemeClr val="dk1">
                      <a:alpha val="40000"/>
                    </a:schemeClr>
                  </a:outerShdw>
                </a:effectLst>
              </a:rPr>
              <a:t>祝斌</a:t>
            </a:r>
          </a:p>
        </p:txBody>
      </p:sp>
      <p:sp>
        <p:nvSpPr>
          <p:cNvPr id="18" name="副标题 2">
            <a:extLst>
              <a:ext uri="{FF2B5EF4-FFF2-40B4-BE49-F238E27FC236}">
                <a16:creationId xmlns:a16="http://schemas.microsoft.com/office/drawing/2014/main" id="{7A639984-7B6B-4C0E-9D20-AB16ADF44583}"/>
              </a:ext>
            </a:extLst>
          </p:cNvPr>
          <p:cNvSpPr txBox="1">
            <a:spLocks/>
          </p:cNvSpPr>
          <p:nvPr/>
        </p:nvSpPr>
        <p:spPr>
          <a:xfrm>
            <a:off x="3608557" y="5455564"/>
            <a:ext cx="4512972" cy="4660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ln w="0"/>
                <a:effectLst>
                  <a:outerShdw blurRad="38100" dist="38100" dir="2700000" algn="tl">
                    <a:srgbClr val="000000">
                      <a:alpha val="43137"/>
                    </a:srgbClr>
                  </a:outerShdw>
                </a:effectLst>
              </a:rPr>
              <a:t>Base on: </a:t>
            </a:r>
            <a:r>
              <a:rPr lang="en-US" altLang="zh-CN" sz="2000" b="1" dirty="0">
                <a:effectLst>
                  <a:outerShdw blurRad="38100" dist="38100" dir="2700000" algn="tl">
                    <a:srgbClr val="000000">
                      <a:alpha val="43137"/>
                    </a:srgbClr>
                  </a:outerShdw>
                </a:effectLst>
              </a:rPr>
              <a:t>arXiv:2308.08477</a:t>
            </a:r>
            <a:r>
              <a:rPr lang="en-US" altLang="zh-CN" sz="2000" b="1" dirty="0">
                <a:ln w="0"/>
                <a:effectLst>
                  <a:outerShdw blurRad="38100" dist="38100" dir="2700000" algn="tl">
                    <a:srgbClr val="000000">
                      <a:alpha val="43137"/>
                    </a:srgbClr>
                  </a:outerShdw>
                </a:effectLst>
              </a:rPr>
              <a:t> </a:t>
            </a:r>
            <a:endParaRPr lang="zh-CN" altLang="en-US" sz="2000" b="1" dirty="0">
              <a:ln w="0"/>
              <a:effectLst>
                <a:outerShdw blurRad="38100" dist="38100" dir="2700000" algn="tl">
                  <a:srgbClr val="000000">
                    <a:alpha val="43137"/>
                  </a:srgbClr>
                </a:outerShdw>
              </a:effectLst>
            </a:endParaRPr>
          </a:p>
        </p:txBody>
      </p:sp>
      <p:pic>
        <p:nvPicPr>
          <p:cNvPr id="31" name="图片 30" descr="校徽+南京师范大学(白)">
            <a:extLst>
              <a:ext uri="{FF2B5EF4-FFF2-40B4-BE49-F238E27FC236}">
                <a16:creationId xmlns:a16="http://schemas.microsoft.com/office/drawing/2014/main" id="{EDC9CDA9-016B-4E44-BDB5-AA37E02BEFBE}"/>
              </a:ext>
            </a:extLst>
          </p:cNvPr>
          <p:cNvPicPr>
            <a:picLocks noChangeAspect="1"/>
          </p:cNvPicPr>
          <p:nvPr/>
        </p:nvPicPr>
        <p:blipFill rotWithShape="1">
          <a:blip r:embed="rId4"/>
          <a:srcRect b="34133"/>
          <a:stretch/>
        </p:blipFill>
        <p:spPr>
          <a:xfrm>
            <a:off x="9140037" y="5245695"/>
            <a:ext cx="2992755" cy="1394054"/>
          </a:xfrm>
          <a:prstGeom prst="rect">
            <a:avLst/>
          </a:prstGeom>
        </p:spPr>
      </p:pic>
      <p:sp>
        <p:nvSpPr>
          <p:cNvPr id="7" name="矩形 6">
            <a:extLst>
              <a:ext uri="{FF2B5EF4-FFF2-40B4-BE49-F238E27FC236}">
                <a16:creationId xmlns:a16="http://schemas.microsoft.com/office/drawing/2014/main" id="{3DF70412-FF5A-54A2-3671-9B639E023C7C}"/>
              </a:ext>
            </a:extLst>
          </p:cNvPr>
          <p:cNvSpPr/>
          <p:nvPr/>
        </p:nvSpPr>
        <p:spPr>
          <a:xfrm>
            <a:off x="2380" y="12475"/>
            <a:ext cx="12196764" cy="1801086"/>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4F07AEDE-288E-CA64-9616-FE3D6B7FF200}"/>
                  </a:ext>
                </a:extLst>
              </p:cNvPr>
              <p:cNvSpPr txBox="1"/>
              <p:nvPr/>
            </p:nvSpPr>
            <p:spPr>
              <a:xfrm>
                <a:off x="3038231" y="272336"/>
                <a:ext cx="6115538" cy="584775"/>
              </a:xfrm>
              <a:prstGeom prst="rect">
                <a:avLst/>
              </a:prstGeom>
              <a:noFill/>
            </p:spPr>
            <p:txBody>
              <a:bodyPr wrap="square">
                <a:spAutoFit/>
              </a:bodyPr>
              <a:lstStyle/>
              <a:p>
                <a:r>
                  <a:rPr lang="zh-CN" altLang="en-US" sz="3200" b="0" i="0" u="none" strike="noStrike" dirty="0">
                    <a:effectLst/>
                    <a:latin typeface="Roboto" panose="020F0502020204030204" pitchFamily="2" charset="0"/>
                  </a:rPr>
                  <a:t>第十七届 </a:t>
                </a:r>
                <a14:m>
                  <m:oMath xmlns:m="http://schemas.openxmlformats.org/officeDocument/2006/math">
                    <m:r>
                      <m:rPr>
                        <m:sty m:val="p"/>
                      </m:rPr>
                      <a:rPr lang="en-US" altLang="zh-CN" sz="3200" b="0" i="0" u="none" strike="noStrike" dirty="0" smtClean="0">
                        <a:effectLst/>
                        <a:latin typeface="Cambria Math" panose="02040503050406030204" pitchFamily="18" charset="0"/>
                      </a:rPr>
                      <m:t>TeV</m:t>
                    </m:r>
                  </m:oMath>
                </a14:m>
                <a:r>
                  <a:rPr lang="en-US" altLang="zh-CN" sz="3200" b="0" i="0" u="none" strike="noStrike" dirty="0">
                    <a:effectLst/>
                    <a:latin typeface="Roboto" panose="020F0502020204030204" pitchFamily="2" charset="0"/>
                  </a:rPr>
                  <a:t> </a:t>
                </a:r>
                <a:r>
                  <a:rPr lang="zh-CN" altLang="en-US" sz="3200" b="0" i="0" u="none" strike="noStrike" dirty="0">
                    <a:effectLst/>
                    <a:latin typeface="Roboto" panose="020F0502020204030204" pitchFamily="2" charset="0"/>
                  </a:rPr>
                  <a:t>工作组学术研讨会</a:t>
                </a:r>
                <a:endParaRPr lang="en-US" altLang="zh-CN" sz="3200" b="0" i="0" u="none" strike="noStrike" dirty="0">
                  <a:effectLst/>
                  <a:latin typeface="Roboto" panose="020F0502020204030204" pitchFamily="2" charset="0"/>
                </a:endParaRPr>
              </a:p>
            </p:txBody>
          </p:sp>
        </mc:Choice>
        <mc:Fallback xmlns="">
          <p:sp>
            <p:nvSpPr>
              <p:cNvPr id="4" name="文本框 3">
                <a:extLst>
                  <a:ext uri="{FF2B5EF4-FFF2-40B4-BE49-F238E27FC236}">
                    <a16:creationId xmlns:a16="http://schemas.microsoft.com/office/drawing/2014/main" id="{4F07AEDE-288E-CA64-9616-FE3D6B7FF200}"/>
                  </a:ext>
                </a:extLst>
              </p:cNvPr>
              <p:cNvSpPr txBox="1">
                <a:spLocks noRot="1" noChangeAspect="1" noMove="1" noResize="1" noEditPoints="1" noAdjustHandles="1" noChangeArrowheads="1" noChangeShapeType="1" noTextEdit="1"/>
              </p:cNvSpPr>
              <p:nvPr/>
            </p:nvSpPr>
            <p:spPr>
              <a:xfrm>
                <a:off x="3038231" y="272336"/>
                <a:ext cx="6115538" cy="584775"/>
              </a:xfrm>
              <a:prstGeom prst="rect">
                <a:avLst/>
              </a:prstGeom>
              <a:blipFill>
                <a:blip r:embed="rId5"/>
                <a:stretch>
                  <a:fillRect l="-2490" t="-13542" r="-100" b="-33333"/>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9AC898BB-763F-1C50-4F60-8B7B87E1AC2D}"/>
              </a:ext>
            </a:extLst>
          </p:cNvPr>
          <p:cNvSpPr txBox="1"/>
          <p:nvPr/>
        </p:nvSpPr>
        <p:spPr>
          <a:xfrm>
            <a:off x="4576885" y="1131531"/>
            <a:ext cx="3038231" cy="369332"/>
          </a:xfrm>
          <a:prstGeom prst="rect">
            <a:avLst/>
          </a:prstGeom>
          <a:noFill/>
        </p:spPr>
        <p:txBody>
          <a:bodyPr wrap="square">
            <a:spAutoFit/>
          </a:bodyPr>
          <a:lstStyle/>
          <a:p>
            <a:r>
              <a:rPr lang="en-US" altLang="zh-CN" dirty="0">
                <a:ln w="0"/>
                <a:effectLst>
                  <a:outerShdw blurRad="38100" dist="19050" dir="2700000" algn="tl" rotWithShape="0">
                    <a:schemeClr val="dk1">
                      <a:alpha val="40000"/>
                    </a:schemeClr>
                  </a:outerShdw>
                </a:effectLst>
              </a:rPr>
              <a:t>2023. 12.15- 12.19       </a:t>
            </a:r>
            <a:r>
              <a:rPr lang="zh-CN" altLang="en-US" dirty="0">
                <a:ln w="0"/>
                <a:effectLst>
                  <a:outerShdw blurRad="38100" dist="19050" dir="2700000" algn="tl" rotWithShape="0">
                    <a:schemeClr val="dk1">
                      <a:alpha val="40000"/>
                    </a:schemeClr>
                  </a:outerShdw>
                </a:effectLst>
              </a:rPr>
              <a:t>南京</a:t>
            </a:r>
            <a:endParaRPr lang="zh-CN" altLang="en-US" dirty="0"/>
          </a:p>
        </p:txBody>
      </p:sp>
    </p:spTree>
    <p:extLst>
      <p:ext uri="{BB962C8B-B14F-4D97-AF65-F5344CB8AC3E}">
        <p14:creationId xmlns:p14="http://schemas.microsoft.com/office/powerpoint/2010/main" val="764544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3932A6-CE4D-44C7-8A71-A8E35BD88135}"/>
              </a:ext>
            </a:extLst>
          </p:cNvPr>
          <p:cNvPicPr>
            <a:picLocks noChangeAspect="1"/>
          </p:cNvPicPr>
          <p:nvPr/>
        </p:nvPicPr>
        <p:blipFill>
          <a:blip r:embed="rId3"/>
          <a:stretch>
            <a:fillRect/>
          </a:stretch>
        </p:blipFill>
        <p:spPr>
          <a:xfrm>
            <a:off x="3703630" y="2445540"/>
            <a:ext cx="4267980" cy="1913233"/>
          </a:xfrm>
          <a:prstGeom prst="rect">
            <a:avLst/>
          </a:prstGeom>
        </p:spPr>
      </p:pic>
      <p:sp>
        <p:nvSpPr>
          <p:cNvPr id="2" name="标题 1">
            <a:extLst>
              <a:ext uri="{FF2B5EF4-FFF2-40B4-BE49-F238E27FC236}">
                <a16:creationId xmlns:a16="http://schemas.microsoft.com/office/drawing/2014/main" id="{F4AD1DC3-68EE-54C2-7839-81619441344D}"/>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Stimulated Annihilation</a:t>
            </a:r>
            <a:endParaRPr lang="zh-CN" altLang="en-US" dirty="0"/>
          </a:p>
        </p:txBody>
      </p:sp>
      <p:sp>
        <p:nvSpPr>
          <p:cNvPr id="4" name="灯片编号占位符 3">
            <a:extLst>
              <a:ext uri="{FF2B5EF4-FFF2-40B4-BE49-F238E27FC236}">
                <a16:creationId xmlns:a16="http://schemas.microsoft.com/office/drawing/2014/main" id="{BC595131-E8A6-21F2-70B2-34000735495D}"/>
              </a:ext>
            </a:extLst>
          </p:cNvPr>
          <p:cNvSpPr>
            <a:spLocks noGrp="1"/>
          </p:cNvSpPr>
          <p:nvPr>
            <p:ph type="sldNum" sz="quarter" idx="12"/>
          </p:nvPr>
        </p:nvSpPr>
        <p:spPr/>
        <p:txBody>
          <a:bodyPr/>
          <a:lstStyle/>
          <a:p>
            <a:fld id="{65316A93-59F2-4889-9C97-010C89774A76}" type="slidenum">
              <a:rPr lang="zh-CN" altLang="en-US" smtClean="0"/>
              <a:pPr/>
              <a:t>10</a:t>
            </a:fld>
            <a:r>
              <a:rPr lang="en-US" altLang="zh-CN" dirty="0"/>
              <a:t> / 16</a:t>
            </a:r>
            <a:endParaRPr lang="zh-CN" altLang="en-US" dirty="0"/>
          </a:p>
        </p:txBody>
      </p:sp>
      <p:sp>
        <p:nvSpPr>
          <p:cNvPr id="6" name="内容占位符 2">
            <a:extLst>
              <a:ext uri="{FF2B5EF4-FFF2-40B4-BE49-F238E27FC236}">
                <a16:creationId xmlns:a16="http://schemas.microsoft.com/office/drawing/2014/main" id="{781CDB00-4367-2B78-4430-D2A150B503D6}"/>
              </a:ext>
            </a:extLst>
          </p:cNvPr>
          <p:cNvSpPr>
            <a:spLocks noGrp="1"/>
          </p:cNvSpPr>
          <p:nvPr>
            <p:ph idx="1"/>
          </p:nvPr>
        </p:nvSpPr>
        <p:spPr>
          <a:xfrm>
            <a:off x="102637" y="605916"/>
            <a:ext cx="10515600" cy="565883"/>
          </a:xfrm>
        </p:spPr>
        <p:txBody>
          <a:bodyPr/>
          <a:lstStyle/>
          <a:p>
            <a:pPr marL="0" indent="0">
              <a:buNone/>
            </a:pPr>
            <a:r>
              <a:rPr lang="en-US" altLang="zh-CN" b="1" dirty="0">
                <a:ln w="0"/>
                <a:effectLst>
                  <a:outerShdw blurRad="38100" dist="19050" dir="2700000" algn="tl" rotWithShape="0">
                    <a:schemeClr val="dk1">
                      <a:alpha val="40000"/>
                    </a:schemeClr>
                  </a:outerShdw>
                </a:effectLst>
              </a:rPr>
              <a:t>Flux and Power</a:t>
            </a:r>
            <a:endParaRPr lang="zh-CN" altLang="en-US"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 name="内容占位符 2">
            <a:extLst>
              <a:ext uri="{FF2B5EF4-FFF2-40B4-BE49-F238E27FC236}">
                <a16:creationId xmlns:a16="http://schemas.microsoft.com/office/drawing/2014/main" id="{BFF50584-EFDB-201A-6A2C-78DCD393346C}"/>
              </a:ext>
            </a:extLst>
          </p:cNvPr>
          <p:cNvSpPr txBox="1">
            <a:spLocks/>
          </p:cNvSpPr>
          <p:nvPr/>
        </p:nvSpPr>
        <p:spPr>
          <a:xfrm>
            <a:off x="736445" y="1130742"/>
            <a:ext cx="7198580" cy="4468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b="1" dirty="0"/>
              <a:t>Production rate of photon number density :</a:t>
            </a:r>
            <a:endParaRPr lang="zh-CN" altLang="en-US" sz="2000" b="1" dirty="0"/>
          </a:p>
        </p:txBody>
      </p:sp>
      <mc:AlternateContent xmlns:mc="http://schemas.openxmlformats.org/markup-compatibility/2006" xmlns:a14="http://schemas.microsoft.com/office/drawing/2010/main">
        <mc:Choice Requires="a14">
          <p:sp>
            <p:nvSpPr>
              <p:cNvPr id="13" name="内容占位符 2">
                <a:extLst>
                  <a:ext uri="{FF2B5EF4-FFF2-40B4-BE49-F238E27FC236}">
                    <a16:creationId xmlns:a16="http://schemas.microsoft.com/office/drawing/2014/main" id="{B10222B8-7F63-70E1-04DA-FF5139DBB274}"/>
                  </a:ext>
                </a:extLst>
              </p:cNvPr>
              <p:cNvSpPr txBox="1">
                <a:spLocks/>
              </p:cNvSpPr>
              <p:nvPr/>
            </p:nvSpPr>
            <p:spPr>
              <a:xfrm>
                <a:off x="766000" y="2255049"/>
                <a:ext cx="8860042" cy="4908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b="1" dirty="0"/>
                  <a:t>Given </a:t>
                </a:r>
                <a14:m>
                  <m:oMath xmlns:m="http://schemas.openxmlformats.org/officeDocument/2006/math">
                    <m:r>
                      <a:rPr lang="en-US" altLang="zh-CN" sz="2000" b="1" i="1" smtClean="0">
                        <a:latin typeface="Cambria Math" panose="02040503050406030204" pitchFamily="18" charset="0"/>
                      </a:rPr>
                      <m:t>𝑺</m:t>
                    </m:r>
                    <m:r>
                      <a:rPr lang="en-US" altLang="zh-CN" sz="2000" b="1" i="1">
                        <a:latin typeface="Cambria Math" panose="02040503050406030204" pitchFamily="18" charset="0"/>
                      </a:rPr>
                      <m:t>=</m:t>
                    </m:r>
                    <m:r>
                      <a:rPr lang="en-US" altLang="zh-CN" sz="2000" b="1" i="1">
                        <a:latin typeface="Cambria Math" panose="02040503050406030204" pitchFamily="18" charset="0"/>
                      </a:rPr>
                      <m:t>𝒏</m:t>
                    </m:r>
                    <m:r>
                      <a:rPr lang="en-US" altLang="zh-CN" sz="2000" b="1" i="1">
                        <a:latin typeface="Cambria Math" panose="02040503050406030204" pitchFamily="18" charset="0"/>
                      </a:rPr>
                      <m:t>⋅</m:t>
                    </m:r>
                    <m:r>
                      <a:rPr lang="en-US" altLang="zh-CN" sz="2000" b="1" i="1">
                        <a:latin typeface="Cambria Math" panose="02040503050406030204" pitchFamily="18" charset="0"/>
                      </a:rPr>
                      <m:t>𝒄</m:t>
                    </m:r>
                  </m:oMath>
                </a14:m>
                <a:r>
                  <a:rPr lang="en-US" altLang="zh-CN" sz="2000" b="1" dirty="0"/>
                  <a:t>,  </a:t>
                </a:r>
                <a14:m>
                  <m:oMath xmlns:m="http://schemas.openxmlformats.org/officeDocument/2006/math">
                    <m:r>
                      <a:rPr lang="en-US" altLang="zh-CN" sz="2000" b="1" i="1" smtClean="0">
                        <a:latin typeface="Cambria Math" panose="02040503050406030204" pitchFamily="18" charset="0"/>
                      </a:rPr>
                      <m:t>𝑷</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𝑺𝒅𝑨𝒅</m:t>
                    </m:r>
                    <m:r>
                      <a:rPr lang="en-US" altLang="zh-CN" sz="2000" b="1" i="1" smtClean="0">
                        <a:latin typeface="Cambria Math" panose="02040503050406030204" pitchFamily="18" charset="0"/>
                      </a:rPr>
                      <m:t>𝝂</m:t>
                    </m:r>
                  </m:oMath>
                </a14:m>
                <a:r>
                  <a:rPr lang="en-US" altLang="zh-CN" sz="2000" b="1" dirty="0"/>
                  <a:t>:</a:t>
                </a:r>
                <a:endParaRPr lang="zh-CN" altLang="en-US" sz="2000" b="1" dirty="0"/>
              </a:p>
            </p:txBody>
          </p:sp>
        </mc:Choice>
        <mc:Fallback xmlns="">
          <p:sp>
            <p:nvSpPr>
              <p:cNvPr id="13" name="内容占位符 2">
                <a:extLst>
                  <a:ext uri="{FF2B5EF4-FFF2-40B4-BE49-F238E27FC236}">
                    <a16:creationId xmlns:a16="http://schemas.microsoft.com/office/drawing/2014/main" id="{B10222B8-7F63-70E1-04DA-FF5139DBB274}"/>
                  </a:ext>
                </a:extLst>
              </p:cNvPr>
              <p:cNvSpPr txBox="1">
                <a:spLocks noRot="1" noChangeAspect="1" noMove="1" noResize="1" noEditPoints="1" noAdjustHandles="1" noChangeArrowheads="1" noChangeShapeType="1" noTextEdit="1"/>
              </p:cNvSpPr>
              <p:nvPr/>
            </p:nvSpPr>
            <p:spPr>
              <a:xfrm>
                <a:off x="766000" y="2255049"/>
                <a:ext cx="8860042" cy="490842"/>
              </a:xfrm>
              <a:prstGeom prst="rect">
                <a:avLst/>
              </a:prstGeom>
              <a:blipFill>
                <a:blip r:embed="rId4"/>
                <a:stretch>
                  <a:fillRect l="-757" t="-112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57549922-E4FC-4282-499B-393505D79291}"/>
                  </a:ext>
                </a:extLst>
              </p:cNvPr>
              <p:cNvSpPr txBox="1"/>
              <p:nvPr/>
            </p:nvSpPr>
            <p:spPr>
              <a:xfrm>
                <a:off x="3275946" y="1527570"/>
                <a:ext cx="5292887" cy="5361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dirty="0" smtClean="0">
                              <a:solidFill>
                                <a:srgbClr val="2E11BF"/>
                              </a:solidFill>
                              <a:latin typeface="Cambria Math" panose="02040503050406030204" pitchFamily="18" charset="0"/>
                            </a:rPr>
                          </m:ctrlPr>
                        </m:sSubPr>
                        <m:e>
                          <m:acc>
                            <m:accPr>
                              <m:chr m:val="̇"/>
                              <m:ctrlPr>
                                <a:rPr lang="en-US" altLang="zh-CN" sz="2400" b="1" i="1" dirty="0" smtClean="0">
                                  <a:solidFill>
                                    <a:srgbClr val="2E11BF"/>
                                  </a:solidFill>
                                  <a:latin typeface="Cambria Math" panose="02040503050406030204" pitchFamily="18" charset="0"/>
                                </a:rPr>
                              </m:ctrlPr>
                            </m:accPr>
                            <m:e>
                              <m:r>
                                <a:rPr lang="en-US" altLang="zh-CN" sz="2400" b="1" i="1" dirty="0" smtClean="0">
                                  <a:solidFill>
                                    <a:srgbClr val="2E11BF"/>
                                  </a:solidFill>
                                  <a:latin typeface="Cambria Math" panose="02040503050406030204" pitchFamily="18" charset="0"/>
                                </a:rPr>
                                <m:t>𝒏</m:t>
                              </m:r>
                            </m:e>
                          </m:acc>
                        </m:e>
                        <m:sub>
                          <m:r>
                            <a:rPr lang="en-US" altLang="zh-CN" sz="2400" b="1" i="1" dirty="0" smtClean="0">
                              <a:solidFill>
                                <a:srgbClr val="2E11BF"/>
                              </a:solidFill>
                              <a:latin typeface="Cambria Math" panose="02040503050406030204" pitchFamily="18" charset="0"/>
                            </a:rPr>
                            <m:t>𝜸</m:t>
                          </m:r>
                        </m:sub>
                      </m:sSub>
                      <m:r>
                        <a:rPr lang="en-US" altLang="zh-CN" sz="2400" b="1" i="1" dirty="0" smtClean="0">
                          <a:latin typeface="Cambria Math" panose="02040503050406030204" pitchFamily="18" charset="0"/>
                        </a:rPr>
                        <m:t>=−</m:t>
                      </m:r>
                      <m:sSub>
                        <m:sSubPr>
                          <m:ctrlPr>
                            <a:rPr lang="en-US" altLang="zh-CN" sz="2400" b="1" i="1" dirty="0" smtClean="0">
                              <a:latin typeface="Cambria Math" panose="02040503050406030204" pitchFamily="18" charset="0"/>
                            </a:rPr>
                          </m:ctrlPr>
                        </m:sSubPr>
                        <m:e>
                          <m:acc>
                            <m:accPr>
                              <m:chr m:val="̇"/>
                              <m:ctrlPr>
                                <a:rPr lang="en-US" altLang="zh-CN" sz="2400" b="1" i="1" dirty="0" smtClean="0">
                                  <a:latin typeface="Cambria Math" panose="02040503050406030204" pitchFamily="18" charset="0"/>
                                </a:rPr>
                              </m:ctrlPr>
                            </m:accPr>
                            <m:e>
                              <m:r>
                                <a:rPr lang="en-US" altLang="zh-CN" sz="2400" b="1" i="1" dirty="0" smtClean="0">
                                  <a:latin typeface="Cambria Math" panose="02040503050406030204" pitchFamily="18" charset="0"/>
                                </a:rPr>
                                <m:t>𝒏</m:t>
                              </m:r>
                            </m:e>
                          </m:acc>
                        </m:e>
                        <m:sub>
                          <m:r>
                            <a:rPr lang="en-US" altLang="zh-CN" sz="2400" b="1" i="1" dirty="0" smtClean="0">
                              <a:latin typeface="Cambria Math" panose="02040503050406030204" pitchFamily="18" charset="0"/>
                            </a:rPr>
                            <m:t>𝝓</m:t>
                          </m:r>
                        </m:sub>
                      </m:sSub>
                      <m:r>
                        <a:rPr lang="en-US" altLang="zh-CN" sz="2400" b="1" i="1" dirty="0" smtClean="0">
                          <a:latin typeface="Cambria Math" panose="02040503050406030204" pitchFamily="18" charset="0"/>
                        </a:rPr>
                        <m:t>=</m:t>
                      </m:r>
                      <m:r>
                        <a:rPr lang="el-GR" altLang="zh-CN" sz="2400" b="1" i="1" dirty="0" smtClean="0">
                          <a:latin typeface="Cambria Math" panose="02040503050406030204" pitchFamily="18" charset="0"/>
                        </a:rPr>
                        <m:t>𝟒</m:t>
                      </m:r>
                      <m:r>
                        <a:rPr lang="el-GR" altLang="zh-CN" sz="2400" b="1" i="1" dirty="0" smtClean="0">
                          <a:latin typeface="Cambria Math" panose="02040503050406030204" pitchFamily="18" charset="0"/>
                        </a:rPr>
                        <m:t>𝜷</m:t>
                      </m:r>
                      <m:sSubSup>
                        <m:sSubSupPr>
                          <m:ctrlPr>
                            <a:rPr lang="en-US" altLang="zh-CN" sz="2400" b="1" i="1" dirty="0" smtClean="0">
                              <a:latin typeface="Cambria Math" panose="02040503050406030204" pitchFamily="18" charset="0"/>
                            </a:rPr>
                          </m:ctrlPr>
                        </m:sSubSupPr>
                        <m:e>
                          <m:r>
                            <a:rPr lang="en-US" altLang="zh-CN" sz="2400" b="1" i="1" dirty="0">
                              <a:latin typeface="Cambria Math" panose="02040503050406030204" pitchFamily="18" charset="0"/>
                            </a:rPr>
                            <m:t>𝒏</m:t>
                          </m:r>
                        </m:e>
                        <m:sub>
                          <m:r>
                            <a:rPr lang="el-GR" altLang="zh-CN" sz="2400" b="1" i="1" dirty="0">
                              <a:latin typeface="Cambria Math" panose="02040503050406030204" pitchFamily="18" charset="0"/>
                            </a:rPr>
                            <m:t>𝝓</m:t>
                          </m:r>
                        </m:sub>
                        <m:sup>
                          <m:r>
                            <a:rPr lang="en-US" altLang="zh-CN" sz="2400" b="1" i="1" dirty="0">
                              <a:latin typeface="Cambria Math" panose="02040503050406030204" pitchFamily="18" charset="0"/>
                            </a:rPr>
                            <m:t>𝟐</m:t>
                          </m:r>
                        </m:sup>
                      </m:sSubSup>
                      <m:sSub>
                        <m:sSubPr>
                          <m:ctrlPr>
                            <a:rPr lang="en-US" altLang="zh-CN" sz="2400" b="1" i="1" dirty="0" smtClean="0">
                              <a:latin typeface="Cambria Math" panose="02040503050406030204" pitchFamily="18" charset="0"/>
                            </a:rPr>
                          </m:ctrlPr>
                        </m:sSubPr>
                        <m:e>
                          <m:r>
                            <a:rPr lang="el-GR" altLang="zh-CN" sz="2400" b="1" i="1" dirty="0">
                              <a:latin typeface="Cambria Math" panose="02040503050406030204" pitchFamily="18" charset="0"/>
                            </a:rPr>
                            <m:t>𝝈</m:t>
                          </m:r>
                        </m:e>
                        <m:sub>
                          <m:r>
                            <a:rPr lang="en-US" altLang="zh-CN" sz="2400" b="1" i="1" dirty="0" smtClean="0">
                              <a:latin typeface="Cambria Math" panose="02040503050406030204" pitchFamily="18" charset="0"/>
                            </a:rPr>
                            <m:t>𝟎</m:t>
                          </m:r>
                        </m:sub>
                      </m:sSub>
                      <m:r>
                        <a:rPr lang="el-GR" altLang="zh-CN" sz="2400" b="1" i="1" dirty="0">
                          <a:latin typeface="Cambria Math" panose="02040503050406030204" pitchFamily="18" charset="0"/>
                        </a:rPr>
                        <m:t>(</m:t>
                      </m:r>
                      <m:r>
                        <a:rPr lang="el-GR" altLang="zh-CN" sz="2400" b="1" i="1" dirty="0" smtClean="0">
                          <a:solidFill>
                            <a:srgbClr val="2E11BF"/>
                          </a:solidFill>
                          <a:latin typeface="Cambria Math" panose="02040503050406030204" pitchFamily="18" charset="0"/>
                        </a:rPr>
                        <m:t>𝟏</m:t>
                      </m:r>
                      <m:r>
                        <a:rPr lang="el-GR" altLang="zh-CN" sz="2400" b="1" i="1" dirty="0" smtClean="0">
                          <a:solidFill>
                            <a:srgbClr val="2E11BF"/>
                          </a:solidFill>
                          <a:latin typeface="Cambria Math" panose="02040503050406030204" pitchFamily="18" charset="0"/>
                        </a:rPr>
                        <m:t> + </m:t>
                      </m:r>
                      <m:r>
                        <a:rPr lang="el-GR" altLang="zh-CN" sz="2400" b="1" i="1" dirty="0" smtClean="0">
                          <a:solidFill>
                            <a:srgbClr val="2E11BF"/>
                          </a:solidFill>
                          <a:latin typeface="Cambria Math" panose="02040503050406030204" pitchFamily="18" charset="0"/>
                        </a:rPr>
                        <m:t>𝟐</m:t>
                      </m:r>
                      <m:sSub>
                        <m:sSubPr>
                          <m:ctrlPr>
                            <a:rPr lang="en-US" altLang="zh-CN" sz="2400" b="1" i="1" dirty="0" smtClean="0">
                              <a:solidFill>
                                <a:srgbClr val="2E11BF"/>
                              </a:solidFill>
                              <a:latin typeface="Cambria Math" panose="02040503050406030204" pitchFamily="18" charset="0"/>
                            </a:rPr>
                          </m:ctrlPr>
                        </m:sSubPr>
                        <m:e>
                          <m:r>
                            <a:rPr lang="en-US" altLang="zh-CN" sz="2400" b="1" i="1" dirty="0">
                              <a:solidFill>
                                <a:srgbClr val="2E11BF"/>
                              </a:solidFill>
                              <a:latin typeface="Cambria Math" panose="02040503050406030204" pitchFamily="18" charset="0"/>
                            </a:rPr>
                            <m:t>𝒇</m:t>
                          </m:r>
                        </m:e>
                        <m:sub>
                          <m:r>
                            <a:rPr lang="el-GR" altLang="zh-CN" sz="2400" b="1" i="1" dirty="0">
                              <a:solidFill>
                                <a:srgbClr val="2E11BF"/>
                              </a:solidFill>
                              <a:latin typeface="Cambria Math" panose="02040503050406030204" pitchFamily="18" charset="0"/>
                            </a:rPr>
                            <m:t>𝜸</m:t>
                          </m:r>
                        </m:sub>
                      </m:sSub>
                      <m:r>
                        <a:rPr lang="el-GR" altLang="zh-CN" sz="2400" b="1" i="1" dirty="0">
                          <a:latin typeface="Cambria Math" panose="02040503050406030204" pitchFamily="18" charset="0"/>
                        </a:rPr>
                        <m:t>)</m:t>
                      </m:r>
                    </m:oMath>
                  </m:oMathPara>
                </a14:m>
                <a:endParaRPr lang="zh-CN" altLang="en-US" sz="2400" b="1" dirty="0"/>
              </a:p>
            </p:txBody>
          </p:sp>
        </mc:Choice>
        <mc:Fallback xmlns="">
          <p:sp>
            <p:nvSpPr>
              <p:cNvPr id="21" name="文本框 20">
                <a:extLst>
                  <a:ext uri="{FF2B5EF4-FFF2-40B4-BE49-F238E27FC236}">
                    <a16:creationId xmlns:a16="http://schemas.microsoft.com/office/drawing/2014/main" id="{57549922-E4FC-4282-499B-393505D79291}"/>
                  </a:ext>
                </a:extLst>
              </p:cNvPr>
              <p:cNvSpPr txBox="1">
                <a:spLocks noRot="1" noChangeAspect="1" noMove="1" noResize="1" noEditPoints="1" noAdjustHandles="1" noChangeArrowheads="1" noChangeShapeType="1" noTextEdit="1"/>
              </p:cNvSpPr>
              <p:nvPr/>
            </p:nvSpPr>
            <p:spPr>
              <a:xfrm>
                <a:off x="3275946" y="1527570"/>
                <a:ext cx="5292887" cy="536109"/>
              </a:xfrm>
              <a:prstGeom prst="rect">
                <a:avLst/>
              </a:prstGeom>
              <a:blipFill>
                <a:blip r:embed="rId5"/>
                <a:stretch>
                  <a:fillRect/>
                </a:stretch>
              </a:blipFill>
            </p:spPr>
            <p:txBody>
              <a:bodyPr/>
              <a:lstStyle/>
              <a:p>
                <a:r>
                  <a:rPr lang="zh-CN" altLang="en-US">
                    <a:noFill/>
                  </a:rPr>
                  <a:t> </a:t>
                </a:r>
              </a:p>
            </p:txBody>
          </p:sp>
        </mc:Fallback>
      </mc:AlternateContent>
      <p:sp>
        <p:nvSpPr>
          <p:cNvPr id="24" name="文本框 23">
            <a:extLst>
              <a:ext uri="{FF2B5EF4-FFF2-40B4-BE49-F238E27FC236}">
                <a16:creationId xmlns:a16="http://schemas.microsoft.com/office/drawing/2014/main" id="{1DDD51DC-51F7-FC1E-9858-414C4A02BA8E}"/>
              </a:ext>
            </a:extLst>
          </p:cNvPr>
          <p:cNvSpPr txBox="1"/>
          <p:nvPr/>
        </p:nvSpPr>
        <p:spPr>
          <a:xfrm>
            <a:off x="1957189" y="4475894"/>
            <a:ext cx="5748674" cy="369332"/>
          </a:xfrm>
          <a:prstGeom prst="rect">
            <a:avLst/>
          </a:prstGeom>
          <a:noFill/>
        </p:spPr>
        <p:txBody>
          <a:bodyPr wrap="square">
            <a:spAutoFit/>
          </a:bodyPr>
          <a:lstStyle/>
          <a:p>
            <a:r>
              <a:rPr lang="en-US" altLang="zh-CN" dirty="0"/>
              <a:t>Power of the outgoing wave</a:t>
            </a:r>
            <a:endParaRPr lang="zh-CN" altLang="en-US" dirty="0"/>
          </a:p>
        </p:txBody>
      </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C1723008-4784-6201-C01F-353801EE0151}"/>
                  </a:ext>
                </a:extLst>
              </p:cNvPr>
              <p:cNvSpPr txBox="1"/>
              <p:nvPr/>
            </p:nvSpPr>
            <p:spPr>
              <a:xfrm>
                <a:off x="1966400" y="5987203"/>
                <a:ext cx="4581143" cy="391582"/>
              </a:xfrm>
              <a:prstGeom prst="rect">
                <a:avLst/>
              </a:prstGeom>
              <a:noFill/>
            </p:spPr>
            <p:txBody>
              <a:bodyPr wrap="square">
                <a:spAutoFit/>
              </a:bodyPr>
              <a:lstStyle/>
              <a:p>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𝑜𝑓𝑓</m:t>
                        </m:r>
                      </m:sub>
                    </m:sSub>
                  </m:oMath>
                </a14:m>
                <a:r>
                  <a:rPr lang="zh-CN" altLang="en-US" dirty="0"/>
                  <a:t>  </a:t>
                </a:r>
                <a:r>
                  <a:rPr lang="en-US" altLang="zh-CN" dirty="0"/>
                  <a:t>working time of the emitter</a:t>
                </a:r>
                <a:endParaRPr lang="zh-CN" altLang="en-US" dirty="0"/>
              </a:p>
            </p:txBody>
          </p:sp>
        </mc:Choice>
        <mc:Fallback xmlns="">
          <p:sp>
            <p:nvSpPr>
              <p:cNvPr id="25" name="文本框 24">
                <a:extLst>
                  <a:ext uri="{FF2B5EF4-FFF2-40B4-BE49-F238E27FC236}">
                    <a16:creationId xmlns:a16="http://schemas.microsoft.com/office/drawing/2014/main" id="{C1723008-4784-6201-C01F-353801EE0151}"/>
                  </a:ext>
                </a:extLst>
              </p:cNvPr>
              <p:cNvSpPr txBox="1">
                <a:spLocks noRot="1" noChangeAspect="1" noMove="1" noResize="1" noEditPoints="1" noAdjustHandles="1" noChangeArrowheads="1" noChangeShapeType="1" noTextEdit="1"/>
              </p:cNvSpPr>
              <p:nvPr/>
            </p:nvSpPr>
            <p:spPr>
              <a:xfrm>
                <a:off x="1966400" y="5987203"/>
                <a:ext cx="4581143" cy="391582"/>
              </a:xfrm>
              <a:prstGeom prst="rect">
                <a:avLst/>
              </a:prstGeom>
              <a:blipFill>
                <a:blip r:embed="rId6"/>
                <a:stretch>
                  <a:fillRect t="-6250" b="-2031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2E0F077D-D1F0-A91F-B50A-34C4AD795825}"/>
                  </a:ext>
                </a:extLst>
              </p:cNvPr>
              <p:cNvSpPr txBox="1"/>
              <p:nvPr/>
            </p:nvSpPr>
            <p:spPr>
              <a:xfrm>
                <a:off x="1966400" y="5147057"/>
                <a:ext cx="4754155" cy="394082"/>
              </a:xfrm>
              <a:prstGeom prst="rect">
                <a:avLst/>
              </a:prstGeom>
              <a:noFill/>
            </p:spPr>
            <p:txBody>
              <a:bodyPr wrap="square">
                <a:spAutoFit/>
              </a:bodyPr>
              <a:lstStyle/>
              <a:p>
                <a14:m>
                  <m:oMath xmlns:m="http://schemas.openxmlformats.org/officeDocument/2006/math">
                    <m:r>
                      <m:rPr>
                        <m:sty m:val="p"/>
                      </m:rPr>
                      <a:rPr lang="en-US" altLang="zh-CN" b="0" i="0" smtClean="0">
                        <a:latin typeface="Cambria Math" panose="02040503050406030204" pitchFamily="18" charset="0"/>
                      </a:rPr>
                      <m:t>Δ</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𝜈</m:t>
                        </m:r>
                      </m:e>
                      <m:sub>
                        <m:r>
                          <a:rPr lang="en-US" altLang="zh-CN" b="0" i="1" smtClean="0">
                            <a:latin typeface="Cambria Math" panose="02040503050406030204" pitchFamily="18" charset="0"/>
                          </a:rPr>
                          <m:t>𝜙</m:t>
                        </m:r>
                      </m:sub>
                    </m:sSub>
                  </m:oMath>
                </a14:m>
                <a:r>
                  <a:rPr lang="en-US" altLang="zh-CN" dirty="0"/>
                  <a:t> Bandwidth of signal</a:t>
                </a:r>
                <a:endParaRPr lang="zh-CN" altLang="en-US" dirty="0"/>
              </a:p>
            </p:txBody>
          </p:sp>
        </mc:Choice>
        <mc:Fallback xmlns="">
          <p:sp>
            <p:nvSpPr>
              <p:cNvPr id="26" name="文本框 25">
                <a:extLst>
                  <a:ext uri="{FF2B5EF4-FFF2-40B4-BE49-F238E27FC236}">
                    <a16:creationId xmlns:a16="http://schemas.microsoft.com/office/drawing/2014/main" id="{2E0F077D-D1F0-A91F-B50A-34C4AD795825}"/>
                  </a:ext>
                </a:extLst>
              </p:cNvPr>
              <p:cNvSpPr txBox="1">
                <a:spLocks noRot="1" noChangeAspect="1" noMove="1" noResize="1" noEditPoints="1" noAdjustHandles="1" noChangeArrowheads="1" noChangeShapeType="1" noTextEdit="1"/>
              </p:cNvSpPr>
              <p:nvPr/>
            </p:nvSpPr>
            <p:spPr>
              <a:xfrm>
                <a:off x="1966400" y="5147057"/>
                <a:ext cx="4754155" cy="394082"/>
              </a:xfrm>
              <a:prstGeom prst="rect">
                <a:avLst/>
              </a:prstGeom>
              <a:blipFill>
                <a:blip r:embed="rId7"/>
                <a:stretch>
                  <a:fillRect t="-6154" b="-184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5D8A5542-9FE7-4434-8309-93D526CFA1A1}"/>
                  </a:ext>
                </a:extLst>
              </p:cNvPr>
              <p:cNvSpPr/>
              <p:nvPr/>
            </p:nvSpPr>
            <p:spPr>
              <a:xfrm>
                <a:off x="5174853" y="5147057"/>
                <a:ext cx="1703736" cy="427425"/>
              </a:xfrm>
              <a:prstGeom prst="rect">
                <a:avLst/>
              </a:prstGeom>
            </p:spPr>
            <p:txBody>
              <a:bodyPr wrap="none">
                <a:spAutoFit/>
              </a:bodyPr>
              <a:lstStyle/>
              <a:p>
                <a14:m>
                  <m:oMath xmlns:m="http://schemas.openxmlformats.org/officeDocument/2006/math">
                    <m:r>
                      <m:rPr>
                        <m:sty m:val="p"/>
                      </m:rPr>
                      <a:rPr lang="en-US" altLang="zh-CN" sz="2000" smtClean="0">
                        <a:latin typeface="Cambria Math" panose="02040503050406030204" pitchFamily="18" charset="0"/>
                      </a:rPr>
                      <m:t>Δ</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𝜈</m:t>
                        </m:r>
                      </m:e>
                      <m:sub>
                        <m:r>
                          <a:rPr lang="en-US" altLang="zh-CN" sz="2000" i="1">
                            <a:latin typeface="Cambria Math" panose="02040503050406030204" pitchFamily="18" charset="0"/>
                          </a:rPr>
                          <m:t>𝜙</m:t>
                        </m:r>
                      </m:sub>
                    </m:sSub>
                    <m:r>
                      <a:rPr lang="en-US" altLang="zh-CN" sz="2000" b="0" i="1" smtClean="0">
                        <a:latin typeface="Cambria Math" panose="02040503050406030204" pitchFamily="18" charset="0"/>
                      </a:rPr>
                      <m:t>=2</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𝜎</m:t>
                        </m:r>
                      </m:e>
                      <m:sub>
                        <m:r>
                          <a:rPr lang="en-US" altLang="zh-CN" sz="2000" b="0" i="1" smtClean="0">
                            <a:latin typeface="Cambria Math" panose="02040503050406030204" pitchFamily="18" charset="0"/>
                          </a:rPr>
                          <m:t>𝑣</m:t>
                        </m:r>
                      </m:sub>
                    </m:sSub>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𝜈</m:t>
                        </m:r>
                      </m:e>
                      <m:sub>
                        <m:r>
                          <a:rPr lang="en-US" altLang="zh-CN" sz="2000" b="0" i="1" smtClean="0">
                            <a:latin typeface="Cambria Math" panose="02040503050406030204" pitchFamily="18" charset="0"/>
                          </a:rPr>
                          <m:t>𝜙</m:t>
                        </m:r>
                      </m:sub>
                    </m:sSub>
                  </m:oMath>
                </a14:m>
                <a:r>
                  <a:rPr lang="en-US" altLang="zh-CN" sz="2000" dirty="0"/>
                  <a:t> </a:t>
                </a:r>
                <a:endParaRPr lang="zh-CN" altLang="en-US" sz="2000" dirty="0"/>
              </a:p>
            </p:txBody>
          </p:sp>
        </mc:Choice>
        <mc:Fallback xmlns="">
          <p:sp>
            <p:nvSpPr>
              <p:cNvPr id="9" name="矩形 8">
                <a:extLst>
                  <a:ext uri="{FF2B5EF4-FFF2-40B4-BE49-F238E27FC236}">
                    <a16:creationId xmlns:a16="http://schemas.microsoft.com/office/drawing/2014/main" id="{5D8A5542-9FE7-4434-8309-93D526CFA1A1}"/>
                  </a:ext>
                </a:extLst>
              </p:cNvPr>
              <p:cNvSpPr>
                <a:spLocks noRot="1" noChangeAspect="1" noMove="1" noResize="1" noEditPoints="1" noAdjustHandles="1" noChangeArrowheads="1" noChangeShapeType="1" noTextEdit="1"/>
              </p:cNvSpPr>
              <p:nvPr/>
            </p:nvSpPr>
            <p:spPr>
              <a:xfrm>
                <a:off x="5174853" y="5147057"/>
                <a:ext cx="1703736" cy="427425"/>
              </a:xfrm>
              <a:prstGeom prst="rect">
                <a:avLst/>
              </a:prstGeom>
              <a:blipFill>
                <a:blip r:embed="rId8"/>
                <a:stretch>
                  <a:fillRect b="-1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1154658E-A8D9-4CCF-A5A3-69BE9970F509}"/>
                  </a:ext>
                </a:extLst>
              </p:cNvPr>
              <p:cNvSpPr/>
              <p:nvPr/>
            </p:nvSpPr>
            <p:spPr>
              <a:xfrm>
                <a:off x="1966400" y="5603951"/>
                <a:ext cx="4744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𝜎</m:t>
                          </m:r>
                        </m:e>
                        <m:sub>
                          <m:r>
                            <a:rPr lang="en-US" altLang="zh-CN" i="1">
                              <a:latin typeface="Cambria Math" panose="02040503050406030204" pitchFamily="18" charset="0"/>
                            </a:rPr>
                            <m:t>𝑣</m:t>
                          </m:r>
                        </m:sub>
                      </m:sSub>
                    </m:oMath>
                  </m:oMathPara>
                </a14:m>
                <a:endParaRPr lang="zh-CN" altLang="en-US" dirty="0"/>
              </a:p>
            </p:txBody>
          </p:sp>
        </mc:Choice>
        <mc:Fallback xmlns="">
          <p:sp>
            <p:nvSpPr>
              <p:cNvPr id="10" name="矩形 9">
                <a:extLst>
                  <a:ext uri="{FF2B5EF4-FFF2-40B4-BE49-F238E27FC236}">
                    <a16:creationId xmlns:a16="http://schemas.microsoft.com/office/drawing/2014/main" id="{1154658E-A8D9-4CCF-A5A3-69BE9970F509}"/>
                  </a:ext>
                </a:extLst>
              </p:cNvPr>
              <p:cNvSpPr>
                <a:spLocks noRot="1" noChangeAspect="1" noMove="1" noResize="1" noEditPoints="1" noAdjustHandles="1" noChangeArrowheads="1" noChangeShapeType="1" noTextEdit="1"/>
              </p:cNvSpPr>
              <p:nvPr/>
            </p:nvSpPr>
            <p:spPr>
              <a:xfrm>
                <a:off x="1966400" y="5603951"/>
                <a:ext cx="474489" cy="369332"/>
              </a:xfrm>
              <a:prstGeom prst="rect">
                <a:avLst/>
              </a:prstGeom>
              <a:blipFill>
                <a:blip r:embed="rId9"/>
                <a:stretch>
                  <a:fillRect/>
                </a:stretch>
              </a:blipFill>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B3A29688-04ED-4C99-82A5-64FDA16DDD42}"/>
              </a:ext>
            </a:extLst>
          </p:cNvPr>
          <p:cNvSpPr/>
          <p:nvPr/>
        </p:nvSpPr>
        <p:spPr>
          <a:xfrm>
            <a:off x="2440889" y="5658260"/>
            <a:ext cx="2042547" cy="369332"/>
          </a:xfrm>
          <a:prstGeom prst="rect">
            <a:avLst/>
          </a:prstGeom>
        </p:spPr>
        <p:txBody>
          <a:bodyPr wrap="none">
            <a:spAutoFit/>
          </a:bodyPr>
          <a:lstStyle/>
          <a:p>
            <a:r>
              <a:rPr lang="en-US" altLang="zh-CN" dirty="0"/>
              <a:t>Velocity dispersion</a:t>
            </a:r>
          </a:p>
        </p:txBody>
      </p:sp>
      <mc:AlternateContent xmlns:mc="http://schemas.openxmlformats.org/markup-compatibility/2006" xmlns:a14="http://schemas.microsoft.com/office/drawing/2010/main">
        <mc:Choice Requires="a14">
          <p:sp>
            <p:nvSpPr>
              <p:cNvPr id="17" name="内容占位符 2">
                <a:extLst>
                  <a:ext uri="{FF2B5EF4-FFF2-40B4-BE49-F238E27FC236}">
                    <a16:creationId xmlns:a16="http://schemas.microsoft.com/office/drawing/2014/main" id="{DA2DF39E-D147-43FC-BF14-E246B5A8D742}"/>
                  </a:ext>
                </a:extLst>
              </p:cNvPr>
              <p:cNvSpPr txBox="1">
                <a:spLocks/>
              </p:cNvSpPr>
              <p:nvPr/>
            </p:nvSpPr>
            <p:spPr>
              <a:xfrm>
                <a:off x="8856439" y="3185194"/>
                <a:ext cx="2945919" cy="1715627"/>
              </a:xfrm>
              <a:prstGeom prst="rect">
                <a:avLst/>
              </a:prstGeom>
              <a:noFill/>
              <a:ln>
                <a:solidFill>
                  <a:srgbClr val="FF00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None/>
                </a:pPr>
                <a:r>
                  <a:rPr lang="en-US" altLang="zh-CN" sz="2400" b="1" dirty="0"/>
                  <a:t>Distinctive feature: </a:t>
                </a:r>
                <a:endParaRPr lang="en-US" altLang="zh-CN" sz="2400" b="1" i="1" dirty="0">
                  <a:latin typeface="Cambria Math" panose="02040503050406030204" pitchFamily="18" charset="0"/>
                </a:endParaRPr>
              </a:p>
              <a:p>
                <a:pPr marL="0" indent="0" algn="ctr">
                  <a:lnSpc>
                    <a:spcPct val="200000"/>
                  </a:lnSpc>
                  <a:buNone/>
                </a:pPr>
                <a14:m>
                  <m:oMathPara xmlns:m="http://schemas.openxmlformats.org/officeDocument/2006/math">
                    <m:oMathParaPr>
                      <m:jc m:val="centerGroup"/>
                    </m:oMathParaPr>
                    <m:oMath xmlns:m="http://schemas.openxmlformats.org/officeDocument/2006/math">
                      <m:r>
                        <a:rPr lang="en-US" altLang="zh-CN" sz="2600" b="1" i="1" smtClean="0">
                          <a:latin typeface="Cambria Math" panose="02040503050406030204" pitchFamily="18" charset="0"/>
                        </a:rPr>
                        <m:t>𝑷</m:t>
                      </m:r>
                      <m:r>
                        <a:rPr lang="en-US" altLang="zh-CN" sz="2600" b="1" i="1" smtClean="0">
                          <a:latin typeface="Cambria Math" panose="02040503050406030204" pitchFamily="18" charset="0"/>
                        </a:rPr>
                        <m:t>∝</m:t>
                      </m:r>
                      <m:sSup>
                        <m:sSupPr>
                          <m:ctrlPr>
                            <a:rPr lang="en-US" altLang="zh-CN" sz="2600" b="1" i="1" smtClean="0">
                              <a:solidFill>
                                <a:srgbClr val="FF0000"/>
                              </a:solidFill>
                              <a:latin typeface="Cambria Math" panose="02040503050406030204" pitchFamily="18" charset="0"/>
                            </a:rPr>
                          </m:ctrlPr>
                        </m:sSupPr>
                        <m:e>
                          <m:r>
                            <a:rPr lang="en-US" altLang="zh-CN" sz="2600" b="1" i="1" smtClean="0">
                              <a:solidFill>
                                <a:srgbClr val="FF0000"/>
                              </a:solidFill>
                              <a:latin typeface="Cambria Math" panose="02040503050406030204" pitchFamily="18" charset="0"/>
                            </a:rPr>
                            <m:t>𝝆</m:t>
                          </m:r>
                        </m:e>
                        <m:sup>
                          <m:r>
                            <a:rPr lang="en-US" altLang="zh-CN" sz="2600" b="1" i="1" smtClean="0">
                              <a:solidFill>
                                <a:srgbClr val="FF0000"/>
                              </a:solidFill>
                              <a:latin typeface="Cambria Math" panose="02040503050406030204" pitchFamily="18" charset="0"/>
                            </a:rPr>
                            <m:t>𝟐</m:t>
                          </m:r>
                        </m:sup>
                      </m:sSup>
                      <m:r>
                        <a:rPr lang="en-US" altLang="zh-CN" sz="2600" b="1" i="1" smtClean="0">
                          <a:solidFill>
                            <a:srgbClr val="2E11BF"/>
                          </a:solidFill>
                          <a:latin typeface="Cambria Math" panose="02040503050406030204" pitchFamily="18" charset="0"/>
                        </a:rPr>
                        <m:t>, </m:t>
                      </m:r>
                      <m:sSub>
                        <m:sSubPr>
                          <m:ctrlPr>
                            <a:rPr lang="en-US" altLang="zh-CN" sz="2600" b="1" i="1" smtClean="0">
                              <a:solidFill>
                                <a:srgbClr val="2E11BF"/>
                              </a:solidFill>
                              <a:latin typeface="Cambria Math" panose="02040503050406030204" pitchFamily="18" charset="0"/>
                            </a:rPr>
                          </m:ctrlPr>
                        </m:sSubPr>
                        <m:e>
                          <m:r>
                            <a:rPr lang="en-US" altLang="zh-CN" sz="2600" b="1" i="1" smtClean="0">
                              <a:solidFill>
                                <a:srgbClr val="2E11BF"/>
                              </a:solidFill>
                              <a:latin typeface="Cambria Math" panose="02040503050406030204" pitchFamily="18" charset="0"/>
                            </a:rPr>
                            <m:t>𝑷</m:t>
                          </m:r>
                        </m:e>
                        <m:sub>
                          <m:r>
                            <a:rPr lang="en-US" altLang="zh-CN" sz="2600" b="1" i="1" smtClean="0">
                              <a:solidFill>
                                <a:srgbClr val="2E11BF"/>
                              </a:solidFill>
                              <a:latin typeface="Cambria Math" panose="02040503050406030204" pitchFamily="18" charset="0"/>
                            </a:rPr>
                            <m:t>𝟎</m:t>
                          </m:r>
                        </m:sub>
                      </m:sSub>
                      <m:r>
                        <a:rPr lang="en-US" altLang="zh-CN" sz="2600" b="1" i="1" smtClean="0">
                          <a:solidFill>
                            <a:srgbClr val="2E11BF"/>
                          </a:solidFill>
                          <a:latin typeface="Cambria Math" panose="02040503050406030204" pitchFamily="18" charset="0"/>
                        </a:rPr>
                        <m:t>, </m:t>
                      </m:r>
                      <m:sSub>
                        <m:sSubPr>
                          <m:ctrlPr>
                            <a:rPr lang="en-US" altLang="zh-CN" sz="2600" b="1" i="1" smtClean="0">
                              <a:solidFill>
                                <a:srgbClr val="FF0000"/>
                              </a:solidFill>
                              <a:latin typeface="Cambria Math" panose="02040503050406030204" pitchFamily="18" charset="0"/>
                            </a:rPr>
                          </m:ctrlPr>
                        </m:sSubPr>
                        <m:e>
                          <m:r>
                            <a:rPr lang="en-US" altLang="zh-CN" sz="2600" b="1" i="1" smtClean="0">
                              <a:solidFill>
                                <a:srgbClr val="FF0000"/>
                              </a:solidFill>
                              <a:latin typeface="Cambria Math" panose="02040503050406030204" pitchFamily="18" charset="0"/>
                            </a:rPr>
                            <m:t>𝒕</m:t>
                          </m:r>
                        </m:e>
                        <m:sub>
                          <m:r>
                            <a:rPr lang="en-US" altLang="zh-CN" sz="2600" b="1" i="1" smtClean="0">
                              <a:solidFill>
                                <a:srgbClr val="FF0000"/>
                              </a:solidFill>
                              <a:latin typeface="Cambria Math" panose="02040503050406030204" pitchFamily="18" charset="0"/>
                            </a:rPr>
                            <m:t>𝒐𝒇𝒇</m:t>
                          </m:r>
                        </m:sub>
                      </m:sSub>
                    </m:oMath>
                  </m:oMathPara>
                </a14:m>
                <a:endParaRPr lang="zh-CN" altLang="en-US" sz="2600" b="1" dirty="0"/>
              </a:p>
            </p:txBody>
          </p:sp>
        </mc:Choice>
        <mc:Fallback xmlns="">
          <p:sp>
            <p:nvSpPr>
              <p:cNvPr id="17" name="内容占位符 2">
                <a:extLst>
                  <a:ext uri="{FF2B5EF4-FFF2-40B4-BE49-F238E27FC236}">
                    <a16:creationId xmlns:a16="http://schemas.microsoft.com/office/drawing/2014/main" id="{DA2DF39E-D147-43FC-BF14-E246B5A8D742}"/>
                  </a:ext>
                </a:extLst>
              </p:cNvPr>
              <p:cNvSpPr txBox="1">
                <a:spLocks noRot="1" noChangeAspect="1" noMove="1" noResize="1" noEditPoints="1" noAdjustHandles="1" noChangeArrowheads="1" noChangeShapeType="1" noTextEdit="1"/>
              </p:cNvSpPr>
              <p:nvPr/>
            </p:nvSpPr>
            <p:spPr>
              <a:xfrm>
                <a:off x="8856439" y="3185194"/>
                <a:ext cx="2945919" cy="1715627"/>
              </a:xfrm>
              <a:prstGeom prst="rect">
                <a:avLst/>
              </a:prstGeom>
              <a:blipFill>
                <a:blip r:embed="rId10"/>
                <a:stretch>
                  <a:fillRect l="-412" r="-2680"/>
                </a:stretch>
              </a:blipFill>
              <a:ln>
                <a:solidFill>
                  <a:srgbClr val="FF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16849E96-73FA-4191-BCEB-47C5DDDA10CC}"/>
                  </a:ext>
                </a:extLst>
              </p:cNvPr>
              <p:cNvSpPr txBox="1"/>
              <p:nvPr/>
            </p:nvSpPr>
            <p:spPr>
              <a:xfrm>
                <a:off x="5174853" y="4479039"/>
                <a:ext cx="2530308" cy="4217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smtClean="0">
                              <a:solidFill>
                                <a:srgbClr val="2E11BF"/>
                              </a:solidFill>
                              <a:latin typeface="Cambria Math" panose="02040503050406030204" pitchFamily="18" charset="0"/>
                            </a:rPr>
                          </m:ctrlPr>
                        </m:sSubPr>
                        <m:e>
                          <m:r>
                            <a:rPr lang="en-US" altLang="zh-CN" sz="2400" b="1" i="1" smtClean="0">
                              <a:solidFill>
                                <a:srgbClr val="2E11BF"/>
                              </a:solidFill>
                              <a:latin typeface="Cambria Math" panose="02040503050406030204" pitchFamily="18" charset="0"/>
                            </a:rPr>
                            <m:t>𝑷</m:t>
                          </m:r>
                        </m:e>
                        <m:sub>
                          <m:r>
                            <a:rPr lang="en-US" altLang="zh-CN" sz="2400" b="1" i="1" smtClean="0">
                              <a:solidFill>
                                <a:srgbClr val="2E11BF"/>
                              </a:solidFill>
                              <a:latin typeface="Cambria Math" panose="02040503050406030204" pitchFamily="18" charset="0"/>
                            </a:rPr>
                            <m:t>𝟎</m:t>
                          </m:r>
                        </m:sub>
                      </m:sSub>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𝑑𝐴𝑑</m:t>
                      </m:r>
                      <m:r>
                        <a:rPr lang="en-US" altLang="zh-CN" sz="2400" b="0" i="1" smtClean="0">
                          <a:latin typeface="Cambria Math" panose="02040503050406030204" pitchFamily="18" charset="0"/>
                        </a:rPr>
                        <m:t>𝜈</m:t>
                      </m:r>
                      <m:r>
                        <a:rPr lang="en-US" altLang="zh-CN" sz="2400" b="0" i="1" smtClean="0">
                          <a:latin typeface="Cambria Math" panose="02040503050406030204" pitchFamily="18" charset="0"/>
                        </a:rPr>
                        <m:t>𝑑</m:t>
                      </m:r>
                      <m:r>
                        <m:rPr>
                          <m:sty m:val="p"/>
                        </m:rPr>
                        <a:rPr lang="en-US" altLang="zh-CN" sz="2400" b="0" i="0" smtClean="0">
                          <a:latin typeface="Cambria Math" panose="02040503050406030204" pitchFamily="18" charset="0"/>
                        </a:rPr>
                        <m:t>Ω</m:t>
                      </m:r>
                      <m:sSub>
                        <m:sSubPr>
                          <m:ctrlPr>
                            <a:rPr lang="en-US" altLang="zh-CN" sz="2400" b="1" i="1" smtClean="0">
                              <a:solidFill>
                                <a:srgbClr val="2E11BF"/>
                              </a:solidFill>
                              <a:latin typeface="Cambria Math" panose="02040503050406030204" pitchFamily="18" charset="0"/>
                            </a:rPr>
                          </m:ctrlPr>
                        </m:sSubPr>
                        <m:e>
                          <m:r>
                            <a:rPr lang="en-US" altLang="zh-CN" sz="2400" b="1" i="1" smtClean="0">
                              <a:solidFill>
                                <a:srgbClr val="2E11BF"/>
                              </a:solidFill>
                              <a:latin typeface="Cambria Math" panose="02040503050406030204" pitchFamily="18" charset="0"/>
                            </a:rPr>
                            <m:t>𝒏</m:t>
                          </m:r>
                        </m:e>
                        <m:sub>
                          <m:r>
                            <a:rPr lang="en-US" altLang="zh-CN" sz="2400" b="1" i="1" smtClean="0">
                              <a:solidFill>
                                <a:srgbClr val="2E11BF"/>
                              </a:solidFill>
                              <a:latin typeface="Cambria Math" panose="02040503050406030204" pitchFamily="18" charset="0"/>
                            </a:rPr>
                            <m:t>𝜸</m:t>
                          </m:r>
                        </m:sub>
                      </m:sSub>
                    </m:oMath>
                  </m:oMathPara>
                </a14:m>
                <a:endParaRPr lang="zh-CN" altLang="en-US" sz="2400" b="1" dirty="0"/>
              </a:p>
            </p:txBody>
          </p:sp>
        </mc:Choice>
        <mc:Fallback xmlns="">
          <p:sp>
            <p:nvSpPr>
              <p:cNvPr id="12" name="文本框 11">
                <a:extLst>
                  <a:ext uri="{FF2B5EF4-FFF2-40B4-BE49-F238E27FC236}">
                    <a16:creationId xmlns:a16="http://schemas.microsoft.com/office/drawing/2014/main" id="{16849E96-73FA-4191-BCEB-47C5DDDA10CC}"/>
                  </a:ext>
                </a:extLst>
              </p:cNvPr>
              <p:cNvSpPr txBox="1">
                <a:spLocks noRot="1" noChangeAspect="1" noMove="1" noResize="1" noEditPoints="1" noAdjustHandles="1" noChangeArrowheads="1" noChangeShapeType="1" noTextEdit="1"/>
              </p:cNvSpPr>
              <p:nvPr/>
            </p:nvSpPr>
            <p:spPr>
              <a:xfrm>
                <a:off x="5174853" y="4479039"/>
                <a:ext cx="2530308" cy="421782"/>
              </a:xfrm>
              <a:prstGeom prst="rect">
                <a:avLst/>
              </a:prstGeom>
              <a:blipFill>
                <a:blip r:embed="rId11"/>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88224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536F6E48-BA86-4645-8D7A-47CA9454D60A}"/>
              </a:ext>
            </a:extLst>
          </p:cNvPr>
          <p:cNvSpPr/>
          <p:nvPr/>
        </p:nvSpPr>
        <p:spPr>
          <a:xfrm>
            <a:off x="496713" y="3041392"/>
            <a:ext cx="8404299" cy="184114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a:extLst>
              <a:ext uri="{FF2B5EF4-FFF2-40B4-BE49-F238E27FC236}">
                <a16:creationId xmlns:a16="http://schemas.microsoft.com/office/drawing/2014/main" id="{32F1D3A4-C8E7-4362-B51E-223468382FA6}"/>
              </a:ext>
            </a:extLst>
          </p:cNvPr>
          <p:cNvCxnSpPr>
            <a:cxnSpLocks/>
          </p:cNvCxnSpPr>
          <p:nvPr/>
        </p:nvCxnSpPr>
        <p:spPr>
          <a:xfrm flipV="1">
            <a:off x="6264528" y="3772968"/>
            <a:ext cx="0" cy="613844"/>
          </a:xfrm>
          <a:prstGeom prst="line">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椭圆 32">
            <a:extLst>
              <a:ext uri="{FF2B5EF4-FFF2-40B4-BE49-F238E27FC236}">
                <a16:creationId xmlns:a16="http://schemas.microsoft.com/office/drawing/2014/main" id="{76C5CAA8-EF6F-46A1-815A-A67DFDF4BDD6}"/>
              </a:ext>
            </a:extLst>
          </p:cNvPr>
          <p:cNvSpPr/>
          <p:nvPr/>
        </p:nvSpPr>
        <p:spPr>
          <a:xfrm>
            <a:off x="6169757" y="3715815"/>
            <a:ext cx="193223" cy="193822"/>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4779D097-CC4D-40ED-B847-F6EA6CF4C01A}"/>
                  </a:ext>
                </a:extLst>
              </p:cNvPr>
              <p:cNvSpPr>
                <a:spLocks noGrp="1"/>
              </p:cNvSpPr>
              <p:nvPr>
                <p:ph type="title" idx="4294967295"/>
              </p:nvPr>
            </p:nvSpPr>
            <p:spPr>
              <a:xfrm>
                <a:off x="-1" y="0"/>
                <a:ext cx="12191999" cy="548146"/>
              </a:xfrm>
            </p:spPr>
            <p:txBody>
              <a:bodyPr>
                <a:normAutofit fontScale="90000"/>
              </a:bodyPr>
              <a:lstStyle/>
              <a:p>
                <a:pPr algn="ctr"/>
                <a14:m>
                  <m:oMath xmlns:m="http://schemas.openxmlformats.org/officeDocument/2006/math">
                    <m:r>
                      <m:rPr>
                        <m:nor/>
                      </m:rPr>
                      <a:rPr lang="en-US" altLang="zh-CN" b="1" dirty="0" smtClean="0">
                        <a:solidFill>
                          <a:schemeClr val="bg1"/>
                        </a:solidFill>
                      </a:rPr>
                      <m:t>Stimulated</m:t>
                    </m:r>
                    <m:r>
                      <m:rPr>
                        <m:nor/>
                      </m:rPr>
                      <a:rPr lang="en-US" altLang="zh-CN" b="1" dirty="0" smtClean="0">
                        <a:solidFill>
                          <a:schemeClr val="bg1"/>
                        </a:solidFill>
                      </a:rPr>
                      <m:t> </m:t>
                    </m:r>
                  </m:oMath>
                </a14:m>
                <a:r>
                  <a:rPr lang="en-US" altLang="zh-CN" b="1" dirty="0">
                    <a:solidFill>
                      <a:schemeClr val="bg1"/>
                    </a:solidFill>
                  </a:rPr>
                  <a:t>Annihilation</a:t>
                </a:r>
                <a:endParaRPr lang="zh-CN" altLang="en-US" b="1" dirty="0">
                  <a:solidFill>
                    <a:schemeClr val="bg1"/>
                  </a:solidFill>
                </a:endParaRPr>
              </a:p>
            </p:txBody>
          </p:sp>
        </mc:Choice>
        <mc:Fallback xmlns="">
          <p:sp>
            <p:nvSpPr>
              <p:cNvPr id="2" name="标题 1">
                <a:extLst>
                  <a:ext uri="{FF2B5EF4-FFF2-40B4-BE49-F238E27FC236}">
                    <a16:creationId xmlns:a16="http://schemas.microsoft.com/office/drawing/2014/main" id="{4779D097-CC4D-40ED-B847-F6EA6CF4C01A}"/>
                  </a:ext>
                </a:extLst>
              </p:cNvPr>
              <p:cNvSpPr>
                <a:spLocks noGrp="1" noRot="1" noChangeAspect="1" noMove="1" noResize="1" noEditPoints="1" noAdjustHandles="1" noChangeArrowheads="1" noChangeShapeType="1" noTextEdit="1"/>
              </p:cNvSpPr>
              <p:nvPr>
                <p:ph type="title" idx="4294967295"/>
              </p:nvPr>
            </p:nvSpPr>
            <p:spPr>
              <a:xfrm>
                <a:off x="-1" y="0"/>
                <a:ext cx="12191999" cy="548146"/>
              </a:xfrm>
              <a:blipFill>
                <a:blip r:embed="rId3"/>
                <a:stretch>
                  <a:fillRect t="-40000" b="-55556"/>
                </a:stretch>
              </a:blipFill>
            </p:spPr>
            <p:txBody>
              <a:bodyPr/>
              <a:lstStyle/>
              <a:p>
                <a:r>
                  <a:rPr lang="zh-CN" altLang="en-US">
                    <a:noFill/>
                  </a:rPr>
                  <a:t> </a:t>
                </a:r>
              </a:p>
            </p:txBody>
          </p:sp>
        </mc:Fallback>
      </mc:AlternateContent>
      <p:sp>
        <p:nvSpPr>
          <p:cNvPr id="3" name="内容占位符 2">
            <a:extLst>
              <a:ext uri="{FF2B5EF4-FFF2-40B4-BE49-F238E27FC236}">
                <a16:creationId xmlns:a16="http://schemas.microsoft.com/office/drawing/2014/main" id="{4922D03C-56EC-4DF1-A375-D993681AFF4B}"/>
              </a:ext>
            </a:extLst>
          </p:cNvPr>
          <p:cNvSpPr>
            <a:spLocks noGrp="1"/>
          </p:cNvSpPr>
          <p:nvPr>
            <p:ph idx="1"/>
          </p:nvPr>
        </p:nvSpPr>
        <p:spPr>
          <a:xfrm>
            <a:off x="-44396" y="563786"/>
            <a:ext cx="5675921" cy="494966"/>
          </a:xfrm>
        </p:spPr>
        <p:txBody>
          <a:bodyPr/>
          <a:lstStyle/>
          <a:p>
            <a:pPr marL="0" indent="0">
              <a:buNone/>
            </a:pPr>
            <a:r>
              <a:rPr lang="en-US" altLang="zh-CN" dirty="0"/>
              <a:t>Impact from the ULDM motion</a:t>
            </a:r>
            <a:endParaRPr lang="zh-CN" altLang="en-US" dirty="0"/>
          </a:p>
        </p:txBody>
      </p:sp>
      <p:sp>
        <p:nvSpPr>
          <p:cNvPr id="4" name="灯片编号占位符 3">
            <a:extLst>
              <a:ext uri="{FF2B5EF4-FFF2-40B4-BE49-F238E27FC236}">
                <a16:creationId xmlns:a16="http://schemas.microsoft.com/office/drawing/2014/main" id="{B1348A85-461E-4671-AE88-26044510C01D}"/>
              </a:ext>
            </a:extLst>
          </p:cNvPr>
          <p:cNvSpPr>
            <a:spLocks noGrp="1"/>
          </p:cNvSpPr>
          <p:nvPr>
            <p:ph type="sldNum" sz="quarter" idx="12"/>
          </p:nvPr>
        </p:nvSpPr>
        <p:spPr/>
        <p:txBody>
          <a:bodyPr/>
          <a:lstStyle/>
          <a:p>
            <a:fld id="{65316A93-59F2-4889-9C97-010C89774A76}" type="slidenum">
              <a:rPr lang="zh-CN" altLang="en-US" smtClean="0"/>
              <a:pPr/>
              <a:t>11</a:t>
            </a:fld>
            <a:r>
              <a:rPr lang="en-US" altLang="zh-CN" dirty="0"/>
              <a:t>/ 16</a:t>
            </a:r>
            <a:endParaRPr lang="zh-CN" altLang="en-US" dirty="0"/>
          </a:p>
        </p:txBody>
      </p:sp>
      <p:sp>
        <p:nvSpPr>
          <p:cNvPr id="7" name="矩形 6">
            <a:extLst>
              <a:ext uri="{FF2B5EF4-FFF2-40B4-BE49-F238E27FC236}">
                <a16:creationId xmlns:a16="http://schemas.microsoft.com/office/drawing/2014/main" id="{67D24EDF-4585-4426-B066-FEB50931E597}"/>
              </a:ext>
            </a:extLst>
          </p:cNvPr>
          <p:cNvSpPr/>
          <p:nvPr/>
        </p:nvSpPr>
        <p:spPr>
          <a:xfrm flipH="1">
            <a:off x="496713" y="3804546"/>
            <a:ext cx="1136688" cy="369332"/>
          </a:xfrm>
          <a:prstGeom prst="rect">
            <a:avLst/>
          </a:prstGeom>
        </p:spPr>
        <p:txBody>
          <a:bodyPr wrap="square">
            <a:spAutoFit/>
          </a:bodyPr>
          <a:lstStyle/>
          <a:p>
            <a:r>
              <a:rPr lang="en-US" altLang="zh-CN" dirty="0"/>
              <a:t>2R</a:t>
            </a:r>
            <a:endParaRPr lang="zh-CN" altLang="en-US" dirty="0"/>
          </a:p>
        </p:txBody>
      </p:sp>
      <p:sp>
        <p:nvSpPr>
          <p:cNvPr id="8" name="矩形 7">
            <a:extLst>
              <a:ext uri="{FF2B5EF4-FFF2-40B4-BE49-F238E27FC236}">
                <a16:creationId xmlns:a16="http://schemas.microsoft.com/office/drawing/2014/main" id="{F0CCA9A9-0680-4D89-BA2F-D98F9CE4C1B3}"/>
              </a:ext>
            </a:extLst>
          </p:cNvPr>
          <p:cNvSpPr/>
          <p:nvPr/>
        </p:nvSpPr>
        <p:spPr>
          <a:xfrm>
            <a:off x="2474391" y="4570574"/>
            <a:ext cx="644728" cy="369332"/>
          </a:xfrm>
          <a:prstGeom prst="rect">
            <a:avLst/>
          </a:prstGeom>
        </p:spPr>
        <p:txBody>
          <a:bodyPr wrap="none">
            <a:spAutoFit/>
          </a:bodyPr>
          <a:lstStyle/>
          <a:p>
            <a:r>
              <a:rPr lang="en-US" altLang="zh-CN" dirty="0"/>
              <a:t>Tele.</a:t>
            </a:r>
            <a:endParaRPr lang="zh-CN" altLang="en-US" dirty="0"/>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F6DC5616-38D0-441F-8C82-48AD0C6699EE}"/>
                  </a:ext>
                </a:extLst>
              </p:cNvPr>
              <p:cNvSpPr/>
              <p:nvPr/>
            </p:nvSpPr>
            <p:spPr>
              <a:xfrm>
                <a:off x="3258043" y="4459428"/>
                <a:ext cx="1877437" cy="369332"/>
              </a:xfrm>
              <a:prstGeom prst="rect">
                <a:avLst/>
              </a:prstGeom>
              <a:noFill/>
              <a:ln>
                <a:noFill/>
              </a:ln>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CN" dirty="0">
                          <a:solidFill>
                            <a:srgbClr val="2E11BF"/>
                          </a:solidFill>
                          <a:latin typeface="Cambria Math" panose="02040503050406030204" pitchFamily="18" charset="0"/>
                        </a:rPr>
                        <m:t>r</m:t>
                      </m:r>
                      <m:r>
                        <m:rPr>
                          <m:sty m:val="p"/>
                        </m:rPr>
                        <a:rPr lang="en-US" altLang="zh-CN" b="0" i="0" dirty="0" smtClean="0">
                          <a:solidFill>
                            <a:srgbClr val="2E11BF"/>
                          </a:solidFill>
                          <a:latin typeface="Cambria Math" panose="02040503050406030204" pitchFamily="18" charset="0"/>
                        </a:rPr>
                        <m:t>eflected</m:t>
                      </m:r>
                      <m:r>
                        <a:rPr lang="en-US" altLang="zh-CN" b="0" i="0" dirty="0" smtClean="0">
                          <a:solidFill>
                            <a:srgbClr val="2E11BF"/>
                          </a:solidFill>
                          <a:latin typeface="Cambria Math" panose="02040503050406030204" pitchFamily="18" charset="0"/>
                        </a:rPr>
                        <m:t> </m:t>
                      </m:r>
                      <m:r>
                        <m:rPr>
                          <m:sty m:val="p"/>
                        </m:rPr>
                        <a:rPr lang="en-US" altLang="zh-CN" b="0" i="0" dirty="0" smtClean="0">
                          <a:solidFill>
                            <a:srgbClr val="2E11BF"/>
                          </a:solidFill>
                          <a:latin typeface="Cambria Math" panose="02040503050406030204" pitchFamily="18" charset="0"/>
                        </a:rPr>
                        <m:t>photon</m:t>
                      </m:r>
                    </m:oMath>
                  </m:oMathPara>
                </a14:m>
                <a:endParaRPr lang="zh-CN" altLang="en-US" dirty="0">
                  <a:solidFill>
                    <a:srgbClr val="2E11BF"/>
                  </a:solidFill>
                </a:endParaRPr>
              </a:p>
            </p:txBody>
          </p:sp>
        </mc:Choice>
        <mc:Fallback xmlns="">
          <p:sp>
            <p:nvSpPr>
              <p:cNvPr id="9" name="矩形 8">
                <a:extLst>
                  <a:ext uri="{FF2B5EF4-FFF2-40B4-BE49-F238E27FC236}">
                    <a16:creationId xmlns:a16="http://schemas.microsoft.com/office/drawing/2014/main" id="{F6DC5616-38D0-441F-8C82-48AD0C6699EE}"/>
                  </a:ext>
                </a:extLst>
              </p:cNvPr>
              <p:cNvSpPr>
                <a:spLocks noRot="1" noChangeAspect="1" noMove="1" noResize="1" noEditPoints="1" noAdjustHandles="1" noChangeArrowheads="1" noChangeShapeType="1" noTextEdit="1"/>
              </p:cNvSpPr>
              <p:nvPr/>
            </p:nvSpPr>
            <p:spPr>
              <a:xfrm>
                <a:off x="3258043" y="4459428"/>
                <a:ext cx="1877437" cy="369332"/>
              </a:xfrm>
              <a:prstGeom prst="rect">
                <a:avLst/>
              </a:prstGeom>
              <a:blipFill>
                <a:blip r:embed="rId4"/>
                <a:stretch>
                  <a:fillRect b="-13333"/>
                </a:stretch>
              </a:blipFill>
              <a:ln>
                <a:noFill/>
              </a:ln>
            </p:spPr>
            <p:txBody>
              <a:bodyPr/>
              <a:lstStyle/>
              <a:p>
                <a:r>
                  <a:rPr lang="zh-CN" altLang="en-US">
                    <a:noFill/>
                  </a:rPr>
                  <a:t> </a:t>
                </a:r>
              </a:p>
            </p:txBody>
          </p:sp>
        </mc:Fallback>
      </mc:AlternateContent>
      <p:cxnSp>
        <p:nvCxnSpPr>
          <p:cNvPr id="22" name="直接箭头连接符 21">
            <a:extLst>
              <a:ext uri="{FF2B5EF4-FFF2-40B4-BE49-F238E27FC236}">
                <a16:creationId xmlns:a16="http://schemas.microsoft.com/office/drawing/2014/main" id="{789392DA-7967-4B0E-B631-FEDC2970F410}"/>
              </a:ext>
            </a:extLst>
          </p:cNvPr>
          <p:cNvCxnSpPr>
            <a:cxnSpLocks/>
          </p:cNvCxnSpPr>
          <p:nvPr/>
        </p:nvCxnSpPr>
        <p:spPr>
          <a:xfrm>
            <a:off x="4473614" y="3812726"/>
            <a:ext cx="1819469" cy="0"/>
          </a:xfrm>
          <a:prstGeom prst="straightConnector1">
            <a:avLst/>
          </a:prstGeom>
          <a:ln w="1905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直接箭头连接符 22">
            <a:extLst>
              <a:ext uri="{FF2B5EF4-FFF2-40B4-BE49-F238E27FC236}">
                <a16:creationId xmlns:a16="http://schemas.microsoft.com/office/drawing/2014/main" id="{86354FC4-DD6B-49EC-85AF-44BD0261D7FD}"/>
              </a:ext>
            </a:extLst>
          </p:cNvPr>
          <p:cNvCxnSpPr>
            <a:cxnSpLocks/>
          </p:cNvCxnSpPr>
          <p:nvPr/>
        </p:nvCxnSpPr>
        <p:spPr>
          <a:xfrm>
            <a:off x="6266369" y="3827074"/>
            <a:ext cx="582864" cy="565244"/>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1C24D084-1EF2-4718-91BC-3E3CEBD5CED6}"/>
                  </a:ext>
                </a:extLst>
              </p:cNvPr>
              <p:cNvSpPr/>
              <p:nvPr/>
            </p:nvSpPr>
            <p:spPr>
              <a:xfrm>
                <a:off x="6789424" y="4326552"/>
                <a:ext cx="5713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CN" i="1" smtClean="0">
                          <a:solidFill>
                            <a:srgbClr val="FF0000"/>
                          </a:solidFill>
                          <a:latin typeface="Cambria Math" panose="02040503050406030204" pitchFamily="18" charset="0"/>
                        </a:rPr>
                        <m:t>m</m:t>
                      </m:r>
                      <m:acc>
                        <m:accPr>
                          <m:chr m:val="⃗"/>
                          <m:ctrlPr>
                            <a:rPr lang="en-US" altLang="zh-CN" i="1" smtClean="0">
                              <a:solidFill>
                                <a:srgbClr val="FF0000"/>
                              </a:solidFill>
                              <a:latin typeface="Cambria Math" panose="02040503050406030204" pitchFamily="18" charset="0"/>
                            </a:rPr>
                          </m:ctrlPr>
                        </m:accPr>
                        <m:e>
                          <m:r>
                            <a:rPr lang="en-US" altLang="zh-CN" i="1">
                              <a:solidFill>
                                <a:srgbClr val="FF0000"/>
                              </a:solidFill>
                              <a:latin typeface="Cambria Math" panose="02040503050406030204" pitchFamily="18" charset="0"/>
                            </a:rPr>
                            <m:t>𝑣</m:t>
                          </m:r>
                        </m:e>
                      </m:acc>
                    </m:oMath>
                  </m:oMathPara>
                </a14:m>
                <a:endParaRPr lang="zh-CN" altLang="en-US" dirty="0">
                  <a:solidFill>
                    <a:srgbClr val="FF0000"/>
                  </a:solidFill>
                </a:endParaRPr>
              </a:p>
            </p:txBody>
          </p:sp>
        </mc:Choice>
        <mc:Fallback xmlns="">
          <p:sp>
            <p:nvSpPr>
              <p:cNvPr id="30" name="矩形 29">
                <a:extLst>
                  <a:ext uri="{FF2B5EF4-FFF2-40B4-BE49-F238E27FC236}">
                    <a16:creationId xmlns:a16="http://schemas.microsoft.com/office/drawing/2014/main" id="{1C24D084-1EF2-4718-91BC-3E3CEBD5CED6}"/>
                  </a:ext>
                </a:extLst>
              </p:cNvPr>
              <p:cNvSpPr>
                <a:spLocks noRot="1" noChangeAspect="1" noMove="1" noResize="1" noEditPoints="1" noAdjustHandles="1" noChangeArrowheads="1" noChangeShapeType="1" noTextEdit="1"/>
              </p:cNvSpPr>
              <p:nvPr/>
            </p:nvSpPr>
            <p:spPr>
              <a:xfrm>
                <a:off x="6789424" y="4326552"/>
                <a:ext cx="571310" cy="369332"/>
              </a:xfrm>
              <a:prstGeom prst="rect">
                <a:avLst/>
              </a:prstGeom>
              <a:blipFill>
                <a:blip r:embed="rId5"/>
                <a:stretch>
                  <a:fillRect t="-23333" r="-451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8EB6963C-7069-4C8E-9B50-93CACC18170F}"/>
                  </a:ext>
                </a:extLst>
              </p:cNvPr>
              <p:cNvSpPr/>
              <p:nvPr/>
            </p:nvSpPr>
            <p:spPr>
              <a:xfrm>
                <a:off x="8369669" y="3362662"/>
                <a:ext cx="481157" cy="4103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𝑘</m:t>
                              </m:r>
                            </m:e>
                          </m:acc>
                        </m:e>
                        <m:sub>
                          <m:r>
                            <a:rPr lang="en-US" altLang="zh-CN" b="0" i="1" smtClean="0">
                              <a:latin typeface="Cambria Math" panose="02040503050406030204" pitchFamily="18" charset="0"/>
                            </a:rPr>
                            <m:t>0</m:t>
                          </m:r>
                        </m:sub>
                      </m:sSub>
                    </m:oMath>
                  </m:oMathPara>
                </a14:m>
                <a:endParaRPr lang="zh-CN" altLang="en-US" dirty="0"/>
              </a:p>
            </p:txBody>
          </p:sp>
        </mc:Choice>
        <mc:Fallback xmlns="">
          <p:sp>
            <p:nvSpPr>
              <p:cNvPr id="31" name="矩形 30">
                <a:extLst>
                  <a:ext uri="{FF2B5EF4-FFF2-40B4-BE49-F238E27FC236}">
                    <a16:creationId xmlns:a16="http://schemas.microsoft.com/office/drawing/2014/main" id="{8EB6963C-7069-4C8E-9B50-93CACC18170F}"/>
                  </a:ext>
                </a:extLst>
              </p:cNvPr>
              <p:cNvSpPr>
                <a:spLocks noRot="1" noChangeAspect="1" noMove="1" noResize="1" noEditPoints="1" noAdjustHandles="1" noChangeArrowheads="1" noChangeShapeType="1" noTextEdit="1"/>
              </p:cNvSpPr>
              <p:nvPr/>
            </p:nvSpPr>
            <p:spPr>
              <a:xfrm>
                <a:off x="8369669" y="3362662"/>
                <a:ext cx="481157" cy="410305"/>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9D5CA304-041A-4E6C-A36F-C96D0B50C73C}"/>
                  </a:ext>
                </a:extLst>
              </p:cNvPr>
              <p:cNvSpPr/>
              <p:nvPr/>
            </p:nvSpPr>
            <p:spPr>
              <a:xfrm>
                <a:off x="3875091" y="4063751"/>
                <a:ext cx="505203" cy="4103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2E11BF"/>
                              </a:solidFill>
                              <a:latin typeface="Cambria Math" panose="02040503050406030204" pitchFamily="18" charset="0"/>
                            </a:rPr>
                          </m:ctrlPr>
                        </m:sSubPr>
                        <m:e>
                          <m:acc>
                            <m:accPr>
                              <m:chr m:val="⃗"/>
                              <m:ctrlPr>
                                <a:rPr lang="en-US" altLang="zh-CN" i="1" smtClean="0">
                                  <a:solidFill>
                                    <a:srgbClr val="2E11BF"/>
                                  </a:solidFill>
                                  <a:latin typeface="Cambria Math" panose="02040503050406030204" pitchFamily="18" charset="0"/>
                                </a:rPr>
                              </m:ctrlPr>
                            </m:accPr>
                            <m:e>
                              <m:r>
                                <a:rPr lang="en-US" altLang="zh-CN" b="0" i="1" smtClean="0">
                                  <a:solidFill>
                                    <a:srgbClr val="2E11BF"/>
                                  </a:solidFill>
                                  <a:latin typeface="Cambria Math" panose="02040503050406030204" pitchFamily="18" charset="0"/>
                                </a:rPr>
                                <m:t>𝑘</m:t>
                              </m:r>
                            </m:e>
                          </m:acc>
                        </m:e>
                        <m:sub>
                          <m:r>
                            <a:rPr lang="en-US" altLang="zh-CN" b="0" i="1" smtClean="0">
                              <a:solidFill>
                                <a:srgbClr val="2E11BF"/>
                              </a:solidFill>
                              <a:latin typeface="Cambria Math" panose="02040503050406030204" pitchFamily="18" charset="0"/>
                            </a:rPr>
                            <m:t>−</m:t>
                          </m:r>
                        </m:sub>
                      </m:sSub>
                    </m:oMath>
                  </m:oMathPara>
                </a14:m>
                <a:endParaRPr lang="zh-CN" altLang="en-US" dirty="0"/>
              </a:p>
            </p:txBody>
          </p:sp>
        </mc:Choice>
        <mc:Fallback xmlns="">
          <p:sp>
            <p:nvSpPr>
              <p:cNvPr id="32" name="矩形 31">
                <a:extLst>
                  <a:ext uri="{FF2B5EF4-FFF2-40B4-BE49-F238E27FC236}">
                    <a16:creationId xmlns:a16="http://schemas.microsoft.com/office/drawing/2014/main" id="{9D5CA304-041A-4E6C-A36F-C96D0B50C73C}"/>
                  </a:ext>
                </a:extLst>
              </p:cNvPr>
              <p:cNvSpPr>
                <a:spLocks noRot="1" noChangeAspect="1" noMove="1" noResize="1" noEditPoints="1" noAdjustHandles="1" noChangeArrowheads="1" noChangeShapeType="1" noTextEdit="1"/>
              </p:cNvSpPr>
              <p:nvPr/>
            </p:nvSpPr>
            <p:spPr>
              <a:xfrm>
                <a:off x="3875091" y="4063751"/>
                <a:ext cx="505203" cy="410305"/>
              </a:xfrm>
              <a:prstGeom prst="rect">
                <a:avLst/>
              </a:prstGeom>
              <a:blipFill>
                <a:blip r:embed="rId7"/>
                <a:stretch>
                  <a:fillRect/>
                </a:stretch>
              </a:blipFill>
            </p:spPr>
            <p:txBody>
              <a:bodyPr/>
              <a:lstStyle/>
              <a:p>
                <a:r>
                  <a:rPr lang="zh-CN" altLang="en-US">
                    <a:noFill/>
                  </a:rPr>
                  <a:t> </a:t>
                </a:r>
              </a:p>
            </p:txBody>
          </p:sp>
        </mc:Fallback>
      </mc:AlternateContent>
      <p:cxnSp>
        <p:nvCxnSpPr>
          <p:cNvPr id="42" name="直接箭头连接符 41">
            <a:extLst>
              <a:ext uri="{FF2B5EF4-FFF2-40B4-BE49-F238E27FC236}">
                <a16:creationId xmlns:a16="http://schemas.microsoft.com/office/drawing/2014/main" id="{D04E1EF8-0E77-4A3C-BDFC-CD7989DADD71}"/>
              </a:ext>
            </a:extLst>
          </p:cNvPr>
          <p:cNvCxnSpPr>
            <a:cxnSpLocks/>
          </p:cNvCxnSpPr>
          <p:nvPr/>
        </p:nvCxnSpPr>
        <p:spPr>
          <a:xfrm>
            <a:off x="4400463" y="4392318"/>
            <a:ext cx="1819469" cy="0"/>
          </a:xfrm>
          <a:prstGeom prst="straightConnector1">
            <a:avLst/>
          </a:prstGeom>
          <a:ln w="635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 name="直接箭头连接符 42">
            <a:extLst>
              <a:ext uri="{FF2B5EF4-FFF2-40B4-BE49-F238E27FC236}">
                <a16:creationId xmlns:a16="http://schemas.microsoft.com/office/drawing/2014/main" id="{9DD683C0-F14B-403A-AD97-14D33A7A93E5}"/>
              </a:ext>
            </a:extLst>
          </p:cNvPr>
          <p:cNvCxnSpPr>
            <a:cxnSpLocks/>
          </p:cNvCxnSpPr>
          <p:nvPr/>
        </p:nvCxnSpPr>
        <p:spPr>
          <a:xfrm>
            <a:off x="6293083" y="4392318"/>
            <a:ext cx="556150" cy="0"/>
          </a:xfrm>
          <a:prstGeom prst="straightConnector1">
            <a:avLst/>
          </a:prstGeom>
          <a:ln w="6350">
            <a:prstDash val="dash"/>
            <a:headEnd type="none" w="med" len="med"/>
            <a:tailEnd type="non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6" name="矩形 45">
                <a:extLst>
                  <a:ext uri="{FF2B5EF4-FFF2-40B4-BE49-F238E27FC236}">
                    <a16:creationId xmlns:a16="http://schemas.microsoft.com/office/drawing/2014/main" id="{2F0A0006-22F3-4527-9B93-27BED28BF9DD}"/>
                  </a:ext>
                </a:extLst>
              </p:cNvPr>
              <p:cNvSpPr/>
              <p:nvPr/>
            </p:nvSpPr>
            <p:spPr>
              <a:xfrm>
                <a:off x="5965131" y="4433712"/>
                <a:ext cx="6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FF0000"/>
                          </a:solidFill>
                          <a:latin typeface="Cambria Math" panose="02040503050406030204" pitchFamily="18" charset="0"/>
                        </a:rPr>
                        <m:t>𝑚</m:t>
                      </m:r>
                      <m:sSub>
                        <m:sSubPr>
                          <m:ctrlPr>
                            <a:rPr lang="en-US" altLang="zh-CN" b="0" i="1" smtClean="0">
                              <a:solidFill>
                                <a:srgbClr val="FF0000"/>
                              </a:solidFill>
                              <a:latin typeface="Cambria Math" panose="02040503050406030204" pitchFamily="18" charset="0"/>
                            </a:rPr>
                          </m:ctrlPr>
                        </m:sSubPr>
                        <m:e>
                          <m:acc>
                            <m:accPr>
                              <m:chr m:val="⃗"/>
                              <m:ctrlPr>
                                <a:rPr lang="en-US" altLang="zh-CN" i="1" smtClean="0">
                                  <a:solidFill>
                                    <a:srgbClr val="FF0000"/>
                                  </a:solidFill>
                                  <a:latin typeface="Cambria Math" panose="02040503050406030204" pitchFamily="18" charset="0"/>
                                </a:rPr>
                              </m:ctrlPr>
                            </m:accPr>
                            <m:e>
                              <m:r>
                                <a:rPr lang="en-US" altLang="zh-CN" i="1">
                                  <a:solidFill>
                                    <a:srgbClr val="FF0000"/>
                                  </a:solidFill>
                                  <a:latin typeface="Cambria Math" panose="02040503050406030204" pitchFamily="18" charset="0"/>
                                </a:rPr>
                                <m:t>𝑣</m:t>
                              </m:r>
                            </m:e>
                          </m:acc>
                        </m:e>
                        <m:sub>
                          <m:r>
                            <a:rPr lang="en-US" altLang="zh-CN" b="0" i="1" smtClean="0">
                              <a:solidFill>
                                <a:srgbClr val="FF0000"/>
                              </a:solidFill>
                              <a:latin typeface="Cambria Math" panose="02040503050406030204" pitchFamily="18" charset="0"/>
                            </a:rPr>
                            <m:t>⊥</m:t>
                          </m:r>
                        </m:sub>
                      </m:sSub>
                    </m:oMath>
                  </m:oMathPara>
                </a14:m>
                <a:endParaRPr lang="zh-CN" altLang="en-US" dirty="0"/>
              </a:p>
            </p:txBody>
          </p:sp>
        </mc:Choice>
        <mc:Fallback xmlns="">
          <p:sp>
            <p:nvSpPr>
              <p:cNvPr id="46" name="矩形 45">
                <a:extLst>
                  <a:ext uri="{FF2B5EF4-FFF2-40B4-BE49-F238E27FC236}">
                    <a16:creationId xmlns:a16="http://schemas.microsoft.com/office/drawing/2014/main" id="{2F0A0006-22F3-4527-9B93-27BED28BF9DD}"/>
                  </a:ext>
                </a:extLst>
              </p:cNvPr>
              <p:cNvSpPr>
                <a:spLocks noRot="1" noChangeAspect="1" noMove="1" noResize="1" noEditPoints="1" noAdjustHandles="1" noChangeArrowheads="1" noChangeShapeType="1" noTextEdit="1"/>
              </p:cNvSpPr>
              <p:nvPr/>
            </p:nvSpPr>
            <p:spPr>
              <a:xfrm>
                <a:off x="5965131" y="4433712"/>
                <a:ext cx="696088" cy="369332"/>
              </a:xfrm>
              <a:prstGeom prst="rect">
                <a:avLst/>
              </a:prstGeom>
              <a:blipFill>
                <a:blip r:embed="rId8"/>
                <a:stretch>
                  <a:fillRect t="-22951" r="-19298"/>
                </a:stretch>
              </a:blipFill>
            </p:spPr>
            <p:txBody>
              <a:bodyPr/>
              <a:lstStyle/>
              <a:p>
                <a:r>
                  <a:rPr lang="zh-CN" altLang="en-US">
                    <a:noFill/>
                  </a:rPr>
                  <a:t> </a:t>
                </a:r>
              </a:p>
            </p:txBody>
          </p:sp>
        </mc:Fallback>
      </mc:AlternateContent>
      <p:sp>
        <p:nvSpPr>
          <p:cNvPr id="47" name="弧形 46">
            <a:extLst>
              <a:ext uri="{FF2B5EF4-FFF2-40B4-BE49-F238E27FC236}">
                <a16:creationId xmlns:a16="http://schemas.microsoft.com/office/drawing/2014/main" id="{0D5029E9-6A36-4469-8198-893E63901A8A}"/>
              </a:ext>
            </a:extLst>
          </p:cNvPr>
          <p:cNvSpPr/>
          <p:nvPr/>
        </p:nvSpPr>
        <p:spPr>
          <a:xfrm rot="1601912" flipH="1" flipV="1">
            <a:off x="5178207" y="3672088"/>
            <a:ext cx="388988" cy="48282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8" name="矩形 47">
                <a:extLst>
                  <a:ext uri="{FF2B5EF4-FFF2-40B4-BE49-F238E27FC236}">
                    <a16:creationId xmlns:a16="http://schemas.microsoft.com/office/drawing/2014/main" id="{0E43759D-1999-41FE-819E-A60461A310FE}"/>
                  </a:ext>
                </a:extLst>
              </p:cNvPr>
              <p:cNvSpPr/>
              <p:nvPr/>
            </p:nvSpPr>
            <p:spPr>
              <a:xfrm>
                <a:off x="4875389" y="3791921"/>
                <a:ext cx="3837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𝜃</m:t>
                      </m:r>
                    </m:oMath>
                  </m:oMathPara>
                </a14:m>
                <a:endParaRPr lang="zh-CN" altLang="en-US" dirty="0"/>
              </a:p>
            </p:txBody>
          </p:sp>
        </mc:Choice>
        <mc:Fallback xmlns="">
          <p:sp>
            <p:nvSpPr>
              <p:cNvPr id="48" name="矩形 47">
                <a:extLst>
                  <a:ext uri="{FF2B5EF4-FFF2-40B4-BE49-F238E27FC236}">
                    <a16:creationId xmlns:a16="http://schemas.microsoft.com/office/drawing/2014/main" id="{0E43759D-1999-41FE-819E-A60461A310FE}"/>
                  </a:ext>
                </a:extLst>
              </p:cNvPr>
              <p:cNvSpPr>
                <a:spLocks noRot="1" noChangeAspect="1" noMove="1" noResize="1" noEditPoints="1" noAdjustHandles="1" noChangeArrowheads="1" noChangeShapeType="1" noTextEdit="1"/>
              </p:cNvSpPr>
              <p:nvPr/>
            </p:nvSpPr>
            <p:spPr>
              <a:xfrm>
                <a:off x="4875389" y="3791921"/>
                <a:ext cx="383758" cy="369332"/>
              </a:xfrm>
              <a:prstGeom prst="rect">
                <a:avLst/>
              </a:prstGeom>
              <a:blipFill>
                <a:blip r:embed="rId9"/>
                <a:stretch>
                  <a:fillRect/>
                </a:stretch>
              </a:blipFill>
            </p:spPr>
            <p:txBody>
              <a:bodyPr/>
              <a:lstStyle/>
              <a:p>
                <a:r>
                  <a:rPr lang="zh-CN" altLang="en-US">
                    <a:noFill/>
                  </a:rPr>
                  <a:t> </a:t>
                </a:r>
              </a:p>
            </p:txBody>
          </p:sp>
        </mc:Fallback>
      </mc:AlternateContent>
      <p:pic>
        <p:nvPicPr>
          <p:cNvPr id="1026" name="Picture 2" descr="https://img95.699pic.com/xsj/17/ai/rl.jpg%21/fh/300">
            <a:extLst>
              <a:ext uri="{FF2B5EF4-FFF2-40B4-BE49-F238E27FC236}">
                <a16:creationId xmlns:a16="http://schemas.microsoft.com/office/drawing/2014/main" id="{B3BBCE99-64D0-499A-B0EB-40D4B8B396C2}"/>
              </a:ext>
            </a:extLst>
          </p:cNvPr>
          <p:cNvPicPr>
            <a:picLocks noChangeAspect="1" noChangeArrowheads="1"/>
          </p:cNvPicPr>
          <p:nvPr/>
        </p:nvPicPr>
        <p:blipFill rotWithShape="1">
          <a:blip r:embed="rId10">
            <a:duotone>
              <a:schemeClr val="accent1">
                <a:shade val="45000"/>
                <a:satMod val="135000"/>
              </a:schemeClr>
              <a:prstClr val="white"/>
            </a:duotone>
            <a:extLst>
              <a:ext uri="{BEBA8EAE-BF5A-486C-A8C5-ECC9F3942E4B}">
                <a14:imgProps xmlns:a14="http://schemas.microsoft.com/office/drawing/2010/main">
                  <a14:imgLayer r:embed="rId11">
                    <a14:imgEffect>
                      <a14:backgroundRemoval t="10000" b="90000" l="10013" r="34012"/>
                    </a14:imgEffect>
                    <a14:imgEffect>
                      <a14:artisticPencilSketch/>
                    </a14:imgEffect>
                  </a14:imgLayer>
                </a14:imgProps>
              </a:ext>
              <a:ext uri="{28A0092B-C50C-407E-A947-70E740481C1C}">
                <a14:useLocalDpi xmlns:a14="http://schemas.microsoft.com/office/drawing/2010/main" val="0"/>
              </a:ext>
            </a:extLst>
          </a:blip>
          <a:srcRect l="7013" r="62988"/>
          <a:stretch/>
        </p:blipFill>
        <p:spPr bwMode="auto">
          <a:xfrm rot="15134947">
            <a:off x="5266350" y="2838107"/>
            <a:ext cx="191624" cy="251168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s://img95.699pic.com/xsj/17/ai/rl.jpg%21/fh/300">
            <a:extLst>
              <a:ext uri="{FF2B5EF4-FFF2-40B4-BE49-F238E27FC236}">
                <a16:creationId xmlns:a16="http://schemas.microsoft.com/office/drawing/2014/main" id="{56AC0AEE-7F55-43B4-ADBF-EE255581A50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13" r="34012"/>
                    </a14:imgEffect>
                    <a14:imgEffect>
                      <a14:artisticPencilSketch/>
                    </a14:imgEffect>
                  </a14:imgLayer>
                </a14:imgProps>
              </a:ext>
              <a:ext uri="{28A0092B-C50C-407E-A947-70E740481C1C}">
                <a14:useLocalDpi xmlns:a14="http://schemas.microsoft.com/office/drawing/2010/main" val="0"/>
              </a:ext>
            </a:extLst>
          </a:blip>
          <a:srcRect l="7013" r="62988"/>
          <a:stretch/>
        </p:blipFill>
        <p:spPr bwMode="auto">
          <a:xfrm rot="5400000">
            <a:off x="7298107" y="2437030"/>
            <a:ext cx="213528" cy="2798797"/>
          </a:xfrm>
          <a:prstGeom prst="rect">
            <a:avLst/>
          </a:prstGeom>
          <a:noFill/>
          <a:extLst>
            <a:ext uri="{909E8E84-426E-40DD-AFC4-6F175D3DCCD1}">
              <a14:hiddenFill xmlns:a14="http://schemas.microsoft.com/office/drawing/2010/main">
                <a:solidFill>
                  <a:srgbClr val="FFFFFF"/>
                </a:solidFill>
              </a14:hiddenFill>
            </a:ext>
          </a:extLst>
        </p:spPr>
      </p:pic>
      <p:sp>
        <p:nvSpPr>
          <p:cNvPr id="52" name="椭圆 51">
            <a:extLst>
              <a:ext uri="{FF2B5EF4-FFF2-40B4-BE49-F238E27FC236}">
                <a16:creationId xmlns:a16="http://schemas.microsoft.com/office/drawing/2014/main" id="{E7669817-A4B2-45FD-ABD1-91DE2E902D60}"/>
              </a:ext>
            </a:extLst>
          </p:cNvPr>
          <p:cNvSpPr/>
          <p:nvPr/>
        </p:nvSpPr>
        <p:spPr>
          <a:xfrm>
            <a:off x="1081712" y="3066347"/>
            <a:ext cx="1928925" cy="17718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箭头连接符 53">
            <a:extLst>
              <a:ext uri="{FF2B5EF4-FFF2-40B4-BE49-F238E27FC236}">
                <a16:creationId xmlns:a16="http://schemas.microsoft.com/office/drawing/2014/main" id="{97477BBD-F072-447D-BAD3-F4AC3F874B34}"/>
              </a:ext>
            </a:extLst>
          </p:cNvPr>
          <p:cNvCxnSpPr>
            <a:cxnSpLocks/>
          </p:cNvCxnSpPr>
          <p:nvPr/>
        </p:nvCxnSpPr>
        <p:spPr>
          <a:xfrm>
            <a:off x="968463" y="3077392"/>
            <a:ext cx="9518" cy="1805141"/>
          </a:xfrm>
          <a:prstGeom prst="straightConnector1">
            <a:avLst/>
          </a:prstGeom>
          <a:ln w="3175">
            <a:headEnd type="arrow"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6" name="矩形 65">
                <a:extLst>
                  <a:ext uri="{FF2B5EF4-FFF2-40B4-BE49-F238E27FC236}">
                    <a16:creationId xmlns:a16="http://schemas.microsoft.com/office/drawing/2014/main" id="{6FF1504A-B19C-45E0-8313-5E2973B1A985}"/>
                  </a:ext>
                </a:extLst>
              </p:cNvPr>
              <p:cNvSpPr/>
              <p:nvPr/>
            </p:nvSpPr>
            <p:spPr>
              <a:xfrm>
                <a:off x="3035145" y="3315354"/>
                <a:ext cx="1764137" cy="374974"/>
              </a:xfrm>
              <a:prstGeom prst="rect">
                <a:avLst/>
              </a:prstGeom>
              <a:noFill/>
              <a:ln>
                <a:noFill/>
              </a:ln>
            </p:spPr>
            <p:txBody>
              <a:bodyPr wrap="none">
                <a:spAutoFit/>
              </a:bodyPr>
              <a:lstStyle/>
              <a:p>
                <a:r>
                  <a:rPr lang="en-US" altLang="zh-CN" sz="1600" dirty="0"/>
                  <a:t>outgoing wave </a:t>
                </a:r>
                <a14:m>
                  <m:oMath xmlns:m="http://schemas.openxmlformats.org/officeDocument/2006/math">
                    <m:sSub>
                      <m:sSubPr>
                        <m:ctrlPr>
                          <a:rPr lang="en-US" altLang="zh-CN" sz="1600" i="1" dirty="0" smtClean="0">
                            <a:latin typeface="Cambria Math" panose="02040503050406030204" pitchFamily="18" charset="0"/>
                          </a:rPr>
                        </m:ctrlPr>
                      </m:sSubPr>
                      <m:e>
                        <m:acc>
                          <m:accPr>
                            <m:chr m:val="⃗"/>
                            <m:ctrlPr>
                              <a:rPr lang="en-US" altLang="zh-CN" sz="1600" i="1" smtClean="0">
                                <a:latin typeface="Cambria Math" panose="02040503050406030204" pitchFamily="18" charset="0"/>
                              </a:rPr>
                            </m:ctrlPr>
                          </m:accPr>
                          <m:e>
                            <m:r>
                              <a:rPr lang="en-US" altLang="zh-CN" sz="1600" b="0" i="1" smtClean="0">
                                <a:latin typeface="Cambria Math" panose="02040503050406030204" pitchFamily="18" charset="0"/>
                              </a:rPr>
                              <m:t>𝑘</m:t>
                            </m:r>
                          </m:e>
                        </m:acc>
                      </m:e>
                      <m:sub>
                        <m:r>
                          <a:rPr lang="en-US" altLang="zh-CN" sz="1600" b="0" i="1" dirty="0" smtClean="0">
                            <a:latin typeface="Cambria Math" panose="02040503050406030204" pitchFamily="18" charset="0"/>
                          </a:rPr>
                          <m:t>0</m:t>
                        </m:r>
                      </m:sub>
                    </m:sSub>
                  </m:oMath>
                </a14:m>
                <a:endParaRPr lang="zh-CN" altLang="en-US" sz="1600" dirty="0"/>
              </a:p>
            </p:txBody>
          </p:sp>
        </mc:Choice>
        <mc:Fallback xmlns="">
          <p:sp>
            <p:nvSpPr>
              <p:cNvPr id="66" name="矩形 65">
                <a:extLst>
                  <a:ext uri="{FF2B5EF4-FFF2-40B4-BE49-F238E27FC236}">
                    <a16:creationId xmlns:a16="http://schemas.microsoft.com/office/drawing/2014/main" id="{6FF1504A-B19C-45E0-8313-5E2973B1A985}"/>
                  </a:ext>
                </a:extLst>
              </p:cNvPr>
              <p:cNvSpPr>
                <a:spLocks noRot="1" noChangeAspect="1" noMove="1" noResize="1" noEditPoints="1" noAdjustHandles="1" noChangeArrowheads="1" noChangeShapeType="1" noTextEdit="1"/>
              </p:cNvSpPr>
              <p:nvPr/>
            </p:nvSpPr>
            <p:spPr>
              <a:xfrm>
                <a:off x="3035145" y="3315354"/>
                <a:ext cx="1764137" cy="374974"/>
              </a:xfrm>
              <a:prstGeom prst="rect">
                <a:avLst/>
              </a:prstGeom>
              <a:blipFill>
                <a:blip r:embed="rId12"/>
                <a:stretch>
                  <a:fillRect l="-2076" b="-21311"/>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8" name="矩形 67">
                <a:extLst>
                  <a:ext uri="{FF2B5EF4-FFF2-40B4-BE49-F238E27FC236}">
                    <a16:creationId xmlns:a16="http://schemas.microsoft.com/office/drawing/2014/main" id="{DADBEDB2-FDCA-4612-9884-F6E5BC65129A}"/>
                  </a:ext>
                </a:extLst>
              </p:cNvPr>
              <p:cNvSpPr/>
              <p:nvPr/>
            </p:nvSpPr>
            <p:spPr>
              <a:xfrm>
                <a:off x="5885194" y="3325460"/>
                <a:ext cx="618523" cy="369332"/>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FF0000"/>
                          </a:solidFill>
                          <a:latin typeface="Cambria Math" panose="02040503050406030204" pitchFamily="18" charset="0"/>
                        </a:rPr>
                        <m:t>2</m:t>
                      </m:r>
                      <m:r>
                        <a:rPr lang="en-US" altLang="zh-CN" b="0" i="1" smtClean="0">
                          <a:solidFill>
                            <a:srgbClr val="FF0000"/>
                          </a:solidFill>
                          <a:latin typeface="Cambria Math" panose="02040503050406030204" pitchFamily="18" charset="0"/>
                        </a:rPr>
                        <m:t>𝜙</m:t>
                      </m:r>
                    </m:oMath>
                  </m:oMathPara>
                </a14:m>
                <a:endParaRPr lang="zh-CN" altLang="en-US" dirty="0">
                  <a:solidFill>
                    <a:srgbClr val="FF0000"/>
                  </a:solidFill>
                </a:endParaRPr>
              </a:p>
            </p:txBody>
          </p:sp>
        </mc:Choice>
        <mc:Fallback xmlns="">
          <p:sp>
            <p:nvSpPr>
              <p:cNvPr id="68" name="矩形 67">
                <a:extLst>
                  <a:ext uri="{FF2B5EF4-FFF2-40B4-BE49-F238E27FC236}">
                    <a16:creationId xmlns:a16="http://schemas.microsoft.com/office/drawing/2014/main" id="{DADBEDB2-FDCA-4612-9884-F6E5BC65129A}"/>
                  </a:ext>
                </a:extLst>
              </p:cNvPr>
              <p:cNvSpPr>
                <a:spLocks noRot="1" noChangeAspect="1" noMove="1" noResize="1" noEditPoints="1" noAdjustHandles="1" noChangeArrowheads="1" noChangeShapeType="1" noTextEdit="1"/>
              </p:cNvSpPr>
              <p:nvPr/>
            </p:nvSpPr>
            <p:spPr>
              <a:xfrm>
                <a:off x="5885194" y="3325460"/>
                <a:ext cx="618523" cy="369332"/>
              </a:xfrm>
              <a:prstGeom prst="rect">
                <a:avLst/>
              </a:prstGeom>
              <a:blipFill>
                <a:blip r:embed="rId13"/>
                <a:stretch>
                  <a:fillRect b="-13333"/>
                </a:stretch>
              </a:blipFill>
              <a:ln>
                <a:noFill/>
              </a:ln>
            </p:spPr>
            <p:txBody>
              <a:bodyPr/>
              <a:lstStyle/>
              <a:p>
                <a:r>
                  <a:rPr lang="zh-CN" altLang="en-US">
                    <a:noFill/>
                  </a:rPr>
                  <a:t> </a:t>
                </a:r>
              </a:p>
            </p:txBody>
          </p:sp>
        </mc:Fallback>
      </mc:AlternateContent>
      <p:sp>
        <p:nvSpPr>
          <p:cNvPr id="1034" name="椭圆 1033">
            <a:extLst>
              <a:ext uri="{FF2B5EF4-FFF2-40B4-BE49-F238E27FC236}">
                <a16:creationId xmlns:a16="http://schemas.microsoft.com/office/drawing/2014/main" id="{005F150E-2D31-487A-873D-9151A0D98CBE}"/>
              </a:ext>
            </a:extLst>
          </p:cNvPr>
          <p:cNvSpPr/>
          <p:nvPr/>
        </p:nvSpPr>
        <p:spPr>
          <a:xfrm>
            <a:off x="1916053" y="3642147"/>
            <a:ext cx="378485" cy="34643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035" name="流程图: 可选过程 1034">
            <a:extLst>
              <a:ext uri="{FF2B5EF4-FFF2-40B4-BE49-F238E27FC236}">
                <a16:creationId xmlns:a16="http://schemas.microsoft.com/office/drawing/2014/main" id="{20E0FF9D-C867-4371-BBFE-DA0DCB9EB26F}"/>
              </a:ext>
            </a:extLst>
          </p:cNvPr>
          <p:cNvSpPr/>
          <p:nvPr/>
        </p:nvSpPr>
        <p:spPr>
          <a:xfrm>
            <a:off x="1967367" y="4011479"/>
            <a:ext cx="300150" cy="704260"/>
          </a:xfrm>
          <a:prstGeom prst="flowChartAlternateProcess">
            <a:avLst/>
          </a:prstGeom>
          <a:solidFill>
            <a:srgbClr val="2E11BF"/>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036" name="矩形 1035">
                <a:extLst>
                  <a:ext uri="{FF2B5EF4-FFF2-40B4-BE49-F238E27FC236}">
                    <a16:creationId xmlns:a16="http://schemas.microsoft.com/office/drawing/2014/main" id="{5B98C0E6-495E-46A8-AC8A-74E8C556637E}"/>
                  </a:ext>
                </a:extLst>
              </p:cNvPr>
              <p:cNvSpPr/>
              <p:nvPr/>
            </p:nvSpPr>
            <p:spPr>
              <a:xfrm>
                <a:off x="1408540" y="3504904"/>
                <a:ext cx="5180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𝑷</m:t>
                          </m:r>
                        </m:e>
                        <m:sub>
                          <m:r>
                            <a:rPr lang="en-US" altLang="zh-CN" b="1" i="1" smtClean="0">
                              <a:latin typeface="Cambria Math" panose="02040503050406030204" pitchFamily="18" charset="0"/>
                            </a:rPr>
                            <m:t>𝟎</m:t>
                          </m:r>
                        </m:sub>
                      </m:sSub>
                    </m:oMath>
                  </m:oMathPara>
                </a14:m>
                <a:endParaRPr lang="zh-CN" altLang="en-US" b="1" dirty="0"/>
              </a:p>
            </p:txBody>
          </p:sp>
        </mc:Choice>
        <mc:Fallback xmlns="">
          <p:sp>
            <p:nvSpPr>
              <p:cNvPr id="1036" name="矩形 1035">
                <a:extLst>
                  <a:ext uri="{FF2B5EF4-FFF2-40B4-BE49-F238E27FC236}">
                    <a16:creationId xmlns:a16="http://schemas.microsoft.com/office/drawing/2014/main" id="{5B98C0E6-495E-46A8-AC8A-74E8C556637E}"/>
                  </a:ext>
                </a:extLst>
              </p:cNvPr>
              <p:cNvSpPr>
                <a:spLocks noRot="1" noChangeAspect="1" noMove="1" noResize="1" noEditPoints="1" noAdjustHandles="1" noChangeArrowheads="1" noChangeShapeType="1" noTextEdit="1"/>
              </p:cNvSpPr>
              <p:nvPr/>
            </p:nvSpPr>
            <p:spPr>
              <a:xfrm>
                <a:off x="1408540" y="3504904"/>
                <a:ext cx="518026" cy="369332"/>
              </a:xfrm>
              <a:prstGeom prst="rect">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矩形 81">
                <a:extLst>
                  <a:ext uri="{FF2B5EF4-FFF2-40B4-BE49-F238E27FC236}">
                    <a16:creationId xmlns:a16="http://schemas.microsoft.com/office/drawing/2014/main" id="{CCCD642B-4B6C-4EF5-A610-D30215119790}"/>
                  </a:ext>
                </a:extLst>
              </p:cNvPr>
              <p:cNvSpPr/>
              <p:nvPr/>
            </p:nvSpPr>
            <p:spPr>
              <a:xfrm>
                <a:off x="1468627" y="4267411"/>
                <a:ext cx="4539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rgbClr val="2E11BF"/>
                              </a:solidFill>
                              <a:latin typeface="Cambria Math" panose="02040503050406030204" pitchFamily="18" charset="0"/>
                            </a:rPr>
                          </m:ctrlPr>
                        </m:sSubPr>
                        <m:e>
                          <m:r>
                            <a:rPr lang="en-US" altLang="zh-CN" b="1" i="1" smtClean="0">
                              <a:solidFill>
                                <a:srgbClr val="2E11BF"/>
                              </a:solidFill>
                              <a:latin typeface="Cambria Math" panose="02040503050406030204" pitchFamily="18" charset="0"/>
                            </a:rPr>
                            <m:t>𝑷</m:t>
                          </m:r>
                        </m:e>
                        <m:sub>
                          <m:r>
                            <a:rPr lang="en-US" altLang="zh-CN" b="1" i="1" smtClean="0">
                              <a:solidFill>
                                <a:srgbClr val="2E11BF"/>
                              </a:solidFill>
                              <a:latin typeface="Cambria Math" panose="02040503050406030204" pitchFamily="18" charset="0"/>
                            </a:rPr>
                            <m:t> </m:t>
                          </m:r>
                        </m:sub>
                      </m:sSub>
                    </m:oMath>
                  </m:oMathPara>
                </a14:m>
                <a:endParaRPr lang="zh-CN" altLang="en-US" b="1" dirty="0">
                  <a:solidFill>
                    <a:srgbClr val="2E11BF"/>
                  </a:solidFill>
                </a:endParaRPr>
              </a:p>
            </p:txBody>
          </p:sp>
        </mc:Choice>
        <mc:Fallback xmlns="">
          <p:sp>
            <p:nvSpPr>
              <p:cNvPr id="82" name="矩形 81">
                <a:extLst>
                  <a:ext uri="{FF2B5EF4-FFF2-40B4-BE49-F238E27FC236}">
                    <a16:creationId xmlns:a16="http://schemas.microsoft.com/office/drawing/2014/main" id="{CCCD642B-4B6C-4EF5-A610-D30215119790}"/>
                  </a:ext>
                </a:extLst>
              </p:cNvPr>
              <p:cNvSpPr>
                <a:spLocks noRot="1" noChangeAspect="1" noMove="1" noResize="1" noEditPoints="1" noAdjustHandles="1" noChangeArrowheads="1" noChangeShapeType="1" noTextEdit="1"/>
              </p:cNvSpPr>
              <p:nvPr/>
            </p:nvSpPr>
            <p:spPr>
              <a:xfrm>
                <a:off x="1468627" y="4267411"/>
                <a:ext cx="453906" cy="369332"/>
              </a:xfrm>
              <a:prstGeom prst="rect">
                <a:avLst/>
              </a:prstGeom>
              <a:blipFill>
                <a:blip r:embed="rId15"/>
                <a:stretch>
                  <a:fillRect/>
                </a:stretch>
              </a:blipFill>
            </p:spPr>
            <p:txBody>
              <a:bodyPr/>
              <a:lstStyle/>
              <a:p>
                <a:r>
                  <a:rPr lang="zh-CN" altLang="en-US">
                    <a:noFill/>
                  </a:rPr>
                  <a:t> </a:t>
                </a:r>
              </a:p>
            </p:txBody>
          </p:sp>
        </mc:Fallback>
      </mc:AlternateContent>
      <p:pic>
        <p:nvPicPr>
          <p:cNvPr id="40" name="Picture 2" descr="https://img95.699pic.com/xsj/17/ai/rl.jpg%21/fh/300">
            <a:extLst>
              <a:ext uri="{FF2B5EF4-FFF2-40B4-BE49-F238E27FC236}">
                <a16:creationId xmlns:a16="http://schemas.microsoft.com/office/drawing/2014/main" id="{9356D22A-868B-4312-86AB-362EB0331A0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13" r="34012"/>
                    </a14:imgEffect>
                    <a14:imgEffect>
                      <a14:artisticPencilSketch/>
                    </a14:imgEffect>
                  </a14:imgLayer>
                </a14:imgProps>
              </a:ext>
              <a:ext uri="{28A0092B-C50C-407E-A947-70E740481C1C}">
                <a14:useLocalDpi xmlns:a14="http://schemas.microsoft.com/office/drawing/2010/main" val="0"/>
              </a:ext>
            </a:extLst>
          </a:blip>
          <a:srcRect l="7013" r="62988"/>
          <a:stretch/>
        </p:blipFill>
        <p:spPr bwMode="auto">
          <a:xfrm rot="5400000">
            <a:off x="3783431" y="3305953"/>
            <a:ext cx="192543" cy="10190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5" name="矩形 44">
                <a:extLst>
                  <a:ext uri="{FF2B5EF4-FFF2-40B4-BE49-F238E27FC236}">
                    <a16:creationId xmlns:a16="http://schemas.microsoft.com/office/drawing/2014/main" id="{DA8A4D6B-FEB0-405D-9059-432726E64124}"/>
                  </a:ext>
                </a:extLst>
              </p:cNvPr>
              <p:cNvSpPr/>
              <p:nvPr/>
            </p:nvSpPr>
            <p:spPr>
              <a:xfrm>
                <a:off x="2309338" y="4957052"/>
                <a:ext cx="5310877" cy="572208"/>
              </a:xfrm>
              <a:prstGeom prst="rect">
                <a:avLst/>
              </a:prstGeom>
              <a:solidFill>
                <a:schemeClr val="accent6">
                  <a:lumMod val="20000"/>
                  <a:lumOff val="80000"/>
                </a:schemeClr>
              </a:solidFill>
              <a:ln>
                <a:noFill/>
              </a:ln>
            </p:spPr>
            <p:txBody>
              <a:bodyPr wrap="none">
                <a:spAutoFit/>
              </a:bodyPr>
              <a:lstStyle/>
              <a:p>
                <a14:m>
                  <m:oMath xmlns:m="http://schemas.openxmlformats.org/officeDocument/2006/math">
                    <m:r>
                      <a:rPr lang="en-US" altLang="zh-CN" sz="2400" b="1" i="1" smtClean="0">
                        <a:latin typeface="Cambria Math" panose="02040503050406030204" pitchFamily="18" charset="0"/>
                      </a:rPr>
                      <m:t>⇒</m:t>
                    </m:r>
                  </m:oMath>
                </a14:m>
                <a:r>
                  <a:rPr lang="en-US" altLang="zh-CN" b="1" dirty="0"/>
                  <a:t>  Effective collecting time</a:t>
                </a:r>
                <a:r>
                  <a:rPr lang="en-US" altLang="zh-CN" sz="2000" b="1" dirty="0"/>
                  <a:t>:  </a:t>
                </a:r>
                <a14:m>
                  <m:oMath xmlns:m="http://schemas.openxmlformats.org/officeDocument/2006/math">
                    <m:sSub>
                      <m:sSubPr>
                        <m:ctrlPr>
                          <a:rPr lang="en-US" altLang="zh-CN" sz="2000" b="1" i="1">
                            <a:solidFill>
                              <a:srgbClr val="FF0000"/>
                            </a:solidFill>
                            <a:latin typeface="Cambria Math" panose="02040503050406030204" pitchFamily="18" charset="0"/>
                          </a:rPr>
                        </m:ctrlPr>
                      </m:sSubPr>
                      <m:e>
                        <m:r>
                          <a:rPr lang="en-US" altLang="zh-CN" sz="2000" b="1" i="1">
                            <a:solidFill>
                              <a:srgbClr val="FF0000"/>
                            </a:solidFill>
                            <a:latin typeface="Cambria Math" panose="02040503050406030204" pitchFamily="18" charset="0"/>
                          </a:rPr>
                          <m:t>𝒕</m:t>
                        </m:r>
                      </m:e>
                      <m:sub>
                        <m:r>
                          <a:rPr lang="en-US" altLang="zh-CN" sz="2000" b="1" i="1">
                            <a:solidFill>
                              <a:srgbClr val="FF0000"/>
                            </a:solidFill>
                            <a:latin typeface="Cambria Math" panose="02040503050406030204" pitchFamily="18" charset="0"/>
                          </a:rPr>
                          <m:t>𝒐𝒇𝒇</m:t>
                        </m:r>
                      </m:sub>
                    </m:sSub>
                    <m:r>
                      <a:rPr lang="en-US" altLang="zh-CN" sz="2000" b="1" i="1">
                        <a:solidFill>
                          <a:srgbClr val="FF0000"/>
                        </a:solidFill>
                        <a:latin typeface="Cambria Math" panose="02040503050406030204" pitchFamily="18" charset="0"/>
                      </a:rPr>
                      <m:t>  →  </m:t>
                    </m:r>
                    <m:sSub>
                      <m:sSubPr>
                        <m:ctrlPr>
                          <a:rPr lang="en-US" altLang="zh-CN" sz="2000" b="1" i="1">
                            <a:solidFill>
                              <a:srgbClr val="2E11BF"/>
                            </a:solidFill>
                            <a:latin typeface="Cambria Math" panose="02040503050406030204" pitchFamily="18" charset="0"/>
                          </a:rPr>
                        </m:ctrlPr>
                      </m:sSubPr>
                      <m:e>
                        <m:r>
                          <a:rPr lang="en-US" altLang="zh-CN" sz="2000" b="1" i="1">
                            <a:solidFill>
                              <a:srgbClr val="2E11BF"/>
                            </a:solidFill>
                            <a:latin typeface="Cambria Math" panose="02040503050406030204" pitchFamily="18" charset="0"/>
                          </a:rPr>
                          <m:t>𝒕</m:t>
                        </m:r>
                      </m:e>
                      <m:sub>
                        <m:r>
                          <a:rPr lang="en-US" altLang="zh-CN" sz="2000" b="1" i="1">
                            <a:solidFill>
                              <a:srgbClr val="2E11BF"/>
                            </a:solidFill>
                            <a:latin typeface="Cambria Math" panose="02040503050406030204" pitchFamily="18" charset="0"/>
                          </a:rPr>
                          <m:t>𝒆𝒇𝒇</m:t>
                        </m:r>
                      </m:sub>
                    </m:sSub>
                    <m:r>
                      <a:rPr lang="en-US" altLang="zh-CN" sz="2000" b="1" i="1">
                        <a:solidFill>
                          <a:srgbClr val="2E11BF"/>
                        </a:solidFill>
                        <a:latin typeface="Cambria Math" panose="02040503050406030204" pitchFamily="18" charset="0"/>
                      </a:rPr>
                      <m:t>∝</m:t>
                    </m:r>
                    <m:f>
                      <m:fPr>
                        <m:ctrlPr>
                          <a:rPr lang="en-US" altLang="zh-CN" sz="2000" b="1" i="1">
                            <a:solidFill>
                              <a:srgbClr val="2E11BF"/>
                            </a:solidFill>
                            <a:latin typeface="Cambria Math" panose="02040503050406030204" pitchFamily="18" charset="0"/>
                          </a:rPr>
                        </m:ctrlPr>
                      </m:fPr>
                      <m:num>
                        <m:r>
                          <a:rPr lang="en-US" altLang="zh-CN" sz="2000" b="1" i="1">
                            <a:solidFill>
                              <a:srgbClr val="2E11BF"/>
                            </a:solidFill>
                            <a:latin typeface="Cambria Math" panose="02040503050406030204" pitchFamily="18" charset="0"/>
                          </a:rPr>
                          <m:t>𝑹</m:t>
                        </m:r>
                      </m:num>
                      <m:den>
                        <m:sSub>
                          <m:sSubPr>
                            <m:ctrlPr>
                              <a:rPr lang="en-US" altLang="zh-CN" sz="2000" b="1" i="1">
                                <a:solidFill>
                                  <a:srgbClr val="2E11BF"/>
                                </a:solidFill>
                                <a:latin typeface="Cambria Math" panose="02040503050406030204" pitchFamily="18" charset="0"/>
                              </a:rPr>
                            </m:ctrlPr>
                          </m:sSubPr>
                          <m:e>
                            <m:r>
                              <a:rPr lang="en-US" altLang="zh-CN" sz="2000" b="1" i="1">
                                <a:solidFill>
                                  <a:srgbClr val="2E11BF"/>
                                </a:solidFill>
                                <a:latin typeface="Cambria Math" panose="02040503050406030204" pitchFamily="18" charset="0"/>
                              </a:rPr>
                              <m:t>𝒗</m:t>
                            </m:r>
                          </m:e>
                          <m:sub>
                            <m:r>
                              <a:rPr lang="en-US" altLang="zh-CN" sz="2000" b="1" i="1">
                                <a:solidFill>
                                  <a:srgbClr val="2E11BF"/>
                                </a:solidFill>
                                <a:latin typeface="Cambria Math" panose="02040503050406030204" pitchFamily="18" charset="0"/>
                              </a:rPr>
                              <m:t>⊥</m:t>
                            </m:r>
                          </m:sub>
                        </m:sSub>
                      </m:den>
                    </m:f>
                  </m:oMath>
                </a14:m>
                <a:endParaRPr lang="zh-CN" altLang="en-US" dirty="0"/>
              </a:p>
            </p:txBody>
          </p:sp>
        </mc:Choice>
        <mc:Fallback xmlns="">
          <p:sp>
            <p:nvSpPr>
              <p:cNvPr id="45" name="矩形 44">
                <a:extLst>
                  <a:ext uri="{FF2B5EF4-FFF2-40B4-BE49-F238E27FC236}">
                    <a16:creationId xmlns:a16="http://schemas.microsoft.com/office/drawing/2014/main" id="{DA8A4D6B-FEB0-405D-9059-432726E64124}"/>
                  </a:ext>
                </a:extLst>
              </p:cNvPr>
              <p:cNvSpPr>
                <a:spLocks noRot="1" noChangeAspect="1" noMove="1" noResize="1" noEditPoints="1" noAdjustHandles="1" noChangeArrowheads="1" noChangeShapeType="1" noTextEdit="1"/>
              </p:cNvSpPr>
              <p:nvPr/>
            </p:nvSpPr>
            <p:spPr>
              <a:xfrm>
                <a:off x="2309338" y="4957052"/>
                <a:ext cx="5310877" cy="572208"/>
              </a:xfrm>
              <a:prstGeom prst="rect">
                <a:avLst/>
              </a:prstGeom>
              <a:blipFill>
                <a:blip r:embed="rId16"/>
                <a:stretch>
                  <a:fillRect b="-1064"/>
                </a:stretch>
              </a:blipFill>
              <a:ln>
                <a:noFill/>
              </a:ln>
            </p:spPr>
            <p:txBody>
              <a:bodyPr/>
              <a:lstStyle/>
              <a:p>
                <a:r>
                  <a:rPr lang="zh-CN" altLang="en-US">
                    <a:noFill/>
                  </a:rPr>
                  <a:t> </a:t>
                </a:r>
              </a:p>
            </p:txBody>
          </p:sp>
        </mc:Fallback>
      </mc:AlternateContent>
      <p:sp>
        <p:nvSpPr>
          <p:cNvPr id="50" name="矩形 49">
            <a:extLst>
              <a:ext uri="{FF2B5EF4-FFF2-40B4-BE49-F238E27FC236}">
                <a16:creationId xmlns:a16="http://schemas.microsoft.com/office/drawing/2014/main" id="{4BFA6904-C0B4-48DA-9134-7AA3A6E7670A}"/>
              </a:ext>
            </a:extLst>
          </p:cNvPr>
          <p:cNvSpPr/>
          <p:nvPr/>
        </p:nvSpPr>
        <p:spPr>
          <a:xfrm>
            <a:off x="1716988" y="3293651"/>
            <a:ext cx="889987" cy="369332"/>
          </a:xfrm>
          <a:prstGeom prst="rect">
            <a:avLst/>
          </a:prstGeom>
        </p:spPr>
        <p:txBody>
          <a:bodyPr wrap="none">
            <a:spAutoFit/>
          </a:bodyPr>
          <a:lstStyle/>
          <a:p>
            <a:r>
              <a:rPr lang="en-US" altLang="zh-CN" dirty="0"/>
              <a:t>Emitter</a:t>
            </a:r>
            <a:endParaRPr lang="zh-CN" altLang="en-US" dirty="0"/>
          </a:p>
        </p:txBody>
      </p:sp>
      <p:cxnSp>
        <p:nvCxnSpPr>
          <p:cNvPr id="65" name="直接箭头连接符 64">
            <a:extLst>
              <a:ext uri="{FF2B5EF4-FFF2-40B4-BE49-F238E27FC236}">
                <a16:creationId xmlns:a16="http://schemas.microsoft.com/office/drawing/2014/main" id="{1F187A9A-8AC0-4A7A-B4D3-5BA5FAFD4DA3}"/>
              </a:ext>
            </a:extLst>
          </p:cNvPr>
          <p:cNvCxnSpPr>
            <a:cxnSpLocks/>
          </p:cNvCxnSpPr>
          <p:nvPr/>
        </p:nvCxnSpPr>
        <p:spPr>
          <a:xfrm flipV="1">
            <a:off x="6868126" y="3869899"/>
            <a:ext cx="1627659" cy="522419"/>
          </a:xfrm>
          <a:prstGeom prst="straightConnector1">
            <a:avLst/>
          </a:prstGeom>
          <a:ln w="635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9" name="矩形 48">
            <a:extLst>
              <a:ext uri="{FF2B5EF4-FFF2-40B4-BE49-F238E27FC236}">
                <a16:creationId xmlns:a16="http://schemas.microsoft.com/office/drawing/2014/main" id="{2CA4FD2A-EA13-4D47-BEEF-C9A3E2A9B338}"/>
              </a:ext>
            </a:extLst>
          </p:cNvPr>
          <p:cNvSpPr/>
          <p:nvPr/>
        </p:nvSpPr>
        <p:spPr>
          <a:xfrm>
            <a:off x="552772" y="1418723"/>
            <a:ext cx="8348240" cy="114285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椭圆 61">
            <a:extLst>
              <a:ext uri="{FF2B5EF4-FFF2-40B4-BE49-F238E27FC236}">
                <a16:creationId xmlns:a16="http://schemas.microsoft.com/office/drawing/2014/main" id="{047076DF-893E-4F17-86A6-70573CCF448C}"/>
              </a:ext>
            </a:extLst>
          </p:cNvPr>
          <p:cNvSpPr/>
          <p:nvPr/>
        </p:nvSpPr>
        <p:spPr>
          <a:xfrm>
            <a:off x="5854450" y="1912309"/>
            <a:ext cx="193223" cy="193822"/>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64" name="矩形 63">
            <a:extLst>
              <a:ext uri="{FF2B5EF4-FFF2-40B4-BE49-F238E27FC236}">
                <a16:creationId xmlns:a16="http://schemas.microsoft.com/office/drawing/2014/main" id="{96F6B6CB-7225-4E6C-A802-712413335B18}"/>
              </a:ext>
            </a:extLst>
          </p:cNvPr>
          <p:cNvSpPr/>
          <p:nvPr/>
        </p:nvSpPr>
        <p:spPr>
          <a:xfrm flipH="1">
            <a:off x="977981" y="1720210"/>
            <a:ext cx="464919" cy="369332"/>
          </a:xfrm>
          <a:prstGeom prst="rect">
            <a:avLst/>
          </a:prstGeom>
        </p:spPr>
        <p:txBody>
          <a:bodyPr wrap="square">
            <a:spAutoFit/>
          </a:bodyPr>
          <a:lstStyle/>
          <a:p>
            <a:r>
              <a:rPr lang="en-US" altLang="zh-CN" dirty="0"/>
              <a:t>2R</a:t>
            </a:r>
            <a:endParaRPr lang="zh-CN" altLang="en-US" dirty="0"/>
          </a:p>
        </p:txBody>
      </p:sp>
      <p:sp>
        <p:nvSpPr>
          <p:cNvPr id="67" name="矩形 66">
            <a:extLst>
              <a:ext uri="{FF2B5EF4-FFF2-40B4-BE49-F238E27FC236}">
                <a16:creationId xmlns:a16="http://schemas.microsoft.com/office/drawing/2014/main" id="{C04EC2C5-F84F-4DB3-B392-81DA866BEF3C}"/>
              </a:ext>
            </a:extLst>
          </p:cNvPr>
          <p:cNvSpPr/>
          <p:nvPr/>
        </p:nvSpPr>
        <p:spPr>
          <a:xfrm>
            <a:off x="2285183" y="2260722"/>
            <a:ext cx="543739" cy="307777"/>
          </a:xfrm>
          <a:prstGeom prst="rect">
            <a:avLst/>
          </a:prstGeom>
        </p:spPr>
        <p:txBody>
          <a:bodyPr wrap="none">
            <a:spAutoFit/>
          </a:bodyPr>
          <a:lstStyle/>
          <a:p>
            <a:r>
              <a:rPr lang="en-US" altLang="zh-CN" sz="1400" dirty="0"/>
              <a:t>Tele.</a:t>
            </a:r>
            <a:endParaRPr lang="zh-CN" altLang="en-US" sz="1400" dirty="0"/>
          </a:p>
        </p:txBody>
      </p:sp>
      <mc:AlternateContent xmlns:mc="http://schemas.openxmlformats.org/markup-compatibility/2006" xmlns:a14="http://schemas.microsoft.com/office/drawing/2010/main">
        <mc:Choice Requires="a14">
          <p:sp>
            <p:nvSpPr>
              <p:cNvPr id="70" name="矩形 69">
                <a:extLst>
                  <a:ext uri="{FF2B5EF4-FFF2-40B4-BE49-F238E27FC236}">
                    <a16:creationId xmlns:a16="http://schemas.microsoft.com/office/drawing/2014/main" id="{BD33745E-1D0E-4459-A272-04383DA1DCFA}"/>
                  </a:ext>
                </a:extLst>
              </p:cNvPr>
              <p:cNvSpPr/>
              <p:nvPr/>
            </p:nvSpPr>
            <p:spPr>
              <a:xfrm>
                <a:off x="3832548" y="2147086"/>
                <a:ext cx="1877437" cy="369332"/>
              </a:xfrm>
              <a:prstGeom prst="rect">
                <a:avLst/>
              </a:prstGeom>
              <a:noFill/>
              <a:ln>
                <a:noFill/>
              </a:ln>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CN" dirty="0">
                          <a:solidFill>
                            <a:srgbClr val="2E11BF"/>
                          </a:solidFill>
                          <a:latin typeface="Cambria Math" panose="02040503050406030204" pitchFamily="18" charset="0"/>
                        </a:rPr>
                        <m:t>r</m:t>
                      </m:r>
                      <m:r>
                        <m:rPr>
                          <m:sty m:val="p"/>
                        </m:rPr>
                        <a:rPr lang="en-US" altLang="zh-CN" b="0" i="0" dirty="0" smtClean="0">
                          <a:solidFill>
                            <a:srgbClr val="2E11BF"/>
                          </a:solidFill>
                          <a:latin typeface="Cambria Math" panose="02040503050406030204" pitchFamily="18" charset="0"/>
                        </a:rPr>
                        <m:t>eflected</m:t>
                      </m:r>
                      <m:r>
                        <a:rPr lang="en-US" altLang="zh-CN" b="0" i="0" dirty="0" smtClean="0">
                          <a:solidFill>
                            <a:srgbClr val="2E11BF"/>
                          </a:solidFill>
                          <a:latin typeface="Cambria Math" panose="02040503050406030204" pitchFamily="18" charset="0"/>
                        </a:rPr>
                        <m:t> </m:t>
                      </m:r>
                      <m:r>
                        <m:rPr>
                          <m:sty m:val="p"/>
                        </m:rPr>
                        <a:rPr lang="en-US" altLang="zh-CN" b="0" i="0" dirty="0" smtClean="0">
                          <a:solidFill>
                            <a:srgbClr val="2E11BF"/>
                          </a:solidFill>
                          <a:latin typeface="Cambria Math" panose="02040503050406030204" pitchFamily="18" charset="0"/>
                        </a:rPr>
                        <m:t>photon</m:t>
                      </m:r>
                    </m:oMath>
                  </m:oMathPara>
                </a14:m>
                <a:endParaRPr lang="zh-CN" altLang="en-US" dirty="0">
                  <a:solidFill>
                    <a:srgbClr val="2E11BF"/>
                  </a:solidFill>
                </a:endParaRPr>
              </a:p>
            </p:txBody>
          </p:sp>
        </mc:Choice>
        <mc:Fallback xmlns="">
          <p:sp>
            <p:nvSpPr>
              <p:cNvPr id="70" name="矩形 69">
                <a:extLst>
                  <a:ext uri="{FF2B5EF4-FFF2-40B4-BE49-F238E27FC236}">
                    <a16:creationId xmlns:a16="http://schemas.microsoft.com/office/drawing/2014/main" id="{BD33745E-1D0E-4459-A272-04383DA1DCFA}"/>
                  </a:ext>
                </a:extLst>
              </p:cNvPr>
              <p:cNvSpPr>
                <a:spLocks noRot="1" noChangeAspect="1" noMove="1" noResize="1" noEditPoints="1" noAdjustHandles="1" noChangeArrowheads="1" noChangeShapeType="1" noTextEdit="1"/>
              </p:cNvSpPr>
              <p:nvPr/>
            </p:nvSpPr>
            <p:spPr>
              <a:xfrm>
                <a:off x="3832548" y="2147086"/>
                <a:ext cx="1877437" cy="369332"/>
              </a:xfrm>
              <a:prstGeom prst="rect">
                <a:avLst/>
              </a:prstGeom>
              <a:blipFill>
                <a:blip r:embed="rId17"/>
                <a:stretch>
                  <a:fillRect b="-13115"/>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4" name="矩形 73">
                <a:extLst>
                  <a:ext uri="{FF2B5EF4-FFF2-40B4-BE49-F238E27FC236}">
                    <a16:creationId xmlns:a16="http://schemas.microsoft.com/office/drawing/2014/main" id="{FD3EC79F-E43F-4229-A885-E02C746C5CFF}"/>
                  </a:ext>
                </a:extLst>
              </p:cNvPr>
              <p:cNvSpPr/>
              <p:nvPr/>
            </p:nvSpPr>
            <p:spPr>
              <a:xfrm>
                <a:off x="8054362" y="1559156"/>
                <a:ext cx="481157" cy="4103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𝑘</m:t>
                              </m:r>
                            </m:e>
                          </m:acc>
                        </m:e>
                        <m:sub>
                          <m:r>
                            <a:rPr lang="en-US" altLang="zh-CN" b="0" i="1" smtClean="0">
                              <a:latin typeface="Cambria Math" panose="02040503050406030204" pitchFamily="18" charset="0"/>
                            </a:rPr>
                            <m:t>0</m:t>
                          </m:r>
                        </m:sub>
                      </m:sSub>
                    </m:oMath>
                  </m:oMathPara>
                </a14:m>
                <a:endParaRPr lang="zh-CN" altLang="en-US" dirty="0"/>
              </a:p>
            </p:txBody>
          </p:sp>
        </mc:Choice>
        <mc:Fallback xmlns="">
          <p:sp>
            <p:nvSpPr>
              <p:cNvPr id="74" name="矩形 73">
                <a:extLst>
                  <a:ext uri="{FF2B5EF4-FFF2-40B4-BE49-F238E27FC236}">
                    <a16:creationId xmlns:a16="http://schemas.microsoft.com/office/drawing/2014/main" id="{FD3EC79F-E43F-4229-A885-E02C746C5CFF}"/>
                  </a:ext>
                </a:extLst>
              </p:cNvPr>
              <p:cNvSpPr>
                <a:spLocks noRot="1" noChangeAspect="1" noMove="1" noResize="1" noEditPoints="1" noAdjustHandles="1" noChangeArrowheads="1" noChangeShapeType="1" noTextEdit="1"/>
              </p:cNvSpPr>
              <p:nvPr/>
            </p:nvSpPr>
            <p:spPr>
              <a:xfrm>
                <a:off x="8054362" y="1559156"/>
                <a:ext cx="481157" cy="410305"/>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5" name="矩形 74">
                <a:extLst>
                  <a:ext uri="{FF2B5EF4-FFF2-40B4-BE49-F238E27FC236}">
                    <a16:creationId xmlns:a16="http://schemas.microsoft.com/office/drawing/2014/main" id="{2CD85CA2-07B0-40E8-8D86-BE1C1902C8B1}"/>
                  </a:ext>
                </a:extLst>
              </p:cNvPr>
              <p:cNvSpPr/>
              <p:nvPr/>
            </p:nvSpPr>
            <p:spPr>
              <a:xfrm>
                <a:off x="5514925" y="2140740"/>
                <a:ext cx="505203" cy="4103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2E11BF"/>
                              </a:solidFill>
                              <a:latin typeface="Cambria Math" panose="02040503050406030204" pitchFamily="18" charset="0"/>
                            </a:rPr>
                          </m:ctrlPr>
                        </m:sSubPr>
                        <m:e>
                          <m:acc>
                            <m:accPr>
                              <m:chr m:val="⃗"/>
                              <m:ctrlPr>
                                <a:rPr lang="en-US" altLang="zh-CN" i="1" smtClean="0">
                                  <a:solidFill>
                                    <a:srgbClr val="2E11BF"/>
                                  </a:solidFill>
                                  <a:latin typeface="Cambria Math" panose="02040503050406030204" pitchFamily="18" charset="0"/>
                                </a:rPr>
                              </m:ctrlPr>
                            </m:accPr>
                            <m:e>
                              <m:r>
                                <a:rPr lang="en-US" altLang="zh-CN" b="0" i="1" smtClean="0">
                                  <a:solidFill>
                                    <a:srgbClr val="2E11BF"/>
                                  </a:solidFill>
                                  <a:latin typeface="Cambria Math" panose="02040503050406030204" pitchFamily="18" charset="0"/>
                                </a:rPr>
                                <m:t>𝑘</m:t>
                              </m:r>
                            </m:e>
                          </m:acc>
                        </m:e>
                        <m:sub>
                          <m:r>
                            <a:rPr lang="en-US" altLang="zh-CN" b="0" i="1" smtClean="0">
                              <a:solidFill>
                                <a:srgbClr val="2E11BF"/>
                              </a:solidFill>
                              <a:latin typeface="Cambria Math" panose="02040503050406030204" pitchFamily="18" charset="0"/>
                            </a:rPr>
                            <m:t>−</m:t>
                          </m:r>
                        </m:sub>
                      </m:sSub>
                    </m:oMath>
                  </m:oMathPara>
                </a14:m>
                <a:endParaRPr lang="zh-CN" altLang="en-US" dirty="0"/>
              </a:p>
            </p:txBody>
          </p:sp>
        </mc:Choice>
        <mc:Fallback xmlns="">
          <p:sp>
            <p:nvSpPr>
              <p:cNvPr id="75" name="矩形 74">
                <a:extLst>
                  <a:ext uri="{FF2B5EF4-FFF2-40B4-BE49-F238E27FC236}">
                    <a16:creationId xmlns:a16="http://schemas.microsoft.com/office/drawing/2014/main" id="{2CD85CA2-07B0-40E8-8D86-BE1C1902C8B1}"/>
                  </a:ext>
                </a:extLst>
              </p:cNvPr>
              <p:cNvSpPr>
                <a:spLocks noRot="1" noChangeAspect="1" noMove="1" noResize="1" noEditPoints="1" noAdjustHandles="1" noChangeArrowheads="1" noChangeShapeType="1" noTextEdit="1"/>
              </p:cNvSpPr>
              <p:nvPr/>
            </p:nvSpPr>
            <p:spPr>
              <a:xfrm>
                <a:off x="5514925" y="2140740"/>
                <a:ext cx="505203" cy="410305"/>
              </a:xfrm>
              <a:prstGeom prst="rect">
                <a:avLst/>
              </a:prstGeom>
              <a:blipFill>
                <a:blip r:embed="rId19"/>
                <a:stretch>
                  <a:fillRect/>
                </a:stretch>
              </a:blipFill>
            </p:spPr>
            <p:txBody>
              <a:bodyPr/>
              <a:lstStyle/>
              <a:p>
                <a:r>
                  <a:rPr lang="zh-CN" altLang="en-US">
                    <a:noFill/>
                  </a:rPr>
                  <a:t> </a:t>
                </a:r>
              </a:p>
            </p:txBody>
          </p:sp>
        </mc:Fallback>
      </mc:AlternateContent>
      <p:pic>
        <p:nvPicPr>
          <p:cNvPr id="83" name="Picture 2" descr="https://img95.699pic.com/xsj/17/ai/rl.jpg%21/fh/300">
            <a:extLst>
              <a:ext uri="{FF2B5EF4-FFF2-40B4-BE49-F238E27FC236}">
                <a16:creationId xmlns:a16="http://schemas.microsoft.com/office/drawing/2014/main" id="{AA0C07A9-D0AB-43A7-A9B4-AC35A60B7A20}"/>
              </a:ext>
            </a:extLst>
          </p:cNvPr>
          <p:cNvPicPr>
            <a:picLocks noChangeAspect="1" noChangeArrowheads="1"/>
          </p:cNvPicPr>
          <p:nvPr/>
        </p:nvPicPr>
        <p:blipFill rotWithShape="1">
          <a:blip r:embed="rId10">
            <a:duotone>
              <a:schemeClr val="accent1">
                <a:shade val="45000"/>
                <a:satMod val="135000"/>
              </a:schemeClr>
              <a:prstClr val="white"/>
            </a:duotone>
            <a:extLst>
              <a:ext uri="{BEBA8EAE-BF5A-486C-A8C5-ECC9F3942E4B}">
                <a14:imgProps xmlns:a14="http://schemas.microsoft.com/office/drawing/2010/main">
                  <a14:imgLayer r:embed="rId11">
                    <a14:imgEffect>
                      <a14:backgroundRemoval t="10000" b="90000" l="10013" r="34012"/>
                    </a14:imgEffect>
                    <a14:imgEffect>
                      <a14:artisticPencilSketch/>
                    </a14:imgEffect>
                  </a14:imgLayer>
                </a14:imgProps>
              </a:ext>
              <a:ext uri="{28A0092B-C50C-407E-A947-70E740481C1C}">
                <a14:useLocalDpi xmlns:a14="http://schemas.microsoft.com/office/drawing/2010/main" val="0"/>
              </a:ext>
            </a:extLst>
          </a:blip>
          <a:srcRect l="7013" r="62988"/>
          <a:stretch/>
        </p:blipFill>
        <p:spPr bwMode="auto">
          <a:xfrm rot="16200000">
            <a:off x="4799523" y="716786"/>
            <a:ext cx="195563" cy="256332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https://img95.699pic.com/xsj/17/ai/rl.jpg%21/fh/300">
            <a:extLst>
              <a:ext uri="{FF2B5EF4-FFF2-40B4-BE49-F238E27FC236}">
                <a16:creationId xmlns:a16="http://schemas.microsoft.com/office/drawing/2014/main" id="{25AD8308-FC9C-4571-AC0A-3C1B6486E8F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13" r="34012"/>
                    </a14:imgEffect>
                    <a14:imgEffect>
                      <a14:artisticPencilSketch/>
                    </a14:imgEffect>
                  </a14:imgLayer>
                </a14:imgProps>
              </a:ext>
              <a:ext uri="{28A0092B-C50C-407E-A947-70E740481C1C}">
                <a14:useLocalDpi xmlns:a14="http://schemas.microsoft.com/office/drawing/2010/main" val="0"/>
              </a:ext>
            </a:extLst>
          </a:blip>
          <a:srcRect l="7013" r="62988"/>
          <a:stretch/>
        </p:blipFill>
        <p:spPr bwMode="auto">
          <a:xfrm rot="5400000">
            <a:off x="6933666" y="609098"/>
            <a:ext cx="217640" cy="2852689"/>
          </a:xfrm>
          <a:prstGeom prst="rect">
            <a:avLst/>
          </a:prstGeom>
          <a:noFill/>
          <a:extLst>
            <a:ext uri="{909E8E84-426E-40DD-AFC4-6F175D3DCCD1}">
              <a14:hiddenFill xmlns:a14="http://schemas.microsoft.com/office/drawing/2010/main">
                <a:solidFill>
                  <a:srgbClr val="FFFFFF"/>
                </a:solidFill>
              </a14:hiddenFill>
            </a:ext>
          </a:extLst>
        </p:spPr>
      </p:pic>
      <p:sp>
        <p:nvSpPr>
          <p:cNvPr id="85" name="椭圆 84">
            <a:extLst>
              <a:ext uri="{FF2B5EF4-FFF2-40B4-BE49-F238E27FC236}">
                <a16:creationId xmlns:a16="http://schemas.microsoft.com/office/drawing/2014/main" id="{39D41374-5894-4D86-BD13-79009C6388DD}"/>
              </a:ext>
            </a:extLst>
          </p:cNvPr>
          <p:cNvSpPr/>
          <p:nvPr/>
        </p:nvSpPr>
        <p:spPr>
          <a:xfrm>
            <a:off x="1521347" y="1443302"/>
            <a:ext cx="1077642" cy="9752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6" name="直接箭头连接符 85">
            <a:extLst>
              <a:ext uri="{FF2B5EF4-FFF2-40B4-BE49-F238E27FC236}">
                <a16:creationId xmlns:a16="http://schemas.microsoft.com/office/drawing/2014/main" id="{C5304182-A1A3-4897-81A6-24B92F7772EA}"/>
              </a:ext>
            </a:extLst>
          </p:cNvPr>
          <p:cNvCxnSpPr>
            <a:cxnSpLocks/>
          </p:cNvCxnSpPr>
          <p:nvPr/>
        </p:nvCxnSpPr>
        <p:spPr>
          <a:xfrm>
            <a:off x="1388480" y="1466148"/>
            <a:ext cx="0" cy="997560"/>
          </a:xfrm>
          <a:prstGeom prst="straightConnector1">
            <a:avLst/>
          </a:prstGeom>
          <a:ln w="3175">
            <a:headEnd type="arrow"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7" name="矩形 86">
                <a:extLst>
                  <a:ext uri="{FF2B5EF4-FFF2-40B4-BE49-F238E27FC236}">
                    <a16:creationId xmlns:a16="http://schemas.microsoft.com/office/drawing/2014/main" id="{39350272-8E1D-4D7E-8E0B-A3EEB83D1BC5}"/>
                  </a:ext>
                </a:extLst>
              </p:cNvPr>
              <p:cNvSpPr/>
              <p:nvPr/>
            </p:nvSpPr>
            <p:spPr>
              <a:xfrm>
                <a:off x="2719838" y="1511848"/>
                <a:ext cx="1764137" cy="374974"/>
              </a:xfrm>
              <a:prstGeom prst="rect">
                <a:avLst/>
              </a:prstGeom>
              <a:noFill/>
              <a:ln>
                <a:noFill/>
              </a:ln>
            </p:spPr>
            <p:txBody>
              <a:bodyPr wrap="none">
                <a:spAutoFit/>
              </a:bodyPr>
              <a:lstStyle/>
              <a:p>
                <a:r>
                  <a:rPr lang="en-US" altLang="zh-CN" sz="1600" dirty="0"/>
                  <a:t>outgoing wave </a:t>
                </a:r>
                <a14:m>
                  <m:oMath xmlns:m="http://schemas.openxmlformats.org/officeDocument/2006/math">
                    <m:sSub>
                      <m:sSubPr>
                        <m:ctrlPr>
                          <a:rPr lang="en-US" altLang="zh-CN" sz="1600" i="1" dirty="0" smtClean="0">
                            <a:latin typeface="Cambria Math" panose="02040503050406030204" pitchFamily="18" charset="0"/>
                          </a:rPr>
                        </m:ctrlPr>
                      </m:sSubPr>
                      <m:e>
                        <m:acc>
                          <m:accPr>
                            <m:chr m:val="⃗"/>
                            <m:ctrlPr>
                              <a:rPr lang="en-US" altLang="zh-CN" sz="1600" i="1" smtClean="0">
                                <a:latin typeface="Cambria Math" panose="02040503050406030204" pitchFamily="18" charset="0"/>
                              </a:rPr>
                            </m:ctrlPr>
                          </m:accPr>
                          <m:e>
                            <m:r>
                              <a:rPr lang="en-US" altLang="zh-CN" sz="1600" b="0" i="1" smtClean="0">
                                <a:latin typeface="Cambria Math" panose="02040503050406030204" pitchFamily="18" charset="0"/>
                              </a:rPr>
                              <m:t>𝑘</m:t>
                            </m:r>
                          </m:e>
                        </m:acc>
                      </m:e>
                      <m:sub>
                        <m:r>
                          <a:rPr lang="en-US" altLang="zh-CN" sz="1600" b="0" i="1" dirty="0" smtClean="0">
                            <a:latin typeface="Cambria Math" panose="02040503050406030204" pitchFamily="18" charset="0"/>
                          </a:rPr>
                          <m:t>0</m:t>
                        </m:r>
                      </m:sub>
                    </m:sSub>
                  </m:oMath>
                </a14:m>
                <a:endParaRPr lang="zh-CN" altLang="en-US" sz="1600" dirty="0"/>
              </a:p>
            </p:txBody>
          </p:sp>
        </mc:Choice>
        <mc:Fallback xmlns="">
          <p:sp>
            <p:nvSpPr>
              <p:cNvPr id="87" name="矩形 86">
                <a:extLst>
                  <a:ext uri="{FF2B5EF4-FFF2-40B4-BE49-F238E27FC236}">
                    <a16:creationId xmlns:a16="http://schemas.microsoft.com/office/drawing/2014/main" id="{39350272-8E1D-4D7E-8E0B-A3EEB83D1BC5}"/>
                  </a:ext>
                </a:extLst>
              </p:cNvPr>
              <p:cNvSpPr>
                <a:spLocks noRot="1" noChangeAspect="1" noMove="1" noResize="1" noEditPoints="1" noAdjustHandles="1" noChangeArrowheads="1" noChangeShapeType="1" noTextEdit="1"/>
              </p:cNvSpPr>
              <p:nvPr/>
            </p:nvSpPr>
            <p:spPr>
              <a:xfrm>
                <a:off x="2719838" y="1511848"/>
                <a:ext cx="1764137" cy="374974"/>
              </a:xfrm>
              <a:prstGeom prst="rect">
                <a:avLst/>
              </a:prstGeom>
              <a:blipFill>
                <a:blip r:embed="rId20"/>
                <a:stretch>
                  <a:fillRect l="-1724" b="-19355"/>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 name="矩形 87">
                <a:extLst>
                  <a:ext uri="{FF2B5EF4-FFF2-40B4-BE49-F238E27FC236}">
                    <a16:creationId xmlns:a16="http://schemas.microsoft.com/office/drawing/2014/main" id="{3AA18880-7905-4287-9A85-657A92BE2D07}"/>
                  </a:ext>
                </a:extLst>
              </p:cNvPr>
              <p:cNvSpPr/>
              <p:nvPr/>
            </p:nvSpPr>
            <p:spPr>
              <a:xfrm>
                <a:off x="5569887" y="1521954"/>
                <a:ext cx="618523" cy="369332"/>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FF0000"/>
                          </a:solidFill>
                          <a:latin typeface="Cambria Math" panose="02040503050406030204" pitchFamily="18" charset="0"/>
                        </a:rPr>
                        <m:t>2</m:t>
                      </m:r>
                      <m:r>
                        <a:rPr lang="en-US" altLang="zh-CN" b="0" i="1" smtClean="0">
                          <a:solidFill>
                            <a:srgbClr val="FF0000"/>
                          </a:solidFill>
                          <a:latin typeface="Cambria Math" panose="02040503050406030204" pitchFamily="18" charset="0"/>
                        </a:rPr>
                        <m:t>𝜙</m:t>
                      </m:r>
                    </m:oMath>
                  </m:oMathPara>
                </a14:m>
                <a:endParaRPr lang="zh-CN" altLang="en-US" dirty="0">
                  <a:solidFill>
                    <a:srgbClr val="FF0000"/>
                  </a:solidFill>
                </a:endParaRPr>
              </a:p>
            </p:txBody>
          </p:sp>
        </mc:Choice>
        <mc:Fallback xmlns="">
          <p:sp>
            <p:nvSpPr>
              <p:cNvPr id="88" name="矩形 87">
                <a:extLst>
                  <a:ext uri="{FF2B5EF4-FFF2-40B4-BE49-F238E27FC236}">
                    <a16:creationId xmlns:a16="http://schemas.microsoft.com/office/drawing/2014/main" id="{3AA18880-7905-4287-9A85-657A92BE2D07}"/>
                  </a:ext>
                </a:extLst>
              </p:cNvPr>
              <p:cNvSpPr>
                <a:spLocks noRot="1" noChangeAspect="1" noMove="1" noResize="1" noEditPoints="1" noAdjustHandles="1" noChangeArrowheads="1" noChangeShapeType="1" noTextEdit="1"/>
              </p:cNvSpPr>
              <p:nvPr/>
            </p:nvSpPr>
            <p:spPr>
              <a:xfrm>
                <a:off x="5569887" y="1521954"/>
                <a:ext cx="618523" cy="369332"/>
              </a:xfrm>
              <a:prstGeom prst="rect">
                <a:avLst/>
              </a:prstGeom>
              <a:blipFill>
                <a:blip r:embed="rId21"/>
                <a:stretch>
                  <a:fillRect b="-13333"/>
                </a:stretch>
              </a:blipFill>
              <a:ln>
                <a:noFill/>
              </a:ln>
            </p:spPr>
            <p:txBody>
              <a:bodyPr/>
              <a:lstStyle/>
              <a:p>
                <a:r>
                  <a:rPr lang="zh-CN" altLang="en-US">
                    <a:noFill/>
                  </a:rPr>
                  <a:t> </a:t>
                </a:r>
              </a:p>
            </p:txBody>
          </p:sp>
        </mc:Fallback>
      </mc:AlternateContent>
      <p:sp>
        <p:nvSpPr>
          <p:cNvPr id="90" name="椭圆 89">
            <a:extLst>
              <a:ext uri="{FF2B5EF4-FFF2-40B4-BE49-F238E27FC236}">
                <a16:creationId xmlns:a16="http://schemas.microsoft.com/office/drawing/2014/main" id="{9F68325C-0F3F-490E-AFD2-DDDC8886C258}"/>
              </a:ext>
            </a:extLst>
          </p:cNvPr>
          <p:cNvSpPr/>
          <p:nvPr/>
        </p:nvSpPr>
        <p:spPr>
          <a:xfrm>
            <a:off x="1845733" y="1799748"/>
            <a:ext cx="453906" cy="43069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91" name="流程图: 可选过程 90">
            <a:extLst>
              <a:ext uri="{FF2B5EF4-FFF2-40B4-BE49-F238E27FC236}">
                <a16:creationId xmlns:a16="http://schemas.microsoft.com/office/drawing/2014/main" id="{F0DC7201-1015-44F6-86AE-78CC1460828B}"/>
              </a:ext>
            </a:extLst>
          </p:cNvPr>
          <p:cNvSpPr/>
          <p:nvPr/>
        </p:nvSpPr>
        <p:spPr>
          <a:xfrm>
            <a:off x="1931436" y="1898151"/>
            <a:ext cx="284465" cy="261331"/>
          </a:xfrm>
          <a:prstGeom prst="flowChartAlternateProcess">
            <a:avLst/>
          </a:prstGeom>
          <a:solidFill>
            <a:srgbClr val="2E11BF"/>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92" name="矩形 91">
                <a:extLst>
                  <a:ext uri="{FF2B5EF4-FFF2-40B4-BE49-F238E27FC236}">
                    <a16:creationId xmlns:a16="http://schemas.microsoft.com/office/drawing/2014/main" id="{41EE8E3D-133B-4483-90FE-B0F22324929F}"/>
                  </a:ext>
                </a:extLst>
              </p:cNvPr>
              <p:cNvSpPr/>
              <p:nvPr/>
            </p:nvSpPr>
            <p:spPr>
              <a:xfrm>
                <a:off x="1409213" y="1783612"/>
                <a:ext cx="44377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400" b="1" i="1" smtClean="0">
                              <a:latin typeface="Cambria Math" panose="02040503050406030204" pitchFamily="18" charset="0"/>
                            </a:rPr>
                          </m:ctrlPr>
                        </m:sSubPr>
                        <m:e>
                          <m:r>
                            <a:rPr lang="en-US" altLang="zh-CN" sz="1400" b="1" i="1" smtClean="0">
                              <a:latin typeface="Cambria Math" panose="02040503050406030204" pitchFamily="18" charset="0"/>
                            </a:rPr>
                            <m:t>𝑷</m:t>
                          </m:r>
                        </m:e>
                        <m:sub>
                          <m:r>
                            <a:rPr lang="en-US" altLang="zh-CN" sz="1400" b="1" i="1" smtClean="0">
                              <a:latin typeface="Cambria Math" panose="02040503050406030204" pitchFamily="18" charset="0"/>
                            </a:rPr>
                            <m:t>𝟎</m:t>
                          </m:r>
                        </m:sub>
                      </m:sSub>
                    </m:oMath>
                  </m:oMathPara>
                </a14:m>
                <a:endParaRPr lang="zh-CN" altLang="en-US" sz="1400" b="1" dirty="0"/>
              </a:p>
            </p:txBody>
          </p:sp>
        </mc:Choice>
        <mc:Fallback xmlns="">
          <p:sp>
            <p:nvSpPr>
              <p:cNvPr id="92" name="矩形 91">
                <a:extLst>
                  <a:ext uri="{FF2B5EF4-FFF2-40B4-BE49-F238E27FC236}">
                    <a16:creationId xmlns:a16="http://schemas.microsoft.com/office/drawing/2014/main" id="{41EE8E3D-133B-4483-90FE-B0F22324929F}"/>
                  </a:ext>
                </a:extLst>
              </p:cNvPr>
              <p:cNvSpPr>
                <a:spLocks noRot="1" noChangeAspect="1" noMove="1" noResize="1" noEditPoints="1" noAdjustHandles="1" noChangeArrowheads="1" noChangeShapeType="1" noTextEdit="1"/>
              </p:cNvSpPr>
              <p:nvPr/>
            </p:nvSpPr>
            <p:spPr>
              <a:xfrm>
                <a:off x="1409213" y="1783612"/>
                <a:ext cx="443776" cy="307777"/>
              </a:xfrm>
              <a:prstGeom prst="rect">
                <a:avLst/>
              </a:prstGeom>
              <a:blipFill>
                <a:blip r:embed="rId2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3" name="矩形 92">
                <a:extLst>
                  <a:ext uri="{FF2B5EF4-FFF2-40B4-BE49-F238E27FC236}">
                    <a16:creationId xmlns:a16="http://schemas.microsoft.com/office/drawing/2014/main" id="{B01110E6-F664-4F1B-A996-687107243219}"/>
                  </a:ext>
                </a:extLst>
              </p:cNvPr>
              <p:cNvSpPr/>
              <p:nvPr/>
            </p:nvSpPr>
            <p:spPr>
              <a:xfrm>
                <a:off x="2272220" y="1825291"/>
                <a:ext cx="39408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400" b="1" i="1" smtClean="0">
                              <a:solidFill>
                                <a:srgbClr val="2E11BF"/>
                              </a:solidFill>
                              <a:latin typeface="Cambria Math" panose="02040503050406030204" pitchFamily="18" charset="0"/>
                            </a:rPr>
                          </m:ctrlPr>
                        </m:sSubPr>
                        <m:e>
                          <m:r>
                            <a:rPr lang="en-US" altLang="zh-CN" sz="1400" b="1" i="1" smtClean="0">
                              <a:solidFill>
                                <a:srgbClr val="2E11BF"/>
                              </a:solidFill>
                              <a:latin typeface="Cambria Math" panose="02040503050406030204" pitchFamily="18" charset="0"/>
                            </a:rPr>
                            <m:t>𝑷</m:t>
                          </m:r>
                        </m:e>
                        <m:sub>
                          <m:r>
                            <a:rPr lang="en-US" altLang="zh-CN" sz="1400" b="1" i="1" smtClean="0">
                              <a:solidFill>
                                <a:srgbClr val="2E11BF"/>
                              </a:solidFill>
                              <a:latin typeface="Cambria Math" panose="02040503050406030204" pitchFamily="18" charset="0"/>
                            </a:rPr>
                            <m:t> </m:t>
                          </m:r>
                        </m:sub>
                      </m:sSub>
                    </m:oMath>
                  </m:oMathPara>
                </a14:m>
                <a:endParaRPr lang="zh-CN" altLang="en-US" sz="1400" b="1" dirty="0">
                  <a:solidFill>
                    <a:srgbClr val="2E11BF"/>
                  </a:solidFill>
                </a:endParaRPr>
              </a:p>
            </p:txBody>
          </p:sp>
        </mc:Choice>
        <mc:Fallback xmlns="">
          <p:sp>
            <p:nvSpPr>
              <p:cNvPr id="93" name="矩形 92">
                <a:extLst>
                  <a:ext uri="{FF2B5EF4-FFF2-40B4-BE49-F238E27FC236}">
                    <a16:creationId xmlns:a16="http://schemas.microsoft.com/office/drawing/2014/main" id="{B01110E6-F664-4F1B-A996-687107243219}"/>
                  </a:ext>
                </a:extLst>
              </p:cNvPr>
              <p:cNvSpPr>
                <a:spLocks noRot="1" noChangeAspect="1" noMove="1" noResize="1" noEditPoints="1" noAdjustHandles="1" noChangeArrowheads="1" noChangeShapeType="1" noTextEdit="1"/>
              </p:cNvSpPr>
              <p:nvPr/>
            </p:nvSpPr>
            <p:spPr>
              <a:xfrm>
                <a:off x="2272220" y="1825291"/>
                <a:ext cx="394082" cy="307777"/>
              </a:xfrm>
              <a:prstGeom prst="rect">
                <a:avLst/>
              </a:prstGeom>
              <a:blipFill>
                <a:blip r:embed="rId23"/>
                <a:stretch>
                  <a:fillRect/>
                </a:stretch>
              </a:blipFill>
            </p:spPr>
            <p:txBody>
              <a:bodyPr/>
              <a:lstStyle/>
              <a:p>
                <a:r>
                  <a:rPr lang="zh-CN" altLang="en-US">
                    <a:noFill/>
                  </a:rPr>
                  <a:t> </a:t>
                </a:r>
              </a:p>
            </p:txBody>
          </p:sp>
        </mc:Fallback>
      </mc:AlternateContent>
      <p:pic>
        <p:nvPicPr>
          <p:cNvPr id="94" name="Picture 2" descr="https://img95.699pic.com/xsj/17/ai/rl.jpg%21/fh/300">
            <a:extLst>
              <a:ext uri="{FF2B5EF4-FFF2-40B4-BE49-F238E27FC236}">
                <a16:creationId xmlns:a16="http://schemas.microsoft.com/office/drawing/2014/main" id="{04E31915-8891-4596-8E5D-D2178D6D43F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13" r="34012"/>
                    </a14:imgEffect>
                    <a14:imgEffect>
                      <a14:artisticPencilSketch/>
                    </a14:imgEffect>
                  </a14:imgLayer>
                </a14:imgProps>
              </a:ext>
              <a:ext uri="{28A0092B-C50C-407E-A947-70E740481C1C}">
                <a14:useLocalDpi xmlns:a14="http://schemas.microsoft.com/office/drawing/2010/main" val="0"/>
              </a:ext>
            </a:extLst>
          </a:blip>
          <a:srcRect l="7013" r="62988"/>
          <a:stretch/>
        </p:blipFill>
        <p:spPr bwMode="auto">
          <a:xfrm rot="5400000">
            <a:off x="3311569" y="1502323"/>
            <a:ext cx="192543" cy="1019004"/>
          </a:xfrm>
          <a:prstGeom prst="rect">
            <a:avLst/>
          </a:prstGeom>
          <a:noFill/>
          <a:extLst>
            <a:ext uri="{909E8E84-426E-40DD-AFC4-6F175D3DCCD1}">
              <a14:hiddenFill xmlns:a14="http://schemas.microsoft.com/office/drawing/2010/main">
                <a:solidFill>
                  <a:srgbClr val="FFFFFF"/>
                </a:solidFill>
              </a14:hiddenFill>
            </a:ext>
          </a:extLst>
        </p:spPr>
      </p:pic>
      <p:sp>
        <p:nvSpPr>
          <p:cNvPr id="95" name="矩形 94">
            <a:extLst>
              <a:ext uri="{FF2B5EF4-FFF2-40B4-BE49-F238E27FC236}">
                <a16:creationId xmlns:a16="http://schemas.microsoft.com/office/drawing/2014/main" id="{F492510B-A877-46D2-88B6-67F2648F45A3}"/>
              </a:ext>
            </a:extLst>
          </p:cNvPr>
          <p:cNvSpPr/>
          <p:nvPr/>
        </p:nvSpPr>
        <p:spPr>
          <a:xfrm>
            <a:off x="1733333" y="1543542"/>
            <a:ext cx="734496" cy="307777"/>
          </a:xfrm>
          <a:prstGeom prst="rect">
            <a:avLst/>
          </a:prstGeom>
        </p:spPr>
        <p:txBody>
          <a:bodyPr wrap="none">
            <a:spAutoFit/>
          </a:bodyPr>
          <a:lstStyle/>
          <a:p>
            <a:r>
              <a:rPr lang="en-US" altLang="zh-CN" sz="1400" dirty="0"/>
              <a:t>Emitter</a:t>
            </a:r>
            <a:endParaRPr lang="zh-CN" altLang="en-US" sz="1400" dirty="0"/>
          </a:p>
        </p:txBody>
      </p:sp>
      <p:sp>
        <p:nvSpPr>
          <p:cNvPr id="97" name="矩形 96">
            <a:extLst>
              <a:ext uri="{FF2B5EF4-FFF2-40B4-BE49-F238E27FC236}">
                <a16:creationId xmlns:a16="http://schemas.microsoft.com/office/drawing/2014/main" id="{ADAF6313-6275-4F1B-9BDA-B310C096E4EC}"/>
              </a:ext>
            </a:extLst>
          </p:cNvPr>
          <p:cNvSpPr/>
          <p:nvPr/>
        </p:nvSpPr>
        <p:spPr>
          <a:xfrm>
            <a:off x="227415" y="1041108"/>
            <a:ext cx="1907895" cy="369332"/>
          </a:xfrm>
          <a:prstGeom prst="rect">
            <a:avLst/>
          </a:prstGeom>
          <a:noFill/>
          <a:ln>
            <a:noFill/>
          </a:ln>
        </p:spPr>
        <p:txBody>
          <a:bodyPr wrap="none">
            <a:spAutoFit/>
          </a:bodyPr>
          <a:lstStyle/>
          <a:p>
            <a:r>
              <a:rPr lang="en-US" altLang="zh-CN" b="1" dirty="0"/>
              <a:t>Cold ULDM pair:</a:t>
            </a:r>
            <a:endParaRPr lang="zh-CN" altLang="en-US" dirty="0"/>
          </a:p>
        </p:txBody>
      </p:sp>
      <mc:AlternateContent xmlns:mc="http://schemas.openxmlformats.org/markup-compatibility/2006" xmlns:a14="http://schemas.microsoft.com/office/drawing/2010/main">
        <mc:Choice Requires="a14">
          <p:sp>
            <p:nvSpPr>
              <p:cNvPr id="98" name="矩形 97">
                <a:extLst>
                  <a:ext uri="{FF2B5EF4-FFF2-40B4-BE49-F238E27FC236}">
                    <a16:creationId xmlns:a16="http://schemas.microsoft.com/office/drawing/2014/main" id="{E12A97CC-121D-452A-80FE-A56047369371}"/>
                  </a:ext>
                </a:extLst>
              </p:cNvPr>
              <p:cNvSpPr/>
              <p:nvPr/>
            </p:nvSpPr>
            <p:spPr>
              <a:xfrm>
                <a:off x="175420" y="2583660"/>
                <a:ext cx="2133918" cy="369332"/>
              </a:xfrm>
              <a:prstGeom prst="rect">
                <a:avLst/>
              </a:prstGeom>
              <a:noFill/>
              <a:ln>
                <a:noFill/>
              </a:ln>
            </p:spPr>
            <p:txBody>
              <a:bodyPr wrap="none">
                <a:spAutoFit/>
              </a:bodyPr>
              <a:lstStyle/>
              <a:p>
                <a:r>
                  <a:rPr lang="en-US" altLang="zh-CN" b="1" dirty="0"/>
                  <a:t>ULDM pair with </a:t>
                </a:r>
                <a14:m>
                  <m:oMath xmlns:m="http://schemas.openxmlformats.org/officeDocument/2006/math">
                    <m:acc>
                      <m:accPr>
                        <m:chr m:val="⃗"/>
                        <m:ctrlPr>
                          <a:rPr lang="en-US" altLang="zh-CN" b="1" i="1" smtClean="0">
                            <a:solidFill>
                              <a:srgbClr val="FF0000"/>
                            </a:solidFill>
                            <a:latin typeface="Cambria Math" panose="02040503050406030204" pitchFamily="18" charset="0"/>
                          </a:rPr>
                        </m:ctrlPr>
                      </m:accPr>
                      <m:e>
                        <m:r>
                          <a:rPr lang="en-US" altLang="zh-CN" b="1" i="1" smtClean="0">
                            <a:solidFill>
                              <a:srgbClr val="FF0000"/>
                            </a:solidFill>
                            <a:latin typeface="Cambria Math" panose="02040503050406030204" pitchFamily="18" charset="0"/>
                          </a:rPr>
                          <m:t>𝒗</m:t>
                        </m:r>
                      </m:e>
                    </m:acc>
                    <m:r>
                      <a:rPr lang="en-US" altLang="zh-CN" b="1" i="1" smtClean="0">
                        <a:solidFill>
                          <a:srgbClr val="FF0000"/>
                        </a:solidFill>
                        <a:latin typeface="Cambria Math" panose="02040503050406030204" pitchFamily="18" charset="0"/>
                      </a:rPr>
                      <m:t> </m:t>
                    </m:r>
                  </m:oMath>
                </a14:m>
                <a:r>
                  <a:rPr lang="en-US" altLang="zh-CN" b="1" dirty="0"/>
                  <a:t>:</a:t>
                </a:r>
                <a:endParaRPr lang="zh-CN" altLang="en-US" dirty="0"/>
              </a:p>
            </p:txBody>
          </p:sp>
        </mc:Choice>
        <mc:Fallback xmlns="">
          <p:sp>
            <p:nvSpPr>
              <p:cNvPr id="98" name="矩形 97">
                <a:extLst>
                  <a:ext uri="{FF2B5EF4-FFF2-40B4-BE49-F238E27FC236}">
                    <a16:creationId xmlns:a16="http://schemas.microsoft.com/office/drawing/2014/main" id="{E12A97CC-121D-452A-80FE-A56047369371}"/>
                  </a:ext>
                </a:extLst>
              </p:cNvPr>
              <p:cNvSpPr>
                <a:spLocks noRot="1" noChangeAspect="1" noMove="1" noResize="1" noEditPoints="1" noAdjustHandles="1" noChangeArrowheads="1" noChangeShapeType="1" noTextEdit="1"/>
              </p:cNvSpPr>
              <p:nvPr/>
            </p:nvSpPr>
            <p:spPr>
              <a:xfrm>
                <a:off x="175420" y="2583660"/>
                <a:ext cx="2133918" cy="369332"/>
              </a:xfrm>
              <a:prstGeom prst="rect">
                <a:avLst/>
              </a:prstGeom>
              <a:blipFill>
                <a:blip r:embed="rId24"/>
                <a:stretch>
                  <a:fillRect l="-2571" t="-10000" r="-1429" b="-26667"/>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3DC99BD8-F1B9-4168-80D9-B9C7E240D85F}"/>
                  </a:ext>
                </a:extLst>
              </p:cNvPr>
              <p:cNvSpPr txBox="1"/>
              <p:nvPr/>
            </p:nvSpPr>
            <p:spPr>
              <a:xfrm>
                <a:off x="9400818" y="4401682"/>
                <a:ext cx="2294469" cy="3535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solidFill>
                                <a:srgbClr val="2E11BF"/>
                              </a:solidFill>
                              <a:latin typeface="Cambria Math" panose="02040503050406030204" pitchFamily="18" charset="0"/>
                            </a:rPr>
                          </m:ctrlPr>
                        </m:sSubPr>
                        <m:e>
                          <m:acc>
                            <m:accPr>
                              <m:chr m:val="⃗"/>
                              <m:ctrlPr>
                                <a:rPr lang="en-US" altLang="zh-CN" sz="2000" b="1" i="1" smtClean="0">
                                  <a:solidFill>
                                    <a:srgbClr val="2E11BF"/>
                                  </a:solidFill>
                                  <a:latin typeface="Cambria Math" panose="02040503050406030204" pitchFamily="18" charset="0"/>
                                </a:rPr>
                              </m:ctrlPr>
                            </m:accPr>
                            <m:e>
                              <m:r>
                                <a:rPr lang="en-US" altLang="zh-CN" sz="2000" b="1" i="1" smtClean="0">
                                  <a:solidFill>
                                    <a:srgbClr val="2E11BF"/>
                                  </a:solidFill>
                                  <a:latin typeface="Cambria Math" panose="02040503050406030204" pitchFamily="18" charset="0"/>
                                </a:rPr>
                                <m:t>𝒌</m:t>
                              </m:r>
                            </m:e>
                          </m:acc>
                        </m:e>
                        <m:sub>
                          <m:r>
                            <a:rPr lang="en-US" altLang="zh-CN" sz="2000" b="1" i="1" smtClean="0">
                              <a:solidFill>
                                <a:srgbClr val="2E11BF"/>
                              </a:solidFill>
                              <a:latin typeface="Cambria Math" panose="02040503050406030204" pitchFamily="18" charset="0"/>
                            </a:rPr>
                            <m:t>−</m:t>
                          </m:r>
                        </m:sub>
                      </m:sSub>
                      <m:r>
                        <a:rPr lang="en-US" altLang="zh-CN" sz="2000" b="0" i="1" smtClean="0">
                          <a:solidFill>
                            <a:srgbClr val="2E11BF"/>
                          </a:solidFill>
                          <a:latin typeface="Cambria Math" panose="02040503050406030204" pitchFamily="18" charset="0"/>
                        </a:rPr>
                        <m:t>≈</m:t>
                      </m:r>
                      <m:r>
                        <a:rPr lang="en-US" altLang="zh-CN" sz="2000" b="0" i="1" smtClean="0">
                          <a:latin typeface="Cambria Math" panose="02040503050406030204" pitchFamily="18" charset="0"/>
                        </a:rPr>
                        <m:t>−</m:t>
                      </m:r>
                      <m:sSub>
                        <m:sSubPr>
                          <m:ctrlPr>
                            <a:rPr lang="en-US" altLang="zh-CN" sz="2000" i="1">
                              <a:latin typeface="Cambria Math" panose="02040503050406030204" pitchFamily="18" charset="0"/>
                            </a:rPr>
                          </m:ctrlPr>
                        </m:sSubPr>
                        <m:e>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𝑘</m:t>
                              </m:r>
                            </m:e>
                          </m:acc>
                        </m:e>
                        <m:sub>
                          <m:r>
                            <a:rPr lang="en-US" altLang="zh-CN" sz="2000" i="1">
                              <a:latin typeface="Cambria Math" panose="02040503050406030204" pitchFamily="18" charset="0"/>
                            </a:rPr>
                            <m:t>0</m:t>
                          </m:r>
                        </m:sub>
                      </m:sSub>
                      <m:r>
                        <a:rPr lang="en-US" altLang="zh-CN" sz="2000" i="1">
                          <a:latin typeface="Cambria Math" panose="02040503050406030204" pitchFamily="18" charset="0"/>
                        </a:rPr>
                        <m:t>+</m:t>
                      </m:r>
                      <m:r>
                        <a:rPr lang="en-US" altLang="zh-CN" sz="2000" b="0" i="1" smtClean="0">
                          <a:solidFill>
                            <a:srgbClr val="FF0000"/>
                          </a:solidFill>
                          <a:latin typeface="Cambria Math" panose="02040503050406030204" pitchFamily="18" charset="0"/>
                        </a:rPr>
                        <m:t>𝑚</m:t>
                      </m:r>
                      <m:sSub>
                        <m:sSubPr>
                          <m:ctrlPr>
                            <a:rPr lang="en-US" altLang="zh-CN" sz="2000" i="1" smtClean="0">
                              <a:solidFill>
                                <a:srgbClr val="FF0000"/>
                              </a:solidFill>
                              <a:latin typeface="Cambria Math" panose="02040503050406030204" pitchFamily="18" charset="0"/>
                            </a:rPr>
                          </m:ctrlPr>
                        </m:sSubPr>
                        <m:e>
                          <m:acc>
                            <m:accPr>
                              <m:chr m:val="⃗"/>
                              <m:ctrlPr>
                                <a:rPr lang="en-US" altLang="zh-CN" sz="2000" i="1" smtClean="0">
                                  <a:solidFill>
                                    <a:srgbClr val="FF0000"/>
                                  </a:solidFill>
                                  <a:latin typeface="Cambria Math" panose="02040503050406030204" pitchFamily="18" charset="0"/>
                                </a:rPr>
                              </m:ctrlPr>
                            </m:accPr>
                            <m:e>
                              <m:r>
                                <a:rPr lang="en-US" altLang="zh-CN" sz="2000" b="0" i="1" smtClean="0">
                                  <a:solidFill>
                                    <a:srgbClr val="FF0000"/>
                                  </a:solidFill>
                                  <a:latin typeface="Cambria Math" panose="02040503050406030204" pitchFamily="18" charset="0"/>
                                </a:rPr>
                                <m:t>𝑣</m:t>
                              </m:r>
                            </m:e>
                          </m:acc>
                        </m:e>
                        <m:sub>
                          <m:r>
                            <a:rPr lang="en-US" altLang="zh-CN" sz="2000" b="0" i="1" smtClean="0">
                              <a:solidFill>
                                <a:srgbClr val="FF0000"/>
                              </a:solidFill>
                              <a:latin typeface="Cambria Math" panose="02040503050406030204" pitchFamily="18" charset="0"/>
                            </a:rPr>
                            <m:t>⊥</m:t>
                          </m:r>
                        </m:sub>
                      </m:sSub>
                    </m:oMath>
                  </m:oMathPara>
                </a14:m>
                <a:endParaRPr lang="zh-CN" altLang="en-US" sz="2000" dirty="0"/>
              </a:p>
            </p:txBody>
          </p:sp>
        </mc:Choice>
        <mc:Fallback xmlns="">
          <p:sp>
            <p:nvSpPr>
              <p:cNvPr id="73" name="文本框 72">
                <a:extLst>
                  <a:ext uri="{FF2B5EF4-FFF2-40B4-BE49-F238E27FC236}">
                    <a16:creationId xmlns:a16="http://schemas.microsoft.com/office/drawing/2014/main" id="{3DC99BD8-F1B9-4168-80D9-B9C7E240D85F}"/>
                  </a:ext>
                </a:extLst>
              </p:cNvPr>
              <p:cNvSpPr txBox="1">
                <a:spLocks noRot="1" noChangeAspect="1" noMove="1" noResize="1" noEditPoints="1" noAdjustHandles="1" noChangeArrowheads="1" noChangeShapeType="1" noTextEdit="1"/>
              </p:cNvSpPr>
              <p:nvPr/>
            </p:nvSpPr>
            <p:spPr>
              <a:xfrm>
                <a:off x="9400818" y="4401682"/>
                <a:ext cx="2294469" cy="353558"/>
              </a:xfrm>
              <a:prstGeom prst="rect">
                <a:avLst/>
              </a:prstGeom>
              <a:blipFill>
                <a:blip r:embed="rId25"/>
                <a:stretch>
                  <a:fillRect t="-18966" r="-3183" b="-155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E40784C9-F206-4891-8874-2F21B366B6D9}"/>
                  </a:ext>
                </a:extLst>
              </p:cNvPr>
              <p:cNvSpPr txBox="1"/>
              <p:nvPr/>
            </p:nvSpPr>
            <p:spPr>
              <a:xfrm>
                <a:off x="9260575" y="3191953"/>
                <a:ext cx="2635453" cy="2828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acc>
                            <m:accPr>
                              <m:chr m:val="⃗"/>
                              <m:ctrlPr>
                                <a:rPr lang="en-US" altLang="zh-CN" sz="1600" b="0" i="1" smtClean="0">
                                  <a:latin typeface="Cambria Math" panose="02040503050406030204" pitchFamily="18" charset="0"/>
                                </a:rPr>
                              </m:ctrlPr>
                            </m:accPr>
                            <m:e>
                              <m:r>
                                <a:rPr lang="en-US" altLang="zh-CN" sz="1600" b="0" i="1" smtClean="0">
                                  <a:latin typeface="Cambria Math" panose="02040503050406030204" pitchFamily="18" charset="0"/>
                                </a:rPr>
                                <m:t>𝑘</m:t>
                              </m:r>
                            </m:e>
                          </m:acc>
                        </m:e>
                        <m:sub>
                          <m:r>
                            <a:rPr lang="en-US" altLang="zh-CN" sz="1600" b="0" i="1" smtClean="0">
                              <a:latin typeface="Cambria Math" panose="02040503050406030204" pitchFamily="18" charset="0"/>
                            </a:rPr>
                            <m:t>0</m:t>
                          </m:r>
                        </m:sub>
                      </m:sSub>
                      <m:r>
                        <a:rPr lang="en-US" altLang="zh-CN" sz="1600" b="0" i="1" smtClean="0">
                          <a:latin typeface="Cambria Math" panose="02040503050406030204" pitchFamily="18" charset="0"/>
                        </a:rPr>
                        <m:t>+</m:t>
                      </m:r>
                      <m:sSub>
                        <m:sSubPr>
                          <m:ctrlPr>
                            <a:rPr lang="en-US" altLang="zh-CN" sz="1600" b="1" i="1" smtClean="0">
                              <a:solidFill>
                                <a:srgbClr val="2E11BF"/>
                              </a:solidFill>
                              <a:latin typeface="Cambria Math" panose="02040503050406030204" pitchFamily="18" charset="0"/>
                            </a:rPr>
                          </m:ctrlPr>
                        </m:sSubPr>
                        <m:e>
                          <m:acc>
                            <m:accPr>
                              <m:chr m:val="⃗"/>
                              <m:ctrlPr>
                                <a:rPr lang="en-US" altLang="zh-CN" sz="1600" b="1" i="1" smtClean="0">
                                  <a:solidFill>
                                    <a:srgbClr val="2E11BF"/>
                                  </a:solidFill>
                                  <a:latin typeface="Cambria Math" panose="02040503050406030204" pitchFamily="18" charset="0"/>
                                </a:rPr>
                              </m:ctrlPr>
                            </m:accPr>
                            <m:e>
                              <m:r>
                                <a:rPr lang="en-US" altLang="zh-CN" sz="1600" b="1" i="1" smtClean="0">
                                  <a:solidFill>
                                    <a:srgbClr val="2E11BF"/>
                                  </a:solidFill>
                                  <a:latin typeface="Cambria Math" panose="02040503050406030204" pitchFamily="18" charset="0"/>
                                </a:rPr>
                                <m:t>𝒌</m:t>
                              </m:r>
                            </m:e>
                          </m:acc>
                        </m:e>
                        <m:sub>
                          <m:r>
                            <a:rPr lang="en-US" altLang="zh-CN" sz="1600" b="1" i="1" smtClean="0">
                              <a:solidFill>
                                <a:srgbClr val="2E11BF"/>
                              </a:solidFill>
                              <a:latin typeface="Cambria Math" panose="02040503050406030204" pitchFamily="18" charset="0"/>
                            </a:rPr>
                            <m:t>−</m:t>
                          </m:r>
                        </m:sub>
                      </m:sSub>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𝑚</m:t>
                      </m:r>
                      <m:sSub>
                        <m:sSubPr>
                          <m:ctrlPr>
                            <a:rPr lang="en-US" altLang="zh-CN" sz="1600" b="0" i="1" smtClean="0">
                              <a:latin typeface="Cambria Math" panose="02040503050406030204" pitchFamily="18" charset="0"/>
                            </a:rPr>
                          </m:ctrlPr>
                        </m:sSubPr>
                        <m:e>
                          <m:acc>
                            <m:accPr>
                              <m:chr m:val="⃗"/>
                              <m:ctrlPr>
                                <a:rPr lang="en-US" altLang="zh-CN" sz="1600" b="0" i="1" smtClean="0">
                                  <a:latin typeface="Cambria Math" panose="02040503050406030204" pitchFamily="18" charset="0"/>
                                </a:rPr>
                              </m:ctrlPr>
                            </m:accPr>
                            <m:e>
                              <m:r>
                                <a:rPr lang="en-US" altLang="zh-CN" sz="1600" b="0" i="1" smtClean="0">
                                  <a:latin typeface="Cambria Math" panose="02040503050406030204" pitchFamily="18" charset="0"/>
                                </a:rPr>
                                <m:t>𝑣</m:t>
                              </m:r>
                            </m:e>
                          </m:acc>
                        </m:e>
                        <m:sub>
                          <m:r>
                            <a:rPr lang="en-US" altLang="zh-CN" sz="1600" b="0" i="1" smtClean="0">
                              <a:latin typeface="Cambria Math" panose="02040503050406030204" pitchFamily="18" charset="0"/>
                            </a:rPr>
                            <m:t>1</m:t>
                          </m:r>
                        </m:sub>
                      </m:sSub>
                      <m:r>
                        <a:rPr lang="en-US" altLang="zh-CN" sz="1600" i="1">
                          <a:latin typeface="Cambria Math" panose="02040503050406030204" pitchFamily="18" charset="0"/>
                        </a:rPr>
                        <m:t>+</m:t>
                      </m:r>
                      <m:r>
                        <a:rPr lang="en-US" altLang="zh-CN" sz="1600" i="1">
                          <a:latin typeface="Cambria Math" panose="02040503050406030204" pitchFamily="18" charset="0"/>
                        </a:rPr>
                        <m:t>𝑚</m:t>
                      </m:r>
                      <m:sSub>
                        <m:sSubPr>
                          <m:ctrlPr>
                            <a:rPr lang="en-US" altLang="zh-CN" sz="1600" i="1">
                              <a:latin typeface="Cambria Math" panose="02040503050406030204" pitchFamily="18" charset="0"/>
                            </a:rPr>
                          </m:ctrlPr>
                        </m:sSubPr>
                        <m:e>
                          <m:acc>
                            <m:accPr>
                              <m:chr m:val="⃗"/>
                              <m:ctrlPr>
                                <a:rPr lang="en-US" altLang="zh-CN" sz="1600" i="1">
                                  <a:latin typeface="Cambria Math" panose="02040503050406030204" pitchFamily="18" charset="0"/>
                                </a:rPr>
                              </m:ctrlPr>
                            </m:accPr>
                            <m:e>
                              <m:r>
                                <a:rPr lang="en-US" altLang="zh-CN" sz="1600" i="1">
                                  <a:latin typeface="Cambria Math" panose="02040503050406030204" pitchFamily="18" charset="0"/>
                                </a:rPr>
                                <m:t>𝑣</m:t>
                              </m:r>
                            </m:e>
                          </m:acc>
                        </m:e>
                        <m:sub>
                          <m:r>
                            <a:rPr lang="en-US" altLang="zh-CN" sz="1600" b="0" i="1" smtClean="0">
                              <a:latin typeface="Cambria Math" panose="02040503050406030204" pitchFamily="18" charset="0"/>
                            </a:rPr>
                            <m:t>2</m:t>
                          </m:r>
                        </m:sub>
                      </m:sSub>
                      <m:r>
                        <a:rPr lang="en-US" altLang="zh-CN" sz="1600" b="0" i="1" smtClean="0">
                          <a:latin typeface="Cambria Math" panose="02040503050406030204" pitchFamily="18" charset="0"/>
                        </a:rPr>
                        <m:t>=</m:t>
                      </m:r>
                      <m:r>
                        <a:rPr lang="en-US" altLang="zh-CN" sz="1600" b="0" i="1" smtClean="0">
                          <a:solidFill>
                            <a:schemeClr val="tx1"/>
                          </a:solidFill>
                          <a:latin typeface="Cambria Math" panose="02040503050406030204" pitchFamily="18" charset="0"/>
                        </a:rPr>
                        <m:t>𝑚</m:t>
                      </m:r>
                      <m:acc>
                        <m:accPr>
                          <m:chr m:val="⃗"/>
                          <m:ctrlPr>
                            <a:rPr lang="en-US" altLang="zh-CN" sz="1600" i="1" smtClean="0">
                              <a:solidFill>
                                <a:schemeClr val="tx1"/>
                              </a:solidFill>
                              <a:latin typeface="Cambria Math" panose="02040503050406030204" pitchFamily="18" charset="0"/>
                            </a:rPr>
                          </m:ctrlPr>
                        </m:accPr>
                        <m:e>
                          <m:r>
                            <a:rPr lang="en-US" altLang="zh-CN" sz="1600" b="0" i="1" smtClean="0">
                              <a:solidFill>
                                <a:schemeClr val="tx1"/>
                              </a:solidFill>
                              <a:latin typeface="Cambria Math" panose="02040503050406030204" pitchFamily="18" charset="0"/>
                            </a:rPr>
                            <m:t>𝑣</m:t>
                          </m:r>
                        </m:e>
                      </m:acc>
                    </m:oMath>
                  </m:oMathPara>
                </a14:m>
                <a:endParaRPr lang="zh-CN" altLang="en-US" sz="1600" dirty="0"/>
              </a:p>
            </p:txBody>
          </p:sp>
        </mc:Choice>
        <mc:Fallback xmlns="">
          <p:sp>
            <p:nvSpPr>
              <p:cNvPr id="77" name="文本框 76">
                <a:extLst>
                  <a:ext uri="{FF2B5EF4-FFF2-40B4-BE49-F238E27FC236}">
                    <a16:creationId xmlns:a16="http://schemas.microsoft.com/office/drawing/2014/main" id="{E40784C9-F206-4891-8874-2F21B366B6D9}"/>
                  </a:ext>
                </a:extLst>
              </p:cNvPr>
              <p:cNvSpPr txBox="1">
                <a:spLocks noRot="1" noChangeAspect="1" noMove="1" noResize="1" noEditPoints="1" noAdjustHandles="1" noChangeArrowheads="1" noChangeShapeType="1" noTextEdit="1"/>
              </p:cNvSpPr>
              <p:nvPr/>
            </p:nvSpPr>
            <p:spPr>
              <a:xfrm>
                <a:off x="9260575" y="3191953"/>
                <a:ext cx="2635453" cy="282898"/>
              </a:xfrm>
              <a:prstGeom prst="rect">
                <a:avLst/>
              </a:prstGeom>
              <a:blipFill>
                <a:blip r:embed="rId26"/>
                <a:stretch>
                  <a:fillRect l="-231" t="-21739" r="-10417"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8" name="文本框 77">
                <a:extLst>
                  <a:ext uri="{FF2B5EF4-FFF2-40B4-BE49-F238E27FC236}">
                    <a16:creationId xmlns:a16="http://schemas.microsoft.com/office/drawing/2014/main" id="{D1D0259F-FB58-4DF0-8B20-7370C46A6A3D}"/>
                  </a:ext>
                </a:extLst>
              </p:cNvPr>
              <p:cNvSpPr txBox="1"/>
              <p:nvPr/>
            </p:nvSpPr>
            <p:spPr>
              <a:xfrm>
                <a:off x="9286646" y="3601886"/>
                <a:ext cx="2583309" cy="2555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𝜔</m:t>
                          </m:r>
                        </m:e>
                        <m:sub>
                          <m:r>
                            <a:rPr lang="en-US" altLang="zh-CN" sz="1600" b="0" i="1" smtClean="0">
                              <a:latin typeface="Cambria Math" panose="02040503050406030204" pitchFamily="18" charset="0"/>
                            </a:rPr>
                            <m:t>0</m:t>
                          </m:r>
                        </m:sub>
                      </m:sSub>
                      <m:r>
                        <a:rPr lang="en-US" altLang="zh-CN" sz="1600" b="0" i="1" smtClean="0">
                          <a:latin typeface="Cambria Math" panose="02040503050406030204" pitchFamily="18" charset="0"/>
                        </a:rPr>
                        <m:t>+</m:t>
                      </m:r>
                      <m:sSub>
                        <m:sSubPr>
                          <m:ctrlPr>
                            <a:rPr lang="en-US" altLang="zh-CN" sz="1600" b="1" i="1" smtClean="0">
                              <a:solidFill>
                                <a:srgbClr val="2E11BF"/>
                              </a:solidFill>
                              <a:latin typeface="Cambria Math" panose="02040503050406030204" pitchFamily="18" charset="0"/>
                            </a:rPr>
                          </m:ctrlPr>
                        </m:sSubPr>
                        <m:e>
                          <m:r>
                            <a:rPr lang="en-US" altLang="zh-CN" sz="1600" b="1" i="1" smtClean="0">
                              <a:solidFill>
                                <a:srgbClr val="2E11BF"/>
                              </a:solidFill>
                              <a:latin typeface="Cambria Math" panose="02040503050406030204" pitchFamily="18" charset="0"/>
                            </a:rPr>
                            <m:t>𝝎</m:t>
                          </m:r>
                        </m:e>
                        <m:sub>
                          <m:r>
                            <a:rPr lang="en-US" altLang="zh-CN" sz="1600" b="1" i="1" smtClean="0">
                              <a:solidFill>
                                <a:srgbClr val="2E11BF"/>
                              </a:solidFill>
                              <a:latin typeface="Cambria Math" panose="02040503050406030204" pitchFamily="18" charset="0"/>
                            </a:rPr>
                            <m:t>−</m:t>
                          </m:r>
                        </m:sub>
                      </m:sSub>
                      <m:r>
                        <a:rPr lang="en-US" altLang="zh-CN" sz="1600" b="0" i="1" smtClean="0">
                          <a:latin typeface="Cambria Math" panose="02040503050406030204" pitchFamily="18" charset="0"/>
                        </a:rPr>
                        <m:t>=2</m:t>
                      </m:r>
                      <m:r>
                        <a:rPr lang="en-US" altLang="zh-CN" sz="1600" b="0" i="1" smtClean="0">
                          <a:latin typeface="Cambria Math" panose="02040503050406030204" pitchFamily="18" charset="0"/>
                        </a:rPr>
                        <m:t>𝑚</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𝒪</m:t>
                      </m:r>
                      <m:r>
                        <a:rPr lang="en-US" altLang="zh-CN" sz="1600" b="0" i="1" smtClean="0">
                          <a:latin typeface="Cambria Math" panose="02040503050406030204" pitchFamily="18" charset="0"/>
                        </a:rPr>
                        <m:t>(</m:t>
                      </m:r>
                      <m:sSup>
                        <m:sSupPr>
                          <m:ctrlPr>
                            <a:rPr lang="en-US" altLang="zh-CN" sz="1600" b="0" i="1" smtClean="0">
                              <a:latin typeface="Cambria Math" panose="02040503050406030204" pitchFamily="18" charset="0"/>
                            </a:rPr>
                          </m:ctrlPr>
                        </m:sSupPr>
                        <m:e>
                          <m:r>
                            <a:rPr lang="en-US" altLang="zh-CN" sz="1600" b="0" i="1" smtClean="0">
                              <a:latin typeface="Cambria Math" panose="02040503050406030204" pitchFamily="18" charset="0"/>
                            </a:rPr>
                            <m:t>𝑣</m:t>
                          </m:r>
                        </m:e>
                        <m:sup>
                          <m:r>
                            <a:rPr lang="en-US" altLang="zh-CN" sz="1600" b="0" i="1" smtClean="0">
                              <a:latin typeface="Cambria Math" panose="02040503050406030204" pitchFamily="18" charset="0"/>
                            </a:rPr>
                            <m:t>2</m:t>
                          </m:r>
                        </m:sup>
                      </m:sSup>
                      <m:r>
                        <a:rPr lang="en-US" altLang="zh-CN" sz="1600" b="0" i="1" smtClean="0">
                          <a:latin typeface="Cambria Math" panose="02040503050406030204" pitchFamily="18" charset="0"/>
                        </a:rPr>
                        <m:t>)</m:t>
                      </m:r>
                    </m:oMath>
                  </m:oMathPara>
                </a14:m>
                <a:endParaRPr lang="zh-CN" altLang="en-US" sz="1600" dirty="0"/>
              </a:p>
            </p:txBody>
          </p:sp>
        </mc:Choice>
        <mc:Fallback xmlns="">
          <p:sp>
            <p:nvSpPr>
              <p:cNvPr id="78" name="文本框 77">
                <a:extLst>
                  <a:ext uri="{FF2B5EF4-FFF2-40B4-BE49-F238E27FC236}">
                    <a16:creationId xmlns:a16="http://schemas.microsoft.com/office/drawing/2014/main" id="{D1D0259F-FB58-4DF0-8B20-7370C46A6A3D}"/>
                  </a:ext>
                </a:extLst>
              </p:cNvPr>
              <p:cNvSpPr txBox="1">
                <a:spLocks noRot="1" noChangeAspect="1" noMove="1" noResize="1" noEditPoints="1" noAdjustHandles="1" noChangeArrowheads="1" noChangeShapeType="1" noTextEdit="1"/>
              </p:cNvSpPr>
              <p:nvPr/>
            </p:nvSpPr>
            <p:spPr>
              <a:xfrm>
                <a:off x="9286646" y="3601886"/>
                <a:ext cx="2583309" cy="255556"/>
              </a:xfrm>
              <a:prstGeom prst="rect">
                <a:avLst/>
              </a:prstGeom>
              <a:blipFill>
                <a:blip r:embed="rId27"/>
                <a:stretch>
                  <a:fillRect b="-261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0" name="矩形 79">
                <a:extLst>
                  <a:ext uri="{FF2B5EF4-FFF2-40B4-BE49-F238E27FC236}">
                    <a16:creationId xmlns:a16="http://schemas.microsoft.com/office/drawing/2014/main" id="{9ACE361F-3223-4A31-8C33-CB0FFDF3BF7B}"/>
                  </a:ext>
                </a:extLst>
              </p:cNvPr>
              <p:cNvSpPr/>
              <p:nvPr/>
            </p:nvSpPr>
            <p:spPr>
              <a:xfrm>
                <a:off x="10351831" y="575839"/>
                <a:ext cx="1807547" cy="710772"/>
              </a:xfrm>
              <a:prstGeom prst="rect">
                <a:avLst/>
              </a:prstGeom>
              <a:solidFill>
                <a:schemeClr val="bg1">
                  <a:lumMod val="9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rPr>
                        <m:t>𝑷</m:t>
                      </m:r>
                      <m:r>
                        <a:rPr lang="en-US" altLang="zh-CN" b="1" i="1" smtClean="0">
                          <a:latin typeface="Cambria Math" panose="02040503050406030204" pitchFamily="18" charset="0"/>
                        </a:rPr>
                        <m:t>∝</m:t>
                      </m:r>
                      <m:nary>
                        <m:naryPr>
                          <m:ctrlPr>
                            <a:rPr lang="en-US" altLang="zh-CN" b="1" i="1" smtClean="0">
                              <a:latin typeface="Cambria Math" panose="02040503050406030204" pitchFamily="18" charset="0"/>
                            </a:rPr>
                          </m:ctrlPr>
                        </m:naryPr>
                        <m:sub>
                          <m:r>
                            <a:rPr lang="en-US" altLang="zh-CN" b="1" i="1" smtClean="0">
                              <a:latin typeface="Cambria Math" panose="02040503050406030204" pitchFamily="18" charset="0"/>
                            </a:rPr>
                            <m:t>𝟎</m:t>
                          </m:r>
                        </m:sub>
                        <m:sup>
                          <m:sSub>
                            <m:sSubPr>
                              <m:ctrlPr>
                                <a:rPr lang="en-US" altLang="zh-CN" b="1" i="1" smtClean="0">
                                  <a:solidFill>
                                    <a:srgbClr val="FF0000"/>
                                  </a:solidFill>
                                  <a:latin typeface="Cambria Math" panose="02040503050406030204" pitchFamily="18" charset="0"/>
                                </a:rPr>
                              </m:ctrlPr>
                            </m:sSubPr>
                            <m:e>
                              <m:r>
                                <a:rPr lang="en-US" altLang="zh-CN" b="1" i="1">
                                  <a:solidFill>
                                    <a:srgbClr val="FF0000"/>
                                  </a:solidFill>
                                  <a:latin typeface="Cambria Math" panose="02040503050406030204" pitchFamily="18" charset="0"/>
                                </a:rPr>
                                <m:t>𝒕</m:t>
                              </m:r>
                            </m:e>
                            <m:sub>
                              <m:r>
                                <a:rPr lang="en-US" altLang="zh-CN" b="1" i="1">
                                  <a:solidFill>
                                    <a:srgbClr val="FF0000"/>
                                  </a:solidFill>
                                  <a:latin typeface="Cambria Math" panose="02040503050406030204" pitchFamily="18" charset="0"/>
                                </a:rPr>
                                <m:t>𝒐𝒇𝒇</m:t>
                              </m:r>
                            </m:sub>
                          </m:sSub>
                        </m:sup>
                        <m:e>
                          <m:sSubSup>
                            <m:sSubSupPr>
                              <m:ctrlPr>
                                <a:rPr lang="en-US" altLang="zh-CN" b="1" i="1" smtClean="0">
                                  <a:latin typeface="Cambria Math" panose="02040503050406030204" pitchFamily="18" charset="0"/>
                                </a:rPr>
                              </m:ctrlPr>
                            </m:sSubSupPr>
                            <m:e>
                              <m:r>
                                <a:rPr lang="en-US" altLang="zh-CN" b="1" i="1" smtClean="0">
                                  <a:latin typeface="Cambria Math" panose="02040503050406030204" pitchFamily="18" charset="0"/>
                                </a:rPr>
                                <m:t>𝝆</m:t>
                              </m:r>
                            </m:e>
                            <m:sub>
                              <m:r>
                                <a:rPr lang="en-US" altLang="zh-CN" b="1" i="1" smtClean="0">
                                  <a:latin typeface="Cambria Math" panose="02040503050406030204" pitchFamily="18" charset="0"/>
                                </a:rPr>
                                <m:t>𝝓</m:t>
                              </m:r>
                            </m:sub>
                            <m:sup>
                              <m:r>
                                <a:rPr lang="en-US" altLang="zh-CN" b="1" i="1" smtClean="0">
                                  <a:latin typeface="Cambria Math" panose="02040503050406030204" pitchFamily="18" charset="0"/>
                                </a:rPr>
                                <m:t>𝟐</m:t>
                              </m:r>
                            </m:sup>
                          </m:sSubSup>
                        </m:e>
                      </m:nary>
                      <m:r>
                        <a:rPr lang="en-US" altLang="zh-CN" b="1" i="1" smtClean="0">
                          <a:latin typeface="Cambria Math" panose="02040503050406030204" pitchFamily="18" charset="0"/>
                        </a:rPr>
                        <m:t>𝒅𝒕</m:t>
                      </m:r>
                    </m:oMath>
                  </m:oMathPara>
                </a14:m>
                <a:endParaRPr lang="zh-CN" altLang="en-US" b="1" dirty="0"/>
              </a:p>
            </p:txBody>
          </p:sp>
        </mc:Choice>
        <mc:Fallback xmlns="">
          <p:sp>
            <p:nvSpPr>
              <p:cNvPr id="80" name="矩形 79">
                <a:extLst>
                  <a:ext uri="{FF2B5EF4-FFF2-40B4-BE49-F238E27FC236}">
                    <a16:creationId xmlns:a16="http://schemas.microsoft.com/office/drawing/2014/main" id="{9ACE361F-3223-4A31-8C33-CB0FFDF3BF7B}"/>
                  </a:ext>
                </a:extLst>
              </p:cNvPr>
              <p:cNvSpPr>
                <a:spLocks noRot="1" noChangeAspect="1" noMove="1" noResize="1" noEditPoints="1" noAdjustHandles="1" noChangeArrowheads="1" noChangeShapeType="1" noTextEdit="1"/>
              </p:cNvSpPr>
              <p:nvPr/>
            </p:nvSpPr>
            <p:spPr>
              <a:xfrm>
                <a:off x="10351831" y="575839"/>
                <a:ext cx="1807547" cy="710772"/>
              </a:xfrm>
              <a:prstGeom prst="rect">
                <a:avLst/>
              </a:prstGeom>
              <a:blipFill>
                <a:blip r:embed="rId2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4DBA5F9D-63EE-418B-8168-BC64D3BE068C}"/>
                  </a:ext>
                </a:extLst>
              </p:cNvPr>
              <p:cNvSpPr txBox="1"/>
              <p:nvPr/>
            </p:nvSpPr>
            <p:spPr>
              <a:xfrm>
                <a:off x="9840499" y="1542393"/>
                <a:ext cx="1415106" cy="2828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acc>
                            <m:accPr>
                              <m:chr m:val="⃗"/>
                              <m:ctrlPr>
                                <a:rPr lang="en-US" altLang="zh-CN" sz="1600" b="0" i="1" smtClean="0">
                                  <a:latin typeface="Cambria Math" panose="02040503050406030204" pitchFamily="18" charset="0"/>
                                </a:rPr>
                              </m:ctrlPr>
                            </m:accPr>
                            <m:e>
                              <m:r>
                                <a:rPr lang="en-US" altLang="zh-CN" sz="1600" b="0" i="1" smtClean="0">
                                  <a:latin typeface="Cambria Math" panose="02040503050406030204" pitchFamily="18" charset="0"/>
                                </a:rPr>
                                <m:t>𝑘</m:t>
                              </m:r>
                            </m:e>
                          </m:acc>
                        </m:e>
                        <m:sub>
                          <m:r>
                            <a:rPr lang="en-US" altLang="zh-CN" sz="1600" b="0" i="1" smtClean="0">
                              <a:latin typeface="Cambria Math" panose="02040503050406030204" pitchFamily="18" charset="0"/>
                            </a:rPr>
                            <m:t>0</m:t>
                          </m:r>
                        </m:sub>
                      </m:sSub>
                      <m:r>
                        <a:rPr lang="en-US" altLang="zh-CN" sz="1600" b="0" i="1" smtClean="0">
                          <a:latin typeface="Cambria Math" panose="02040503050406030204" pitchFamily="18" charset="0"/>
                        </a:rPr>
                        <m:t>+</m:t>
                      </m:r>
                      <m:sSub>
                        <m:sSubPr>
                          <m:ctrlPr>
                            <a:rPr lang="en-US" altLang="zh-CN" sz="1600" b="1" i="1" smtClean="0">
                              <a:solidFill>
                                <a:srgbClr val="2E11BF"/>
                              </a:solidFill>
                              <a:latin typeface="Cambria Math" panose="02040503050406030204" pitchFamily="18" charset="0"/>
                            </a:rPr>
                          </m:ctrlPr>
                        </m:sSubPr>
                        <m:e>
                          <m:acc>
                            <m:accPr>
                              <m:chr m:val="⃗"/>
                              <m:ctrlPr>
                                <a:rPr lang="en-US" altLang="zh-CN" sz="1600" b="1" i="1" smtClean="0">
                                  <a:solidFill>
                                    <a:srgbClr val="2E11BF"/>
                                  </a:solidFill>
                                  <a:latin typeface="Cambria Math" panose="02040503050406030204" pitchFamily="18" charset="0"/>
                                </a:rPr>
                              </m:ctrlPr>
                            </m:accPr>
                            <m:e>
                              <m:r>
                                <a:rPr lang="en-US" altLang="zh-CN" sz="1600" b="1" i="1" smtClean="0">
                                  <a:solidFill>
                                    <a:srgbClr val="2E11BF"/>
                                  </a:solidFill>
                                  <a:latin typeface="Cambria Math" panose="02040503050406030204" pitchFamily="18" charset="0"/>
                                </a:rPr>
                                <m:t>𝒌</m:t>
                              </m:r>
                            </m:e>
                          </m:acc>
                        </m:e>
                        <m:sub>
                          <m:r>
                            <a:rPr lang="en-US" altLang="zh-CN" sz="1600" b="1" i="1" smtClean="0">
                              <a:solidFill>
                                <a:srgbClr val="2E11BF"/>
                              </a:solidFill>
                              <a:latin typeface="Cambria Math" panose="02040503050406030204" pitchFamily="18" charset="0"/>
                            </a:rPr>
                            <m:t>−</m:t>
                          </m:r>
                        </m:sub>
                      </m:sSub>
                      <m:r>
                        <a:rPr lang="en-US" altLang="zh-CN" sz="1600" b="0" i="1" smtClean="0">
                          <a:latin typeface="Cambria Math" panose="02040503050406030204" pitchFamily="18" charset="0"/>
                        </a:rPr>
                        <m:t>=0</m:t>
                      </m:r>
                    </m:oMath>
                  </m:oMathPara>
                </a14:m>
                <a:endParaRPr lang="zh-CN" altLang="en-US" sz="1600" dirty="0"/>
              </a:p>
            </p:txBody>
          </p:sp>
        </mc:Choice>
        <mc:Fallback xmlns="">
          <p:sp>
            <p:nvSpPr>
              <p:cNvPr id="81" name="文本框 80">
                <a:extLst>
                  <a:ext uri="{FF2B5EF4-FFF2-40B4-BE49-F238E27FC236}">
                    <a16:creationId xmlns:a16="http://schemas.microsoft.com/office/drawing/2014/main" id="{4DBA5F9D-63EE-418B-8168-BC64D3BE068C}"/>
                  </a:ext>
                </a:extLst>
              </p:cNvPr>
              <p:cNvSpPr txBox="1">
                <a:spLocks noRot="1" noChangeAspect="1" noMove="1" noResize="1" noEditPoints="1" noAdjustHandles="1" noChangeArrowheads="1" noChangeShapeType="1" noTextEdit="1"/>
              </p:cNvSpPr>
              <p:nvPr/>
            </p:nvSpPr>
            <p:spPr>
              <a:xfrm>
                <a:off x="9840499" y="1542393"/>
                <a:ext cx="1415106" cy="282898"/>
              </a:xfrm>
              <a:prstGeom prst="rect">
                <a:avLst/>
              </a:prstGeom>
              <a:blipFill>
                <a:blip r:embed="rId29"/>
                <a:stretch>
                  <a:fillRect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9" name="文本框 88">
                <a:extLst>
                  <a:ext uri="{FF2B5EF4-FFF2-40B4-BE49-F238E27FC236}">
                    <a16:creationId xmlns:a16="http://schemas.microsoft.com/office/drawing/2014/main" id="{FED1266E-6D6E-4E5B-8CF1-42A0CDE54EE1}"/>
                  </a:ext>
                </a:extLst>
              </p:cNvPr>
              <p:cNvSpPr txBox="1"/>
              <p:nvPr/>
            </p:nvSpPr>
            <p:spPr>
              <a:xfrm>
                <a:off x="9352516" y="2194900"/>
                <a:ext cx="2294469" cy="3535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solidFill>
                                <a:srgbClr val="2E11BF"/>
                              </a:solidFill>
                              <a:latin typeface="Cambria Math" panose="02040503050406030204" pitchFamily="18" charset="0"/>
                            </a:rPr>
                          </m:ctrlPr>
                        </m:sSubPr>
                        <m:e>
                          <m:acc>
                            <m:accPr>
                              <m:chr m:val="⃗"/>
                              <m:ctrlPr>
                                <a:rPr lang="en-US" altLang="zh-CN" sz="2000" b="1" i="1" smtClean="0">
                                  <a:solidFill>
                                    <a:srgbClr val="2E11BF"/>
                                  </a:solidFill>
                                  <a:latin typeface="Cambria Math" panose="02040503050406030204" pitchFamily="18" charset="0"/>
                                </a:rPr>
                              </m:ctrlPr>
                            </m:accPr>
                            <m:e>
                              <m:r>
                                <a:rPr lang="en-US" altLang="zh-CN" sz="2000" b="1" i="1" smtClean="0">
                                  <a:solidFill>
                                    <a:srgbClr val="2E11BF"/>
                                  </a:solidFill>
                                  <a:latin typeface="Cambria Math" panose="02040503050406030204" pitchFamily="18" charset="0"/>
                                </a:rPr>
                                <m:t>𝒌</m:t>
                              </m:r>
                            </m:e>
                          </m:acc>
                        </m:e>
                        <m:sub>
                          <m:r>
                            <a:rPr lang="en-US" altLang="zh-CN" sz="2000" b="1" i="1" smtClean="0">
                              <a:solidFill>
                                <a:srgbClr val="2E11BF"/>
                              </a:solidFill>
                              <a:latin typeface="Cambria Math" panose="02040503050406030204" pitchFamily="18" charset="0"/>
                            </a:rPr>
                            <m:t>−</m:t>
                          </m:r>
                        </m:sub>
                      </m:sSub>
                      <m:r>
                        <a:rPr lang="en-US" altLang="zh-CN" sz="2000" b="0" i="1" smtClean="0">
                          <a:solidFill>
                            <a:srgbClr val="2E11BF"/>
                          </a:solidFill>
                          <a:latin typeface="Cambria Math" panose="02040503050406030204" pitchFamily="18" charset="0"/>
                        </a:rPr>
                        <m:t>=</m:t>
                      </m:r>
                      <m:r>
                        <a:rPr lang="en-US" altLang="zh-CN" sz="2000" b="0" i="1" smtClean="0">
                          <a:latin typeface="Cambria Math" panose="02040503050406030204" pitchFamily="18" charset="0"/>
                        </a:rPr>
                        <m:t>−</m:t>
                      </m:r>
                      <m:sSub>
                        <m:sSubPr>
                          <m:ctrlPr>
                            <a:rPr lang="en-US" altLang="zh-CN" sz="2000" i="1">
                              <a:latin typeface="Cambria Math" panose="02040503050406030204" pitchFamily="18" charset="0"/>
                            </a:rPr>
                          </m:ctrlPr>
                        </m:sSubPr>
                        <m:e>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𝑘</m:t>
                              </m:r>
                            </m:e>
                          </m:acc>
                        </m:e>
                        <m:sub>
                          <m:r>
                            <a:rPr lang="en-US" altLang="zh-CN" sz="2000" i="1">
                              <a:latin typeface="Cambria Math" panose="02040503050406030204" pitchFamily="18" charset="0"/>
                            </a:rPr>
                            <m:t>0</m:t>
                          </m:r>
                        </m:sub>
                      </m:sSub>
                    </m:oMath>
                  </m:oMathPara>
                </a14:m>
                <a:endParaRPr lang="zh-CN" altLang="en-US" sz="2000" b="1" dirty="0"/>
              </a:p>
            </p:txBody>
          </p:sp>
        </mc:Choice>
        <mc:Fallback xmlns="">
          <p:sp>
            <p:nvSpPr>
              <p:cNvPr id="89" name="文本框 88">
                <a:extLst>
                  <a:ext uri="{FF2B5EF4-FFF2-40B4-BE49-F238E27FC236}">
                    <a16:creationId xmlns:a16="http://schemas.microsoft.com/office/drawing/2014/main" id="{FED1266E-6D6E-4E5B-8CF1-42A0CDE54EE1}"/>
                  </a:ext>
                </a:extLst>
              </p:cNvPr>
              <p:cNvSpPr txBox="1">
                <a:spLocks noRot="1" noChangeAspect="1" noMove="1" noResize="1" noEditPoints="1" noAdjustHandles="1" noChangeArrowheads="1" noChangeShapeType="1" noTextEdit="1"/>
              </p:cNvSpPr>
              <p:nvPr/>
            </p:nvSpPr>
            <p:spPr>
              <a:xfrm>
                <a:off x="9352516" y="2194900"/>
                <a:ext cx="2294469" cy="353558"/>
              </a:xfrm>
              <a:prstGeom prst="rect">
                <a:avLst/>
              </a:prstGeom>
              <a:blipFill>
                <a:blip r:embed="rId30"/>
                <a:stretch>
                  <a:fillRect b="-155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6" name="矩形 95">
                <a:extLst>
                  <a:ext uri="{FF2B5EF4-FFF2-40B4-BE49-F238E27FC236}">
                    <a16:creationId xmlns:a16="http://schemas.microsoft.com/office/drawing/2014/main" id="{E340DF8C-CE18-4A77-94A3-6A4F303E44E4}"/>
                  </a:ext>
                </a:extLst>
              </p:cNvPr>
              <p:cNvSpPr/>
              <p:nvPr/>
            </p:nvSpPr>
            <p:spPr>
              <a:xfrm>
                <a:off x="8945608" y="4011479"/>
                <a:ext cx="2973891" cy="307777"/>
              </a:xfrm>
              <a:prstGeom prst="rect">
                <a:avLst/>
              </a:prstGeom>
              <a:noFill/>
              <a:ln>
                <a:noFill/>
              </a:ln>
            </p:spPr>
            <p:txBody>
              <a:bodyPr wrap="none">
                <a:spAutoFit/>
              </a:bodyPr>
              <a:lstStyle/>
              <a:p>
                <a:r>
                  <a:rPr lang="en-US" altLang="zh-CN" sz="1400" b="1" dirty="0">
                    <a:solidFill>
                      <a:srgbClr val="2E11BF"/>
                    </a:solidFill>
                  </a:rPr>
                  <a:t>Direction of the </a:t>
                </a:r>
                <a14:m>
                  <m:oMath xmlns:m="http://schemas.openxmlformats.org/officeDocument/2006/math">
                    <m:r>
                      <a:rPr lang="en-US" altLang="zh-CN" sz="1400" b="1" i="0" dirty="0" smtClean="0">
                        <a:solidFill>
                          <a:srgbClr val="2E11BF"/>
                        </a:solidFill>
                        <a:latin typeface="Cambria Math" panose="02040503050406030204" pitchFamily="18" charset="0"/>
                      </a:rPr>
                      <m:t>𝐑𝐞𝐟𝐥𝐞𝐜𝐭𝐞𝐝</m:t>
                    </m:r>
                    <m:r>
                      <a:rPr lang="en-US" altLang="zh-CN" sz="1400" b="1" i="0" dirty="0" smtClean="0">
                        <a:solidFill>
                          <a:srgbClr val="2E11BF"/>
                        </a:solidFill>
                        <a:latin typeface="Cambria Math" panose="02040503050406030204" pitchFamily="18" charset="0"/>
                      </a:rPr>
                      <m:t> </m:t>
                    </m:r>
                    <m:r>
                      <a:rPr lang="en-US" altLang="zh-CN" sz="1400" b="1" i="0" dirty="0" smtClean="0">
                        <a:solidFill>
                          <a:srgbClr val="2E11BF"/>
                        </a:solidFill>
                        <a:latin typeface="Cambria Math" panose="02040503050406030204" pitchFamily="18" charset="0"/>
                      </a:rPr>
                      <m:t>𝐩𝐡𝐨𝐭𝐨𝐧</m:t>
                    </m:r>
                  </m:oMath>
                </a14:m>
                <a:endParaRPr lang="zh-CN" altLang="en-US" sz="1400" b="1" dirty="0">
                  <a:solidFill>
                    <a:srgbClr val="2E11BF"/>
                  </a:solidFill>
                </a:endParaRPr>
              </a:p>
            </p:txBody>
          </p:sp>
        </mc:Choice>
        <mc:Fallback xmlns="">
          <p:sp>
            <p:nvSpPr>
              <p:cNvPr id="96" name="矩形 95">
                <a:extLst>
                  <a:ext uri="{FF2B5EF4-FFF2-40B4-BE49-F238E27FC236}">
                    <a16:creationId xmlns:a16="http://schemas.microsoft.com/office/drawing/2014/main" id="{E340DF8C-CE18-4A77-94A3-6A4F303E44E4}"/>
                  </a:ext>
                </a:extLst>
              </p:cNvPr>
              <p:cNvSpPr>
                <a:spLocks noRot="1" noChangeAspect="1" noMove="1" noResize="1" noEditPoints="1" noAdjustHandles="1" noChangeArrowheads="1" noChangeShapeType="1" noTextEdit="1"/>
              </p:cNvSpPr>
              <p:nvPr/>
            </p:nvSpPr>
            <p:spPr>
              <a:xfrm>
                <a:off x="8945608" y="4011479"/>
                <a:ext cx="2973891" cy="307777"/>
              </a:xfrm>
              <a:prstGeom prst="rect">
                <a:avLst/>
              </a:prstGeom>
              <a:blipFill>
                <a:blip r:embed="rId31"/>
                <a:stretch>
                  <a:fillRect l="-615" t="-3922" b="-19608"/>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9" name="矩形 98">
                <a:extLst>
                  <a:ext uri="{FF2B5EF4-FFF2-40B4-BE49-F238E27FC236}">
                    <a16:creationId xmlns:a16="http://schemas.microsoft.com/office/drawing/2014/main" id="{9FAE4D25-C43C-440C-988F-A4B735DC9B85}"/>
                  </a:ext>
                </a:extLst>
              </p:cNvPr>
              <p:cNvSpPr/>
              <p:nvPr/>
            </p:nvSpPr>
            <p:spPr>
              <a:xfrm>
                <a:off x="8969967" y="1887123"/>
                <a:ext cx="2973891" cy="307777"/>
              </a:xfrm>
              <a:prstGeom prst="rect">
                <a:avLst/>
              </a:prstGeom>
              <a:noFill/>
              <a:ln>
                <a:noFill/>
              </a:ln>
            </p:spPr>
            <p:txBody>
              <a:bodyPr wrap="none">
                <a:spAutoFit/>
              </a:bodyPr>
              <a:lstStyle/>
              <a:p>
                <a:r>
                  <a:rPr lang="en-US" altLang="zh-CN" sz="1400" b="1" dirty="0">
                    <a:solidFill>
                      <a:srgbClr val="2E11BF"/>
                    </a:solidFill>
                  </a:rPr>
                  <a:t>Direction of the </a:t>
                </a:r>
                <a14:m>
                  <m:oMath xmlns:m="http://schemas.openxmlformats.org/officeDocument/2006/math">
                    <m:r>
                      <a:rPr lang="en-US" altLang="zh-CN" sz="1400" b="1" i="0" dirty="0" smtClean="0">
                        <a:solidFill>
                          <a:srgbClr val="2E11BF"/>
                        </a:solidFill>
                        <a:latin typeface="Cambria Math" panose="02040503050406030204" pitchFamily="18" charset="0"/>
                      </a:rPr>
                      <m:t>𝐑𝐞𝐟𝐥𝐞𝐜𝐭𝐞𝐝</m:t>
                    </m:r>
                    <m:r>
                      <a:rPr lang="en-US" altLang="zh-CN" sz="1400" b="1" i="0" dirty="0" smtClean="0">
                        <a:solidFill>
                          <a:srgbClr val="2E11BF"/>
                        </a:solidFill>
                        <a:latin typeface="Cambria Math" panose="02040503050406030204" pitchFamily="18" charset="0"/>
                      </a:rPr>
                      <m:t> </m:t>
                    </m:r>
                    <m:r>
                      <a:rPr lang="en-US" altLang="zh-CN" sz="1400" b="1" i="0" dirty="0" smtClean="0">
                        <a:solidFill>
                          <a:srgbClr val="2E11BF"/>
                        </a:solidFill>
                        <a:latin typeface="Cambria Math" panose="02040503050406030204" pitchFamily="18" charset="0"/>
                      </a:rPr>
                      <m:t>𝐩𝐡𝐨𝐭𝐨𝐧</m:t>
                    </m:r>
                  </m:oMath>
                </a14:m>
                <a:endParaRPr lang="zh-CN" altLang="en-US" sz="1400" b="1" dirty="0">
                  <a:solidFill>
                    <a:srgbClr val="2E11BF"/>
                  </a:solidFill>
                </a:endParaRPr>
              </a:p>
            </p:txBody>
          </p:sp>
        </mc:Choice>
        <mc:Fallback xmlns="">
          <p:sp>
            <p:nvSpPr>
              <p:cNvPr id="99" name="矩形 98">
                <a:extLst>
                  <a:ext uri="{FF2B5EF4-FFF2-40B4-BE49-F238E27FC236}">
                    <a16:creationId xmlns:a16="http://schemas.microsoft.com/office/drawing/2014/main" id="{9FAE4D25-C43C-440C-988F-A4B735DC9B85}"/>
                  </a:ext>
                </a:extLst>
              </p:cNvPr>
              <p:cNvSpPr>
                <a:spLocks noRot="1" noChangeAspect="1" noMove="1" noResize="1" noEditPoints="1" noAdjustHandles="1" noChangeArrowheads="1" noChangeShapeType="1" noTextEdit="1"/>
              </p:cNvSpPr>
              <p:nvPr/>
            </p:nvSpPr>
            <p:spPr>
              <a:xfrm>
                <a:off x="8969967" y="1887123"/>
                <a:ext cx="2973891" cy="307777"/>
              </a:xfrm>
              <a:prstGeom prst="rect">
                <a:avLst/>
              </a:prstGeom>
              <a:blipFill>
                <a:blip r:embed="rId32"/>
                <a:stretch>
                  <a:fillRect l="-615" t="-4000" b="-20000"/>
                </a:stretch>
              </a:blipFill>
              <a:ln>
                <a:noFill/>
              </a:ln>
            </p:spPr>
            <p:txBody>
              <a:bodyPr/>
              <a:lstStyle/>
              <a:p>
                <a:r>
                  <a:rPr lang="zh-CN" altLang="en-US">
                    <a:noFill/>
                  </a:rPr>
                  <a:t> </a:t>
                </a:r>
              </a:p>
            </p:txBody>
          </p:sp>
        </mc:Fallback>
      </mc:AlternateContent>
      <p:sp>
        <p:nvSpPr>
          <p:cNvPr id="5" name="内容占位符 2">
            <a:extLst>
              <a:ext uri="{FF2B5EF4-FFF2-40B4-BE49-F238E27FC236}">
                <a16:creationId xmlns:a16="http://schemas.microsoft.com/office/drawing/2014/main" id="{B4D87A48-4D58-4DCC-4740-F032C30DCFC8}"/>
              </a:ext>
            </a:extLst>
          </p:cNvPr>
          <p:cNvSpPr txBox="1">
            <a:spLocks/>
          </p:cNvSpPr>
          <p:nvPr/>
        </p:nvSpPr>
        <p:spPr>
          <a:xfrm>
            <a:off x="12988" y="5977015"/>
            <a:ext cx="5675921" cy="4949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600" dirty="0"/>
              <a:t>Impact from the </a:t>
            </a:r>
            <a:r>
              <a:rPr lang="en-US" altLang="zh-CN" sz="2600" b="1" dirty="0"/>
              <a:t>Ionosphere</a:t>
            </a:r>
            <a:endParaRPr lang="zh-CN" altLang="en-US" sz="2600" b="1" dirty="0"/>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434EAE5A-3221-350A-651B-A05F2D59ABF4}"/>
                  </a:ext>
                </a:extLst>
              </p:cNvPr>
              <p:cNvSpPr txBox="1"/>
              <p:nvPr/>
            </p:nvSpPr>
            <p:spPr>
              <a:xfrm>
                <a:off x="4380294" y="5832798"/>
                <a:ext cx="2655090" cy="6768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solidFill>
                                <a:srgbClr val="2E11BF"/>
                              </a:solidFill>
                              <a:latin typeface="Cambria Math" panose="02040503050406030204" pitchFamily="18" charset="0"/>
                            </a:rPr>
                          </m:ctrlPr>
                        </m:sSubPr>
                        <m:e>
                          <m:r>
                            <a:rPr lang="en-US" altLang="zh-CN" sz="2000" b="1" i="0" smtClean="0">
                              <a:solidFill>
                                <a:srgbClr val="2E11BF"/>
                              </a:solidFill>
                              <a:latin typeface="Cambria Math" panose="02040503050406030204" pitchFamily="18" charset="0"/>
                            </a:rPr>
                            <m:t>𝐭</m:t>
                          </m:r>
                        </m:e>
                        <m:sub>
                          <m:r>
                            <a:rPr lang="en-US" altLang="zh-CN" sz="2000" b="1" i="0" smtClean="0">
                              <a:solidFill>
                                <a:srgbClr val="2E11BF"/>
                              </a:solidFill>
                              <a:latin typeface="Cambria Math" panose="02040503050406030204" pitchFamily="18" charset="0"/>
                            </a:rPr>
                            <m:t>𝐞𝐟𝐟</m:t>
                          </m:r>
                        </m:sub>
                      </m:sSub>
                      <m:r>
                        <a:rPr lang="en-US" altLang="zh-CN" sz="2000" b="1" i="0" smtClean="0">
                          <a:latin typeface="Cambria Math" panose="02040503050406030204" pitchFamily="18" charset="0"/>
                        </a:rPr>
                        <m:t>&lt;</m:t>
                      </m:r>
                      <m:sSub>
                        <m:sSubPr>
                          <m:ctrlPr>
                            <a:rPr lang="en-US" altLang="zh-CN" sz="2000" b="1" i="1" smtClean="0">
                              <a:latin typeface="Cambria Math" panose="02040503050406030204" pitchFamily="18" charset="0"/>
                            </a:rPr>
                          </m:ctrlPr>
                        </m:sSubPr>
                        <m:e>
                          <m:r>
                            <a:rPr lang="en-US" altLang="zh-CN" sz="2000" b="1" i="0" smtClean="0">
                              <a:latin typeface="Cambria Math" panose="02040503050406030204" pitchFamily="18" charset="0"/>
                            </a:rPr>
                            <m:t>𝐡</m:t>
                          </m:r>
                        </m:e>
                        <m:sub>
                          <m:r>
                            <a:rPr lang="en-US" altLang="zh-CN" sz="2000" b="1" i="0" smtClean="0">
                              <a:latin typeface="Cambria Math" panose="02040503050406030204" pitchFamily="18" charset="0"/>
                            </a:rPr>
                            <m:t>𝐢𝐨𝐧𝐨</m:t>
                          </m:r>
                        </m:sub>
                      </m:sSub>
                      <m:r>
                        <a:rPr lang="en-US" altLang="zh-CN" sz="2000" b="1" i="0" smtClean="0">
                          <a:latin typeface="Cambria Math" panose="02040503050406030204" pitchFamily="18" charset="0"/>
                        </a:rPr>
                        <m:t>=</m:t>
                      </m:r>
                      <m:f>
                        <m:fPr>
                          <m:ctrlPr>
                            <a:rPr lang="en-US" altLang="zh-CN" sz="2000" b="1" i="1" smtClean="0">
                              <a:latin typeface="Cambria Math" panose="02040503050406030204" pitchFamily="18" charset="0"/>
                            </a:rPr>
                          </m:ctrlPr>
                        </m:fPr>
                        <m:num>
                          <m:r>
                            <a:rPr lang="en-US" altLang="zh-CN" sz="2000" b="1" i="0">
                              <a:latin typeface="Cambria Math" panose="02040503050406030204" pitchFamily="18" charset="0"/>
                            </a:rPr>
                            <m:t>𝟒𝟖</m:t>
                          </m:r>
                          <m:r>
                            <a:rPr lang="en-US" altLang="zh-CN" sz="2000" b="1" i="0" smtClean="0">
                              <a:latin typeface="Cambria Math" panose="02040503050406030204" pitchFamily="18" charset="0"/>
                            </a:rPr>
                            <m:t> </m:t>
                          </m:r>
                          <m:r>
                            <a:rPr lang="en-US" altLang="zh-CN" sz="2000" b="1" i="0" smtClean="0">
                              <a:latin typeface="Cambria Math" panose="02040503050406030204" pitchFamily="18" charset="0"/>
                            </a:rPr>
                            <m:t>𝐤𝐦</m:t>
                          </m:r>
                        </m:num>
                        <m:den>
                          <m:r>
                            <a:rPr lang="en-US" altLang="zh-CN" sz="2000" b="1" i="0" smtClean="0">
                              <a:latin typeface="Cambria Math" panose="02040503050406030204" pitchFamily="18" charset="0"/>
                            </a:rPr>
                            <m:t>𝐜</m:t>
                          </m:r>
                        </m:den>
                      </m:f>
                    </m:oMath>
                  </m:oMathPara>
                </a14:m>
                <a:endParaRPr lang="zh-CN" altLang="en-US" sz="2000" b="1" dirty="0"/>
              </a:p>
            </p:txBody>
          </p:sp>
        </mc:Choice>
        <mc:Fallback xmlns="">
          <p:sp>
            <p:nvSpPr>
              <p:cNvPr id="10" name="文本框 9">
                <a:extLst>
                  <a:ext uri="{FF2B5EF4-FFF2-40B4-BE49-F238E27FC236}">
                    <a16:creationId xmlns:a16="http://schemas.microsoft.com/office/drawing/2014/main" id="{434EAE5A-3221-350A-651B-A05F2D59ABF4}"/>
                  </a:ext>
                </a:extLst>
              </p:cNvPr>
              <p:cNvSpPr txBox="1">
                <a:spLocks noRot="1" noChangeAspect="1" noMove="1" noResize="1" noEditPoints="1" noAdjustHandles="1" noChangeArrowheads="1" noChangeShapeType="1" noTextEdit="1"/>
              </p:cNvSpPr>
              <p:nvPr/>
            </p:nvSpPr>
            <p:spPr>
              <a:xfrm>
                <a:off x="4380294" y="5832798"/>
                <a:ext cx="2655090" cy="676852"/>
              </a:xfrm>
              <a:prstGeom prst="rect">
                <a:avLst/>
              </a:prstGeom>
              <a:blipFill>
                <a:blip r:embed="rId33"/>
                <a:stretch>
                  <a:fillRect/>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2C9A3807-8146-CEE0-17F7-AC0C2FF15DB2}"/>
              </a:ext>
            </a:extLst>
          </p:cNvPr>
          <p:cNvSpPr txBox="1"/>
          <p:nvPr/>
        </p:nvSpPr>
        <p:spPr>
          <a:xfrm>
            <a:off x="7136374" y="5997396"/>
            <a:ext cx="2317132" cy="400110"/>
          </a:xfrm>
          <a:prstGeom prst="rect">
            <a:avLst/>
          </a:prstGeom>
          <a:noFill/>
        </p:spPr>
        <p:txBody>
          <a:bodyPr wrap="square">
            <a:spAutoFit/>
          </a:bodyPr>
          <a:lstStyle/>
          <a:p>
            <a:r>
              <a:rPr lang="en-US" altLang="zh-CN" sz="2000" b="1" dirty="0">
                <a:solidFill>
                  <a:srgbClr val="2E11BF"/>
                </a:solidFill>
              </a:rPr>
              <a:t>Can be ignored </a:t>
            </a:r>
            <a:endParaRPr lang="zh-CN" altLang="en-US" sz="2000" b="1" dirty="0">
              <a:solidFill>
                <a:srgbClr val="2E11BF"/>
              </a:solidFill>
            </a:endParaRPr>
          </a:p>
        </p:txBody>
      </p:sp>
    </p:spTree>
    <p:extLst>
      <p:ext uri="{BB962C8B-B14F-4D97-AF65-F5344CB8AC3E}">
        <p14:creationId xmlns:p14="http://schemas.microsoft.com/office/powerpoint/2010/main" val="3446483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30F0C1-FA8B-BA2A-38F7-59A22FDE4849}"/>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Local Halo</a:t>
            </a:r>
            <a:endParaRPr lang="zh-CN" altLang="en-US" dirty="0"/>
          </a:p>
        </p:txBody>
      </p:sp>
      <p:sp>
        <p:nvSpPr>
          <p:cNvPr id="4" name="灯片编号占位符 3">
            <a:extLst>
              <a:ext uri="{FF2B5EF4-FFF2-40B4-BE49-F238E27FC236}">
                <a16:creationId xmlns:a16="http://schemas.microsoft.com/office/drawing/2014/main" id="{2CC8A2D8-B6F3-80A9-B6F0-19CD0FCEA982}"/>
              </a:ext>
            </a:extLst>
          </p:cNvPr>
          <p:cNvSpPr>
            <a:spLocks noGrp="1"/>
          </p:cNvSpPr>
          <p:nvPr>
            <p:ph type="sldNum" sz="quarter" idx="12"/>
          </p:nvPr>
        </p:nvSpPr>
        <p:spPr/>
        <p:txBody>
          <a:bodyPr/>
          <a:lstStyle/>
          <a:p>
            <a:fld id="{65316A93-59F2-4889-9C97-010C89774A76}" type="slidenum">
              <a:rPr lang="zh-CN" altLang="en-US" smtClean="0"/>
              <a:pPr/>
              <a:t>12</a:t>
            </a:fld>
            <a:r>
              <a:rPr lang="en-US" altLang="zh-CN" dirty="0"/>
              <a:t> / 16</a:t>
            </a:r>
            <a:endParaRPr lang="zh-CN" altLang="en-US" dirty="0"/>
          </a:p>
        </p:txBody>
      </p:sp>
      <p:sp>
        <p:nvSpPr>
          <p:cNvPr id="6" name="文本框 5">
            <a:extLst>
              <a:ext uri="{FF2B5EF4-FFF2-40B4-BE49-F238E27FC236}">
                <a16:creationId xmlns:a16="http://schemas.microsoft.com/office/drawing/2014/main" id="{F69604D5-B941-1997-7CAC-130396425F6A}"/>
              </a:ext>
            </a:extLst>
          </p:cNvPr>
          <p:cNvSpPr txBox="1"/>
          <p:nvPr/>
        </p:nvSpPr>
        <p:spPr>
          <a:xfrm>
            <a:off x="1194506" y="1356808"/>
            <a:ext cx="1989487" cy="307777"/>
          </a:xfrm>
          <a:prstGeom prst="rect">
            <a:avLst/>
          </a:prstGeom>
          <a:noFill/>
        </p:spPr>
        <p:txBody>
          <a:bodyPr wrap="square">
            <a:spAutoFit/>
          </a:bodyPr>
          <a:lstStyle/>
          <a:p>
            <a:r>
              <a:rPr lang="en-US" altLang="zh-CN" sz="1400" b="1" dirty="0">
                <a:solidFill>
                  <a:srgbClr val="2E11BF"/>
                </a:solidFill>
              </a:rPr>
              <a:t>Density profile</a:t>
            </a:r>
          </a:p>
        </p:txBody>
      </p:sp>
      <p:pic>
        <p:nvPicPr>
          <p:cNvPr id="9" name="图片 8">
            <a:extLst>
              <a:ext uri="{FF2B5EF4-FFF2-40B4-BE49-F238E27FC236}">
                <a16:creationId xmlns:a16="http://schemas.microsoft.com/office/drawing/2014/main" id="{42FA1CEF-9DFE-940A-2DA7-479E3177CD9C}"/>
              </a:ext>
            </a:extLst>
          </p:cNvPr>
          <p:cNvPicPr>
            <a:picLocks noChangeAspect="1"/>
          </p:cNvPicPr>
          <p:nvPr/>
        </p:nvPicPr>
        <p:blipFill>
          <a:blip r:embed="rId3"/>
          <a:stretch>
            <a:fillRect/>
          </a:stretch>
        </p:blipFill>
        <p:spPr>
          <a:xfrm>
            <a:off x="9666573" y="665640"/>
            <a:ext cx="1575681" cy="1397369"/>
          </a:xfrm>
          <a:prstGeom prst="rect">
            <a:avLst/>
          </a:prstGeom>
        </p:spPr>
      </p:pic>
      <p:sp>
        <p:nvSpPr>
          <p:cNvPr id="14" name="文本框 13">
            <a:extLst>
              <a:ext uri="{FF2B5EF4-FFF2-40B4-BE49-F238E27FC236}">
                <a16:creationId xmlns:a16="http://schemas.microsoft.com/office/drawing/2014/main" id="{ABD75AAA-8E11-7AC2-20BF-7F38802E61B7}"/>
              </a:ext>
            </a:extLst>
          </p:cNvPr>
          <p:cNvSpPr txBox="1"/>
          <p:nvPr/>
        </p:nvSpPr>
        <p:spPr>
          <a:xfrm>
            <a:off x="5442746" y="960373"/>
            <a:ext cx="1989487" cy="307777"/>
          </a:xfrm>
          <a:prstGeom prst="rect">
            <a:avLst/>
          </a:prstGeom>
          <a:noFill/>
        </p:spPr>
        <p:txBody>
          <a:bodyPr wrap="square">
            <a:spAutoFit/>
          </a:bodyPr>
          <a:lstStyle/>
          <a:p>
            <a:r>
              <a:rPr lang="en-US" altLang="zh-CN" sz="1400" b="1" dirty="0">
                <a:solidFill>
                  <a:srgbClr val="2E11BF"/>
                </a:solidFill>
              </a:rPr>
              <a:t>Local density</a:t>
            </a:r>
          </a:p>
        </p:txBody>
      </p:sp>
      <p:sp>
        <p:nvSpPr>
          <p:cNvPr id="15" name="文本框 14">
            <a:extLst>
              <a:ext uri="{FF2B5EF4-FFF2-40B4-BE49-F238E27FC236}">
                <a16:creationId xmlns:a16="http://schemas.microsoft.com/office/drawing/2014/main" id="{952D023D-E68F-F964-D363-E9579BD3A9B9}"/>
              </a:ext>
            </a:extLst>
          </p:cNvPr>
          <p:cNvSpPr txBox="1"/>
          <p:nvPr/>
        </p:nvSpPr>
        <p:spPr>
          <a:xfrm>
            <a:off x="1194506" y="1688598"/>
            <a:ext cx="2459801" cy="307777"/>
          </a:xfrm>
          <a:prstGeom prst="rect">
            <a:avLst/>
          </a:prstGeom>
          <a:noFill/>
        </p:spPr>
        <p:txBody>
          <a:bodyPr wrap="square">
            <a:spAutoFit/>
          </a:bodyPr>
          <a:lstStyle/>
          <a:p>
            <a:r>
              <a:rPr lang="en-US" altLang="zh-CN" sz="1400" b="1" dirty="0">
                <a:solidFill>
                  <a:srgbClr val="2E11BF"/>
                </a:solidFill>
              </a:rPr>
              <a:t>Velocity dispersion</a:t>
            </a:r>
          </a:p>
        </p:txBody>
      </p:sp>
      <p:sp>
        <p:nvSpPr>
          <p:cNvPr id="3" name="文本框 2">
            <a:extLst>
              <a:ext uri="{FF2B5EF4-FFF2-40B4-BE49-F238E27FC236}">
                <a16:creationId xmlns:a16="http://schemas.microsoft.com/office/drawing/2014/main" id="{2C16DBD9-97BF-37AC-FD56-BD2EC8AC308E}"/>
              </a:ext>
            </a:extLst>
          </p:cNvPr>
          <p:cNvSpPr txBox="1"/>
          <p:nvPr/>
        </p:nvSpPr>
        <p:spPr>
          <a:xfrm>
            <a:off x="1228128" y="962755"/>
            <a:ext cx="4938664" cy="307777"/>
          </a:xfrm>
          <a:prstGeom prst="rect">
            <a:avLst/>
          </a:prstGeom>
          <a:noFill/>
        </p:spPr>
        <p:txBody>
          <a:bodyPr wrap="square">
            <a:spAutoFit/>
          </a:bodyPr>
          <a:lstStyle/>
          <a:p>
            <a:r>
              <a:rPr lang="en-US" altLang="zh-CN" sz="1400" b="1" dirty="0"/>
              <a:t>Base                           </a:t>
            </a:r>
            <a:r>
              <a:rPr lang="en-US" altLang="zh-CN" sz="1400" b="1" dirty="0">
                <a:solidFill>
                  <a:srgbClr val="FF0000"/>
                </a:solidFill>
              </a:rPr>
              <a:t>N-body Simulation </a:t>
            </a: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6A17D70B-0E5E-DDF4-8B90-F9977A0F0C54}"/>
                  </a:ext>
                </a:extLst>
              </p:cNvPr>
              <p:cNvSpPr txBox="1"/>
              <p:nvPr/>
            </p:nvSpPr>
            <p:spPr>
              <a:xfrm>
                <a:off x="6329108" y="954453"/>
                <a:ext cx="235743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𝜌</m:t>
                          </m:r>
                        </m:e>
                        <m:sub>
                          <m:r>
                            <a:rPr lang="en-US" altLang="zh-CN" sz="1400" b="0" i="1" smtClean="0">
                              <a:latin typeface="Cambria Math" panose="02040503050406030204" pitchFamily="18" charset="0"/>
                            </a:rPr>
                            <m:t>0</m:t>
                          </m:r>
                        </m:sub>
                      </m:sSub>
                      <m:r>
                        <a:rPr lang="en-US" altLang="zh-CN" sz="1400" b="0" i="1" smtClean="0">
                          <a:latin typeface="Cambria Math" panose="02040503050406030204" pitchFamily="18" charset="0"/>
                        </a:rPr>
                        <m:t>=0.</m:t>
                      </m:r>
                      <m:r>
                        <m:rPr>
                          <m:nor/>
                        </m:rPr>
                        <a:rPr lang="en-US" altLang="zh-CN" sz="1400" b="0" i="0" smtClean="0">
                          <a:latin typeface="Cambria Math" panose="02040503050406030204" pitchFamily="18" charset="0"/>
                        </a:rPr>
                        <m:t>3 </m:t>
                      </m:r>
                      <m:r>
                        <m:rPr>
                          <m:nor/>
                        </m:rPr>
                        <a:rPr lang="en-US" altLang="zh-CN" sz="1400" smtClean="0">
                          <a:latin typeface="Cambria Math" panose="02040503050406030204" pitchFamily="18" charset="0"/>
                        </a:rPr>
                        <m:t>GeV</m:t>
                      </m:r>
                      <m:r>
                        <m:rPr>
                          <m:nor/>
                        </m:rPr>
                        <a:rPr lang="en-US" altLang="zh-CN" sz="1400" smtClean="0">
                          <a:latin typeface="Cambria Math" panose="02040503050406030204" pitchFamily="18" charset="0"/>
                        </a:rPr>
                        <m:t>/</m:t>
                      </m:r>
                      <m:sSup>
                        <m:sSupPr>
                          <m:ctrlPr>
                            <a:rPr lang="en-US" altLang="zh-CN" sz="1400" i="1" smtClean="0">
                              <a:latin typeface="Cambria Math" panose="02040503050406030204" pitchFamily="18" charset="0"/>
                            </a:rPr>
                          </m:ctrlPr>
                        </m:sSupPr>
                        <m:e>
                          <m:r>
                            <m:rPr>
                              <m:sty m:val="p"/>
                            </m:rPr>
                            <a:rPr lang="en-US" altLang="zh-CN" sz="1400" b="0" i="0" smtClean="0">
                              <a:latin typeface="Cambria Math" panose="02040503050406030204" pitchFamily="18" charset="0"/>
                            </a:rPr>
                            <m:t>cm</m:t>
                          </m:r>
                        </m:e>
                        <m:sup>
                          <m:r>
                            <a:rPr lang="en-US" altLang="zh-CN" sz="1400" b="0" i="0" smtClean="0">
                              <a:latin typeface="Cambria Math" panose="02040503050406030204" pitchFamily="18" charset="0"/>
                            </a:rPr>
                            <m:t>3</m:t>
                          </m:r>
                        </m:sup>
                      </m:sSup>
                      <m:r>
                        <m:rPr>
                          <m:nor/>
                        </m:rPr>
                        <a:rPr lang="en-US" altLang="zh-CN" sz="1400" b="0" i="0" dirty="0" smtClean="0"/>
                        <m:t>  </m:t>
                      </m:r>
                    </m:oMath>
                  </m:oMathPara>
                </a14:m>
                <a:endParaRPr lang="zh-CN" altLang="en-US" sz="1400" dirty="0"/>
              </a:p>
            </p:txBody>
          </p:sp>
        </mc:Choice>
        <mc:Fallback xmlns="">
          <p:sp>
            <p:nvSpPr>
              <p:cNvPr id="13" name="文本框 12">
                <a:extLst>
                  <a:ext uri="{FF2B5EF4-FFF2-40B4-BE49-F238E27FC236}">
                    <a16:creationId xmlns:a16="http://schemas.microsoft.com/office/drawing/2014/main" id="{6A17D70B-0E5E-DDF4-8B90-F9977A0F0C54}"/>
                  </a:ext>
                </a:extLst>
              </p:cNvPr>
              <p:cNvSpPr txBox="1">
                <a:spLocks noRot="1" noChangeAspect="1" noMove="1" noResize="1" noEditPoints="1" noAdjustHandles="1" noChangeArrowheads="1" noChangeShapeType="1" noTextEdit="1"/>
              </p:cNvSpPr>
              <p:nvPr/>
            </p:nvSpPr>
            <p:spPr>
              <a:xfrm>
                <a:off x="6329108" y="954453"/>
                <a:ext cx="2357438" cy="307777"/>
              </a:xfrm>
              <a:prstGeom prst="rect">
                <a:avLst/>
              </a:prstGeom>
              <a:blipFill>
                <a:blip r:embed="rId4"/>
                <a:stretch>
                  <a:fillRect b="-8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72B6631C-661E-242B-802C-272F9AC9553D}"/>
                  </a:ext>
                </a:extLst>
              </p:cNvPr>
              <p:cNvSpPr txBox="1"/>
              <p:nvPr/>
            </p:nvSpPr>
            <p:spPr>
              <a:xfrm>
                <a:off x="2673027" y="1669600"/>
                <a:ext cx="3441430" cy="3535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altLang="zh-CN" sz="1400" i="1" smtClean="0">
                          <a:latin typeface="Cambria Math" panose="02040503050406030204" pitchFamily="18" charset="0"/>
                        </a:rPr>
                        <m:t>𝜎</m:t>
                      </m:r>
                      <m:r>
                        <a:rPr lang="el-GR" altLang="zh-CN" sz="1400" i="1" smtClean="0">
                          <a:latin typeface="Cambria Math" panose="02040503050406030204" pitchFamily="18" charset="0"/>
                        </a:rPr>
                        <m:t> ≡ </m:t>
                      </m:r>
                      <m:rad>
                        <m:radPr>
                          <m:degHide m:val="on"/>
                          <m:ctrlPr>
                            <a:rPr lang="el-GR" altLang="zh-CN" sz="1400" i="1">
                              <a:latin typeface="Cambria Math" panose="02040503050406030204" pitchFamily="18" charset="0"/>
                            </a:rPr>
                          </m:ctrlPr>
                        </m:radPr>
                        <m:deg/>
                        <m:e>
                          <m:d>
                            <m:dPr>
                              <m:begChr m:val="⟨"/>
                              <m:endChr m:val="⟩"/>
                              <m:ctrlPr>
                                <a:rPr lang="el-GR" altLang="zh-CN" sz="1400" b="0" i="1" smtClean="0">
                                  <a:latin typeface="Cambria Math" panose="02040503050406030204" pitchFamily="18" charset="0"/>
                                </a:rPr>
                              </m:ctrlPr>
                            </m:dPr>
                            <m:e>
                              <m:acc>
                                <m:accPr>
                                  <m:chr m:val="⃗"/>
                                  <m:ctrlPr>
                                    <a:rPr lang="en-US" altLang="zh-CN" sz="1400" b="0" i="1" smtClean="0">
                                      <a:latin typeface="Cambria Math" panose="02040503050406030204" pitchFamily="18" charset="0"/>
                                    </a:rPr>
                                  </m:ctrlPr>
                                </m:accPr>
                                <m:e>
                                  <m:r>
                                    <a:rPr lang="en-US" altLang="zh-CN" sz="1400" b="0" i="1" smtClean="0">
                                      <a:latin typeface="Cambria Math" panose="02040503050406030204" pitchFamily="18" charset="0"/>
                                    </a:rPr>
                                    <m:t>𝑣</m:t>
                                  </m:r>
                                </m:e>
                              </m:acc>
                              <m:r>
                                <a:rPr lang="en-US" altLang="zh-CN" sz="1400" b="0" i="1" smtClean="0">
                                  <a:latin typeface="Cambria Math" panose="02040503050406030204" pitchFamily="18" charset="0"/>
                                </a:rPr>
                                <m:t>⋅</m:t>
                              </m:r>
                              <m:acc>
                                <m:accPr>
                                  <m:chr m:val="⃗"/>
                                  <m:ctrlPr>
                                    <a:rPr lang="en-US" altLang="zh-CN" sz="1400" b="0" i="1" smtClean="0">
                                      <a:latin typeface="Cambria Math" panose="02040503050406030204" pitchFamily="18" charset="0"/>
                                    </a:rPr>
                                  </m:ctrlPr>
                                </m:accPr>
                                <m:e>
                                  <m:r>
                                    <a:rPr lang="en-US" altLang="zh-CN" sz="1400" b="0" i="1" smtClean="0">
                                      <a:latin typeface="Cambria Math" panose="02040503050406030204" pitchFamily="18" charset="0"/>
                                    </a:rPr>
                                    <m:t>𝑣</m:t>
                                  </m:r>
                                </m:e>
                              </m:acc>
                              <m:r>
                                <a:rPr lang="en-US" altLang="zh-CN" sz="1400" b="0" i="1" smtClean="0">
                                  <a:latin typeface="Cambria Math" panose="02040503050406030204" pitchFamily="18" charset="0"/>
                                </a:rPr>
                                <m:t> </m:t>
                              </m:r>
                            </m:e>
                          </m:d>
                        </m:e>
                      </m:rad>
                      <m:r>
                        <a:rPr lang="en-US" altLang="zh-CN" sz="1400" b="0" i="1" smtClean="0">
                          <a:latin typeface="Cambria Math" panose="02040503050406030204" pitchFamily="18" charset="0"/>
                        </a:rPr>
                        <m:t>/</m:t>
                      </m:r>
                      <m:rad>
                        <m:radPr>
                          <m:degHide m:val="on"/>
                          <m:ctrlPr>
                            <a:rPr lang="el-GR" altLang="zh-CN" sz="1400" i="1">
                              <a:latin typeface="Cambria Math" panose="02040503050406030204" pitchFamily="18" charset="0"/>
                            </a:rPr>
                          </m:ctrlPr>
                        </m:radPr>
                        <m:deg/>
                        <m:e>
                          <m:r>
                            <a:rPr lang="en-US" altLang="zh-CN" sz="1400" i="1">
                              <a:latin typeface="Cambria Math" panose="02040503050406030204" pitchFamily="18" charset="0"/>
                            </a:rPr>
                            <m:t>3</m:t>
                          </m:r>
                        </m:e>
                      </m:rad>
                      <m:r>
                        <a:rPr lang="en-US" altLang="zh-CN" sz="1400" i="1">
                          <a:latin typeface="Cambria Math" panose="02040503050406030204" pitchFamily="18" charset="0"/>
                        </a:rPr>
                        <m:t>≃ 270/</m:t>
                      </m:r>
                      <m:rad>
                        <m:radPr>
                          <m:degHide m:val="on"/>
                          <m:ctrlPr>
                            <a:rPr lang="el-GR" altLang="zh-CN" sz="1400" i="1">
                              <a:latin typeface="Cambria Math" panose="02040503050406030204" pitchFamily="18" charset="0"/>
                            </a:rPr>
                          </m:ctrlPr>
                        </m:radPr>
                        <m:deg/>
                        <m:e>
                          <m:r>
                            <a:rPr lang="en-US" altLang="zh-CN" sz="1400" i="1">
                              <a:latin typeface="Cambria Math" panose="02040503050406030204" pitchFamily="18" charset="0"/>
                            </a:rPr>
                            <m:t>3</m:t>
                          </m:r>
                        </m:e>
                      </m:rad>
                      <m:r>
                        <m:rPr>
                          <m:sty m:val="p"/>
                        </m:rPr>
                        <a:rPr lang="en-US" altLang="zh-CN" sz="1400" b="0" i="0" smtClean="0">
                          <a:latin typeface="Cambria Math" panose="02040503050406030204" pitchFamily="18" charset="0"/>
                        </a:rPr>
                        <m:t>km</m:t>
                      </m:r>
                      <m:r>
                        <a:rPr lang="en-US" altLang="zh-CN" sz="1400" b="0" i="0" smtClean="0">
                          <a:latin typeface="Cambria Math" panose="02040503050406030204" pitchFamily="18" charset="0"/>
                        </a:rPr>
                        <m:t>/</m:t>
                      </m:r>
                      <m:r>
                        <m:rPr>
                          <m:sty m:val="p"/>
                        </m:rPr>
                        <a:rPr lang="en-US" altLang="zh-CN" sz="1400" b="0" i="0" smtClean="0">
                          <a:latin typeface="Cambria Math" panose="02040503050406030204" pitchFamily="18" charset="0"/>
                        </a:rPr>
                        <m:t>s</m:t>
                      </m:r>
                    </m:oMath>
                  </m:oMathPara>
                </a14:m>
                <a:endParaRPr sz="1400" dirty="0"/>
              </a:p>
            </p:txBody>
          </p:sp>
        </mc:Choice>
        <mc:Fallback xmlns="">
          <p:sp>
            <p:nvSpPr>
              <p:cNvPr id="17" name="文本框 16">
                <a:extLst>
                  <a:ext uri="{FF2B5EF4-FFF2-40B4-BE49-F238E27FC236}">
                    <a16:creationId xmlns:a16="http://schemas.microsoft.com/office/drawing/2014/main" id="{72B6631C-661E-242B-802C-272F9AC9553D}"/>
                  </a:ext>
                </a:extLst>
              </p:cNvPr>
              <p:cNvSpPr txBox="1">
                <a:spLocks noRot="1" noChangeAspect="1" noMove="1" noResize="1" noEditPoints="1" noAdjustHandles="1" noChangeArrowheads="1" noChangeShapeType="1" noTextEdit="1"/>
              </p:cNvSpPr>
              <p:nvPr/>
            </p:nvSpPr>
            <p:spPr>
              <a:xfrm>
                <a:off x="2673027" y="1669600"/>
                <a:ext cx="3441430" cy="353558"/>
              </a:xfrm>
              <a:prstGeom prst="rect">
                <a:avLst/>
              </a:prstGeom>
              <a:blipFill>
                <a:blip r:embed="rId5"/>
                <a:stretch>
                  <a:fillRect b="-6897"/>
                </a:stretch>
              </a:blipFill>
            </p:spPr>
            <p:txBody>
              <a:bodyPr/>
              <a:lstStyle/>
              <a:p>
                <a:r>
                  <a:rPr lang="zh-CN" altLang="en-US">
                    <a:noFill/>
                  </a:rPr>
                  <a:t> </a:t>
                </a:r>
              </a:p>
            </p:txBody>
          </p:sp>
        </mc:Fallback>
      </mc:AlternateContent>
      <p:pic>
        <p:nvPicPr>
          <p:cNvPr id="21" name="图片 20">
            <a:extLst>
              <a:ext uri="{FF2B5EF4-FFF2-40B4-BE49-F238E27FC236}">
                <a16:creationId xmlns:a16="http://schemas.microsoft.com/office/drawing/2014/main" id="{A539400B-5A9F-3738-3B7B-AA9D13786922}"/>
              </a:ext>
            </a:extLst>
          </p:cNvPr>
          <p:cNvPicPr>
            <a:picLocks noChangeAspect="1"/>
          </p:cNvPicPr>
          <p:nvPr/>
        </p:nvPicPr>
        <p:blipFill rotWithShape="1">
          <a:blip r:embed="rId6"/>
          <a:srcRect b="43477"/>
          <a:stretch/>
        </p:blipFill>
        <p:spPr>
          <a:xfrm>
            <a:off x="2962548" y="1200915"/>
            <a:ext cx="1989487" cy="490041"/>
          </a:xfrm>
          <a:prstGeom prst="rect">
            <a:avLst/>
          </a:prstGeom>
        </p:spPr>
      </p:pic>
      <p:sp>
        <p:nvSpPr>
          <p:cNvPr id="25" name="文本框 24">
            <a:extLst>
              <a:ext uri="{FF2B5EF4-FFF2-40B4-BE49-F238E27FC236}">
                <a16:creationId xmlns:a16="http://schemas.microsoft.com/office/drawing/2014/main" id="{31DB6296-8E0F-FB93-5A4C-08BCF5BA810A}"/>
              </a:ext>
            </a:extLst>
          </p:cNvPr>
          <p:cNvSpPr txBox="1"/>
          <p:nvPr/>
        </p:nvSpPr>
        <p:spPr>
          <a:xfrm>
            <a:off x="5028082" y="1380709"/>
            <a:ext cx="3304110" cy="276999"/>
          </a:xfrm>
          <a:prstGeom prst="rect">
            <a:avLst/>
          </a:prstGeom>
          <a:noFill/>
        </p:spPr>
        <p:txBody>
          <a:bodyPr wrap="square">
            <a:spAutoFit/>
          </a:bodyPr>
          <a:lstStyle/>
          <a:p>
            <a:r>
              <a:rPr lang="zh-CN" altLang="en-US" sz="1200" dirty="0"/>
              <a:t>M.S. Turner, Phys. Rev. D33 (1986) 889</a:t>
            </a:r>
          </a:p>
        </p:txBody>
      </p:sp>
      <p:sp>
        <p:nvSpPr>
          <p:cNvPr id="22" name="文本框 21">
            <a:extLst>
              <a:ext uri="{FF2B5EF4-FFF2-40B4-BE49-F238E27FC236}">
                <a16:creationId xmlns:a16="http://schemas.microsoft.com/office/drawing/2014/main" id="{E5082FB8-A4E3-42B8-AF27-F5D4C7ACB3AE}"/>
              </a:ext>
            </a:extLst>
          </p:cNvPr>
          <p:cNvSpPr txBox="1"/>
          <p:nvPr/>
        </p:nvSpPr>
        <p:spPr>
          <a:xfrm>
            <a:off x="1256554" y="2793126"/>
            <a:ext cx="1989487" cy="307777"/>
          </a:xfrm>
          <a:prstGeom prst="rect">
            <a:avLst/>
          </a:prstGeom>
          <a:noFill/>
        </p:spPr>
        <p:txBody>
          <a:bodyPr wrap="square">
            <a:spAutoFit/>
          </a:bodyPr>
          <a:lstStyle/>
          <a:p>
            <a:r>
              <a:rPr lang="en-US" altLang="zh-CN" sz="1400" b="1" dirty="0">
                <a:solidFill>
                  <a:srgbClr val="2E11BF"/>
                </a:solidFill>
              </a:rPr>
              <a:t>Local density</a:t>
            </a:r>
          </a:p>
        </p:txBody>
      </p:sp>
      <p:sp>
        <p:nvSpPr>
          <p:cNvPr id="23" name="文本框 22">
            <a:extLst>
              <a:ext uri="{FF2B5EF4-FFF2-40B4-BE49-F238E27FC236}">
                <a16:creationId xmlns:a16="http://schemas.microsoft.com/office/drawing/2014/main" id="{9171D851-36B5-437F-B0F4-B5E7609F7222}"/>
              </a:ext>
            </a:extLst>
          </p:cNvPr>
          <p:cNvSpPr txBox="1"/>
          <p:nvPr/>
        </p:nvSpPr>
        <p:spPr>
          <a:xfrm>
            <a:off x="1256554" y="3173722"/>
            <a:ext cx="2459801" cy="307777"/>
          </a:xfrm>
          <a:prstGeom prst="rect">
            <a:avLst/>
          </a:prstGeom>
          <a:noFill/>
        </p:spPr>
        <p:txBody>
          <a:bodyPr wrap="square">
            <a:spAutoFit/>
          </a:bodyPr>
          <a:lstStyle/>
          <a:p>
            <a:r>
              <a:rPr lang="en-US" altLang="zh-CN" sz="1400" b="1" dirty="0">
                <a:solidFill>
                  <a:srgbClr val="2E11BF"/>
                </a:solidFill>
              </a:rPr>
              <a:t>Velocity dispersion</a:t>
            </a:r>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5D65D83C-000E-41D4-8184-9D13A4FD1F33}"/>
                  </a:ext>
                </a:extLst>
              </p:cNvPr>
              <p:cNvSpPr txBox="1"/>
              <p:nvPr/>
            </p:nvSpPr>
            <p:spPr>
              <a:xfrm>
                <a:off x="2747015" y="2781234"/>
                <a:ext cx="250923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𝜌</m:t>
                          </m:r>
                        </m:e>
                        <m:sub>
                          <m:r>
                            <a:rPr lang="en-US" altLang="zh-CN" sz="1400" b="0" i="1" smtClean="0">
                              <a:latin typeface="Cambria Math" panose="02040503050406030204" pitchFamily="18" charset="0"/>
                            </a:rPr>
                            <m:t>0</m:t>
                          </m:r>
                        </m:sub>
                      </m:sSub>
                      <m:r>
                        <a:rPr lang="en-US" altLang="zh-CN" sz="1400" b="0" i="1" smtClean="0">
                          <a:latin typeface="Cambria Math" panose="02040503050406030204" pitchFamily="18" charset="0"/>
                        </a:rPr>
                        <m:t>=1−10</m:t>
                      </m:r>
                      <m:r>
                        <m:rPr>
                          <m:nor/>
                        </m:rPr>
                        <a:rPr lang="en-US" altLang="zh-CN" sz="1400" b="0" i="0" smtClean="0">
                          <a:latin typeface="Cambria Math" panose="02040503050406030204" pitchFamily="18" charset="0"/>
                        </a:rPr>
                        <m:t> </m:t>
                      </m:r>
                      <m:r>
                        <m:rPr>
                          <m:nor/>
                        </m:rPr>
                        <a:rPr lang="en-US" altLang="zh-CN" sz="1400" smtClean="0">
                          <a:latin typeface="Cambria Math" panose="02040503050406030204" pitchFamily="18" charset="0"/>
                        </a:rPr>
                        <m:t>GeV</m:t>
                      </m:r>
                      <m:r>
                        <m:rPr>
                          <m:nor/>
                        </m:rPr>
                        <a:rPr lang="en-US" altLang="zh-CN" sz="1400" smtClean="0">
                          <a:latin typeface="Cambria Math" panose="02040503050406030204" pitchFamily="18" charset="0"/>
                        </a:rPr>
                        <m:t>/</m:t>
                      </m:r>
                      <m:sSup>
                        <m:sSupPr>
                          <m:ctrlPr>
                            <a:rPr lang="en-US" altLang="zh-CN" sz="1400" i="1" smtClean="0">
                              <a:latin typeface="Cambria Math" panose="02040503050406030204" pitchFamily="18" charset="0"/>
                            </a:rPr>
                          </m:ctrlPr>
                        </m:sSupPr>
                        <m:e>
                          <m:r>
                            <m:rPr>
                              <m:sty m:val="p"/>
                            </m:rPr>
                            <a:rPr lang="en-US" altLang="zh-CN" sz="1400" b="0" i="0" smtClean="0">
                              <a:latin typeface="Cambria Math" panose="02040503050406030204" pitchFamily="18" charset="0"/>
                            </a:rPr>
                            <m:t>cm</m:t>
                          </m:r>
                        </m:e>
                        <m:sup>
                          <m:r>
                            <a:rPr lang="en-US" altLang="zh-CN" sz="1400" b="0" i="0" smtClean="0">
                              <a:latin typeface="Cambria Math" panose="02040503050406030204" pitchFamily="18" charset="0"/>
                            </a:rPr>
                            <m:t>3</m:t>
                          </m:r>
                        </m:sup>
                      </m:sSup>
                      <m:r>
                        <m:rPr>
                          <m:nor/>
                        </m:rPr>
                        <a:rPr lang="en-US" altLang="zh-CN" sz="1400" b="0" i="0" dirty="0" smtClean="0"/>
                        <m:t>  </m:t>
                      </m:r>
                    </m:oMath>
                  </m:oMathPara>
                </a14:m>
                <a:endParaRPr lang="zh-CN" altLang="en-US" sz="1400" dirty="0"/>
              </a:p>
            </p:txBody>
          </p:sp>
        </mc:Choice>
        <mc:Fallback xmlns="">
          <p:sp>
            <p:nvSpPr>
              <p:cNvPr id="24" name="文本框 23">
                <a:extLst>
                  <a:ext uri="{FF2B5EF4-FFF2-40B4-BE49-F238E27FC236}">
                    <a16:creationId xmlns:a16="http://schemas.microsoft.com/office/drawing/2014/main" id="{5D65D83C-000E-41D4-8184-9D13A4FD1F33}"/>
                  </a:ext>
                </a:extLst>
              </p:cNvPr>
              <p:cNvSpPr txBox="1">
                <a:spLocks noRot="1" noChangeAspect="1" noMove="1" noResize="1" noEditPoints="1" noAdjustHandles="1" noChangeArrowheads="1" noChangeShapeType="1" noTextEdit="1"/>
              </p:cNvSpPr>
              <p:nvPr/>
            </p:nvSpPr>
            <p:spPr>
              <a:xfrm>
                <a:off x="2747015" y="2781234"/>
                <a:ext cx="2509235" cy="307777"/>
              </a:xfrm>
              <a:prstGeom prst="rect">
                <a:avLst/>
              </a:prstGeom>
              <a:blipFill>
                <a:blip r:embed="rId7"/>
                <a:stretch>
                  <a:fillRect b="-58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C8DF1160-7A31-4D0E-A566-1BEDC6727F30}"/>
                  </a:ext>
                </a:extLst>
              </p:cNvPr>
              <p:cNvSpPr txBox="1"/>
              <p:nvPr/>
            </p:nvSpPr>
            <p:spPr>
              <a:xfrm>
                <a:off x="2580845" y="3180820"/>
                <a:ext cx="198948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altLang="zh-CN" sz="1400" i="1" smtClean="0">
                          <a:latin typeface="Cambria Math" panose="02040503050406030204" pitchFamily="18" charset="0"/>
                        </a:rPr>
                        <m:t>𝜎</m:t>
                      </m:r>
                      <m:r>
                        <a:rPr lang="en-US" altLang="zh-CN" sz="1400" i="1" smtClean="0">
                          <a:latin typeface="Cambria Math" panose="02040503050406030204" pitchFamily="18" charset="0"/>
                        </a:rPr>
                        <m:t>&lt;</m:t>
                      </m:r>
                      <m:r>
                        <a:rPr lang="en-US" altLang="zh-CN" sz="1400" b="0" i="1" smtClean="0">
                          <a:latin typeface="Cambria Math" panose="02040503050406030204" pitchFamily="18" charset="0"/>
                        </a:rPr>
                        <m:t>70 </m:t>
                      </m:r>
                      <m:r>
                        <m:rPr>
                          <m:sty m:val="p"/>
                        </m:rPr>
                        <a:rPr lang="en-US" altLang="zh-CN" sz="1400" b="0" i="0" smtClean="0">
                          <a:latin typeface="Cambria Math" panose="02040503050406030204" pitchFamily="18" charset="0"/>
                        </a:rPr>
                        <m:t>m</m:t>
                      </m:r>
                      <m:r>
                        <a:rPr lang="en-US" altLang="zh-CN" sz="1400" b="0" i="0" smtClean="0">
                          <a:latin typeface="Cambria Math" panose="02040503050406030204" pitchFamily="18" charset="0"/>
                        </a:rPr>
                        <m:t>/</m:t>
                      </m:r>
                      <m:r>
                        <m:rPr>
                          <m:sty m:val="p"/>
                        </m:rPr>
                        <a:rPr lang="en-US" altLang="zh-CN" sz="1400" b="0" i="0" smtClean="0">
                          <a:latin typeface="Cambria Math" panose="02040503050406030204" pitchFamily="18" charset="0"/>
                        </a:rPr>
                        <m:t>s</m:t>
                      </m:r>
                    </m:oMath>
                  </m:oMathPara>
                </a14:m>
                <a:endParaRPr sz="1400" dirty="0"/>
              </a:p>
            </p:txBody>
          </p:sp>
        </mc:Choice>
        <mc:Fallback xmlns="">
          <p:sp>
            <p:nvSpPr>
              <p:cNvPr id="26" name="文本框 25">
                <a:extLst>
                  <a:ext uri="{FF2B5EF4-FFF2-40B4-BE49-F238E27FC236}">
                    <a16:creationId xmlns:a16="http://schemas.microsoft.com/office/drawing/2014/main" id="{C8DF1160-7A31-4D0E-A566-1BEDC6727F30}"/>
                  </a:ext>
                </a:extLst>
              </p:cNvPr>
              <p:cNvSpPr txBox="1">
                <a:spLocks noRot="1" noChangeAspect="1" noMove="1" noResize="1" noEditPoints="1" noAdjustHandles="1" noChangeArrowheads="1" noChangeShapeType="1" noTextEdit="1"/>
              </p:cNvSpPr>
              <p:nvPr/>
            </p:nvSpPr>
            <p:spPr>
              <a:xfrm>
                <a:off x="2580845" y="3180820"/>
                <a:ext cx="1989488" cy="307777"/>
              </a:xfrm>
              <a:prstGeom prst="rect">
                <a:avLst/>
              </a:prstGeom>
              <a:blipFill>
                <a:blip r:embed="rId8"/>
                <a:stretch>
                  <a:fillRect b="-8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FCC7B4B1-AECB-4AF2-AF93-1175E4E3D427}"/>
                  </a:ext>
                </a:extLst>
              </p:cNvPr>
              <p:cNvSpPr/>
              <p:nvPr/>
            </p:nvSpPr>
            <p:spPr>
              <a:xfrm>
                <a:off x="4678631" y="2405932"/>
                <a:ext cx="3574571" cy="307777"/>
              </a:xfrm>
              <a:prstGeom prst="rect">
                <a:avLst/>
              </a:prstGeom>
            </p:spPr>
            <p:txBody>
              <a:bodyPr wrap="square">
                <a:spAutoFit/>
              </a:bodyPr>
              <a:lstStyle/>
              <a:p>
                <a14:m>
                  <m:oMath xmlns:m="http://schemas.openxmlformats.org/officeDocument/2006/math">
                    <m:r>
                      <a:rPr lang="en-US" altLang="zh-CN" sz="1400" b="1" i="1" smtClean="0">
                        <a:latin typeface="Cambria Math" panose="02040503050406030204" pitchFamily="18" charset="0"/>
                      </a:rPr>
                      <m:t>→</m:t>
                    </m:r>
                  </m:oMath>
                </a14:m>
                <a:r>
                  <a:rPr lang="en-US" altLang="zh-CN" sz="1400" b="1" dirty="0"/>
                  <a:t> Density is dominated by the </a:t>
                </a:r>
                <a:r>
                  <a:rPr lang="en-US" altLang="zh-CN" sz="1400" b="1" dirty="0">
                    <a:solidFill>
                      <a:srgbClr val="FF0000"/>
                    </a:solidFill>
                  </a:rPr>
                  <a:t>Big Flow</a:t>
                </a:r>
                <a:endParaRPr lang="zh-CN" altLang="en-US" sz="1400" b="1" dirty="0">
                  <a:solidFill>
                    <a:srgbClr val="FF0000"/>
                  </a:solidFill>
                </a:endParaRPr>
              </a:p>
            </p:txBody>
          </p:sp>
        </mc:Choice>
        <mc:Fallback xmlns="">
          <p:sp>
            <p:nvSpPr>
              <p:cNvPr id="28" name="矩形 27">
                <a:extLst>
                  <a:ext uri="{FF2B5EF4-FFF2-40B4-BE49-F238E27FC236}">
                    <a16:creationId xmlns:a16="http://schemas.microsoft.com/office/drawing/2014/main" id="{FCC7B4B1-AECB-4AF2-AF93-1175E4E3D427}"/>
                  </a:ext>
                </a:extLst>
              </p:cNvPr>
              <p:cNvSpPr>
                <a:spLocks noRot="1" noChangeAspect="1" noMove="1" noResize="1" noEditPoints="1" noAdjustHandles="1" noChangeArrowheads="1" noChangeShapeType="1" noTextEdit="1"/>
              </p:cNvSpPr>
              <p:nvPr/>
            </p:nvSpPr>
            <p:spPr>
              <a:xfrm>
                <a:off x="4678631" y="2405932"/>
                <a:ext cx="3574571" cy="307777"/>
              </a:xfrm>
              <a:prstGeom prst="rect">
                <a:avLst/>
              </a:prstGeom>
              <a:blipFill>
                <a:blip r:embed="rId9"/>
                <a:stretch>
                  <a:fillRect t="-4000" b="-20000"/>
                </a:stretch>
              </a:blipFill>
            </p:spPr>
            <p:txBody>
              <a:bodyPr/>
              <a:lstStyle/>
              <a:p>
                <a:r>
                  <a:rPr lang="zh-CN" altLang="en-US">
                    <a:noFill/>
                  </a:rPr>
                  <a:t> </a:t>
                </a:r>
              </a:p>
            </p:txBody>
          </p:sp>
        </mc:Fallback>
      </mc:AlternateContent>
      <p:sp>
        <p:nvSpPr>
          <p:cNvPr id="30" name="矩形 29">
            <a:extLst>
              <a:ext uri="{FF2B5EF4-FFF2-40B4-BE49-F238E27FC236}">
                <a16:creationId xmlns:a16="http://schemas.microsoft.com/office/drawing/2014/main" id="{0A6B241B-13B8-48B8-8E88-3470DDD23E9E}"/>
              </a:ext>
            </a:extLst>
          </p:cNvPr>
          <p:cNvSpPr/>
          <p:nvPr/>
        </p:nvSpPr>
        <p:spPr>
          <a:xfrm>
            <a:off x="5072424" y="2866269"/>
            <a:ext cx="2525050" cy="276999"/>
          </a:xfrm>
          <a:prstGeom prst="rect">
            <a:avLst/>
          </a:prstGeom>
        </p:spPr>
        <p:txBody>
          <a:bodyPr wrap="none">
            <a:spAutoFit/>
          </a:bodyPr>
          <a:lstStyle/>
          <a:p>
            <a:r>
              <a:rPr lang="zh-CN" altLang="en-US" sz="1200" dirty="0"/>
              <a:t>L. D. Duffy </a:t>
            </a:r>
            <a:r>
              <a:rPr lang="en-US" altLang="zh-CN" sz="1200" dirty="0"/>
              <a:t>and P. Sikivie, 0805.4556</a:t>
            </a:r>
            <a:endParaRPr lang="zh-CN" altLang="en-US" sz="1200" dirty="0"/>
          </a:p>
        </p:txBody>
      </p:sp>
      <p:sp>
        <p:nvSpPr>
          <p:cNvPr id="31" name="矩形 30">
            <a:extLst>
              <a:ext uri="{FF2B5EF4-FFF2-40B4-BE49-F238E27FC236}">
                <a16:creationId xmlns:a16="http://schemas.microsoft.com/office/drawing/2014/main" id="{FA2B6BDD-D2E2-43C6-B1F0-F2A6552699D1}"/>
              </a:ext>
            </a:extLst>
          </p:cNvPr>
          <p:cNvSpPr/>
          <p:nvPr/>
        </p:nvSpPr>
        <p:spPr>
          <a:xfrm>
            <a:off x="1261076" y="2401325"/>
            <a:ext cx="3485249" cy="307777"/>
          </a:xfrm>
          <a:prstGeom prst="rect">
            <a:avLst/>
          </a:prstGeom>
        </p:spPr>
        <p:txBody>
          <a:bodyPr wrap="none">
            <a:spAutoFit/>
          </a:bodyPr>
          <a:lstStyle/>
          <a:p>
            <a:r>
              <a:rPr lang="en-US" altLang="zh-CN" sz="1400" b="1" dirty="0"/>
              <a:t>Base  </a:t>
            </a:r>
            <a:r>
              <a:rPr lang="en-US" altLang="zh-CN" sz="1400" b="1" dirty="0">
                <a:solidFill>
                  <a:srgbClr val="FF0000"/>
                </a:solidFill>
              </a:rPr>
              <a:t>                          T</a:t>
            </a:r>
            <a:r>
              <a:rPr lang="zh-CN" altLang="en-US" sz="1400" b="1" dirty="0">
                <a:solidFill>
                  <a:srgbClr val="FF0000"/>
                </a:solidFill>
              </a:rPr>
              <a:t>riangular features</a:t>
            </a:r>
            <a:endParaRPr lang="zh-CN" altLang="en-US" sz="1400" b="1" dirty="0"/>
          </a:p>
        </p:txBody>
      </p:sp>
      <p:sp>
        <p:nvSpPr>
          <p:cNvPr id="32" name="矩形 31">
            <a:extLst>
              <a:ext uri="{FF2B5EF4-FFF2-40B4-BE49-F238E27FC236}">
                <a16:creationId xmlns:a16="http://schemas.microsoft.com/office/drawing/2014/main" id="{2CC09E8C-B177-4757-BE3C-639A76272AC3}"/>
              </a:ext>
            </a:extLst>
          </p:cNvPr>
          <p:cNvSpPr/>
          <p:nvPr/>
        </p:nvSpPr>
        <p:spPr>
          <a:xfrm>
            <a:off x="5072424" y="3121079"/>
            <a:ext cx="4225484" cy="276999"/>
          </a:xfrm>
          <a:prstGeom prst="rect">
            <a:avLst/>
          </a:prstGeom>
        </p:spPr>
        <p:txBody>
          <a:bodyPr wrap="square">
            <a:spAutoFit/>
          </a:bodyPr>
          <a:lstStyle/>
          <a:p>
            <a:r>
              <a:rPr lang="en-US" altLang="zh-CN" sz="1200" dirty="0"/>
              <a:t>S. S. Chakrabarty, Y. Han, A. H. Gonzalez, P. S 2007.10509</a:t>
            </a:r>
            <a:endParaRPr lang="zh-CN" altLang="en-US" sz="1200" dirty="0"/>
          </a:p>
        </p:txBody>
      </p:sp>
      <p:pic>
        <p:nvPicPr>
          <p:cNvPr id="45" name="图片 44">
            <a:extLst>
              <a:ext uri="{FF2B5EF4-FFF2-40B4-BE49-F238E27FC236}">
                <a16:creationId xmlns:a16="http://schemas.microsoft.com/office/drawing/2014/main" id="{AB1D7CC5-448C-4392-B848-5A38C2DB7F3E}"/>
              </a:ext>
            </a:extLst>
          </p:cNvPr>
          <p:cNvPicPr>
            <a:picLocks noChangeAspect="1"/>
          </p:cNvPicPr>
          <p:nvPr/>
        </p:nvPicPr>
        <p:blipFill>
          <a:blip r:embed="rId10"/>
          <a:stretch>
            <a:fillRect/>
          </a:stretch>
        </p:blipFill>
        <p:spPr>
          <a:xfrm>
            <a:off x="9142286" y="2234222"/>
            <a:ext cx="2535773" cy="1276564"/>
          </a:xfrm>
          <a:prstGeom prst="rect">
            <a:avLst/>
          </a:prstGeom>
        </p:spPr>
      </p:pic>
      <p:sp>
        <p:nvSpPr>
          <p:cNvPr id="46" name="矩形 45">
            <a:extLst>
              <a:ext uri="{FF2B5EF4-FFF2-40B4-BE49-F238E27FC236}">
                <a16:creationId xmlns:a16="http://schemas.microsoft.com/office/drawing/2014/main" id="{E0836D2F-BB9A-470F-91A2-086EAB82F82B}"/>
              </a:ext>
            </a:extLst>
          </p:cNvPr>
          <p:cNvSpPr/>
          <p:nvPr/>
        </p:nvSpPr>
        <p:spPr>
          <a:xfrm>
            <a:off x="9072670" y="3488597"/>
            <a:ext cx="2712602" cy="276999"/>
          </a:xfrm>
          <a:prstGeom prst="rect">
            <a:avLst/>
          </a:prstGeom>
        </p:spPr>
        <p:txBody>
          <a:bodyPr wrap="none">
            <a:spAutoFit/>
          </a:bodyPr>
          <a:lstStyle/>
          <a:p>
            <a:r>
              <a:rPr lang="en-US" altLang="zh-CN" sz="1200" dirty="0"/>
              <a:t>T</a:t>
            </a:r>
            <a:r>
              <a:rPr lang="zh-CN" altLang="en-US" sz="1200" dirty="0"/>
              <a:t>riangular features in the Gaia skymap</a:t>
            </a:r>
          </a:p>
        </p:txBody>
      </p:sp>
      <p:sp>
        <p:nvSpPr>
          <p:cNvPr id="47" name="等腰三角形 46">
            <a:extLst>
              <a:ext uri="{FF2B5EF4-FFF2-40B4-BE49-F238E27FC236}">
                <a16:creationId xmlns:a16="http://schemas.microsoft.com/office/drawing/2014/main" id="{39CDBE9E-E790-49C2-A52C-0578F1FF9B4B}"/>
              </a:ext>
            </a:extLst>
          </p:cNvPr>
          <p:cNvSpPr/>
          <p:nvPr/>
        </p:nvSpPr>
        <p:spPr>
          <a:xfrm rot="16200000">
            <a:off x="9725978" y="2809000"/>
            <a:ext cx="161231" cy="12509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等腰三角形 47">
            <a:extLst>
              <a:ext uri="{FF2B5EF4-FFF2-40B4-BE49-F238E27FC236}">
                <a16:creationId xmlns:a16="http://schemas.microsoft.com/office/drawing/2014/main" id="{E374314A-26E5-4053-9610-E1F7004A0AFE}"/>
              </a:ext>
            </a:extLst>
          </p:cNvPr>
          <p:cNvSpPr/>
          <p:nvPr/>
        </p:nvSpPr>
        <p:spPr>
          <a:xfrm rot="5400000">
            <a:off x="11089498" y="2822394"/>
            <a:ext cx="188017" cy="12509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D68A700E-6A78-4C86-B56A-A4605B931134}"/>
              </a:ext>
            </a:extLst>
          </p:cNvPr>
          <p:cNvSpPr txBox="1"/>
          <p:nvPr/>
        </p:nvSpPr>
        <p:spPr>
          <a:xfrm>
            <a:off x="359448" y="629117"/>
            <a:ext cx="6102220" cy="400110"/>
          </a:xfrm>
          <a:prstGeom prst="rect">
            <a:avLst/>
          </a:prstGeom>
          <a:noFill/>
        </p:spPr>
        <p:txBody>
          <a:bodyPr wrap="square">
            <a:spAutoFit/>
          </a:bodyPr>
          <a:lstStyle/>
          <a:p>
            <a:r>
              <a:rPr lang="en-US" altLang="zh-CN" sz="2000" b="1" dirty="0">
                <a:latin typeface="Times New Roman" panose="02020603050405020304" pitchFamily="18" charset="0"/>
                <a:cs typeface="Times New Roman" panose="02020603050405020304" pitchFamily="18" charset="0"/>
              </a:rPr>
              <a:t>Iso-thermal H</a:t>
            </a:r>
            <a:r>
              <a:rPr lang="zh-CN" altLang="en-US" sz="2000" b="1" dirty="0">
                <a:latin typeface="Times New Roman" panose="02020603050405020304" pitchFamily="18" charset="0"/>
                <a:cs typeface="Times New Roman" panose="02020603050405020304" pitchFamily="18" charset="0"/>
              </a:rPr>
              <a:t>alo</a:t>
            </a:r>
          </a:p>
        </p:txBody>
      </p:sp>
      <p:sp>
        <p:nvSpPr>
          <p:cNvPr id="50" name="文本框 49">
            <a:extLst>
              <a:ext uri="{FF2B5EF4-FFF2-40B4-BE49-F238E27FC236}">
                <a16:creationId xmlns:a16="http://schemas.microsoft.com/office/drawing/2014/main" id="{045EA5E3-C763-482C-977C-E4F6E63213CF}"/>
              </a:ext>
            </a:extLst>
          </p:cNvPr>
          <p:cNvSpPr txBox="1"/>
          <p:nvPr/>
        </p:nvSpPr>
        <p:spPr>
          <a:xfrm>
            <a:off x="387874" y="2059985"/>
            <a:ext cx="6102220" cy="400110"/>
          </a:xfrm>
          <a:prstGeom prst="rect">
            <a:avLst/>
          </a:prstGeom>
          <a:noFill/>
        </p:spPr>
        <p:txBody>
          <a:bodyPr wrap="square">
            <a:spAutoFit/>
          </a:bodyPr>
          <a:lstStyle/>
          <a:p>
            <a:r>
              <a:rPr lang="en-US" altLang="zh-CN" sz="2000" b="1" dirty="0">
                <a:latin typeface="Times New Roman" panose="02020603050405020304" pitchFamily="18" charset="0"/>
                <a:cs typeface="Times New Roman" panose="02020603050405020304" pitchFamily="18" charset="0"/>
              </a:rPr>
              <a:t>Caustic ring model</a:t>
            </a:r>
            <a:endParaRPr lang="zh-CN" altLang="en-US" sz="2000" b="1" dirty="0">
              <a:latin typeface="Times New Roman" panose="02020603050405020304" pitchFamily="18" charset="0"/>
              <a:cs typeface="Times New Roman" panose="02020603050405020304" pitchFamily="18" charset="0"/>
            </a:endParaRPr>
          </a:p>
        </p:txBody>
      </p:sp>
      <p:sp>
        <p:nvSpPr>
          <p:cNvPr id="29" name="内容占位符 2">
            <a:extLst>
              <a:ext uri="{FF2B5EF4-FFF2-40B4-BE49-F238E27FC236}">
                <a16:creationId xmlns:a16="http://schemas.microsoft.com/office/drawing/2014/main" id="{BC031A27-7D9B-4850-956E-D16634C99378}"/>
              </a:ext>
            </a:extLst>
          </p:cNvPr>
          <p:cNvSpPr txBox="1">
            <a:spLocks/>
          </p:cNvSpPr>
          <p:nvPr/>
        </p:nvSpPr>
        <p:spPr>
          <a:xfrm>
            <a:off x="425809" y="3610263"/>
            <a:ext cx="4224396" cy="6132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b="1" dirty="0">
                <a:ln w="0"/>
                <a:latin typeface="Times New Roman" panose="02020603050405020304" pitchFamily="18" charset="0"/>
                <a:cs typeface="Times New Roman" panose="02020603050405020304" pitchFamily="18" charset="0"/>
              </a:rPr>
              <a:t>Earth halo and Sun halo</a:t>
            </a:r>
            <a:endParaRPr lang="zh-CN" altLang="en-US" sz="2000" b="1" dirty="0">
              <a:ln w="0"/>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96EE820F-2A40-48A4-84E0-C74CA798F189}"/>
              </a:ext>
            </a:extLst>
          </p:cNvPr>
          <p:cNvSpPr/>
          <p:nvPr/>
        </p:nvSpPr>
        <p:spPr>
          <a:xfrm>
            <a:off x="1236458" y="3990285"/>
            <a:ext cx="6708888" cy="307777"/>
          </a:xfrm>
          <a:prstGeom prst="rect">
            <a:avLst/>
          </a:prstGeom>
        </p:spPr>
        <p:txBody>
          <a:bodyPr wrap="none">
            <a:spAutoFit/>
          </a:bodyPr>
          <a:lstStyle/>
          <a:p>
            <a:r>
              <a:rPr lang="en-US" altLang="zh-CN" sz="1400" b="1" dirty="0"/>
              <a:t>Base                             </a:t>
            </a:r>
            <a:r>
              <a:rPr lang="zh-CN" altLang="en-US" sz="1400" b="1" dirty="0"/>
              <a:t>① </a:t>
            </a:r>
            <a:r>
              <a:rPr lang="en-US" altLang="zh-CN" sz="1400" b="1" dirty="0">
                <a:solidFill>
                  <a:srgbClr val="FF0000"/>
                </a:solidFill>
              </a:rPr>
              <a:t>numerical simulations </a:t>
            </a:r>
            <a:r>
              <a:rPr lang="en-US" altLang="zh-CN" sz="1400" b="1" dirty="0"/>
              <a:t>of galaxy formation for fuzzy DM</a:t>
            </a:r>
            <a:endParaRPr lang="zh-CN" altLang="en-US" sz="1400" b="1" dirty="0"/>
          </a:p>
        </p:txBody>
      </p:sp>
      <p:sp>
        <p:nvSpPr>
          <p:cNvPr id="5" name="矩形 4">
            <a:extLst>
              <a:ext uri="{FF2B5EF4-FFF2-40B4-BE49-F238E27FC236}">
                <a16:creationId xmlns:a16="http://schemas.microsoft.com/office/drawing/2014/main" id="{CC21BDD2-F34C-4B81-8086-9285112D308D}"/>
              </a:ext>
            </a:extLst>
          </p:cNvPr>
          <p:cNvSpPr/>
          <p:nvPr/>
        </p:nvSpPr>
        <p:spPr>
          <a:xfrm>
            <a:off x="3037662" y="4295782"/>
            <a:ext cx="4224396" cy="307777"/>
          </a:xfrm>
          <a:prstGeom prst="rect">
            <a:avLst/>
          </a:prstGeom>
        </p:spPr>
        <p:txBody>
          <a:bodyPr wrap="square">
            <a:spAutoFit/>
          </a:bodyPr>
          <a:lstStyle/>
          <a:p>
            <a:r>
              <a:rPr lang="zh-CN" altLang="en-US" sz="1400" b="1" dirty="0"/>
              <a:t>② </a:t>
            </a:r>
            <a:r>
              <a:rPr lang="en-US" altLang="zh-CN" sz="1400" b="1" dirty="0">
                <a:solidFill>
                  <a:srgbClr val="FF0000"/>
                </a:solidFill>
              </a:rPr>
              <a:t>Quartic self-interactions </a:t>
            </a:r>
            <a:r>
              <a:rPr lang="en-US" altLang="zh-CN" sz="1400" b="1" dirty="0"/>
              <a:t>+ </a:t>
            </a:r>
            <a:r>
              <a:rPr lang="en-US" altLang="zh-CN" sz="1400" b="1" dirty="0">
                <a:solidFill>
                  <a:srgbClr val="FF0000"/>
                </a:solidFill>
              </a:rPr>
              <a:t>stimulated Capture</a:t>
            </a:r>
            <a:endParaRPr lang="zh-CN" altLang="en-US" sz="1400" b="1" dirty="0">
              <a:solidFill>
                <a:srgbClr val="FF0000"/>
              </a:solidFill>
            </a:endParaRPr>
          </a:p>
        </p:txBody>
      </p:sp>
      <p:pic>
        <p:nvPicPr>
          <p:cNvPr id="34" name="图片 33">
            <a:extLst>
              <a:ext uri="{FF2B5EF4-FFF2-40B4-BE49-F238E27FC236}">
                <a16:creationId xmlns:a16="http://schemas.microsoft.com/office/drawing/2014/main" id="{8F138155-E108-44D7-9E91-1DE9781EBC17}"/>
              </a:ext>
            </a:extLst>
          </p:cNvPr>
          <p:cNvPicPr>
            <a:picLocks noChangeAspect="1"/>
          </p:cNvPicPr>
          <p:nvPr/>
        </p:nvPicPr>
        <p:blipFill rotWithShape="1">
          <a:blip r:embed="rId11"/>
          <a:srcRect l="5394" t="86098" r="17736"/>
          <a:stretch/>
        </p:blipFill>
        <p:spPr>
          <a:xfrm>
            <a:off x="3107846" y="4762730"/>
            <a:ext cx="3058946" cy="716044"/>
          </a:xfrm>
          <a:prstGeom prst="rect">
            <a:avLst/>
          </a:prstGeom>
        </p:spPr>
      </p:pic>
      <p:sp>
        <p:nvSpPr>
          <p:cNvPr id="35" name="文本框 34">
            <a:extLst>
              <a:ext uri="{FF2B5EF4-FFF2-40B4-BE49-F238E27FC236}">
                <a16:creationId xmlns:a16="http://schemas.microsoft.com/office/drawing/2014/main" id="{B6729206-6FA5-4016-A246-224C17BA1504}"/>
              </a:ext>
            </a:extLst>
          </p:cNvPr>
          <p:cNvSpPr txBox="1"/>
          <p:nvPr/>
        </p:nvSpPr>
        <p:spPr>
          <a:xfrm>
            <a:off x="1228128" y="4871600"/>
            <a:ext cx="2459801" cy="307777"/>
          </a:xfrm>
          <a:prstGeom prst="rect">
            <a:avLst/>
          </a:prstGeom>
          <a:noFill/>
        </p:spPr>
        <p:txBody>
          <a:bodyPr wrap="square">
            <a:spAutoFit/>
          </a:bodyPr>
          <a:lstStyle/>
          <a:p>
            <a:r>
              <a:rPr lang="en-US" altLang="zh-CN" sz="1400" b="1" dirty="0">
                <a:solidFill>
                  <a:srgbClr val="2E11BF"/>
                </a:solidFill>
              </a:rPr>
              <a:t>Density distribution</a:t>
            </a:r>
            <a:endParaRPr lang="zh-CN" altLang="en-US" sz="1400" b="1" dirty="0">
              <a:solidFill>
                <a:srgbClr val="2E11BF"/>
              </a:solidFill>
            </a:endParaRPr>
          </a:p>
        </p:txBody>
      </p:sp>
      <p:sp>
        <p:nvSpPr>
          <p:cNvPr id="36" name="文本框 35">
            <a:extLst>
              <a:ext uri="{FF2B5EF4-FFF2-40B4-BE49-F238E27FC236}">
                <a16:creationId xmlns:a16="http://schemas.microsoft.com/office/drawing/2014/main" id="{1999B627-30D1-4D59-B117-D2FD2CE913B0}"/>
              </a:ext>
            </a:extLst>
          </p:cNvPr>
          <p:cNvSpPr txBox="1"/>
          <p:nvPr/>
        </p:nvSpPr>
        <p:spPr>
          <a:xfrm>
            <a:off x="1228128" y="5531713"/>
            <a:ext cx="2459801" cy="307777"/>
          </a:xfrm>
          <a:prstGeom prst="rect">
            <a:avLst/>
          </a:prstGeom>
          <a:noFill/>
        </p:spPr>
        <p:txBody>
          <a:bodyPr wrap="square">
            <a:spAutoFit/>
          </a:bodyPr>
          <a:lstStyle/>
          <a:p>
            <a:r>
              <a:rPr lang="en-US" altLang="zh-CN" sz="1400" b="1" dirty="0">
                <a:solidFill>
                  <a:srgbClr val="2E11BF"/>
                </a:solidFill>
              </a:rPr>
              <a:t>Velocity dispersion</a:t>
            </a:r>
          </a:p>
        </p:txBody>
      </p:sp>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87A4DC35-8C13-4478-91DD-C70646C76ED6}"/>
                  </a:ext>
                </a:extLst>
              </p:cNvPr>
              <p:cNvSpPr/>
              <p:nvPr/>
            </p:nvSpPr>
            <p:spPr>
              <a:xfrm>
                <a:off x="3107846" y="5583340"/>
                <a:ext cx="1112932" cy="3269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400" i="1" smtClean="0">
                          <a:latin typeface="Cambria Math" panose="02040503050406030204" pitchFamily="18" charset="0"/>
                        </a:rPr>
                        <m:t>𝜎</m:t>
                      </m:r>
                      <m:r>
                        <a:rPr lang="en-US" altLang="zh-CN" sz="1400" b="0" i="1" smtClean="0">
                          <a:latin typeface="Cambria Math" panose="02040503050406030204" pitchFamily="18" charset="0"/>
                        </a:rPr>
                        <m: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𝑅</m:t>
                          </m:r>
                        </m:e>
                        <m:sub>
                          <m:r>
                            <a:rPr lang="en-US" altLang="zh-CN" sz="1400" b="0" i="1" smtClean="0">
                              <a:latin typeface="Cambria Math" panose="02040503050406030204" pitchFamily="18" charset="0"/>
                            </a:rPr>
                            <m:t>⋆</m:t>
                          </m:r>
                        </m:sub>
                      </m:sSub>
                      <m:r>
                        <a:rPr lang="en-US" altLang="zh-CN" sz="1400" b="0" i="1" smtClean="0">
                          <a:latin typeface="Cambria Math" panose="02040503050406030204" pitchFamily="18" charset="0"/>
                        </a:rPr>
                        <m: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𝑚</m:t>
                          </m:r>
                        </m:e>
                        <m:sub>
                          <m:r>
                            <a:rPr lang="en-US" altLang="zh-CN" sz="1400" b="0" i="1" smtClean="0">
                              <a:latin typeface="Cambria Math" panose="02040503050406030204" pitchFamily="18" charset="0"/>
                            </a:rPr>
                            <m:t>𝜙</m:t>
                          </m:r>
                        </m:sub>
                      </m:sSub>
                    </m:oMath>
                  </m:oMathPara>
                </a14:m>
                <a:endParaRPr lang="zh-CN" altLang="en-US" sz="1400" dirty="0"/>
              </a:p>
            </p:txBody>
          </p:sp>
        </mc:Choice>
        <mc:Fallback xmlns="">
          <p:sp>
            <p:nvSpPr>
              <p:cNvPr id="37" name="矩形 36">
                <a:extLst>
                  <a:ext uri="{FF2B5EF4-FFF2-40B4-BE49-F238E27FC236}">
                    <a16:creationId xmlns:a16="http://schemas.microsoft.com/office/drawing/2014/main" id="{87A4DC35-8C13-4478-91DD-C70646C76ED6}"/>
                  </a:ext>
                </a:extLst>
              </p:cNvPr>
              <p:cNvSpPr>
                <a:spLocks noRot="1" noChangeAspect="1" noMove="1" noResize="1" noEditPoints="1" noAdjustHandles="1" noChangeArrowheads="1" noChangeShapeType="1" noTextEdit="1"/>
              </p:cNvSpPr>
              <p:nvPr/>
            </p:nvSpPr>
            <p:spPr>
              <a:xfrm>
                <a:off x="3107846" y="5583340"/>
                <a:ext cx="1112932" cy="326949"/>
              </a:xfrm>
              <a:prstGeom prst="rect">
                <a:avLst/>
              </a:prstGeom>
              <a:blipFill>
                <a:blip r:embed="rId12"/>
                <a:stretch>
                  <a:fillRect b="-1852"/>
                </a:stretch>
              </a:blipFill>
            </p:spPr>
            <p:txBody>
              <a:bodyPr/>
              <a:lstStyle/>
              <a:p>
                <a:r>
                  <a:rPr lang="zh-CN" altLang="en-US">
                    <a:noFill/>
                  </a:rPr>
                  <a:t> </a:t>
                </a:r>
              </a:p>
            </p:txBody>
          </p:sp>
        </mc:Fallback>
      </mc:AlternateContent>
      <p:sp>
        <p:nvSpPr>
          <p:cNvPr id="38" name="文本框 37">
            <a:extLst>
              <a:ext uri="{FF2B5EF4-FFF2-40B4-BE49-F238E27FC236}">
                <a16:creationId xmlns:a16="http://schemas.microsoft.com/office/drawing/2014/main" id="{0EACC539-AEF0-4EC7-9A64-3886828EE7A3}"/>
              </a:ext>
            </a:extLst>
          </p:cNvPr>
          <p:cNvSpPr txBox="1"/>
          <p:nvPr/>
        </p:nvSpPr>
        <p:spPr>
          <a:xfrm>
            <a:off x="5072424" y="6352327"/>
            <a:ext cx="2855167" cy="276999"/>
          </a:xfrm>
          <a:prstGeom prst="rect">
            <a:avLst/>
          </a:prstGeom>
          <a:noFill/>
        </p:spPr>
        <p:txBody>
          <a:bodyPr wrap="square">
            <a:spAutoFit/>
          </a:bodyPr>
          <a:lstStyle/>
          <a:p>
            <a:r>
              <a:rPr lang="en-US" altLang="zh-CN" sz="1200" dirty="0"/>
              <a:t>Banerjee et al.</a:t>
            </a:r>
            <a:r>
              <a:rPr lang="zh-CN" altLang="en-US" sz="1200" dirty="0"/>
              <a:t>1902.08212</a:t>
            </a:r>
          </a:p>
        </p:txBody>
      </p:sp>
      <p:sp>
        <p:nvSpPr>
          <p:cNvPr id="40" name="矩形 39">
            <a:extLst>
              <a:ext uri="{FF2B5EF4-FFF2-40B4-BE49-F238E27FC236}">
                <a16:creationId xmlns:a16="http://schemas.microsoft.com/office/drawing/2014/main" id="{2AA50C4B-8137-44CA-9AD9-3C9B9A91764A}"/>
              </a:ext>
            </a:extLst>
          </p:cNvPr>
          <p:cNvSpPr/>
          <p:nvPr/>
        </p:nvSpPr>
        <p:spPr>
          <a:xfrm>
            <a:off x="5072424" y="5818269"/>
            <a:ext cx="2660576" cy="276999"/>
          </a:xfrm>
          <a:prstGeom prst="rect">
            <a:avLst/>
          </a:prstGeom>
        </p:spPr>
        <p:txBody>
          <a:bodyPr wrap="square">
            <a:spAutoFit/>
          </a:bodyPr>
          <a:lstStyle/>
          <a:p>
            <a:r>
              <a:rPr lang="en-US" altLang="zh-CN" sz="1200" dirty="0"/>
              <a:t>Schive et al,</a:t>
            </a:r>
            <a:r>
              <a:rPr lang="zh-CN" altLang="en-US" sz="1200" dirty="0"/>
              <a:t> </a:t>
            </a:r>
            <a:r>
              <a:rPr lang="en-US" altLang="zh-CN" sz="1200" dirty="0"/>
              <a:t>1406.6586 </a:t>
            </a:r>
            <a:endParaRPr lang="zh-CN" altLang="en-US" sz="1200" dirty="0"/>
          </a:p>
        </p:txBody>
      </p:sp>
      <p:sp>
        <p:nvSpPr>
          <p:cNvPr id="41" name="矩形 40">
            <a:extLst>
              <a:ext uri="{FF2B5EF4-FFF2-40B4-BE49-F238E27FC236}">
                <a16:creationId xmlns:a16="http://schemas.microsoft.com/office/drawing/2014/main" id="{6740B4B0-3E14-4A50-92CF-4FAE12EF917E}"/>
              </a:ext>
            </a:extLst>
          </p:cNvPr>
          <p:cNvSpPr/>
          <p:nvPr/>
        </p:nvSpPr>
        <p:spPr>
          <a:xfrm>
            <a:off x="5072424" y="6075328"/>
            <a:ext cx="2970101" cy="276999"/>
          </a:xfrm>
          <a:prstGeom prst="rect">
            <a:avLst/>
          </a:prstGeom>
        </p:spPr>
        <p:txBody>
          <a:bodyPr wrap="square">
            <a:spAutoFit/>
          </a:bodyPr>
          <a:lstStyle/>
          <a:p>
            <a:r>
              <a:rPr lang="en-US" altLang="zh-CN" sz="1200" dirty="0"/>
              <a:t>J. Veltmaat et al, 1804.09647, 1911.09614</a:t>
            </a:r>
            <a:endParaRPr lang="zh-CN" altLang="en-US" sz="1200" dirty="0"/>
          </a:p>
        </p:txBody>
      </p:sp>
      <p:pic>
        <p:nvPicPr>
          <p:cNvPr id="42" name="图片 41">
            <a:extLst>
              <a:ext uri="{FF2B5EF4-FFF2-40B4-BE49-F238E27FC236}">
                <a16:creationId xmlns:a16="http://schemas.microsoft.com/office/drawing/2014/main" id="{376611A2-ECDA-4950-AC8A-946FD90BC6FD}"/>
              </a:ext>
            </a:extLst>
          </p:cNvPr>
          <p:cNvPicPr>
            <a:picLocks noChangeAspect="1"/>
          </p:cNvPicPr>
          <p:nvPr/>
        </p:nvPicPr>
        <p:blipFill>
          <a:blip r:embed="rId13"/>
          <a:stretch>
            <a:fillRect/>
          </a:stretch>
        </p:blipFill>
        <p:spPr>
          <a:xfrm>
            <a:off x="8755995" y="4004326"/>
            <a:ext cx="3191136" cy="2064155"/>
          </a:xfrm>
          <a:prstGeom prst="rect">
            <a:avLst/>
          </a:prstGeom>
        </p:spPr>
      </p:pic>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6778FD88-B516-468B-B37C-ABB1FDFF0220}"/>
                  </a:ext>
                </a:extLst>
              </p:cNvPr>
              <p:cNvSpPr txBox="1"/>
              <p:nvPr/>
            </p:nvSpPr>
            <p:spPr>
              <a:xfrm>
                <a:off x="8223808" y="6095268"/>
                <a:ext cx="4075546" cy="276999"/>
              </a:xfrm>
              <a:prstGeom prst="rect">
                <a:avLst/>
              </a:prstGeom>
              <a:noFill/>
            </p:spPr>
            <p:txBody>
              <a:bodyPr wrap="square">
                <a:spAutoFit/>
              </a:bodyPr>
              <a:lstStyle/>
              <a:p>
                <a:r>
                  <a:rPr lang="en-US" altLang="zh-CN" sz="1200" dirty="0"/>
                  <a:t>Density </a:t>
                </a:r>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𝜌</m:t>
                        </m:r>
                      </m:e>
                      <m:sub>
                        <m:r>
                          <a:rPr lang="en-US" altLang="zh-CN" sz="1200" i="1">
                            <a:latin typeface="Cambria Math" panose="02040503050406030204" pitchFamily="18" charset="0"/>
                          </a:rPr>
                          <m:t>⋆</m:t>
                        </m:r>
                      </m:sub>
                    </m:sSub>
                    <m:r>
                      <a:rPr lang="en-US" altLang="zh-CN" sz="1200" i="1">
                        <a:latin typeface="Cambria Math" panose="02040503050406030204" pitchFamily="18" charset="0"/>
                      </a:rPr>
                      <m:t> </m:t>
                    </m:r>
                  </m:oMath>
                </a14:m>
                <a:r>
                  <a:rPr lang="en-US" altLang="zh-CN" sz="1200" dirty="0"/>
                  <a:t> of halo at </a:t>
                </a:r>
                <a14:m>
                  <m:oMath xmlns:m="http://schemas.openxmlformats.org/officeDocument/2006/math">
                    <m:r>
                      <a:rPr lang="en-US" altLang="zh-CN" sz="1200" b="0" i="1" smtClean="0">
                        <a:latin typeface="Cambria Math" panose="02040503050406030204" pitchFamily="18" charset="0"/>
                      </a:rPr>
                      <m:t>𝑟</m:t>
                    </m:r>
                    <m:r>
                      <a:rPr lang="en-US" altLang="zh-CN" sz="1200" b="0" i="1" smtClean="0">
                        <a:latin typeface="Cambria Math" panose="02040503050406030204" pitchFamily="18" charset="0"/>
                      </a:rPr>
                      <m:t>=</m:t>
                    </m:r>
                    <m:sSub>
                      <m:sSubPr>
                        <m:ctrlPr>
                          <a:rPr lang="en-US" altLang="zh-CN" sz="1200" b="0" i="1" smtClean="0">
                            <a:latin typeface="Cambria Math" panose="02040503050406030204" pitchFamily="18" charset="0"/>
                          </a:rPr>
                        </m:ctrlPr>
                      </m:sSubPr>
                      <m:e>
                        <m:r>
                          <a:rPr lang="en-US" altLang="zh-CN" sz="1200" b="0" i="1" smtClean="0">
                            <a:latin typeface="Cambria Math" panose="02040503050406030204" pitchFamily="18" charset="0"/>
                          </a:rPr>
                          <m:t>𝑅</m:t>
                        </m:r>
                      </m:e>
                      <m:sub>
                        <m:r>
                          <m:rPr>
                            <m:sty m:val="p"/>
                          </m:rPr>
                          <a:rPr lang="en-US" altLang="zh-CN" sz="1200" b="0" i="0" smtClean="0">
                            <a:latin typeface="Cambria Math" panose="02040503050406030204" pitchFamily="18" charset="0"/>
                          </a:rPr>
                          <m:t>e</m:t>
                        </m:r>
                      </m:sub>
                    </m:sSub>
                  </m:oMath>
                </a14:m>
                <a:r>
                  <a:rPr lang="en-US" altLang="zh-CN" sz="1200" dirty="0"/>
                  <a:t>(Solid line) , </a:t>
                </a:r>
                <a14:m>
                  <m:oMath xmlns:m="http://schemas.openxmlformats.org/officeDocument/2006/math">
                    <m:r>
                      <a:rPr lang="en-US" altLang="zh-CN" sz="1200" i="1" dirty="0" smtClean="0">
                        <a:latin typeface="Cambria Math" panose="02040503050406030204" pitchFamily="18" charset="0"/>
                      </a:rPr>
                      <m:t>𝑟</m:t>
                    </m:r>
                    <m:r>
                      <a:rPr lang="en-US" altLang="zh-CN" sz="1200" i="1" dirty="0" smtClean="0">
                        <a:latin typeface="Cambria Math" panose="02040503050406030204" pitchFamily="18" charset="0"/>
                      </a:rPr>
                      <m:t>=0 </m:t>
                    </m:r>
                  </m:oMath>
                </a14:m>
                <a:r>
                  <a:rPr lang="en-US" altLang="zh-CN" sz="1200" dirty="0"/>
                  <a:t>(dashed line)</a:t>
                </a:r>
                <a:endParaRPr lang="zh-CN" altLang="en-US" sz="1200" dirty="0"/>
              </a:p>
            </p:txBody>
          </p:sp>
        </mc:Choice>
        <mc:Fallback xmlns="">
          <p:sp>
            <p:nvSpPr>
              <p:cNvPr id="43" name="文本框 42">
                <a:extLst>
                  <a:ext uri="{FF2B5EF4-FFF2-40B4-BE49-F238E27FC236}">
                    <a16:creationId xmlns:a16="http://schemas.microsoft.com/office/drawing/2014/main" id="{6778FD88-B516-468B-B37C-ABB1FDFF0220}"/>
                  </a:ext>
                </a:extLst>
              </p:cNvPr>
              <p:cNvSpPr txBox="1">
                <a:spLocks noRot="1" noChangeAspect="1" noMove="1" noResize="1" noEditPoints="1" noAdjustHandles="1" noChangeArrowheads="1" noChangeShapeType="1" noTextEdit="1"/>
              </p:cNvSpPr>
              <p:nvPr/>
            </p:nvSpPr>
            <p:spPr>
              <a:xfrm>
                <a:off x="8223808" y="6095268"/>
                <a:ext cx="4075546" cy="276999"/>
              </a:xfrm>
              <a:prstGeom prst="rect">
                <a:avLst/>
              </a:prstGeom>
              <a:blipFill>
                <a:blip r:embed="rId14"/>
                <a:stretch>
                  <a:fillRect t="-2222" b="-1777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57581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712B6D-EA27-CF6C-117A-65FB828BC5C9}"/>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Result</a:t>
            </a:r>
            <a:endParaRPr lang="zh-CN" altLang="en-US" dirty="0"/>
          </a:p>
        </p:txBody>
      </p:sp>
      <p:sp>
        <p:nvSpPr>
          <p:cNvPr id="3" name="内容占位符 2">
            <a:extLst>
              <a:ext uri="{FF2B5EF4-FFF2-40B4-BE49-F238E27FC236}">
                <a16:creationId xmlns:a16="http://schemas.microsoft.com/office/drawing/2014/main" id="{EA26EC97-4A65-C4E9-4D8B-211127320B2B}"/>
              </a:ext>
            </a:extLst>
          </p:cNvPr>
          <p:cNvSpPr>
            <a:spLocks noGrp="1"/>
          </p:cNvSpPr>
          <p:nvPr>
            <p:ph idx="1"/>
          </p:nvPr>
        </p:nvSpPr>
        <p:spPr>
          <a:xfrm>
            <a:off x="48961" y="591353"/>
            <a:ext cx="5529587" cy="437918"/>
          </a:xfrm>
        </p:spPr>
        <p:txBody>
          <a:bodyPr>
            <a:normAutofit fontScale="92500" lnSpcReduction="10000"/>
          </a:bodyPr>
          <a:lstStyle/>
          <a:p>
            <a:pPr marL="0" indent="0">
              <a:buNone/>
            </a:pPr>
            <a:r>
              <a:rPr lang="en-US" altLang="zh-CN" b="1" dirty="0"/>
              <a:t>LOFAR(The LOw-Frequency ARray)</a:t>
            </a:r>
            <a:endParaRPr lang="zh-CN" altLang="en-US" b="1" dirty="0"/>
          </a:p>
        </p:txBody>
      </p:sp>
      <p:sp>
        <p:nvSpPr>
          <p:cNvPr id="4" name="灯片编号占位符 3">
            <a:extLst>
              <a:ext uri="{FF2B5EF4-FFF2-40B4-BE49-F238E27FC236}">
                <a16:creationId xmlns:a16="http://schemas.microsoft.com/office/drawing/2014/main" id="{C663E669-804B-1F4A-66C0-8419AE189C10}"/>
              </a:ext>
            </a:extLst>
          </p:cNvPr>
          <p:cNvSpPr>
            <a:spLocks noGrp="1"/>
          </p:cNvSpPr>
          <p:nvPr>
            <p:ph type="sldNum" sz="quarter" idx="12"/>
          </p:nvPr>
        </p:nvSpPr>
        <p:spPr/>
        <p:txBody>
          <a:bodyPr/>
          <a:lstStyle/>
          <a:p>
            <a:fld id="{65316A93-59F2-4889-9C97-010C89774A76}" type="slidenum">
              <a:rPr lang="zh-CN" altLang="en-US" smtClean="0"/>
              <a:pPr/>
              <a:t>13</a:t>
            </a:fld>
            <a:r>
              <a:rPr lang="en-US" altLang="zh-CN" dirty="0"/>
              <a:t> / 16</a:t>
            </a:r>
            <a:endParaRPr lang="zh-CN" altLang="en-US" dirty="0"/>
          </a:p>
        </p:txBody>
      </p:sp>
      <p:sp>
        <p:nvSpPr>
          <p:cNvPr id="6" name="文本框 5">
            <a:extLst>
              <a:ext uri="{FF2B5EF4-FFF2-40B4-BE49-F238E27FC236}">
                <a16:creationId xmlns:a16="http://schemas.microsoft.com/office/drawing/2014/main" id="{473608B6-1CB0-F9DB-EC8D-9F48F2B3FEA1}"/>
              </a:ext>
            </a:extLst>
          </p:cNvPr>
          <p:cNvSpPr txBox="1"/>
          <p:nvPr/>
        </p:nvSpPr>
        <p:spPr>
          <a:xfrm>
            <a:off x="457189" y="4383956"/>
            <a:ext cx="2409355" cy="430887"/>
          </a:xfrm>
          <a:prstGeom prst="rect">
            <a:avLst/>
          </a:prstGeom>
          <a:noFill/>
        </p:spPr>
        <p:txBody>
          <a:bodyPr wrap="square">
            <a:spAutoFit/>
          </a:bodyPr>
          <a:lstStyle/>
          <a:p>
            <a:r>
              <a:rPr lang="en-US" altLang="zh-CN" sz="2200" b="1" i="0" dirty="0">
                <a:effectLst/>
                <a:latin typeface="Times New Roman" panose="02020603050405020304" pitchFamily="18" charset="0"/>
                <a:cs typeface="Times New Roman" panose="02020603050405020304" pitchFamily="18" charset="0"/>
              </a:rPr>
              <a:t>Each station: </a:t>
            </a:r>
            <a:endParaRPr lang="zh-CN" altLang="en-US" sz="2200" b="1"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FF401AC4-DC00-ACD5-D945-58D3BF50CB07}"/>
              </a:ext>
            </a:extLst>
          </p:cNvPr>
          <p:cNvPicPr>
            <a:picLocks noChangeAspect="1"/>
          </p:cNvPicPr>
          <p:nvPr/>
        </p:nvPicPr>
        <p:blipFill rotWithShape="1">
          <a:blip r:embed="rId2"/>
          <a:srcRect l="21418" t="30513" r="24207" b="15256"/>
          <a:stretch/>
        </p:blipFill>
        <p:spPr>
          <a:xfrm>
            <a:off x="8612807" y="3902101"/>
            <a:ext cx="3370500" cy="2372695"/>
          </a:xfrm>
          <a:prstGeom prst="rect">
            <a:avLst/>
          </a:prstGeom>
          <a:ln>
            <a:solidFill>
              <a:schemeClr val="tx1"/>
            </a:solidFill>
          </a:ln>
        </p:spPr>
      </p:pic>
      <p:sp>
        <p:nvSpPr>
          <p:cNvPr id="10" name="文本框 9">
            <a:extLst>
              <a:ext uri="{FF2B5EF4-FFF2-40B4-BE49-F238E27FC236}">
                <a16:creationId xmlns:a16="http://schemas.microsoft.com/office/drawing/2014/main" id="{AF865929-ED11-9594-24DA-99BF471C6679}"/>
              </a:ext>
            </a:extLst>
          </p:cNvPr>
          <p:cNvSpPr txBox="1"/>
          <p:nvPr/>
        </p:nvSpPr>
        <p:spPr>
          <a:xfrm>
            <a:off x="609419" y="4913872"/>
            <a:ext cx="4784776" cy="375552"/>
          </a:xfrm>
          <a:prstGeom prst="rect">
            <a:avLst/>
          </a:prstGeom>
          <a:noFill/>
        </p:spPr>
        <p:txBody>
          <a:bodyPr wrap="square">
            <a:spAutoFit/>
          </a:bodyPr>
          <a:lstStyle/>
          <a:p>
            <a:r>
              <a:rPr lang="en-US" altLang="zh-CN" dirty="0">
                <a:solidFill>
                  <a:srgbClr val="333332"/>
                </a:solidFill>
                <a:latin typeface="Open Sans" panose="020B0606030504020204" pitchFamily="34" charset="0"/>
              </a:rPr>
              <a:t>L</a:t>
            </a:r>
            <a:r>
              <a:rPr lang="en-US" altLang="zh-CN" b="0" i="0" dirty="0">
                <a:solidFill>
                  <a:srgbClr val="333332"/>
                </a:solidFill>
                <a:effectLst/>
                <a:latin typeface="Open Sans" panose="020B0606030504020204" pitchFamily="34" charset="0"/>
              </a:rPr>
              <a:t>ow-band antennas   (LBA):   </a:t>
            </a:r>
            <a:r>
              <a:rPr lang="en-US" altLang="zh-CN" i="0" dirty="0">
                <a:solidFill>
                  <a:srgbClr val="FF0000"/>
                </a:solidFill>
                <a:effectLst/>
                <a:latin typeface="Open Sans" panose="020B0606030504020204" pitchFamily="34" charset="0"/>
              </a:rPr>
              <a:t>10—80 MHz</a:t>
            </a:r>
            <a:endParaRPr lang="zh-CN" altLang="en-US" dirty="0">
              <a:solidFill>
                <a:srgbClr val="FF0000"/>
              </a:solidFill>
            </a:endParaRPr>
          </a:p>
        </p:txBody>
      </p:sp>
      <p:sp>
        <p:nvSpPr>
          <p:cNvPr id="12" name="文本框 11">
            <a:extLst>
              <a:ext uri="{FF2B5EF4-FFF2-40B4-BE49-F238E27FC236}">
                <a16:creationId xmlns:a16="http://schemas.microsoft.com/office/drawing/2014/main" id="{8B36AE03-13D9-ACEC-61BD-286550ADF12F}"/>
              </a:ext>
            </a:extLst>
          </p:cNvPr>
          <p:cNvSpPr txBox="1"/>
          <p:nvPr/>
        </p:nvSpPr>
        <p:spPr>
          <a:xfrm>
            <a:off x="609419" y="5376672"/>
            <a:ext cx="5253480" cy="369332"/>
          </a:xfrm>
          <a:prstGeom prst="rect">
            <a:avLst/>
          </a:prstGeom>
          <a:noFill/>
        </p:spPr>
        <p:txBody>
          <a:bodyPr wrap="square">
            <a:spAutoFit/>
          </a:bodyPr>
          <a:lstStyle/>
          <a:p>
            <a:r>
              <a:rPr lang="en-US" altLang="zh-CN" b="0" i="0" dirty="0">
                <a:solidFill>
                  <a:srgbClr val="333332"/>
                </a:solidFill>
                <a:effectLst/>
                <a:latin typeface="Open Sans" panose="020B0606030504020204" pitchFamily="34" charset="0"/>
              </a:rPr>
              <a:t>High-band antennas (HBA):  </a:t>
            </a:r>
            <a:r>
              <a:rPr lang="en-US" altLang="zh-CN" i="0" dirty="0">
                <a:solidFill>
                  <a:srgbClr val="FF0000"/>
                </a:solidFill>
                <a:effectLst/>
                <a:latin typeface="Open Sans" panose="020B0606030504020204" pitchFamily="34" charset="0"/>
              </a:rPr>
              <a:t>110—240 MHz </a:t>
            </a:r>
            <a:endParaRPr lang="zh-CN" altLang="en-US" dirty="0">
              <a:solidFill>
                <a:srgbClr val="FF0000"/>
              </a:solidFill>
            </a:endParaRPr>
          </a:p>
        </p:txBody>
      </p:sp>
      <p:sp>
        <p:nvSpPr>
          <p:cNvPr id="14" name="文本框 13">
            <a:extLst>
              <a:ext uri="{FF2B5EF4-FFF2-40B4-BE49-F238E27FC236}">
                <a16:creationId xmlns:a16="http://schemas.microsoft.com/office/drawing/2014/main" id="{4C67ABF2-D5EB-386F-5F90-43F49CEAA005}"/>
              </a:ext>
            </a:extLst>
          </p:cNvPr>
          <p:cNvSpPr txBox="1"/>
          <p:nvPr/>
        </p:nvSpPr>
        <p:spPr>
          <a:xfrm>
            <a:off x="8722319" y="6277586"/>
            <a:ext cx="3326491" cy="307777"/>
          </a:xfrm>
          <a:prstGeom prst="rect">
            <a:avLst/>
          </a:prstGeom>
          <a:noFill/>
        </p:spPr>
        <p:txBody>
          <a:bodyPr wrap="square">
            <a:spAutoFit/>
          </a:bodyPr>
          <a:lstStyle/>
          <a:p>
            <a:r>
              <a:rPr lang="zh-CN" altLang="en-US" sz="1400" dirty="0">
                <a:hlinkClick r:id="rId3"/>
              </a:rPr>
              <a:t>https://doi.org/10.1016/j.asr.2018.06.047</a:t>
            </a:r>
            <a:r>
              <a:rPr lang="zh-CN" altLang="en-US" sz="1400" dirty="0"/>
              <a:t> </a:t>
            </a:r>
          </a:p>
        </p:txBody>
      </p:sp>
      <p:sp>
        <p:nvSpPr>
          <p:cNvPr id="21" name="文本框 20">
            <a:extLst>
              <a:ext uri="{FF2B5EF4-FFF2-40B4-BE49-F238E27FC236}">
                <a16:creationId xmlns:a16="http://schemas.microsoft.com/office/drawing/2014/main" id="{72A8D877-428D-4B3C-B635-0C7454C09B0D}"/>
              </a:ext>
            </a:extLst>
          </p:cNvPr>
          <p:cNvSpPr txBox="1"/>
          <p:nvPr/>
        </p:nvSpPr>
        <p:spPr>
          <a:xfrm>
            <a:off x="390835" y="5902720"/>
            <a:ext cx="2409355" cy="430887"/>
          </a:xfrm>
          <a:prstGeom prst="rect">
            <a:avLst/>
          </a:prstGeom>
          <a:noFill/>
        </p:spPr>
        <p:txBody>
          <a:bodyPr wrap="square">
            <a:spAutoFit/>
          </a:bodyPr>
          <a:lstStyle/>
          <a:p>
            <a:r>
              <a:rPr lang="en-US" altLang="zh-CN" sz="2200" b="1" i="0" dirty="0">
                <a:effectLst/>
                <a:latin typeface="Times New Roman" panose="02020603050405020304" pitchFamily="18" charset="0"/>
                <a:cs typeface="Times New Roman" panose="02020603050405020304" pitchFamily="18" charset="0"/>
              </a:rPr>
              <a:t>Element:</a:t>
            </a:r>
            <a:endParaRPr lang="zh-CN" altLang="en-US" sz="2200" b="1" dirty="0">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0F453A9D-3FD8-3690-25AA-91BE2B6EF5B5}"/>
              </a:ext>
            </a:extLst>
          </p:cNvPr>
          <p:cNvSpPr txBox="1"/>
          <p:nvPr/>
        </p:nvSpPr>
        <p:spPr>
          <a:xfrm>
            <a:off x="1628264" y="5979720"/>
            <a:ext cx="2409355" cy="369332"/>
          </a:xfrm>
          <a:prstGeom prst="rect">
            <a:avLst/>
          </a:prstGeom>
          <a:noFill/>
        </p:spPr>
        <p:txBody>
          <a:bodyPr wrap="square">
            <a:spAutoFit/>
          </a:bodyPr>
          <a:lstStyle/>
          <a:p>
            <a:r>
              <a:rPr lang="en-US" altLang="zh-CN" i="0" dirty="0">
                <a:effectLst/>
                <a:latin typeface="Open Sans" panose="020B0606030504020204" pitchFamily="34" charset="0"/>
              </a:rPr>
              <a:t>Dipole antennas</a:t>
            </a:r>
            <a:endParaRPr lang="zh-CN" altLang="en-US" dirty="0"/>
          </a:p>
        </p:txBody>
      </p:sp>
      <p:pic>
        <p:nvPicPr>
          <p:cNvPr id="8" name="图片 7">
            <a:extLst>
              <a:ext uri="{FF2B5EF4-FFF2-40B4-BE49-F238E27FC236}">
                <a16:creationId xmlns:a16="http://schemas.microsoft.com/office/drawing/2014/main" id="{BABF8B15-C253-1D6D-B4B6-4377435900E3}"/>
              </a:ext>
            </a:extLst>
          </p:cNvPr>
          <p:cNvPicPr>
            <a:picLocks noChangeAspect="1"/>
          </p:cNvPicPr>
          <p:nvPr/>
        </p:nvPicPr>
        <p:blipFill rotWithShape="1">
          <a:blip r:embed="rId4"/>
          <a:srcRect l="32886" t="24359" r="5961" b="3333"/>
          <a:stretch/>
        </p:blipFill>
        <p:spPr>
          <a:xfrm>
            <a:off x="5394195" y="3902101"/>
            <a:ext cx="3113451" cy="2400450"/>
          </a:xfrm>
          <a:prstGeom prst="rect">
            <a:avLst/>
          </a:prstGeom>
        </p:spPr>
      </p:pic>
      <p:pic>
        <p:nvPicPr>
          <p:cNvPr id="11" name="图片 10">
            <a:extLst>
              <a:ext uri="{FF2B5EF4-FFF2-40B4-BE49-F238E27FC236}">
                <a16:creationId xmlns:a16="http://schemas.microsoft.com/office/drawing/2014/main" id="{D814D49E-8FBF-4D20-82F3-DB64E85E3207}"/>
              </a:ext>
            </a:extLst>
          </p:cNvPr>
          <p:cNvPicPr>
            <a:picLocks noChangeAspect="1"/>
          </p:cNvPicPr>
          <p:nvPr/>
        </p:nvPicPr>
        <p:blipFill>
          <a:blip r:embed="rId5"/>
          <a:stretch>
            <a:fillRect/>
          </a:stretch>
        </p:blipFill>
        <p:spPr>
          <a:xfrm>
            <a:off x="6294198" y="1159717"/>
            <a:ext cx="5281918" cy="1916297"/>
          </a:xfrm>
          <a:prstGeom prst="rect">
            <a:avLst/>
          </a:prstGeom>
          <a:ln>
            <a:solidFill>
              <a:schemeClr val="tx1"/>
            </a:solidFill>
          </a:ln>
        </p:spPr>
      </p:pic>
      <p:cxnSp>
        <p:nvCxnSpPr>
          <p:cNvPr id="16" name="直接箭头连接符 15">
            <a:extLst>
              <a:ext uri="{FF2B5EF4-FFF2-40B4-BE49-F238E27FC236}">
                <a16:creationId xmlns:a16="http://schemas.microsoft.com/office/drawing/2014/main" id="{69283F54-5E21-4137-9789-E60FF2BE8B3A}"/>
              </a:ext>
            </a:extLst>
          </p:cNvPr>
          <p:cNvCxnSpPr>
            <a:cxnSpLocks/>
          </p:cNvCxnSpPr>
          <p:nvPr/>
        </p:nvCxnSpPr>
        <p:spPr>
          <a:xfrm flipH="1">
            <a:off x="9172280" y="2776112"/>
            <a:ext cx="1599337" cy="439082"/>
          </a:xfrm>
          <a:prstGeom prst="straightConnector1">
            <a:avLst/>
          </a:prstGeom>
          <a:ln w="19050">
            <a:solidFill>
              <a:srgbClr val="2E11BF"/>
            </a:solidFill>
            <a:tailEnd type="triangle"/>
          </a:ln>
        </p:spPr>
        <p:style>
          <a:lnRef idx="1">
            <a:schemeClr val="dk1"/>
          </a:lnRef>
          <a:fillRef idx="0">
            <a:schemeClr val="dk1"/>
          </a:fillRef>
          <a:effectRef idx="0">
            <a:schemeClr val="dk1"/>
          </a:effectRef>
          <a:fontRef idx="minor">
            <a:schemeClr val="tx1"/>
          </a:fontRef>
        </p:style>
      </p:cxnSp>
      <p:sp>
        <p:nvSpPr>
          <p:cNvPr id="18" name="矩形 17">
            <a:extLst>
              <a:ext uri="{FF2B5EF4-FFF2-40B4-BE49-F238E27FC236}">
                <a16:creationId xmlns:a16="http://schemas.microsoft.com/office/drawing/2014/main" id="{AC1E3713-7BCE-4A04-BC53-6ED7AC61BA88}"/>
              </a:ext>
            </a:extLst>
          </p:cNvPr>
          <p:cNvSpPr/>
          <p:nvPr/>
        </p:nvSpPr>
        <p:spPr>
          <a:xfrm>
            <a:off x="8395792" y="3119892"/>
            <a:ext cx="1110588" cy="338554"/>
          </a:xfrm>
          <a:prstGeom prst="rect">
            <a:avLst/>
          </a:prstGeom>
        </p:spPr>
        <p:txBody>
          <a:bodyPr wrap="square">
            <a:spAutoFit/>
          </a:bodyPr>
          <a:lstStyle/>
          <a:p>
            <a:r>
              <a:rPr lang="en-US" altLang="zh-CN" sz="1600" b="1" dirty="0">
                <a:solidFill>
                  <a:srgbClr val="2E11BF"/>
                </a:solidFill>
                <a:latin typeface="Open Sans" panose="020B0606030504020204" pitchFamily="34" charset="0"/>
              </a:rPr>
              <a:t>30 MHz</a:t>
            </a:r>
            <a:endParaRPr lang="zh-CN" altLang="en-US" sz="1600" b="1" dirty="0">
              <a:solidFill>
                <a:srgbClr val="2E11BF"/>
              </a:solidFill>
            </a:endParaRPr>
          </a:p>
        </p:txBody>
      </p:sp>
      <p:cxnSp>
        <p:nvCxnSpPr>
          <p:cNvPr id="23" name="直接箭头连接符 22">
            <a:extLst>
              <a:ext uri="{FF2B5EF4-FFF2-40B4-BE49-F238E27FC236}">
                <a16:creationId xmlns:a16="http://schemas.microsoft.com/office/drawing/2014/main" id="{06625F02-F005-4CC6-B46A-EE5A6DDE0AD9}"/>
              </a:ext>
            </a:extLst>
          </p:cNvPr>
          <p:cNvCxnSpPr>
            <a:cxnSpLocks/>
          </p:cNvCxnSpPr>
          <p:nvPr/>
        </p:nvCxnSpPr>
        <p:spPr>
          <a:xfrm>
            <a:off x="10905984" y="2072413"/>
            <a:ext cx="0" cy="1160132"/>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9" name="矩形 28">
            <a:extLst>
              <a:ext uri="{FF2B5EF4-FFF2-40B4-BE49-F238E27FC236}">
                <a16:creationId xmlns:a16="http://schemas.microsoft.com/office/drawing/2014/main" id="{74BC219C-4981-484E-BD8D-CAAC1D70C923}"/>
              </a:ext>
            </a:extLst>
          </p:cNvPr>
          <p:cNvSpPr/>
          <p:nvPr/>
        </p:nvSpPr>
        <p:spPr>
          <a:xfrm>
            <a:off x="9692447" y="3125329"/>
            <a:ext cx="1013864" cy="338554"/>
          </a:xfrm>
          <a:prstGeom prst="rect">
            <a:avLst/>
          </a:prstGeom>
        </p:spPr>
        <p:txBody>
          <a:bodyPr wrap="square">
            <a:spAutoFit/>
          </a:bodyPr>
          <a:lstStyle/>
          <a:p>
            <a:r>
              <a:rPr lang="en-US" altLang="zh-CN" sz="1600" b="1" dirty="0">
                <a:solidFill>
                  <a:srgbClr val="FF0000"/>
                </a:solidFill>
                <a:latin typeface="Open Sans" panose="020B0606030504020204" pitchFamily="34" charset="0"/>
              </a:rPr>
              <a:t>10 MHz</a:t>
            </a:r>
            <a:endParaRPr lang="zh-CN" altLang="en-US" sz="1600" b="1" dirty="0">
              <a:solidFill>
                <a:srgbClr val="FF0000"/>
              </a:solidFill>
            </a:endParaRPr>
          </a:p>
        </p:txBody>
      </p:sp>
      <p:pic>
        <p:nvPicPr>
          <p:cNvPr id="30" name="图片 29">
            <a:extLst>
              <a:ext uri="{FF2B5EF4-FFF2-40B4-BE49-F238E27FC236}">
                <a16:creationId xmlns:a16="http://schemas.microsoft.com/office/drawing/2014/main" id="{67C224CE-6706-406A-916E-5FA8B9D94DCB}"/>
              </a:ext>
            </a:extLst>
          </p:cNvPr>
          <p:cNvPicPr>
            <a:picLocks noChangeAspect="1"/>
          </p:cNvPicPr>
          <p:nvPr/>
        </p:nvPicPr>
        <p:blipFill>
          <a:blip r:embed="rId6"/>
          <a:stretch>
            <a:fillRect/>
          </a:stretch>
        </p:blipFill>
        <p:spPr>
          <a:xfrm>
            <a:off x="2206675" y="1106559"/>
            <a:ext cx="3615977" cy="2338962"/>
          </a:xfrm>
          <a:prstGeom prst="rect">
            <a:avLst/>
          </a:prstGeom>
        </p:spPr>
      </p:pic>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C7E503D9-444E-4196-A526-8243519F355A}"/>
                  </a:ext>
                </a:extLst>
              </p:cNvPr>
              <p:cNvSpPr/>
              <p:nvPr/>
            </p:nvSpPr>
            <p:spPr>
              <a:xfrm>
                <a:off x="709963" y="1989434"/>
                <a:ext cx="1434060" cy="7210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1" i="1" smtClean="0">
                          <a:solidFill>
                            <a:schemeClr val="tx1"/>
                          </a:solidFill>
                          <a:latin typeface="Cambria Math" panose="02040503050406030204" pitchFamily="18" charset="0"/>
                          <a:ea typeface="Cambria Math" panose="02040503050406030204" pitchFamily="18" charset="0"/>
                        </a:rPr>
                        <m:t>𝑷</m:t>
                      </m:r>
                      <m:r>
                        <a:rPr lang="en-US" altLang="zh-CN" b="1" i="1">
                          <a:solidFill>
                            <a:schemeClr val="tx1"/>
                          </a:solidFill>
                          <a:latin typeface="Cambria Math" panose="02040503050406030204" pitchFamily="18" charset="0"/>
                          <a:ea typeface="Cambria Math" panose="02040503050406030204" pitchFamily="18" charset="0"/>
                        </a:rPr>
                        <m:t>∝</m:t>
                      </m:r>
                      <m:f>
                        <m:fPr>
                          <m:ctrlPr>
                            <a:rPr lang="en-US" altLang="zh-CN" b="1" i="1">
                              <a:solidFill>
                                <a:schemeClr val="tx1"/>
                              </a:solidFill>
                              <a:latin typeface="Cambria Math" panose="02040503050406030204" pitchFamily="18" charset="0"/>
                              <a:ea typeface="Cambria Math" panose="02040503050406030204" pitchFamily="18" charset="0"/>
                            </a:rPr>
                          </m:ctrlPr>
                        </m:fPr>
                        <m:num>
                          <m:r>
                            <a:rPr lang="en-US" altLang="zh-CN" b="1" i="1">
                              <a:solidFill>
                                <a:schemeClr val="tx1"/>
                              </a:solidFill>
                              <a:latin typeface="Cambria Math" panose="02040503050406030204" pitchFamily="18" charset="0"/>
                              <a:ea typeface="Cambria Math" panose="02040503050406030204" pitchFamily="18" charset="0"/>
                            </a:rPr>
                            <m:t>𝟏</m:t>
                          </m:r>
                        </m:num>
                        <m:den>
                          <m:sSubSup>
                            <m:sSubSupPr>
                              <m:ctrlPr>
                                <a:rPr lang="en-US" altLang="zh-CN" b="1" i="1">
                                  <a:solidFill>
                                    <a:schemeClr val="tx1"/>
                                  </a:solidFill>
                                  <a:latin typeface="Cambria Math" panose="02040503050406030204" pitchFamily="18" charset="0"/>
                                  <a:ea typeface="Cambria Math" panose="02040503050406030204" pitchFamily="18" charset="0"/>
                                </a:rPr>
                              </m:ctrlPr>
                            </m:sSubSupPr>
                            <m:e>
                              <m:r>
                                <a:rPr lang="en-US" altLang="zh-CN" b="1" i="1">
                                  <a:solidFill>
                                    <a:schemeClr val="tx1"/>
                                  </a:solidFill>
                                  <a:latin typeface="Cambria Math" panose="02040503050406030204" pitchFamily="18" charset="0"/>
                                  <a:ea typeface="Cambria Math" panose="02040503050406030204" pitchFamily="18" charset="0"/>
                                </a:rPr>
                                <m:t>𝒎</m:t>
                              </m:r>
                            </m:e>
                            <m:sub>
                              <m:r>
                                <a:rPr lang="en-US" altLang="zh-CN" b="1" i="1">
                                  <a:solidFill>
                                    <a:schemeClr val="tx1"/>
                                  </a:solidFill>
                                  <a:latin typeface="Cambria Math" panose="02040503050406030204" pitchFamily="18" charset="0"/>
                                  <a:ea typeface="Cambria Math" panose="02040503050406030204" pitchFamily="18" charset="0"/>
                                </a:rPr>
                                <m:t>𝝓</m:t>
                              </m:r>
                            </m:sub>
                            <m:sup>
                              <m:r>
                                <a:rPr lang="en-US" altLang="zh-CN" b="1" i="1">
                                  <a:solidFill>
                                    <a:schemeClr val="tx1"/>
                                  </a:solidFill>
                                  <a:latin typeface="Cambria Math" panose="02040503050406030204" pitchFamily="18" charset="0"/>
                                  <a:ea typeface="Cambria Math" panose="02040503050406030204" pitchFamily="18" charset="0"/>
                                </a:rPr>
                                <m:t>𝟐</m:t>
                              </m:r>
                            </m:sup>
                          </m:sSubSup>
                        </m:den>
                      </m:f>
                      <m:r>
                        <a:rPr lang="en-US" altLang="zh-CN" b="1" i="1">
                          <a:solidFill>
                            <a:schemeClr val="tx1"/>
                          </a:solidFill>
                          <a:latin typeface="Cambria Math" panose="02040503050406030204" pitchFamily="18" charset="0"/>
                          <a:ea typeface="Cambria Math" panose="02040503050406030204" pitchFamily="18" charset="0"/>
                        </a:rPr>
                        <m:t> , </m:t>
                      </m:r>
                      <m:sSup>
                        <m:sSupPr>
                          <m:ctrlPr>
                            <a:rPr lang="en-US" altLang="zh-CN" b="1" i="1">
                              <a:solidFill>
                                <a:schemeClr val="tx1"/>
                              </a:solidFill>
                              <a:latin typeface="Cambria Math" panose="02040503050406030204" pitchFamily="18" charset="0"/>
                              <a:ea typeface="Cambria Math" panose="02040503050406030204" pitchFamily="18" charset="0"/>
                            </a:rPr>
                          </m:ctrlPr>
                        </m:sSupPr>
                        <m:e>
                          <m:r>
                            <a:rPr lang="en-US" altLang="zh-CN" b="1" i="1">
                              <a:solidFill>
                                <a:schemeClr val="tx1"/>
                              </a:solidFill>
                              <a:latin typeface="Cambria Math" panose="02040503050406030204" pitchFamily="18" charset="0"/>
                              <a:ea typeface="Cambria Math" panose="02040503050406030204" pitchFamily="18" charset="0"/>
                            </a:rPr>
                            <m:t>𝝆</m:t>
                          </m:r>
                        </m:e>
                        <m:sup>
                          <m:r>
                            <a:rPr lang="en-US" altLang="zh-CN" b="1" i="1">
                              <a:solidFill>
                                <a:schemeClr val="tx1"/>
                              </a:solidFill>
                              <a:latin typeface="Cambria Math" panose="02040503050406030204" pitchFamily="18" charset="0"/>
                              <a:ea typeface="Cambria Math" panose="02040503050406030204" pitchFamily="18" charset="0"/>
                            </a:rPr>
                            <m:t>𝟐</m:t>
                          </m:r>
                        </m:sup>
                      </m:sSup>
                    </m:oMath>
                  </m:oMathPara>
                </a14:m>
                <a:endParaRPr lang="zh-CN" altLang="en-US" b="1" dirty="0">
                  <a:solidFill>
                    <a:schemeClr val="tx1"/>
                  </a:solidFill>
                </a:endParaRPr>
              </a:p>
            </p:txBody>
          </p:sp>
        </mc:Choice>
        <mc:Fallback xmlns="">
          <p:sp>
            <p:nvSpPr>
              <p:cNvPr id="31" name="矩形 30">
                <a:extLst>
                  <a:ext uri="{FF2B5EF4-FFF2-40B4-BE49-F238E27FC236}">
                    <a16:creationId xmlns:a16="http://schemas.microsoft.com/office/drawing/2014/main" id="{C7E503D9-444E-4196-A526-8243519F355A}"/>
                  </a:ext>
                </a:extLst>
              </p:cNvPr>
              <p:cNvSpPr>
                <a:spLocks noRot="1" noChangeAspect="1" noMove="1" noResize="1" noEditPoints="1" noAdjustHandles="1" noChangeArrowheads="1" noChangeShapeType="1" noTextEdit="1"/>
              </p:cNvSpPr>
              <p:nvPr/>
            </p:nvSpPr>
            <p:spPr>
              <a:xfrm>
                <a:off x="709963" y="1989434"/>
                <a:ext cx="1434060" cy="721095"/>
              </a:xfrm>
              <a:prstGeom prst="rect">
                <a:avLst/>
              </a:prstGeom>
              <a:blipFill>
                <a:blip r:embed="rId7"/>
                <a:stretch>
                  <a:fillRect/>
                </a:stretch>
              </a:blipFill>
            </p:spPr>
            <p:txBody>
              <a:bodyPr/>
              <a:lstStyle/>
              <a:p>
                <a:r>
                  <a:rPr lang="zh-CN" altLang="en-US">
                    <a:noFill/>
                  </a:rPr>
                  <a:t> </a:t>
                </a:r>
              </a:p>
            </p:txBody>
          </p:sp>
        </mc:Fallback>
      </mc:AlternateContent>
      <p:sp>
        <p:nvSpPr>
          <p:cNvPr id="32" name="矩形 31">
            <a:extLst>
              <a:ext uri="{FF2B5EF4-FFF2-40B4-BE49-F238E27FC236}">
                <a16:creationId xmlns:a16="http://schemas.microsoft.com/office/drawing/2014/main" id="{4458F8A4-8625-486E-B4B8-2034C4F515C2}"/>
              </a:ext>
            </a:extLst>
          </p:cNvPr>
          <p:cNvSpPr/>
          <p:nvPr/>
        </p:nvSpPr>
        <p:spPr>
          <a:xfrm>
            <a:off x="489941" y="1128896"/>
            <a:ext cx="2084097" cy="430887"/>
          </a:xfrm>
          <a:prstGeom prst="rect">
            <a:avLst/>
          </a:prstGeom>
        </p:spPr>
        <p:txBody>
          <a:bodyPr wrap="none">
            <a:spAutoFit/>
          </a:bodyPr>
          <a:lstStyle/>
          <a:p>
            <a:r>
              <a:rPr lang="en-US" altLang="zh-CN" sz="2200" b="1" dirty="0">
                <a:latin typeface="Times New Roman" panose="02020603050405020304" pitchFamily="18" charset="0"/>
                <a:cs typeface="Times New Roman" panose="02020603050405020304" pitchFamily="18" charset="0"/>
              </a:rPr>
              <a:t>Why LOFAR</a:t>
            </a:r>
            <a:r>
              <a:rPr lang="zh-CN" altLang="en-US" sz="2200" b="1" dirty="0">
                <a:latin typeface="Times New Roman" panose="02020603050405020304" pitchFamily="18" charset="0"/>
                <a:cs typeface="Times New Roman" panose="02020603050405020304" pitchFamily="18" charset="0"/>
              </a:rPr>
              <a:t>？</a:t>
            </a:r>
            <a:endParaRPr lang="zh-CN" altLang="en-US" sz="2200"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D393005C-B47E-CC81-72BF-3E21682F54E1}"/>
              </a:ext>
            </a:extLst>
          </p:cNvPr>
          <p:cNvSpPr txBox="1"/>
          <p:nvPr/>
        </p:nvSpPr>
        <p:spPr>
          <a:xfrm>
            <a:off x="6224123" y="6298568"/>
            <a:ext cx="1818012" cy="338554"/>
          </a:xfrm>
          <a:prstGeom prst="rect">
            <a:avLst/>
          </a:prstGeom>
          <a:noFill/>
        </p:spPr>
        <p:txBody>
          <a:bodyPr wrap="square">
            <a:spAutoFit/>
          </a:bodyPr>
          <a:lstStyle/>
          <a:p>
            <a:r>
              <a:rPr lang="zh-CN" altLang="en-US" sz="1600" dirty="0"/>
              <a:t>arXiv:1305.3550</a:t>
            </a:r>
          </a:p>
        </p:txBody>
      </p:sp>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2C62AAD0-213C-416B-A944-AE81503B3A98}"/>
                  </a:ext>
                </a:extLst>
              </p:cNvPr>
              <p:cNvSpPr/>
              <p:nvPr/>
            </p:nvSpPr>
            <p:spPr>
              <a:xfrm>
                <a:off x="10547765" y="3097882"/>
                <a:ext cx="1644233" cy="344133"/>
              </a:xfrm>
              <a:prstGeom prst="rect">
                <a:avLst/>
              </a:prstGeom>
            </p:spPr>
            <p:txBody>
              <a:bodyPr wrap="none">
                <a:spAutoFit/>
              </a:bodyPr>
              <a:lstStyle/>
              <a:p>
                <a:r>
                  <a:rPr lang="en-US" altLang="zh-CN" sz="1600" b="1" dirty="0">
                    <a:solidFill>
                      <a:srgbClr val="FF0000"/>
                    </a:solidFill>
                  </a:rPr>
                  <a:t>=</a:t>
                </a:r>
                <a14:m>
                  <m:oMath xmlns:m="http://schemas.openxmlformats.org/officeDocument/2006/math">
                    <m:r>
                      <a:rPr lang="en-US" altLang="zh-CN" sz="1600" b="1" i="1">
                        <a:solidFill>
                          <a:srgbClr val="FF0000"/>
                        </a:solidFill>
                        <a:latin typeface="Cambria Math" panose="02040503050406030204" pitchFamily="18" charset="0"/>
                      </a:rPr>
                      <m:t>𝟒</m:t>
                    </m:r>
                    <m:r>
                      <a:rPr lang="en-US" altLang="zh-CN" sz="1600" b="1" i="1">
                        <a:solidFill>
                          <a:srgbClr val="FF0000"/>
                        </a:solidFill>
                        <a:latin typeface="Cambria Math" panose="02040503050406030204" pitchFamily="18" charset="0"/>
                      </a:rPr>
                      <m:t>.</m:t>
                    </m:r>
                    <m:r>
                      <a:rPr lang="en-US" altLang="zh-CN" sz="1600" b="1" i="1">
                        <a:solidFill>
                          <a:srgbClr val="FF0000"/>
                        </a:solidFill>
                        <a:latin typeface="Cambria Math" panose="02040503050406030204" pitchFamily="18" charset="0"/>
                      </a:rPr>
                      <m:t>𝟏</m:t>
                    </m:r>
                    <m:r>
                      <a:rPr lang="en-US" altLang="zh-CN" sz="1600" b="1" i="1">
                        <a:solidFill>
                          <a:srgbClr val="FF0000"/>
                        </a:solidFill>
                        <a:latin typeface="Cambria Math" panose="02040503050406030204" pitchFamily="18" charset="0"/>
                      </a:rPr>
                      <m:t>×</m:t>
                    </m:r>
                    <m:r>
                      <a:rPr lang="en-US" altLang="zh-CN" sz="1600" b="1" i="1">
                        <a:solidFill>
                          <a:srgbClr val="FF0000"/>
                        </a:solidFill>
                        <a:latin typeface="Cambria Math" panose="02040503050406030204" pitchFamily="18" charset="0"/>
                      </a:rPr>
                      <m:t>𝟏</m:t>
                    </m:r>
                    <m:sSup>
                      <m:sSupPr>
                        <m:ctrlPr>
                          <a:rPr lang="en-US" altLang="zh-CN" sz="1600" b="1" i="1">
                            <a:solidFill>
                              <a:srgbClr val="FF0000"/>
                            </a:solidFill>
                            <a:latin typeface="Cambria Math" panose="02040503050406030204" pitchFamily="18" charset="0"/>
                          </a:rPr>
                        </m:ctrlPr>
                      </m:sSupPr>
                      <m:e>
                        <m:r>
                          <a:rPr lang="en-US" altLang="zh-CN" sz="1600" b="1" i="1">
                            <a:solidFill>
                              <a:srgbClr val="FF0000"/>
                            </a:solidFill>
                            <a:latin typeface="Cambria Math" panose="02040503050406030204" pitchFamily="18" charset="0"/>
                          </a:rPr>
                          <m:t>𝟎</m:t>
                        </m:r>
                      </m:e>
                      <m:sup>
                        <m:r>
                          <a:rPr lang="en-US" altLang="zh-CN" sz="1600" b="1" i="1">
                            <a:solidFill>
                              <a:srgbClr val="FF0000"/>
                            </a:solidFill>
                            <a:latin typeface="Cambria Math" panose="02040503050406030204" pitchFamily="18" charset="0"/>
                          </a:rPr>
                          <m:t>−</m:t>
                        </m:r>
                        <m:r>
                          <a:rPr lang="en-US" altLang="zh-CN" sz="1600" b="1" i="1">
                            <a:solidFill>
                              <a:srgbClr val="FF0000"/>
                            </a:solidFill>
                            <a:latin typeface="Cambria Math" panose="02040503050406030204" pitchFamily="18" charset="0"/>
                          </a:rPr>
                          <m:t>𝟖</m:t>
                        </m:r>
                      </m:sup>
                    </m:sSup>
                  </m:oMath>
                </a14:m>
                <a:r>
                  <a:rPr lang="en-US" altLang="zh-CN" sz="1600" b="1" dirty="0">
                    <a:solidFill>
                      <a:srgbClr val="FF0000"/>
                    </a:solidFill>
                    <a:latin typeface="Open Sans" panose="020B0606030504020204" pitchFamily="34" charset="0"/>
                  </a:rPr>
                  <a:t> eV</a:t>
                </a:r>
                <a:endParaRPr lang="zh-CN" altLang="en-US" sz="1600" b="1" dirty="0"/>
              </a:p>
            </p:txBody>
          </p:sp>
        </mc:Choice>
        <mc:Fallback xmlns="">
          <p:sp>
            <p:nvSpPr>
              <p:cNvPr id="33" name="矩形 32">
                <a:extLst>
                  <a:ext uri="{FF2B5EF4-FFF2-40B4-BE49-F238E27FC236}">
                    <a16:creationId xmlns:a16="http://schemas.microsoft.com/office/drawing/2014/main" id="{2C62AAD0-213C-416B-A944-AE81503B3A98}"/>
                  </a:ext>
                </a:extLst>
              </p:cNvPr>
              <p:cNvSpPr>
                <a:spLocks noRot="1" noChangeAspect="1" noMove="1" noResize="1" noEditPoints="1" noAdjustHandles="1" noChangeArrowheads="1" noChangeShapeType="1" noTextEdit="1"/>
              </p:cNvSpPr>
              <p:nvPr/>
            </p:nvSpPr>
            <p:spPr>
              <a:xfrm>
                <a:off x="10547765" y="3097882"/>
                <a:ext cx="1644233" cy="344133"/>
              </a:xfrm>
              <a:prstGeom prst="rect">
                <a:avLst/>
              </a:prstGeom>
              <a:blipFill>
                <a:blip r:embed="rId8"/>
                <a:stretch>
                  <a:fillRect l="-1852" t="-7018" r="-1111" b="-2105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7D162F9C-9770-4910-8EF5-FA004BC6D2E4}"/>
                  </a:ext>
                </a:extLst>
              </p:cNvPr>
              <p:cNvSpPr/>
              <p:nvPr/>
            </p:nvSpPr>
            <p:spPr>
              <a:xfrm>
                <a:off x="6736777" y="3117103"/>
                <a:ext cx="1770869" cy="344133"/>
              </a:xfrm>
              <a:prstGeom prst="rect">
                <a:avLst/>
              </a:prstGeom>
            </p:spPr>
            <p:txBody>
              <a:bodyPr wrap="none">
                <a:spAutoFit/>
              </a:bodyPr>
              <a:lstStyle/>
              <a:p>
                <a14:m>
                  <m:oMath xmlns:m="http://schemas.openxmlformats.org/officeDocument/2006/math">
                    <m:r>
                      <a:rPr lang="en-US" altLang="zh-CN" sz="1600" b="1" i="1" smtClean="0">
                        <a:solidFill>
                          <a:srgbClr val="2E11BF"/>
                        </a:solidFill>
                        <a:latin typeface="Cambria Math" panose="02040503050406030204" pitchFamily="18" charset="0"/>
                      </a:rPr>
                      <m:t>𝟏𝟐</m:t>
                    </m:r>
                    <m:r>
                      <a:rPr lang="en-US" altLang="zh-CN" sz="1600" b="1" i="1">
                        <a:solidFill>
                          <a:srgbClr val="2E11BF"/>
                        </a:solidFill>
                        <a:latin typeface="Cambria Math" panose="02040503050406030204" pitchFamily="18" charset="0"/>
                      </a:rPr>
                      <m:t>.</m:t>
                    </m:r>
                    <m:r>
                      <a:rPr lang="en-US" altLang="zh-CN" sz="1600" b="1" i="1" smtClean="0">
                        <a:solidFill>
                          <a:srgbClr val="2E11BF"/>
                        </a:solidFill>
                        <a:latin typeface="Cambria Math" panose="02040503050406030204" pitchFamily="18" charset="0"/>
                      </a:rPr>
                      <m:t>𝟑</m:t>
                    </m:r>
                    <m:r>
                      <a:rPr lang="en-US" altLang="zh-CN" sz="1600" b="1" i="1">
                        <a:solidFill>
                          <a:srgbClr val="2E11BF"/>
                        </a:solidFill>
                        <a:latin typeface="Cambria Math" panose="02040503050406030204" pitchFamily="18" charset="0"/>
                      </a:rPr>
                      <m:t>×</m:t>
                    </m:r>
                    <m:r>
                      <a:rPr lang="en-US" altLang="zh-CN" sz="1600" b="1" i="1">
                        <a:solidFill>
                          <a:srgbClr val="2E11BF"/>
                        </a:solidFill>
                        <a:latin typeface="Cambria Math" panose="02040503050406030204" pitchFamily="18" charset="0"/>
                      </a:rPr>
                      <m:t>𝟏</m:t>
                    </m:r>
                    <m:sSup>
                      <m:sSupPr>
                        <m:ctrlPr>
                          <a:rPr lang="en-US" altLang="zh-CN" sz="1600" b="1" i="1">
                            <a:solidFill>
                              <a:srgbClr val="2E11BF"/>
                            </a:solidFill>
                            <a:latin typeface="Cambria Math" panose="02040503050406030204" pitchFamily="18" charset="0"/>
                          </a:rPr>
                        </m:ctrlPr>
                      </m:sSupPr>
                      <m:e>
                        <m:r>
                          <a:rPr lang="en-US" altLang="zh-CN" sz="1600" b="1" i="1">
                            <a:solidFill>
                              <a:srgbClr val="2E11BF"/>
                            </a:solidFill>
                            <a:latin typeface="Cambria Math" panose="02040503050406030204" pitchFamily="18" charset="0"/>
                          </a:rPr>
                          <m:t>𝟎</m:t>
                        </m:r>
                      </m:e>
                      <m:sup>
                        <m:r>
                          <a:rPr lang="en-US" altLang="zh-CN" sz="1600" b="1" i="1">
                            <a:solidFill>
                              <a:srgbClr val="2E11BF"/>
                            </a:solidFill>
                            <a:latin typeface="Cambria Math" panose="02040503050406030204" pitchFamily="18" charset="0"/>
                          </a:rPr>
                          <m:t>−</m:t>
                        </m:r>
                        <m:r>
                          <a:rPr lang="en-US" altLang="zh-CN" sz="1600" b="1" i="1">
                            <a:solidFill>
                              <a:srgbClr val="2E11BF"/>
                            </a:solidFill>
                            <a:latin typeface="Cambria Math" panose="02040503050406030204" pitchFamily="18" charset="0"/>
                          </a:rPr>
                          <m:t>𝟖</m:t>
                        </m:r>
                      </m:sup>
                    </m:sSup>
                  </m:oMath>
                </a14:m>
                <a:r>
                  <a:rPr lang="en-US" altLang="zh-CN" sz="1600" b="1" dirty="0">
                    <a:solidFill>
                      <a:srgbClr val="2E11BF"/>
                    </a:solidFill>
                    <a:latin typeface="Open Sans" panose="020B0606030504020204" pitchFamily="34" charset="0"/>
                  </a:rPr>
                  <a:t> eV=</a:t>
                </a:r>
                <a:endParaRPr lang="zh-CN" altLang="en-US" sz="1600" b="1" dirty="0">
                  <a:solidFill>
                    <a:srgbClr val="2E11BF"/>
                  </a:solidFill>
                </a:endParaRPr>
              </a:p>
            </p:txBody>
          </p:sp>
        </mc:Choice>
        <mc:Fallback xmlns="">
          <p:sp>
            <p:nvSpPr>
              <p:cNvPr id="34" name="矩形 33">
                <a:extLst>
                  <a:ext uri="{FF2B5EF4-FFF2-40B4-BE49-F238E27FC236}">
                    <a16:creationId xmlns:a16="http://schemas.microsoft.com/office/drawing/2014/main" id="{7D162F9C-9770-4910-8EF5-FA004BC6D2E4}"/>
                  </a:ext>
                </a:extLst>
              </p:cNvPr>
              <p:cNvSpPr>
                <a:spLocks noRot="1" noChangeAspect="1" noMove="1" noResize="1" noEditPoints="1" noAdjustHandles="1" noChangeArrowheads="1" noChangeShapeType="1" noTextEdit="1"/>
              </p:cNvSpPr>
              <p:nvPr/>
            </p:nvSpPr>
            <p:spPr>
              <a:xfrm>
                <a:off x="6736777" y="3117103"/>
                <a:ext cx="1770869" cy="344133"/>
              </a:xfrm>
              <a:prstGeom prst="rect">
                <a:avLst/>
              </a:prstGeom>
              <a:blipFill>
                <a:blip r:embed="rId9"/>
                <a:stretch>
                  <a:fillRect t="-7018" r="-687" b="-17544"/>
                </a:stretch>
              </a:blipFill>
            </p:spPr>
            <p:txBody>
              <a:bodyPr/>
              <a:lstStyle/>
              <a:p>
                <a:r>
                  <a:rPr lang="zh-CN" altLang="en-US">
                    <a:noFill/>
                  </a:rPr>
                  <a:t> </a:t>
                </a:r>
              </a:p>
            </p:txBody>
          </p:sp>
        </mc:Fallback>
      </mc:AlternateContent>
      <p:sp>
        <p:nvSpPr>
          <p:cNvPr id="28" name="文本框 27">
            <a:extLst>
              <a:ext uri="{FF2B5EF4-FFF2-40B4-BE49-F238E27FC236}">
                <a16:creationId xmlns:a16="http://schemas.microsoft.com/office/drawing/2014/main" id="{1122FE98-BEB8-4307-8AA3-94B4D05B8344}"/>
              </a:ext>
            </a:extLst>
          </p:cNvPr>
          <p:cNvSpPr txBox="1"/>
          <p:nvPr/>
        </p:nvSpPr>
        <p:spPr>
          <a:xfrm>
            <a:off x="457189" y="3792689"/>
            <a:ext cx="2409355" cy="430887"/>
          </a:xfrm>
          <a:prstGeom prst="rect">
            <a:avLst/>
          </a:prstGeom>
          <a:noFill/>
        </p:spPr>
        <p:txBody>
          <a:bodyPr wrap="square">
            <a:spAutoFit/>
          </a:bodyPr>
          <a:lstStyle/>
          <a:p>
            <a:r>
              <a:rPr lang="en-US" altLang="zh-CN" sz="2200" b="1" i="0" dirty="0">
                <a:effectLst/>
                <a:latin typeface="Times New Roman" panose="02020603050405020304" pitchFamily="18" charset="0"/>
                <a:cs typeface="Times New Roman" panose="02020603050405020304" pitchFamily="18" charset="0"/>
              </a:rPr>
              <a:t>Total stations:  </a:t>
            </a:r>
            <a:r>
              <a:rPr lang="en-US" altLang="zh-CN" sz="2200" i="0" dirty="0">
                <a:effectLst/>
                <a:latin typeface="Times New Roman" panose="02020603050405020304" pitchFamily="18" charset="0"/>
                <a:cs typeface="Times New Roman" panose="02020603050405020304" pitchFamily="18" charset="0"/>
              </a:rPr>
              <a:t>48</a:t>
            </a:r>
            <a:endParaRPr lang="zh-CN" altLang="en-US" sz="2200" dirty="0">
              <a:latin typeface="Times New Roman" panose="02020603050405020304" pitchFamily="18" charset="0"/>
              <a:cs typeface="Times New Roman" panose="02020603050405020304" pitchFamily="18" charset="0"/>
            </a:endParaRPr>
          </a:p>
        </p:txBody>
      </p:sp>
      <p:cxnSp>
        <p:nvCxnSpPr>
          <p:cNvPr id="35" name="直接箭头连接符 34">
            <a:extLst>
              <a:ext uri="{FF2B5EF4-FFF2-40B4-BE49-F238E27FC236}">
                <a16:creationId xmlns:a16="http://schemas.microsoft.com/office/drawing/2014/main" id="{D64286CC-8492-4CD4-A7EE-197BB04EC5D8}"/>
              </a:ext>
            </a:extLst>
          </p:cNvPr>
          <p:cNvCxnSpPr>
            <a:cxnSpLocks/>
          </p:cNvCxnSpPr>
          <p:nvPr/>
        </p:nvCxnSpPr>
        <p:spPr>
          <a:xfrm flipH="1">
            <a:off x="9605930" y="1337564"/>
            <a:ext cx="1883670" cy="13550"/>
          </a:xfrm>
          <a:prstGeom prst="straightConnector1">
            <a:avLst/>
          </a:prstGeom>
          <a:ln w="19050">
            <a:solidFill>
              <a:srgbClr val="000000"/>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4" name="矩形 23">
            <a:extLst>
              <a:ext uri="{FF2B5EF4-FFF2-40B4-BE49-F238E27FC236}">
                <a16:creationId xmlns:a16="http://schemas.microsoft.com/office/drawing/2014/main" id="{1486DBB7-9E80-42D4-8A3E-5CA812CC5464}"/>
              </a:ext>
            </a:extLst>
          </p:cNvPr>
          <p:cNvSpPr/>
          <p:nvPr/>
        </p:nvSpPr>
        <p:spPr>
          <a:xfrm>
            <a:off x="10167727" y="1077729"/>
            <a:ext cx="967765" cy="307777"/>
          </a:xfrm>
          <a:prstGeom prst="rect">
            <a:avLst/>
          </a:prstGeom>
        </p:spPr>
        <p:txBody>
          <a:bodyPr wrap="none">
            <a:spAutoFit/>
          </a:bodyPr>
          <a:lstStyle/>
          <a:p>
            <a:r>
              <a:rPr lang="en-US" altLang="zh-CN" sz="1400" dirty="0">
                <a:solidFill>
                  <a:srgbClr val="333332"/>
                </a:solidFill>
                <a:latin typeface="Open Sans" panose="020B0606030504020204" pitchFamily="34" charset="0"/>
              </a:rPr>
              <a:t>frequency</a:t>
            </a:r>
            <a:endParaRPr lang="zh-CN" altLang="en-US" sz="1400" dirty="0"/>
          </a:p>
        </p:txBody>
      </p:sp>
    </p:spTree>
    <p:extLst>
      <p:ext uri="{BB962C8B-B14F-4D97-AF65-F5344CB8AC3E}">
        <p14:creationId xmlns:p14="http://schemas.microsoft.com/office/powerpoint/2010/main" val="3696890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EB798F9-29F9-4E73-B804-A8BE8F3D1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023" y="2667171"/>
            <a:ext cx="5619642" cy="3909032"/>
          </a:xfrm>
          <a:prstGeom prst="rect">
            <a:avLst/>
          </a:prstGeom>
          <a:ln>
            <a:solidFill>
              <a:schemeClr val="tx1"/>
            </a:solidFill>
          </a:ln>
        </p:spPr>
      </p:pic>
      <p:sp>
        <p:nvSpPr>
          <p:cNvPr id="2" name="标题 1">
            <a:extLst>
              <a:ext uri="{FF2B5EF4-FFF2-40B4-BE49-F238E27FC236}">
                <a16:creationId xmlns:a16="http://schemas.microsoft.com/office/drawing/2014/main" id="{6FDFC900-5089-3203-E3A8-AADB35B6A49E}"/>
              </a:ext>
            </a:extLst>
          </p:cNvPr>
          <p:cNvSpPr>
            <a:spLocks noGrp="1"/>
          </p:cNvSpPr>
          <p:nvPr>
            <p:ph type="title" idx="4294967295"/>
          </p:nvPr>
        </p:nvSpPr>
        <p:spPr>
          <a:xfrm>
            <a:off x="-1" y="0"/>
            <a:ext cx="12191999" cy="548146"/>
          </a:xfrm>
        </p:spPr>
        <p:txBody>
          <a:bodyPr>
            <a:noAutofit/>
          </a:bodyPr>
          <a:lstStyle/>
          <a:p>
            <a:pPr algn="ctr"/>
            <a:r>
              <a:rPr lang="en-US" altLang="zh-CN" sz="4000" b="1" dirty="0">
                <a:solidFill>
                  <a:schemeClr val="bg1"/>
                </a:solidFill>
              </a:rPr>
              <a:t>Result</a:t>
            </a:r>
            <a:endParaRPr lang="zh-CN" altLang="en-US" sz="4000" dirty="0"/>
          </a:p>
        </p:txBody>
      </p:sp>
      <p:sp>
        <p:nvSpPr>
          <p:cNvPr id="4" name="灯片编号占位符 3">
            <a:extLst>
              <a:ext uri="{FF2B5EF4-FFF2-40B4-BE49-F238E27FC236}">
                <a16:creationId xmlns:a16="http://schemas.microsoft.com/office/drawing/2014/main" id="{4F5B7C4F-4628-2306-C44E-09EA650CAFDC}"/>
              </a:ext>
            </a:extLst>
          </p:cNvPr>
          <p:cNvSpPr>
            <a:spLocks noGrp="1"/>
          </p:cNvSpPr>
          <p:nvPr>
            <p:ph type="sldNum" sz="quarter" idx="12"/>
          </p:nvPr>
        </p:nvSpPr>
        <p:spPr/>
        <p:txBody>
          <a:bodyPr/>
          <a:lstStyle/>
          <a:p>
            <a:fld id="{65316A93-59F2-4889-9C97-010C89774A76}" type="slidenum">
              <a:rPr lang="zh-CN" altLang="en-US" smtClean="0"/>
              <a:pPr/>
              <a:t>14</a:t>
            </a:fld>
            <a:r>
              <a:rPr lang="en-US" altLang="zh-CN" dirty="0"/>
              <a:t> /16</a:t>
            </a:r>
            <a:endParaRPr lang="zh-CN" altLang="en-US" dirty="0"/>
          </a:p>
        </p:txBody>
      </p:sp>
      <p:sp>
        <p:nvSpPr>
          <p:cNvPr id="5" name="文本框 4">
            <a:extLst>
              <a:ext uri="{FF2B5EF4-FFF2-40B4-BE49-F238E27FC236}">
                <a16:creationId xmlns:a16="http://schemas.microsoft.com/office/drawing/2014/main" id="{906FBA63-0300-E8D0-A43D-23AC3169F671}"/>
              </a:ext>
            </a:extLst>
          </p:cNvPr>
          <p:cNvSpPr txBox="1"/>
          <p:nvPr/>
        </p:nvSpPr>
        <p:spPr>
          <a:xfrm>
            <a:off x="-1" y="550733"/>
            <a:ext cx="1764684" cy="461665"/>
          </a:xfrm>
          <a:prstGeom prst="rect">
            <a:avLst/>
          </a:prstGeom>
          <a:noFill/>
        </p:spPr>
        <p:txBody>
          <a:bodyPr wrap="square">
            <a:spAutoFit/>
          </a:bodyPr>
          <a:lstStyle/>
          <a:p>
            <a:pPr algn="ctr"/>
            <a:r>
              <a:rPr lang="en-US" altLang="zh-CN" sz="2400" b="1" dirty="0">
                <a:solidFill>
                  <a:srgbClr val="000201"/>
                </a:solidFill>
              </a:rPr>
              <a:t>Sensitivity</a:t>
            </a:r>
            <a:endParaRPr lang="zh-CN" altLang="en-US" sz="2400" b="1" dirty="0">
              <a:solidFill>
                <a:srgbClr val="000201"/>
              </a:solidFill>
            </a:endParaRPr>
          </a:p>
        </p:txBody>
      </p:sp>
      <p:sp>
        <p:nvSpPr>
          <p:cNvPr id="10" name="文本框 9">
            <a:extLst>
              <a:ext uri="{FF2B5EF4-FFF2-40B4-BE49-F238E27FC236}">
                <a16:creationId xmlns:a16="http://schemas.microsoft.com/office/drawing/2014/main" id="{E7AE7529-888D-2DCF-C7F5-2A2C29251D42}"/>
              </a:ext>
            </a:extLst>
          </p:cNvPr>
          <p:cNvSpPr txBox="1"/>
          <p:nvPr/>
        </p:nvSpPr>
        <p:spPr>
          <a:xfrm>
            <a:off x="686902" y="1169685"/>
            <a:ext cx="1764684" cy="400110"/>
          </a:xfrm>
          <a:prstGeom prst="rect">
            <a:avLst/>
          </a:prstGeom>
          <a:noFill/>
        </p:spPr>
        <p:txBody>
          <a:bodyPr wrap="square">
            <a:spAutoFit/>
          </a:bodyPr>
          <a:lstStyle/>
          <a:p>
            <a:r>
              <a:rPr lang="zh-CN" altLang="en-US" sz="2000" b="1" dirty="0"/>
              <a:t>The </a:t>
            </a:r>
            <a:r>
              <a:rPr lang="en-US" altLang="zh-CN" sz="2000" b="1" dirty="0"/>
              <a:t>noise</a:t>
            </a:r>
            <a:endParaRPr lang="zh-CN" altLang="en-US" sz="2000" b="1" dirty="0"/>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DF359386-3458-8894-98D8-DE343FDC0921}"/>
                  </a:ext>
                </a:extLst>
              </p:cNvPr>
              <p:cNvSpPr txBox="1"/>
              <p:nvPr/>
            </p:nvSpPr>
            <p:spPr>
              <a:xfrm>
                <a:off x="1734662" y="2706870"/>
                <a:ext cx="3560977" cy="324384"/>
              </a:xfrm>
              <a:prstGeom prst="rect">
                <a:avLst/>
              </a:prstGeom>
              <a:noFill/>
            </p:spPr>
            <p:txBody>
              <a:bodyPr wrap="square">
                <a:spAutoFit/>
              </a:bodyPr>
              <a:lstStyle/>
              <a:p>
                <a14:m>
                  <m:oMath xmlns:m="http://schemas.openxmlformats.org/officeDocument/2006/math">
                    <m:sSub>
                      <m:sSubPr>
                        <m:ctrlPr>
                          <a:rPr lang="en-US" altLang="zh-CN" sz="1400" b="0" i="1" dirty="0" smtClean="0">
                            <a:latin typeface="Cambria Math" panose="02040503050406030204" pitchFamily="18" charset="0"/>
                          </a:rPr>
                        </m:ctrlPr>
                      </m:sSubPr>
                      <m:e>
                        <m:r>
                          <a:rPr lang="zh-CN" altLang="en-US" sz="1400" i="1" dirty="0" smtClean="0">
                            <a:latin typeface="Cambria Math" panose="02040503050406030204" pitchFamily="18" charset="0"/>
                          </a:rPr>
                          <m:t>𝑛</m:t>
                        </m:r>
                      </m:e>
                      <m:sub>
                        <m:r>
                          <a:rPr lang="zh-CN" altLang="en-US" sz="1400" i="1" dirty="0" smtClean="0">
                            <a:latin typeface="Cambria Math" panose="02040503050406030204" pitchFamily="18" charset="0"/>
                          </a:rPr>
                          <m:t>𝑝𝑜𝑙</m:t>
                        </m:r>
                      </m:sub>
                    </m:sSub>
                    <m:r>
                      <a:rPr lang="zh-CN" altLang="en-US" sz="1400" i="1" dirty="0" smtClean="0">
                        <a:latin typeface="Cambria Math" panose="02040503050406030204" pitchFamily="18" charset="0"/>
                      </a:rPr>
                      <m:t>=</m:t>
                    </m:r>
                    <m:r>
                      <a:rPr lang="en-US" altLang="zh-CN" sz="1400" b="0" i="1" dirty="0" smtClean="0">
                        <a:latin typeface="Cambria Math" panose="02040503050406030204" pitchFamily="18" charset="0"/>
                      </a:rPr>
                      <m:t>1 </m:t>
                    </m:r>
                    <m:r>
                      <a:rPr lang="en-US" altLang="zh-CN" sz="1400" b="0" i="1" dirty="0" smtClean="0">
                        <a:latin typeface="Cambria Math" panose="02040503050406030204" pitchFamily="18" charset="0"/>
                      </a:rPr>
                      <m:t>𝑜𝑟</m:t>
                    </m:r>
                    <m:r>
                      <a:rPr lang="en-US" altLang="zh-CN" sz="1400" b="0" i="1" dirty="0" smtClean="0">
                        <a:latin typeface="Cambria Math" panose="02040503050406030204" pitchFamily="18" charset="0"/>
                      </a:rPr>
                      <m:t> 2</m:t>
                    </m:r>
                  </m:oMath>
                </a14:m>
                <a:r>
                  <a:rPr lang="zh-CN" altLang="en-US" sz="1400" dirty="0"/>
                  <a:t> is the number of polarization</a:t>
                </a:r>
              </a:p>
            </p:txBody>
          </p:sp>
        </mc:Choice>
        <mc:Fallback xmlns="">
          <p:sp>
            <p:nvSpPr>
              <p:cNvPr id="21" name="文本框 20">
                <a:extLst>
                  <a:ext uri="{FF2B5EF4-FFF2-40B4-BE49-F238E27FC236}">
                    <a16:creationId xmlns:a16="http://schemas.microsoft.com/office/drawing/2014/main" id="{DF359386-3458-8894-98D8-DE343FDC0921}"/>
                  </a:ext>
                </a:extLst>
              </p:cNvPr>
              <p:cNvSpPr txBox="1">
                <a:spLocks noRot="1" noChangeAspect="1" noMove="1" noResize="1" noEditPoints="1" noAdjustHandles="1" noChangeArrowheads="1" noChangeShapeType="1" noTextEdit="1"/>
              </p:cNvSpPr>
              <p:nvPr/>
            </p:nvSpPr>
            <p:spPr>
              <a:xfrm>
                <a:off x="1734662" y="2706870"/>
                <a:ext cx="3560977" cy="324384"/>
              </a:xfrm>
              <a:prstGeom prst="rect">
                <a:avLst/>
              </a:prstGeom>
              <a:blipFill>
                <a:blip r:embed="rId3"/>
                <a:stretch>
                  <a:fillRect t="-1887" b="-169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30B1C9F2-A616-1AC7-C36D-72A4A66EDE81}"/>
                  </a:ext>
                </a:extLst>
              </p:cNvPr>
              <p:cNvSpPr txBox="1"/>
              <p:nvPr/>
            </p:nvSpPr>
            <p:spPr>
              <a:xfrm>
                <a:off x="1748539" y="2407047"/>
                <a:ext cx="2518127" cy="312417"/>
              </a:xfrm>
              <a:prstGeom prst="rect">
                <a:avLst/>
              </a:prstGeom>
              <a:noFill/>
            </p:spPr>
            <p:txBody>
              <a:bodyPr wrap="square">
                <a:spAutoFit/>
              </a:bodyPr>
              <a:lstStyle/>
              <a:p>
                <a14:m>
                  <m:oMath xmlns:m="http://schemas.openxmlformats.org/officeDocument/2006/math">
                    <m:sSub>
                      <m:sSubPr>
                        <m:ctrlPr>
                          <a:rPr lang="en-US" altLang="zh-CN" sz="1400" b="0" i="1" dirty="0" smtClean="0">
                            <a:latin typeface="Cambria Math" panose="02040503050406030204" pitchFamily="18" charset="0"/>
                          </a:rPr>
                        </m:ctrlPr>
                      </m:sSubPr>
                      <m:e>
                        <m:r>
                          <a:rPr lang="zh-CN" altLang="en-US" sz="1400" i="1" dirty="0" smtClean="0">
                            <a:latin typeface="Cambria Math" panose="02040503050406030204" pitchFamily="18" charset="0"/>
                          </a:rPr>
                          <m:t>𝜂</m:t>
                        </m:r>
                      </m:e>
                      <m:sub>
                        <m:r>
                          <a:rPr lang="zh-CN" altLang="en-US" sz="1400" i="1" dirty="0" smtClean="0">
                            <a:latin typeface="Cambria Math" panose="02040503050406030204" pitchFamily="18" charset="0"/>
                          </a:rPr>
                          <m:t>𝑠</m:t>
                        </m:r>
                      </m:sub>
                    </m:sSub>
                    <m:r>
                      <a:rPr lang="en-US" altLang="zh-CN" sz="1400" b="0" i="1" dirty="0" smtClean="0">
                        <a:latin typeface="Cambria Math" panose="02040503050406030204" pitchFamily="18" charset="0"/>
                      </a:rPr>
                      <m:t>=1</m:t>
                    </m:r>
                    <m:r>
                      <a:rPr lang="zh-CN" altLang="en-US" sz="1400" i="1" dirty="0" smtClean="0">
                        <a:latin typeface="Cambria Math" panose="02040503050406030204" pitchFamily="18" charset="0"/>
                      </a:rPr>
                      <m:t> </m:t>
                    </m:r>
                  </m:oMath>
                </a14:m>
                <a:r>
                  <a:rPr lang="zh-CN" altLang="en-US" sz="1400" dirty="0"/>
                  <a:t>is the system efficiency</a:t>
                </a:r>
              </a:p>
            </p:txBody>
          </p:sp>
        </mc:Choice>
        <mc:Fallback xmlns="">
          <p:sp>
            <p:nvSpPr>
              <p:cNvPr id="23" name="文本框 22">
                <a:extLst>
                  <a:ext uri="{FF2B5EF4-FFF2-40B4-BE49-F238E27FC236}">
                    <a16:creationId xmlns:a16="http://schemas.microsoft.com/office/drawing/2014/main" id="{30B1C9F2-A616-1AC7-C36D-72A4A66EDE81}"/>
                  </a:ext>
                </a:extLst>
              </p:cNvPr>
              <p:cNvSpPr txBox="1">
                <a:spLocks noRot="1" noChangeAspect="1" noMove="1" noResize="1" noEditPoints="1" noAdjustHandles="1" noChangeArrowheads="1" noChangeShapeType="1" noTextEdit="1"/>
              </p:cNvSpPr>
              <p:nvPr/>
            </p:nvSpPr>
            <p:spPr>
              <a:xfrm>
                <a:off x="1748539" y="2407047"/>
                <a:ext cx="2518127" cy="312417"/>
              </a:xfrm>
              <a:prstGeom prst="rect">
                <a:avLst/>
              </a:prstGeom>
              <a:blipFill>
                <a:blip r:embed="rId4"/>
                <a:stretch>
                  <a:fillRect t="-3922" b="-17647"/>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ACE5ADDA-D572-40C4-915F-E88DF335E161}"/>
              </a:ext>
            </a:extLst>
          </p:cNvPr>
          <p:cNvPicPr>
            <a:picLocks noChangeAspect="1"/>
          </p:cNvPicPr>
          <p:nvPr/>
        </p:nvPicPr>
        <p:blipFill rotWithShape="1">
          <a:blip r:embed="rId5"/>
          <a:srcRect r="5062"/>
          <a:stretch/>
        </p:blipFill>
        <p:spPr>
          <a:xfrm>
            <a:off x="3419735" y="890301"/>
            <a:ext cx="2344072" cy="944095"/>
          </a:xfrm>
          <a:prstGeom prst="rect">
            <a:avLst/>
          </a:prstGeom>
        </p:spPr>
      </p:pic>
      <p:pic>
        <p:nvPicPr>
          <p:cNvPr id="8" name="图片 7">
            <a:extLst>
              <a:ext uri="{FF2B5EF4-FFF2-40B4-BE49-F238E27FC236}">
                <a16:creationId xmlns:a16="http://schemas.microsoft.com/office/drawing/2014/main" id="{6E59C1AF-8CF4-4DDA-9410-49534D94AE9D}"/>
              </a:ext>
            </a:extLst>
          </p:cNvPr>
          <p:cNvPicPr>
            <a:picLocks noChangeAspect="1"/>
          </p:cNvPicPr>
          <p:nvPr/>
        </p:nvPicPr>
        <p:blipFill>
          <a:blip r:embed="rId6"/>
          <a:stretch>
            <a:fillRect/>
          </a:stretch>
        </p:blipFill>
        <p:spPr>
          <a:xfrm>
            <a:off x="7701197" y="999809"/>
            <a:ext cx="4220213" cy="1326939"/>
          </a:xfrm>
          <a:prstGeom prst="rect">
            <a:avLst/>
          </a:prstGeom>
        </p:spPr>
      </p:pic>
      <p:sp>
        <p:nvSpPr>
          <p:cNvPr id="22" name="文本框 21">
            <a:extLst>
              <a:ext uri="{FF2B5EF4-FFF2-40B4-BE49-F238E27FC236}">
                <a16:creationId xmlns:a16="http://schemas.microsoft.com/office/drawing/2014/main" id="{E813EBB4-7804-45CB-82B0-D7D5251333E0}"/>
              </a:ext>
            </a:extLst>
          </p:cNvPr>
          <p:cNvSpPr txBox="1"/>
          <p:nvPr/>
        </p:nvSpPr>
        <p:spPr>
          <a:xfrm>
            <a:off x="686902" y="3159726"/>
            <a:ext cx="3851231" cy="400110"/>
          </a:xfrm>
          <a:prstGeom prst="rect">
            <a:avLst/>
          </a:prstGeom>
          <a:noFill/>
        </p:spPr>
        <p:txBody>
          <a:bodyPr wrap="square">
            <a:spAutoFit/>
          </a:bodyPr>
          <a:lstStyle/>
          <a:p>
            <a:r>
              <a:rPr lang="zh-CN" altLang="en-US" sz="2000" b="1" dirty="0"/>
              <a:t>The </a:t>
            </a:r>
            <a:r>
              <a:rPr lang="en-US" altLang="zh-CN" sz="2000" b="1" dirty="0"/>
              <a:t>emitter and telescope</a:t>
            </a:r>
            <a:r>
              <a:rPr lang="zh-CN" altLang="en-US" sz="2000" b="1" dirty="0"/>
              <a:t> </a:t>
            </a: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5D971082-C2DA-CEC7-22B9-1965E4F67846}"/>
                  </a:ext>
                </a:extLst>
              </p:cNvPr>
              <p:cNvSpPr txBox="1"/>
              <p:nvPr/>
            </p:nvSpPr>
            <p:spPr>
              <a:xfrm>
                <a:off x="4876420" y="1834396"/>
                <a:ext cx="2787321" cy="373628"/>
              </a:xfrm>
              <a:prstGeom prst="rect">
                <a:avLst/>
              </a:prstGeom>
              <a:ln>
                <a:no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ctr"/>
                <a14:m>
                  <m:oMath xmlns:m="http://schemas.openxmlformats.org/officeDocument/2006/math">
                    <m:sSub>
                      <m:sSubPr>
                        <m:ctrlPr>
                          <a:rPr lang="en-US" altLang="zh-CN" sz="1400" b="1" i="1" smtClean="0">
                            <a:solidFill>
                              <a:srgbClr val="FF0000"/>
                            </a:solidFill>
                            <a:latin typeface="Cambria Math" panose="02040503050406030204" pitchFamily="18" charset="0"/>
                          </a:rPr>
                        </m:ctrlPr>
                      </m:sSubPr>
                      <m:e>
                        <m:r>
                          <a:rPr lang="en-US" altLang="zh-CN" sz="1400" b="1" i="1" smtClean="0">
                            <a:solidFill>
                              <a:srgbClr val="FF0000"/>
                            </a:solidFill>
                            <a:latin typeface="Cambria Math" panose="02040503050406030204" pitchFamily="18" charset="0"/>
                          </a:rPr>
                          <m:t>𝑻</m:t>
                        </m:r>
                      </m:e>
                      <m:sub>
                        <m:r>
                          <a:rPr lang="en-US" altLang="zh-CN" sz="1400" b="1" i="1" smtClean="0">
                            <a:solidFill>
                              <a:srgbClr val="FF0000"/>
                            </a:solidFill>
                            <a:latin typeface="Cambria Math" panose="02040503050406030204" pitchFamily="18" charset="0"/>
                          </a:rPr>
                          <m:t>𝒈𝒂𝒍𝒂𝒄𝒕𝒊𝒄</m:t>
                        </m:r>
                      </m:sub>
                    </m:sSub>
                    <m:r>
                      <a:rPr lang="en-US" altLang="zh-CN" sz="1400" b="1" i="1" smtClean="0">
                        <a:solidFill>
                          <a:srgbClr val="FF0000"/>
                        </a:solidFill>
                        <a:latin typeface="Cambria Math" panose="02040503050406030204" pitchFamily="18" charset="0"/>
                      </a:rPr>
                      <m:t>=</m:t>
                    </m:r>
                    <m:r>
                      <a:rPr lang="en-US" altLang="zh-CN" sz="1400" b="1" i="1" smtClean="0">
                        <a:solidFill>
                          <a:srgbClr val="FF0000"/>
                        </a:solidFill>
                        <a:latin typeface="Cambria Math" panose="02040503050406030204" pitchFamily="18" charset="0"/>
                      </a:rPr>
                      <m:t>𝟏</m:t>
                    </m:r>
                    <m:r>
                      <a:rPr lang="en-US" altLang="zh-CN" sz="1400" b="1" i="1" smtClean="0">
                        <a:solidFill>
                          <a:srgbClr val="FF0000"/>
                        </a:solidFill>
                        <a:latin typeface="Cambria Math" panose="02040503050406030204" pitchFamily="18" charset="0"/>
                      </a:rPr>
                      <m:t>.</m:t>
                    </m:r>
                    <m:r>
                      <a:rPr lang="en-US" altLang="zh-CN" sz="1400" b="1" i="1" smtClean="0">
                        <a:solidFill>
                          <a:srgbClr val="FF0000"/>
                        </a:solidFill>
                        <a:latin typeface="Cambria Math" panose="02040503050406030204" pitchFamily="18" charset="0"/>
                      </a:rPr>
                      <m:t>𝟐𝟑</m:t>
                    </m:r>
                    <m:r>
                      <a:rPr lang="en-US" altLang="zh-CN" sz="1400" b="1" i="1" smtClean="0">
                        <a:solidFill>
                          <a:srgbClr val="FF0000"/>
                        </a:solidFill>
                        <a:latin typeface="Cambria Math" panose="02040503050406030204" pitchFamily="18" charset="0"/>
                      </a:rPr>
                      <m:t>×</m:t>
                    </m:r>
                    <m:sSup>
                      <m:sSupPr>
                        <m:ctrlPr>
                          <a:rPr lang="en-US" altLang="zh-CN" sz="1400" b="1" i="1" smtClean="0">
                            <a:solidFill>
                              <a:srgbClr val="FF0000"/>
                            </a:solidFill>
                            <a:latin typeface="Cambria Math" panose="02040503050406030204" pitchFamily="18" charset="0"/>
                          </a:rPr>
                        </m:ctrlPr>
                      </m:sSupPr>
                      <m:e>
                        <m:r>
                          <a:rPr lang="en-US" altLang="zh-CN" sz="1400" b="1" i="1" smtClean="0">
                            <a:solidFill>
                              <a:srgbClr val="FF0000"/>
                            </a:solidFill>
                            <a:latin typeface="Cambria Math" panose="02040503050406030204" pitchFamily="18" charset="0"/>
                          </a:rPr>
                          <m:t>𝟏𝟎</m:t>
                        </m:r>
                      </m:e>
                      <m:sup>
                        <m:r>
                          <a:rPr lang="en-US" altLang="zh-CN" sz="1400" b="1" i="1" smtClean="0">
                            <a:solidFill>
                              <a:srgbClr val="FF0000"/>
                            </a:solidFill>
                            <a:latin typeface="Cambria Math" panose="02040503050406030204" pitchFamily="18" charset="0"/>
                          </a:rPr>
                          <m:t>𝟖</m:t>
                        </m:r>
                      </m:sup>
                    </m:sSup>
                  </m:oMath>
                </a14:m>
                <a:r>
                  <a:rPr lang="en-US" altLang="zh-CN" sz="1400" b="1" dirty="0">
                    <a:solidFill>
                      <a:srgbClr val="FF0000"/>
                    </a:solidFill>
                  </a:rPr>
                  <a:t> K </a:t>
                </a:r>
                <a14:m>
                  <m:oMath xmlns:m="http://schemas.openxmlformats.org/officeDocument/2006/math">
                    <m:sSup>
                      <m:sSupPr>
                        <m:ctrlPr>
                          <a:rPr lang="en-US" altLang="zh-CN" sz="1400" b="1" i="1" smtClean="0">
                            <a:solidFill>
                              <a:srgbClr val="FF0000"/>
                            </a:solidFill>
                            <a:latin typeface="Cambria Math" panose="02040503050406030204" pitchFamily="18" charset="0"/>
                          </a:rPr>
                        </m:ctrlPr>
                      </m:sSupPr>
                      <m:e>
                        <m:d>
                          <m:dPr>
                            <m:ctrlPr>
                              <a:rPr lang="en-US" altLang="zh-CN" sz="1400" b="1" i="1" smtClean="0">
                                <a:solidFill>
                                  <a:srgbClr val="FF0000"/>
                                </a:solidFill>
                                <a:latin typeface="Cambria Math" panose="02040503050406030204" pitchFamily="18" charset="0"/>
                              </a:rPr>
                            </m:ctrlPr>
                          </m:dPr>
                          <m:e>
                            <m:f>
                              <m:fPr>
                                <m:ctrlPr>
                                  <a:rPr lang="en-US" altLang="zh-CN" sz="1400" b="1" i="1" smtClean="0">
                                    <a:solidFill>
                                      <a:srgbClr val="FF0000"/>
                                    </a:solidFill>
                                    <a:latin typeface="Cambria Math" panose="02040503050406030204" pitchFamily="18" charset="0"/>
                                  </a:rPr>
                                </m:ctrlPr>
                              </m:fPr>
                              <m:num>
                                <m:r>
                                  <a:rPr lang="en-US" altLang="zh-CN" sz="1400" b="1" i="0" smtClean="0">
                                    <a:solidFill>
                                      <a:srgbClr val="FF0000"/>
                                    </a:solidFill>
                                    <a:latin typeface="Cambria Math" panose="02040503050406030204" pitchFamily="18" charset="0"/>
                                  </a:rPr>
                                  <m:t>𝐌𝐇𝐙</m:t>
                                </m:r>
                              </m:num>
                              <m:den>
                                <m:r>
                                  <a:rPr lang="en-US" altLang="zh-CN" sz="1400" b="1" i="0" smtClean="0">
                                    <a:solidFill>
                                      <a:srgbClr val="FF0000"/>
                                    </a:solidFill>
                                    <a:latin typeface="Cambria Math" panose="02040503050406030204" pitchFamily="18" charset="0"/>
                                  </a:rPr>
                                  <m:t>𝛎</m:t>
                                </m:r>
                              </m:den>
                            </m:f>
                          </m:e>
                        </m:d>
                      </m:e>
                      <m:sup>
                        <m:r>
                          <a:rPr lang="en-US" altLang="zh-CN" sz="1400" b="1" i="1" smtClean="0">
                            <a:solidFill>
                              <a:srgbClr val="FF0000"/>
                            </a:solidFill>
                            <a:latin typeface="Cambria Math" panose="02040503050406030204" pitchFamily="18" charset="0"/>
                          </a:rPr>
                          <m:t>𝟐</m:t>
                        </m:r>
                        <m:r>
                          <a:rPr lang="en-US" altLang="zh-CN" sz="1400" b="1" i="1" smtClean="0">
                            <a:solidFill>
                              <a:srgbClr val="FF0000"/>
                            </a:solidFill>
                            <a:latin typeface="Cambria Math" panose="02040503050406030204" pitchFamily="18" charset="0"/>
                          </a:rPr>
                          <m:t>.</m:t>
                        </m:r>
                        <m:r>
                          <a:rPr lang="en-US" altLang="zh-CN" sz="1400" b="1" i="1" smtClean="0">
                            <a:solidFill>
                              <a:srgbClr val="FF0000"/>
                            </a:solidFill>
                            <a:latin typeface="Cambria Math" panose="02040503050406030204" pitchFamily="18" charset="0"/>
                          </a:rPr>
                          <m:t>𝟓𝟓</m:t>
                        </m:r>
                      </m:sup>
                    </m:sSup>
                  </m:oMath>
                </a14:m>
                <a:endParaRPr lang="zh-CN" altLang="en-US" sz="1400" b="1" dirty="0"/>
              </a:p>
            </p:txBody>
          </p:sp>
        </mc:Choice>
        <mc:Fallback xmlns="">
          <p:sp>
            <p:nvSpPr>
              <p:cNvPr id="6" name="文本框 5">
                <a:extLst>
                  <a:ext uri="{FF2B5EF4-FFF2-40B4-BE49-F238E27FC236}">
                    <a16:creationId xmlns:a16="http://schemas.microsoft.com/office/drawing/2014/main" id="{5D971082-C2DA-CEC7-22B9-1965E4F67846}"/>
                  </a:ext>
                </a:extLst>
              </p:cNvPr>
              <p:cNvSpPr txBox="1">
                <a:spLocks noRot="1" noChangeAspect="1" noMove="1" noResize="1" noEditPoints="1" noAdjustHandles="1" noChangeArrowheads="1" noChangeShapeType="1" noTextEdit="1"/>
              </p:cNvSpPr>
              <p:nvPr/>
            </p:nvSpPr>
            <p:spPr>
              <a:xfrm>
                <a:off x="4876420" y="1834396"/>
                <a:ext cx="2787321" cy="373628"/>
              </a:xfrm>
              <a:prstGeom prst="rect">
                <a:avLst/>
              </a:prstGeom>
              <a:blipFill>
                <a:blip r:embed="rId7"/>
                <a:stretch>
                  <a:fillRect l="-656" b="-16393"/>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E7C64720-4B06-464D-8C99-01BCFB02F9DA}"/>
                  </a:ext>
                </a:extLst>
              </p:cNvPr>
              <p:cNvSpPr/>
              <p:nvPr/>
            </p:nvSpPr>
            <p:spPr>
              <a:xfrm>
                <a:off x="1730292" y="1906000"/>
                <a:ext cx="3108672" cy="3281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400" b="1" i="1" smtClean="0">
                              <a:latin typeface="Cambria Math" panose="02040503050406030204" pitchFamily="18" charset="0"/>
                            </a:rPr>
                          </m:ctrlPr>
                        </m:sSubPr>
                        <m:e>
                          <m:r>
                            <a:rPr lang="en-US" altLang="zh-CN" sz="1400" b="1" i="1">
                              <a:latin typeface="Cambria Math" panose="02040503050406030204" pitchFamily="18" charset="0"/>
                            </a:rPr>
                            <m:t>𝑻</m:t>
                          </m:r>
                        </m:e>
                        <m:sub>
                          <m:r>
                            <a:rPr lang="en-US" altLang="zh-CN" sz="1400" b="1" i="1">
                              <a:latin typeface="Cambria Math" panose="02040503050406030204" pitchFamily="18" charset="0"/>
                            </a:rPr>
                            <m:t>𝒔𝒚𝒔</m:t>
                          </m:r>
                        </m:sub>
                      </m:sSub>
                      <m:r>
                        <a:rPr lang="en-US" altLang="zh-CN" sz="1400" b="1" i="1" smtClean="0">
                          <a:latin typeface="Cambria Math" panose="02040503050406030204" pitchFamily="18" charset="0"/>
                        </a:rPr>
                        <m:t>=</m:t>
                      </m:r>
                      <m:sSub>
                        <m:sSubPr>
                          <m:ctrlPr>
                            <a:rPr lang="en-US" altLang="zh-CN" sz="1400" b="1" i="1" smtClean="0">
                              <a:solidFill>
                                <a:srgbClr val="FF0000"/>
                              </a:solidFill>
                              <a:latin typeface="Cambria Math" panose="02040503050406030204" pitchFamily="18" charset="0"/>
                            </a:rPr>
                          </m:ctrlPr>
                        </m:sSubPr>
                        <m:e>
                          <m:r>
                            <a:rPr lang="en-US" altLang="zh-CN" sz="1400" b="1" i="1" smtClean="0">
                              <a:solidFill>
                                <a:srgbClr val="FF0000"/>
                              </a:solidFill>
                              <a:latin typeface="Cambria Math" panose="02040503050406030204" pitchFamily="18" charset="0"/>
                            </a:rPr>
                            <m:t>𝑻</m:t>
                          </m:r>
                        </m:e>
                        <m:sub>
                          <m:r>
                            <a:rPr lang="en-US" altLang="zh-CN" sz="1400" b="1" i="1" smtClean="0">
                              <a:solidFill>
                                <a:srgbClr val="FF0000"/>
                              </a:solidFill>
                              <a:latin typeface="Cambria Math" panose="02040503050406030204" pitchFamily="18" charset="0"/>
                            </a:rPr>
                            <m:t>𝒈𝒂𝒍𝒂𝒄𝒕𝒊𝒄</m:t>
                          </m:r>
                        </m:sub>
                      </m:sSub>
                      <m:r>
                        <a:rPr lang="en-US" altLang="zh-CN" sz="1400" b="1" i="1" smtClean="0">
                          <a:latin typeface="Cambria Math" panose="02040503050406030204" pitchFamily="18" charset="0"/>
                        </a:rPr>
                        <m:t>+</m:t>
                      </m:r>
                      <m:sSub>
                        <m:sSubPr>
                          <m:ctrlPr>
                            <a:rPr lang="en-US" altLang="zh-CN" sz="1400" b="1" i="1" smtClean="0">
                              <a:latin typeface="Cambria Math" panose="02040503050406030204" pitchFamily="18" charset="0"/>
                            </a:rPr>
                          </m:ctrlPr>
                        </m:sSubPr>
                        <m:e>
                          <m:r>
                            <a:rPr lang="en-US" altLang="zh-CN" sz="1400" b="1" i="1" smtClean="0">
                              <a:latin typeface="Cambria Math" panose="02040503050406030204" pitchFamily="18" charset="0"/>
                            </a:rPr>
                            <m:t>𝑻</m:t>
                          </m:r>
                        </m:e>
                        <m:sub>
                          <m:r>
                            <a:rPr lang="en-US" altLang="zh-CN" sz="1400" b="1" i="1" smtClean="0">
                              <a:latin typeface="Cambria Math" panose="02040503050406030204" pitchFamily="18" charset="0"/>
                            </a:rPr>
                            <m:t>𝒊𝒏𝒔𝒕𝒓</m:t>
                          </m:r>
                        </m:sub>
                      </m:sSub>
                      <m:r>
                        <a:rPr lang="en-US" altLang="zh-CN" sz="1400" b="1" i="1" smtClean="0">
                          <a:latin typeface="Cambria Math" panose="02040503050406030204" pitchFamily="18" charset="0"/>
                        </a:rPr>
                        <m:t>+</m:t>
                      </m:r>
                      <m:sSub>
                        <m:sSubPr>
                          <m:ctrlPr>
                            <a:rPr lang="en-US" altLang="zh-CN" sz="1400" b="1" i="1" smtClean="0">
                              <a:latin typeface="Cambria Math" panose="02040503050406030204" pitchFamily="18" charset="0"/>
                            </a:rPr>
                          </m:ctrlPr>
                        </m:sSubPr>
                        <m:e>
                          <m:r>
                            <a:rPr lang="en-US" altLang="zh-CN" sz="1400" b="1" i="1" smtClean="0">
                              <a:latin typeface="Cambria Math" panose="02040503050406030204" pitchFamily="18" charset="0"/>
                            </a:rPr>
                            <m:t>𝑻</m:t>
                          </m:r>
                        </m:e>
                        <m:sub>
                          <m:r>
                            <a:rPr lang="en-US" altLang="zh-CN" sz="1400" b="1" i="1" smtClean="0">
                              <a:latin typeface="Cambria Math" panose="02040503050406030204" pitchFamily="18" charset="0"/>
                            </a:rPr>
                            <m:t>𝑪𝑴𝑩</m:t>
                          </m:r>
                        </m:sub>
                      </m:sSub>
                      <m:r>
                        <a:rPr lang="en-US" altLang="zh-CN" sz="1400" b="1" i="1" smtClean="0">
                          <a:latin typeface="Cambria Math" panose="02040503050406030204" pitchFamily="18" charset="0"/>
                        </a:rPr>
                        <m:t>+…</m:t>
                      </m:r>
                    </m:oMath>
                  </m:oMathPara>
                </a14:m>
                <a:endParaRPr lang="zh-CN" altLang="en-US" sz="1400" b="1" dirty="0"/>
              </a:p>
            </p:txBody>
          </p:sp>
        </mc:Choice>
        <mc:Fallback xmlns="">
          <p:sp>
            <p:nvSpPr>
              <p:cNvPr id="7" name="矩形 6">
                <a:extLst>
                  <a:ext uri="{FF2B5EF4-FFF2-40B4-BE49-F238E27FC236}">
                    <a16:creationId xmlns:a16="http://schemas.microsoft.com/office/drawing/2014/main" id="{E7C64720-4B06-464D-8C99-01BCFB02F9DA}"/>
                  </a:ext>
                </a:extLst>
              </p:cNvPr>
              <p:cNvSpPr>
                <a:spLocks noRot="1" noChangeAspect="1" noMove="1" noResize="1" noEditPoints="1" noAdjustHandles="1" noChangeArrowheads="1" noChangeShapeType="1" noTextEdit="1"/>
              </p:cNvSpPr>
              <p:nvPr/>
            </p:nvSpPr>
            <p:spPr>
              <a:xfrm>
                <a:off x="1730292" y="1906000"/>
                <a:ext cx="3108672" cy="328167"/>
              </a:xfrm>
              <a:prstGeom prst="rect">
                <a:avLst/>
              </a:prstGeom>
              <a:blipFill>
                <a:blip r:embed="rId8"/>
                <a:stretch>
                  <a:fillRect b="-56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269816D8-6C01-4B46-9DF8-C66D5F031553}"/>
                  </a:ext>
                </a:extLst>
              </p:cNvPr>
              <p:cNvSpPr/>
              <p:nvPr/>
            </p:nvSpPr>
            <p:spPr>
              <a:xfrm>
                <a:off x="1764683" y="3681465"/>
                <a:ext cx="4171296"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zh-CN" b="1" dirty="0">
                    <a:solidFill>
                      <a:srgbClr val="FF0000"/>
                    </a:solidFill>
                    <a:latin typeface="Arial" panose="020B0604020202020204" pitchFamily="34" charset="0"/>
                  </a:rPr>
                  <a:t>We set </a:t>
                </a:r>
                <a14:m>
                  <m:oMath xmlns:m="http://schemas.openxmlformats.org/officeDocument/2006/math">
                    <m:sSub>
                      <m:sSubPr>
                        <m:ctrlPr>
                          <a:rPr lang="en-US" altLang="zh-CN" b="1" i="1" dirty="0" smtClean="0">
                            <a:solidFill>
                              <a:srgbClr val="FF0000"/>
                            </a:solidFill>
                            <a:latin typeface="Cambria Math" panose="02040503050406030204" pitchFamily="18" charset="0"/>
                          </a:rPr>
                        </m:ctrlPr>
                      </m:sSubPr>
                      <m:e>
                        <m:r>
                          <a:rPr lang="en-US" altLang="zh-CN" b="1" i="0" dirty="0">
                            <a:solidFill>
                              <a:srgbClr val="FF0000"/>
                            </a:solidFill>
                            <a:latin typeface="Cambria Math" panose="02040503050406030204" pitchFamily="18" charset="0"/>
                          </a:rPr>
                          <m:t>𝐏</m:t>
                        </m:r>
                      </m:e>
                      <m:sub>
                        <m:r>
                          <a:rPr lang="en-US" altLang="zh-CN" b="1" i="0" dirty="0">
                            <a:solidFill>
                              <a:srgbClr val="FF0000"/>
                            </a:solidFill>
                            <a:latin typeface="Cambria Math" panose="02040503050406030204" pitchFamily="18" charset="0"/>
                          </a:rPr>
                          <m:t>𝟎</m:t>
                        </m:r>
                      </m:sub>
                    </m:sSub>
                  </m:oMath>
                </a14:m>
                <a:r>
                  <a:rPr lang="en-US" altLang="zh-CN" b="1" dirty="0">
                    <a:solidFill>
                      <a:srgbClr val="FF0000"/>
                    </a:solidFill>
                    <a:latin typeface="Arial" panose="020B0604020202020204" pitchFamily="34" charset="0"/>
                  </a:rPr>
                  <a:t>= 50 MW and R = 50 m</a:t>
                </a:r>
                <a:endParaRPr lang="zh-CN" altLang="en-US" b="1" dirty="0">
                  <a:solidFill>
                    <a:srgbClr val="FF0000"/>
                  </a:solidFill>
                </a:endParaRPr>
              </a:p>
            </p:txBody>
          </p:sp>
        </mc:Choice>
        <mc:Fallback xmlns="">
          <p:sp>
            <p:nvSpPr>
              <p:cNvPr id="13" name="矩形 12">
                <a:extLst>
                  <a:ext uri="{FF2B5EF4-FFF2-40B4-BE49-F238E27FC236}">
                    <a16:creationId xmlns:a16="http://schemas.microsoft.com/office/drawing/2014/main" id="{269816D8-6C01-4B46-9DF8-C66D5F031553}"/>
                  </a:ext>
                </a:extLst>
              </p:cNvPr>
              <p:cNvSpPr>
                <a:spLocks noRot="1" noChangeAspect="1" noMove="1" noResize="1" noEditPoints="1" noAdjustHandles="1" noChangeArrowheads="1" noChangeShapeType="1" noTextEdit="1"/>
              </p:cNvSpPr>
              <p:nvPr/>
            </p:nvSpPr>
            <p:spPr>
              <a:xfrm>
                <a:off x="1764683" y="3681465"/>
                <a:ext cx="4171296" cy="369332"/>
              </a:xfrm>
              <a:prstGeom prst="rect">
                <a:avLst/>
              </a:prstGeom>
              <a:blipFill>
                <a:blip r:embed="rId9"/>
                <a:stretch>
                  <a:fillRect l="-1168" t="-11475" b="-22951"/>
                </a:stretch>
              </a:blipFill>
              <a:ln>
                <a:noFill/>
              </a:ln>
            </p:spPr>
            <p:txBody>
              <a:bodyPr/>
              <a:lstStyle/>
              <a:p>
                <a:r>
                  <a:rPr lang="zh-CN" altLang="en-US">
                    <a:noFill/>
                  </a:rPr>
                  <a:t> </a:t>
                </a:r>
              </a:p>
            </p:txBody>
          </p:sp>
        </mc:Fallback>
      </mc:AlternateContent>
      <p:sp>
        <p:nvSpPr>
          <p:cNvPr id="16" name="文本框 15">
            <a:extLst>
              <a:ext uri="{FF2B5EF4-FFF2-40B4-BE49-F238E27FC236}">
                <a16:creationId xmlns:a16="http://schemas.microsoft.com/office/drawing/2014/main" id="{A36CBEAD-8B31-40BE-826E-DDB178C10BC1}"/>
              </a:ext>
            </a:extLst>
          </p:cNvPr>
          <p:cNvSpPr txBox="1"/>
          <p:nvPr/>
        </p:nvSpPr>
        <p:spPr>
          <a:xfrm>
            <a:off x="686902" y="4255162"/>
            <a:ext cx="908230" cy="400110"/>
          </a:xfrm>
          <a:prstGeom prst="rect">
            <a:avLst/>
          </a:prstGeom>
          <a:noFill/>
        </p:spPr>
        <p:txBody>
          <a:bodyPr wrap="square">
            <a:spAutoFit/>
          </a:bodyPr>
          <a:lstStyle/>
          <a:p>
            <a:pPr algn="ctr"/>
            <a:r>
              <a:rPr lang="en-US" altLang="zh-CN" sz="2000" b="1" dirty="0">
                <a:solidFill>
                  <a:srgbClr val="000201"/>
                </a:solidFill>
              </a:rPr>
              <a:t>Result</a:t>
            </a:r>
            <a:endParaRPr lang="zh-CN" altLang="en-US" sz="2000" b="1" dirty="0">
              <a:solidFill>
                <a:srgbClr val="000201"/>
              </a:solidFill>
            </a:endParaRPr>
          </a:p>
        </p:txBody>
      </p:sp>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85264F4B-5AB7-4205-B94F-6A4357F82D4D}"/>
                  </a:ext>
                </a:extLst>
              </p:cNvPr>
              <p:cNvSpPr/>
              <p:nvPr/>
            </p:nvSpPr>
            <p:spPr>
              <a:xfrm>
                <a:off x="1748539" y="4480700"/>
                <a:ext cx="4622970" cy="338554"/>
              </a:xfrm>
              <a:prstGeom prst="rect">
                <a:avLst/>
              </a:prstGeom>
            </p:spPr>
            <p:txBody>
              <a:bodyPr wrap="square">
                <a:spAutoFit/>
              </a:bodyPr>
              <a:lstStyle/>
              <a:p>
                <a:r>
                  <a:rPr lang="en-US" altLang="zh-CN" sz="1600" b="1" dirty="0">
                    <a:solidFill>
                      <a:schemeClr val="tx1"/>
                    </a:solidFill>
                  </a:rPr>
                  <a:t>By requiring </a:t>
                </a:r>
                <a14:m>
                  <m:oMath xmlns:m="http://schemas.openxmlformats.org/officeDocument/2006/math">
                    <m:r>
                      <a:rPr lang="en-US" altLang="zh-CN" sz="1600" b="1" i="1" dirty="0">
                        <a:solidFill>
                          <a:schemeClr val="tx1"/>
                        </a:solidFill>
                        <a:latin typeface="Cambria Math" panose="02040503050406030204" pitchFamily="18" charset="0"/>
                      </a:rPr>
                      <m:t>𝑷</m:t>
                    </m:r>
                    <m:r>
                      <a:rPr lang="en-US" altLang="zh-CN" sz="1600" b="1" i="1" dirty="0">
                        <a:solidFill>
                          <a:schemeClr val="tx1"/>
                        </a:solidFill>
                        <a:latin typeface="Cambria Math" panose="02040503050406030204" pitchFamily="18" charset="0"/>
                      </a:rPr>
                      <m:t>&gt;</m:t>
                    </m:r>
                    <m:sSub>
                      <m:sSubPr>
                        <m:ctrlPr>
                          <a:rPr lang="en-US" altLang="zh-CN" sz="1600" b="1" i="1" dirty="0" smtClean="0">
                            <a:solidFill>
                              <a:schemeClr val="tx1"/>
                            </a:solidFill>
                            <a:latin typeface="Cambria Math" panose="02040503050406030204" pitchFamily="18" charset="0"/>
                          </a:rPr>
                        </m:ctrlPr>
                      </m:sSubPr>
                      <m:e>
                        <m:r>
                          <a:rPr lang="en-US" altLang="zh-CN" sz="1600" b="1" i="1" dirty="0" smtClean="0">
                            <a:solidFill>
                              <a:schemeClr val="tx1"/>
                            </a:solidFill>
                            <a:latin typeface="Cambria Math" panose="02040503050406030204" pitchFamily="18" charset="0"/>
                          </a:rPr>
                          <m:t>𝑷</m:t>
                        </m:r>
                      </m:e>
                      <m:sub>
                        <m:r>
                          <a:rPr lang="en-US" altLang="zh-CN" sz="1600" b="1" i="1" dirty="0" smtClean="0">
                            <a:solidFill>
                              <a:schemeClr val="tx1"/>
                            </a:solidFill>
                            <a:latin typeface="Cambria Math" panose="02040503050406030204" pitchFamily="18" charset="0"/>
                          </a:rPr>
                          <m:t>𝒏</m:t>
                        </m:r>
                      </m:sub>
                    </m:sSub>
                  </m:oMath>
                </a14:m>
                <a:r>
                  <a:rPr lang="en-US" altLang="zh-CN" sz="1600" b="1" dirty="0">
                    <a:solidFill>
                      <a:schemeClr val="tx1"/>
                    </a:solidFill>
                  </a:rPr>
                  <a:t>, we have</a:t>
                </a:r>
                <a:endParaRPr lang="zh-CN" altLang="en-US" sz="1600" b="1" dirty="0">
                  <a:solidFill>
                    <a:schemeClr val="tx1"/>
                  </a:solidFill>
                </a:endParaRPr>
              </a:p>
            </p:txBody>
          </p:sp>
        </mc:Choice>
        <mc:Fallback xmlns="">
          <p:sp>
            <p:nvSpPr>
              <p:cNvPr id="17" name="矩形 16">
                <a:extLst>
                  <a:ext uri="{FF2B5EF4-FFF2-40B4-BE49-F238E27FC236}">
                    <a16:creationId xmlns:a16="http://schemas.microsoft.com/office/drawing/2014/main" id="{85264F4B-5AB7-4205-B94F-6A4357F82D4D}"/>
                  </a:ext>
                </a:extLst>
              </p:cNvPr>
              <p:cNvSpPr>
                <a:spLocks noRot="1" noChangeAspect="1" noMove="1" noResize="1" noEditPoints="1" noAdjustHandles="1" noChangeArrowheads="1" noChangeShapeType="1" noTextEdit="1"/>
              </p:cNvSpPr>
              <p:nvPr/>
            </p:nvSpPr>
            <p:spPr>
              <a:xfrm>
                <a:off x="1748539" y="4480700"/>
                <a:ext cx="4622970" cy="338554"/>
              </a:xfrm>
              <a:prstGeom prst="rect">
                <a:avLst/>
              </a:prstGeom>
              <a:blipFill>
                <a:blip r:embed="rId10"/>
                <a:stretch>
                  <a:fillRect l="-792" t="-5357" b="-214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84509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8F1EC532-0649-485D-BE7D-DC3E5EF4B53A}"/>
              </a:ext>
            </a:extLst>
          </p:cNvPr>
          <p:cNvPicPr>
            <a:picLocks noChangeAspect="1"/>
          </p:cNvPicPr>
          <p:nvPr/>
        </p:nvPicPr>
        <p:blipFill>
          <a:blip r:embed="rId3"/>
          <a:stretch>
            <a:fillRect/>
          </a:stretch>
        </p:blipFill>
        <p:spPr>
          <a:xfrm>
            <a:off x="4749801" y="465668"/>
            <a:ext cx="7442198" cy="6161376"/>
          </a:xfrm>
          <a:prstGeom prst="rect">
            <a:avLst/>
          </a:prstGeom>
        </p:spPr>
      </p:pic>
      <p:sp>
        <p:nvSpPr>
          <p:cNvPr id="2" name="标题 1">
            <a:extLst>
              <a:ext uri="{FF2B5EF4-FFF2-40B4-BE49-F238E27FC236}">
                <a16:creationId xmlns:a16="http://schemas.microsoft.com/office/drawing/2014/main" id="{6FDFC900-5089-3203-E3A8-AADB35B6A49E}"/>
              </a:ext>
            </a:extLst>
          </p:cNvPr>
          <p:cNvSpPr>
            <a:spLocks noGrp="1"/>
          </p:cNvSpPr>
          <p:nvPr>
            <p:ph type="title" idx="4294967295"/>
          </p:nvPr>
        </p:nvSpPr>
        <p:spPr>
          <a:xfrm>
            <a:off x="-1" y="0"/>
            <a:ext cx="12191999" cy="548146"/>
          </a:xfrm>
        </p:spPr>
        <p:txBody>
          <a:bodyPr>
            <a:noAutofit/>
          </a:bodyPr>
          <a:lstStyle/>
          <a:p>
            <a:pPr algn="ctr"/>
            <a:r>
              <a:rPr lang="en-US" altLang="zh-CN" sz="4000" b="1" dirty="0">
                <a:solidFill>
                  <a:schemeClr val="bg1"/>
                </a:solidFill>
              </a:rPr>
              <a:t>Summary</a:t>
            </a:r>
            <a:endParaRPr lang="zh-CN" altLang="en-US" sz="4000" dirty="0">
              <a:solidFill>
                <a:schemeClr val="bg1"/>
              </a:solidFill>
            </a:endParaRPr>
          </a:p>
        </p:txBody>
      </p:sp>
      <p:sp>
        <p:nvSpPr>
          <p:cNvPr id="4" name="灯片编号占位符 3">
            <a:extLst>
              <a:ext uri="{FF2B5EF4-FFF2-40B4-BE49-F238E27FC236}">
                <a16:creationId xmlns:a16="http://schemas.microsoft.com/office/drawing/2014/main" id="{4F5B7C4F-4628-2306-C44E-09EA650CAFDC}"/>
              </a:ext>
            </a:extLst>
          </p:cNvPr>
          <p:cNvSpPr>
            <a:spLocks noGrp="1"/>
          </p:cNvSpPr>
          <p:nvPr>
            <p:ph type="sldNum" sz="quarter" idx="12"/>
          </p:nvPr>
        </p:nvSpPr>
        <p:spPr/>
        <p:txBody>
          <a:bodyPr/>
          <a:lstStyle/>
          <a:p>
            <a:fld id="{65316A93-59F2-4889-9C97-010C89774A76}" type="slidenum">
              <a:rPr lang="zh-CN" altLang="en-US" smtClean="0"/>
              <a:pPr/>
              <a:t>15</a:t>
            </a:fld>
            <a:r>
              <a:rPr lang="en-US" altLang="zh-CN" dirty="0"/>
              <a:t> /16</a:t>
            </a:r>
            <a:endParaRPr lang="zh-CN" altLang="en-US" dirty="0"/>
          </a:p>
        </p:txBody>
      </p:sp>
      <p:sp>
        <p:nvSpPr>
          <p:cNvPr id="5" name="文本框 4">
            <a:extLst>
              <a:ext uri="{FF2B5EF4-FFF2-40B4-BE49-F238E27FC236}">
                <a16:creationId xmlns:a16="http://schemas.microsoft.com/office/drawing/2014/main" id="{906FBA63-0300-E8D0-A43D-23AC3169F671}"/>
              </a:ext>
            </a:extLst>
          </p:cNvPr>
          <p:cNvSpPr txBox="1"/>
          <p:nvPr/>
        </p:nvSpPr>
        <p:spPr>
          <a:xfrm>
            <a:off x="163948" y="1004913"/>
            <a:ext cx="6674179" cy="461665"/>
          </a:xfrm>
          <a:prstGeom prst="rect">
            <a:avLst/>
          </a:prstGeom>
          <a:noFill/>
        </p:spPr>
        <p:txBody>
          <a:bodyPr wrap="square">
            <a:spAutoFit/>
          </a:bodyPr>
          <a:lstStyle/>
          <a:p>
            <a:pPr algn="ctr"/>
            <a:r>
              <a:rPr lang="en-US" altLang="zh-CN" sz="2400" b="1" dirty="0">
                <a:solidFill>
                  <a:srgbClr val="FF0000"/>
                </a:solidFill>
              </a:rPr>
              <a:t>Scalar ULDM </a:t>
            </a:r>
            <a:r>
              <a:rPr lang="en-US" altLang="zh-CN" sz="2400" b="1" dirty="0"/>
              <a:t>is a well-motived DM candidate</a:t>
            </a:r>
            <a:endParaRPr lang="zh-CN" altLang="en-US" sz="2400" b="1" dirty="0"/>
          </a:p>
        </p:txBody>
      </p:sp>
      <p:sp>
        <p:nvSpPr>
          <p:cNvPr id="6" name="文本框 5">
            <a:extLst>
              <a:ext uri="{FF2B5EF4-FFF2-40B4-BE49-F238E27FC236}">
                <a16:creationId xmlns:a16="http://schemas.microsoft.com/office/drawing/2014/main" id="{15E0C211-1E39-47CA-BE11-8C2939A9BA49}"/>
              </a:ext>
            </a:extLst>
          </p:cNvPr>
          <p:cNvSpPr txBox="1"/>
          <p:nvPr/>
        </p:nvSpPr>
        <p:spPr>
          <a:xfrm>
            <a:off x="248788" y="3054046"/>
            <a:ext cx="9671904" cy="1144031"/>
          </a:xfrm>
          <a:prstGeom prst="rect">
            <a:avLst/>
          </a:prstGeom>
          <a:noFill/>
        </p:spPr>
        <p:txBody>
          <a:bodyPr wrap="square">
            <a:spAutoFit/>
          </a:bodyPr>
          <a:lstStyle/>
          <a:p>
            <a:pPr>
              <a:lnSpc>
                <a:spcPct val="150000"/>
              </a:lnSpc>
            </a:pPr>
            <a:r>
              <a:rPr lang="en-US" altLang="zh-CN" sz="2400" b="1" dirty="0"/>
              <a:t>With </a:t>
            </a:r>
            <a:r>
              <a:rPr lang="en-US" altLang="zh-CN" sz="2400" b="1" dirty="0">
                <a:solidFill>
                  <a:srgbClr val="FF0000"/>
                </a:solidFill>
              </a:rPr>
              <a:t>Bose enhancement</a:t>
            </a:r>
            <a:r>
              <a:rPr lang="en-US" altLang="zh-CN" sz="2400" b="1" dirty="0"/>
              <a:t>, we show that the </a:t>
            </a:r>
            <a:r>
              <a:rPr lang="en-US" altLang="zh-CN" sz="2400" b="1" dirty="0">
                <a:solidFill>
                  <a:srgbClr val="FF0000"/>
                </a:solidFill>
              </a:rPr>
              <a:t>stimulated Annihilation</a:t>
            </a:r>
            <a:r>
              <a:rPr lang="en-US" altLang="zh-CN" sz="2400" b="1" dirty="0"/>
              <a:t> can enhance the annihilation signal </a:t>
            </a:r>
            <a:endParaRPr lang="zh-CN" altLang="en-US" sz="2400" b="1" dirty="0"/>
          </a:p>
        </p:txBody>
      </p:sp>
      <p:sp>
        <p:nvSpPr>
          <p:cNvPr id="7" name="文本框 6">
            <a:extLst>
              <a:ext uri="{FF2B5EF4-FFF2-40B4-BE49-F238E27FC236}">
                <a16:creationId xmlns:a16="http://schemas.microsoft.com/office/drawing/2014/main" id="{5D23948A-54F8-47FC-818D-BD715CBD9A94}"/>
              </a:ext>
            </a:extLst>
          </p:cNvPr>
          <p:cNvSpPr txBox="1"/>
          <p:nvPr/>
        </p:nvSpPr>
        <p:spPr>
          <a:xfrm>
            <a:off x="248788" y="4668752"/>
            <a:ext cx="9445661" cy="1144031"/>
          </a:xfrm>
          <a:prstGeom prst="rect">
            <a:avLst/>
          </a:prstGeom>
          <a:noFill/>
        </p:spPr>
        <p:txBody>
          <a:bodyPr wrap="square">
            <a:spAutoFit/>
          </a:bodyPr>
          <a:lstStyle/>
          <a:p>
            <a:pPr>
              <a:lnSpc>
                <a:spcPct val="150000"/>
              </a:lnSpc>
            </a:pPr>
            <a:r>
              <a:rPr lang="en-US" altLang="zh-CN" sz="2400" b="1" dirty="0"/>
              <a:t>Base on the </a:t>
            </a:r>
            <a:r>
              <a:rPr lang="en-US" altLang="zh-CN" sz="2400" b="1" dirty="0">
                <a:solidFill>
                  <a:srgbClr val="FF0000"/>
                </a:solidFill>
              </a:rPr>
              <a:t>LOFAR, ngLOBO, UTR-2</a:t>
            </a:r>
            <a:r>
              <a:rPr lang="en-US" altLang="zh-CN" sz="2400" b="1" dirty="0"/>
              <a:t>, we estimated the noise and get the </a:t>
            </a:r>
            <a:r>
              <a:rPr lang="en-US" altLang="zh-CN" sz="2400" b="1" dirty="0">
                <a:solidFill>
                  <a:srgbClr val="FF0000"/>
                </a:solidFill>
              </a:rPr>
              <a:t>projected limit </a:t>
            </a:r>
            <a:r>
              <a:rPr lang="en-US" altLang="zh-CN" sz="2400" b="1" dirty="0"/>
              <a:t>for </a:t>
            </a:r>
            <a:r>
              <a:rPr lang="en-US" altLang="zh-CN" sz="2400" b="1" dirty="0">
                <a:solidFill>
                  <a:srgbClr val="FF0000"/>
                </a:solidFill>
              </a:rPr>
              <a:t>three different halos</a:t>
            </a:r>
            <a:r>
              <a:rPr lang="en-US" altLang="zh-CN" sz="2400" b="1" dirty="0"/>
              <a:t>.</a:t>
            </a:r>
            <a:endParaRPr lang="zh-CN" altLang="en-US" sz="2400" b="1" dirty="0"/>
          </a:p>
        </p:txBody>
      </p:sp>
      <p:sp>
        <p:nvSpPr>
          <p:cNvPr id="16" name="文本框 15">
            <a:extLst>
              <a:ext uri="{FF2B5EF4-FFF2-40B4-BE49-F238E27FC236}">
                <a16:creationId xmlns:a16="http://schemas.microsoft.com/office/drawing/2014/main" id="{6BBAEB1F-32CD-406A-B021-10C7C8B29825}"/>
              </a:ext>
            </a:extLst>
          </p:cNvPr>
          <p:cNvSpPr txBox="1"/>
          <p:nvPr/>
        </p:nvSpPr>
        <p:spPr>
          <a:xfrm>
            <a:off x="248788" y="2026398"/>
            <a:ext cx="7876327" cy="461665"/>
          </a:xfrm>
          <a:prstGeom prst="rect">
            <a:avLst/>
          </a:prstGeom>
          <a:noFill/>
        </p:spPr>
        <p:txBody>
          <a:bodyPr wrap="square">
            <a:spAutoFit/>
          </a:bodyPr>
          <a:lstStyle/>
          <a:p>
            <a:pPr algn="ctr"/>
            <a:r>
              <a:rPr lang="en-US" altLang="zh-CN" sz="2400" b="1" dirty="0">
                <a:solidFill>
                  <a:srgbClr val="FF0000"/>
                </a:solidFill>
              </a:rPr>
              <a:t>Quadratic interaction with photon </a:t>
            </a:r>
            <a:r>
              <a:rPr lang="en-US" altLang="zh-CN" sz="2400" b="1" dirty="0"/>
              <a:t>is largely unexplored</a:t>
            </a:r>
            <a:endParaRPr lang="zh-CN" altLang="en-US" sz="2400" b="1" dirty="0"/>
          </a:p>
        </p:txBody>
      </p:sp>
    </p:spTree>
    <p:extLst>
      <p:ext uri="{BB962C8B-B14F-4D97-AF65-F5344CB8AC3E}">
        <p14:creationId xmlns:p14="http://schemas.microsoft.com/office/powerpoint/2010/main" val="3143076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47A0FFAB-F1EC-4FDF-AA94-2FD851CB968E}"/>
              </a:ext>
            </a:extLst>
          </p:cNvPr>
          <p:cNvSpPr/>
          <p:nvPr/>
        </p:nvSpPr>
        <p:spPr>
          <a:xfrm>
            <a:off x="-9525" y="2802707"/>
            <a:ext cx="12201525" cy="1747496"/>
          </a:xfrm>
          <a:prstGeom prst="rect">
            <a:avLst/>
          </a:prstGeom>
          <a:solidFill>
            <a:srgbClr val="00633D"/>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内容占位符 2">
            <a:extLst>
              <a:ext uri="{FF2B5EF4-FFF2-40B4-BE49-F238E27FC236}">
                <a16:creationId xmlns:a16="http://schemas.microsoft.com/office/drawing/2014/main" id="{6D6A267C-95F0-44E1-8501-29ED23893712}"/>
              </a:ext>
            </a:extLst>
          </p:cNvPr>
          <p:cNvSpPr txBox="1">
            <a:spLocks/>
          </p:cNvSpPr>
          <p:nvPr/>
        </p:nvSpPr>
        <p:spPr>
          <a:xfrm>
            <a:off x="2558803" y="3394511"/>
            <a:ext cx="7064866" cy="84841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4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感谢您的垂听并期待宝贵意见</a:t>
            </a:r>
            <a:r>
              <a:rPr lang="en-US" altLang="zh-CN" sz="4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a:t>
            </a:r>
            <a:endParaRPr lang="zh-CN" altLang="en-US" sz="40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30" name="Picture 2">
            <a:extLst>
              <a:ext uri="{FF2B5EF4-FFF2-40B4-BE49-F238E27FC236}">
                <a16:creationId xmlns:a16="http://schemas.microsoft.com/office/drawing/2014/main" id="{BBBE287B-5725-42E9-8CE1-B4326E5A9B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471" b="38238"/>
          <a:stretch/>
        </p:blipFill>
        <p:spPr bwMode="auto">
          <a:xfrm>
            <a:off x="3647910" y="964859"/>
            <a:ext cx="4896180" cy="8587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99E4CBD3-768E-4688-BDD6-BEA83F62A8FE}"/>
                  </a:ext>
                </a:extLst>
              </p:cNvPr>
              <p:cNvSpPr/>
              <p:nvPr/>
            </p:nvSpPr>
            <p:spPr>
              <a:xfrm>
                <a:off x="2444320" y="4585099"/>
                <a:ext cx="7303360" cy="400110"/>
              </a:xfrm>
              <a:prstGeom prst="rect">
                <a:avLst/>
              </a:prstGeom>
            </p:spPr>
            <p:txBody>
              <a:bodyPr wrap="square">
                <a:spAutoFit/>
              </a:bodyPr>
              <a:lstStyle/>
              <a:p>
                <a:pPr algn="ctr"/>
                <a:r>
                  <a:rPr lang="zh-CN" altLang="en-US" sz="2000" b="1" dirty="0">
                    <a:solidFill>
                      <a:srgbClr val="000000"/>
                    </a:solidFill>
                    <a:latin typeface="arial" panose="020B0604020202020204" pitchFamily="34" charset="0"/>
                  </a:rPr>
                  <a:t>第十七届 </a:t>
                </a:r>
                <a14:m>
                  <m:oMath xmlns:m="http://schemas.openxmlformats.org/officeDocument/2006/math">
                    <m:r>
                      <a:rPr lang="en-US" altLang="zh-CN" sz="2000" b="1" i="0" dirty="0" smtClean="0">
                        <a:solidFill>
                          <a:srgbClr val="000000"/>
                        </a:solidFill>
                        <a:latin typeface="Cambria Math" panose="02040503050406030204" pitchFamily="18" charset="0"/>
                      </a:rPr>
                      <m:t>𝐓𝐞𝐕</m:t>
                    </m:r>
                  </m:oMath>
                </a14:m>
                <a:r>
                  <a:rPr lang="en-US" altLang="zh-CN" sz="2000" b="1" dirty="0">
                    <a:solidFill>
                      <a:srgbClr val="000000"/>
                    </a:solidFill>
                    <a:latin typeface="arial" panose="020B0604020202020204" pitchFamily="34" charset="0"/>
                  </a:rPr>
                  <a:t> </a:t>
                </a:r>
                <a:r>
                  <a:rPr lang="zh-CN" altLang="en-US" sz="2000" b="1" dirty="0">
                    <a:solidFill>
                      <a:srgbClr val="000000"/>
                    </a:solidFill>
                    <a:latin typeface="arial" panose="020B0604020202020204" pitchFamily="34" charset="0"/>
                  </a:rPr>
                  <a:t>工作组研讨会</a:t>
                </a:r>
                <a:endParaRPr lang="zh-CN" altLang="en-US" sz="2000" dirty="0"/>
              </a:p>
            </p:txBody>
          </p:sp>
        </mc:Choice>
        <mc:Fallback xmlns="">
          <p:sp>
            <p:nvSpPr>
              <p:cNvPr id="2" name="矩形 1">
                <a:extLst>
                  <a:ext uri="{FF2B5EF4-FFF2-40B4-BE49-F238E27FC236}">
                    <a16:creationId xmlns:a16="http://schemas.microsoft.com/office/drawing/2014/main" id="{99E4CBD3-768E-4688-BDD6-BEA83F62A8FE}"/>
                  </a:ext>
                </a:extLst>
              </p:cNvPr>
              <p:cNvSpPr>
                <a:spLocks noRot="1" noChangeAspect="1" noMove="1" noResize="1" noEditPoints="1" noAdjustHandles="1" noChangeArrowheads="1" noChangeShapeType="1" noTextEdit="1"/>
              </p:cNvSpPr>
              <p:nvPr/>
            </p:nvSpPr>
            <p:spPr>
              <a:xfrm>
                <a:off x="2444320" y="4585099"/>
                <a:ext cx="7303360" cy="400110"/>
              </a:xfrm>
              <a:prstGeom prst="rect">
                <a:avLst/>
              </a:prstGeom>
              <a:blipFill>
                <a:blip r:embed="rId3"/>
                <a:stretch>
                  <a:fillRect t="-7576" b="-25758"/>
                </a:stretch>
              </a:blipFill>
            </p:spPr>
            <p:txBody>
              <a:bodyPr/>
              <a:lstStyle/>
              <a:p>
                <a:r>
                  <a:rPr lang="zh-CN" altLang="en-US">
                    <a:noFill/>
                  </a:rPr>
                  <a:t> </a:t>
                </a:r>
              </a:p>
            </p:txBody>
          </p:sp>
        </mc:Fallback>
      </mc:AlternateContent>
      <p:sp>
        <p:nvSpPr>
          <p:cNvPr id="37" name="标题 1">
            <a:extLst>
              <a:ext uri="{FF2B5EF4-FFF2-40B4-BE49-F238E27FC236}">
                <a16:creationId xmlns:a16="http://schemas.microsoft.com/office/drawing/2014/main" id="{B53EFEC4-9A8B-4D97-804C-9AAC382DE7C8}"/>
              </a:ext>
            </a:extLst>
          </p:cNvPr>
          <p:cNvSpPr txBox="1">
            <a:spLocks/>
          </p:cNvSpPr>
          <p:nvPr/>
        </p:nvSpPr>
        <p:spPr>
          <a:xfrm>
            <a:off x="0" y="4970809"/>
            <a:ext cx="12192000" cy="28800"/>
          </a:xfrm>
          <a:prstGeom prst="rect">
            <a:avLst/>
          </a:prstGeom>
          <a:solidFill>
            <a:srgbClr val="385723"/>
          </a:solidFill>
          <a:ln>
            <a:noFill/>
          </a:ln>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dirty="0">
                <a:solidFill>
                  <a:srgbClr val="385723"/>
                </a:solidFill>
                <a:latin typeface="华文行楷" panose="02010800040101010101" pitchFamily="2" charset="-122"/>
                <a:ea typeface="华文行楷" panose="02010800040101010101" pitchFamily="2" charset="-122"/>
              </a:rPr>
              <a:t>       </a:t>
            </a:r>
            <a:endParaRPr lang="zh-CN" altLang="en-US" dirty="0">
              <a:solidFill>
                <a:srgbClr val="FFFFFF"/>
              </a:solidFill>
              <a:latin typeface="华文行楷" panose="02010800040101010101" pitchFamily="2" charset="-122"/>
              <a:ea typeface="华文行楷" panose="02010800040101010101" pitchFamily="2" charset="-122"/>
              <a:cs typeface="Arial" panose="020B0604020202020204" pitchFamily="34" charset="0"/>
            </a:endParaRPr>
          </a:p>
        </p:txBody>
      </p:sp>
      <p:sp>
        <p:nvSpPr>
          <p:cNvPr id="38" name="标题 1">
            <a:extLst>
              <a:ext uri="{FF2B5EF4-FFF2-40B4-BE49-F238E27FC236}">
                <a16:creationId xmlns:a16="http://schemas.microsoft.com/office/drawing/2014/main" id="{DC0F42B0-E3FD-4AF9-8048-A18F5E9230AA}"/>
              </a:ext>
            </a:extLst>
          </p:cNvPr>
          <p:cNvSpPr txBox="1">
            <a:spLocks/>
          </p:cNvSpPr>
          <p:nvPr/>
        </p:nvSpPr>
        <p:spPr>
          <a:xfrm>
            <a:off x="0" y="2426588"/>
            <a:ext cx="12192000" cy="28800"/>
          </a:xfrm>
          <a:prstGeom prst="rect">
            <a:avLst/>
          </a:prstGeom>
          <a:solidFill>
            <a:srgbClr val="385723"/>
          </a:solidFill>
          <a:ln>
            <a:noFill/>
          </a:ln>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CN" altLang="en-US" dirty="0">
                <a:solidFill>
                  <a:srgbClr val="385723"/>
                </a:solidFill>
                <a:latin typeface="华文行楷" panose="02010800040101010101" pitchFamily="2" charset="-122"/>
                <a:ea typeface="华文行楷" panose="02010800040101010101" pitchFamily="2" charset="-122"/>
              </a:rPr>
              <a:t>       </a:t>
            </a:r>
            <a:endParaRPr lang="zh-CN" altLang="en-US" dirty="0">
              <a:solidFill>
                <a:srgbClr val="FFFFFF"/>
              </a:solidFill>
              <a:latin typeface="华文行楷" panose="02010800040101010101" pitchFamily="2" charset="-122"/>
              <a:ea typeface="华文行楷" panose="02010800040101010101" pitchFamily="2" charset="-122"/>
              <a:cs typeface="Arial" panose="020B0604020202020204" pitchFamily="34" charset="0"/>
            </a:endParaRPr>
          </a:p>
        </p:txBody>
      </p:sp>
      <p:sp>
        <p:nvSpPr>
          <p:cNvPr id="40" name="文本框 39">
            <a:extLst>
              <a:ext uri="{FF2B5EF4-FFF2-40B4-BE49-F238E27FC236}">
                <a16:creationId xmlns:a16="http://schemas.microsoft.com/office/drawing/2014/main" id="{8F6CB6F0-974C-42A9-A36C-09A3AE5F81E2}"/>
              </a:ext>
            </a:extLst>
          </p:cNvPr>
          <p:cNvSpPr txBox="1"/>
          <p:nvPr/>
        </p:nvSpPr>
        <p:spPr>
          <a:xfrm>
            <a:off x="4263647" y="2433375"/>
            <a:ext cx="3664706" cy="369332"/>
          </a:xfrm>
          <a:prstGeom prst="rect">
            <a:avLst/>
          </a:prstGeom>
          <a:noFill/>
        </p:spPr>
        <p:txBody>
          <a:bodyPr wrap="square">
            <a:spAutoFit/>
          </a:bodyPr>
          <a:lstStyle/>
          <a:p>
            <a:r>
              <a:rPr lang="en-US" altLang="zh-CN" b="1" dirty="0">
                <a:ln w="0"/>
                <a:solidFill>
                  <a:srgbClr val="2E11BF"/>
                </a:solidFill>
                <a:effectLst>
                  <a:outerShdw blurRad="38100" dist="19050" dir="2700000" algn="tl" rotWithShape="0">
                    <a:schemeClr val="dk1">
                      <a:alpha val="40000"/>
                    </a:schemeClr>
                  </a:outerShdw>
                </a:effectLst>
                <a:latin typeface="Arial Black" panose="020B0A04020102020204" pitchFamily="34" charset="0"/>
              </a:rPr>
              <a:t>New physics Group </a:t>
            </a:r>
            <a:r>
              <a:rPr lang="en-US" altLang="zh-CN" b="1" dirty="0">
                <a:ln w="0"/>
                <a:effectLst>
                  <a:outerShdw blurRad="38100" dist="19050" dir="2700000" algn="tl" rotWithShape="0">
                    <a:schemeClr val="dk1">
                      <a:alpha val="40000"/>
                    </a:schemeClr>
                  </a:outerShdw>
                </a:effectLst>
                <a:latin typeface="Arial Black" panose="020B0A04020102020204" pitchFamily="34" charset="0"/>
              </a:rPr>
              <a:t>In </a:t>
            </a:r>
            <a:r>
              <a:rPr lang="en-US" altLang="zh-CN" b="1" dirty="0">
                <a:ln w="0"/>
                <a:solidFill>
                  <a:srgbClr val="2E11BF"/>
                </a:solidFill>
                <a:effectLst>
                  <a:outerShdw blurRad="38100" dist="19050" dir="2700000" algn="tl" rotWithShape="0">
                    <a:schemeClr val="dk1">
                      <a:alpha val="40000"/>
                    </a:schemeClr>
                  </a:outerShdw>
                </a:effectLst>
                <a:latin typeface="Arial Black" panose="020B0A04020102020204" pitchFamily="34" charset="0"/>
              </a:rPr>
              <a:t>NNU</a:t>
            </a:r>
            <a:endParaRPr lang="zh-CN" altLang="en-US" b="1" dirty="0">
              <a:ln w="0"/>
              <a:solidFill>
                <a:srgbClr val="2E11BF"/>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 name="矩形 2">
            <a:extLst>
              <a:ext uri="{FF2B5EF4-FFF2-40B4-BE49-F238E27FC236}">
                <a16:creationId xmlns:a16="http://schemas.microsoft.com/office/drawing/2014/main" id="{2CD44FD2-8BD1-459F-865A-13F12B9E24F5}"/>
              </a:ext>
            </a:extLst>
          </p:cNvPr>
          <p:cNvSpPr/>
          <p:nvPr/>
        </p:nvSpPr>
        <p:spPr>
          <a:xfrm>
            <a:off x="5235829" y="6204351"/>
            <a:ext cx="1720343" cy="369332"/>
          </a:xfrm>
          <a:prstGeom prst="rect">
            <a:avLst/>
          </a:prstGeom>
        </p:spPr>
        <p:txBody>
          <a:bodyPr wrap="none">
            <a:spAutoFit/>
          </a:bodyPr>
          <a:lstStyle/>
          <a:p>
            <a:r>
              <a:rPr lang="en-US" altLang="zh-CN" b="1" dirty="0">
                <a:effectLst>
                  <a:outerShdw blurRad="38100" dist="38100" dir="2700000" algn="tl">
                    <a:srgbClr val="000000">
                      <a:alpha val="43137"/>
                    </a:srgbClr>
                  </a:outerShdw>
                </a:effectLst>
              </a:rPr>
              <a:t>23.12.16 </a:t>
            </a:r>
            <a:r>
              <a:rPr lang="zh-CN" altLang="en-US" b="1" dirty="0">
                <a:effectLst>
                  <a:outerShdw blurRad="38100" dist="38100" dir="2700000" algn="tl">
                    <a:srgbClr val="000000">
                      <a:alpha val="43137"/>
                    </a:srgbClr>
                  </a:outerShdw>
                </a:effectLst>
              </a:rPr>
              <a:t>  南京</a:t>
            </a:r>
            <a:endParaRPr lang="zh-CN" altLang="en-US" dirty="0"/>
          </a:p>
        </p:txBody>
      </p:sp>
    </p:spTree>
    <p:extLst>
      <p:ext uri="{BB962C8B-B14F-4D97-AF65-F5344CB8AC3E}">
        <p14:creationId xmlns:p14="http://schemas.microsoft.com/office/powerpoint/2010/main" val="3970923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62C5DB0-91F7-4C65-9E6E-223DD73ECBBE}"/>
              </a:ext>
            </a:extLst>
          </p:cNvPr>
          <p:cNvSpPr/>
          <p:nvPr/>
        </p:nvSpPr>
        <p:spPr>
          <a:xfrm>
            <a:off x="0" y="2840371"/>
            <a:ext cx="12201525" cy="1206631"/>
          </a:xfrm>
          <a:prstGeom prst="rect">
            <a:avLst/>
          </a:prstGeom>
          <a:solidFill>
            <a:srgbClr val="00633D"/>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3BCA6613-9D8E-4AEA-9468-86E1C2BCB57E}"/>
              </a:ext>
            </a:extLst>
          </p:cNvPr>
          <p:cNvSpPr/>
          <p:nvPr/>
        </p:nvSpPr>
        <p:spPr>
          <a:xfrm>
            <a:off x="4304907" y="3136613"/>
            <a:ext cx="3582186" cy="584775"/>
          </a:xfrm>
          <a:prstGeom prst="rect">
            <a:avLst/>
          </a:prstGeom>
          <a:noFill/>
          <a:ln>
            <a:noFill/>
          </a:ln>
        </p:spPr>
        <p:txBody>
          <a:bodyPr wrap="square">
            <a:spAutoFit/>
          </a:bodyPr>
          <a:lstStyle/>
          <a:p>
            <a:r>
              <a:rPr lang="en-US" altLang="zh-CN" sz="320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Backup Slides</a:t>
            </a:r>
            <a:endParaRPr lang="zh-CN" altLang="en-US" sz="32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4" name="Picture 2">
            <a:extLst>
              <a:ext uri="{FF2B5EF4-FFF2-40B4-BE49-F238E27FC236}">
                <a16:creationId xmlns:a16="http://schemas.microsoft.com/office/drawing/2014/main" id="{8B1A145F-1813-43E5-931C-A707EA2899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471" b="38238"/>
          <a:stretch/>
        </p:blipFill>
        <p:spPr bwMode="auto">
          <a:xfrm>
            <a:off x="3875156" y="1558703"/>
            <a:ext cx="4605892" cy="80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789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853CDB5-1E79-4AC4-B5F7-885E86406203}"/>
              </a:ext>
            </a:extLst>
          </p:cNvPr>
          <p:cNvSpPr>
            <a:spLocks noGrp="1"/>
          </p:cNvSpPr>
          <p:nvPr>
            <p:ph type="sldNum" sz="quarter" idx="12"/>
          </p:nvPr>
        </p:nvSpPr>
        <p:spPr/>
        <p:txBody>
          <a:bodyPr/>
          <a:lstStyle/>
          <a:p>
            <a:fld id="{65316A93-59F2-4889-9C97-010C89774A76}" type="slidenum">
              <a:rPr lang="zh-CN" altLang="en-US" smtClean="0"/>
              <a:pPr/>
              <a:t>18</a:t>
            </a:fld>
            <a:endParaRPr lang="zh-CN" altLang="en-US" dirty="0"/>
          </a:p>
        </p:txBody>
      </p:sp>
      <p:pic>
        <p:nvPicPr>
          <p:cNvPr id="4" name="图片 3">
            <a:extLst>
              <a:ext uri="{FF2B5EF4-FFF2-40B4-BE49-F238E27FC236}">
                <a16:creationId xmlns:a16="http://schemas.microsoft.com/office/drawing/2014/main" id="{85199E1E-B792-41F0-861F-CA680D602498}"/>
              </a:ext>
            </a:extLst>
          </p:cNvPr>
          <p:cNvPicPr>
            <a:picLocks noChangeAspect="1"/>
          </p:cNvPicPr>
          <p:nvPr/>
        </p:nvPicPr>
        <p:blipFill>
          <a:blip r:embed="rId2"/>
          <a:stretch>
            <a:fillRect/>
          </a:stretch>
        </p:blipFill>
        <p:spPr>
          <a:xfrm>
            <a:off x="7938412" y="1644737"/>
            <a:ext cx="3897293" cy="2411252"/>
          </a:xfrm>
          <a:prstGeom prst="rect">
            <a:avLst/>
          </a:prstGeom>
          <a:ln>
            <a:solidFill>
              <a:schemeClr val="tx1"/>
            </a:solidFill>
          </a:ln>
        </p:spPr>
      </p:pic>
      <p:sp>
        <p:nvSpPr>
          <p:cNvPr id="6" name="文本框 5">
            <a:extLst>
              <a:ext uri="{FF2B5EF4-FFF2-40B4-BE49-F238E27FC236}">
                <a16:creationId xmlns:a16="http://schemas.microsoft.com/office/drawing/2014/main" id="{D7B4A223-0E8D-4246-8C2D-320132C2E077}"/>
              </a:ext>
            </a:extLst>
          </p:cNvPr>
          <p:cNvSpPr txBox="1"/>
          <p:nvPr/>
        </p:nvSpPr>
        <p:spPr>
          <a:xfrm>
            <a:off x="43231" y="565128"/>
            <a:ext cx="4901993" cy="400110"/>
          </a:xfrm>
          <a:prstGeom prst="rect">
            <a:avLst/>
          </a:prstGeom>
          <a:noFill/>
        </p:spPr>
        <p:txBody>
          <a:bodyPr wrap="square">
            <a:spAutoFit/>
          </a:bodyPr>
          <a:lstStyle/>
          <a:p>
            <a:pPr algn="ctr"/>
            <a:r>
              <a:rPr lang="en-US" altLang="zh-CN" sz="2000" b="1" dirty="0">
                <a:ln w="0"/>
                <a:effectLst>
                  <a:outerShdw blurRad="38100" dist="19050" dir="2700000" algn="tl" rotWithShape="0">
                    <a:schemeClr val="dk1">
                      <a:alpha val="40000"/>
                    </a:schemeClr>
                  </a:outerShdw>
                </a:effectLst>
              </a:rPr>
              <a:t>Higgs Naturalness Problem and Relaxion</a:t>
            </a:r>
            <a:endParaRPr lang="zh-CN" altLang="en-US" sz="2000" b="1" dirty="0">
              <a:ln w="0"/>
              <a:effectLst>
                <a:outerShdw blurRad="38100" dist="19050" dir="2700000" algn="tl" rotWithShape="0">
                  <a:schemeClr val="dk1">
                    <a:alpha val="40000"/>
                  </a:schemeClr>
                </a:outerShdw>
              </a:effectLst>
            </a:endParaRPr>
          </a:p>
        </p:txBody>
      </p:sp>
      <p:sp>
        <p:nvSpPr>
          <p:cNvPr id="7" name="矩形 6">
            <a:extLst>
              <a:ext uri="{FF2B5EF4-FFF2-40B4-BE49-F238E27FC236}">
                <a16:creationId xmlns:a16="http://schemas.microsoft.com/office/drawing/2014/main" id="{94D5131D-E9C1-472B-8611-7E8588D91561}"/>
              </a:ext>
            </a:extLst>
          </p:cNvPr>
          <p:cNvSpPr/>
          <p:nvPr/>
        </p:nvSpPr>
        <p:spPr>
          <a:xfrm>
            <a:off x="349127" y="928618"/>
            <a:ext cx="1300356" cy="400110"/>
          </a:xfrm>
          <a:prstGeom prst="rect">
            <a:avLst/>
          </a:prstGeom>
        </p:spPr>
        <p:txBody>
          <a:bodyPr wrap="none">
            <a:spAutoFit/>
          </a:bodyPr>
          <a:lstStyle/>
          <a:p>
            <a:r>
              <a:rPr lang="en-US" altLang="zh-CN" sz="2000" b="1" dirty="0"/>
              <a:t>P</a:t>
            </a:r>
            <a:r>
              <a:rPr lang="zh-CN" altLang="en-US" sz="2000" b="1" dirty="0"/>
              <a:t>otential </a:t>
            </a:r>
          </a:p>
        </p:txBody>
      </p:sp>
      <p:pic>
        <p:nvPicPr>
          <p:cNvPr id="8" name="图片 7">
            <a:extLst>
              <a:ext uri="{FF2B5EF4-FFF2-40B4-BE49-F238E27FC236}">
                <a16:creationId xmlns:a16="http://schemas.microsoft.com/office/drawing/2014/main" id="{B0A9EC15-75C0-4050-ABC6-CE7DD7A2F7E9}"/>
              </a:ext>
            </a:extLst>
          </p:cNvPr>
          <p:cNvPicPr>
            <a:picLocks noChangeAspect="1"/>
          </p:cNvPicPr>
          <p:nvPr/>
        </p:nvPicPr>
        <p:blipFill>
          <a:blip r:embed="rId3"/>
          <a:stretch>
            <a:fillRect/>
          </a:stretch>
        </p:blipFill>
        <p:spPr>
          <a:xfrm>
            <a:off x="2065197" y="1127703"/>
            <a:ext cx="4743305" cy="598984"/>
          </a:xfrm>
          <a:prstGeom prst="rect">
            <a:avLst/>
          </a:prstGeom>
        </p:spPr>
      </p:pic>
      <p:sp>
        <p:nvSpPr>
          <p:cNvPr id="9" name="矩形 8">
            <a:extLst>
              <a:ext uri="{FF2B5EF4-FFF2-40B4-BE49-F238E27FC236}">
                <a16:creationId xmlns:a16="http://schemas.microsoft.com/office/drawing/2014/main" id="{24881EDD-3131-48E7-A711-82B85DEF7FA2}"/>
              </a:ext>
            </a:extLst>
          </p:cNvPr>
          <p:cNvSpPr/>
          <p:nvPr/>
        </p:nvSpPr>
        <p:spPr>
          <a:xfrm>
            <a:off x="5372568" y="1008336"/>
            <a:ext cx="1540806" cy="307777"/>
          </a:xfrm>
          <a:prstGeom prst="rect">
            <a:avLst/>
          </a:prstGeom>
        </p:spPr>
        <p:txBody>
          <a:bodyPr wrap="none">
            <a:spAutoFit/>
          </a:bodyPr>
          <a:lstStyle/>
          <a:p>
            <a:r>
              <a:rPr lang="zh-CN" altLang="en-US" sz="1400" dirty="0">
                <a:solidFill>
                  <a:schemeClr val="accent5"/>
                </a:solidFill>
              </a:rPr>
              <a:t>periodic potential</a:t>
            </a:r>
          </a:p>
        </p:txBody>
      </p:sp>
      <p:sp>
        <p:nvSpPr>
          <p:cNvPr id="10" name="矩形 9">
            <a:extLst>
              <a:ext uri="{FF2B5EF4-FFF2-40B4-BE49-F238E27FC236}">
                <a16:creationId xmlns:a16="http://schemas.microsoft.com/office/drawing/2014/main" id="{1AE0444B-140D-426E-87B7-19CFF17306FF}"/>
              </a:ext>
            </a:extLst>
          </p:cNvPr>
          <p:cNvSpPr/>
          <p:nvPr/>
        </p:nvSpPr>
        <p:spPr>
          <a:xfrm>
            <a:off x="3996122" y="981598"/>
            <a:ext cx="984565" cy="307777"/>
          </a:xfrm>
          <a:prstGeom prst="rect">
            <a:avLst/>
          </a:prstGeom>
        </p:spPr>
        <p:txBody>
          <a:bodyPr wrap="none">
            <a:spAutoFit/>
          </a:bodyPr>
          <a:lstStyle/>
          <a:p>
            <a:r>
              <a:rPr lang="en-US" altLang="zh-CN" sz="1400" dirty="0"/>
              <a:t>m</a:t>
            </a:r>
            <a:r>
              <a:rPr lang="zh-CN" altLang="en-US" sz="1400" dirty="0"/>
              <a:t>ass </a:t>
            </a:r>
            <a:r>
              <a:rPr lang="en-US" altLang="zh-CN" sz="1400" dirty="0"/>
              <a:t>term</a:t>
            </a:r>
            <a:endParaRPr lang="zh-CN" altLang="en-US" sz="1400" dirty="0"/>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B515890E-2065-476B-B82F-6C1FBC50464A}"/>
                  </a:ext>
                </a:extLst>
              </p:cNvPr>
              <p:cNvSpPr/>
              <p:nvPr/>
            </p:nvSpPr>
            <p:spPr>
              <a:xfrm>
                <a:off x="2953073" y="6157645"/>
                <a:ext cx="2218042" cy="369332"/>
              </a:xfrm>
              <a:prstGeom prst="rect">
                <a:avLst/>
              </a:prstGeom>
              <a:solidFill>
                <a:srgbClr val="FFCCCC"/>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1" i="1" dirty="0" smtClean="0">
                              <a:solidFill>
                                <a:srgbClr val="7030A0"/>
                              </a:solidFill>
                              <a:latin typeface="Cambria Math" panose="02040503050406030204" pitchFamily="18" charset="0"/>
                            </a:rPr>
                          </m:ctrlPr>
                        </m:sSubPr>
                        <m:e>
                          <m:r>
                            <a:rPr lang="en-US" altLang="zh-CN" b="1" i="1" dirty="0" smtClean="0">
                              <a:solidFill>
                                <a:srgbClr val="7030A0"/>
                              </a:solidFill>
                              <a:latin typeface="Cambria Math" panose="02040503050406030204" pitchFamily="18" charset="0"/>
                            </a:rPr>
                            <m:t>𝒎</m:t>
                          </m:r>
                        </m:e>
                        <m:sub>
                          <m:r>
                            <a:rPr lang="en-US" altLang="zh-CN" b="1" i="1" dirty="0" smtClean="0">
                              <a:solidFill>
                                <a:srgbClr val="7030A0"/>
                              </a:solidFill>
                              <a:latin typeface="Cambria Math" panose="02040503050406030204" pitchFamily="18" charset="0"/>
                            </a:rPr>
                            <m:t>𝒉</m:t>
                          </m:r>
                        </m:sub>
                      </m:sSub>
                      <m:r>
                        <a:rPr lang="en-US" altLang="zh-CN" b="1" i="1" dirty="0" smtClean="0">
                          <a:solidFill>
                            <a:srgbClr val="7030A0"/>
                          </a:solidFill>
                          <a:latin typeface="Cambria Math" panose="02040503050406030204" pitchFamily="18" charset="0"/>
                        </a:rPr>
                        <m:t>~</m:t>
                      </m:r>
                      <m:r>
                        <a:rPr lang="en-US" altLang="zh-CN" b="1" i="1" dirty="0" smtClean="0">
                          <a:solidFill>
                            <a:srgbClr val="7030A0"/>
                          </a:solidFill>
                          <a:latin typeface="Cambria Math" panose="02040503050406030204" pitchFamily="18" charset="0"/>
                        </a:rPr>
                        <m:t>𝟏𝟐𝟓</m:t>
                      </m:r>
                      <m:r>
                        <a:rPr lang="en-US" altLang="zh-CN" b="1" i="1" dirty="0" smtClean="0">
                          <a:solidFill>
                            <a:srgbClr val="7030A0"/>
                          </a:solidFill>
                          <a:latin typeface="Cambria Math" panose="02040503050406030204" pitchFamily="18" charset="0"/>
                        </a:rPr>
                        <m:t> </m:t>
                      </m:r>
                      <m:r>
                        <m:rPr>
                          <m:sty m:val="p"/>
                        </m:rPr>
                        <a:rPr lang="en-US" altLang="zh-CN" b="0" i="0" dirty="0" smtClean="0">
                          <a:solidFill>
                            <a:srgbClr val="7030A0"/>
                          </a:solidFill>
                          <a:latin typeface="Cambria Math" panose="02040503050406030204" pitchFamily="18" charset="0"/>
                        </a:rPr>
                        <m:t>GeV</m:t>
                      </m:r>
                      <m:r>
                        <a:rPr lang="en-US" altLang="zh-CN" b="1" i="1" dirty="0" smtClean="0">
                          <a:solidFill>
                            <a:schemeClr val="tx1"/>
                          </a:solidFill>
                          <a:latin typeface="Cambria Math" panose="02040503050406030204" pitchFamily="18" charset="0"/>
                        </a:rPr>
                        <m:t>≪</m:t>
                      </m:r>
                      <m:sSub>
                        <m:sSubPr>
                          <m:ctrlPr>
                            <a:rPr lang="en-US" altLang="zh-CN" b="1" i="1" dirty="0" smtClean="0">
                              <a:solidFill>
                                <a:schemeClr val="tx1"/>
                              </a:solidFill>
                              <a:latin typeface="Cambria Math" panose="02040503050406030204" pitchFamily="18" charset="0"/>
                            </a:rPr>
                          </m:ctrlPr>
                        </m:sSubPr>
                        <m:e>
                          <m:r>
                            <m:rPr>
                              <m:sty m:val="p"/>
                            </m:rPr>
                            <a:rPr lang="en-US" altLang="zh-CN" b="0" i="0" dirty="0" smtClean="0">
                              <a:solidFill>
                                <a:schemeClr val="tx1"/>
                              </a:solidFill>
                              <a:latin typeface="Cambria Math" panose="02040503050406030204" pitchFamily="18" charset="0"/>
                            </a:rPr>
                            <m:t>M</m:t>
                          </m:r>
                        </m:e>
                        <m:sub>
                          <m:r>
                            <m:rPr>
                              <m:sty m:val="p"/>
                            </m:rPr>
                            <a:rPr lang="en-US" altLang="zh-CN" b="1" i="1" dirty="0">
                              <a:solidFill>
                                <a:schemeClr val="tx1"/>
                              </a:solidFill>
                              <a:latin typeface="Cambria Math" panose="02040503050406030204" pitchFamily="18" charset="0"/>
                            </a:rPr>
                            <m:t>P</m:t>
                          </m:r>
                          <m:r>
                            <m:rPr>
                              <m:sty m:val="p"/>
                            </m:rPr>
                            <a:rPr lang="en-US" altLang="zh-CN" b="1" i="1" dirty="0" smtClean="0">
                              <a:solidFill>
                                <a:schemeClr val="tx1"/>
                              </a:solidFill>
                              <a:latin typeface="Cambria Math" panose="02040503050406030204" pitchFamily="18" charset="0"/>
                            </a:rPr>
                            <m:t>l</m:t>
                          </m:r>
                        </m:sub>
                      </m:sSub>
                    </m:oMath>
                  </m:oMathPara>
                </a14:m>
                <a:endParaRPr lang="zh-CN" altLang="en-US" b="1" dirty="0">
                  <a:solidFill>
                    <a:schemeClr val="tx1"/>
                  </a:solidFill>
                </a:endParaRPr>
              </a:p>
            </p:txBody>
          </p:sp>
        </mc:Choice>
        <mc:Fallback xmlns="">
          <p:sp>
            <p:nvSpPr>
              <p:cNvPr id="11" name="矩形 10">
                <a:extLst>
                  <a:ext uri="{FF2B5EF4-FFF2-40B4-BE49-F238E27FC236}">
                    <a16:creationId xmlns:a16="http://schemas.microsoft.com/office/drawing/2014/main" id="{B515890E-2065-476B-B82F-6C1FBC50464A}"/>
                  </a:ext>
                </a:extLst>
              </p:cNvPr>
              <p:cNvSpPr>
                <a:spLocks noRot="1" noChangeAspect="1" noMove="1" noResize="1" noEditPoints="1" noAdjustHandles="1" noChangeArrowheads="1" noChangeShapeType="1" noTextEdit="1"/>
              </p:cNvSpPr>
              <p:nvPr/>
            </p:nvSpPr>
            <p:spPr>
              <a:xfrm>
                <a:off x="2953073" y="6157645"/>
                <a:ext cx="2218042" cy="369332"/>
              </a:xfrm>
              <a:prstGeom prst="rect">
                <a:avLst/>
              </a:prstGeom>
              <a:blipFill>
                <a:blip r:embed="rId4"/>
                <a:stretch>
                  <a:fillRect b="-16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9F55FCE7-8DFA-411B-8113-ADDACA76FB10}"/>
                  </a:ext>
                </a:extLst>
              </p:cNvPr>
              <p:cNvSpPr/>
              <p:nvPr/>
            </p:nvSpPr>
            <p:spPr>
              <a:xfrm>
                <a:off x="349127" y="5473946"/>
                <a:ext cx="7301975" cy="646331"/>
              </a:xfrm>
              <a:prstGeom prst="rect">
                <a:avLst/>
              </a:prstGeom>
            </p:spPr>
            <p:txBody>
              <a:bodyPr wrap="square">
                <a:spAutoFit/>
              </a:bodyPr>
              <a:lstStyle/>
              <a:p>
                <a:r>
                  <a:rPr lang="en-US" altLang="zh-CN" b="1" dirty="0">
                    <a:solidFill>
                      <a:srgbClr val="FFC000"/>
                    </a:solidFill>
                  </a:rPr>
                  <a:t>Due to Hubble friction</a:t>
                </a:r>
                <a:r>
                  <a:rPr lang="en-US" altLang="zh-CN" b="1" dirty="0"/>
                  <a:t>,</a:t>
                </a:r>
                <a:r>
                  <a:rPr lang="en-US" altLang="zh-CN" b="1" dirty="0">
                    <a:solidFill>
                      <a:srgbClr val="FF0000"/>
                    </a:solidFill>
                  </a:rPr>
                  <a:t> </a:t>
                </a:r>
                <a14:m>
                  <m:oMath xmlns:m="http://schemas.openxmlformats.org/officeDocument/2006/math">
                    <m:r>
                      <a:rPr lang="en-US" altLang="zh-CN" b="1" i="1">
                        <a:solidFill>
                          <a:srgbClr val="FF0000"/>
                        </a:solidFill>
                        <a:latin typeface="Cambria Math" panose="02040503050406030204" pitchFamily="18" charset="0"/>
                      </a:rPr>
                      <m:t>𝝋</m:t>
                    </m:r>
                  </m:oMath>
                </a14:m>
                <a:r>
                  <a:rPr lang="zh-CN" altLang="en-US" b="1" dirty="0">
                    <a:solidFill>
                      <a:srgbClr val="FF0000"/>
                    </a:solidFill>
                  </a:rPr>
                  <a:t> </a:t>
                </a:r>
                <a:r>
                  <a:rPr lang="zh-CN" altLang="en-US" b="1" dirty="0">
                    <a:solidFill>
                      <a:schemeClr val="accent6"/>
                    </a:solidFill>
                  </a:rPr>
                  <a:t>“slowly rolls </a:t>
                </a:r>
                <a:r>
                  <a:rPr lang="en-US" altLang="zh-CN" b="1" i="1" dirty="0">
                    <a:solidFill>
                      <a:schemeClr val="accent6"/>
                    </a:solidFill>
                  </a:rPr>
                  <a:t>down</a:t>
                </a:r>
                <a:r>
                  <a:rPr lang="zh-CN" altLang="en-US" b="1" dirty="0">
                    <a:solidFill>
                      <a:schemeClr val="accent6"/>
                    </a:solidFill>
                  </a:rPr>
                  <a:t>”</a:t>
                </a:r>
                <a:r>
                  <a:rPr lang="zh-CN" altLang="en-US" b="1" dirty="0"/>
                  <a:t> </a:t>
                </a:r>
                <a:r>
                  <a:rPr lang="en-US" altLang="zh-CN" b="1" dirty="0">
                    <a:solidFill>
                      <a:srgbClr val="92D050"/>
                    </a:solidFill>
                  </a:rPr>
                  <a:t>and</a:t>
                </a:r>
                <a:r>
                  <a:rPr lang="zh-CN" altLang="en-US" b="1" dirty="0">
                    <a:solidFill>
                      <a:srgbClr val="92D050"/>
                    </a:solidFill>
                  </a:rPr>
                  <a:t> </a:t>
                </a:r>
                <a:r>
                  <a:rPr lang="en-US" altLang="zh-CN" b="1" dirty="0">
                    <a:solidFill>
                      <a:srgbClr val="92D050"/>
                    </a:solidFill>
                  </a:rPr>
                  <a:t>eventually</a:t>
                </a:r>
                <a:r>
                  <a:rPr lang="zh-CN" altLang="en-US" b="1" dirty="0">
                    <a:solidFill>
                      <a:srgbClr val="92D050"/>
                    </a:solidFill>
                  </a:rPr>
                  <a:t> </a:t>
                </a:r>
                <a:r>
                  <a:rPr lang="en-US" altLang="zh-CN" b="1" dirty="0">
                    <a:solidFill>
                      <a:srgbClr val="92D050"/>
                    </a:solidFill>
                  </a:rPr>
                  <a:t>halts </a:t>
                </a:r>
                <a:r>
                  <a:rPr lang="en-US" altLang="zh-CN" b="1" dirty="0">
                    <a:solidFill>
                      <a:schemeClr val="accent5"/>
                    </a:solidFill>
                  </a:rPr>
                  <a:t>by the </a:t>
                </a:r>
                <a:r>
                  <a:rPr lang="zh-CN" altLang="en-US" b="1" dirty="0">
                    <a:solidFill>
                      <a:schemeClr val="accent5"/>
                    </a:solidFill>
                  </a:rPr>
                  <a:t>periodic potential</a:t>
                </a:r>
                <a:r>
                  <a:rPr lang="en-US" altLang="zh-CN" b="1" dirty="0">
                    <a:solidFill>
                      <a:srgbClr val="000000"/>
                    </a:solidFill>
                  </a:rPr>
                  <a:t> </a:t>
                </a:r>
                <a:r>
                  <a:rPr lang="en-US" altLang="zh-CN" b="1" dirty="0">
                    <a:solidFill>
                      <a:srgbClr val="7030A0"/>
                    </a:solidFill>
                  </a:rPr>
                  <a:t>and </a:t>
                </a:r>
                <a14:m>
                  <m:oMath xmlns:m="http://schemas.openxmlformats.org/officeDocument/2006/math">
                    <m:sSub>
                      <m:sSubPr>
                        <m:ctrlPr>
                          <a:rPr lang="en-US" altLang="zh-CN" b="1" i="1" smtClean="0">
                            <a:solidFill>
                              <a:srgbClr val="7030A0"/>
                            </a:solidFill>
                            <a:latin typeface="Cambria Math" panose="02040503050406030204" pitchFamily="18" charset="0"/>
                          </a:rPr>
                        </m:ctrlPr>
                      </m:sSubPr>
                      <m:e>
                        <m:r>
                          <a:rPr lang="en-US" altLang="zh-CN" b="1" i="1" smtClean="0">
                            <a:solidFill>
                              <a:srgbClr val="7030A0"/>
                            </a:solidFill>
                            <a:latin typeface="Cambria Math" panose="02040503050406030204" pitchFamily="18" charset="0"/>
                          </a:rPr>
                          <m:t>𝒎</m:t>
                        </m:r>
                      </m:e>
                      <m:sub>
                        <m:r>
                          <a:rPr lang="en-US" altLang="zh-CN" b="1" i="1" smtClean="0">
                            <a:solidFill>
                              <a:srgbClr val="7030A0"/>
                            </a:solidFill>
                            <a:latin typeface="Cambria Math" panose="02040503050406030204" pitchFamily="18" charset="0"/>
                          </a:rPr>
                          <m:t>𝒉</m:t>
                        </m:r>
                      </m:sub>
                    </m:sSub>
                  </m:oMath>
                </a14:m>
                <a:r>
                  <a:rPr lang="en-US" altLang="zh-CN" b="1" dirty="0">
                    <a:solidFill>
                      <a:srgbClr val="7030A0"/>
                    </a:solidFill>
                  </a:rPr>
                  <a:t> settles at</a:t>
                </a:r>
                <a:endParaRPr lang="zh-CN" altLang="en-US" b="1" dirty="0">
                  <a:solidFill>
                    <a:srgbClr val="7030A0"/>
                  </a:solidFill>
                </a:endParaRPr>
              </a:p>
            </p:txBody>
          </p:sp>
        </mc:Choice>
        <mc:Fallback xmlns="">
          <p:sp>
            <p:nvSpPr>
              <p:cNvPr id="12" name="矩形 11">
                <a:extLst>
                  <a:ext uri="{FF2B5EF4-FFF2-40B4-BE49-F238E27FC236}">
                    <a16:creationId xmlns:a16="http://schemas.microsoft.com/office/drawing/2014/main" id="{9F55FCE7-8DFA-411B-8113-ADDACA76FB10}"/>
                  </a:ext>
                </a:extLst>
              </p:cNvPr>
              <p:cNvSpPr>
                <a:spLocks noRot="1" noChangeAspect="1" noMove="1" noResize="1" noEditPoints="1" noAdjustHandles="1" noChangeArrowheads="1" noChangeShapeType="1" noTextEdit="1"/>
              </p:cNvSpPr>
              <p:nvPr/>
            </p:nvSpPr>
            <p:spPr>
              <a:xfrm>
                <a:off x="349127" y="5473946"/>
                <a:ext cx="7301975" cy="646331"/>
              </a:xfrm>
              <a:prstGeom prst="rect">
                <a:avLst/>
              </a:prstGeom>
              <a:blipFill>
                <a:blip r:embed="rId5"/>
                <a:stretch>
                  <a:fillRect l="-668" t="-5660" b="-14151"/>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55849848-C01F-4801-BBB4-E4F606141F20}"/>
              </a:ext>
            </a:extLst>
          </p:cNvPr>
          <p:cNvSpPr txBox="1"/>
          <p:nvPr/>
        </p:nvSpPr>
        <p:spPr>
          <a:xfrm>
            <a:off x="8087832" y="5868796"/>
            <a:ext cx="3941123" cy="276999"/>
          </a:xfrm>
          <a:prstGeom prst="rect">
            <a:avLst/>
          </a:prstGeom>
          <a:noFill/>
        </p:spPr>
        <p:txBody>
          <a:bodyPr wrap="square">
            <a:spAutoFit/>
          </a:bodyPr>
          <a:lstStyle/>
          <a:p>
            <a:r>
              <a:rPr lang="en-US" altLang="zh-CN" sz="1200" b="0" dirty="0">
                <a:effectLst/>
              </a:rPr>
              <a:t>P. W. Graham et al, Phys. Rev. Lett. 115 (2015) 22, 221801</a:t>
            </a:r>
            <a:endParaRPr lang="zh-CN" altLang="en-US" sz="1200" dirty="0"/>
          </a:p>
        </p:txBody>
      </p:sp>
      <p:sp>
        <p:nvSpPr>
          <p:cNvPr id="16" name="矩形 15">
            <a:extLst>
              <a:ext uri="{FF2B5EF4-FFF2-40B4-BE49-F238E27FC236}">
                <a16:creationId xmlns:a16="http://schemas.microsoft.com/office/drawing/2014/main" id="{4B37103D-EB12-4222-9077-6F43AECBF60B}"/>
              </a:ext>
            </a:extLst>
          </p:cNvPr>
          <p:cNvSpPr/>
          <p:nvPr/>
        </p:nvSpPr>
        <p:spPr>
          <a:xfrm>
            <a:off x="7495374" y="6348943"/>
            <a:ext cx="4599336" cy="276999"/>
          </a:xfrm>
          <a:prstGeom prst="rect">
            <a:avLst/>
          </a:prstGeom>
        </p:spPr>
        <p:txBody>
          <a:bodyPr wrap="none">
            <a:spAutoFit/>
          </a:bodyPr>
          <a:lstStyle/>
          <a:p>
            <a:r>
              <a:rPr lang="zh-CN" altLang="en-US" sz="1200" dirty="0"/>
              <a:t>Jackson Kimball </a:t>
            </a:r>
            <a:r>
              <a:rPr lang="en-US" altLang="zh-CN" sz="1200" dirty="0"/>
              <a:t>et al,</a:t>
            </a:r>
            <a:r>
              <a:rPr lang="zh-CN" altLang="en-US" sz="1200" dirty="0"/>
              <a:t> </a:t>
            </a:r>
            <a:r>
              <a:rPr lang="en-US" altLang="zh-CN" sz="1200" dirty="0"/>
              <a:t>The Search for Ultralight Bosonic Dark Matter</a:t>
            </a:r>
            <a:endParaRPr lang="zh-CN" altLang="en-US" sz="1200" dirty="0"/>
          </a:p>
        </p:txBody>
      </p:sp>
      <p:sp>
        <p:nvSpPr>
          <p:cNvPr id="17" name="标题 1">
            <a:extLst>
              <a:ext uri="{FF2B5EF4-FFF2-40B4-BE49-F238E27FC236}">
                <a16:creationId xmlns:a16="http://schemas.microsoft.com/office/drawing/2014/main" id="{B69DEE27-7713-467D-A655-2FA7B68D5DD7}"/>
              </a:ext>
            </a:extLst>
          </p:cNvPr>
          <p:cNvSpPr txBox="1">
            <a:spLocks/>
          </p:cNvSpPr>
          <p:nvPr/>
        </p:nvSpPr>
        <p:spPr>
          <a:xfrm>
            <a:off x="-39198" y="56245"/>
            <a:ext cx="12191999" cy="54814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b="1" dirty="0">
                <a:solidFill>
                  <a:schemeClr val="bg1"/>
                </a:solidFill>
              </a:rPr>
              <a:t>Introduction</a:t>
            </a:r>
            <a:endParaRPr lang="zh-CN" altLang="en-US" b="1" dirty="0">
              <a:solidFill>
                <a:schemeClr val="bg1"/>
              </a:solidFill>
            </a:endParaRPr>
          </a:p>
        </p:txBody>
      </p:sp>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8506D203-7F3F-4675-9976-9C4D2604FF28}"/>
                  </a:ext>
                </a:extLst>
              </p:cNvPr>
              <p:cNvSpPr/>
              <p:nvPr/>
            </p:nvSpPr>
            <p:spPr>
              <a:xfrm>
                <a:off x="340725" y="1659496"/>
                <a:ext cx="5595254" cy="369332"/>
              </a:xfrm>
              <a:prstGeom prst="rect">
                <a:avLst/>
              </a:prstGeom>
            </p:spPr>
            <p:txBody>
              <a:bodyPr wrap="square">
                <a:spAutoFit/>
              </a:bodyPr>
              <a:lstStyle/>
              <a:p>
                <a:r>
                  <a:rPr lang="en-US" altLang="zh-CN" b="1" dirty="0"/>
                  <a:t>During inflation, </a:t>
                </a:r>
                <a:r>
                  <a:rPr lang="en-US" altLang="zh-CN" b="1" dirty="0">
                    <a:solidFill>
                      <a:srgbClr val="FF0000"/>
                    </a:solidFill>
                  </a:rPr>
                  <a:t>relaxion</a:t>
                </a:r>
                <a:r>
                  <a:rPr lang="en-US" altLang="zh-CN" b="1" dirty="0"/>
                  <a:t> </a:t>
                </a:r>
                <a14:m>
                  <m:oMath xmlns:m="http://schemas.openxmlformats.org/officeDocument/2006/math">
                    <m:r>
                      <a:rPr lang="en-US" altLang="zh-CN" b="1" i="1" smtClean="0">
                        <a:solidFill>
                          <a:srgbClr val="FF0000"/>
                        </a:solidFill>
                        <a:latin typeface="Cambria Math" panose="02040503050406030204" pitchFamily="18" charset="0"/>
                      </a:rPr>
                      <m:t>𝝋</m:t>
                    </m:r>
                  </m:oMath>
                </a14:m>
                <a:r>
                  <a:rPr lang="zh-CN" altLang="en-US" dirty="0"/>
                  <a:t> </a:t>
                </a:r>
                <a:r>
                  <a:rPr lang="en-US" altLang="zh-CN" b="1" dirty="0"/>
                  <a:t>evolve </a:t>
                </a:r>
                <a:r>
                  <a:rPr lang="en-US" altLang="zh-CN" dirty="0"/>
                  <a:t>(</a:t>
                </a:r>
                <a:r>
                  <a:rPr lang="en-US" altLang="zh-CN" i="1" dirty="0"/>
                  <a:t>down</a:t>
                </a:r>
                <a:r>
                  <a:rPr lang="en-US" altLang="zh-CN" dirty="0"/>
                  <a:t>) </a:t>
                </a:r>
                <a:r>
                  <a:rPr lang="en-US" altLang="zh-CN" b="1" dirty="0"/>
                  <a:t>in time</a:t>
                </a:r>
                <a:endParaRPr lang="zh-CN" altLang="en-US" b="1" dirty="0"/>
              </a:p>
            </p:txBody>
          </p:sp>
        </mc:Choice>
        <mc:Fallback xmlns="">
          <p:sp>
            <p:nvSpPr>
              <p:cNvPr id="19" name="矩形 18">
                <a:extLst>
                  <a:ext uri="{FF2B5EF4-FFF2-40B4-BE49-F238E27FC236}">
                    <a16:creationId xmlns:a16="http://schemas.microsoft.com/office/drawing/2014/main" id="{8506D203-7F3F-4675-9976-9C4D2604FF28}"/>
                  </a:ext>
                </a:extLst>
              </p:cNvPr>
              <p:cNvSpPr>
                <a:spLocks noRot="1" noChangeAspect="1" noMove="1" noResize="1" noEditPoints="1" noAdjustHandles="1" noChangeArrowheads="1" noChangeShapeType="1" noTextEdit="1"/>
              </p:cNvSpPr>
              <p:nvPr/>
            </p:nvSpPr>
            <p:spPr>
              <a:xfrm>
                <a:off x="340725" y="1659496"/>
                <a:ext cx="5595254" cy="369332"/>
              </a:xfrm>
              <a:prstGeom prst="rect">
                <a:avLst/>
              </a:prstGeom>
              <a:blipFill>
                <a:blip r:embed="rId6"/>
                <a:stretch>
                  <a:fillRect l="-980" t="-8197" b="-24590"/>
                </a:stretch>
              </a:blipFill>
            </p:spPr>
            <p:txBody>
              <a:bodyPr/>
              <a:lstStyle/>
              <a:p>
                <a:r>
                  <a:rPr lang="zh-CN" altLang="en-US">
                    <a:noFill/>
                  </a:rPr>
                  <a:t> </a:t>
                </a:r>
              </a:p>
            </p:txBody>
          </p:sp>
        </mc:Fallback>
      </mc:AlternateContent>
      <p:pic>
        <p:nvPicPr>
          <p:cNvPr id="20" name="图片 19">
            <a:extLst>
              <a:ext uri="{FF2B5EF4-FFF2-40B4-BE49-F238E27FC236}">
                <a16:creationId xmlns:a16="http://schemas.microsoft.com/office/drawing/2014/main" id="{F456EA75-55DA-4F7D-A699-C01F829DD591}"/>
              </a:ext>
            </a:extLst>
          </p:cNvPr>
          <p:cNvPicPr>
            <a:picLocks noChangeAspect="1"/>
          </p:cNvPicPr>
          <p:nvPr/>
        </p:nvPicPr>
        <p:blipFill>
          <a:blip r:embed="rId7"/>
          <a:stretch>
            <a:fillRect/>
          </a:stretch>
        </p:blipFill>
        <p:spPr>
          <a:xfrm>
            <a:off x="2041948" y="2883023"/>
            <a:ext cx="1954174" cy="534235"/>
          </a:xfrm>
          <a:prstGeom prst="rect">
            <a:avLst/>
          </a:prstGeom>
        </p:spPr>
      </p:pic>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568D8CC1-1F79-4CF8-9E73-B70C5A5373A1}"/>
                  </a:ext>
                </a:extLst>
              </p:cNvPr>
              <p:cNvSpPr/>
              <p:nvPr/>
            </p:nvSpPr>
            <p:spPr>
              <a:xfrm>
                <a:off x="1158614" y="2596231"/>
                <a:ext cx="3699987" cy="369332"/>
              </a:xfrm>
              <a:prstGeom prst="rect">
                <a:avLst/>
              </a:prstGeom>
            </p:spPr>
            <p:txBody>
              <a:bodyPr wrap="none">
                <a:spAutoFit/>
              </a:bodyPr>
              <a:lstStyle/>
              <a:p>
                <a:r>
                  <a:rPr lang="en-US" altLang="zh-CN" b="1" dirty="0"/>
                  <a:t>E</a:t>
                </a:r>
                <a:r>
                  <a:rPr lang="zh-CN" altLang="en-US" b="1" dirty="0"/>
                  <a:t>ffective mass </a:t>
                </a:r>
                <a14:m>
                  <m:oMath xmlns:m="http://schemas.openxmlformats.org/officeDocument/2006/math">
                    <m:sSub>
                      <m:sSubPr>
                        <m:ctrlPr>
                          <a:rPr lang="en-US" altLang="zh-CN" b="1" i="1" dirty="0" smtClean="0">
                            <a:solidFill>
                              <a:srgbClr val="7030A0"/>
                            </a:solidFill>
                            <a:latin typeface="Cambria Math" panose="02040503050406030204" pitchFamily="18" charset="0"/>
                          </a:rPr>
                        </m:ctrlPr>
                      </m:sSubPr>
                      <m:e>
                        <m:r>
                          <a:rPr lang="zh-CN" altLang="en-US" b="1" i="1" dirty="0" smtClean="0">
                            <a:solidFill>
                              <a:srgbClr val="7030A0"/>
                            </a:solidFill>
                            <a:latin typeface="Cambria Math" panose="02040503050406030204" pitchFamily="18" charset="0"/>
                          </a:rPr>
                          <m:t>𝒎</m:t>
                        </m:r>
                      </m:e>
                      <m:sub>
                        <m:r>
                          <a:rPr lang="zh-CN" altLang="en-US" b="1" i="1" dirty="0" smtClean="0">
                            <a:solidFill>
                              <a:srgbClr val="7030A0"/>
                            </a:solidFill>
                            <a:latin typeface="Cambria Math" panose="02040503050406030204" pitchFamily="18" charset="0"/>
                          </a:rPr>
                          <m:t>𝒉</m:t>
                        </m:r>
                      </m:sub>
                    </m:sSub>
                  </m:oMath>
                </a14:m>
                <a:r>
                  <a:rPr lang="zh-CN" altLang="en-US" b="1" dirty="0">
                    <a:solidFill>
                      <a:srgbClr val="7030A0"/>
                    </a:solidFill>
                  </a:rPr>
                  <a:t> </a:t>
                </a:r>
                <a:r>
                  <a:rPr lang="zh-CN" altLang="en-US" b="1" dirty="0"/>
                  <a:t>of the </a:t>
                </a:r>
                <a:r>
                  <a:rPr lang="zh-CN" altLang="en-US" b="1" dirty="0">
                    <a:solidFill>
                      <a:srgbClr val="7030A0"/>
                    </a:solidFill>
                  </a:rPr>
                  <a:t>Higgs </a:t>
                </a:r>
                <a14:m>
                  <m:oMath xmlns:m="http://schemas.openxmlformats.org/officeDocument/2006/math">
                    <m:r>
                      <a:rPr lang="en-US" altLang="zh-CN" b="1" i="1" smtClean="0">
                        <a:solidFill>
                          <a:srgbClr val="7030A0"/>
                        </a:solidFill>
                        <a:latin typeface="Cambria Math" panose="02040503050406030204" pitchFamily="18" charset="0"/>
                      </a:rPr>
                      <m:t>𝒉</m:t>
                    </m:r>
                  </m:oMath>
                </a14:m>
                <a:r>
                  <a:rPr lang="zh-CN" altLang="en-US" b="1" dirty="0">
                    <a:solidFill>
                      <a:srgbClr val="7030A0"/>
                    </a:solidFill>
                  </a:rPr>
                  <a:t> </a:t>
                </a:r>
                <a:endParaRPr lang="zh-CN" altLang="en-US" b="1" dirty="0"/>
              </a:p>
            </p:txBody>
          </p:sp>
        </mc:Choice>
        <mc:Fallback xmlns="">
          <p:sp>
            <p:nvSpPr>
              <p:cNvPr id="21" name="矩形 20">
                <a:extLst>
                  <a:ext uri="{FF2B5EF4-FFF2-40B4-BE49-F238E27FC236}">
                    <a16:creationId xmlns:a16="http://schemas.microsoft.com/office/drawing/2014/main" id="{568D8CC1-1F79-4CF8-9E73-B70C5A5373A1}"/>
                  </a:ext>
                </a:extLst>
              </p:cNvPr>
              <p:cNvSpPr>
                <a:spLocks noRot="1" noChangeAspect="1" noMove="1" noResize="1" noEditPoints="1" noAdjustHandles="1" noChangeArrowheads="1" noChangeShapeType="1" noTextEdit="1"/>
              </p:cNvSpPr>
              <p:nvPr/>
            </p:nvSpPr>
            <p:spPr>
              <a:xfrm>
                <a:off x="1158614" y="2596231"/>
                <a:ext cx="3699987" cy="369332"/>
              </a:xfrm>
              <a:prstGeom prst="rect">
                <a:avLst/>
              </a:prstGeom>
              <a:blipFill>
                <a:blip r:embed="rId8"/>
                <a:stretch>
                  <a:fillRect l="-1318"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834FC85B-E21B-415A-A7B7-5007C5B75446}"/>
                  </a:ext>
                </a:extLst>
              </p:cNvPr>
              <p:cNvSpPr/>
              <p:nvPr/>
            </p:nvSpPr>
            <p:spPr>
              <a:xfrm>
                <a:off x="340725" y="3433951"/>
                <a:ext cx="1762021" cy="369332"/>
              </a:xfrm>
              <a:prstGeom prst="rect">
                <a:avLst/>
              </a:prstGeom>
            </p:spPr>
            <p:txBody>
              <a:bodyPr wrap="none">
                <a:spAutoFit/>
              </a:bodyPr>
              <a:lstStyle/>
              <a:p>
                <a:r>
                  <a:rPr lang="en-US" altLang="zh-CN" b="1" dirty="0"/>
                  <a:t>When </a:t>
                </a:r>
                <a14:m>
                  <m:oMath xmlns:m="http://schemas.openxmlformats.org/officeDocument/2006/math">
                    <m:r>
                      <a:rPr lang="zh-CN" altLang="en-US" b="1" i="1" dirty="0" smtClean="0">
                        <a:latin typeface="Cambria Math" panose="02040503050406030204" pitchFamily="18" charset="0"/>
                      </a:rPr>
                      <m:t>𝝋</m:t>
                    </m:r>
                    <m:r>
                      <a:rPr lang="en-US" altLang="zh-CN" b="1" i="1" dirty="0" smtClean="0">
                        <a:latin typeface="Cambria Math" panose="02040503050406030204" pitchFamily="18" charset="0"/>
                      </a:rPr>
                      <m:t>≤</m:t>
                    </m:r>
                    <m:r>
                      <a:rPr lang="en-US" altLang="zh-CN" b="1" i="0" dirty="0" smtClean="0">
                        <a:latin typeface="Cambria Math" panose="02040503050406030204" pitchFamily="18" charset="0"/>
                      </a:rPr>
                      <m:t>𝚲</m:t>
                    </m:r>
                    <m:r>
                      <a:rPr lang="zh-CN" altLang="en-US" b="1" i="1" dirty="0" smtClean="0">
                        <a:latin typeface="Cambria Math" panose="02040503050406030204" pitchFamily="18" charset="0"/>
                      </a:rPr>
                      <m:t>/</m:t>
                    </m:r>
                    <m:r>
                      <a:rPr lang="zh-CN" altLang="en-US" b="1" i="1" dirty="0" smtClean="0">
                        <a:latin typeface="Cambria Math" panose="02040503050406030204" pitchFamily="18" charset="0"/>
                      </a:rPr>
                      <m:t>𝒈</m:t>
                    </m:r>
                  </m:oMath>
                </a14:m>
                <a:endParaRPr lang="zh-CN" altLang="en-US" b="1" dirty="0"/>
              </a:p>
            </p:txBody>
          </p:sp>
        </mc:Choice>
        <mc:Fallback xmlns="">
          <p:sp>
            <p:nvSpPr>
              <p:cNvPr id="22" name="矩形 21">
                <a:extLst>
                  <a:ext uri="{FF2B5EF4-FFF2-40B4-BE49-F238E27FC236}">
                    <a16:creationId xmlns:a16="http://schemas.microsoft.com/office/drawing/2014/main" id="{834FC85B-E21B-415A-A7B7-5007C5B75446}"/>
                  </a:ext>
                </a:extLst>
              </p:cNvPr>
              <p:cNvSpPr>
                <a:spLocks noRot="1" noChangeAspect="1" noMove="1" noResize="1" noEditPoints="1" noAdjustHandles="1" noChangeArrowheads="1" noChangeShapeType="1" noTextEdit="1"/>
              </p:cNvSpPr>
              <p:nvPr/>
            </p:nvSpPr>
            <p:spPr>
              <a:xfrm>
                <a:off x="340725" y="3433951"/>
                <a:ext cx="1762021" cy="369332"/>
              </a:xfrm>
              <a:prstGeom prst="rect">
                <a:avLst/>
              </a:prstGeom>
              <a:blipFill>
                <a:blip r:embed="rId9"/>
                <a:stretch>
                  <a:fillRect l="-3114"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矩形 22">
                <a:extLst>
                  <a:ext uri="{FF2B5EF4-FFF2-40B4-BE49-F238E27FC236}">
                    <a16:creationId xmlns:a16="http://schemas.microsoft.com/office/drawing/2014/main" id="{32037C0A-68F5-4446-A6B9-D381E6ABBCC9}"/>
                  </a:ext>
                </a:extLst>
              </p:cNvPr>
              <p:cNvSpPr/>
              <p:nvPr/>
            </p:nvSpPr>
            <p:spPr>
              <a:xfrm>
                <a:off x="3996122" y="2993993"/>
                <a:ext cx="1620957" cy="369332"/>
              </a:xfrm>
              <a:prstGeom prst="rect">
                <a:avLst/>
              </a:prstGeom>
            </p:spPr>
            <p:txBody>
              <a:bodyPr wrap="none">
                <a:spAutoFit/>
              </a:bodyPr>
              <a:lstStyle/>
              <a:p>
                <a:r>
                  <a:rPr lang="en-US" altLang="zh-CN" b="1" dirty="0"/>
                  <a:t>evolve with </a:t>
                </a:r>
                <a14:m>
                  <m:oMath xmlns:m="http://schemas.openxmlformats.org/officeDocument/2006/math">
                    <m:r>
                      <a:rPr lang="en-US" altLang="zh-CN" b="1" i="1" smtClean="0">
                        <a:solidFill>
                          <a:srgbClr val="FF0000"/>
                        </a:solidFill>
                        <a:latin typeface="Cambria Math" panose="02040503050406030204" pitchFamily="18" charset="0"/>
                      </a:rPr>
                      <m:t>𝝋</m:t>
                    </m:r>
                  </m:oMath>
                </a14:m>
                <a:endParaRPr lang="zh-CN" altLang="en-US" b="1" dirty="0"/>
              </a:p>
            </p:txBody>
          </p:sp>
        </mc:Choice>
        <mc:Fallback xmlns="">
          <p:sp>
            <p:nvSpPr>
              <p:cNvPr id="23" name="矩形 22">
                <a:extLst>
                  <a:ext uri="{FF2B5EF4-FFF2-40B4-BE49-F238E27FC236}">
                    <a16:creationId xmlns:a16="http://schemas.microsoft.com/office/drawing/2014/main" id="{32037C0A-68F5-4446-A6B9-D381E6ABBCC9}"/>
                  </a:ext>
                </a:extLst>
              </p:cNvPr>
              <p:cNvSpPr>
                <a:spLocks noRot="1" noChangeAspect="1" noMove="1" noResize="1" noEditPoints="1" noAdjustHandles="1" noChangeArrowheads="1" noChangeShapeType="1" noTextEdit="1"/>
              </p:cNvSpPr>
              <p:nvPr/>
            </p:nvSpPr>
            <p:spPr>
              <a:xfrm>
                <a:off x="3996122" y="2993993"/>
                <a:ext cx="1620957" cy="369332"/>
              </a:xfrm>
              <a:prstGeom prst="rect">
                <a:avLst/>
              </a:prstGeom>
              <a:blipFill>
                <a:blip r:embed="rId10"/>
                <a:stretch>
                  <a:fillRect l="-3396"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矩形 23">
                <a:extLst>
                  <a:ext uri="{FF2B5EF4-FFF2-40B4-BE49-F238E27FC236}">
                    <a16:creationId xmlns:a16="http://schemas.microsoft.com/office/drawing/2014/main" id="{D4203DAB-F222-4247-A4A7-2EB43C22C8C3}"/>
                  </a:ext>
                </a:extLst>
              </p:cNvPr>
              <p:cNvSpPr/>
              <p:nvPr/>
            </p:nvSpPr>
            <p:spPr>
              <a:xfrm>
                <a:off x="1925044" y="3706708"/>
                <a:ext cx="5266185" cy="369332"/>
              </a:xfrm>
              <a:prstGeom prst="rect">
                <a:avLst/>
              </a:prstGeom>
            </p:spPr>
            <p:txBody>
              <a:bodyPr wrap="none">
                <a:spAutoFit/>
              </a:bodyPr>
              <a:lstStyle/>
              <a:p>
                <a:r>
                  <a:rPr lang="zh-CN" altLang="en-US" b="1" dirty="0">
                    <a:solidFill>
                      <a:srgbClr val="7030A0"/>
                    </a:solidFill>
                  </a:rPr>
                  <a:t>Higgs </a:t>
                </a:r>
                <a14:m>
                  <m:oMath xmlns:m="http://schemas.openxmlformats.org/officeDocument/2006/math">
                    <m:r>
                      <a:rPr lang="en-US" altLang="zh-CN" b="1" i="1">
                        <a:solidFill>
                          <a:srgbClr val="7030A0"/>
                        </a:solidFill>
                        <a:latin typeface="Cambria Math" panose="02040503050406030204" pitchFamily="18" charset="0"/>
                      </a:rPr>
                      <m:t>𝒉</m:t>
                    </m:r>
                  </m:oMath>
                </a14:m>
                <a:r>
                  <a:rPr lang="zh-CN" altLang="en-US" b="1" dirty="0">
                    <a:solidFill>
                      <a:srgbClr val="7030A0"/>
                    </a:solidFill>
                  </a:rPr>
                  <a:t> </a:t>
                </a:r>
                <a:r>
                  <a:rPr lang="en-US" altLang="zh-CN" b="1" dirty="0"/>
                  <a:t>s</a:t>
                </a:r>
                <a:r>
                  <a:rPr lang="zh-CN" altLang="en-US" b="1" dirty="0"/>
                  <a:t>pontaneous symmetry breaking </a:t>
                </a:r>
                <a:r>
                  <a:rPr lang="en-US" altLang="zh-CN" b="1" dirty="0"/>
                  <a:t>occurs</a:t>
                </a:r>
                <a:endParaRPr lang="zh-CN" altLang="en-US" dirty="0"/>
              </a:p>
            </p:txBody>
          </p:sp>
        </mc:Choice>
        <mc:Fallback xmlns="">
          <p:sp>
            <p:nvSpPr>
              <p:cNvPr id="24" name="矩形 23">
                <a:extLst>
                  <a:ext uri="{FF2B5EF4-FFF2-40B4-BE49-F238E27FC236}">
                    <a16:creationId xmlns:a16="http://schemas.microsoft.com/office/drawing/2014/main" id="{D4203DAB-F222-4247-A4A7-2EB43C22C8C3}"/>
                  </a:ext>
                </a:extLst>
              </p:cNvPr>
              <p:cNvSpPr>
                <a:spLocks noRot="1" noChangeAspect="1" noMove="1" noResize="1" noEditPoints="1" noAdjustHandles="1" noChangeArrowheads="1" noChangeShapeType="1" noTextEdit="1"/>
              </p:cNvSpPr>
              <p:nvPr/>
            </p:nvSpPr>
            <p:spPr>
              <a:xfrm>
                <a:off x="1925044" y="3706708"/>
                <a:ext cx="5266185" cy="369332"/>
              </a:xfrm>
              <a:prstGeom prst="rect">
                <a:avLst/>
              </a:prstGeom>
              <a:blipFill>
                <a:blip r:embed="rId11"/>
                <a:stretch>
                  <a:fillRect l="-1042"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88FCA1DC-99A6-42EE-AE9E-905A2F4EB20E}"/>
                  </a:ext>
                </a:extLst>
              </p:cNvPr>
              <p:cNvSpPr/>
              <p:nvPr/>
            </p:nvSpPr>
            <p:spPr>
              <a:xfrm>
                <a:off x="1925044" y="4091032"/>
                <a:ext cx="3710055" cy="483466"/>
              </a:xfrm>
              <a:prstGeom prst="rect">
                <a:avLst/>
              </a:prstGeom>
            </p:spPr>
            <p:txBody>
              <a:bodyPr wrap="none">
                <a:spAutoFit/>
              </a:bodyPr>
              <a:lstStyle/>
              <a:p>
                <a:r>
                  <a:rPr lang="en-US" altLang="zh-CN" b="1" dirty="0"/>
                  <a:t>e.g.</a:t>
                </a:r>
                <a:r>
                  <a:rPr lang="en-US" altLang="zh-CN" dirty="0"/>
                  <a:t> </a:t>
                </a:r>
                <a14:m>
                  <m:oMath xmlns:m="http://schemas.openxmlformats.org/officeDocument/2006/math">
                    <m:r>
                      <m:rPr>
                        <m:sty m:val="p"/>
                      </m:rPr>
                      <a:rPr lang="en-US" altLang="zh-CN" i="1" dirty="0">
                        <a:latin typeface="Cambria Math" panose="02040503050406030204" pitchFamily="18" charset="0"/>
                      </a:rPr>
                      <m:t>V</m:t>
                    </m:r>
                    <m:r>
                      <a:rPr lang="en-US" altLang="zh-CN" b="0" i="1" dirty="0" smtClean="0">
                        <a:latin typeface="Cambria Math" panose="02040503050406030204" pitchFamily="18" charset="0"/>
                      </a:rPr>
                      <m:t>=−</m:t>
                    </m:r>
                    <m:f>
                      <m:fPr>
                        <m:ctrlPr>
                          <a:rPr lang="en-US" altLang="zh-CN" b="0" i="1" dirty="0" smtClean="0">
                            <a:latin typeface="Cambria Math" panose="02040503050406030204" pitchFamily="18" charset="0"/>
                          </a:rPr>
                        </m:ctrlPr>
                      </m:fPr>
                      <m:num>
                        <m:r>
                          <a:rPr lang="en-US" altLang="zh-CN" b="0" i="1" dirty="0" smtClean="0">
                            <a:latin typeface="Cambria Math" panose="02040503050406030204" pitchFamily="18" charset="0"/>
                          </a:rPr>
                          <m:t>1</m:t>
                        </m:r>
                      </m:num>
                      <m:den>
                        <m:r>
                          <a:rPr lang="en-US" altLang="zh-CN" b="0" i="1" dirty="0" smtClean="0">
                            <a:latin typeface="Cambria Math" panose="02040503050406030204" pitchFamily="18" charset="0"/>
                          </a:rPr>
                          <m:t>2</m:t>
                        </m:r>
                      </m:den>
                    </m:f>
                    <m:d>
                      <m:dPr>
                        <m:ctrlPr>
                          <a:rPr lang="en-US" altLang="zh-CN" b="0" i="1" dirty="0" smtClean="0">
                            <a:latin typeface="Cambria Math" panose="02040503050406030204" pitchFamily="18" charset="0"/>
                          </a:rPr>
                        </m:ctrlPr>
                      </m:dPr>
                      <m:e>
                        <m:sSup>
                          <m:sSupPr>
                            <m:ctrlPr>
                              <a:rPr lang="en-US" altLang="zh-CN" b="0" i="1" dirty="0" smtClean="0">
                                <a:latin typeface="Cambria Math" panose="02040503050406030204" pitchFamily="18" charset="0"/>
                              </a:rPr>
                            </m:ctrlPr>
                          </m:sSupPr>
                          <m:e>
                            <m:r>
                              <m:rPr>
                                <m:sty m:val="p"/>
                              </m:rPr>
                              <a:rPr lang="en-US" altLang="zh-CN" b="0" i="0" dirty="0" smtClean="0">
                                <a:latin typeface="Cambria Math" panose="02040503050406030204" pitchFamily="18" charset="0"/>
                              </a:rPr>
                              <m:t>Λ</m:t>
                            </m:r>
                          </m:e>
                          <m:sup>
                            <m:r>
                              <a:rPr lang="en-US" altLang="zh-CN" b="0" i="1" dirty="0" smtClean="0">
                                <a:latin typeface="Cambria Math" panose="02040503050406030204" pitchFamily="18" charset="0"/>
                              </a:rPr>
                              <m:t>2</m:t>
                            </m:r>
                          </m:sup>
                        </m:sSup>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𝑔</m:t>
                        </m:r>
                        <m:r>
                          <m:rPr>
                            <m:sty m:val="p"/>
                          </m:rPr>
                          <a:rPr lang="en-US" altLang="zh-CN" b="0" i="0" dirty="0" smtClean="0">
                            <a:latin typeface="Cambria Math" panose="02040503050406030204" pitchFamily="18" charset="0"/>
                          </a:rPr>
                          <m:t>Λ</m:t>
                        </m:r>
                        <m:r>
                          <a:rPr lang="en-US" altLang="zh-CN" b="0" i="1" dirty="0" smtClean="0">
                            <a:latin typeface="Cambria Math" panose="02040503050406030204" pitchFamily="18" charset="0"/>
                          </a:rPr>
                          <m:t>𝜑</m:t>
                        </m:r>
                      </m:e>
                    </m:d>
                    <m:sSup>
                      <m:sSupPr>
                        <m:ctrlPr>
                          <a:rPr lang="en-US" altLang="zh-CN" b="0" i="1" dirty="0" smtClean="0">
                            <a:latin typeface="Cambria Math" panose="02040503050406030204" pitchFamily="18" charset="0"/>
                          </a:rPr>
                        </m:ctrlPr>
                      </m:sSupPr>
                      <m:e>
                        <m:d>
                          <m:dPr>
                            <m:begChr m:val="|"/>
                            <m:endChr m:val="|"/>
                            <m:ctrlPr>
                              <a:rPr lang="en-US" altLang="zh-CN" b="0" i="1" dirty="0" smtClean="0">
                                <a:latin typeface="Cambria Math" panose="02040503050406030204" pitchFamily="18" charset="0"/>
                              </a:rPr>
                            </m:ctrlPr>
                          </m:dPr>
                          <m:e>
                            <m:r>
                              <a:rPr lang="en-US" altLang="zh-CN" b="0" i="1" dirty="0" smtClean="0">
                                <a:latin typeface="Cambria Math" panose="02040503050406030204" pitchFamily="18" charset="0"/>
                              </a:rPr>
                              <m:t>h</m:t>
                            </m:r>
                          </m:e>
                        </m:d>
                      </m:e>
                      <m:sup>
                        <m:r>
                          <a:rPr lang="en-US" altLang="zh-CN" b="0" i="1" dirty="0" smtClean="0">
                            <a:latin typeface="Cambria Math" panose="02040503050406030204" pitchFamily="18" charset="0"/>
                          </a:rPr>
                          <m:t>2</m:t>
                        </m:r>
                      </m:sup>
                    </m:sSup>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𝜆</m:t>
                    </m:r>
                    <m:sSup>
                      <m:sSupPr>
                        <m:ctrlPr>
                          <a:rPr lang="en-US" altLang="zh-CN" b="0" i="1" dirty="0" smtClean="0">
                            <a:latin typeface="Cambria Math" panose="02040503050406030204" pitchFamily="18" charset="0"/>
                          </a:rPr>
                        </m:ctrlPr>
                      </m:sSupPr>
                      <m:e>
                        <m:d>
                          <m:dPr>
                            <m:begChr m:val="|"/>
                            <m:endChr m:val="|"/>
                            <m:ctrlPr>
                              <a:rPr lang="en-US" altLang="zh-CN" b="0" i="1" dirty="0" smtClean="0">
                                <a:latin typeface="Cambria Math" panose="02040503050406030204" pitchFamily="18" charset="0"/>
                              </a:rPr>
                            </m:ctrlPr>
                          </m:dPr>
                          <m:e>
                            <m:r>
                              <a:rPr lang="en-US" altLang="zh-CN" b="0" i="1" dirty="0" smtClean="0">
                                <a:latin typeface="Cambria Math" panose="02040503050406030204" pitchFamily="18" charset="0"/>
                              </a:rPr>
                              <m:t>h</m:t>
                            </m:r>
                          </m:e>
                        </m:d>
                      </m:e>
                      <m:sup>
                        <m:r>
                          <a:rPr lang="en-US" altLang="zh-CN" b="0" i="1" dirty="0" smtClean="0">
                            <a:latin typeface="Cambria Math" panose="02040503050406030204" pitchFamily="18" charset="0"/>
                          </a:rPr>
                          <m:t>4</m:t>
                        </m:r>
                      </m:sup>
                    </m:sSup>
                  </m:oMath>
                </a14:m>
                <a:endParaRPr lang="zh-CN" altLang="en-US" dirty="0"/>
              </a:p>
            </p:txBody>
          </p:sp>
        </mc:Choice>
        <mc:Fallback xmlns="">
          <p:sp>
            <p:nvSpPr>
              <p:cNvPr id="25" name="矩形 24">
                <a:extLst>
                  <a:ext uri="{FF2B5EF4-FFF2-40B4-BE49-F238E27FC236}">
                    <a16:creationId xmlns:a16="http://schemas.microsoft.com/office/drawing/2014/main" id="{88FCA1DC-99A6-42EE-AE9E-905A2F4EB20E}"/>
                  </a:ext>
                </a:extLst>
              </p:cNvPr>
              <p:cNvSpPr>
                <a:spLocks noRot="1" noChangeAspect="1" noMove="1" noResize="1" noEditPoints="1" noAdjustHandles="1" noChangeArrowheads="1" noChangeShapeType="1" noTextEdit="1"/>
              </p:cNvSpPr>
              <p:nvPr/>
            </p:nvSpPr>
            <p:spPr>
              <a:xfrm>
                <a:off x="1925044" y="4091032"/>
                <a:ext cx="3710055" cy="483466"/>
              </a:xfrm>
              <a:prstGeom prst="rect">
                <a:avLst/>
              </a:prstGeom>
              <a:blipFill>
                <a:blip r:embed="rId12"/>
                <a:stretch>
                  <a:fillRect l="-1480" b="-88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矩形 25">
                <a:extLst>
                  <a:ext uri="{FF2B5EF4-FFF2-40B4-BE49-F238E27FC236}">
                    <a16:creationId xmlns:a16="http://schemas.microsoft.com/office/drawing/2014/main" id="{7D098D46-F3CE-4888-8F25-240503F7B927}"/>
                  </a:ext>
                </a:extLst>
              </p:cNvPr>
              <p:cNvSpPr/>
              <p:nvPr/>
            </p:nvSpPr>
            <p:spPr>
              <a:xfrm>
                <a:off x="5497665" y="3991486"/>
                <a:ext cx="2294987" cy="656013"/>
              </a:xfrm>
              <a:prstGeom prst="rect">
                <a:avLst/>
              </a:prstGeom>
            </p:spPr>
            <p:txBody>
              <a:bodyPr wrap="none">
                <a:spAutoFit/>
              </a:bodyPr>
              <a:lstStyle/>
              <a:p>
                <a14:m>
                  <m:oMath xmlns:m="http://schemas.openxmlformats.org/officeDocument/2006/math">
                    <m:r>
                      <a:rPr lang="en-US" altLang="zh-CN" b="1" i="1" smtClean="0">
                        <a:latin typeface="Cambria Math" panose="02040503050406030204" pitchFamily="18" charset="0"/>
                      </a:rPr>
                      <m:t>=⇒</m:t>
                    </m:r>
                    <m:d>
                      <m:dPr>
                        <m:begChr m:val="⟨"/>
                        <m:endChr m:val="⟩"/>
                        <m:ctrlPr>
                          <a:rPr lang="en-US" altLang="zh-CN" b="1" i="1">
                            <a:latin typeface="Cambria Math" panose="02040503050406030204" pitchFamily="18" charset="0"/>
                          </a:rPr>
                        </m:ctrlPr>
                      </m:dPr>
                      <m:e>
                        <m:r>
                          <a:rPr lang="en-US" altLang="zh-CN" b="1" i="1">
                            <a:latin typeface="Cambria Math" panose="02040503050406030204" pitchFamily="18" charset="0"/>
                          </a:rPr>
                          <m:t>𝒉</m:t>
                        </m:r>
                      </m:e>
                    </m:d>
                    <m:r>
                      <a:rPr lang="en-US" altLang="zh-CN" b="1" i="1" smtClean="0">
                        <a:latin typeface="Cambria Math" panose="02040503050406030204" pitchFamily="18" charset="0"/>
                      </a:rPr>
                      <m:t>=</m:t>
                    </m:r>
                    <m:rad>
                      <m:radPr>
                        <m:degHide m:val="on"/>
                        <m:ctrlPr>
                          <a:rPr lang="en-US" altLang="zh-CN" b="1" i="1" smtClean="0">
                            <a:latin typeface="Cambria Math" panose="02040503050406030204" pitchFamily="18" charset="0"/>
                          </a:rPr>
                        </m:ctrlPr>
                      </m:radPr>
                      <m:deg/>
                      <m:e>
                        <m:f>
                          <m:fPr>
                            <m:ctrlPr>
                              <a:rPr lang="en-US" altLang="zh-CN" b="1" i="1" dirty="0" smtClean="0">
                                <a:latin typeface="Cambria Math" panose="02040503050406030204" pitchFamily="18" charset="0"/>
                              </a:rPr>
                            </m:ctrlPr>
                          </m:fPr>
                          <m:num>
                            <m:d>
                              <m:dPr>
                                <m:ctrlPr>
                                  <a:rPr lang="en-US" altLang="zh-CN" i="1" dirty="0">
                                    <a:latin typeface="Cambria Math" panose="02040503050406030204" pitchFamily="18" charset="0"/>
                                  </a:rPr>
                                </m:ctrlPr>
                              </m:dPr>
                              <m:e>
                                <m:sSup>
                                  <m:sSupPr>
                                    <m:ctrlPr>
                                      <a:rPr lang="en-US" altLang="zh-CN" i="1" dirty="0">
                                        <a:latin typeface="Cambria Math" panose="02040503050406030204" pitchFamily="18" charset="0"/>
                                      </a:rPr>
                                    </m:ctrlPr>
                                  </m:sSupPr>
                                  <m:e>
                                    <m:r>
                                      <m:rPr>
                                        <m:sty m:val="p"/>
                                      </m:rPr>
                                      <a:rPr lang="en-US" altLang="zh-CN" dirty="0">
                                        <a:latin typeface="Cambria Math" panose="02040503050406030204" pitchFamily="18" charset="0"/>
                                      </a:rPr>
                                      <m:t>Λ</m:t>
                                    </m:r>
                                  </m:e>
                                  <m:sup>
                                    <m:r>
                                      <a:rPr lang="en-US" altLang="zh-CN" i="1" dirty="0">
                                        <a:latin typeface="Cambria Math" panose="02040503050406030204" pitchFamily="18" charset="0"/>
                                      </a:rPr>
                                      <m:t>2</m:t>
                                    </m:r>
                                  </m:sup>
                                </m:sSup>
                                <m:r>
                                  <a:rPr lang="en-US" altLang="zh-CN" i="1" dirty="0">
                                    <a:latin typeface="Cambria Math" panose="02040503050406030204" pitchFamily="18" charset="0"/>
                                  </a:rPr>
                                  <m:t>−</m:t>
                                </m:r>
                                <m:r>
                                  <a:rPr lang="en-US" altLang="zh-CN" i="1" dirty="0">
                                    <a:latin typeface="Cambria Math" panose="02040503050406030204" pitchFamily="18" charset="0"/>
                                  </a:rPr>
                                  <m:t>𝑔</m:t>
                                </m:r>
                                <m:r>
                                  <m:rPr>
                                    <m:sty m:val="p"/>
                                  </m:rPr>
                                  <a:rPr lang="en-US" altLang="zh-CN" dirty="0">
                                    <a:latin typeface="Cambria Math" panose="02040503050406030204" pitchFamily="18" charset="0"/>
                                  </a:rPr>
                                  <m:t>Λ</m:t>
                                </m:r>
                                <m:r>
                                  <a:rPr lang="en-US" altLang="zh-CN" i="1" dirty="0">
                                    <a:latin typeface="Cambria Math" panose="02040503050406030204" pitchFamily="18" charset="0"/>
                                  </a:rPr>
                                  <m:t>𝜑</m:t>
                                </m:r>
                              </m:e>
                            </m:d>
                          </m:num>
                          <m:den>
                            <m:r>
                              <a:rPr lang="en-US" altLang="zh-CN" b="1" i="1" dirty="0" smtClean="0">
                                <a:latin typeface="Cambria Math" panose="02040503050406030204" pitchFamily="18" charset="0"/>
                              </a:rPr>
                              <m:t>𝟒</m:t>
                            </m:r>
                            <m:r>
                              <a:rPr lang="en-US" altLang="zh-CN" b="1" i="1" dirty="0" smtClean="0">
                                <a:latin typeface="Cambria Math" panose="02040503050406030204" pitchFamily="18" charset="0"/>
                              </a:rPr>
                              <m:t>𝝀</m:t>
                            </m:r>
                          </m:den>
                        </m:f>
                      </m:e>
                    </m:rad>
                  </m:oMath>
                </a14:m>
                <a:r>
                  <a:rPr lang="en-US" altLang="zh-CN" b="1" dirty="0"/>
                  <a:t> </a:t>
                </a:r>
                <a:endParaRPr lang="zh-CN" altLang="en-US" dirty="0"/>
              </a:p>
            </p:txBody>
          </p:sp>
        </mc:Choice>
        <mc:Fallback xmlns="">
          <p:sp>
            <p:nvSpPr>
              <p:cNvPr id="26" name="矩形 25">
                <a:extLst>
                  <a:ext uri="{FF2B5EF4-FFF2-40B4-BE49-F238E27FC236}">
                    <a16:creationId xmlns:a16="http://schemas.microsoft.com/office/drawing/2014/main" id="{7D098D46-F3CE-4888-8F25-240503F7B927}"/>
                  </a:ext>
                </a:extLst>
              </p:cNvPr>
              <p:cNvSpPr>
                <a:spLocks noRot="1" noChangeAspect="1" noMove="1" noResize="1" noEditPoints="1" noAdjustHandles="1" noChangeArrowheads="1" noChangeShapeType="1" noTextEdit="1"/>
              </p:cNvSpPr>
              <p:nvPr/>
            </p:nvSpPr>
            <p:spPr>
              <a:xfrm>
                <a:off x="5497665" y="3991486"/>
                <a:ext cx="2294987" cy="656013"/>
              </a:xfrm>
              <a:prstGeom prst="rect">
                <a:avLst/>
              </a:prstGeom>
              <a:blipFill>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B4CA0EB8-FBAC-4C21-973F-468EB35B164A}"/>
                  </a:ext>
                </a:extLst>
              </p:cNvPr>
              <p:cNvSpPr/>
              <p:nvPr/>
            </p:nvSpPr>
            <p:spPr>
              <a:xfrm>
                <a:off x="1972632" y="4607578"/>
                <a:ext cx="5678470" cy="369332"/>
              </a:xfrm>
              <a:prstGeom prst="rect">
                <a:avLst/>
              </a:prstGeom>
            </p:spPr>
            <p:txBody>
              <a:bodyPr wrap="square">
                <a:spAutoFit/>
              </a:bodyPr>
              <a:lstStyle/>
              <a:p>
                <a:r>
                  <a:rPr lang="en-US" altLang="zh-CN" b="1" dirty="0"/>
                  <a:t>relaxion </a:t>
                </a:r>
                <a14:m>
                  <m:oMath xmlns:m="http://schemas.openxmlformats.org/officeDocument/2006/math">
                    <m:r>
                      <a:rPr lang="en-US" altLang="zh-CN" b="1" i="1">
                        <a:latin typeface="Cambria Math" panose="02040503050406030204" pitchFamily="18" charset="0"/>
                      </a:rPr>
                      <m:t>𝝋</m:t>
                    </m:r>
                  </m:oMath>
                </a14:m>
                <a:r>
                  <a:rPr lang="zh-CN" altLang="en-US" dirty="0"/>
                  <a:t> </a:t>
                </a:r>
                <a:r>
                  <a:rPr lang="en-US" altLang="zh-CN" b="1" dirty="0"/>
                  <a:t>evolve </a:t>
                </a:r>
                <a:r>
                  <a:rPr lang="en-US" altLang="zh-CN" b="1" i="1" dirty="0"/>
                  <a:t>down </a:t>
                </a:r>
                <a:r>
                  <a:rPr lang="en-US" altLang="zh-CN" b="1" dirty="0"/>
                  <a:t>in time, </a:t>
                </a:r>
                <a14:m>
                  <m:oMath xmlns:m="http://schemas.openxmlformats.org/officeDocument/2006/math">
                    <m:r>
                      <a:rPr lang="en-US" altLang="zh-CN" b="1" i="1">
                        <a:latin typeface="Cambria Math" panose="02040503050406030204" pitchFamily="18" charset="0"/>
                      </a:rPr>
                      <m:t>⟨</m:t>
                    </m:r>
                    <m:r>
                      <a:rPr lang="en-US" altLang="zh-CN" b="1" i="1">
                        <a:latin typeface="Cambria Math" panose="02040503050406030204" pitchFamily="18" charset="0"/>
                      </a:rPr>
                      <m:t>𝒉</m:t>
                    </m:r>
                    <m:r>
                      <a:rPr lang="en-US" altLang="zh-CN" b="1" i="1">
                        <a:latin typeface="Cambria Math" panose="02040503050406030204" pitchFamily="18" charset="0"/>
                      </a:rPr>
                      <m:t>⟩</m:t>
                    </m:r>
                  </m:oMath>
                </a14:m>
                <a:r>
                  <a:rPr lang="zh-CN" altLang="en-US" dirty="0"/>
                  <a:t> </a:t>
                </a:r>
                <a:r>
                  <a:rPr lang="en-US" altLang="zh-CN" b="1" dirty="0"/>
                  <a:t>evolve </a:t>
                </a:r>
                <a:r>
                  <a:rPr lang="en-US" altLang="zh-CN" b="1" i="1" dirty="0"/>
                  <a:t>up </a:t>
                </a:r>
                <a:endParaRPr lang="zh-CN" altLang="en-US" b="1" i="1" dirty="0"/>
              </a:p>
            </p:txBody>
          </p:sp>
        </mc:Choice>
        <mc:Fallback xmlns="">
          <p:sp>
            <p:nvSpPr>
              <p:cNvPr id="27" name="矩形 26">
                <a:extLst>
                  <a:ext uri="{FF2B5EF4-FFF2-40B4-BE49-F238E27FC236}">
                    <a16:creationId xmlns:a16="http://schemas.microsoft.com/office/drawing/2014/main" id="{B4CA0EB8-FBAC-4C21-973F-468EB35B164A}"/>
                  </a:ext>
                </a:extLst>
              </p:cNvPr>
              <p:cNvSpPr>
                <a:spLocks noRot="1" noChangeAspect="1" noMove="1" noResize="1" noEditPoints="1" noAdjustHandles="1" noChangeArrowheads="1" noChangeShapeType="1" noTextEdit="1"/>
              </p:cNvSpPr>
              <p:nvPr/>
            </p:nvSpPr>
            <p:spPr>
              <a:xfrm>
                <a:off x="1972632" y="4607578"/>
                <a:ext cx="5678470" cy="369332"/>
              </a:xfrm>
              <a:prstGeom prst="rect">
                <a:avLst/>
              </a:prstGeom>
              <a:blipFill>
                <a:blip r:embed="rId14"/>
                <a:stretch>
                  <a:fillRect l="-967"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9FCC17C2-C5B0-4433-BA9D-FDE3FBD8EA17}"/>
                  </a:ext>
                </a:extLst>
              </p:cNvPr>
              <p:cNvSpPr/>
              <p:nvPr/>
            </p:nvSpPr>
            <p:spPr>
              <a:xfrm>
                <a:off x="7940722" y="4155619"/>
                <a:ext cx="3894983" cy="1169551"/>
              </a:xfrm>
              <a:prstGeom prst="rect">
                <a:avLst/>
              </a:prstGeom>
            </p:spPr>
            <p:txBody>
              <a:bodyPr wrap="square">
                <a:spAutoFit/>
              </a:bodyPr>
              <a:lstStyle/>
              <a:p>
                <a:r>
                  <a:rPr lang="zh-CN" altLang="en-US" sz="1400" dirty="0"/>
                  <a:t>The relaxion field </a:t>
                </a:r>
                <a14:m>
                  <m:oMath xmlns:m="http://schemas.openxmlformats.org/officeDocument/2006/math">
                    <m:r>
                      <a:rPr lang="zh-CN" altLang="en-US" sz="1400" b="1" i="1" dirty="0" smtClean="0">
                        <a:solidFill>
                          <a:srgbClr val="FF0000"/>
                        </a:solidFill>
                        <a:latin typeface="Cambria Math" panose="02040503050406030204" pitchFamily="18" charset="0"/>
                      </a:rPr>
                      <m:t>𝝋</m:t>
                    </m:r>
                  </m:oMath>
                </a14:m>
                <a:r>
                  <a:rPr lang="zh-CN" altLang="en-US" sz="1400" dirty="0"/>
                  <a:t> starts at a relatively large value (shown by the faded red dots) and then </a:t>
                </a:r>
                <a:r>
                  <a:rPr lang="zh-CN" altLang="en-US" sz="1400" b="1" dirty="0">
                    <a:solidFill>
                      <a:schemeClr val="accent6"/>
                    </a:solidFill>
                  </a:rPr>
                  <a:t>“slowly rolls” down the potential</a:t>
                </a:r>
                <a:r>
                  <a:rPr lang="zh-CN" altLang="en-US" sz="1400" b="1" dirty="0"/>
                  <a:t> </a:t>
                </a:r>
                <a:r>
                  <a:rPr lang="zh-CN" altLang="en-US" sz="1400" dirty="0"/>
                  <a:t>(as indicated by the green dashed arrow), decreasing in amplitude, which in turn </a:t>
                </a:r>
                <a:r>
                  <a:rPr lang="zh-CN" altLang="en-US" sz="1400" b="1" dirty="0">
                    <a:solidFill>
                      <a:srgbClr val="7030A0"/>
                    </a:solidFill>
                  </a:rPr>
                  <a:t>decreases </a:t>
                </a:r>
                <a14:m>
                  <m:oMath xmlns:m="http://schemas.openxmlformats.org/officeDocument/2006/math">
                    <m:sSub>
                      <m:sSubPr>
                        <m:ctrlPr>
                          <a:rPr lang="en-US" altLang="zh-CN" sz="1400" b="1" i="1" dirty="0" smtClean="0">
                            <a:solidFill>
                              <a:srgbClr val="7030A0"/>
                            </a:solidFill>
                            <a:latin typeface="Cambria Math" panose="02040503050406030204" pitchFamily="18" charset="0"/>
                          </a:rPr>
                        </m:ctrlPr>
                      </m:sSubPr>
                      <m:e>
                        <m:r>
                          <a:rPr lang="zh-CN" altLang="en-US" sz="1400" b="1" i="1" dirty="0" smtClean="0">
                            <a:solidFill>
                              <a:srgbClr val="7030A0"/>
                            </a:solidFill>
                            <a:latin typeface="Cambria Math" panose="02040503050406030204" pitchFamily="18" charset="0"/>
                          </a:rPr>
                          <m:t>𝒎</m:t>
                        </m:r>
                      </m:e>
                      <m:sub>
                        <m:r>
                          <a:rPr lang="zh-CN" altLang="en-US" sz="1400" b="1" i="1" dirty="0" smtClean="0">
                            <a:solidFill>
                              <a:srgbClr val="7030A0"/>
                            </a:solidFill>
                            <a:latin typeface="Cambria Math" panose="02040503050406030204" pitchFamily="18" charset="0"/>
                          </a:rPr>
                          <m:t>𝒉</m:t>
                        </m:r>
                      </m:sub>
                    </m:sSub>
                  </m:oMath>
                </a14:m>
                <a:endParaRPr lang="zh-CN" altLang="en-US" sz="1400" b="1" dirty="0"/>
              </a:p>
            </p:txBody>
          </p:sp>
        </mc:Choice>
        <mc:Fallback xmlns="">
          <p:sp>
            <p:nvSpPr>
              <p:cNvPr id="28" name="矩形 27">
                <a:extLst>
                  <a:ext uri="{FF2B5EF4-FFF2-40B4-BE49-F238E27FC236}">
                    <a16:creationId xmlns:a16="http://schemas.microsoft.com/office/drawing/2014/main" id="{9FCC17C2-C5B0-4433-BA9D-FDE3FBD8EA17}"/>
                  </a:ext>
                </a:extLst>
              </p:cNvPr>
              <p:cNvSpPr>
                <a:spLocks noRot="1" noChangeAspect="1" noMove="1" noResize="1" noEditPoints="1" noAdjustHandles="1" noChangeArrowheads="1" noChangeShapeType="1" noTextEdit="1"/>
              </p:cNvSpPr>
              <p:nvPr/>
            </p:nvSpPr>
            <p:spPr>
              <a:xfrm>
                <a:off x="7940722" y="4155619"/>
                <a:ext cx="3894983" cy="1169551"/>
              </a:xfrm>
              <a:prstGeom prst="rect">
                <a:avLst/>
              </a:prstGeom>
              <a:blipFill>
                <a:blip r:embed="rId15"/>
                <a:stretch>
                  <a:fillRect l="-469" t="-1042" b="-4167"/>
                </a:stretch>
              </a:blipFill>
            </p:spPr>
            <p:txBody>
              <a:bodyPr/>
              <a:lstStyle/>
              <a:p>
                <a:r>
                  <a:rPr lang="zh-CN" altLang="en-US">
                    <a:noFill/>
                  </a:rPr>
                  <a:t> </a:t>
                </a:r>
              </a:p>
            </p:txBody>
          </p:sp>
        </mc:Fallback>
      </mc:AlternateContent>
      <p:pic>
        <p:nvPicPr>
          <p:cNvPr id="29" name="图片 28">
            <a:extLst>
              <a:ext uri="{FF2B5EF4-FFF2-40B4-BE49-F238E27FC236}">
                <a16:creationId xmlns:a16="http://schemas.microsoft.com/office/drawing/2014/main" id="{6B116E10-28AE-4A54-AD02-0A7AEA573A97}"/>
              </a:ext>
            </a:extLst>
          </p:cNvPr>
          <p:cNvPicPr>
            <a:picLocks noChangeAspect="1"/>
          </p:cNvPicPr>
          <p:nvPr/>
        </p:nvPicPr>
        <p:blipFill>
          <a:blip r:embed="rId16"/>
          <a:stretch>
            <a:fillRect/>
          </a:stretch>
        </p:blipFill>
        <p:spPr>
          <a:xfrm>
            <a:off x="2015226" y="2005475"/>
            <a:ext cx="2542911" cy="581623"/>
          </a:xfrm>
          <a:prstGeom prst="rect">
            <a:avLst/>
          </a:prstGeom>
        </p:spPr>
      </p:pic>
      <p:sp>
        <p:nvSpPr>
          <p:cNvPr id="30" name="矩形 29">
            <a:extLst>
              <a:ext uri="{FF2B5EF4-FFF2-40B4-BE49-F238E27FC236}">
                <a16:creationId xmlns:a16="http://schemas.microsoft.com/office/drawing/2014/main" id="{E7365345-1A6D-4334-AD8D-03BA5C5C5E9E}"/>
              </a:ext>
            </a:extLst>
          </p:cNvPr>
          <p:cNvSpPr/>
          <p:nvPr/>
        </p:nvSpPr>
        <p:spPr>
          <a:xfrm>
            <a:off x="1372713" y="4975488"/>
            <a:ext cx="3894983" cy="369332"/>
          </a:xfrm>
          <a:prstGeom prst="rect">
            <a:avLst/>
          </a:prstGeom>
        </p:spPr>
        <p:txBody>
          <a:bodyPr wrap="square">
            <a:spAutoFit/>
          </a:bodyPr>
          <a:lstStyle/>
          <a:p>
            <a:r>
              <a:rPr lang="zh-CN" altLang="en-US" b="1" dirty="0">
                <a:solidFill>
                  <a:schemeClr val="accent5"/>
                </a:solidFill>
              </a:rPr>
              <a:t>periodic potential </a:t>
            </a:r>
            <a:r>
              <a:rPr lang="en-US" altLang="zh-CN" b="1" dirty="0"/>
              <a:t>evolve </a:t>
            </a:r>
            <a:r>
              <a:rPr lang="en-US" altLang="zh-CN" b="1" i="1" dirty="0"/>
              <a:t>up</a:t>
            </a:r>
            <a:endParaRPr lang="zh-CN" altLang="en-US" b="1" i="1" dirty="0"/>
          </a:p>
        </p:txBody>
      </p:sp>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FA117D55-33FB-4E4D-86D1-0D43710AD0DD}"/>
                  </a:ext>
                </a:extLst>
              </p:cNvPr>
              <p:cNvSpPr/>
              <p:nvPr/>
            </p:nvSpPr>
            <p:spPr>
              <a:xfrm>
                <a:off x="680715" y="2575749"/>
                <a:ext cx="6206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1" i="1">
                          <a:latin typeface="Cambria Math" panose="02040503050406030204" pitchFamily="18" charset="0"/>
                        </a:rPr>
                        <m:t>=⇒</m:t>
                      </m:r>
                    </m:oMath>
                  </m:oMathPara>
                </a14:m>
                <a:endParaRPr lang="zh-CN" altLang="en-US" dirty="0"/>
              </a:p>
            </p:txBody>
          </p:sp>
        </mc:Choice>
        <mc:Fallback xmlns="">
          <p:sp>
            <p:nvSpPr>
              <p:cNvPr id="31" name="矩形 30">
                <a:extLst>
                  <a:ext uri="{FF2B5EF4-FFF2-40B4-BE49-F238E27FC236}">
                    <a16:creationId xmlns:a16="http://schemas.microsoft.com/office/drawing/2014/main" id="{FA117D55-33FB-4E4D-86D1-0D43710AD0DD}"/>
                  </a:ext>
                </a:extLst>
              </p:cNvPr>
              <p:cNvSpPr>
                <a:spLocks noRot="1" noChangeAspect="1" noMove="1" noResize="1" noEditPoints="1" noAdjustHandles="1" noChangeArrowheads="1" noChangeShapeType="1" noTextEdit="1"/>
              </p:cNvSpPr>
              <p:nvPr/>
            </p:nvSpPr>
            <p:spPr>
              <a:xfrm>
                <a:off x="680715" y="2575749"/>
                <a:ext cx="620683" cy="369332"/>
              </a:xfrm>
              <a:prstGeom prst="rect">
                <a:avLst/>
              </a:prstGeom>
              <a:blipFill>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A123954B-29A4-41E4-B349-3472FDD7D8D8}"/>
                  </a:ext>
                </a:extLst>
              </p:cNvPr>
              <p:cNvSpPr/>
              <p:nvPr/>
            </p:nvSpPr>
            <p:spPr>
              <a:xfrm>
                <a:off x="792347" y="4981604"/>
                <a:ext cx="60040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1" i="1">
                          <a:latin typeface="Cambria Math" panose="02040503050406030204" pitchFamily="18" charset="0"/>
                        </a:rPr>
                        <m:t>=⇒</m:t>
                      </m:r>
                    </m:oMath>
                  </m:oMathPara>
                </a14:m>
                <a:endParaRPr lang="zh-CN" altLang="en-US" dirty="0"/>
              </a:p>
            </p:txBody>
          </p:sp>
        </mc:Choice>
        <mc:Fallback xmlns="">
          <p:sp>
            <p:nvSpPr>
              <p:cNvPr id="32" name="矩形 31">
                <a:extLst>
                  <a:ext uri="{FF2B5EF4-FFF2-40B4-BE49-F238E27FC236}">
                    <a16:creationId xmlns:a16="http://schemas.microsoft.com/office/drawing/2014/main" id="{A123954B-29A4-41E4-B349-3472FDD7D8D8}"/>
                  </a:ext>
                </a:extLst>
              </p:cNvPr>
              <p:cNvSpPr>
                <a:spLocks noRot="1" noChangeAspect="1" noMove="1" noResize="1" noEditPoints="1" noAdjustHandles="1" noChangeArrowheads="1" noChangeShapeType="1" noTextEdit="1"/>
              </p:cNvSpPr>
              <p:nvPr/>
            </p:nvSpPr>
            <p:spPr>
              <a:xfrm>
                <a:off x="792347" y="4981604"/>
                <a:ext cx="600403" cy="369332"/>
              </a:xfrm>
              <a:prstGeom prst="rect">
                <a:avLst/>
              </a:prstGeom>
              <a:blipFill>
                <a:blip r:embed="rId18"/>
                <a:stretch>
                  <a:fillRect/>
                </a:stretch>
              </a:blipFill>
            </p:spPr>
            <p:txBody>
              <a:bodyPr/>
              <a:lstStyle/>
              <a:p>
                <a:r>
                  <a:rPr lang="zh-CN" altLang="en-US">
                    <a:noFill/>
                  </a:rPr>
                  <a:t> </a:t>
                </a:r>
              </a:p>
            </p:txBody>
          </p:sp>
        </mc:Fallback>
      </mc:AlternateContent>
      <p:sp>
        <p:nvSpPr>
          <p:cNvPr id="33" name="矩形 32">
            <a:extLst>
              <a:ext uri="{FF2B5EF4-FFF2-40B4-BE49-F238E27FC236}">
                <a16:creationId xmlns:a16="http://schemas.microsoft.com/office/drawing/2014/main" id="{845DA18A-2FD6-462E-8B30-AD322CB11CB0}"/>
              </a:ext>
            </a:extLst>
          </p:cNvPr>
          <p:cNvSpPr/>
          <p:nvPr/>
        </p:nvSpPr>
        <p:spPr>
          <a:xfrm>
            <a:off x="8183376" y="6131197"/>
            <a:ext cx="3911334" cy="276999"/>
          </a:xfrm>
          <a:prstGeom prst="rect">
            <a:avLst/>
          </a:prstGeom>
        </p:spPr>
        <p:txBody>
          <a:bodyPr wrap="square">
            <a:spAutoFit/>
          </a:bodyPr>
          <a:lstStyle/>
          <a:p>
            <a:r>
              <a:rPr lang="en-US" altLang="zh-CN" sz="1200" dirty="0"/>
              <a:t>J. R. Espinosa et al, </a:t>
            </a:r>
            <a:r>
              <a:rPr lang="zh-CN" altLang="en-US" sz="1200" dirty="0"/>
              <a:t>Phys</a:t>
            </a:r>
            <a:r>
              <a:rPr lang="en-US" altLang="zh-CN" sz="1200" dirty="0"/>
              <a:t>. </a:t>
            </a:r>
            <a:r>
              <a:rPr lang="zh-CN" altLang="en-US" sz="1200" dirty="0"/>
              <a:t>Rev</a:t>
            </a:r>
            <a:r>
              <a:rPr lang="en-US" altLang="zh-CN" sz="1200" dirty="0"/>
              <a:t>. </a:t>
            </a:r>
            <a:r>
              <a:rPr lang="zh-CN" altLang="en-US" sz="1200" dirty="0"/>
              <a:t>Lett.115 </a:t>
            </a:r>
            <a:r>
              <a:rPr lang="en-US" altLang="zh-CN" sz="1200" dirty="0"/>
              <a:t>(2015) 25,</a:t>
            </a:r>
            <a:r>
              <a:rPr lang="zh-CN" altLang="en-US" sz="1200" dirty="0"/>
              <a:t> 251803</a:t>
            </a:r>
          </a:p>
        </p:txBody>
      </p:sp>
      <p:sp>
        <p:nvSpPr>
          <p:cNvPr id="34" name="矩形: 圆角 33">
            <a:extLst>
              <a:ext uri="{FF2B5EF4-FFF2-40B4-BE49-F238E27FC236}">
                <a16:creationId xmlns:a16="http://schemas.microsoft.com/office/drawing/2014/main" id="{B5D1F88F-0151-4E9E-93D7-5E9D04824B41}"/>
              </a:ext>
            </a:extLst>
          </p:cNvPr>
          <p:cNvSpPr/>
          <p:nvPr/>
        </p:nvSpPr>
        <p:spPr>
          <a:xfrm>
            <a:off x="2649432" y="2129137"/>
            <a:ext cx="590922" cy="439839"/>
          </a:xfrm>
          <a:prstGeom prst="roundRect">
            <a:avLst/>
          </a:prstGeom>
          <a:noFill/>
          <a:ln w="1905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2C4B2726-9599-455E-A69B-F818DC51A84E}"/>
              </a:ext>
            </a:extLst>
          </p:cNvPr>
          <p:cNvSpPr/>
          <p:nvPr/>
        </p:nvSpPr>
        <p:spPr>
          <a:xfrm>
            <a:off x="4790795" y="2164503"/>
            <a:ext cx="2244525" cy="307777"/>
          </a:xfrm>
          <a:prstGeom prst="rect">
            <a:avLst/>
          </a:prstGeom>
        </p:spPr>
        <p:txBody>
          <a:bodyPr wrap="none">
            <a:spAutoFit/>
          </a:bodyPr>
          <a:lstStyle/>
          <a:p>
            <a:r>
              <a:rPr lang="en-US" altLang="zh-CN" sz="1400" b="1" dirty="0">
                <a:solidFill>
                  <a:srgbClr val="FFC000"/>
                </a:solidFill>
              </a:rPr>
              <a:t>with Hubble friction term</a:t>
            </a:r>
            <a:endParaRPr lang="zh-CN" altLang="en-US" sz="1400" dirty="0">
              <a:solidFill>
                <a:srgbClr val="FFC000"/>
              </a:solidFill>
            </a:endParaRPr>
          </a:p>
        </p:txBody>
      </p:sp>
      <p:sp>
        <p:nvSpPr>
          <p:cNvPr id="36" name="矩形: 圆角 35">
            <a:extLst>
              <a:ext uri="{FF2B5EF4-FFF2-40B4-BE49-F238E27FC236}">
                <a16:creationId xmlns:a16="http://schemas.microsoft.com/office/drawing/2014/main" id="{B7EBE801-0494-4F11-96E7-CC4C87E25A51}"/>
              </a:ext>
            </a:extLst>
          </p:cNvPr>
          <p:cNvSpPr/>
          <p:nvPr/>
        </p:nvSpPr>
        <p:spPr>
          <a:xfrm>
            <a:off x="5492198" y="1289711"/>
            <a:ext cx="1316303" cy="369047"/>
          </a:xfrm>
          <a:prstGeom prst="roundRect">
            <a:avLst/>
          </a:prstGeom>
          <a:noFill/>
          <a:ln w="19050">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37" name="矩形: 圆角 36">
            <a:extLst>
              <a:ext uri="{FF2B5EF4-FFF2-40B4-BE49-F238E27FC236}">
                <a16:creationId xmlns:a16="http://schemas.microsoft.com/office/drawing/2014/main" id="{53039303-0B78-42EC-BCD0-92E01F52217A}"/>
              </a:ext>
            </a:extLst>
          </p:cNvPr>
          <p:cNvSpPr/>
          <p:nvPr/>
        </p:nvSpPr>
        <p:spPr>
          <a:xfrm>
            <a:off x="3700660" y="1217999"/>
            <a:ext cx="1567036" cy="439839"/>
          </a:xfrm>
          <a:prstGeom prst="roundRect">
            <a:avLst/>
          </a:prstGeom>
          <a:noFill/>
          <a:ln w="1905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3721029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BE59B30-E25F-6E2A-A032-CE8429ED2E28}"/>
              </a:ext>
            </a:extLst>
          </p:cNvPr>
          <p:cNvSpPr>
            <a:spLocks noGrp="1"/>
          </p:cNvSpPr>
          <p:nvPr>
            <p:ph idx="1"/>
          </p:nvPr>
        </p:nvSpPr>
        <p:spPr>
          <a:xfrm>
            <a:off x="101599" y="654222"/>
            <a:ext cx="10515600" cy="659960"/>
          </a:xfrm>
        </p:spPr>
        <p:txBody>
          <a:bodyPr/>
          <a:lstStyle/>
          <a:p>
            <a:r>
              <a:rPr lang="en-US" altLang="zh-CN" dirty="0"/>
              <a:t>Screening mechanism </a:t>
            </a:r>
            <a:endParaRPr lang="zh-CN" altLang="en-US" dirty="0"/>
          </a:p>
        </p:txBody>
      </p:sp>
      <p:sp>
        <p:nvSpPr>
          <p:cNvPr id="3" name="灯片编号占位符 2">
            <a:extLst>
              <a:ext uri="{FF2B5EF4-FFF2-40B4-BE49-F238E27FC236}">
                <a16:creationId xmlns:a16="http://schemas.microsoft.com/office/drawing/2014/main" id="{7EDC07C6-A9F0-ABB8-7202-0DE4FAC39D07}"/>
              </a:ext>
            </a:extLst>
          </p:cNvPr>
          <p:cNvSpPr>
            <a:spLocks noGrp="1"/>
          </p:cNvSpPr>
          <p:nvPr>
            <p:ph type="sldNum" sz="quarter" idx="12"/>
          </p:nvPr>
        </p:nvSpPr>
        <p:spPr/>
        <p:txBody>
          <a:bodyPr/>
          <a:lstStyle/>
          <a:p>
            <a:fld id="{65316A93-59F2-4889-9C97-010C89774A76}" type="slidenum">
              <a:rPr lang="zh-CN" altLang="en-US" smtClean="0"/>
              <a:pPr/>
              <a:t>19</a:t>
            </a:fld>
            <a:endParaRPr lang="zh-CN" altLang="en-US" dirty="0"/>
          </a:p>
        </p:txBody>
      </p:sp>
      <p:sp>
        <p:nvSpPr>
          <p:cNvPr id="4" name="标题 1">
            <a:extLst>
              <a:ext uri="{FF2B5EF4-FFF2-40B4-BE49-F238E27FC236}">
                <a16:creationId xmlns:a16="http://schemas.microsoft.com/office/drawing/2014/main" id="{9CA09109-F10A-2BF1-CA65-27B72E7F4DC0}"/>
              </a:ext>
            </a:extLst>
          </p:cNvPr>
          <p:cNvSpPr txBox="1">
            <a:spLocks/>
          </p:cNvSpPr>
          <p:nvPr/>
        </p:nvSpPr>
        <p:spPr>
          <a:xfrm>
            <a:off x="-39198" y="56245"/>
            <a:ext cx="12191999" cy="54814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b="1" dirty="0">
                <a:solidFill>
                  <a:schemeClr val="bg1"/>
                </a:solidFill>
              </a:rPr>
              <a:t>Introduction</a:t>
            </a:r>
            <a:endParaRPr lang="zh-CN" altLang="en-US" b="1" dirty="0">
              <a:solidFill>
                <a:schemeClr val="bg1"/>
              </a:solidFill>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E1C5B2D9-C9DD-A217-A1F3-ED2E9D3E07F0}"/>
                  </a:ext>
                </a:extLst>
              </p:cNvPr>
              <p:cNvSpPr txBox="1"/>
              <p:nvPr/>
            </p:nvSpPr>
            <p:spPr>
              <a:xfrm>
                <a:off x="622987" y="1169255"/>
                <a:ext cx="7073211" cy="369332"/>
              </a:xfrm>
              <a:prstGeom prst="rect">
                <a:avLst/>
              </a:prstGeom>
              <a:noFill/>
            </p:spPr>
            <p:txBody>
              <a:bodyPr wrap="square">
                <a:spAutoFit/>
              </a:bodyPr>
              <a:lstStyle/>
              <a:p>
                <a:r>
                  <a:rPr lang="zh-CN" altLang="en-US" dirty="0"/>
                  <a:t>We assume that the field </a:t>
                </a:r>
                <a14:m>
                  <m:oMath xmlns:m="http://schemas.openxmlformats.org/officeDocument/2006/math">
                    <m:r>
                      <a:rPr lang="en-US" altLang="zh-CN" b="0" i="1" smtClean="0">
                        <a:latin typeface="Cambria Math" panose="02040503050406030204" pitchFamily="18" charset="0"/>
                      </a:rPr>
                      <m:t>𝜙</m:t>
                    </m:r>
                  </m:oMath>
                </a14:m>
                <a:r>
                  <a:rPr lang="zh-CN" altLang="en-US" dirty="0"/>
                  <a:t> is coupled to the light SM matter as</a:t>
                </a:r>
              </a:p>
            </p:txBody>
          </p:sp>
        </mc:Choice>
        <mc:Fallback xmlns="">
          <p:sp>
            <p:nvSpPr>
              <p:cNvPr id="9" name="文本框 8">
                <a:extLst>
                  <a:ext uri="{FF2B5EF4-FFF2-40B4-BE49-F238E27FC236}">
                    <a16:creationId xmlns:a16="http://schemas.microsoft.com/office/drawing/2014/main" id="{E1C5B2D9-C9DD-A217-A1F3-ED2E9D3E07F0}"/>
                  </a:ext>
                </a:extLst>
              </p:cNvPr>
              <p:cNvSpPr txBox="1">
                <a:spLocks noRot="1" noChangeAspect="1" noMove="1" noResize="1" noEditPoints="1" noAdjustHandles="1" noChangeArrowheads="1" noChangeShapeType="1" noTextEdit="1"/>
              </p:cNvSpPr>
              <p:nvPr/>
            </p:nvSpPr>
            <p:spPr>
              <a:xfrm>
                <a:off x="622987" y="1169255"/>
                <a:ext cx="7073211" cy="369332"/>
              </a:xfrm>
              <a:prstGeom prst="rect">
                <a:avLst/>
              </a:prstGeom>
              <a:blipFill>
                <a:blip r:embed="rId2"/>
                <a:stretch>
                  <a:fillRect l="-690" t="-10000" b="-26667"/>
                </a:stretch>
              </a:blipFill>
            </p:spPr>
            <p:txBody>
              <a:bodyPr/>
              <a:lstStyle/>
              <a:p>
                <a:r>
                  <a:rPr lang="zh-CN" altLang="en-US">
                    <a:noFill/>
                  </a:rPr>
                  <a:t> </a:t>
                </a:r>
              </a:p>
            </p:txBody>
          </p:sp>
        </mc:Fallback>
      </mc:AlternateContent>
      <p:pic>
        <p:nvPicPr>
          <p:cNvPr id="33" name="图片 32">
            <a:extLst>
              <a:ext uri="{FF2B5EF4-FFF2-40B4-BE49-F238E27FC236}">
                <a16:creationId xmlns:a16="http://schemas.microsoft.com/office/drawing/2014/main" id="{1F677031-D7E1-2E64-E2E2-8384A2ECD944}"/>
              </a:ext>
            </a:extLst>
          </p:cNvPr>
          <p:cNvPicPr>
            <a:picLocks noChangeAspect="1"/>
          </p:cNvPicPr>
          <p:nvPr/>
        </p:nvPicPr>
        <p:blipFill rotWithShape="1">
          <a:blip r:embed="rId3"/>
          <a:srcRect b="43000"/>
          <a:stretch/>
        </p:blipFill>
        <p:spPr>
          <a:xfrm>
            <a:off x="2093989" y="1536154"/>
            <a:ext cx="4131205" cy="668645"/>
          </a:xfrm>
          <a:prstGeom prst="rect">
            <a:avLst/>
          </a:prstGeom>
        </p:spPr>
      </p:pic>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8E245D0D-7155-3717-CE4E-023BDA32B118}"/>
                  </a:ext>
                </a:extLst>
              </p:cNvPr>
              <p:cNvSpPr txBox="1"/>
              <p:nvPr/>
            </p:nvSpPr>
            <p:spPr>
              <a:xfrm>
                <a:off x="1335617" y="2218417"/>
                <a:ext cx="10212916" cy="668645"/>
              </a:xfrm>
              <a:prstGeom prst="rect">
                <a:avLst/>
              </a:prstGeom>
              <a:noFill/>
            </p:spPr>
            <p:txBody>
              <a:bodyPr wrap="square">
                <a:spAutoFit/>
              </a:bodyPr>
              <a:lstStyle/>
              <a:p>
                <a:r>
                  <a:rPr lang="zh-CN" altLang="en-US" dirty="0"/>
                  <a:t>where </a:t>
                </a:r>
                <a14:m>
                  <m:oMath xmlns:m="http://schemas.openxmlformats.org/officeDocument/2006/math">
                    <m:r>
                      <a:rPr lang="zh-CN" altLang="en-US" i="1" dirty="0" smtClean="0">
                        <a:latin typeface="Cambria Math" panose="02040503050406030204" pitchFamily="18" charset="0"/>
                      </a:rPr>
                      <m:t>𝜅</m:t>
                    </m:r>
                    <m:r>
                      <a:rPr lang="en-US" altLang="zh-CN" b="0" i="1" dirty="0" smtClean="0">
                        <a:latin typeface="Cambria Math" panose="02040503050406030204" pitchFamily="18" charset="0"/>
                      </a:rPr>
                      <m:t>=</m:t>
                    </m:r>
                    <m:r>
                      <a:rPr lang="zh-CN" altLang="en-US" i="1" dirty="0" smtClean="0">
                        <a:latin typeface="Cambria Math" panose="02040503050406030204" pitchFamily="18" charset="0"/>
                      </a:rPr>
                      <m:t> 8</m:t>
                    </m:r>
                    <m:r>
                      <a:rPr lang="zh-CN" altLang="en-US" i="1" dirty="0" smtClean="0">
                        <a:latin typeface="Cambria Math" panose="02040503050406030204" pitchFamily="18" charset="0"/>
                      </a:rPr>
                      <m:t>𝜋</m:t>
                    </m:r>
                    <m:r>
                      <a:rPr lang="zh-CN" altLang="en-US" i="1" dirty="0" smtClean="0">
                        <a:latin typeface="Cambria Math" panose="02040503050406030204" pitchFamily="18" charset="0"/>
                      </a:rPr>
                      <m:t>𝐺</m:t>
                    </m:r>
                    <m:r>
                      <a:rPr lang="en-US" altLang="zh-CN" b="0" i="1" dirty="0" smtClean="0">
                        <a:latin typeface="Cambria Math" panose="02040503050406030204" pitchFamily="18" charset="0"/>
                      </a:rPr>
                      <m:t>/</m:t>
                    </m:r>
                    <m:sSup>
                      <m:sSupPr>
                        <m:ctrlPr>
                          <a:rPr lang="en-US" altLang="zh-CN" b="0" i="1" dirty="0" smtClean="0">
                            <a:latin typeface="Cambria Math" panose="02040503050406030204" pitchFamily="18" charset="0"/>
                          </a:rPr>
                        </m:ctrlPr>
                      </m:sSupPr>
                      <m:e>
                        <m:r>
                          <a:rPr lang="zh-CN" altLang="en-US" i="1" dirty="0" smtClean="0">
                            <a:latin typeface="Cambria Math" panose="02040503050406030204" pitchFamily="18" charset="0"/>
                          </a:rPr>
                          <m:t>𝑐</m:t>
                        </m:r>
                      </m:e>
                      <m:sup>
                        <m:r>
                          <a:rPr lang="zh-CN" altLang="en-US" i="1" dirty="0" smtClean="0">
                            <a:latin typeface="Cambria Math" panose="02040503050406030204" pitchFamily="18" charset="0"/>
                          </a:rPr>
                          <m:t>4</m:t>
                        </m:r>
                      </m:sup>
                    </m:sSup>
                  </m:oMath>
                </a14:m>
                <a:r>
                  <a:rPr lang="zh-CN" altLang="en-US" dirty="0"/>
                  <a:t>, </a:t>
                </a:r>
                <a14:m>
                  <m:oMath xmlns:m="http://schemas.openxmlformats.org/officeDocument/2006/math">
                    <m:r>
                      <a:rPr lang="zh-CN" altLang="en-US" i="1" dirty="0" smtClean="0">
                        <a:latin typeface="Cambria Math" panose="02040503050406030204" pitchFamily="18" charset="0"/>
                      </a:rPr>
                      <m:t>𝑅</m:t>
                    </m:r>
                  </m:oMath>
                </a14:m>
                <a:r>
                  <a:rPr lang="zh-CN" altLang="en-US" dirty="0"/>
                  <a:t> is the Ricci scalar of the space-time metric </a:t>
                </a:r>
                <a14:m>
                  <m:oMath xmlns:m="http://schemas.openxmlformats.org/officeDocument/2006/math">
                    <m:sSub>
                      <m:sSubPr>
                        <m:ctrlPr>
                          <a:rPr lang="en-US" altLang="zh-CN" b="0" i="1" dirty="0" smtClean="0">
                            <a:latin typeface="Cambria Math" panose="02040503050406030204" pitchFamily="18" charset="0"/>
                          </a:rPr>
                        </m:ctrlPr>
                      </m:sSubPr>
                      <m:e>
                        <m:r>
                          <a:rPr lang="zh-CN" altLang="en-US" i="1" dirty="0" smtClean="0">
                            <a:latin typeface="Cambria Math" panose="02040503050406030204" pitchFamily="18" charset="0"/>
                          </a:rPr>
                          <m:t>𝑔</m:t>
                        </m:r>
                      </m:e>
                      <m:sub>
                        <m:r>
                          <a:rPr lang="zh-CN" altLang="en-US" i="1" dirty="0" smtClean="0">
                            <a:latin typeface="Cambria Math" panose="02040503050406030204" pitchFamily="18" charset="0"/>
                          </a:rPr>
                          <m:t>𝜇𝜈</m:t>
                        </m:r>
                      </m:sub>
                    </m:sSub>
                  </m:oMath>
                </a14:m>
                <a:r>
                  <a:rPr lang="zh-CN" altLang="en-US" dirty="0"/>
                  <a:t>, </a:t>
                </a:r>
                <a14:m>
                  <m:oMath xmlns:m="http://schemas.openxmlformats.org/officeDocument/2006/math">
                    <m:r>
                      <a:rPr lang="zh-CN" altLang="en-US" i="1" dirty="0" smtClean="0">
                        <a:latin typeface="Cambria Math" panose="02040503050406030204" pitchFamily="18" charset="0"/>
                      </a:rPr>
                      <m:t>𝜑</m:t>
                    </m:r>
                  </m:oMath>
                </a14:m>
                <a:r>
                  <a:rPr lang="zh-CN" altLang="en-US" dirty="0"/>
                  <a:t> is a dimensionless scalar field</a:t>
                </a:r>
                <a:r>
                  <a:rPr lang="en-US" altLang="zh-CN" dirty="0"/>
                  <a:t>, standard model fields is </a:t>
                </a:r>
                <a14:m>
                  <m:oMath xmlns:m="http://schemas.openxmlformats.org/officeDocument/2006/math">
                    <m:sSub>
                      <m:sSubPr>
                        <m:ctrlPr>
                          <a:rPr lang="en-US" altLang="zh-CN" b="0" i="1" dirty="0" smtClean="0">
                            <a:latin typeface="Cambria Math" panose="02040503050406030204" pitchFamily="18" charset="0"/>
                          </a:rPr>
                        </m:ctrlPr>
                      </m:sSubPr>
                      <m:e>
                        <m:r>
                          <m:rPr>
                            <m:sty m:val="p"/>
                          </m:rPr>
                          <a:rPr lang="el-GR" altLang="zh-CN" i="0" dirty="0" smtClean="0">
                            <a:latin typeface="Cambria Math" panose="02040503050406030204" pitchFamily="18" charset="0"/>
                          </a:rPr>
                          <m:t>Ψ</m:t>
                        </m:r>
                      </m:e>
                      <m:sub>
                        <m:r>
                          <m:rPr>
                            <m:sty m:val="p"/>
                          </m:rPr>
                          <a:rPr lang="en-US" altLang="zh-CN" b="0" i="0" dirty="0" smtClean="0">
                            <a:latin typeface="Cambria Math" panose="02040503050406030204" pitchFamily="18" charset="0"/>
                          </a:rPr>
                          <m:t>i</m:t>
                        </m:r>
                      </m:sub>
                    </m:sSub>
                  </m:oMath>
                </a14:m>
                <a:endParaRPr lang="zh-CN" altLang="en-US" dirty="0"/>
              </a:p>
            </p:txBody>
          </p:sp>
        </mc:Choice>
        <mc:Fallback xmlns="">
          <p:sp>
            <p:nvSpPr>
              <p:cNvPr id="35" name="文本框 34">
                <a:extLst>
                  <a:ext uri="{FF2B5EF4-FFF2-40B4-BE49-F238E27FC236}">
                    <a16:creationId xmlns:a16="http://schemas.microsoft.com/office/drawing/2014/main" id="{8E245D0D-7155-3717-CE4E-023BDA32B118}"/>
                  </a:ext>
                </a:extLst>
              </p:cNvPr>
              <p:cNvSpPr txBox="1">
                <a:spLocks noRot="1" noChangeAspect="1" noMove="1" noResize="1" noEditPoints="1" noAdjustHandles="1" noChangeArrowheads="1" noChangeShapeType="1" noTextEdit="1"/>
              </p:cNvSpPr>
              <p:nvPr/>
            </p:nvSpPr>
            <p:spPr>
              <a:xfrm>
                <a:off x="1335617" y="2218417"/>
                <a:ext cx="10212916" cy="668645"/>
              </a:xfrm>
              <a:prstGeom prst="rect">
                <a:avLst/>
              </a:prstGeom>
              <a:blipFill>
                <a:blip r:embed="rId4"/>
                <a:stretch>
                  <a:fillRect l="-478" t="-4545" r="-776" b="-13636"/>
                </a:stretch>
              </a:blipFill>
            </p:spPr>
            <p:txBody>
              <a:bodyPr/>
              <a:lstStyle/>
              <a:p>
                <a:r>
                  <a:rPr lang="zh-CN" altLang="en-US">
                    <a:noFill/>
                  </a:rPr>
                  <a:t> </a:t>
                </a:r>
              </a:p>
            </p:txBody>
          </p:sp>
        </mc:Fallback>
      </mc:AlternateContent>
      <p:pic>
        <p:nvPicPr>
          <p:cNvPr id="37" name="图片 36">
            <a:extLst>
              <a:ext uri="{FF2B5EF4-FFF2-40B4-BE49-F238E27FC236}">
                <a16:creationId xmlns:a16="http://schemas.microsoft.com/office/drawing/2014/main" id="{9685AC8E-3C36-65A4-3093-7BE6014CC65A}"/>
              </a:ext>
            </a:extLst>
          </p:cNvPr>
          <p:cNvPicPr>
            <a:picLocks noChangeAspect="1"/>
          </p:cNvPicPr>
          <p:nvPr/>
        </p:nvPicPr>
        <p:blipFill rotWithShape="1">
          <a:blip r:embed="rId5"/>
          <a:srcRect b="50000"/>
          <a:stretch/>
        </p:blipFill>
        <p:spPr>
          <a:xfrm>
            <a:off x="2026255" y="3166898"/>
            <a:ext cx="3612544" cy="610945"/>
          </a:xfrm>
          <a:prstGeom prst="rect">
            <a:avLst/>
          </a:prstGeom>
        </p:spPr>
      </p:pic>
      <p:sp>
        <p:nvSpPr>
          <p:cNvPr id="39" name="文本框 38">
            <a:extLst>
              <a:ext uri="{FF2B5EF4-FFF2-40B4-BE49-F238E27FC236}">
                <a16:creationId xmlns:a16="http://schemas.microsoft.com/office/drawing/2014/main" id="{86783A48-DCE3-A0A4-86B5-1D1535876006}"/>
              </a:ext>
            </a:extLst>
          </p:cNvPr>
          <p:cNvSpPr txBox="1"/>
          <p:nvPr/>
        </p:nvSpPr>
        <p:spPr>
          <a:xfrm>
            <a:off x="555253" y="2787111"/>
            <a:ext cx="6125632" cy="369332"/>
          </a:xfrm>
          <a:prstGeom prst="rect">
            <a:avLst/>
          </a:prstGeom>
          <a:noFill/>
        </p:spPr>
        <p:txBody>
          <a:bodyPr wrap="square">
            <a:spAutoFit/>
          </a:bodyPr>
          <a:lstStyle/>
          <a:p>
            <a:r>
              <a:rPr lang="zh-CN" altLang="en-US" dirty="0"/>
              <a:t>The field equations</a:t>
            </a:r>
          </a:p>
        </p:txBody>
      </p: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EEB82680-7CC8-F511-B515-FA71222D30DA}"/>
                  </a:ext>
                </a:extLst>
              </p:cNvPr>
              <p:cNvSpPr txBox="1"/>
              <p:nvPr/>
            </p:nvSpPr>
            <p:spPr>
              <a:xfrm>
                <a:off x="622987" y="3774847"/>
                <a:ext cx="6125632" cy="369332"/>
              </a:xfrm>
              <a:prstGeom prst="rect">
                <a:avLst/>
              </a:prstGeom>
              <a:noFill/>
            </p:spPr>
            <p:txBody>
              <a:bodyPr wrap="square">
                <a:spAutoFit/>
              </a:bodyPr>
              <a:lstStyle/>
              <a:p>
                <a:r>
                  <a:rPr lang="en-US" altLang="zh-CN" dirty="0"/>
                  <a:t>Modeling </a:t>
                </a:r>
                <a14:m>
                  <m:oMath xmlns:m="http://schemas.openxmlformats.org/officeDocument/2006/math">
                    <m:sSub>
                      <m:sSubPr>
                        <m:ctrlPr>
                          <a:rPr lang="en-US" altLang="zh-CN" b="0" i="1" dirty="0" smtClean="0">
                            <a:latin typeface="Cambria Math" panose="02040503050406030204" pitchFamily="18" charset="0"/>
                          </a:rPr>
                        </m:ctrlPr>
                      </m:sSubPr>
                      <m:e>
                        <m:r>
                          <m:rPr>
                            <m:sty m:val="p"/>
                          </m:rPr>
                          <a:rPr lang="el-GR" altLang="zh-CN" i="0" dirty="0" smtClean="0">
                            <a:latin typeface="Cambria Math" panose="02040503050406030204" pitchFamily="18" charset="0"/>
                          </a:rPr>
                          <m:t>Ψ</m:t>
                        </m:r>
                      </m:e>
                      <m:sub>
                        <m:r>
                          <m:rPr>
                            <m:sty m:val="p"/>
                          </m:rPr>
                          <a:rPr lang="en-US" altLang="zh-CN" b="0" i="0" dirty="0" smtClean="0">
                            <a:latin typeface="Cambria Math" panose="02040503050406030204" pitchFamily="18" charset="0"/>
                          </a:rPr>
                          <m:t>i</m:t>
                        </m:r>
                      </m:sub>
                    </m:sSub>
                    <m:r>
                      <a:rPr lang="en-US" altLang="zh-CN" b="0" i="1" dirty="0" smtClean="0">
                        <a:latin typeface="Cambria Math" panose="02040503050406030204" pitchFamily="18" charset="0"/>
                      </a:rPr>
                      <m:t> </m:t>
                    </m:r>
                  </m:oMath>
                </a14:m>
                <a:r>
                  <a:rPr lang="en-US" altLang="zh-CN" dirty="0"/>
                  <a:t>as</a:t>
                </a:r>
                <a:endParaRPr lang="zh-CN" altLang="en-US" dirty="0"/>
              </a:p>
            </p:txBody>
          </p:sp>
        </mc:Choice>
        <mc:Fallback xmlns="">
          <p:sp>
            <p:nvSpPr>
              <p:cNvPr id="41" name="文本框 40">
                <a:extLst>
                  <a:ext uri="{FF2B5EF4-FFF2-40B4-BE49-F238E27FC236}">
                    <a16:creationId xmlns:a16="http://schemas.microsoft.com/office/drawing/2014/main" id="{EEB82680-7CC8-F511-B515-FA71222D30DA}"/>
                  </a:ext>
                </a:extLst>
              </p:cNvPr>
              <p:cNvSpPr txBox="1">
                <a:spLocks noRot="1" noChangeAspect="1" noMove="1" noResize="1" noEditPoints="1" noAdjustHandles="1" noChangeArrowheads="1" noChangeShapeType="1" noTextEdit="1"/>
              </p:cNvSpPr>
              <p:nvPr/>
            </p:nvSpPr>
            <p:spPr>
              <a:xfrm>
                <a:off x="622987" y="3774847"/>
                <a:ext cx="6125632" cy="369332"/>
              </a:xfrm>
              <a:prstGeom prst="rect">
                <a:avLst/>
              </a:prstGeom>
              <a:blipFill>
                <a:blip r:embed="rId6"/>
                <a:stretch>
                  <a:fillRect l="-796"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A74082CD-2025-E7F4-05A4-40607128C567}"/>
                  </a:ext>
                </a:extLst>
              </p:cNvPr>
              <p:cNvSpPr txBox="1"/>
              <p:nvPr/>
            </p:nvSpPr>
            <p:spPr>
              <a:xfrm>
                <a:off x="1335617" y="4222443"/>
                <a:ext cx="8519584" cy="646331"/>
              </a:xfrm>
              <a:prstGeom prst="rect">
                <a:avLst/>
              </a:prstGeom>
              <a:noFill/>
            </p:spPr>
            <p:txBody>
              <a:bodyPr wrap="square">
                <a:spAutoFit/>
              </a:bodyPr>
              <a:lstStyle/>
              <a:p>
                <a:r>
                  <a:rPr lang="zh-CN" altLang="en-US" b="1" dirty="0"/>
                  <a:t>spherically symmetric extended bodies </a:t>
                </a:r>
                <a:r>
                  <a:rPr lang="zh-CN" altLang="en-US" dirty="0"/>
                  <a:t>that will be characterized by a radius </a:t>
                </a:r>
                <a14:m>
                  <m:oMath xmlns:m="http://schemas.openxmlformats.org/officeDocument/2006/math">
                    <m:sSub>
                      <m:sSubPr>
                        <m:ctrlPr>
                          <a:rPr lang="en-US" altLang="zh-CN" b="0" i="1" dirty="0" smtClean="0">
                            <a:latin typeface="Cambria Math" panose="02040503050406030204" pitchFamily="18" charset="0"/>
                          </a:rPr>
                        </m:ctrlPr>
                      </m:sSubPr>
                      <m:e>
                        <m:r>
                          <a:rPr lang="zh-CN" altLang="en-US" i="1" dirty="0" smtClean="0">
                            <a:latin typeface="Cambria Math" panose="02040503050406030204" pitchFamily="18" charset="0"/>
                          </a:rPr>
                          <m:t>𝑅</m:t>
                        </m:r>
                      </m:e>
                      <m:sub>
                        <m:r>
                          <a:rPr lang="zh-CN" altLang="en-US" i="1" dirty="0" smtClean="0">
                            <a:latin typeface="Cambria Math" panose="02040503050406030204" pitchFamily="18" charset="0"/>
                          </a:rPr>
                          <m:t>𝐴</m:t>
                        </m:r>
                      </m:sub>
                    </m:sSub>
                  </m:oMath>
                </a14:m>
                <a:r>
                  <a:rPr lang="zh-CN" altLang="en-US" dirty="0"/>
                  <a:t> and by a constant matter density </a:t>
                </a:r>
                <a14:m>
                  <m:oMath xmlns:m="http://schemas.openxmlformats.org/officeDocument/2006/math">
                    <m:sSub>
                      <m:sSubPr>
                        <m:ctrlPr>
                          <a:rPr lang="en-US" altLang="zh-CN" b="0" i="1" dirty="0" smtClean="0">
                            <a:latin typeface="Cambria Math" panose="02040503050406030204" pitchFamily="18" charset="0"/>
                          </a:rPr>
                        </m:ctrlPr>
                      </m:sSubPr>
                      <m:e>
                        <m:r>
                          <a:rPr lang="zh-CN" altLang="en-US" i="1" dirty="0" smtClean="0">
                            <a:latin typeface="Cambria Math" panose="02040503050406030204" pitchFamily="18" charset="0"/>
                          </a:rPr>
                          <m:t>𝜌</m:t>
                        </m:r>
                      </m:e>
                      <m:sub>
                        <m:r>
                          <a:rPr lang="zh-CN" altLang="en-US" i="1" dirty="0" smtClean="0">
                            <a:latin typeface="Cambria Math" panose="02040503050406030204" pitchFamily="18" charset="0"/>
                          </a:rPr>
                          <m:t>𝐴</m:t>
                        </m:r>
                      </m:sub>
                    </m:sSub>
                  </m:oMath>
                </a14:m>
                <a:endParaRPr lang="zh-CN" altLang="en-US" dirty="0"/>
              </a:p>
            </p:txBody>
          </p:sp>
        </mc:Choice>
        <mc:Fallback xmlns="">
          <p:sp>
            <p:nvSpPr>
              <p:cNvPr id="43" name="文本框 42">
                <a:extLst>
                  <a:ext uri="{FF2B5EF4-FFF2-40B4-BE49-F238E27FC236}">
                    <a16:creationId xmlns:a16="http://schemas.microsoft.com/office/drawing/2014/main" id="{A74082CD-2025-E7F4-05A4-40607128C567}"/>
                  </a:ext>
                </a:extLst>
              </p:cNvPr>
              <p:cNvSpPr txBox="1">
                <a:spLocks noRot="1" noChangeAspect="1" noMove="1" noResize="1" noEditPoints="1" noAdjustHandles="1" noChangeArrowheads="1" noChangeShapeType="1" noTextEdit="1"/>
              </p:cNvSpPr>
              <p:nvPr/>
            </p:nvSpPr>
            <p:spPr>
              <a:xfrm>
                <a:off x="1335617" y="4222443"/>
                <a:ext cx="8519584" cy="646331"/>
              </a:xfrm>
              <a:prstGeom prst="rect">
                <a:avLst/>
              </a:prstGeom>
              <a:blipFill>
                <a:blip r:embed="rId7"/>
                <a:stretch>
                  <a:fillRect l="-572" t="-5660" b="-14151"/>
                </a:stretch>
              </a:blipFill>
            </p:spPr>
            <p:txBody>
              <a:bodyPr/>
              <a:lstStyle/>
              <a:p>
                <a:r>
                  <a:rPr lang="zh-CN" altLang="en-US">
                    <a:noFill/>
                  </a:rPr>
                  <a:t> </a:t>
                </a:r>
              </a:p>
            </p:txBody>
          </p:sp>
        </mc:Fallback>
      </mc:AlternateContent>
      <p:pic>
        <p:nvPicPr>
          <p:cNvPr id="46" name="图片 45">
            <a:extLst>
              <a:ext uri="{FF2B5EF4-FFF2-40B4-BE49-F238E27FC236}">
                <a16:creationId xmlns:a16="http://schemas.microsoft.com/office/drawing/2014/main" id="{B4D240F1-75D5-E68B-FBE7-E7728201D745}"/>
              </a:ext>
            </a:extLst>
          </p:cNvPr>
          <p:cNvPicPr>
            <a:picLocks noChangeAspect="1"/>
          </p:cNvPicPr>
          <p:nvPr/>
        </p:nvPicPr>
        <p:blipFill rotWithShape="1">
          <a:blip r:embed="rId5"/>
          <a:srcRect t="57389" r="52510" b="4923"/>
          <a:stretch/>
        </p:blipFill>
        <p:spPr>
          <a:xfrm>
            <a:off x="5853601" y="3163903"/>
            <a:ext cx="2276021" cy="610944"/>
          </a:xfrm>
          <a:prstGeom prst="rect">
            <a:avLst/>
          </a:prstGeom>
          <a:ln>
            <a:solidFill>
              <a:schemeClr val="accent1"/>
            </a:solidFill>
          </a:ln>
        </p:spPr>
      </p:pic>
      <p:pic>
        <p:nvPicPr>
          <p:cNvPr id="47" name="图片 46">
            <a:extLst>
              <a:ext uri="{FF2B5EF4-FFF2-40B4-BE49-F238E27FC236}">
                <a16:creationId xmlns:a16="http://schemas.microsoft.com/office/drawing/2014/main" id="{0AE5AE97-F516-B495-AC51-52260816E1FB}"/>
              </a:ext>
            </a:extLst>
          </p:cNvPr>
          <p:cNvPicPr>
            <a:picLocks noChangeAspect="1"/>
          </p:cNvPicPr>
          <p:nvPr/>
        </p:nvPicPr>
        <p:blipFill rotWithShape="1">
          <a:blip r:embed="rId3"/>
          <a:srcRect l="10121" t="56101" b="-1107"/>
          <a:stretch/>
        </p:blipFill>
        <p:spPr>
          <a:xfrm>
            <a:off x="5706533" y="1676843"/>
            <a:ext cx="3713084" cy="527956"/>
          </a:xfrm>
          <a:prstGeom prst="rect">
            <a:avLst/>
          </a:prstGeom>
        </p:spPr>
      </p:pic>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3914A1EA-9818-4F66-678B-1DA888DB851F}"/>
                  </a:ext>
                </a:extLst>
              </p:cNvPr>
              <p:cNvSpPr txBox="1"/>
              <p:nvPr/>
            </p:nvSpPr>
            <p:spPr>
              <a:xfrm>
                <a:off x="1335616" y="4961107"/>
                <a:ext cx="6125632" cy="397160"/>
              </a:xfrm>
              <a:prstGeom prst="rect">
                <a:avLst/>
              </a:prstGeom>
              <a:noFill/>
            </p:spPr>
            <p:txBody>
              <a:bodyPr wrap="square">
                <a:spAutoFit/>
              </a:bodyPr>
              <a:lstStyle/>
              <a:p>
                <a:r>
                  <a:rPr lang="zh-CN" altLang="en-US" dirty="0"/>
                  <a:t>At the Minkowskian order, </a:t>
                </a:r>
                <a:r>
                  <a:rPr lang="en-US" altLang="zh-CN" dirty="0"/>
                  <a:t>with </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𝑇</m:t>
                        </m:r>
                      </m:e>
                      <m:sub>
                        <m:r>
                          <a:rPr lang="el-GR" altLang="zh-CN" i="1" dirty="0" smtClean="0">
                            <a:latin typeface="Cambria Math" panose="02040503050406030204" pitchFamily="18" charset="0"/>
                          </a:rPr>
                          <m:t>𝜇𝜈</m:t>
                        </m:r>
                      </m:sub>
                    </m:sSub>
                    <m:r>
                      <a:rPr lang="en-US" altLang="zh-CN" b="0" i="1" dirty="0" smtClean="0">
                        <a:latin typeface="Cambria Math" panose="02040503050406030204" pitchFamily="18" charset="0"/>
                      </a:rPr>
                      <m:t>=</m:t>
                    </m:r>
                    <m:r>
                      <a:rPr lang="el-GR" altLang="zh-CN" i="1" dirty="0" smtClean="0">
                        <a:latin typeface="Cambria Math" panose="02040503050406030204" pitchFamily="18" charset="0"/>
                      </a:rPr>
                      <m:t> </m:t>
                    </m:r>
                    <m:sSup>
                      <m:sSupPr>
                        <m:ctrlPr>
                          <a:rPr lang="en-US" altLang="zh-CN" b="0" i="1" dirty="0" smtClean="0">
                            <a:latin typeface="Cambria Math" panose="02040503050406030204" pitchFamily="18" charset="0"/>
                          </a:rPr>
                        </m:ctrlPr>
                      </m:sSupPr>
                      <m:e>
                        <m:r>
                          <a:rPr lang="en-US" altLang="zh-CN" i="1" dirty="0" smtClean="0">
                            <a:latin typeface="Cambria Math" panose="02040503050406030204" pitchFamily="18" charset="0"/>
                          </a:rPr>
                          <m:t>𝑐</m:t>
                        </m:r>
                      </m:e>
                      <m:sup>
                        <m:r>
                          <a:rPr lang="en-US" altLang="zh-CN" i="1" dirty="0" smtClean="0">
                            <a:latin typeface="Cambria Math" panose="02040503050406030204" pitchFamily="18" charset="0"/>
                          </a:rPr>
                          <m:t>2</m:t>
                        </m:r>
                      </m:sup>
                    </m:sSup>
                    <m:r>
                      <a:rPr lang="el-GR" altLang="zh-CN" i="1" dirty="0" smtClean="0">
                        <a:latin typeface="Cambria Math" panose="02040503050406030204" pitchFamily="18" charset="0"/>
                      </a:rPr>
                      <m:t>𝜌</m:t>
                    </m:r>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𝑢</m:t>
                        </m:r>
                      </m:e>
                      <m:sub>
                        <m:r>
                          <a:rPr lang="el-GR" altLang="zh-CN" i="1" dirty="0" smtClean="0">
                            <a:latin typeface="Cambria Math" panose="02040503050406030204" pitchFamily="18" charset="0"/>
                          </a:rPr>
                          <m:t>𝜇</m:t>
                        </m:r>
                      </m:sub>
                    </m:sSub>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𝑢</m:t>
                        </m:r>
                      </m:e>
                      <m:sub>
                        <m:r>
                          <a:rPr lang="el-GR" altLang="zh-CN" i="1" dirty="0" smtClean="0">
                            <a:latin typeface="Cambria Math" panose="02040503050406030204" pitchFamily="18" charset="0"/>
                          </a:rPr>
                          <m:t>𝜈</m:t>
                        </m:r>
                      </m:sub>
                    </m:sSub>
                  </m:oMath>
                </a14:m>
                <a:endParaRPr lang="zh-CN" altLang="en-US" dirty="0"/>
              </a:p>
            </p:txBody>
          </p:sp>
        </mc:Choice>
        <mc:Fallback xmlns="">
          <p:sp>
            <p:nvSpPr>
              <p:cNvPr id="49" name="文本框 48">
                <a:extLst>
                  <a:ext uri="{FF2B5EF4-FFF2-40B4-BE49-F238E27FC236}">
                    <a16:creationId xmlns:a16="http://schemas.microsoft.com/office/drawing/2014/main" id="{3914A1EA-9818-4F66-678B-1DA888DB851F}"/>
                  </a:ext>
                </a:extLst>
              </p:cNvPr>
              <p:cNvSpPr txBox="1">
                <a:spLocks noRot="1" noChangeAspect="1" noMove="1" noResize="1" noEditPoints="1" noAdjustHandles="1" noChangeArrowheads="1" noChangeShapeType="1" noTextEdit="1"/>
              </p:cNvSpPr>
              <p:nvPr/>
            </p:nvSpPr>
            <p:spPr>
              <a:xfrm>
                <a:off x="1335616" y="4961107"/>
                <a:ext cx="6125632" cy="397160"/>
              </a:xfrm>
              <a:prstGeom prst="rect">
                <a:avLst/>
              </a:prstGeom>
              <a:blipFill>
                <a:blip r:embed="rId8"/>
                <a:stretch>
                  <a:fillRect l="-796" t="-6154" b="-20000"/>
                </a:stretch>
              </a:blipFill>
            </p:spPr>
            <p:txBody>
              <a:bodyPr/>
              <a:lstStyle/>
              <a:p>
                <a:r>
                  <a:rPr lang="zh-CN" altLang="en-US">
                    <a:noFill/>
                  </a:rPr>
                  <a:t> </a:t>
                </a:r>
              </a:p>
            </p:txBody>
          </p:sp>
        </mc:Fallback>
      </mc:AlternateContent>
      <p:pic>
        <p:nvPicPr>
          <p:cNvPr id="51" name="图片 50">
            <a:extLst>
              <a:ext uri="{FF2B5EF4-FFF2-40B4-BE49-F238E27FC236}">
                <a16:creationId xmlns:a16="http://schemas.microsoft.com/office/drawing/2014/main" id="{CF65F14E-CFB5-FC0C-CA0D-A20BCE61C0CA}"/>
              </a:ext>
            </a:extLst>
          </p:cNvPr>
          <p:cNvPicPr>
            <a:picLocks noChangeAspect="1"/>
          </p:cNvPicPr>
          <p:nvPr/>
        </p:nvPicPr>
        <p:blipFill>
          <a:blip r:embed="rId9"/>
          <a:stretch>
            <a:fillRect/>
          </a:stretch>
        </p:blipFill>
        <p:spPr>
          <a:xfrm>
            <a:off x="2026255" y="5371377"/>
            <a:ext cx="1724025" cy="628650"/>
          </a:xfrm>
          <a:prstGeom prst="rect">
            <a:avLst/>
          </a:prstGeom>
        </p:spPr>
      </p:pic>
      <p:pic>
        <p:nvPicPr>
          <p:cNvPr id="53" name="图片 52">
            <a:extLst>
              <a:ext uri="{FF2B5EF4-FFF2-40B4-BE49-F238E27FC236}">
                <a16:creationId xmlns:a16="http://schemas.microsoft.com/office/drawing/2014/main" id="{7B00C5CB-CDB3-A4C6-1F12-6C2C31CB8BA4}"/>
              </a:ext>
            </a:extLst>
          </p:cNvPr>
          <p:cNvPicPr>
            <a:picLocks noChangeAspect="1"/>
          </p:cNvPicPr>
          <p:nvPr/>
        </p:nvPicPr>
        <p:blipFill rotWithShape="1">
          <a:blip r:embed="rId10"/>
          <a:srcRect t="22741"/>
          <a:stretch/>
        </p:blipFill>
        <p:spPr>
          <a:xfrm>
            <a:off x="4083391" y="5391828"/>
            <a:ext cx="6172200" cy="743254"/>
          </a:xfrm>
          <a:prstGeom prst="rect">
            <a:avLst/>
          </a:prstGeom>
          <a:ln>
            <a:solidFill>
              <a:schemeClr val="accent1"/>
            </a:solidFill>
          </a:ln>
        </p:spPr>
      </p:pic>
      <p:sp>
        <p:nvSpPr>
          <p:cNvPr id="55" name="矩形 54">
            <a:extLst>
              <a:ext uri="{FF2B5EF4-FFF2-40B4-BE49-F238E27FC236}">
                <a16:creationId xmlns:a16="http://schemas.microsoft.com/office/drawing/2014/main" id="{29273A38-3653-22F0-DCA9-06E7706C6719}"/>
              </a:ext>
            </a:extLst>
          </p:cNvPr>
          <p:cNvSpPr/>
          <p:nvPr/>
        </p:nvSpPr>
        <p:spPr>
          <a:xfrm>
            <a:off x="8965111" y="702453"/>
            <a:ext cx="2808782" cy="369332"/>
          </a:xfrm>
          <a:prstGeom prst="rect">
            <a:avLst/>
          </a:prstGeom>
        </p:spPr>
        <p:txBody>
          <a:bodyPr wrap="none">
            <a:spAutoFit/>
          </a:bodyPr>
          <a:lstStyle/>
          <a:p>
            <a:r>
              <a:rPr lang="zh-CN" altLang="en-US" dirty="0"/>
              <a:t>A</a:t>
            </a:r>
            <a:r>
              <a:rPr lang="en-US" altLang="zh-CN" dirty="0"/>
              <a:t>.</a:t>
            </a:r>
            <a:r>
              <a:rPr lang="zh-CN" altLang="en-US" dirty="0"/>
              <a:t> Hees </a:t>
            </a:r>
            <a:r>
              <a:rPr lang="en-US" altLang="zh-CN" dirty="0"/>
              <a:t>et al. 1807.04512 </a:t>
            </a:r>
            <a:endParaRPr lang="zh-CN" altLang="en-US" dirty="0"/>
          </a:p>
        </p:txBody>
      </p:sp>
    </p:spTree>
    <p:extLst>
      <p:ext uri="{BB962C8B-B14F-4D97-AF65-F5344CB8AC3E}">
        <p14:creationId xmlns:p14="http://schemas.microsoft.com/office/powerpoint/2010/main" val="3073446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4925" y="-17145"/>
            <a:ext cx="3890645" cy="6915150"/>
          </a:xfrm>
          <a:prstGeom prst="rect">
            <a:avLst/>
          </a:prstGeom>
          <a:solidFill>
            <a:srgbClr val="0063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821690" y="2533015"/>
            <a:ext cx="2176780" cy="1106805"/>
          </a:xfrm>
          <a:prstGeom prst="rect">
            <a:avLst/>
          </a:prstGeom>
          <a:noFill/>
        </p:spPr>
        <p:txBody>
          <a:bodyPr wrap="square" rtlCol="0">
            <a:spAutoFit/>
          </a:bodyPr>
          <a:lstStyle/>
          <a:p>
            <a:pPr algn="dist"/>
            <a:r>
              <a:rPr lang="zh-CN" altLang="en-US" sz="6600" b="1">
                <a:solidFill>
                  <a:srgbClr val="FFFFFF"/>
                </a:solidFill>
                <a:latin typeface="+mj-ea"/>
                <a:ea typeface="+mj-ea"/>
              </a:rPr>
              <a:t>目录</a:t>
            </a:r>
          </a:p>
        </p:txBody>
      </p:sp>
      <p:pic>
        <p:nvPicPr>
          <p:cNvPr id="21" name="图片 20" descr="校徽+南京师范大学(白)"/>
          <p:cNvPicPr>
            <a:picLocks noChangeAspect="1"/>
          </p:cNvPicPr>
          <p:nvPr/>
        </p:nvPicPr>
        <p:blipFill>
          <a:blip r:embed="rId16"/>
          <a:stretch>
            <a:fillRect/>
          </a:stretch>
        </p:blipFill>
        <p:spPr>
          <a:xfrm>
            <a:off x="414020" y="567055"/>
            <a:ext cx="2992755" cy="2116455"/>
          </a:xfrm>
          <a:prstGeom prst="rect">
            <a:avLst/>
          </a:prstGeom>
        </p:spPr>
      </p:pic>
      <p:sp>
        <p:nvSpPr>
          <p:cNvPr id="22" name="文本框 21"/>
          <p:cNvSpPr txBox="1"/>
          <p:nvPr>
            <p:custDataLst>
              <p:tags r:id="rId2"/>
            </p:custDataLst>
          </p:nvPr>
        </p:nvSpPr>
        <p:spPr>
          <a:xfrm>
            <a:off x="176530" y="3743325"/>
            <a:ext cx="3467735" cy="460375"/>
          </a:xfrm>
          <a:prstGeom prst="rect">
            <a:avLst/>
          </a:prstGeom>
          <a:noFill/>
        </p:spPr>
        <p:txBody>
          <a:bodyPr wrap="square" rtlCol="0">
            <a:spAutoFit/>
          </a:bodyPr>
          <a:lstStyle/>
          <a:p>
            <a:pPr algn="ctr"/>
            <a:r>
              <a:rPr lang="en-US" altLang="zh-CN" sz="2400" b="1" dirty="0">
                <a:solidFill>
                  <a:srgbClr val="FFFFFF"/>
                </a:solidFill>
                <a:latin typeface="+mj-ea"/>
                <a:ea typeface="+mj-ea"/>
              </a:rPr>
              <a:t>CONTENTS</a:t>
            </a:r>
          </a:p>
        </p:txBody>
      </p:sp>
      <p:grpSp>
        <p:nvGrpSpPr>
          <p:cNvPr id="27" name="组合 26"/>
          <p:cNvGrpSpPr/>
          <p:nvPr/>
        </p:nvGrpSpPr>
        <p:grpSpPr>
          <a:xfrm>
            <a:off x="5300587" y="665902"/>
            <a:ext cx="5291455" cy="720090"/>
            <a:chOff x="8466" y="1062"/>
            <a:chExt cx="8333" cy="1134"/>
          </a:xfrm>
        </p:grpSpPr>
        <p:sp>
          <p:nvSpPr>
            <p:cNvPr id="23" name="椭圆 22"/>
            <p:cNvSpPr/>
            <p:nvPr/>
          </p:nvSpPr>
          <p:spPr>
            <a:xfrm>
              <a:off x="8466" y="1062"/>
              <a:ext cx="1134" cy="1134"/>
            </a:xfrm>
            <a:prstGeom prst="ellipse">
              <a:avLst/>
            </a:prstGeom>
            <a:solidFill>
              <a:srgbClr val="00885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473" y="1218"/>
              <a:ext cx="1127" cy="822"/>
            </a:xfrm>
            <a:prstGeom prst="rect">
              <a:avLst/>
            </a:prstGeom>
            <a:noFill/>
          </p:spPr>
          <p:txBody>
            <a:bodyPr wrap="square" rtlCol="0">
              <a:spAutoFit/>
            </a:bodyPr>
            <a:lstStyle/>
            <a:p>
              <a:pPr algn="ctr"/>
              <a:r>
                <a:rPr lang="en-US" altLang="zh-CN" sz="2800" b="1" dirty="0">
                  <a:solidFill>
                    <a:srgbClr val="FFFFFF"/>
                  </a:solidFill>
                  <a:latin typeface="黑体" panose="02010609060101010101" charset="-122"/>
                  <a:ea typeface="黑体" panose="02010609060101010101" charset="-122"/>
                </a:rPr>
                <a:t>01</a:t>
              </a:r>
            </a:p>
          </p:txBody>
        </p:sp>
        <p:sp>
          <p:nvSpPr>
            <p:cNvPr id="25" name="圆角矩形 24"/>
            <p:cNvSpPr/>
            <p:nvPr/>
          </p:nvSpPr>
          <p:spPr>
            <a:xfrm>
              <a:off x="9799" y="1062"/>
              <a:ext cx="7000" cy="1133"/>
            </a:xfrm>
            <a:prstGeom prst="roundRect">
              <a:avLst>
                <a:gd name="adj" fmla="val 50000"/>
              </a:avLst>
            </a:prstGeom>
            <a:solidFill>
              <a:schemeClr val="bg2">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10944" y="1168"/>
              <a:ext cx="4709" cy="921"/>
            </a:xfrm>
            <a:prstGeom prst="rect">
              <a:avLst/>
            </a:prstGeom>
            <a:noFill/>
          </p:spPr>
          <p:txBody>
            <a:bodyPr wrap="square" rtlCol="0">
              <a:spAutoFit/>
            </a:bodyPr>
            <a:lstStyle/>
            <a:p>
              <a:pPr algn="ctr"/>
              <a:r>
                <a:rPr lang="en-US" altLang="zh-CN" sz="3200" b="1" dirty="0"/>
                <a:t>Introduction</a:t>
              </a:r>
              <a:endParaRPr lang="zh-CN" altLang="en-US" sz="3000" b="1" dirty="0">
                <a:solidFill>
                  <a:srgbClr val="00633D"/>
                </a:solidFill>
                <a:latin typeface="微软雅黑" panose="020B0503020204020204" charset="-122"/>
                <a:ea typeface="微软雅黑" panose="020B0503020204020204" charset="-122"/>
              </a:endParaRPr>
            </a:p>
          </p:txBody>
        </p:sp>
      </p:grpSp>
      <p:grpSp>
        <p:nvGrpSpPr>
          <p:cNvPr id="28" name="组合 27"/>
          <p:cNvGrpSpPr/>
          <p:nvPr/>
        </p:nvGrpSpPr>
        <p:grpSpPr>
          <a:xfrm>
            <a:off x="5300587" y="1761063"/>
            <a:ext cx="5291455" cy="720090"/>
            <a:chOff x="8466" y="1062"/>
            <a:chExt cx="8333" cy="1134"/>
          </a:xfrm>
        </p:grpSpPr>
        <p:sp>
          <p:nvSpPr>
            <p:cNvPr id="29" name="椭圆 28"/>
            <p:cNvSpPr/>
            <p:nvPr>
              <p:custDataLst>
                <p:tags r:id="rId11"/>
              </p:custDataLst>
            </p:nvPr>
          </p:nvSpPr>
          <p:spPr>
            <a:xfrm>
              <a:off x="8466" y="1062"/>
              <a:ext cx="1134" cy="1134"/>
            </a:xfrm>
            <a:prstGeom prst="ellipse">
              <a:avLst/>
            </a:prstGeom>
            <a:solidFill>
              <a:srgbClr val="00885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custDataLst>
                <p:tags r:id="rId12"/>
              </p:custDataLst>
            </p:nvPr>
          </p:nvSpPr>
          <p:spPr>
            <a:xfrm>
              <a:off x="8473" y="1218"/>
              <a:ext cx="1127" cy="822"/>
            </a:xfrm>
            <a:prstGeom prst="rect">
              <a:avLst/>
            </a:prstGeom>
            <a:noFill/>
          </p:spPr>
          <p:txBody>
            <a:bodyPr wrap="square" rtlCol="0">
              <a:spAutoFit/>
            </a:bodyPr>
            <a:lstStyle/>
            <a:p>
              <a:pPr algn="ctr"/>
              <a:r>
                <a:rPr lang="en-US" altLang="zh-CN" sz="2800" b="1" dirty="0">
                  <a:solidFill>
                    <a:srgbClr val="FFFFFF"/>
                  </a:solidFill>
                  <a:latin typeface="黑体" panose="02010609060101010101" charset="-122"/>
                  <a:ea typeface="黑体" panose="02010609060101010101" charset="-122"/>
                </a:rPr>
                <a:t>02</a:t>
              </a:r>
            </a:p>
          </p:txBody>
        </p:sp>
        <p:sp>
          <p:nvSpPr>
            <p:cNvPr id="31" name="圆角矩形 30"/>
            <p:cNvSpPr/>
            <p:nvPr>
              <p:custDataLst>
                <p:tags r:id="rId13"/>
              </p:custDataLst>
            </p:nvPr>
          </p:nvSpPr>
          <p:spPr>
            <a:xfrm>
              <a:off x="9799" y="1062"/>
              <a:ext cx="7000" cy="1133"/>
            </a:xfrm>
            <a:prstGeom prst="roundRect">
              <a:avLst>
                <a:gd name="adj" fmla="val 50000"/>
              </a:avLst>
            </a:prstGeom>
            <a:solidFill>
              <a:schemeClr val="bg2">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custDataLst>
                <p:tags r:id="rId14"/>
              </p:custDataLst>
            </p:nvPr>
          </p:nvSpPr>
          <p:spPr>
            <a:xfrm>
              <a:off x="10251" y="1240"/>
              <a:ext cx="6348" cy="824"/>
            </a:xfrm>
            <a:prstGeom prst="rect">
              <a:avLst/>
            </a:prstGeom>
            <a:noFill/>
          </p:spPr>
          <p:txBody>
            <a:bodyPr wrap="square" rtlCol="0">
              <a:spAutoFit/>
            </a:bodyPr>
            <a:lstStyle/>
            <a:p>
              <a:pPr algn="ctr"/>
              <a:r>
                <a:rPr lang="en-US" altLang="zh-CN" sz="2800" b="1" dirty="0"/>
                <a:t>Stimulated Annihilation</a:t>
              </a:r>
              <a:endParaRPr lang="zh-CN" altLang="en-US" sz="2800" b="1" dirty="0">
                <a:solidFill>
                  <a:srgbClr val="00633D"/>
                </a:solidFill>
                <a:latin typeface="微软雅黑" panose="020B0503020204020204" charset="-122"/>
                <a:ea typeface="微软雅黑" panose="020B0503020204020204" charset="-122"/>
              </a:endParaRPr>
            </a:p>
          </p:txBody>
        </p:sp>
      </p:grpSp>
      <p:grpSp>
        <p:nvGrpSpPr>
          <p:cNvPr id="33" name="组合 32"/>
          <p:cNvGrpSpPr/>
          <p:nvPr/>
        </p:nvGrpSpPr>
        <p:grpSpPr>
          <a:xfrm>
            <a:off x="5300587" y="3768260"/>
            <a:ext cx="5291455" cy="720090"/>
            <a:chOff x="8466" y="1062"/>
            <a:chExt cx="8333" cy="1134"/>
          </a:xfrm>
        </p:grpSpPr>
        <p:sp>
          <p:nvSpPr>
            <p:cNvPr id="34" name="椭圆 33"/>
            <p:cNvSpPr/>
            <p:nvPr>
              <p:custDataLst>
                <p:tags r:id="rId7"/>
              </p:custDataLst>
            </p:nvPr>
          </p:nvSpPr>
          <p:spPr>
            <a:xfrm>
              <a:off x="8466" y="1062"/>
              <a:ext cx="1134" cy="1134"/>
            </a:xfrm>
            <a:prstGeom prst="ellipse">
              <a:avLst/>
            </a:prstGeom>
            <a:solidFill>
              <a:srgbClr val="00885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custDataLst>
                <p:tags r:id="rId8"/>
              </p:custDataLst>
            </p:nvPr>
          </p:nvSpPr>
          <p:spPr>
            <a:xfrm>
              <a:off x="8473" y="1218"/>
              <a:ext cx="1127" cy="822"/>
            </a:xfrm>
            <a:prstGeom prst="rect">
              <a:avLst/>
            </a:prstGeom>
            <a:noFill/>
          </p:spPr>
          <p:txBody>
            <a:bodyPr wrap="square" rtlCol="0">
              <a:spAutoFit/>
            </a:bodyPr>
            <a:lstStyle/>
            <a:p>
              <a:pPr algn="ctr"/>
              <a:r>
                <a:rPr lang="en-US" altLang="zh-CN" sz="2800" b="1" dirty="0">
                  <a:solidFill>
                    <a:srgbClr val="FFFFFF"/>
                  </a:solidFill>
                  <a:latin typeface="黑体" panose="02010609060101010101" charset="-122"/>
                  <a:ea typeface="黑体" panose="02010609060101010101" charset="-122"/>
                </a:rPr>
                <a:t>03</a:t>
              </a:r>
            </a:p>
          </p:txBody>
        </p:sp>
        <p:sp>
          <p:nvSpPr>
            <p:cNvPr id="36" name="圆角矩形 35"/>
            <p:cNvSpPr/>
            <p:nvPr>
              <p:custDataLst>
                <p:tags r:id="rId9"/>
              </p:custDataLst>
            </p:nvPr>
          </p:nvSpPr>
          <p:spPr>
            <a:xfrm>
              <a:off x="9799" y="1062"/>
              <a:ext cx="7000" cy="1133"/>
            </a:xfrm>
            <a:prstGeom prst="roundRect">
              <a:avLst>
                <a:gd name="adj" fmla="val 50000"/>
              </a:avLst>
            </a:prstGeom>
            <a:solidFill>
              <a:schemeClr val="bg2">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custDataLst>
                <p:tags r:id="rId10"/>
              </p:custDataLst>
            </p:nvPr>
          </p:nvSpPr>
          <p:spPr>
            <a:xfrm>
              <a:off x="10944" y="1194"/>
              <a:ext cx="4709" cy="921"/>
            </a:xfrm>
            <a:prstGeom prst="rect">
              <a:avLst/>
            </a:prstGeom>
            <a:noFill/>
          </p:spPr>
          <p:txBody>
            <a:bodyPr wrap="square" rtlCol="0">
              <a:spAutoFit/>
            </a:bodyPr>
            <a:lstStyle/>
            <a:p>
              <a:pPr algn="ctr"/>
              <a:r>
                <a:rPr lang="en-US" altLang="zh-CN" sz="3200" b="1" dirty="0"/>
                <a:t>Local Halo</a:t>
              </a:r>
              <a:endParaRPr lang="zh-CN" altLang="en-US" sz="3000" b="1" dirty="0">
                <a:solidFill>
                  <a:srgbClr val="00633D"/>
                </a:solidFill>
                <a:latin typeface="微软雅黑" panose="020B0503020204020204" charset="-122"/>
                <a:ea typeface="微软雅黑" panose="020B0503020204020204" charset="-122"/>
              </a:endParaRPr>
            </a:p>
          </p:txBody>
        </p:sp>
      </p:grpSp>
      <p:grpSp>
        <p:nvGrpSpPr>
          <p:cNvPr id="38" name="组合 37"/>
          <p:cNvGrpSpPr/>
          <p:nvPr/>
        </p:nvGrpSpPr>
        <p:grpSpPr>
          <a:xfrm>
            <a:off x="5300587" y="5656819"/>
            <a:ext cx="5291455" cy="720090"/>
            <a:chOff x="8466" y="1062"/>
            <a:chExt cx="8333" cy="1134"/>
          </a:xfrm>
        </p:grpSpPr>
        <p:sp>
          <p:nvSpPr>
            <p:cNvPr id="39" name="椭圆 38"/>
            <p:cNvSpPr/>
            <p:nvPr>
              <p:custDataLst>
                <p:tags r:id="rId3"/>
              </p:custDataLst>
            </p:nvPr>
          </p:nvSpPr>
          <p:spPr>
            <a:xfrm>
              <a:off x="8466" y="1062"/>
              <a:ext cx="1134" cy="1134"/>
            </a:xfrm>
            <a:prstGeom prst="ellipse">
              <a:avLst/>
            </a:prstGeom>
            <a:solidFill>
              <a:srgbClr val="00885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custDataLst>
                <p:tags r:id="rId4"/>
              </p:custDataLst>
            </p:nvPr>
          </p:nvSpPr>
          <p:spPr>
            <a:xfrm>
              <a:off x="8473" y="1218"/>
              <a:ext cx="1127" cy="822"/>
            </a:xfrm>
            <a:prstGeom prst="rect">
              <a:avLst/>
            </a:prstGeom>
            <a:noFill/>
          </p:spPr>
          <p:txBody>
            <a:bodyPr wrap="square" rtlCol="0">
              <a:spAutoFit/>
            </a:bodyPr>
            <a:lstStyle/>
            <a:p>
              <a:pPr algn="ctr"/>
              <a:r>
                <a:rPr lang="en-US" altLang="zh-CN" sz="2800" b="1" dirty="0">
                  <a:solidFill>
                    <a:srgbClr val="FFFFFF"/>
                  </a:solidFill>
                  <a:latin typeface="黑体" panose="02010609060101010101" charset="-122"/>
                  <a:ea typeface="黑体" panose="02010609060101010101" charset="-122"/>
                </a:rPr>
                <a:t>04</a:t>
              </a:r>
            </a:p>
          </p:txBody>
        </p:sp>
        <p:sp>
          <p:nvSpPr>
            <p:cNvPr id="41" name="圆角矩形 40"/>
            <p:cNvSpPr/>
            <p:nvPr>
              <p:custDataLst>
                <p:tags r:id="rId5"/>
              </p:custDataLst>
            </p:nvPr>
          </p:nvSpPr>
          <p:spPr>
            <a:xfrm>
              <a:off x="9799" y="1062"/>
              <a:ext cx="7000" cy="1133"/>
            </a:xfrm>
            <a:prstGeom prst="roundRect">
              <a:avLst>
                <a:gd name="adj" fmla="val 50000"/>
              </a:avLst>
            </a:prstGeom>
            <a:solidFill>
              <a:schemeClr val="bg2">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custDataLst>
                <p:tags r:id="rId6"/>
              </p:custDataLst>
            </p:nvPr>
          </p:nvSpPr>
          <p:spPr>
            <a:xfrm>
              <a:off x="10444" y="1169"/>
              <a:ext cx="6162" cy="824"/>
            </a:xfrm>
            <a:prstGeom prst="rect">
              <a:avLst/>
            </a:prstGeom>
            <a:noFill/>
          </p:spPr>
          <p:txBody>
            <a:bodyPr wrap="square" rtlCol="0">
              <a:spAutoFit/>
            </a:bodyPr>
            <a:lstStyle/>
            <a:p>
              <a:pPr algn="ctr"/>
              <a:r>
                <a:rPr lang="en-US" altLang="zh-CN" sz="2800" b="1" dirty="0"/>
                <a:t>Result and Summary</a:t>
              </a:r>
              <a:endParaRPr lang="zh-CN" altLang="en-US" sz="2800" b="1" dirty="0">
                <a:latin typeface="微软雅黑" panose="020B0503020204020204" charset="-122"/>
                <a:ea typeface="微软雅黑" panose="020B0503020204020204" charset="-122"/>
              </a:endParaRPr>
            </a:p>
          </p:txBody>
        </p:sp>
      </p:grpSp>
      <p:cxnSp>
        <p:nvCxnSpPr>
          <p:cNvPr id="4" name="直接连接符 3">
            <a:extLst>
              <a:ext uri="{FF2B5EF4-FFF2-40B4-BE49-F238E27FC236}">
                <a16:creationId xmlns:a16="http://schemas.microsoft.com/office/drawing/2014/main" id="{53EC462D-6B57-4ABE-AE96-D21BFE44A434}"/>
              </a:ext>
            </a:extLst>
          </p:cNvPr>
          <p:cNvCxnSpPr>
            <a:cxnSpLocks/>
            <a:endCxn id="5" idx="1"/>
          </p:cNvCxnSpPr>
          <p:nvPr/>
        </p:nvCxnSpPr>
        <p:spPr>
          <a:xfrm>
            <a:off x="6728814" y="2414805"/>
            <a:ext cx="276113" cy="381554"/>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矩形: 圆角 4">
            <a:extLst>
              <a:ext uri="{FF2B5EF4-FFF2-40B4-BE49-F238E27FC236}">
                <a16:creationId xmlns:a16="http://schemas.microsoft.com/office/drawing/2014/main" id="{0B943421-92A6-40EA-B0CB-1BB207782C04}"/>
              </a:ext>
            </a:extLst>
          </p:cNvPr>
          <p:cNvSpPr/>
          <p:nvPr/>
        </p:nvSpPr>
        <p:spPr>
          <a:xfrm>
            <a:off x="7004927" y="2617924"/>
            <a:ext cx="2535811" cy="356870"/>
          </a:xfrm>
          <a:prstGeom prst="round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000201"/>
                </a:solidFill>
                <a:latin typeface="+mn-ea"/>
              </a:rPr>
              <a:t>Bose enhancement</a:t>
            </a:r>
            <a:endParaRPr lang="zh-CN" altLang="en-US" b="1" dirty="0">
              <a:solidFill>
                <a:srgbClr val="000201"/>
              </a:solidFill>
              <a:latin typeface="+mn-ea"/>
            </a:endParaRPr>
          </a:p>
        </p:txBody>
      </p:sp>
      <p:grpSp>
        <p:nvGrpSpPr>
          <p:cNvPr id="15" name="组合 14">
            <a:extLst>
              <a:ext uri="{FF2B5EF4-FFF2-40B4-BE49-F238E27FC236}">
                <a16:creationId xmlns:a16="http://schemas.microsoft.com/office/drawing/2014/main" id="{BD23B077-18EC-4C11-A0D9-DD7262B5E24D}"/>
              </a:ext>
            </a:extLst>
          </p:cNvPr>
          <p:cNvGrpSpPr/>
          <p:nvPr/>
        </p:nvGrpSpPr>
        <p:grpSpPr>
          <a:xfrm>
            <a:off x="7004927" y="2427385"/>
            <a:ext cx="2902944" cy="1013045"/>
            <a:chOff x="7094122" y="3002405"/>
            <a:chExt cx="2902944" cy="1013045"/>
          </a:xfrm>
        </p:grpSpPr>
        <p:cxnSp>
          <p:nvCxnSpPr>
            <p:cNvPr id="43" name="直接连接符 42">
              <a:extLst>
                <a:ext uri="{FF2B5EF4-FFF2-40B4-BE49-F238E27FC236}">
                  <a16:creationId xmlns:a16="http://schemas.microsoft.com/office/drawing/2014/main" id="{84AB13B1-D88B-4F24-A574-27744A0B715D}"/>
                </a:ext>
              </a:extLst>
            </p:cNvPr>
            <p:cNvCxnSpPr>
              <a:cxnSpLocks/>
            </p:cNvCxnSpPr>
            <p:nvPr/>
          </p:nvCxnSpPr>
          <p:spPr>
            <a:xfrm flipH="1">
              <a:off x="9629933" y="3002405"/>
              <a:ext cx="367133" cy="740920"/>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矩形: 圆角 43">
              <a:extLst>
                <a:ext uri="{FF2B5EF4-FFF2-40B4-BE49-F238E27FC236}">
                  <a16:creationId xmlns:a16="http://schemas.microsoft.com/office/drawing/2014/main" id="{C340FBBB-026D-400C-9E64-8ABC74D73145}"/>
                </a:ext>
              </a:extLst>
            </p:cNvPr>
            <p:cNvSpPr/>
            <p:nvPr/>
          </p:nvSpPr>
          <p:spPr>
            <a:xfrm>
              <a:off x="7094122" y="3654617"/>
              <a:ext cx="2535811" cy="360833"/>
            </a:xfrm>
            <a:prstGeom prst="round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000201"/>
                  </a:solidFill>
                  <a:latin typeface="+mn-ea"/>
                </a:rPr>
                <a:t>Signal power</a:t>
              </a:r>
            </a:p>
          </p:txBody>
        </p:sp>
      </p:grpSp>
      <p:grpSp>
        <p:nvGrpSpPr>
          <p:cNvPr id="54" name="组合 53">
            <a:extLst>
              <a:ext uri="{FF2B5EF4-FFF2-40B4-BE49-F238E27FC236}">
                <a16:creationId xmlns:a16="http://schemas.microsoft.com/office/drawing/2014/main" id="{9EE1B4DF-4919-4BE7-A7DE-5649025C35F5}"/>
              </a:ext>
            </a:extLst>
          </p:cNvPr>
          <p:cNvGrpSpPr/>
          <p:nvPr/>
        </p:nvGrpSpPr>
        <p:grpSpPr>
          <a:xfrm>
            <a:off x="6357124" y="4389290"/>
            <a:ext cx="1328592" cy="842680"/>
            <a:chOff x="6526807" y="4389290"/>
            <a:chExt cx="1328592" cy="842680"/>
          </a:xfrm>
        </p:grpSpPr>
        <p:sp>
          <p:nvSpPr>
            <p:cNvPr id="18" name="矩形: 圆角 17">
              <a:extLst>
                <a:ext uri="{FF2B5EF4-FFF2-40B4-BE49-F238E27FC236}">
                  <a16:creationId xmlns:a16="http://schemas.microsoft.com/office/drawing/2014/main" id="{09E0636D-6A55-4B88-A624-6A035A9DA762}"/>
                </a:ext>
              </a:extLst>
            </p:cNvPr>
            <p:cNvSpPr/>
            <p:nvPr/>
          </p:nvSpPr>
          <p:spPr>
            <a:xfrm>
              <a:off x="6526807" y="4655775"/>
              <a:ext cx="1328592" cy="5761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rPr>
                <a:t>Iso-thermal halo </a:t>
              </a:r>
              <a:endParaRPr lang="zh-CN" altLang="en-US" sz="1600" b="1" dirty="0">
                <a:solidFill>
                  <a:schemeClr val="tx1"/>
                </a:solidFill>
              </a:endParaRPr>
            </a:p>
          </p:txBody>
        </p:sp>
        <p:cxnSp>
          <p:nvCxnSpPr>
            <p:cNvPr id="51" name="直接连接符 50">
              <a:extLst>
                <a:ext uri="{FF2B5EF4-FFF2-40B4-BE49-F238E27FC236}">
                  <a16:creationId xmlns:a16="http://schemas.microsoft.com/office/drawing/2014/main" id="{36B3BA5D-1CB2-420A-A7CA-F51C53C0F252}"/>
                </a:ext>
              </a:extLst>
            </p:cNvPr>
            <p:cNvCxnSpPr>
              <a:cxnSpLocks/>
            </p:cNvCxnSpPr>
            <p:nvPr/>
          </p:nvCxnSpPr>
          <p:spPr>
            <a:xfrm>
              <a:off x="7191103" y="4389290"/>
              <a:ext cx="0" cy="310270"/>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5" name="组合 54">
            <a:extLst>
              <a:ext uri="{FF2B5EF4-FFF2-40B4-BE49-F238E27FC236}">
                <a16:creationId xmlns:a16="http://schemas.microsoft.com/office/drawing/2014/main" id="{FBABD757-238C-46EF-A7F5-2D673E5CC4A2}"/>
              </a:ext>
            </a:extLst>
          </p:cNvPr>
          <p:cNvGrpSpPr/>
          <p:nvPr/>
        </p:nvGrpSpPr>
        <p:grpSpPr>
          <a:xfrm>
            <a:off x="7788128" y="4391567"/>
            <a:ext cx="1328591" cy="840404"/>
            <a:chOff x="7957811" y="4391567"/>
            <a:chExt cx="1328591" cy="840404"/>
          </a:xfrm>
        </p:grpSpPr>
        <p:sp>
          <p:nvSpPr>
            <p:cNvPr id="50" name="矩形: 圆角 49">
              <a:extLst>
                <a:ext uri="{FF2B5EF4-FFF2-40B4-BE49-F238E27FC236}">
                  <a16:creationId xmlns:a16="http://schemas.microsoft.com/office/drawing/2014/main" id="{411E31DD-FF7A-4B08-8420-3661D450A51F}"/>
                </a:ext>
              </a:extLst>
            </p:cNvPr>
            <p:cNvSpPr/>
            <p:nvPr/>
          </p:nvSpPr>
          <p:spPr>
            <a:xfrm>
              <a:off x="7957811" y="4655776"/>
              <a:ext cx="1328591" cy="5761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rPr>
                <a:t>Caustic ring model </a:t>
              </a:r>
              <a:endParaRPr lang="zh-CN" altLang="en-US" sz="1600" b="1" dirty="0">
                <a:solidFill>
                  <a:schemeClr val="tx1"/>
                </a:solidFill>
              </a:endParaRPr>
            </a:p>
          </p:txBody>
        </p:sp>
        <p:cxnSp>
          <p:nvCxnSpPr>
            <p:cNvPr id="52" name="直接连接符 51">
              <a:extLst>
                <a:ext uri="{FF2B5EF4-FFF2-40B4-BE49-F238E27FC236}">
                  <a16:creationId xmlns:a16="http://schemas.microsoft.com/office/drawing/2014/main" id="{32D369D4-D7B6-480B-9521-7389DA837E00}"/>
                </a:ext>
              </a:extLst>
            </p:cNvPr>
            <p:cNvCxnSpPr>
              <a:cxnSpLocks/>
            </p:cNvCxnSpPr>
            <p:nvPr/>
          </p:nvCxnSpPr>
          <p:spPr>
            <a:xfrm>
              <a:off x="8682735" y="4391567"/>
              <a:ext cx="0" cy="310270"/>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6" name="组合 55">
            <a:extLst>
              <a:ext uri="{FF2B5EF4-FFF2-40B4-BE49-F238E27FC236}">
                <a16:creationId xmlns:a16="http://schemas.microsoft.com/office/drawing/2014/main" id="{FF0FEBB6-9B77-4140-AD58-176588FE255A}"/>
              </a:ext>
            </a:extLst>
          </p:cNvPr>
          <p:cNvGrpSpPr/>
          <p:nvPr/>
        </p:nvGrpSpPr>
        <p:grpSpPr>
          <a:xfrm>
            <a:off x="9219130" y="4389290"/>
            <a:ext cx="1245911" cy="854273"/>
            <a:chOff x="9388813" y="4389290"/>
            <a:chExt cx="1245911" cy="854273"/>
          </a:xfrm>
        </p:grpSpPr>
        <p:sp>
          <p:nvSpPr>
            <p:cNvPr id="49" name="矩形: 圆角 48">
              <a:extLst>
                <a:ext uri="{FF2B5EF4-FFF2-40B4-BE49-F238E27FC236}">
                  <a16:creationId xmlns:a16="http://schemas.microsoft.com/office/drawing/2014/main" id="{7DFDCB41-8692-4FB0-9D2B-034847016A04}"/>
                </a:ext>
              </a:extLst>
            </p:cNvPr>
            <p:cNvSpPr/>
            <p:nvPr/>
          </p:nvSpPr>
          <p:spPr>
            <a:xfrm>
              <a:off x="9388813" y="4667368"/>
              <a:ext cx="1245911" cy="5761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rPr>
                <a:t>Earth/Sun halo</a:t>
              </a:r>
              <a:endParaRPr lang="zh-CN" altLang="en-US" sz="1600" b="1" dirty="0">
                <a:solidFill>
                  <a:schemeClr val="tx1"/>
                </a:solidFill>
              </a:endParaRPr>
            </a:p>
          </p:txBody>
        </p:sp>
        <p:cxnSp>
          <p:nvCxnSpPr>
            <p:cNvPr id="53" name="直接连接符 52">
              <a:extLst>
                <a:ext uri="{FF2B5EF4-FFF2-40B4-BE49-F238E27FC236}">
                  <a16:creationId xmlns:a16="http://schemas.microsoft.com/office/drawing/2014/main" id="{CDA42549-1B95-42A2-9978-7713D4F8B42E}"/>
                </a:ext>
              </a:extLst>
            </p:cNvPr>
            <p:cNvCxnSpPr>
              <a:cxnSpLocks/>
            </p:cNvCxnSpPr>
            <p:nvPr/>
          </p:nvCxnSpPr>
          <p:spPr>
            <a:xfrm>
              <a:off x="9977362" y="4389290"/>
              <a:ext cx="0" cy="310270"/>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BE59B30-E25F-6E2A-A032-CE8429ED2E28}"/>
              </a:ext>
            </a:extLst>
          </p:cNvPr>
          <p:cNvSpPr>
            <a:spLocks noGrp="1"/>
          </p:cNvSpPr>
          <p:nvPr>
            <p:ph idx="1"/>
          </p:nvPr>
        </p:nvSpPr>
        <p:spPr>
          <a:xfrm>
            <a:off x="101599" y="654222"/>
            <a:ext cx="10515600" cy="659960"/>
          </a:xfrm>
        </p:spPr>
        <p:txBody>
          <a:bodyPr/>
          <a:lstStyle/>
          <a:p>
            <a:r>
              <a:rPr lang="en-US" altLang="zh-CN" dirty="0"/>
              <a:t>screening mechanism</a:t>
            </a:r>
            <a:endParaRPr lang="zh-CN" altLang="en-US" dirty="0"/>
          </a:p>
        </p:txBody>
      </p:sp>
      <p:sp>
        <p:nvSpPr>
          <p:cNvPr id="3" name="灯片编号占位符 2">
            <a:extLst>
              <a:ext uri="{FF2B5EF4-FFF2-40B4-BE49-F238E27FC236}">
                <a16:creationId xmlns:a16="http://schemas.microsoft.com/office/drawing/2014/main" id="{7EDC07C6-A9F0-ABB8-7202-0DE4FAC39D07}"/>
              </a:ext>
            </a:extLst>
          </p:cNvPr>
          <p:cNvSpPr>
            <a:spLocks noGrp="1"/>
          </p:cNvSpPr>
          <p:nvPr>
            <p:ph type="sldNum" sz="quarter" idx="12"/>
          </p:nvPr>
        </p:nvSpPr>
        <p:spPr/>
        <p:txBody>
          <a:bodyPr/>
          <a:lstStyle/>
          <a:p>
            <a:fld id="{65316A93-59F2-4889-9C97-010C89774A76}" type="slidenum">
              <a:rPr lang="zh-CN" altLang="en-US" smtClean="0"/>
              <a:pPr/>
              <a:t>20</a:t>
            </a:fld>
            <a:endParaRPr lang="zh-CN" altLang="en-US" dirty="0"/>
          </a:p>
        </p:txBody>
      </p:sp>
      <p:sp>
        <p:nvSpPr>
          <p:cNvPr id="4" name="标题 1">
            <a:extLst>
              <a:ext uri="{FF2B5EF4-FFF2-40B4-BE49-F238E27FC236}">
                <a16:creationId xmlns:a16="http://schemas.microsoft.com/office/drawing/2014/main" id="{9CA09109-F10A-2BF1-CA65-27B72E7F4DC0}"/>
              </a:ext>
            </a:extLst>
          </p:cNvPr>
          <p:cNvSpPr txBox="1">
            <a:spLocks/>
          </p:cNvSpPr>
          <p:nvPr/>
        </p:nvSpPr>
        <p:spPr>
          <a:xfrm>
            <a:off x="-39198" y="56245"/>
            <a:ext cx="12191999" cy="54814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b="1" dirty="0">
                <a:solidFill>
                  <a:schemeClr val="bg1"/>
                </a:solidFill>
              </a:rPr>
              <a:t>Introduction</a:t>
            </a:r>
            <a:endParaRPr lang="zh-CN" altLang="en-US" b="1" dirty="0">
              <a:solidFill>
                <a:schemeClr val="bg1"/>
              </a:solidFill>
            </a:endParaRPr>
          </a:p>
        </p:txBody>
      </p:sp>
      <p:pic>
        <p:nvPicPr>
          <p:cNvPr id="53" name="图片 52">
            <a:extLst>
              <a:ext uri="{FF2B5EF4-FFF2-40B4-BE49-F238E27FC236}">
                <a16:creationId xmlns:a16="http://schemas.microsoft.com/office/drawing/2014/main" id="{7B00C5CB-CDB3-A4C6-1F12-6C2C31CB8BA4}"/>
              </a:ext>
            </a:extLst>
          </p:cNvPr>
          <p:cNvPicPr>
            <a:picLocks noChangeAspect="1"/>
          </p:cNvPicPr>
          <p:nvPr/>
        </p:nvPicPr>
        <p:blipFill rotWithShape="1">
          <a:blip r:embed="rId2"/>
          <a:srcRect t="22741"/>
          <a:stretch/>
        </p:blipFill>
        <p:spPr>
          <a:xfrm>
            <a:off x="1475658" y="1605513"/>
            <a:ext cx="6172200" cy="743254"/>
          </a:xfrm>
          <a:prstGeom prst="rect">
            <a:avLst/>
          </a:prstGeom>
        </p:spPr>
      </p:pic>
      <p:sp>
        <p:nvSpPr>
          <p:cNvPr id="6" name="文本框 5">
            <a:extLst>
              <a:ext uri="{FF2B5EF4-FFF2-40B4-BE49-F238E27FC236}">
                <a16:creationId xmlns:a16="http://schemas.microsoft.com/office/drawing/2014/main" id="{011C4506-F053-663D-74CC-036D5FB77B9D}"/>
              </a:ext>
            </a:extLst>
          </p:cNvPr>
          <p:cNvSpPr txBox="1"/>
          <p:nvPr/>
        </p:nvSpPr>
        <p:spPr>
          <a:xfrm>
            <a:off x="455084" y="1236181"/>
            <a:ext cx="6125632" cy="369332"/>
          </a:xfrm>
          <a:prstGeom prst="rect">
            <a:avLst/>
          </a:prstGeom>
          <a:noFill/>
        </p:spPr>
        <p:txBody>
          <a:bodyPr wrap="square">
            <a:spAutoFit/>
          </a:bodyPr>
          <a:lstStyle/>
          <a:p>
            <a:r>
              <a:rPr lang="en-US" altLang="zh-CN" dirty="0"/>
              <a:t>T</a:t>
            </a:r>
            <a:r>
              <a:rPr lang="zh-CN" altLang="en-US" dirty="0"/>
              <a:t>he  equation for the scalar field</a:t>
            </a:r>
          </a:p>
        </p:txBody>
      </p:sp>
      <p:pic>
        <p:nvPicPr>
          <p:cNvPr id="8" name="图片 7">
            <a:extLst>
              <a:ext uri="{FF2B5EF4-FFF2-40B4-BE49-F238E27FC236}">
                <a16:creationId xmlns:a16="http://schemas.microsoft.com/office/drawing/2014/main" id="{36094947-4F21-7E27-8727-EBE6975CCCC8}"/>
              </a:ext>
            </a:extLst>
          </p:cNvPr>
          <p:cNvPicPr>
            <a:picLocks noChangeAspect="1"/>
          </p:cNvPicPr>
          <p:nvPr/>
        </p:nvPicPr>
        <p:blipFill>
          <a:blip r:embed="rId3"/>
          <a:stretch>
            <a:fillRect/>
          </a:stretch>
        </p:blipFill>
        <p:spPr>
          <a:xfrm>
            <a:off x="1754168" y="2776431"/>
            <a:ext cx="5019675" cy="933261"/>
          </a:xfrm>
          <a:prstGeom prst="rect">
            <a:avLst/>
          </a:prstGeom>
          <a:ln>
            <a:solidFill>
              <a:schemeClr val="accent1"/>
            </a:solidFill>
          </a:ln>
        </p:spPr>
      </p:pic>
      <p:pic>
        <p:nvPicPr>
          <p:cNvPr id="11" name="图片 10">
            <a:extLst>
              <a:ext uri="{FF2B5EF4-FFF2-40B4-BE49-F238E27FC236}">
                <a16:creationId xmlns:a16="http://schemas.microsoft.com/office/drawing/2014/main" id="{C9489264-B6F1-A78B-7F9E-CB10806C133D}"/>
              </a:ext>
            </a:extLst>
          </p:cNvPr>
          <p:cNvPicPr>
            <a:picLocks noChangeAspect="1"/>
          </p:cNvPicPr>
          <p:nvPr/>
        </p:nvPicPr>
        <p:blipFill>
          <a:blip r:embed="rId4"/>
          <a:stretch>
            <a:fillRect/>
          </a:stretch>
        </p:blipFill>
        <p:spPr>
          <a:xfrm>
            <a:off x="1560135" y="3957691"/>
            <a:ext cx="3981450" cy="1076325"/>
          </a:xfrm>
          <a:prstGeom prst="rect">
            <a:avLst/>
          </a:prstGeom>
        </p:spPr>
      </p:pic>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3A7FB559-DF40-2EC7-6961-8AAC6E61DABC}"/>
                  </a:ext>
                </a:extLst>
              </p:cNvPr>
              <p:cNvSpPr txBox="1"/>
              <p:nvPr/>
            </p:nvSpPr>
            <p:spPr>
              <a:xfrm>
                <a:off x="488044" y="5113286"/>
                <a:ext cx="6125632" cy="439287"/>
              </a:xfrm>
              <a:prstGeom prst="rect">
                <a:avLst/>
              </a:prstGeom>
              <a:noFill/>
            </p:spPr>
            <p:txBody>
              <a:bodyPr wrap="square">
                <a:spAutoFit/>
              </a:bodyPr>
              <a:lstStyle/>
              <a:p>
                <a:r>
                  <a:rPr lang="en-US" altLang="zh-CN" dirty="0"/>
                  <a:t>When </a:t>
                </a:r>
                <a14:m>
                  <m:oMath xmlns:m="http://schemas.openxmlformats.org/officeDocument/2006/math">
                    <m:sSubSup>
                      <m:sSubSupPr>
                        <m:ctrlPr>
                          <a:rPr lang="en-US" altLang="zh-CN" b="0" i="1" dirty="0" smtClean="0">
                            <a:latin typeface="Cambria Math" panose="02040503050406030204" pitchFamily="18" charset="0"/>
                          </a:rPr>
                        </m:ctrlPr>
                      </m:sSubSupPr>
                      <m:e>
                        <m:acc>
                          <m:accPr>
                            <m:chr m:val="̃"/>
                            <m:ctrlPr>
                              <a:rPr lang="en-US" altLang="zh-CN" b="0" i="1" dirty="0" smtClean="0">
                                <a:latin typeface="Cambria Math" panose="02040503050406030204" pitchFamily="18" charset="0"/>
                              </a:rPr>
                            </m:ctrlPr>
                          </m:accPr>
                          <m:e>
                            <m:r>
                              <a:rPr lang="en-US" altLang="zh-CN" b="0" i="1" dirty="0" smtClean="0">
                                <a:latin typeface="Cambria Math" panose="02040503050406030204" pitchFamily="18" charset="0"/>
                              </a:rPr>
                              <m:t>𝛼</m:t>
                            </m:r>
                          </m:e>
                        </m:acc>
                      </m:e>
                      <m:sub>
                        <m:r>
                          <a:rPr lang="zh-CN" altLang="en-US" i="1" dirty="0">
                            <a:latin typeface="Cambria Math" panose="02040503050406030204" pitchFamily="18" charset="0"/>
                          </a:rPr>
                          <m:t>𝐴</m:t>
                        </m:r>
                      </m:sub>
                      <m:sup>
                        <m:r>
                          <a:rPr lang="en-US" altLang="zh-CN" b="0" i="1" dirty="0" smtClean="0">
                            <a:latin typeface="Cambria Math" panose="02040503050406030204" pitchFamily="18" charset="0"/>
                          </a:rPr>
                          <m:t>(</m:t>
                        </m:r>
                        <m:r>
                          <a:rPr lang="zh-CN" altLang="en-US" i="1" dirty="0">
                            <a:latin typeface="Cambria Math" panose="02040503050406030204" pitchFamily="18" charset="0"/>
                          </a:rPr>
                          <m:t>2</m:t>
                        </m:r>
                        <m:r>
                          <a:rPr lang="en-US" altLang="zh-CN" b="0" i="1" dirty="0" smtClean="0">
                            <a:latin typeface="Cambria Math" panose="02040503050406030204" pitchFamily="18" charset="0"/>
                          </a:rPr>
                          <m:t>)</m:t>
                        </m:r>
                      </m:sup>
                    </m:sSubSup>
                    <m:r>
                      <a:rPr lang="zh-CN" altLang="en-US" i="1" dirty="0">
                        <a:latin typeface="Cambria Math" panose="02040503050406030204" pitchFamily="18" charset="0"/>
                      </a:rPr>
                      <m:t> &gt;0</m:t>
                    </m:r>
                  </m:oMath>
                </a14:m>
                <a:r>
                  <a:rPr lang="en-US" altLang="zh-CN" dirty="0"/>
                  <a:t>, there are parameter spaces give  </a:t>
                </a:r>
                <a:endParaRPr lang="zh-CN" altLang="en-US" dirty="0"/>
              </a:p>
            </p:txBody>
          </p:sp>
        </mc:Choice>
        <mc:Fallback xmlns="">
          <p:sp>
            <p:nvSpPr>
              <p:cNvPr id="13" name="文本框 12">
                <a:extLst>
                  <a:ext uri="{FF2B5EF4-FFF2-40B4-BE49-F238E27FC236}">
                    <a16:creationId xmlns:a16="http://schemas.microsoft.com/office/drawing/2014/main" id="{3A7FB559-DF40-2EC7-6961-8AAC6E61DABC}"/>
                  </a:ext>
                </a:extLst>
              </p:cNvPr>
              <p:cNvSpPr txBox="1">
                <a:spLocks noRot="1" noChangeAspect="1" noMove="1" noResize="1" noEditPoints="1" noAdjustHandles="1" noChangeArrowheads="1" noChangeShapeType="1" noTextEdit="1"/>
              </p:cNvSpPr>
              <p:nvPr/>
            </p:nvSpPr>
            <p:spPr>
              <a:xfrm>
                <a:off x="488044" y="5113286"/>
                <a:ext cx="6125632" cy="439287"/>
              </a:xfrm>
              <a:prstGeom prst="rect">
                <a:avLst/>
              </a:prstGeom>
              <a:blipFill>
                <a:blip r:embed="rId5"/>
                <a:stretch>
                  <a:fillRect l="-796" b="-19444"/>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F3B15D40-1138-2AFD-54D1-380E9CB09801}"/>
              </a:ext>
            </a:extLst>
          </p:cNvPr>
          <p:cNvPicPr>
            <a:picLocks noChangeAspect="1"/>
          </p:cNvPicPr>
          <p:nvPr/>
        </p:nvPicPr>
        <p:blipFill>
          <a:blip r:embed="rId6"/>
          <a:stretch>
            <a:fillRect/>
          </a:stretch>
        </p:blipFill>
        <p:spPr>
          <a:xfrm>
            <a:off x="1754168" y="5682714"/>
            <a:ext cx="4533900" cy="876300"/>
          </a:xfrm>
          <a:prstGeom prst="rect">
            <a:avLst/>
          </a:prstGeom>
          <a:ln>
            <a:solidFill>
              <a:schemeClr val="accent1"/>
            </a:solidFill>
          </a:ln>
        </p:spPr>
      </p:pic>
      <p:pic>
        <p:nvPicPr>
          <p:cNvPr id="17" name="图片 16">
            <a:extLst>
              <a:ext uri="{FF2B5EF4-FFF2-40B4-BE49-F238E27FC236}">
                <a16:creationId xmlns:a16="http://schemas.microsoft.com/office/drawing/2014/main" id="{F4801AE7-FC8A-F085-D4FB-AC9E7BB186BD}"/>
              </a:ext>
            </a:extLst>
          </p:cNvPr>
          <p:cNvPicPr>
            <a:picLocks noChangeAspect="1"/>
          </p:cNvPicPr>
          <p:nvPr/>
        </p:nvPicPr>
        <p:blipFill>
          <a:blip r:embed="rId7"/>
          <a:stretch>
            <a:fillRect/>
          </a:stretch>
        </p:blipFill>
        <p:spPr>
          <a:xfrm>
            <a:off x="7133126" y="2706758"/>
            <a:ext cx="5019675" cy="2800350"/>
          </a:xfrm>
          <a:prstGeom prst="rect">
            <a:avLst/>
          </a:prstGeom>
        </p:spPr>
      </p:pic>
      <p:sp>
        <p:nvSpPr>
          <p:cNvPr id="19" name="文本框 18">
            <a:extLst>
              <a:ext uri="{FF2B5EF4-FFF2-40B4-BE49-F238E27FC236}">
                <a16:creationId xmlns:a16="http://schemas.microsoft.com/office/drawing/2014/main" id="{F9CCB6D3-8814-85E4-D480-6D80E62842C9}"/>
              </a:ext>
            </a:extLst>
          </p:cNvPr>
          <p:cNvSpPr txBox="1"/>
          <p:nvPr/>
        </p:nvSpPr>
        <p:spPr>
          <a:xfrm>
            <a:off x="1217084" y="3632923"/>
            <a:ext cx="6125632" cy="369332"/>
          </a:xfrm>
          <a:prstGeom prst="rect">
            <a:avLst/>
          </a:prstGeom>
          <a:noFill/>
        </p:spPr>
        <p:txBody>
          <a:bodyPr wrap="square">
            <a:spAutoFit/>
          </a:bodyPr>
          <a:lstStyle/>
          <a:p>
            <a:r>
              <a:rPr lang="zh-CN" altLang="en-US" dirty="0"/>
              <a:t>with the effective scalar charge</a:t>
            </a:r>
          </a:p>
        </p:txBody>
      </p:sp>
      <p:sp>
        <p:nvSpPr>
          <p:cNvPr id="21" name="文本框 20">
            <a:extLst>
              <a:ext uri="{FF2B5EF4-FFF2-40B4-BE49-F238E27FC236}">
                <a16:creationId xmlns:a16="http://schemas.microsoft.com/office/drawing/2014/main" id="{80C66259-469E-1ABB-D5E0-8656F21F43E4}"/>
              </a:ext>
            </a:extLst>
          </p:cNvPr>
          <p:cNvSpPr txBox="1"/>
          <p:nvPr/>
        </p:nvSpPr>
        <p:spPr>
          <a:xfrm>
            <a:off x="488044" y="2434552"/>
            <a:ext cx="6125632" cy="369332"/>
          </a:xfrm>
          <a:prstGeom prst="rect">
            <a:avLst/>
          </a:prstGeom>
          <a:noFill/>
        </p:spPr>
        <p:txBody>
          <a:bodyPr wrap="square">
            <a:spAutoFit/>
          </a:bodyPr>
          <a:lstStyle/>
          <a:p>
            <a:r>
              <a:rPr lang="zh-CN" altLang="en-US" dirty="0"/>
              <a:t>The time-dependent solution</a:t>
            </a:r>
          </a:p>
        </p:txBody>
      </p:sp>
      <p:sp>
        <p:nvSpPr>
          <p:cNvPr id="22" name="矩形 21">
            <a:extLst>
              <a:ext uri="{FF2B5EF4-FFF2-40B4-BE49-F238E27FC236}">
                <a16:creationId xmlns:a16="http://schemas.microsoft.com/office/drawing/2014/main" id="{656D0209-447F-FBF7-9FE2-8AD178E2347F}"/>
              </a:ext>
            </a:extLst>
          </p:cNvPr>
          <p:cNvSpPr/>
          <p:nvPr/>
        </p:nvSpPr>
        <p:spPr>
          <a:xfrm>
            <a:off x="8965111" y="702453"/>
            <a:ext cx="2808782" cy="369332"/>
          </a:xfrm>
          <a:prstGeom prst="rect">
            <a:avLst/>
          </a:prstGeom>
        </p:spPr>
        <p:txBody>
          <a:bodyPr wrap="none">
            <a:spAutoFit/>
          </a:bodyPr>
          <a:lstStyle/>
          <a:p>
            <a:r>
              <a:rPr lang="zh-CN" altLang="en-US" dirty="0"/>
              <a:t>A</a:t>
            </a:r>
            <a:r>
              <a:rPr lang="en-US" altLang="zh-CN" dirty="0"/>
              <a:t>.</a:t>
            </a:r>
            <a:r>
              <a:rPr lang="zh-CN" altLang="en-US" dirty="0"/>
              <a:t> Hees </a:t>
            </a:r>
            <a:r>
              <a:rPr lang="en-US" altLang="zh-CN" dirty="0"/>
              <a:t>et al. 1807.04512 </a:t>
            </a:r>
            <a:endParaRPr lang="zh-CN" altLang="en-US" dirty="0"/>
          </a:p>
        </p:txBody>
      </p:sp>
    </p:spTree>
    <p:extLst>
      <p:ext uri="{BB962C8B-B14F-4D97-AF65-F5344CB8AC3E}">
        <p14:creationId xmlns:p14="http://schemas.microsoft.com/office/powerpoint/2010/main" val="2121710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BE59B30-E25F-6E2A-A032-CE8429ED2E28}"/>
              </a:ext>
            </a:extLst>
          </p:cNvPr>
          <p:cNvSpPr>
            <a:spLocks noGrp="1"/>
          </p:cNvSpPr>
          <p:nvPr>
            <p:ph idx="1"/>
          </p:nvPr>
        </p:nvSpPr>
        <p:spPr>
          <a:xfrm>
            <a:off x="101599" y="654222"/>
            <a:ext cx="10515600" cy="659960"/>
          </a:xfrm>
        </p:spPr>
        <p:txBody>
          <a:bodyPr/>
          <a:lstStyle/>
          <a:p>
            <a:r>
              <a:rPr lang="en-US" altLang="zh-CN" dirty="0"/>
              <a:t>Quadratic interactions of a light relaxed-relaxion</a:t>
            </a:r>
            <a:endParaRPr lang="zh-CN" altLang="en-US" dirty="0"/>
          </a:p>
        </p:txBody>
      </p:sp>
      <p:sp>
        <p:nvSpPr>
          <p:cNvPr id="3" name="灯片编号占位符 2">
            <a:extLst>
              <a:ext uri="{FF2B5EF4-FFF2-40B4-BE49-F238E27FC236}">
                <a16:creationId xmlns:a16="http://schemas.microsoft.com/office/drawing/2014/main" id="{7EDC07C6-A9F0-ABB8-7202-0DE4FAC39D07}"/>
              </a:ext>
            </a:extLst>
          </p:cNvPr>
          <p:cNvSpPr>
            <a:spLocks noGrp="1"/>
          </p:cNvSpPr>
          <p:nvPr>
            <p:ph type="sldNum" sz="quarter" idx="12"/>
          </p:nvPr>
        </p:nvSpPr>
        <p:spPr/>
        <p:txBody>
          <a:bodyPr/>
          <a:lstStyle/>
          <a:p>
            <a:fld id="{65316A93-59F2-4889-9C97-010C89774A76}" type="slidenum">
              <a:rPr lang="zh-CN" altLang="en-US" smtClean="0"/>
              <a:pPr/>
              <a:t>21</a:t>
            </a:fld>
            <a:endParaRPr lang="zh-CN" altLang="en-US" dirty="0"/>
          </a:p>
        </p:txBody>
      </p:sp>
      <p:sp>
        <p:nvSpPr>
          <p:cNvPr id="4" name="标题 1">
            <a:extLst>
              <a:ext uri="{FF2B5EF4-FFF2-40B4-BE49-F238E27FC236}">
                <a16:creationId xmlns:a16="http://schemas.microsoft.com/office/drawing/2014/main" id="{9CA09109-F10A-2BF1-CA65-27B72E7F4DC0}"/>
              </a:ext>
            </a:extLst>
          </p:cNvPr>
          <p:cNvSpPr txBox="1">
            <a:spLocks/>
          </p:cNvSpPr>
          <p:nvPr/>
        </p:nvSpPr>
        <p:spPr>
          <a:xfrm>
            <a:off x="-39198" y="56245"/>
            <a:ext cx="12191999" cy="54814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b="1" dirty="0">
                <a:solidFill>
                  <a:schemeClr val="bg1"/>
                </a:solidFill>
              </a:rPr>
              <a:t>Introduction</a:t>
            </a:r>
            <a:endParaRPr lang="zh-CN" altLang="en-US" b="1" dirty="0">
              <a:solidFill>
                <a:schemeClr val="bg1"/>
              </a:solidFill>
            </a:endParaRPr>
          </a:p>
        </p:txBody>
      </p:sp>
      <p:pic>
        <p:nvPicPr>
          <p:cNvPr id="7" name="图片 6">
            <a:extLst>
              <a:ext uri="{FF2B5EF4-FFF2-40B4-BE49-F238E27FC236}">
                <a16:creationId xmlns:a16="http://schemas.microsoft.com/office/drawing/2014/main" id="{F2B9423E-E5C9-D890-79D6-AE65AB4E927C}"/>
              </a:ext>
            </a:extLst>
          </p:cNvPr>
          <p:cNvPicPr>
            <a:picLocks noChangeAspect="1"/>
          </p:cNvPicPr>
          <p:nvPr/>
        </p:nvPicPr>
        <p:blipFill rotWithShape="1">
          <a:blip r:embed="rId2"/>
          <a:srcRect t="38500"/>
          <a:stretch/>
        </p:blipFill>
        <p:spPr>
          <a:xfrm>
            <a:off x="1375833" y="1510058"/>
            <a:ext cx="7118424" cy="804313"/>
          </a:xfrm>
          <a:prstGeom prst="rect">
            <a:avLst/>
          </a:prstGeom>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E1C5B2D9-C9DD-A217-A1F3-ED2E9D3E07F0}"/>
                  </a:ext>
                </a:extLst>
              </p:cNvPr>
              <p:cNvSpPr txBox="1"/>
              <p:nvPr/>
            </p:nvSpPr>
            <p:spPr>
              <a:xfrm>
                <a:off x="622987" y="1169255"/>
                <a:ext cx="7073211" cy="369332"/>
              </a:xfrm>
              <a:prstGeom prst="rect">
                <a:avLst/>
              </a:prstGeom>
              <a:noFill/>
            </p:spPr>
            <p:txBody>
              <a:bodyPr wrap="square">
                <a:spAutoFit/>
              </a:bodyPr>
              <a:lstStyle/>
              <a:p>
                <a:r>
                  <a:rPr lang="zh-CN" altLang="en-US" dirty="0"/>
                  <a:t>We assume that the field </a:t>
                </a:r>
                <a14:m>
                  <m:oMath xmlns:m="http://schemas.openxmlformats.org/officeDocument/2006/math">
                    <m:r>
                      <a:rPr lang="en-US" altLang="zh-CN" b="0" i="1" smtClean="0">
                        <a:latin typeface="Cambria Math" panose="02040503050406030204" pitchFamily="18" charset="0"/>
                      </a:rPr>
                      <m:t>𝜙</m:t>
                    </m:r>
                  </m:oMath>
                </a14:m>
                <a:r>
                  <a:rPr lang="zh-CN" altLang="en-US" dirty="0"/>
                  <a:t> is coupled to the light SM matter as</a:t>
                </a:r>
              </a:p>
            </p:txBody>
          </p:sp>
        </mc:Choice>
        <mc:Fallback xmlns="">
          <p:sp>
            <p:nvSpPr>
              <p:cNvPr id="9" name="文本框 8">
                <a:extLst>
                  <a:ext uri="{FF2B5EF4-FFF2-40B4-BE49-F238E27FC236}">
                    <a16:creationId xmlns:a16="http://schemas.microsoft.com/office/drawing/2014/main" id="{E1C5B2D9-C9DD-A217-A1F3-ED2E9D3E07F0}"/>
                  </a:ext>
                </a:extLst>
              </p:cNvPr>
              <p:cNvSpPr txBox="1">
                <a:spLocks noRot="1" noChangeAspect="1" noMove="1" noResize="1" noEditPoints="1" noAdjustHandles="1" noChangeArrowheads="1" noChangeShapeType="1" noTextEdit="1"/>
              </p:cNvSpPr>
              <p:nvPr/>
            </p:nvSpPr>
            <p:spPr>
              <a:xfrm>
                <a:off x="622987" y="1169255"/>
                <a:ext cx="7073211" cy="369332"/>
              </a:xfrm>
              <a:prstGeom prst="rect">
                <a:avLst/>
              </a:prstGeom>
              <a:blipFill>
                <a:blip r:embed="rId3"/>
                <a:stretch>
                  <a:fillRect l="-690" t="-10000" b="-26667"/>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F167923C-56E8-AFCC-CAFF-EED5CFE4B9E9}"/>
              </a:ext>
            </a:extLst>
          </p:cNvPr>
          <p:cNvSpPr txBox="1"/>
          <p:nvPr/>
        </p:nvSpPr>
        <p:spPr>
          <a:xfrm>
            <a:off x="1096776" y="2268137"/>
            <a:ext cx="6125632" cy="369332"/>
          </a:xfrm>
          <a:prstGeom prst="rect">
            <a:avLst/>
          </a:prstGeom>
          <a:noFill/>
        </p:spPr>
        <p:txBody>
          <a:bodyPr wrap="square">
            <a:spAutoFit/>
          </a:bodyPr>
          <a:lstStyle/>
          <a:p>
            <a:r>
              <a:rPr lang="zh-CN" altLang="en-US" b="1" dirty="0"/>
              <a:t>UV completion</a:t>
            </a: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8D5E4A65-6E1E-EA13-AAD9-13DA6273E4B0}"/>
                  </a:ext>
                </a:extLst>
              </p:cNvPr>
              <p:cNvSpPr txBox="1"/>
              <p:nvPr/>
            </p:nvSpPr>
            <p:spPr>
              <a:xfrm>
                <a:off x="2969272" y="2207797"/>
                <a:ext cx="8432799" cy="528286"/>
              </a:xfrm>
              <a:prstGeom prst="rect">
                <a:avLst/>
              </a:prstGeom>
              <a:noFill/>
            </p:spPr>
            <p:txBody>
              <a:bodyPr wrap="square">
                <a:spAutoFit/>
              </a:bodyPr>
              <a:lstStyle/>
              <a:p>
                <a:r>
                  <a:rPr lang="zh-CN" altLang="en-US" dirty="0"/>
                  <a:t>a linear complex field </a:t>
                </a:r>
                <a14:m>
                  <m:oMath xmlns:m="http://schemas.openxmlformats.org/officeDocument/2006/math">
                    <m:r>
                      <m:rPr>
                        <m:sty m:val="p"/>
                      </m:rPr>
                      <a:rPr lang="zh-CN" altLang="en-US" i="0" dirty="0" smtClean="0">
                        <a:latin typeface="Cambria Math" panose="02040503050406030204" pitchFamily="18" charset="0"/>
                      </a:rPr>
                      <m:t>Φ</m:t>
                    </m:r>
                    <m:r>
                      <a:rPr lang="en-US" altLang="zh-CN" b="0" i="0" dirty="0" smtClean="0">
                        <a:latin typeface="Cambria Math" panose="02040503050406030204" pitchFamily="18" charset="0"/>
                      </a:rPr>
                      <m:t>=</m:t>
                    </m:r>
                    <m:d>
                      <m:dPr>
                        <m:ctrlPr>
                          <a:rPr lang="en-US" altLang="zh-CN" b="0" i="1" dirty="0" smtClean="0">
                            <a:latin typeface="Cambria Math" panose="02040503050406030204" pitchFamily="18" charset="0"/>
                          </a:rPr>
                        </m:ctrlPr>
                      </m:dPr>
                      <m:e>
                        <m:r>
                          <a:rPr lang="en-US" altLang="zh-CN" b="0" i="1" dirty="0" smtClean="0">
                            <a:latin typeface="Cambria Math" panose="02040503050406030204" pitchFamily="18" charset="0"/>
                          </a:rPr>
                          <m:t>𝜌</m:t>
                        </m:r>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𝑓</m:t>
                        </m:r>
                      </m:e>
                    </m:d>
                    <m:r>
                      <m:rPr>
                        <m:sty m:val="p"/>
                      </m:rPr>
                      <a:rPr lang="en-US" altLang="zh-CN" b="0" i="0" dirty="0" smtClean="0">
                        <a:latin typeface="Cambria Math" panose="02040503050406030204" pitchFamily="18" charset="0"/>
                      </a:rPr>
                      <m:t>exp</m:t>
                    </m:r>
                    <m:r>
                      <a:rPr lang="en-US" altLang="zh-CN" b="0" i="1" dirty="0" smtClean="0">
                        <a:latin typeface="Cambria Math" panose="02040503050406030204" pitchFamily="18" charset="0"/>
                      </a:rPr>
                      <m:t>⁡(</m:t>
                    </m:r>
                    <m:f>
                      <m:fPr>
                        <m:ctrlPr>
                          <a:rPr lang="en-US" altLang="zh-CN" b="0" i="1" dirty="0" smtClean="0">
                            <a:latin typeface="Cambria Math" panose="02040503050406030204" pitchFamily="18" charset="0"/>
                          </a:rPr>
                        </m:ctrlPr>
                      </m:fPr>
                      <m:num>
                        <m:r>
                          <a:rPr lang="en-US" altLang="zh-CN" b="0" i="1" dirty="0" smtClean="0">
                            <a:latin typeface="Cambria Math" panose="02040503050406030204" pitchFamily="18" charset="0"/>
                          </a:rPr>
                          <m:t>𝑖</m:t>
                        </m:r>
                        <m:r>
                          <a:rPr lang="en-US" altLang="zh-CN" b="0" i="1" dirty="0" smtClean="0">
                            <a:latin typeface="Cambria Math" panose="02040503050406030204" pitchFamily="18" charset="0"/>
                          </a:rPr>
                          <m:t>𝜙</m:t>
                        </m:r>
                      </m:num>
                      <m:den>
                        <m:r>
                          <a:rPr lang="en-US" altLang="zh-CN" b="0" i="1" dirty="0" smtClean="0">
                            <a:latin typeface="Cambria Math" panose="02040503050406030204" pitchFamily="18" charset="0"/>
                          </a:rPr>
                          <m:t>𝑓</m:t>
                        </m:r>
                      </m:den>
                    </m:f>
                    <m:r>
                      <a:rPr lang="en-US" altLang="zh-CN" b="0" i="1" dirty="0" smtClean="0">
                        <a:latin typeface="Cambria Math" panose="02040503050406030204" pitchFamily="18" charset="0"/>
                      </a:rPr>
                      <m:t>)</m:t>
                    </m:r>
                  </m:oMath>
                </a14:m>
                <a:r>
                  <a:rPr lang="en-US" altLang="zh-CN" dirty="0"/>
                  <a:t>, with charge conjugation </a:t>
                </a:r>
                <a14:m>
                  <m:oMath xmlns:m="http://schemas.openxmlformats.org/officeDocument/2006/math">
                    <m:r>
                      <m:rPr>
                        <m:sty m:val="p"/>
                      </m:rPr>
                      <a:rPr lang="en-US" altLang="zh-CN" b="0" i="0" smtClean="0">
                        <a:latin typeface="Cambria Math" panose="02040503050406030204" pitchFamily="18" charset="0"/>
                      </a:rPr>
                      <m:t>Φ</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m:rPr>
                            <m:sty m:val="p"/>
                          </m:rPr>
                          <a:rPr lang="en-US" altLang="zh-CN" b="0" i="0" smtClean="0">
                            <a:latin typeface="Cambria Math" panose="02040503050406030204" pitchFamily="18" charset="0"/>
                          </a:rPr>
                          <m:t>Φ</m:t>
                        </m:r>
                      </m:e>
                      <m:sup>
                        <m:r>
                          <a:rPr lang="en-US" altLang="zh-CN" b="0" i="1" smtClean="0">
                            <a:latin typeface="Cambria Math" panose="02040503050406030204" pitchFamily="18" charset="0"/>
                          </a:rPr>
                          <m:t>∗</m:t>
                        </m:r>
                      </m:sup>
                    </m:sSup>
                  </m:oMath>
                </a14:m>
                <a:r>
                  <a:rPr lang="en-US" altLang="zh-CN" dirty="0"/>
                  <a:t> </a:t>
                </a:r>
                <a:endParaRPr lang="zh-CN" altLang="en-US" dirty="0"/>
              </a:p>
            </p:txBody>
          </p:sp>
        </mc:Choice>
        <mc:Fallback xmlns="">
          <p:sp>
            <p:nvSpPr>
              <p:cNvPr id="13" name="文本框 12">
                <a:extLst>
                  <a:ext uri="{FF2B5EF4-FFF2-40B4-BE49-F238E27FC236}">
                    <a16:creationId xmlns:a16="http://schemas.microsoft.com/office/drawing/2014/main" id="{8D5E4A65-6E1E-EA13-AAD9-13DA6273E4B0}"/>
                  </a:ext>
                </a:extLst>
              </p:cNvPr>
              <p:cNvSpPr txBox="1">
                <a:spLocks noRot="1" noChangeAspect="1" noMove="1" noResize="1" noEditPoints="1" noAdjustHandles="1" noChangeArrowheads="1" noChangeShapeType="1" noTextEdit="1"/>
              </p:cNvSpPr>
              <p:nvPr/>
            </p:nvSpPr>
            <p:spPr>
              <a:xfrm>
                <a:off x="2969272" y="2207797"/>
                <a:ext cx="8432799" cy="528286"/>
              </a:xfrm>
              <a:prstGeom prst="rect">
                <a:avLst/>
              </a:prstGeom>
              <a:blipFill>
                <a:blip r:embed="rId4"/>
                <a:stretch>
                  <a:fillRect l="-578" b="-6897"/>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AA412029-9D62-31A6-2E92-E9B6CA4CE4BE}"/>
              </a:ext>
            </a:extLst>
          </p:cNvPr>
          <p:cNvSpPr txBox="1"/>
          <p:nvPr/>
        </p:nvSpPr>
        <p:spPr>
          <a:xfrm>
            <a:off x="561193" y="2657170"/>
            <a:ext cx="6125632" cy="369332"/>
          </a:xfrm>
          <a:prstGeom prst="rect">
            <a:avLst/>
          </a:prstGeom>
          <a:noFill/>
        </p:spPr>
        <p:txBody>
          <a:bodyPr wrap="square">
            <a:spAutoFit/>
          </a:bodyPr>
          <a:lstStyle/>
          <a:p>
            <a:r>
              <a:rPr lang="zh-CN" altLang="en-US" dirty="0"/>
              <a:t>1-loop potential of φ,</a:t>
            </a:r>
          </a:p>
        </p:txBody>
      </p:sp>
      <p:pic>
        <p:nvPicPr>
          <p:cNvPr id="17" name="图片 16">
            <a:extLst>
              <a:ext uri="{FF2B5EF4-FFF2-40B4-BE49-F238E27FC236}">
                <a16:creationId xmlns:a16="http://schemas.microsoft.com/office/drawing/2014/main" id="{C0FDB8D9-5E2C-4865-2EBF-52F13A3432BD}"/>
              </a:ext>
            </a:extLst>
          </p:cNvPr>
          <p:cNvPicPr>
            <a:picLocks noChangeAspect="1"/>
          </p:cNvPicPr>
          <p:nvPr/>
        </p:nvPicPr>
        <p:blipFill>
          <a:blip r:embed="rId5"/>
          <a:stretch>
            <a:fillRect/>
          </a:stretch>
        </p:blipFill>
        <p:spPr>
          <a:xfrm>
            <a:off x="1643425" y="3010345"/>
            <a:ext cx="6789038" cy="729663"/>
          </a:xfrm>
          <a:prstGeom prst="rect">
            <a:avLst/>
          </a:prstGeom>
        </p:spPr>
      </p:pic>
      <p:pic>
        <p:nvPicPr>
          <p:cNvPr id="19" name="图片 18">
            <a:extLst>
              <a:ext uri="{FF2B5EF4-FFF2-40B4-BE49-F238E27FC236}">
                <a16:creationId xmlns:a16="http://schemas.microsoft.com/office/drawing/2014/main" id="{675C76AA-37AF-6B10-0C29-AE478836EEF6}"/>
              </a:ext>
            </a:extLst>
          </p:cNvPr>
          <p:cNvPicPr>
            <a:picLocks noChangeAspect="1"/>
          </p:cNvPicPr>
          <p:nvPr/>
        </p:nvPicPr>
        <p:blipFill>
          <a:blip r:embed="rId6"/>
          <a:stretch>
            <a:fillRect/>
          </a:stretch>
        </p:blipFill>
        <p:spPr>
          <a:xfrm>
            <a:off x="8588828" y="3010345"/>
            <a:ext cx="3354764" cy="548145"/>
          </a:xfrm>
          <a:prstGeom prst="rect">
            <a:avLst/>
          </a:prstGeom>
        </p:spPr>
      </p:pic>
      <p:sp>
        <p:nvSpPr>
          <p:cNvPr id="21" name="文本框 20">
            <a:extLst>
              <a:ext uri="{FF2B5EF4-FFF2-40B4-BE49-F238E27FC236}">
                <a16:creationId xmlns:a16="http://schemas.microsoft.com/office/drawing/2014/main" id="{F3A0E3C3-0C2D-CA70-66B3-1ED03D85FF53}"/>
              </a:ext>
            </a:extLst>
          </p:cNvPr>
          <p:cNvSpPr txBox="1"/>
          <p:nvPr/>
        </p:nvSpPr>
        <p:spPr>
          <a:xfrm>
            <a:off x="561193" y="3880658"/>
            <a:ext cx="6125632" cy="369332"/>
          </a:xfrm>
          <a:prstGeom prst="rect">
            <a:avLst/>
          </a:prstGeom>
          <a:noFill/>
        </p:spPr>
        <p:txBody>
          <a:bodyPr wrap="square">
            <a:spAutoFit/>
          </a:bodyPr>
          <a:lstStyle/>
          <a:p>
            <a:r>
              <a:rPr lang="zh-CN" altLang="en-US" dirty="0"/>
              <a:t>The overall potential for φ can be written as</a:t>
            </a:r>
          </a:p>
        </p:txBody>
      </p:sp>
      <p:pic>
        <p:nvPicPr>
          <p:cNvPr id="23" name="图片 22">
            <a:extLst>
              <a:ext uri="{FF2B5EF4-FFF2-40B4-BE49-F238E27FC236}">
                <a16:creationId xmlns:a16="http://schemas.microsoft.com/office/drawing/2014/main" id="{FD70353A-75F2-F955-3EA7-F27DFACCE3DD}"/>
              </a:ext>
            </a:extLst>
          </p:cNvPr>
          <p:cNvPicPr>
            <a:picLocks noChangeAspect="1"/>
          </p:cNvPicPr>
          <p:nvPr/>
        </p:nvPicPr>
        <p:blipFill>
          <a:blip r:embed="rId7"/>
          <a:stretch>
            <a:fillRect/>
          </a:stretch>
        </p:blipFill>
        <p:spPr>
          <a:xfrm>
            <a:off x="1693955" y="4168577"/>
            <a:ext cx="6687977" cy="1527381"/>
          </a:xfrm>
          <a:prstGeom prst="rect">
            <a:avLst/>
          </a:prstGeom>
        </p:spPr>
      </p:pic>
      <p:sp>
        <p:nvSpPr>
          <p:cNvPr id="25" name="文本框 24">
            <a:extLst>
              <a:ext uri="{FF2B5EF4-FFF2-40B4-BE49-F238E27FC236}">
                <a16:creationId xmlns:a16="http://schemas.microsoft.com/office/drawing/2014/main" id="{DDFA4D9E-9F6B-AC9C-5639-A9507451E701}"/>
              </a:ext>
            </a:extLst>
          </p:cNvPr>
          <p:cNvSpPr txBox="1"/>
          <p:nvPr/>
        </p:nvSpPr>
        <p:spPr>
          <a:xfrm>
            <a:off x="8866791" y="4848516"/>
            <a:ext cx="2662282" cy="369332"/>
          </a:xfrm>
          <a:prstGeom prst="rect">
            <a:avLst/>
          </a:prstGeom>
          <a:noFill/>
        </p:spPr>
        <p:txBody>
          <a:bodyPr wrap="square">
            <a:spAutoFit/>
          </a:bodyPr>
          <a:lstStyle/>
          <a:p>
            <a:r>
              <a:rPr lang="en-US" altLang="zh-CN" b="1" dirty="0"/>
              <a:t>Relaxion mechanism</a:t>
            </a:r>
            <a:endParaRPr lang="zh-CN" altLang="en-US" b="1" dirty="0"/>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635D5049-05DD-1B0D-BDF6-78DE13581E37}"/>
                  </a:ext>
                </a:extLst>
              </p:cNvPr>
              <p:cNvSpPr txBox="1"/>
              <p:nvPr/>
            </p:nvSpPr>
            <p:spPr>
              <a:xfrm>
                <a:off x="1096776" y="5724682"/>
                <a:ext cx="9241365" cy="748538"/>
              </a:xfrm>
              <a:prstGeom prst="rect">
                <a:avLst/>
              </a:prstGeom>
              <a:noFill/>
            </p:spPr>
            <p:txBody>
              <a:bodyPr wrap="square">
                <a:spAutoFit/>
              </a:bodyPr>
              <a:lstStyle/>
              <a:p>
                <a14:m>
                  <m:oMath xmlns:m="http://schemas.openxmlformats.org/officeDocument/2006/math">
                    <m:acc>
                      <m:accPr>
                        <m:chr m:val="̂"/>
                        <m:ctrlPr>
                          <a:rPr lang="en-US" altLang="zh-CN" sz="2400" b="0" i="1" smtClean="0">
                            <a:latin typeface="Cambria Math" panose="02040503050406030204" pitchFamily="18" charset="0"/>
                          </a:rPr>
                        </m:ctrlPr>
                      </m:accPr>
                      <m:e>
                        <m:r>
                          <a:rPr lang="en-US" altLang="zh-CN" sz="2400" b="0" i="1" smtClean="0">
                            <a:latin typeface="Cambria Math" panose="02040503050406030204" pitchFamily="18" charset="0"/>
                          </a:rPr>
                          <m:t>𝐻</m:t>
                        </m:r>
                      </m:e>
                    </m:acc>
                  </m:oMath>
                </a14:m>
                <a:r>
                  <a:rPr lang="zh-CN" altLang="en-US" sz="2400" dirty="0"/>
                  <a:t> </a:t>
                </a:r>
                <a:r>
                  <a:rPr lang="zh-CN" altLang="en-US" dirty="0"/>
                  <a:t>belongs to a new hidden sector whose mass is being relaxed from some cut-off </a:t>
                </a:r>
                <a14:m>
                  <m:oMath xmlns:m="http://schemas.openxmlformats.org/officeDocument/2006/math">
                    <m:r>
                      <m:rPr>
                        <m:sty m:val="p"/>
                      </m:rPr>
                      <a:rPr lang="zh-CN" altLang="en-US" i="0" dirty="0" smtClean="0">
                        <a:latin typeface="Cambria Math" panose="02040503050406030204" pitchFamily="18" charset="0"/>
                      </a:rPr>
                      <m:t>Λ</m:t>
                    </m:r>
                  </m:oMath>
                </a14:m>
                <a:r>
                  <a:rPr lang="zh-CN" altLang="en-US" dirty="0"/>
                  <a:t> to its true vacuum expectation value</a:t>
                </a:r>
                <a14:m>
                  <m:oMath xmlns:m="http://schemas.openxmlformats.org/officeDocument/2006/math">
                    <m:r>
                      <a:rPr lang="en-US" altLang="zh-CN" b="0" i="1" dirty="0" smtClean="0">
                        <a:latin typeface="Cambria Math" panose="02040503050406030204" pitchFamily="18" charset="0"/>
                      </a:rPr>
                      <m:t> </m:t>
                    </m:r>
                    <m:acc>
                      <m:accPr>
                        <m:chr m:val="̂"/>
                        <m:ctrlPr>
                          <a:rPr lang="en-US" altLang="zh-CN" b="0" i="1" dirty="0" smtClean="0">
                            <a:latin typeface="Cambria Math" panose="02040503050406030204" pitchFamily="18" charset="0"/>
                          </a:rPr>
                        </m:ctrlPr>
                      </m:accPr>
                      <m:e>
                        <m:r>
                          <a:rPr lang="en-US" altLang="zh-CN" b="0" i="1" dirty="0" smtClean="0">
                            <a:latin typeface="Cambria Math" panose="02040503050406030204" pitchFamily="18" charset="0"/>
                          </a:rPr>
                          <m:t>𝑣</m:t>
                        </m:r>
                      </m:e>
                    </m:acc>
                  </m:oMath>
                </a14:m>
                <a:r>
                  <a:rPr lang="en-US" altLang="zh-CN" dirty="0"/>
                  <a:t>.</a:t>
                </a:r>
                <a:endParaRPr lang="zh-CN" altLang="en-US" dirty="0"/>
              </a:p>
            </p:txBody>
          </p:sp>
        </mc:Choice>
        <mc:Fallback xmlns="">
          <p:sp>
            <p:nvSpPr>
              <p:cNvPr id="27" name="文本框 26">
                <a:extLst>
                  <a:ext uri="{FF2B5EF4-FFF2-40B4-BE49-F238E27FC236}">
                    <a16:creationId xmlns:a16="http://schemas.microsoft.com/office/drawing/2014/main" id="{635D5049-05DD-1B0D-BDF6-78DE13581E37}"/>
                  </a:ext>
                </a:extLst>
              </p:cNvPr>
              <p:cNvSpPr txBox="1">
                <a:spLocks noRot="1" noChangeAspect="1" noMove="1" noResize="1" noEditPoints="1" noAdjustHandles="1" noChangeArrowheads="1" noChangeShapeType="1" noTextEdit="1"/>
              </p:cNvSpPr>
              <p:nvPr/>
            </p:nvSpPr>
            <p:spPr>
              <a:xfrm>
                <a:off x="1096776" y="5724682"/>
                <a:ext cx="9241365" cy="748538"/>
              </a:xfrm>
              <a:prstGeom prst="rect">
                <a:avLst/>
              </a:prstGeom>
              <a:blipFill>
                <a:blip r:embed="rId8"/>
                <a:stretch>
                  <a:fillRect l="-594" t="-3252" b="-12195"/>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EEB8235A-A292-BDB0-ACAA-5AB944268EEF}"/>
              </a:ext>
            </a:extLst>
          </p:cNvPr>
          <p:cNvSpPr txBox="1"/>
          <p:nvPr/>
        </p:nvSpPr>
        <p:spPr>
          <a:xfrm>
            <a:off x="8295992" y="702643"/>
            <a:ext cx="3803880" cy="369332"/>
          </a:xfrm>
          <a:prstGeom prst="rect">
            <a:avLst/>
          </a:prstGeom>
          <a:noFill/>
        </p:spPr>
        <p:txBody>
          <a:bodyPr wrap="square">
            <a:spAutoFit/>
          </a:bodyPr>
          <a:lstStyle/>
          <a:p>
            <a:r>
              <a:rPr lang="en-US" altLang="zh-CN" dirty="0"/>
              <a:t>Abhishek Banerjee et al.</a:t>
            </a:r>
            <a:r>
              <a:rPr lang="zh-CN" altLang="en-US" dirty="0"/>
              <a:t> 2211.05174</a:t>
            </a:r>
          </a:p>
        </p:txBody>
      </p:sp>
    </p:spTree>
    <p:extLst>
      <p:ext uri="{BB962C8B-B14F-4D97-AF65-F5344CB8AC3E}">
        <p14:creationId xmlns:p14="http://schemas.microsoft.com/office/powerpoint/2010/main" val="170314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BE59B30-E25F-6E2A-A032-CE8429ED2E28}"/>
              </a:ext>
            </a:extLst>
          </p:cNvPr>
          <p:cNvSpPr>
            <a:spLocks noGrp="1"/>
          </p:cNvSpPr>
          <p:nvPr>
            <p:ph idx="1"/>
          </p:nvPr>
        </p:nvSpPr>
        <p:spPr>
          <a:xfrm>
            <a:off x="101599" y="654222"/>
            <a:ext cx="10515600" cy="659960"/>
          </a:xfrm>
        </p:spPr>
        <p:txBody>
          <a:bodyPr/>
          <a:lstStyle/>
          <a:p>
            <a:r>
              <a:rPr lang="en-US" altLang="zh-CN" dirty="0"/>
              <a:t>Quadratic interactions of a light relaxed-relaxion</a:t>
            </a:r>
            <a:endParaRPr lang="zh-CN" altLang="en-US" dirty="0"/>
          </a:p>
        </p:txBody>
      </p:sp>
      <p:sp>
        <p:nvSpPr>
          <p:cNvPr id="3" name="灯片编号占位符 2">
            <a:extLst>
              <a:ext uri="{FF2B5EF4-FFF2-40B4-BE49-F238E27FC236}">
                <a16:creationId xmlns:a16="http://schemas.microsoft.com/office/drawing/2014/main" id="{7EDC07C6-A9F0-ABB8-7202-0DE4FAC39D07}"/>
              </a:ext>
            </a:extLst>
          </p:cNvPr>
          <p:cNvSpPr>
            <a:spLocks noGrp="1"/>
          </p:cNvSpPr>
          <p:nvPr>
            <p:ph type="sldNum" sz="quarter" idx="12"/>
          </p:nvPr>
        </p:nvSpPr>
        <p:spPr/>
        <p:txBody>
          <a:bodyPr/>
          <a:lstStyle/>
          <a:p>
            <a:fld id="{65316A93-59F2-4889-9C97-010C89774A76}" type="slidenum">
              <a:rPr lang="zh-CN" altLang="en-US" smtClean="0"/>
              <a:pPr/>
              <a:t>22</a:t>
            </a:fld>
            <a:endParaRPr lang="zh-CN" altLang="en-US" dirty="0"/>
          </a:p>
        </p:txBody>
      </p:sp>
      <p:sp>
        <p:nvSpPr>
          <p:cNvPr id="4" name="标题 1">
            <a:extLst>
              <a:ext uri="{FF2B5EF4-FFF2-40B4-BE49-F238E27FC236}">
                <a16:creationId xmlns:a16="http://schemas.microsoft.com/office/drawing/2014/main" id="{9CA09109-F10A-2BF1-CA65-27B72E7F4DC0}"/>
              </a:ext>
            </a:extLst>
          </p:cNvPr>
          <p:cNvSpPr txBox="1">
            <a:spLocks/>
          </p:cNvSpPr>
          <p:nvPr/>
        </p:nvSpPr>
        <p:spPr>
          <a:xfrm>
            <a:off x="-39198" y="56245"/>
            <a:ext cx="12191999" cy="54814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b="1" dirty="0">
                <a:solidFill>
                  <a:schemeClr val="bg1"/>
                </a:solidFill>
              </a:rPr>
              <a:t>Introduction</a:t>
            </a:r>
            <a:endParaRPr lang="zh-CN" altLang="en-US" b="1" dirty="0">
              <a:solidFill>
                <a:schemeClr val="bg1"/>
              </a:solidFill>
            </a:endParaRPr>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F3A0E3C3-0C2D-CA70-66B3-1ED03D85FF53}"/>
                  </a:ext>
                </a:extLst>
              </p:cNvPr>
              <p:cNvSpPr txBox="1"/>
              <p:nvPr/>
            </p:nvSpPr>
            <p:spPr>
              <a:xfrm>
                <a:off x="479054" y="1129516"/>
                <a:ext cx="6125632" cy="369332"/>
              </a:xfrm>
              <a:prstGeom prst="rect">
                <a:avLst/>
              </a:prstGeom>
              <a:noFill/>
            </p:spPr>
            <p:txBody>
              <a:bodyPr wrap="square">
                <a:spAutoFit/>
              </a:bodyPr>
              <a:lstStyle/>
              <a:p>
                <a:r>
                  <a:rPr lang="zh-CN" altLang="en-US" dirty="0"/>
                  <a:t>The overall potential for </a:t>
                </a:r>
                <a14:m>
                  <m:oMath xmlns:m="http://schemas.openxmlformats.org/officeDocument/2006/math">
                    <m:r>
                      <a:rPr lang="en-US" altLang="zh-CN" b="0" i="1" dirty="0" smtClean="0">
                        <a:latin typeface="Cambria Math" panose="02040503050406030204" pitchFamily="18" charset="0"/>
                      </a:rPr>
                      <m:t>𝜙</m:t>
                    </m:r>
                  </m:oMath>
                </a14:m>
                <a:r>
                  <a:rPr lang="zh-CN" altLang="en-US" dirty="0"/>
                  <a:t> can be written as</a:t>
                </a:r>
              </a:p>
            </p:txBody>
          </p:sp>
        </mc:Choice>
        <mc:Fallback xmlns="">
          <p:sp>
            <p:nvSpPr>
              <p:cNvPr id="21" name="文本框 20">
                <a:extLst>
                  <a:ext uri="{FF2B5EF4-FFF2-40B4-BE49-F238E27FC236}">
                    <a16:creationId xmlns:a16="http://schemas.microsoft.com/office/drawing/2014/main" id="{F3A0E3C3-0C2D-CA70-66B3-1ED03D85FF53}"/>
                  </a:ext>
                </a:extLst>
              </p:cNvPr>
              <p:cNvSpPr txBox="1">
                <a:spLocks noRot="1" noChangeAspect="1" noMove="1" noResize="1" noEditPoints="1" noAdjustHandles="1" noChangeArrowheads="1" noChangeShapeType="1" noTextEdit="1"/>
              </p:cNvSpPr>
              <p:nvPr/>
            </p:nvSpPr>
            <p:spPr>
              <a:xfrm>
                <a:off x="479054" y="1129516"/>
                <a:ext cx="6125632" cy="369332"/>
              </a:xfrm>
              <a:prstGeom prst="rect">
                <a:avLst/>
              </a:prstGeom>
              <a:blipFill>
                <a:blip r:embed="rId2"/>
                <a:stretch>
                  <a:fillRect l="-896" t="-8197" b="-24590"/>
                </a:stretch>
              </a:blipFill>
            </p:spPr>
            <p:txBody>
              <a:bodyPr/>
              <a:lstStyle/>
              <a:p>
                <a:r>
                  <a:rPr lang="zh-CN" altLang="en-US">
                    <a:noFill/>
                  </a:rPr>
                  <a:t> </a:t>
                </a:r>
              </a:p>
            </p:txBody>
          </p:sp>
        </mc:Fallback>
      </mc:AlternateContent>
      <p:pic>
        <p:nvPicPr>
          <p:cNvPr id="23" name="图片 22">
            <a:extLst>
              <a:ext uri="{FF2B5EF4-FFF2-40B4-BE49-F238E27FC236}">
                <a16:creationId xmlns:a16="http://schemas.microsoft.com/office/drawing/2014/main" id="{FD70353A-75F2-F955-3EA7-F27DFACCE3DD}"/>
              </a:ext>
            </a:extLst>
          </p:cNvPr>
          <p:cNvPicPr>
            <a:picLocks noChangeAspect="1"/>
          </p:cNvPicPr>
          <p:nvPr/>
        </p:nvPicPr>
        <p:blipFill>
          <a:blip r:embed="rId3"/>
          <a:stretch>
            <a:fillRect/>
          </a:stretch>
        </p:blipFill>
        <p:spPr>
          <a:xfrm>
            <a:off x="1748239" y="1431540"/>
            <a:ext cx="5411597" cy="1235885"/>
          </a:xfrm>
          <a:prstGeom prst="rect">
            <a:avLst/>
          </a:prstGeom>
        </p:spPr>
      </p:pic>
      <p:sp>
        <p:nvSpPr>
          <p:cNvPr id="25" name="文本框 24">
            <a:extLst>
              <a:ext uri="{FF2B5EF4-FFF2-40B4-BE49-F238E27FC236}">
                <a16:creationId xmlns:a16="http://schemas.microsoft.com/office/drawing/2014/main" id="{DDFA4D9E-9F6B-AC9C-5639-A9507451E701}"/>
              </a:ext>
            </a:extLst>
          </p:cNvPr>
          <p:cNvSpPr txBox="1"/>
          <p:nvPr/>
        </p:nvSpPr>
        <p:spPr>
          <a:xfrm>
            <a:off x="8412118" y="2077872"/>
            <a:ext cx="2662282" cy="369332"/>
          </a:xfrm>
          <a:prstGeom prst="rect">
            <a:avLst/>
          </a:prstGeom>
          <a:noFill/>
        </p:spPr>
        <p:txBody>
          <a:bodyPr wrap="square">
            <a:spAutoFit/>
          </a:bodyPr>
          <a:lstStyle/>
          <a:p>
            <a:r>
              <a:rPr lang="en-US" altLang="zh-CN" b="1" dirty="0"/>
              <a:t>Relaxion mechanism</a:t>
            </a:r>
            <a:endParaRPr lang="zh-CN" altLang="en-US" b="1" dirty="0"/>
          </a:p>
        </p:txBody>
      </p:sp>
      <p:pic>
        <p:nvPicPr>
          <p:cNvPr id="6" name="图片 5">
            <a:extLst>
              <a:ext uri="{FF2B5EF4-FFF2-40B4-BE49-F238E27FC236}">
                <a16:creationId xmlns:a16="http://schemas.microsoft.com/office/drawing/2014/main" id="{4FDE03E3-2F51-A8C2-1525-6ECA0F8CB657}"/>
              </a:ext>
            </a:extLst>
          </p:cNvPr>
          <p:cNvPicPr>
            <a:picLocks noChangeAspect="1"/>
          </p:cNvPicPr>
          <p:nvPr/>
        </p:nvPicPr>
        <p:blipFill rotWithShape="1">
          <a:blip r:embed="rId4"/>
          <a:srcRect l="26772" t="36979"/>
          <a:stretch/>
        </p:blipFill>
        <p:spPr>
          <a:xfrm>
            <a:off x="1662250" y="2944800"/>
            <a:ext cx="5752908" cy="962567"/>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A64346ED-75E0-8D4F-9C54-372841B95F2D}"/>
                  </a:ext>
                </a:extLst>
              </p:cNvPr>
              <p:cNvSpPr txBox="1"/>
              <p:nvPr/>
            </p:nvSpPr>
            <p:spPr>
              <a:xfrm>
                <a:off x="479054" y="4128767"/>
                <a:ext cx="9917336" cy="369332"/>
              </a:xfrm>
              <a:prstGeom prst="rect">
                <a:avLst/>
              </a:prstGeom>
              <a:noFill/>
            </p:spPr>
            <p:txBody>
              <a:bodyPr wrap="square">
                <a:spAutoFit/>
              </a:bodyPr>
              <a:lstStyle/>
              <a:p>
                <a:r>
                  <a:rPr lang="en-US" altLang="zh-CN" dirty="0"/>
                  <a:t>A</a:t>
                </a:r>
                <a:r>
                  <a:rPr lang="zh-CN" altLang="en-US" dirty="0"/>
                  <a:t>round the stopping point of </a:t>
                </a:r>
                <a14:m>
                  <m:oMath xmlns:m="http://schemas.openxmlformats.org/officeDocument/2006/math">
                    <m:r>
                      <a:rPr lang="en-US" altLang="zh-CN" b="0" i="1" dirty="0" smtClean="0">
                        <a:latin typeface="Cambria Math" panose="02040503050406030204" pitchFamily="18" charset="0"/>
                      </a:rPr>
                      <m:t>𝜙</m:t>
                    </m:r>
                  </m:oMath>
                </a14:m>
                <a:r>
                  <a:rPr lang="zh-CN" altLang="en-US" dirty="0"/>
                  <a:t> gives rise to linear and quadratic couplings of φ to the SM as </a:t>
                </a:r>
              </a:p>
            </p:txBody>
          </p:sp>
        </mc:Choice>
        <mc:Fallback xmlns="">
          <p:sp>
            <p:nvSpPr>
              <p:cNvPr id="10" name="文本框 9">
                <a:extLst>
                  <a:ext uri="{FF2B5EF4-FFF2-40B4-BE49-F238E27FC236}">
                    <a16:creationId xmlns:a16="http://schemas.microsoft.com/office/drawing/2014/main" id="{A64346ED-75E0-8D4F-9C54-372841B95F2D}"/>
                  </a:ext>
                </a:extLst>
              </p:cNvPr>
              <p:cNvSpPr txBox="1">
                <a:spLocks noRot="1" noChangeAspect="1" noMove="1" noResize="1" noEditPoints="1" noAdjustHandles="1" noChangeArrowheads="1" noChangeShapeType="1" noTextEdit="1"/>
              </p:cNvSpPr>
              <p:nvPr/>
            </p:nvSpPr>
            <p:spPr>
              <a:xfrm>
                <a:off x="479054" y="4128767"/>
                <a:ext cx="9917336" cy="369332"/>
              </a:xfrm>
              <a:prstGeom prst="rect">
                <a:avLst/>
              </a:prstGeom>
              <a:blipFill>
                <a:blip r:embed="rId5"/>
                <a:stretch>
                  <a:fillRect l="-554" t="-8197" b="-24590"/>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BBCD0615-9544-1E1C-824F-6357497A84DE}"/>
              </a:ext>
            </a:extLst>
          </p:cNvPr>
          <p:cNvPicPr>
            <a:picLocks noChangeAspect="1"/>
          </p:cNvPicPr>
          <p:nvPr/>
        </p:nvPicPr>
        <p:blipFill>
          <a:blip r:embed="rId6"/>
          <a:stretch>
            <a:fillRect/>
          </a:stretch>
        </p:blipFill>
        <p:spPr>
          <a:xfrm>
            <a:off x="1509849" y="4698009"/>
            <a:ext cx="6228684" cy="1571088"/>
          </a:xfrm>
          <a:prstGeom prst="rect">
            <a:avLst/>
          </a:prstGeom>
        </p:spPr>
      </p:pic>
      <p:sp>
        <p:nvSpPr>
          <p:cNvPr id="18" name="文本框 17">
            <a:extLst>
              <a:ext uri="{FF2B5EF4-FFF2-40B4-BE49-F238E27FC236}">
                <a16:creationId xmlns:a16="http://schemas.microsoft.com/office/drawing/2014/main" id="{7E6308B9-8E9B-F79F-A14B-B5E805516D6E}"/>
              </a:ext>
            </a:extLst>
          </p:cNvPr>
          <p:cNvSpPr txBox="1"/>
          <p:nvPr/>
        </p:nvSpPr>
        <p:spPr>
          <a:xfrm>
            <a:off x="555931" y="2682669"/>
            <a:ext cx="6125632" cy="369332"/>
          </a:xfrm>
          <a:prstGeom prst="rect">
            <a:avLst/>
          </a:prstGeom>
          <a:noFill/>
        </p:spPr>
        <p:txBody>
          <a:bodyPr wrap="square">
            <a:spAutoFit/>
          </a:bodyPr>
          <a:lstStyle/>
          <a:p>
            <a:r>
              <a:rPr lang="zh-CN" altLang="en-US" dirty="0"/>
              <a:t>we find the field stopping point as</a:t>
            </a: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36621FFB-0CBC-4854-1597-76100B1341B9}"/>
                  </a:ext>
                </a:extLst>
              </p:cNvPr>
              <p:cNvSpPr txBox="1"/>
              <p:nvPr/>
            </p:nvSpPr>
            <p:spPr>
              <a:xfrm>
                <a:off x="8310518" y="5302520"/>
                <a:ext cx="2526815" cy="5618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800" b="1" i="1" dirty="0" smtClean="0">
                              <a:solidFill>
                                <a:srgbClr val="FF0000"/>
                              </a:solidFill>
                              <a:latin typeface="Cambria Math" panose="02040503050406030204" pitchFamily="18" charset="0"/>
                            </a:rPr>
                          </m:ctrlPr>
                        </m:sSubPr>
                        <m:e>
                          <m:r>
                            <a:rPr lang="en-US" altLang="zh-CN" sz="2800" b="1" i="1" dirty="0" smtClean="0">
                              <a:solidFill>
                                <a:srgbClr val="FF0000"/>
                              </a:solidFill>
                              <a:latin typeface="Cambria Math" panose="02040503050406030204" pitchFamily="18" charset="0"/>
                            </a:rPr>
                            <m:t>𝜹</m:t>
                          </m:r>
                        </m:e>
                        <m:sub>
                          <m:r>
                            <a:rPr lang="en-US" altLang="zh-CN" sz="2800" b="1" i="1" dirty="0" smtClean="0">
                              <a:solidFill>
                                <a:srgbClr val="FF0000"/>
                              </a:solidFill>
                              <a:latin typeface="Cambria Math" panose="02040503050406030204" pitchFamily="18" charset="0"/>
                            </a:rPr>
                            <m:t>𝝅</m:t>
                          </m:r>
                          <m:r>
                            <a:rPr lang="en-US" altLang="zh-CN" sz="2800" b="1" i="1" dirty="0" smtClean="0">
                              <a:solidFill>
                                <a:srgbClr val="FF0000"/>
                              </a:solidFill>
                              <a:latin typeface="Cambria Math" panose="02040503050406030204" pitchFamily="18" charset="0"/>
                            </a:rPr>
                            <m:t>/</m:t>
                          </m:r>
                          <m:r>
                            <a:rPr lang="en-US" altLang="zh-CN" sz="2800" b="1" i="1" dirty="0" smtClean="0">
                              <a:solidFill>
                                <a:srgbClr val="FF0000"/>
                              </a:solidFill>
                              <a:latin typeface="Cambria Math" panose="02040503050406030204" pitchFamily="18" charset="0"/>
                            </a:rPr>
                            <m:t>𝟐</m:t>
                          </m:r>
                        </m:sub>
                      </m:sSub>
                      <m:r>
                        <a:rPr lang="en-US" altLang="zh-CN" sz="2800" b="1" i="1" dirty="0" smtClean="0">
                          <a:solidFill>
                            <a:srgbClr val="FF0000"/>
                          </a:solidFill>
                          <a:latin typeface="Cambria Math" panose="02040503050406030204" pitchFamily="18" charset="0"/>
                        </a:rPr>
                        <m:t>≪</m:t>
                      </m:r>
                      <m:r>
                        <a:rPr lang="en-US" altLang="zh-CN" sz="2800" b="1" i="1" dirty="0" smtClean="0">
                          <a:solidFill>
                            <a:srgbClr val="FF0000"/>
                          </a:solidFill>
                          <a:latin typeface="Cambria Math" panose="02040503050406030204" pitchFamily="18" charset="0"/>
                        </a:rPr>
                        <m:t>𝟏</m:t>
                      </m:r>
                    </m:oMath>
                  </m:oMathPara>
                </a14:m>
                <a:endParaRPr lang="zh-CN" altLang="en-US" sz="2800" b="1" dirty="0">
                  <a:solidFill>
                    <a:srgbClr val="FF0000"/>
                  </a:solidFill>
                </a:endParaRPr>
              </a:p>
            </p:txBody>
          </p:sp>
        </mc:Choice>
        <mc:Fallback xmlns="">
          <p:sp>
            <p:nvSpPr>
              <p:cNvPr id="20" name="文本框 19">
                <a:extLst>
                  <a:ext uri="{FF2B5EF4-FFF2-40B4-BE49-F238E27FC236}">
                    <a16:creationId xmlns:a16="http://schemas.microsoft.com/office/drawing/2014/main" id="{36621FFB-0CBC-4854-1597-76100B1341B9}"/>
                  </a:ext>
                </a:extLst>
              </p:cNvPr>
              <p:cNvSpPr txBox="1">
                <a:spLocks noRot="1" noChangeAspect="1" noMove="1" noResize="1" noEditPoints="1" noAdjustHandles="1" noChangeArrowheads="1" noChangeShapeType="1" noTextEdit="1"/>
              </p:cNvSpPr>
              <p:nvPr/>
            </p:nvSpPr>
            <p:spPr>
              <a:xfrm>
                <a:off x="8310518" y="5302520"/>
                <a:ext cx="2526815" cy="561885"/>
              </a:xfrm>
              <a:prstGeom prst="rect">
                <a:avLst/>
              </a:prstGeom>
              <a:blipFill>
                <a:blip r:embed="rId7"/>
                <a:stretch>
                  <a:fillRect/>
                </a:stretch>
              </a:blipFill>
            </p:spPr>
            <p:txBody>
              <a:bodyPr/>
              <a:lstStyle/>
              <a:p>
                <a:r>
                  <a:rPr lang="zh-CN" altLang="en-US">
                    <a:noFill/>
                  </a:rPr>
                  <a:t> </a:t>
                </a:r>
              </a:p>
            </p:txBody>
          </p:sp>
        </mc:Fallback>
      </mc:AlternateContent>
      <p:sp>
        <p:nvSpPr>
          <p:cNvPr id="24" name="文本框 23">
            <a:extLst>
              <a:ext uri="{FF2B5EF4-FFF2-40B4-BE49-F238E27FC236}">
                <a16:creationId xmlns:a16="http://schemas.microsoft.com/office/drawing/2014/main" id="{4D2333F5-363A-FE00-1992-A9A427811B2E}"/>
              </a:ext>
            </a:extLst>
          </p:cNvPr>
          <p:cNvSpPr txBox="1"/>
          <p:nvPr/>
        </p:nvSpPr>
        <p:spPr>
          <a:xfrm>
            <a:off x="8295992" y="702643"/>
            <a:ext cx="3803880" cy="369332"/>
          </a:xfrm>
          <a:prstGeom prst="rect">
            <a:avLst/>
          </a:prstGeom>
          <a:noFill/>
        </p:spPr>
        <p:txBody>
          <a:bodyPr wrap="square">
            <a:spAutoFit/>
          </a:bodyPr>
          <a:lstStyle/>
          <a:p>
            <a:r>
              <a:rPr lang="en-US" altLang="zh-CN" dirty="0"/>
              <a:t>Abhishek Banerjee et al.</a:t>
            </a:r>
            <a:r>
              <a:rPr lang="zh-CN" altLang="en-US" dirty="0"/>
              <a:t> 2211.05174</a:t>
            </a:r>
          </a:p>
        </p:txBody>
      </p:sp>
    </p:spTree>
    <p:extLst>
      <p:ext uri="{BB962C8B-B14F-4D97-AF65-F5344CB8AC3E}">
        <p14:creationId xmlns:p14="http://schemas.microsoft.com/office/powerpoint/2010/main" val="19421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96379E-3B3E-3A3A-55B0-6100BFC07834}"/>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Stimulated Annihilation</a:t>
            </a:r>
            <a:endParaRPr lang="zh-CN" altLang="en-US" b="1" dirty="0">
              <a:solidFill>
                <a:schemeClr val="bg1"/>
              </a:solidFill>
            </a:endParaRPr>
          </a:p>
        </p:txBody>
      </p:sp>
      <p:sp>
        <p:nvSpPr>
          <p:cNvPr id="4" name="灯片编号占位符 3">
            <a:extLst>
              <a:ext uri="{FF2B5EF4-FFF2-40B4-BE49-F238E27FC236}">
                <a16:creationId xmlns:a16="http://schemas.microsoft.com/office/drawing/2014/main" id="{16B8DC9B-A975-4FA3-2BA2-598503B34535}"/>
              </a:ext>
            </a:extLst>
          </p:cNvPr>
          <p:cNvSpPr>
            <a:spLocks noGrp="1"/>
          </p:cNvSpPr>
          <p:nvPr>
            <p:ph type="sldNum" sz="quarter" idx="12"/>
          </p:nvPr>
        </p:nvSpPr>
        <p:spPr/>
        <p:txBody>
          <a:bodyPr/>
          <a:lstStyle/>
          <a:p>
            <a:fld id="{65316A93-59F2-4889-9C97-010C89774A76}" type="slidenum">
              <a:rPr lang="zh-CN" altLang="en-US" smtClean="0"/>
              <a:pPr/>
              <a:t>23</a:t>
            </a:fld>
            <a:r>
              <a:rPr lang="en-US" altLang="zh-CN" dirty="0"/>
              <a:t> /24</a:t>
            </a:r>
            <a:endParaRPr lang="zh-CN" altLang="en-US" dirty="0"/>
          </a:p>
        </p:txBody>
      </p:sp>
      <p:sp>
        <p:nvSpPr>
          <p:cNvPr id="5" name="内容占位符 2">
            <a:extLst>
              <a:ext uri="{FF2B5EF4-FFF2-40B4-BE49-F238E27FC236}">
                <a16:creationId xmlns:a16="http://schemas.microsoft.com/office/drawing/2014/main" id="{23151FBA-F950-E19C-2727-C30531FB7342}"/>
              </a:ext>
            </a:extLst>
          </p:cNvPr>
          <p:cNvSpPr>
            <a:spLocks noGrp="1"/>
          </p:cNvSpPr>
          <p:nvPr>
            <p:ph idx="1"/>
          </p:nvPr>
        </p:nvSpPr>
        <p:spPr>
          <a:xfrm>
            <a:off x="0" y="557432"/>
            <a:ext cx="4683369" cy="565883"/>
          </a:xfrm>
        </p:spPr>
        <p:txBody>
          <a:bodyPr/>
          <a:lstStyle/>
          <a:p>
            <a:pPr marL="0" indent="0">
              <a:buNone/>
            </a:pPr>
            <a:r>
              <a:rPr lang="en-US" altLang="zh-CN" b="1" dirty="0">
                <a:ln w="0"/>
                <a:effectLst>
                  <a:outerShdw blurRad="38100" dist="19050" dir="2700000" algn="tl" rotWithShape="0">
                    <a:schemeClr val="dk1">
                      <a:alpha val="40000"/>
                    </a:schemeClr>
                  </a:outerShdw>
                </a:effectLst>
              </a:rPr>
              <a:t>Bose enhancement</a:t>
            </a:r>
            <a:endParaRPr lang="zh-CN" altLang="en-US"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CFE44A82-F3E8-23DD-8DC8-80D110D703AA}"/>
                  </a:ext>
                </a:extLst>
              </p:cNvPr>
              <p:cNvSpPr txBox="1"/>
              <p:nvPr/>
            </p:nvSpPr>
            <p:spPr>
              <a:xfrm>
                <a:off x="3364427" y="1284756"/>
                <a:ext cx="4560482" cy="3931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𝜙</m:t>
                          </m:r>
                        </m:e>
                        <m:sub>
                          <m:sSub>
                            <m:sSubPr>
                              <m:ctrlPr>
                                <a:rPr lang="en-US" altLang="zh-CN" b="0" i="1" dirty="0" smtClean="0">
                                  <a:latin typeface="Cambria Math" panose="02040503050406030204" pitchFamily="18" charset="0"/>
                                </a:rPr>
                              </m:ctrlPr>
                            </m:sSubPr>
                            <m:e>
                              <m:r>
                                <a:rPr lang="zh-CN" altLang="en-US" i="1" dirty="0" smtClean="0">
                                  <a:latin typeface="Cambria Math" panose="02040503050406030204" pitchFamily="18" charset="0"/>
                                </a:rPr>
                                <m:t>𝑝</m:t>
                              </m:r>
                            </m:e>
                            <m:sub>
                              <m:r>
                                <a:rPr lang="en-US" altLang="zh-CN" b="0" i="1" dirty="0" smtClean="0">
                                  <a:latin typeface="Cambria Math" panose="02040503050406030204" pitchFamily="18" charset="0"/>
                                </a:rPr>
                                <m:t>1</m:t>
                              </m:r>
                            </m:sub>
                          </m:sSub>
                        </m:sub>
                      </m:sSub>
                      <m:r>
                        <a:rPr lang="zh-CN" altLang="en-US" i="1" dirty="0" smtClean="0">
                          <a:latin typeface="Cambria Math" panose="02040503050406030204" pitchFamily="18" charset="0"/>
                        </a:rPr>
                        <m:t> +</m:t>
                      </m:r>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𝜙</m:t>
                          </m:r>
                        </m:e>
                        <m:sub>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𝑝</m:t>
                              </m:r>
                            </m:e>
                            <m:sub>
                              <m:r>
                                <a:rPr lang="en-US" altLang="zh-CN" b="0" i="1" dirty="0" smtClean="0">
                                  <a:latin typeface="Cambria Math" panose="02040503050406030204" pitchFamily="18" charset="0"/>
                                </a:rPr>
                                <m:t>2</m:t>
                              </m:r>
                            </m:sub>
                          </m:sSub>
                        </m:sub>
                      </m:sSub>
                      <m:r>
                        <a:rPr lang="zh-CN" altLang="en-US" i="1" dirty="0" smtClean="0">
                          <a:latin typeface="Cambria Math" panose="02040503050406030204" pitchFamily="18" charset="0"/>
                        </a:rPr>
                        <m:t> </m:t>
                      </m:r>
                      <m:r>
                        <a:rPr lang="zh-CN" altLang="en-US" i="1" dirty="0" smtClean="0">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𝛾</m:t>
                          </m:r>
                        </m:e>
                        <m:sub>
                          <m:sSub>
                            <m:sSubPr>
                              <m:ctrlPr>
                                <a:rPr lang="en-US" altLang="zh-CN" b="0" i="1" dirty="0" smtClean="0">
                                  <a:latin typeface="Cambria Math" panose="02040503050406030204" pitchFamily="18" charset="0"/>
                                </a:rPr>
                              </m:ctrlPr>
                            </m:sSubPr>
                            <m:e>
                              <m:r>
                                <a:rPr lang="zh-CN" altLang="en-US" i="1" dirty="0" smtClean="0">
                                  <a:latin typeface="Cambria Math" panose="02040503050406030204" pitchFamily="18" charset="0"/>
                                </a:rPr>
                                <m:t>𝑝</m:t>
                              </m:r>
                            </m:e>
                            <m:sub>
                              <m:r>
                                <a:rPr lang="en-US" altLang="zh-CN" b="0" i="1" dirty="0" smtClean="0">
                                  <a:latin typeface="Cambria Math" panose="02040503050406030204" pitchFamily="18" charset="0"/>
                                </a:rPr>
                                <m:t>3</m:t>
                              </m:r>
                            </m:sub>
                          </m:sSub>
                        </m:sub>
                      </m:sSub>
                      <m:r>
                        <a:rPr lang="zh-CN" altLang="en-US" i="1" dirty="0" smtClean="0">
                          <a:latin typeface="Cambria Math" panose="02040503050406030204" pitchFamily="18" charset="0"/>
                        </a:rPr>
                        <m:t> +</m:t>
                      </m:r>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𝛾</m:t>
                          </m:r>
                        </m:e>
                        <m:sub>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𝑝</m:t>
                              </m:r>
                            </m:e>
                            <m:sub>
                              <m:r>
                                <a:rPr lang="en-US" altLang="zh-CN" b="0" i="1" dirty="0" smtClean="0">
                                  <a:latin typeface="Cambria Math" panose="02040503050406030204" pitchFamily="18" charset="0"/>
                                </a:rPr>
                                <m:t>4</m:t>
                              </m:r>
                            </m:sub>
                          </m:sSub>
                        </m:sub>
                      </m:sSub>
                      <m:r>
                        <a:rPr lang="zh-CN" altLang="en-US" i="1" dirty="0" smtClean="0">
                          <a:latin typeface="Cambria Math" panose="02040503050406030204" pitchFamily="18" charset="0"/>
                        </a:rPr>
                        <m:t> </m:t>
                      </m:r>
                    </m:oMath>
                  </m:oMathPara>
                </a14:m>
                <a:endParaRPr lang="zh-CN" altLang="en-US" dirty="0"/>
              </a:p>
            </p:txBody>
          </p:sp>
        </mc:Choice>
        <mc:Fallback xmlns="">
          <p:sp>
            <p:nvSpPr>
              <p:cNvPr id="10" name="文本框 9">
                <a:extLst>
                  <a:ext uri="{FF2B5EF4-FFF2-40B4-BE49-F238E27FC236}">
                    <a16:creationId xmlns:a16="http://schemas.microsoft.com/office/drawing/2014/main" id="{CFE44A82-F3E8-23DD-8DC8-80D110D703AA}"/>
                  </a:ext>
                </a:extLst>
              </p:cNvPr>
              <p:cNvSpPr txBox="1">
                <a:spLocks noRot="1" noChangeAspect="1" noMove="1" noResize="1" noEditPoints="1" noAdjustHandles="1" noChangeArrowheads="1" noChangeShapeType="1" noTextEdit="1"/>
              </p:cNvSpPr>
              <p:nvPr/>
            </p:nvSpPr>
            <p:spPr>
              <a:xfrm>
                <a:off x="3364427" y="1284756"/>
                <a:ext cx="4560482" cy="393121"/>
              </a:xfrm>
              <a:prstGeom prst="rect">
                <a:avLst/>
              </a:prstGeom>
              <a:blipFill>
                <a:blip r:embed="rId2"/>
                <a:stretch>
                  <a:fillRect b="-7813"/>
                </a:stretch>
              </a:blipFill>
            </p:spPr>
            <p:txBody>
              <a:bodyPr/>
              <a:lstStyle/>
              <a:p>
                <a:r>
                  <a:rPr lang="zh-CN" altLang="en-US">
                    <a:noFill/>
                  </a:rPr>
                  <a:t> </a:t>
                </a:r>
              </a:p>
            </p:txBody>
          </p:sp>
        </mc:Fallback>
      </mc:AlternateContent>
      <p:sp>
        <p:nvSpPr>
          <p:cNvPr id="12" name="内容占位符 2">
            <a:extLst>
              <a:ext uri="{FF2B5EF4-FFF2-40B4-BE49-F238E27FC236}">
                <a16:creationId xmlns:a16="http://schemas.microsoft.com/office/drawing/2014/main" id="{37600831-9D5C-19A2-8EA3-A281E595A62D}"/>
              </a:ext>
            </a:extLst>
          </p:cNvPr>
          <p:cNvSpPr txBox="1">
            <a:spLocks/>
          </p:cNvSpPr>
          <p:nvPr/>
        </p:nvSpPr>
        <p:spPr>
          <a:xfrm>
            <a:off x="689442" y="1338821"/>
            <a:ext cx="3014810" cy="4468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b="1" dirty="0">
                <a:solidFill>
                  <a:srgbClr val="2E11BF"/>
                </a:solidFill>
              </a:rPr>
              <a:t>Consider a process:</a:t>
            </a:r>
            <a:endParaRPr lang="zh-CN" altLang="en-US" sz="2000" b="1" dirty="0">
              <a:solidFill>
                <a:srgbClr val="2E11BF"/>
              </a:solidFill>
            </a:endParaRP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F6BA3FC2-4ED8-7358-9419-E30050C990FD}"/>
                  </a:ext>
                </a:extLst>
              </p:cNvPr>
              <p:cNvSpPr txBox="1"/>
              <p:nvPr/>
            </p:nvSpPr>
            <p:spPr>
              <a:xfrm>
                <a:off x="2509979" y="4777145"/>
                <a:ext cx="4552359" cy="461665"/>
              </a:xfrm>
              <a:prstGeom prst="rect">
                <a:avLst/>
              </a:prstGeom>
              <a:noFill/>
            </p:spPr>
            <p:txBody>
              <a:bodyPr wrap="square">
                <a:spAutoFit/>
              </a:bodyPr>
              <a:lstStyle/>
              <a:p>
                <a:r>
                  <a:rPr lang="en-US" altLang="zh-CN" dirty="0"/>
                  <a:t>Where, </a:t>
                </a:r>
                <a14:m>
                  <m:oMath xmlns:m="http://schemas.openxmlformats.org/officeDocument/2006/math">
                    <m:r>
                      <a:rPr lang="en-US" altLang="zh-CN" b="1" i="1" smtClean="0">
                        <a:latin typeface="Cambria Math" panose="02040503050406030204" pitchFamily="18" charset="0"/>
                      </a:rPr>
                      <m:t>±</m:t>
                    </m:r>
                  </m:oMath>
                </a14:m>
                <a:r>
                  <a:rPr lang="en-US" altLang="zh-CN" dirty="0"/>
                  <a:t>:   applies to </a:t>
                </a:r>
                <a:r>
                  <a:rPr lang="en-US" altLang="zh-CN" sz="2400" b="1" dirty="0">
                    <a:solidFill>
                      <a:srgbClr val="000201"/>
                    </a:solidFill>
                  </a:rPr>
                  <a:t>bosons</a:t>
                </a:r>
                <a:r>
                  <a:rPr lang="en-US" altLang="zh-CN" dirty="0"/>
                  <a:t>(fermions)  </a:t>
                </a:r>
                <a:endParaRPr lang="zh-CN" altLang="en-US" dirty="0"/>
              </a:p>
            </p:txBody>
          </p:sp>
        </mc:Choice>
        <mc:Fallback xmlns="">
          <p:sp>
            <p:nvSpPr>
              <p:cNvPr id="14" name="文本框 13">
                <a:extLst>
                  <a:ext uri="{FF2B5EF4-FFF2-40B4-BE49-F238E27FC236}">
                    <a16:creationId xmlns:a16="http://schemas.microsoft.com/office/drawing/2014/main" id="{F6BA3FC2-4ED8-7358-9419-E30050C990FD}"/>
                  </a:ext>
                </a:extLst>
              </p:cNvPr>
              <p:cNvSpPr txBox="1">
                <a:spLocks noRot="1" noChangeAspect="1" noMove="1" noResize="1" noEditPoints="1" noAdjustHandles="1" noChangeArrowheads="1" noChangeShapeType="1" noTextEdit="1"/>
              </p:cNvSpPr>
              <p:nvPr/>
            </p:nvSpPr>
            <p:spPr>
              <a:xfrm>
                <a:off x="2509979" y="4777145"/>
                <a:ext cx="4552359" cy="461665"/>
              </a:xfrm>
              <a:prstGeom prst="rect">
                <a:avLst/>
              </a:prstGeom>
              <a:blipFill>
                <a:blip r:embed="rId3"/>
                <a:stretch>
                  <a:fillRect l="-1205" t="-9333" b="-3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8AC3C359-CB3B-7CB2-E5CA-57F5A75D04C5}"/>
                  </a:ext>
                </a:extLst>
              </p:cNvPr>
              <p:cNvSpPr txBox="1"/>
              <p:nvPr/>
            </p:nvSpPr>
            <p:spPr>
              <a:xfrm>
                <a:off x="4026290" y="5552137"/>
                <a:ext cx="2146896" cy="491609"/>
              </a:xfrm>
              <a:prstGeom prst="rect">
                <a:avLst/>
              </a:prstGeom>
              <a:noFill/>
              <a:ln>
                <a:solidFill>
                  <a:srgbClr val="385723"/>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1" i="1" smtClean="0">
                          <a:solidFill>
                            <a:srgbClr val="FF0000"/>
                          </a:solidFill>
                          <a:latin typeface="Cambria Math" panose="02040503050406030204" pitchFamily="18" charset="0"/>
                        </a:rPr>
                        <m:t>𝟏</m:t>
                      </m:r>
                      <m:r>
                        <a:rPr lang="en-US" altLang="zh-CN" sz="2400" b="1" i="1" smtClean="0">
                          <a:solidFill>
                            <a:srgbClr val="FF0000"/>
                          </a:solidFill>
                          <a:latin typeface="Cambria Math" panose="02040503050406030204" pitchFamily="18" charset="0"/>
                        </a:rPr>
                        <m:t>+</m:t>
                      </m:r>
                      <m:sSub>
                        <m:sSubPr>
                          <m:ctrlPr>
                            <a:rPr lang="en-US" altLang="zh-CN" sz="2400" b="1" i="1" smtClean="0">
                              <a:solidFill>
                                <a:srgbClr val="FF0000"/>
                              </a:solidFill>
                              <a:latin typeface="Cambria Math" panose="02040503050406030204" pitchFamily="18" charset="0"/>
                            </a:rPr>
                          </m:ctrlPr>
                        </m:sSubPr>
                        <m:e>
                          <m:r>
                            <a:rPr lang="en-US" altLang="zh-CN" sz="2400" b="1" i="1" smtClean="0">
                              <a:solidFill>
                                <a:srgbClr val="FF0000"/>
                              </a:solidFill>
                              <a:latin typeface="Cambria Math" panose="02040503050406030204" pitchFamily="18" charset="0"/>
                            </a:rPr>
                            <m:t>𝒇</m:t>
                          </m:r>
                        </m:e>
                        <m:sub>
                          <m:r>
                            <a:rPr lang="en-US" altLang="zh-CN" sz="2400" b="1" i="1" smtClean="0">
                              <a:solidFill>
                                <a:srgbClr val="FF0000"/>
                              </a:solidFill>
                              <a:latin typeface="Cambria Math" panose="02040503050406030204" pitchFamily="18" charset="0"/>
                            </a:rPr>
                            <m:t>𝜸</m:t>
                          </m:r>
                        </m:sub>
                      </m:sSub>
                      <m:r>
                        <a:rPr lang="en-US" altLang="zh-CN" sz="2400" b="1" i="0" smtClean="0">
                          <a:solidFill>
                            <a:srgbClr val="FF0000"/>
                          </a:solidFill>
                          <a:latin typeface="Cambria Math" panose="02040503050406030204" pitchFamily="18" charset="0"/>
                        </a:rPr>
                        <m:t>≫</m:t>
                      </m:r>
                      <m:r>
                        <a:rPr lang="en-US" altLang="zh-CN" sz="2400" b="1" i="0" smtClean="0">
                          <a:solidFill>
                            <a:srgbClr val="FF0000"/>
                          </a:solidFill>
                          <a:latin typeface="Cambria Math" panose="02040503050406030204" pitchFamily="18" charset="0"/>
                        </a:rPr>
                        <m:t>𝟏</m:t>
                      </m:r>
                    </m:oMath>
                  </m:oMathPara>
                </a14:m>
                <a:endParaRPr lang="zh-CN" altLang="en-US" sz="2400" b="1" dirty="0">
                  <a:solidFill>
                    <a:srgbClr val="FF0000"/>
                  </a:solidFill>
                </a:endParaRPr>
              </a:p>
            </p:txBody>
          </p:sp>
        </mc:Choice>
        <mc:Fallback xmlns="">
          <p:sp>
            <p:nvSpPr>
              <p:cNvPr id="15" name="文本框 14">
                <a:extLst>
                  <a:ext uri="{FF2B5EF4-FFF2-40B4-BE49-F238E27FC236}">
                    <a16:creationId xmlns:a16="http://schemas.microsoft.com/office/drawing/2014/main" id="{8AC3C359-CB3B-7CB2-E5CA-57F5A75D04C5}"/>
                  </a:ext>
                </a:extLst>
              </p:cNvPr>
              <p:cNvSpPr txBox="1">
                <a:spLocks noRot="1" noChangeAspect="1" noMove="1" noResize="1" noEditPoints="1" noAdjustHandles="1" noChangeArrowheads="1" noChangeShapeType="1" noTextEdit="1"/>
              </p:cNvSpPr>
              <p:nvPr/>
            </p:nvSpPr>
            <p:spPr>
              <a:xfrm>
                <a:off x="4026290" y="5552137"/>
                <a:ext cx="2146896" cy="491609"/>
              </a:xfrm>
              <a:prstGeom prst="rect">
                <a:avLst/>
              </a:prstGeom>
              <a:blipFill>
                <a:blip r:embed="rId4"/>
                <a:stretch>
                  <a:fillRect b="-10976"/>
                </a:stretch>
              </a:blipFill>
              <a:ln>
                <a:solidFill>
                  <a:srgbClr val="385723"/>
                </a:solidFill>
              </a:ln>
            </p:spPr>
            <p:txBody>
              <a:bodyPr/>
              <a:lstStyle/>
              <a:p>
                <a:r>
                  <a:rPr lang="zh-CN" altLang="en-US">
                    <a:noFill/>
                  </a:rPr>
                  <a:t> </a:t>
                </a:r>
              </a:p>
            </p:txBody>
          </p:sp>
        </mc:Fallback>
      </mc:AlternateContent>
      <p:sp>
        <p:nvSpPr>
          <p:cNvPr id="21" name="内容占位符 2">
            <a:extLst>
              <a:ext uri="{FF2B5EF4-FFF2-40B4-BE49-F238E27FC236}">
                <a16:creationId xmlns:a16="http://schemas.microsoft.com/office/drawing/2014/main" id="{0B744FD5-19AB-9DA7-F172-3D28B968C0EB}"/>
              </a:ext>
            </a:extLst>
          </p:cNvPr>
          <p:cNvSpPr txBox="1">
            <a:spLocks/>
          </p:cNvSpPr>
          <p:nvPr/>
        </p:nvSpPr>
        <p:spPr>
          <a:xfrm>
            <a:off x="983015" y="5544499"/>
            <a:ext cx="3053927" cy="367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b="1" dirty="0">
                <a:ln w="0"/>
                <a:solidFill>
                  <a:srgbClr val="FF0000"/>
                </a:solidFill>
                <a:effectLst>
                  <a:outerShdw blurRad="38100" dist="19050" dir="2700000" algn="tl" rotWithShape="0">
                    <a:schemeClr val="dk1">
                      <a:alpha val="40000"/>
                    </a:schemeClr>
                  </a:outerShdw>
                </a:effectLst>
              </a:rPr>
              <a:t>Bose enhancement:</a:t>
            </a:r>
          </a:p>
        </p:txBody>
      </p:sp>
      <p:pic>
        <p:nvPicPr>
          <p:cNvPr id="27" name="图片 26">
            <a:extLst>
              <a:ext uri="{FF2B5EF4-FFF2-40B4-BE49-F238E27FC236}">
                <a16:creationId xmlns:a16="http://schemas.microsoft.com/office/drawing/2014/main" id="{B4BC80C5-4E4D-2A75-8A16-CBFF27E5120A}"/>
              </a:ext>
            </a:extLst>
          </p:cNvPr>
          <p:cNvPicPr>
            <a:picLocks noChangeAspect="1"/>
          </p:cNvPicPr>
          <p:nvPr/>
        </p:nvPicPr>
        <p:blipFill>
          <a:blip r:embed="rId5"/>
          <a:stretch>
            <a:fillRect/>
          </a:stretch>
        </p:blipFill>
        <p:spPr>
          <a:xfrm>
            <a:off x="2216405" y="2213905"/>
            <a:ext cx="7987121" cy="1406472"/>
          </a:xfrm>
          <a:prstGeom prst="rect">
            <a:avLst/>
          </a:prstGeom>
        </p:spPr>
      </p:pic>
      <p:sp>
        <p:nvSpPr>
          <p:cNvPr id="9" name="文本框 8">
            <a:extLst>
              <a:ext uri="{FF2B5EF4-FFF2-40B4-BE49-F238E27FC236}">
                <a16:creationId xmlns:a16="http://schemas.microsoft.com/office/drawing/2014/main" id="{D9C5F9B0-5FFF-9001-838F-E9C7793C7393}"/>
              </a:ext>
            </a:extLst>
          </p:cNvPr>
          <p:cNvSpPr txBox="1"/>
          <p:nvPr/>
        </p:nvSpPr>
        <p:spPr>
          <a:xfrm>
            <a:off x="7188587" y="6189682"/>
            <a:ext cx="4825825" cy="369332"/>
          </a:xfrm>
          <a:prstGeom prst="rect">
            <a:avLst/>
          </a:prstGeom>
          <a:noFill/>
        </p:spPr>
        <p:txBody>
          <a:bodyPr wrap="square">
            <a:spAutoFit/>
          </a:bodyPr>
          <a:lstStyle/>
          <a:p>
            <a:r>
              <a:rPr lang="en-US" altLang="zh-CN" dirty="0"/>
              <a:t>Scott Dodelson et al, </a:t>
            </a:r>
            <a:r>
              <a:rPr lang="zh-CN" altLang="en-US" dirty="0"/>
              <a:t>Modern Cosmology</a:t>
            </a:r>
            <a:r>
              <a:rPr lang="en-US" altLang="zh-CN" dirty="0"/>
              <a:t>, 2nd</a:t>
            </a:r>
            <a:endParaRPr lang="zh-CN" altLang="en-US" dirty="0"/>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C4A48F74-954E-0C4B-5661-EDE9629A19DB}"/>
                  </a:ext>
                </a:extLst>
              </p:cNvPr>
              <p:cNvSpPr txBox="1"/>
              <p:nvPr/>
            </p:nvSpPr>
            <p:spPr>
              <a:xfrm>
                <a:off x="5501271" y="4292728"/>
                <a:ext cx="3885336" cy="400110"/>
              </a:xfrm>
              <a:prstGeom prst="rect">
                <a:avLst/>
              </a:prstGeom>
              <a:noFill/>
            </p:spPr>
            <p:txBody>
              <a:bodyPr wrap="square">
                <a:spAutoFit/>
              </a:bodyPr>
              <a:lstStyle/>
              <a:p>
                <a14:m>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𝑓</m:t>
                        </m:r>
                      </m:e>
                      <m:sub>
                        <m:r>
                          <a:rPr lang="en-US" altLang="zh-CN" sz="2000" b="0" i="1" smtClean="0">
                            <a:latin typeface="Cambria Math" panose="02040503050406030204" pitchFamily="18" charset="0"/>
                          </a:rPr>
                          <m:t>𝑖</m:t>
                        </m:r>
                      </m:sub>
                    </m:sSub>
                  </m:oMath>
                </a14:m>
                <a:r>
                  <a:rPr lang="zh-CN" altLang="en-US" sz="2000" dirty="0"/>
                  <a:t> </a:t>
                </a:r>
                <a:r>
                  <a:rPr lang="en-US" altLang="zh-CN" sz="2000" dirty="0"/>
                  <a:t>:   the phase space distribution</a:t>
                </a:r>
                <a:endParaRPr lang="zh-CN" altLang="en-US" sz="2000" dirty="0"/>
              </a:p>
            </p:txBody>
          </p:sp>
        </mc:Choice>
        <mc:Fallback xmlns="">
          <p:sp>
            <p:nvSpPr>
              <p:cNvPr id="3" name="文本框 2">
                <a:extLst>
                  <a:ext uri="{FF2B5EF4-FFF2-40B4-BE49-F238E27FC236}">
                    <a16:creationId xmlns:a16="http://schemas.microsoft.com/office/drawing/2014/main" id="{C4A48F74-954E-0C4B-5661-EDE9629A19DB}"/>
                  </a:ext>
                </a:extLst>
              </p:cNvPr>
              <p:cNvSpPr txBox="1">
                <a:spLocks noRot="1" noChangeAspect="1" noMove="1" noResize="1" noEditPoints="1" noAdjustHandles="1" noChangeArrowheads="1" noChangeShapeType="1" noTextEdit="1"/>
              </p:cNvSpPr>
              <p:nvPr/>
            </p:nvSpPr>
            <p:spPr>
              <a:xfrm>
                <a:off x="5501271" y="4292728"/>
                <a:ext cx="3885336" cy="400110"/>
              </a:xfrm>
              <a:prstGeom prst="rect">
                <a:avLst/>
              </a:prstGeom>
              <a:blipFill>
                <a:blip r:embed="rId6"/>
                <a:stretch>
                  <a:fillRect l="-627" t="-7576"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0EF6FA54-067B-1A51-DAAA-DF3DE83EB842}"/>
                  </a:ext>
                </a:extLst>
              </p:cNvPr>
              <p:cNvSpPr txBox="1"/>
              <p:nvPr/>
            </p:nvSpPr>
            <p:spPr>
              <a:xfrm>
                <a:off x="5501270" y="3551896"/>
                <a:ext cx="4416581" cy="612412"/>
              </a:xfrm>
              <a:prstGeom prst="rect">
                <a:avLst/>
              </a:prstGeom>
              <a:noFill/>
            </p:spPr>
            <p:txBody>
              <a:bodyPr wrap="square">
                <a:spAutoFit/>
              </a:bodyPr>
              <a:lstStyle/>
              <a:p>
                <a14:m>
                  <m:oMath xmlns:m="http://schemas.openxmlformats.org/officeDocument/2006/math">
                    <m:r>
                      <a:rPr lang="it-IT" altLang="zh-CN" sz="2000" i="1" dirty="0" smtClean="0">
                        <a:latin typeface="Cambria Math" panose="02040503050406030204" pitchFamily="18" charset="0"/>
                      </a:rPr>
                      <m:t>𝑑</m:t>
                    </m:r>
                    <m:sSub>
                      <m:sSubPr>
                        <m:ctrlPr>
                          <a:rPr lang="en-US" altLang="zh-CN" sz="2000" b="0" i="1" dirty="0" smtClean="0">
                            <a:latin typeface="Cambria Math" panose="02040503050406030204" pitchFamily="18" charset="0"/>
                          </a:rPr>
                        </m:ctrlPr>
                      </m:sSubPr>
                      <m:e>
                        <m:r>
                          <m:rPr>
                            <m:sty m:val="p"/>
                          </m:rPr>
                          <a:rPr lang="it-IT" altLang="zh-CN" sz="2000" i="0" dirty="0">
                            <a:latin typeface="Cambria Math" panose="02040503050406030204" pitchFamily="18" charset="0"/>
                          </a:rPr>
                          <m:t>Π</m:t>
                        </m:r>
                      </m:e>
                      <m:sub>
                        <m:r>
                          <a:rPr lang="it-IT" altLang="zh-CN" sz="2000" i="1" dirty="0">
                            <a:latin typeface="Cambria Math" panose="02040503050406030204" pitchFamily="18" charset="0"/>
                          </a:rPr>
                          <m:t>𝑖</m:t>
                        </m:r>
                      </m:sub>
                    </m:sSub>
                    <m:r>
                      <a:rPr lang="it-IT" altLang="zh-CN" sz="2000" i="1" dirty="0">
                        <a:latin typeface="Cambria Math" panose="02040503050406030204" pitchFamily="18" charset="0"/>
                      </a:rPr>
                      <m:t>=</m:t>
                    </m:r>
                    <m:f>
                      <m:fPr>
                        <m:ctrlPr>
                          <a:rPr lang="it-IT" altLang="zh-CN" sz="2000" i="1" dirty="0">
                            <a:latin typeface="Cambria Math" panose="02040503050406030204" pitchFamily="18" charset="0"/>
                          </a:rPr>
                        </m:ctrlPr>
                      </m:fPr>
                      <m:num>
                        <m:sSub>
                          <m:sSubPr>
                            <m:ctrlPr>
                              <a:rPr lang="en-US" altLang="zh-CN" sz="2000" i="1" dirty="0">
                                <a:latin typeface="Cambria Math" panose="02040503050406030204" pitchFamily="18" charset="0"/>
                              </a:rPr>
                            </m:ctrlPr>
                          </m:sSubPr>
                          <m:e>
                            <m:r>
                              <a:rPr lang="it-IT" altLang="zh-CN" sz="2000" i="1" dirty="0">
                                <a:latin typeface="Cambria Math" panose="02040503050406030204" pitchFamily="18" charset="0"/>
                              </a:rPr>
                              <m:t>𝑔</m:t>
                            </m:r>
                          </m:e>
                          <m:sub>
                            <m:r>
                              <a:rPr lang="it-IT" altLang="zh-CN" sz="2000" i="1" dirty="0">
                                <a:latin typeface="Cambria Math" panose="02040503050406030204" pitchFamily="18" charset="0"/>
                              </a:rPr>
                              <m:t>𝑖</m:t>
                            </m:r>
                          </m:sub>
                        </m:sSub>
                      </m:num>
                      <m:den>
                        <m:sSup>
                          <m:sSupPr>
                            <m:ctrlPr>
                              <a:rPr lang="en-US" altLang="zh-CN" sz="2000" i="1" dirty="0">
                                <a:latin typeface="Cambria Math" panose="02040503050406030204" pitchFamily="18" charset="0"/>
                              </a:rPr>
                            </m:ctrlPr>
                          </m:sSupPr>
                          <m:e>
                            <m:d>
                              <m:dPr>
                                <m:ctrlPr>
                                  <a:rPr lang="it-IT" altLang="zh-CN" sz="2000" i="1" dirty="0">
                                    <a:latin typeface="Cambria Math" panose="02040503050406030204" pitchFamily="18" charset="0"/>
                                  </a:rPr>
                                </m:ctrlPr>
                              </m:dPr>
                              <m:e>
                                <m:r>
                                  <a:rPr lang="it-IT" altLang="zh-CN" sz="2000" i="1" dirty="0">
                                    <a:latin typeface="Cambria Math" panose="02040503050406030204" pitchFamily="18" charset="0"/>
                                  </a:rPr>
                                  <m:t>2</m:t>
                                </m:r>
                                <m:r>
                                  <a:rPr lang="it-IT" altLang="zh-CN" sz="2000" i="1" dirty="0">
                                    <a:latin typeface="Cambria Math" panose="02040503050406030204" pitchFamily="18" charset="0"/>
                                  </a:rPr>
                                  <m:t>𝜋</m:t>
                                </m:r>
                              </m:e>
                            </m:d>
                          </m:e>
                          <m:sup>
                            <m:r>
                              <a:rPr lang="it-IT" altLang="zh-CN" sz="2000" i="1" dirty="0">
                                <a:latin typeface="Cambria Math" panose="02040503050406030204" pitchFamily="18" charset="0"/>
                              </a:rPr>
                              <m:t>3</m:t>
                            </m:r>
                          </m:sup>
                        </m:sSup>
                      </m:den>
                    </m:f>
                    <m:f>
                      <m:fPr>
                        <m:ctrlPr>
                          <a:rPr lang="it-IT" altLang="zh-CN" sz="2000" b="0" i="1" dirty="0" smtClean="0">
                            <a:latin typeface="Cambria Math" panose="02040503050406030204" pitchFamily="18" charset="0"/>
                          </a:rPr>
                        </m:ctrlPr>
                      </m:fPr>
                      <m:num>
                        <m:sSup>
                          <m:sSupPr>
                            <m:ctrlPr>
                              <a:rPr lang="en-US" altLang="zh-CN" sz="2000" b="0" i="1" dirty="0" smtClean="0">
                                <a:latin typeface="Cambria Math" panose="02040503050406030204" pitchFamily="18" charset="0"/>
                              </a:rPr>
                            </m:ctrlPr>
                          </m:sSupPr>
                          <m:e>
                            <m:r>
                              <a:rPr lang="it-IT" altLang="zh-CN" sz="2000" i="1" dirty="0">
                                <a:latin typeface="Cambria Math" panose="02040503050406030204" pitchFamily="18" charset="0"/>
                              </a:rPr>
                              <m:t>𝑑</m:t>
                            </m:r>
                          </m:e>
                          <m:sup>
                            <m:r>
                              <a:rPr lang="it-IT" altLang="zh-CN" sz="2000" i="1" dirty="0">
                                <a:latin typeface="Cambria Math" panose="02040503050406030204" pitchFamily="18" charset="0"/>
                              </a:rPr>
                              <m:t>3</m:t>
                            </m:r>
                          </m:sup>
                        </m:sSup>
                        <m:r>
                          <a:rPr lang="it-IT" altLang="zh-CN" sz="2000" i="1" dirty="0">
                            <a:latin typeface="Cambria Math" panose="02040503050406030204" pitchFamily="18" charset="0"/>
                          </a:rPr>
                          <m:t>𝑝</m:t>
                        </m:r>
                      </m:num>
                      <m:den>
                        <m:r>
                          <a:rPr lang="it-IT" altLang="zh-CN" sz="2000" i="1" dirty="0">
                            <a:latin typeface="Cambria Math" panose="02040503050406030204" pitchFamily="18" charset="0"/>
                          </a:rPr>
                          <m:t>2 </m:t>
                        </m:r>
                        <m:sSub>
                          <m:sSubPr>
                            <m:ctrlPr>
                              <a:rPr lang="en-US" altLang="zh-CN" sz="2000" b="0" i="1" dirty="0" smtClean="0">
                                <a:latin typeface="Cambria Math" panose="02040503050406030204" pitchFamily="18" charset="0"/>
                              </a:rPr>
                            </m:ctrlPr>
                          </m:sSubPr>
                          <m:e>
                            <m:r>
                              <a:rPr lang="it-IT" altLang="zh-CN" sz="2000" i="1" dirty="0">
                                <a:latin typeface="Cambria Math" panose="02040503050406030204" pitchFamily="18" charset="0"/>
                              </a:rPr>
                              <m:t>𝐸</m:t>
                            </m:r>
                          </m:e>
                          <m:sub>
                            <m:r>
                              <a:rPr lang="en-US" altLang="zh-CN" sz="2000" b="0" i="1" dirty="0" smtClean="0">
                                <a:latin typeface="Cambria Math" panose="02040503050406030204" pitchFamily="18" charset="0"/>
                              </a:rPr>
                              <m:t>𝑖</m:t>
                            </m:r>
                          </m:sub>
                        </m:sSub>
                      </m:den>
                    </m:f>
                  </m:oMath>
                </a14:m>
                <a:r>
                  <a:rPr lang="zh-CN" altLang="en-US" sz="2000" dirty="0"/>
                  <a:t>  </a:t>
                </a:r>
                <a:r>
                  <a:rPr lang="en-US" altLang="zh-CN" sz="2000" dirty="0"/>
                  <a:t>phase space volume.</a:t>
                </a:r>
                <a:endParaRPr lang="zh-CN" altLang="en-US" sz="2000" dirty="0"/>
              </a:p>
            </p:txBody>
          </p:sp>
        </mc:Choice>
        <mc:Fallback xmlns="">
          <p:sp>
            <p:nvSpPr>
              <p:cNvPr id="6" name="文本框 5">
                <a:extLst>
                  <a:ext uri="{FF2B5EF4-FFF2-40B4-BE49-F238E27FC236}">
                    <a16:creationId xmlns:a16="http://schemas.microsoft.com/office/drawing/2014/main" id="{0EF6FA54-067B-1A51-DAAA-DF3DE83EB842}"/>
                  </a:ext>
                </a:extLst>
              </p:cNvPr>
              <p:cNvSpPr txBox="1">
                <a:spLocks noRot="1" noChangeAspect="1" noMove="1" noResize="1" noEditPoints="1" noAdjustHandles="1" noChangeArrowheads="1" noChangeShapeType="1" noTextEdit="1"/>
              </p:cNvSpPr>
              <p:nvPr/>
            </p:nvSpPr>
            <p:spPr>
              <a:xfrm>
                <a:off x="5501270" y="3551896"/>
                <a:ext cx="4416581" cy="612412"/>
              </a:xfrm>
              <a:prstGeom prst="rect">
                <a:avLst/>
              </a:prstGeom>
              <a:blipFill>
                <a:blip r:embed="rId7"/>
                <a:stretch>
                  <a:fillRect b="-1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1FCF9465-4CAC-FDB2-861B-ED19811B7493}"/>
                  </a:ext>
                </a:extLst>
              </p:cNvPr>
              <p:cNvSpPr txBox="1"/>
              <p:nvPr/>
            </p:nvSpPr>
            <p:spPr>
              <a:xfrm>
                <a:off x="2509979" y="3686850"/>
                <a:ext cx="2562321" cy="400110"/>
              </a:xfrm>
              <a:prstGeom prst="rect">
                <a:avLst/>
              </a:prstGeom>
              <a:noFill/>
            </p:spPr>
            <p:txBody>
              <a:bodyPr wrap="square">
                <a:spAutoFit/>
              </a:bodyPr>
              <a:lstStyle/>
              <a:p>
                <a14:m>
                  <m:oMath xmlns:m="http://schemas.openxmlformats.org/officeDocument/2006/math">
                    <m:r>
                      <a:rPr lang="en-US" altLang="zh-CN" sz="2000" b="0" i="1" smtClean="0">
                        <a:latin typeface="Cambria Math" panose="02040503050406030204" pitchFamily="18" charset="0"/>
                      </a:rPr>
                      <m:t>𝐻</m:t>
                    </m:r>
                  </m:oMath>
                </a14:m>
                <a:r>
                  <a:rPr lang="en-US" altLang="zh-CN" sz="2000" dirty="0"/>
                  <a:t>    Hubble constant</a:t>
                </a:r>
                <a:endParaRPr lang="zh-CN" altLang="en-US" sz="2000" dirty="0"/>
              </a:p>
            </p:txBody>
          </p:sp>
        </mc:Choice>
        <mc:Fallback xmlns="">
          <p:sp>
            <p:nvSpPr>
              <p:cNvPr id="8" name="文本框 7">
                <a:extLst>
                  <a:ext uri="{FF2B5EF4-FFF2-40B4-BE49-F238E27FC236}">
                    <a16:creationId xmlns:a16="http://schemas.microsoft.com/office/drawing/2014/main" id="{1FCF9465-4CAC-FDB2-861B-ED19811B7493}"/>
                  </a:ext>
                </a:extLst>
              </p:cNvPr>
              <p:cNvSpPr txBox="1">
                <a:spLocks noRot="1" noChangeAspect="1" noMove="1" noResize="1" noEditPoints="1" noAdjustHandles="1" noChangeArrowheads="1" noChangeShapeType="1" noTextEdit="1"/>
              </p:cNvSpPr>
              <p:nvPr/>
            </p:nvSpPr>
            <p:spPr>
              <a:xfrm>
                <a:off x="2509979" y="3686850"/>
                <a:ext cx="2562321" cy="400110"/>
              </a:xfrm>
              <a:prstGeom prst="rect">
                <a:avLst/>
              </a:prstGeom>
              <a:blipFill>
                <a:blip r:embed="rId8"/>
                <a:stretch>
                  <a:fillRect t="-9231" b="-2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3DE9E93C-7B83-678E-F0A6-BEA2D0D9F7CA}"/>
                  </a:ext>
                </a:extLst>
              </p:cNvPr>
              <p:cNvSpPr txBox="1"/>
              <p:nvPr/>
            </p:nvSpPr>
            <p:spPr>
              <a:xfrm>
                <a:off x="2509979" y="4272029"/>
                <a:ext cx="2005369" cy="400110"/>
              </a:xfrm>
              <a:prstGeom prst="rect">
                <a:avLst/>
              </a:prstGeom>
              <a:noFill/>
            </p:spPr>
            <p:txBody>
              <a:bodyPr wrap="square">
                <a:spAutoFit/>
              </a:bodyPr>
              <a:lstStyle/>
              <a:p>
                <a14:m>
                  <m:oMath xmlns:m="http://schemas.openxmlformats.org/officeDocument/2006/math">
                    <m:r>
                      <a:rPr lang="en-US" altLang="zh-CN" sz="2000" b="0" i="1" smtClean="0">
                        <a:latin typeface="Cambria Math" panose="02040503050406030204" pitchFamily="18" charset="0"/>
                      </a:rPr>
                      <m:t>ℳ</m:t>
                    </m:r>
                  </m:oMath>
                </a14:m>
                <a:r>
                  <a:rPr lang="zh-CN" altLang="en-US" sz="2000" dirty="0"/>
                  <a:t> </a:t>
                </a:r>
                <a:r>
                  <a:rPr lang="en-US" altLang="zh-CN" sz="2000" dirty="0"/>
                  <a:t>   Amplitude</a:t>
                </a:r>
                <a:endParaRPr lang="zh-CN" altLang="en-US" sz="2000" dirty="0"/>
              </a:p>
            </p:txBody>
          </p:sp>
        </mc:Choice>
        <mc:Fallback xmlns="">
          <p:sp>
            <p:nvSpPr>
              <p:cNvPr id="11" name="文本框 10">
                <a:extLst>
                  <a:ext uri="{FF2B5EF4-FFF2-40B4-BE49-F238E27FC236}">
                    <a16:creationId xmlns:a16="http://schemas.microsoft.com/office/drawing/2014/main" id="{3DE9E93C-7B83-678E-F0A6-BEA2D0D9F7CA}"/>
                  </a:ext>
                </a:extLst>
              </p:cNvPr>
              <p:cNvSpPr txBox="1">
                <a:spLocks noRot="1" noChangeAspect="1" noMove="1" noResize="1" noEditPoints="1" noAdjustHandles="1" noChangeArrowheads="1" noChangeShapeType="1" noTextEdit="1"/>
              </p:cNvSpPr>
              <p:nvPr/>
            </p:nvSpPr>
            <p:spPr>
              <a:xfrm>
                <a:off x="2509979" y="4272029"/>
                <a:ext cx="2005369" cy="400110"/>
              </a:xfrm>
              <a:prstGeom prst="rect">
                <a:avLst/>
              </a:prstGeom>
              <a:blipFill>
                <a:blip r:embed="rId9"/>
                <a:stretch>
                  <a:fillRect t="-9231" b="-2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内容占位符 2">
                <a:extLst>
                  <a:ext uri="{FF2B5EF4-FFF2-40B4-BE49-F238E27FC236}">
                    <a16:creationId xmlns:a16="http://schemas.microsoft.com/office/drawing/2014/main" id="{4F488C8C-A743-4295-FCED-EDDCF5F2E834}"/>
                  </a:ext>
                </a:extLst>
              </p:cNvPr>
              <p:cNvSpPr txBox="1">
                <a:spLocks/>
              </p:cNvSpPr>
              <p:nvPr/>
            </p:nvSpPr>
            <p:spPr>
              <a:xfrm>
                <a:off x="689442" y="1905010"/>
                <a:ext cx="9411005" cy="4468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b="1" dirty="0">
                    <a:solidFill>
                      <a:srgbClr val="2E11BF"/>
                    </a:solidFill>
                  </a:rPr>
                  <a:t>Variation of number density </a:t>
                </a:r>
                <a14:m>
                  <m:oMath xmlns:m="http://schemas.openxmlformats.org/officeDocument/2006/math">
                    <m:sSub>
                      <m:sSubPr>
                        <m:ctrlPr>
                          <a:rPr lang="en-US" altLang="zh-CN" sz="2000" b="1" i="1" smtClean="0">
                            <a:solidFill>
                              <a:srgbClr val="2E11BF"/>
                            </a:solidFill>
                            <a:latin typeface="Cambria Math" panose="02040503050406030204" pitchFamily="18" charset="0"/>
                          </a:rPr>
                        </m:ctrlPr>
                      </m:sSubPr>
                      <m:e>
                        <m:r>
                          <a:rPr lang="en-US" altLang="zh-CN" sz="2000" b="1" i="1" smtClean="0">
                            <a:solidFill>
                              <a:srgbClr val="2E11BF"/>
                            </a:solidFill>
                            <a:latin typeface="Cambria Math" panose="02040503050406030204" pitchFamily="18" charset="0"/>
                          </a:rPr>
                          <m:t>𝒏</m:t>
                        </m:r>
                      </m:e>
                      <m:sub>
                        <m:r>
                          <a:rPr lang="en-US" altLang="zh-CN" sz="2000" b="1" i="1" smtClean="0">
                            <a:solidFill>
                              <a:srgbClr val="2E11BF"/>
                            </a:solidFill>
                            <a:latin typeface="Cambria Math" panose="02040503050406030204" pitchFamily="18" charset="0"/>
                          </a:rPr>
                          <m:t>𝟏</m:t>
                        </m:r>
                      </m:sub>
                    </m:sSub>
                  </m:oMath>
                </a14:m>
                <a:r>
                  <a:rPr lang="en-US" altLang="zh-CN" sz="2000" b="1" dirty="0">
                    <a:solidFill>
                      <a:srgbClr val="2E11BF"/>
                    </a:solidFill>
                  </a:rPr>
                  <a:t> reads:</a:t>
                </a:r>
                <a:endParaRPr lang="zh-CN" altLang="en-US" sz="2000" b="1" dirty="0">
                  <a:solidFill>
                    <a:srgbClr val="2E11BF"/>
                  </a:solidFill>
                </a:endParaRPr>
              </a:p>
            </p:txBody>
          </p:sp>
        </mc:Choice>
        <mc:Fallback xmlns="">
          <p:sp>
            <p:nvSpPr>
              <p:cNvPr id="13" name="内容占位符 2">
                <a:extLst>
                  <a:ext uri="{FF2B5EF4-FFF2-40B4-BE49-F238E27FC236}">
                    <a16:creationId xmlns:a16="http://schemas.microsoft.com/office/drawing/2014/main" id="{4F488C8C-A743-4295-FCED-EDDCF5F2E834}"/>
                  </a:ext>
                </a:extLst>
              </p:cNvPr>
              <p:cNvSpPr txBox="1">
                <a:spLocks noRot="1" noChangeAspect="1" noMove="1" noResize="1" noEditPoints="1" noAdjustHandles="1" noChangeArrowheads="1" noChangeShapeType="1" noTextEdit="1"/>
              </p:cNvSpPr>
              <p:nvPr/>
            </p:nvSpPr>
            <p:spPr>
              <a:xfrm>
                <a:off x="689442" y="1905010"/>
                <a:ext cx="9411005" cy="446864"/>
              </a:xfrm>
              <a:prstGeom prst="rect">
                <a:avLst/>
              </a:prstGeom>
              <a:blipFill>
                <a:blip r:embed="rId10"/>
                <a:stretch>
                  <a:fillRect l="-648" t="-15068" b="-68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60913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0035AF-D5B2-F84C-79B7-52E2CC650AC9}"/>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Stimulated Annihilation</a:t>
            </a:r>
            <a:endParaRPr lang="zh-CN" altLang="en-US" dirty="0">
              <a:solidFill>
                <a:schemeClr val="bg1"/>
              </a:solidFill>
            </a:endParaRPr>
          </a:p>
        </p:txBody>
      </p:sp>
      <p:sp>
        <p:nvSpPr>
          <p:cNvPr id="4" name="灯片编号占位符 3">
            <a:extLst>
              <a:ext uri="{FF2B5EF4-FFF2-40B4-BE49-F238E27FC236}">
                <a16:creationId xmlns:a16="http://schemas.microsoft.com/office/drawing/2014/main" id="{E4364494-483B-3463-1FDB-EC0A009EC5C1}"/>
              </a:ext>
            </a:extLst>
          </p:cNvPr>
          <p:cNvSpPr>
            <a:spLocks noGrp="1"/>
          </p:cNvSpPr>
          <p:nvPr>
            <p:ph type="sldNum" sz="quarter" idx="12"/>
          </p:nvPr>
        </p:nvSpPr>
        <p:spPr/>
        <p:txBody>
          <a:bodyPr/>
          <a:lstStyle/>
          <a:p>
            <a:fld id="{65316A93-59F2-4889-9C97-010C89774A76}" type="slidenum">
              <a:rPr lang="zh-CN" altLang="en-US" smtClean="0"/>
              <a:pPr/>
              <a:t>24</a:t>
            </a:fld>
            <a:r>
              <a:rPr lang="en-US" altLang="zh-CN" dirty="0"/>
              <a:t> /24</a:t>
            </a:r>
            <a:endParaRPr lang="zh-CN" altLang="en-US" dirty="0"/>
          </a:p>
        </p:txBody>
      </p:sp>
      <p:sp>
        <p:nvSpPr>
          <p:cNvPr id="7" name="内容占位符 2">
            <a:extLst>
              <a:ext uri="{FF2B5EF4-FFF2-40B4-BE49-F238E27FC236}">
                <a16:creationId xmlns:a16="http://schemas.microsoft.com/office/drawing/2014/main" id="{DC568035-98A4-DF4B-CA44-6A6B387F1A7C}"/>
              </a:ext>
            </a:extLst>
          </p:cNvPr>
          <p:cNvSpPr txBox="1">
            <a:spLocks/>
          </p:cNvSpPr>
          <p:nvPr/>
        </p:nvSpPr>
        <p:spPr>
          <a:xfrm>
            <a:off x="0" y="557432"/>
            <a:ext cx="4683369" cy="565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b="1" dirty="0">
                <a:ln w="0"/>
                <a:effectLst>
                  <a:outerShdw blurRad="38100" dist="19050" dir="2700000" algn="tl" rotWithShape="0">
                    <a:schemeClr val="dk1">
                      <a:alpha val="40000"/>
                    </a:schemeClr>
                  </a:outerShdw>
                </a:effectLst>
              </a:rPr>
              <a:t>Bose enhancement</a:t>
            </a:r>
            <a:endParaRPr lang="zh-CN" altLang="en-US"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CC95546-D3AD-9D56-7FB8-8B8379EA36B5}"/>
                  </a:ext>
                </a:extLst>
              </p:cNvPr>
              <p:cNvSpPr txBox="1"/>
              <p:nvPr/>
            </p:nvSpPr>
            <p:spPr>
              <a:xfrm>
                <a:off x="3708389" y="1279806"/>
                <a:ext cx="4132492" cy="4945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𝐻</m:t>
                          </m:r>
                        </m:e>
                        <m:sub>
                          <m:r>
                            <a:rPr lang="en-US" altLang="zh-CN" sz="2400" b="0" i="1" smtClean="0">
                              <a:latin typeface="Cambria Math" panose="02040503050406030204" pitchFamily="18" charset="0"/>
                            </a:rPr>
                            <m:t>𝑖𝑛𝑡</m:t>
                          </m:r>
                        </m:sub>
                      </m:sSub>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ℳ</m:t>
                      </m:r>
                      <m:sSubSup>
                        <m:sSubSupPr>
                          <m:ctrlPr>
                            <a:rPr lang="en-US" altLang="zh-CN" sz="2400" i="1">
                              <a:latin typeface="Cambria Math" panose="02040503050406030204" pitchFamily="18" charset="0"/>
                            </a:rPr>
                          </m:ctrlPr>
                        </m:sSubSupPr>
                        <m:e>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𝑎</m:t>
                              </m:r>
                            </m:e>
                          </m:acc>
                        </m:e>
                        <m:sub>
                          <m:r>
                            <a:rPr lang="en-US" altLang="zh-CN" sz="2400" i="1">
                              <a:latin typeface="Cambria Math" panose="02040503050406030204" pitchFamily="18" charset="0"/>
                            </a:rPr>
                            <m:t>𝛾</m:t>
                          </m:r>
                        </m:sub>
                        <m:sup>
                          <m:r>
                            <a:rPr lang="en-US" altLang="zh-CN" sz="2400" i="1">
                              <a:latin typeface="Cambria Math" panose="02040503050406030204" pitchFamily="18" charset="0"/>
                            </a:rPr>
                            <m:t>+</m:t>
                          </m:r>
                        </m:sup>
                      </m:sSubSup>
                      <m:sSubSup>
                        <m:sSubSupPr>
                          <m:ctrlPr>
                            <a:rPr lang="en-US" altLang="zh-CN" sz="2400" i="1">
                              <a:latin typeface="Cambria Math" panose="02040503050406030204" pitchFamily="18" charset="0"/>
                            </a:rPr>
                          </m:ctrlPr>
                        </m:sSubSupPr>
                        <m:e>
                          <m:acc>
                            <m:accPr>
                              <m:chr m:val="̂"/>
                              <m:ctrlPr>
                                <a:rPr lang="en-US" altLang="zh-CN" sz="2400" i="1">
                                  <a:latin typeface="Cambria Math" panose="02040503050406030204" pitchFamily="18" charset="0"/>
                                </a:rPr>
                              </m:ctrlPr>
                            </m:accPr>
                            <m:e>
                              <m:r>
                                <a:rPr lang="en-US" altLang="zh-CN" sz="2400" i="1">
                                  <a:latin typeface="Cambria Math" panose="02040503050406030204" pitchFamily="18" charset="0"/>
                                </a:rPr>
                                <m:t>𝑎</m:t>
                              </m:r>
                            </m:e>
                          </m:acc>
                        </m:e>
                        <m:sub>
                          <m:r>
                            <a:rPr lang="en-US" altLang="zh-CN" sz="2400" i="1">
                              <a:latin typeface="Cambria Math" panose="02040503050406030204" pitchFamily="18" charset="0"/>
                            </a:rPr>
                            <m:t>𝛾</m:t>
                          </m:r>
                        </m:sub>
                        <m:sup>
                          <m:r>
                            <a:rPr lang="en-US" altLang="zh-CN" sz="2400" i="1">
                              <a:latin typeface="Cambria Math" panose="02040503050406030204" pitchFamily="18" charset="0"/>
                            </a:rPr>
                            <m:t>+</m:t>
                          </m:r>
                        </m:sup>
                      </m:sSubSup>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𝑎</m:t>
                          </m:r>
                        </m:e>
                        <m:sub>
                          <m:r>
                            <a:rPr lang="en-US" altLang="zh-CN" sz="2400" i="1">
                              <a:latin typeface="Cambria Math" panose="02040503050406030204" pitchFamily="18" charset="0"/>
                            </a:rPr>
                            <m:t>𝜙</m:t>
                          </m:r>
                        </m:sub>
                      </m:sSub>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𝑎</m:t>
                          </m:r>
                        </m:e>
                        <m:sub>
                          <m:r>
                            <a:rPr lang="en-US" altLang="zh-CN" sz="2400" i="1">
                              <a:latin typeface="Cambria Math" panose="02040503050406030204" pitchFamily="18" charset="0"/>
                            </a:rPr>
                            <m:t>𝜙</m:t>
                          </m:r>
                        </m:sub>
                      </m:sSub>
                      <m:r>
                        <a:rPr lang="en-US" altLang="zh-CN" sz="2400" b="0" i="1" smtClean="0">
                          <a:latin typeface="Cambria Math" panose="02040503050406030204" pitchFamily="18" charset="0"/>
                        </a:rPr>
                        <m:t>+</m:t>
                      </m:r>
                      <m:r>
                        <a:rPr lang="en-US" altLang="zh-CN" sz="2400" i="1">
                          <a:latin typeface="Cambria Math" panose="02040503050406030204" pitchFamily="18" charset="0"/>
                        </a:rPr>
                        <m:t>h</m:t>
                      </m:r>
                      <m:r>
                        <a:rPr lang="en-US" altLang="zh-CN" sz="2400" i="1">
                          <a:latin typeface="Cambria Math" panose="02040503050406030204" pitchFamily="18" charset="0"/>
                        </a:rPr>
                        <m:t>.</m:t>
                      </m:r>
                      <m:r>
                        <a:rPr lang="en-US" altLang="zh-CN" sz="2400" i="1">
                          <a:latin typeface="Cambria Math" panose="02040503050406030204" pitchFamily="18" charset="0"/>
                        </a:rPr>
                        <m:t>𝑐</m:t>
                      </m:r>
                      <m:r>
                        <a:rPr lang="en-US" altLang="zh-CN" sz="2400" i="1">
                          <a:latin typeface="Cambria Math" panose="02040503050406030204" pitchFamily="18" charset="0"/>
                        </a:rPr>
                        <m:t>.</m:t>
                      </m:r>
                    </m:oMath>
                  </m:oMathPara>
                </a14:m>
                <a:endParaRPr lang="en-US" altLang="zh-CN" sz="2400" dirty="0"/>
              </a:p>
            </p:txBody>
          </p:sp>
        </mc:Choice>
        <mc:Fallback xmlns="">
          <p:sp>
            <p:nvSpPr>
              <p:cNvPr id="8" name="文本框 7">
                <a:extLst>
                  <a:ext uri="{FF2B5EF4-FFF2-40B4-BE49-F238E27FC236}">
                    <a16:creationId xmlns:a16="http://schemas.microsoft.com/office/drawing/2014/main" id="{CCC95546-D3AD-9D56-7FB8-8B8379EA36B5}"/>
                  </a:ext>
                </a:extLst>
              </p:cNvPr>
              <p:cNvSpPr txBox="1">
                <a:spLocks noRot="1" noChangeAspect="1" noMove="1" noResize="1" noEditPoints="1" noAdjustHandles="1" noChangeArrowheads="1" noChangeShapeType="1" noTextEdit="1"/>
              </p:cNvSpPr>
              <p:nvPr/>
            </p:nvSpPr>
            <p:spPr>
              <a:xfrm>
                <a:off x="3708389" y="1279806"/>
                <a:ext cx="4132492" cy="494559"/>
              </a:xfrm>
              <a:prstGeom prst="rect">
                <a:avLst/>
              </a:prstGeom>
              <a:blipFill>
                <a:blip r:embed="rId2"/>
                <a:stretch>
                  <a:fillRect t="-2469" b="-123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386D9498-30B3-FD60-04A8-383DFD0B8C42}"/>
                  </a:ext>
                </a:extLst>
              </p:cNvPr>
              <p:cNvSpPr txBox="1"/>
              <p:nvPr/>
            </p:nvSpPr>
            <p:spPr>
              <a:xfrm>
                <a:off x="92066" y="1056478"/>
                <a:ext cx="295725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1" i="1" smtClean="0">
                          <a:latin typeface="Cambria Math" panose="02040503050406030204" pitchFamily="18" charset="0"/>
                        </a:rPr>
                        <m:t>𝝓</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𝝓</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𝜸</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𝜸</m:t>
                      </m:r>
                    </m:oMath>
                  </m:oMathPara>
                </a14:m>
                <a:endParaRPr lang="zh-CN" altLang="en-US" sz="2400" b="1" dirty="0"/>
              </a:p>
            </p:txBody>
          </p:sp>
        </mc:Choice>
        <mc:Fallback xmlns="">
          <p:sp>
            <p:nvSpPr>
              <p:cNvPr id="3" name="文本框 2">
                <a:extLst>
                  <a:ext uri="{FF2B5EF4-FFF2-40B4-BE49-F238E27FC236}">
                    <a16:creationId xmlns:a16="http://schemas.microsoft.com/office/drawing/2014/main" id="{386D9498-30B3-FD60-04A8-383DFD0B8C42}"/>
                  </a:ext>
                </a:extLst>
              </p:cNvPr>
              <p:cNvSpPr txBox="1">
                <a:spLocks noRot="1" noChangeAspect="1" noMove="1" noResize="1" noEditPoints="1" noAdjustHandles="1" noChangeArrowheads="1" noChangeShapeType="1" noTextEdit="1"/>
              </p:cNvSpPr>
              <p:nvPr/>
            </p:nvSpPr>
            <p:spPr>
              <a:xfrm>
                <a:off x="92066" y="1056478"/>
                <a:ext cx="2957252" cy="461665"/>
              </a:xfrm>
              <a:prstGeom prst="rect">
                <a:avLst/>
              </a:prstGeom>
              <a:blipFill>
                <a:blip r:embed="rId4"/>
                <a:stretch>
                  <a:fillRect b="-1710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内容占位符 2">
                <a:extLst>
                  <a:ext uri="{FF2B5EF4-FFF2-40B4-BE49-F238E27FC236}">
                    <a16:creationId xmlns:a16="http://schemas.microsoft.com/office/drawing/2014/main" id="{417E6BA7-5F21-4B01-B9FC-87A4A5DA6FFD}"/>
                  </a:ext>
                </a:extLst>
              </p:cNvPr>
              <p:cNvSpPr>
                <a:spLocks noGrp="1"/>
              </p:cNvSpPr>
              <p:nvPr>
                <p:ph idx="1"/>
              </p:nvPr>
            </p:nvSpPr>
            <p:spPr>
              <a:xfrm>
                <a:off x="6417367" y="2405312"/>
                <a:ext cx="5411174" cy="3707253"/>
              </a:xfrm>
              <a:solidFill>
                <a:schemeClr val="accent4"/>
              </a:solidFill>
            </p:spPr>
            <p:txBody>
              <a:bodyPr>
                <a:normAutofit/>
              </a:bodyPr>
              <a:lstStyle/>
              <a:p>
                <a:r>
                  <a:rPr lang="en-US" altLang="zh-CN" sz="2400" dirty="0">
                    <a:latin typeface="Cambria Math" panose="02040503050406030204" pitchFamily="18" charset="0"/>
                  </a:rPr>
                  <a:t>Initial state </a:t>
                </a:r>
              </a:p>
              <a:p>
                <a:pPr lvl="1"/>
                <a:r>
                  <a:rPr lang="en-US" altLang="zh-CN" sz="2000" dirty="0"/>
                  <a:t> </a:t>
                </a:r>
                <a14:m>
                  <m:oMath xmlns:m="http://schemas.openxmlformats.org/officeDocument/2006/math">
                    <m:sSub>
                      <m:sSubPr>
                        <m:ctrlPr>
                          <a:rPr lang="en-US" altLang="zh-CN" sz="1800" i="1" dirty="0">
                            <a:solidFill>
                              <a:srgbClr val="FF0000"/>
                            </a:solidFill>
                            <a:latin typeface="Cambria Math" panose="02040503050406030204" pitchFamily="18" charset="0"/>
                          </a:rPr>
                        </m:ctrlPr>
                      </m:sSubPr>
                      <m:e>
                        <m:r>
                          <a:rPr lang="en-US" altLang="zh-CN" sz="1800" i="1" dirty="0">
                            <a:solidFill>
                              <a:srgbClr val="FF0000"/>
                            </a:solidFill>
                            <a:latin typeface="Cambria Math" panose="02040503050406030204" pitchFamily="18" charset="0"/>
                          </a:rPr>
                          <m:t>𝑓</m:t>
                        </m:r>
                      </m:e>
                      <m:sub>
                        <m:r>
                          <a:rPr lang="en-US" altLang="zh-CN" sz="1800" i="1" dirty="0">
                            <a:solidFill>
                              <a:srgbClr val="FF0000"/>
                            </a:solidFill>
                            <a:latin typeface="Cambria Math" panose="02040503050406030204" pitchFamily="18" charset="0"/>
                          </a:rPr>
                          <m:t>𝜙</m:t>
                        </m:r>
                      </m:sub>
                    </m:sSub>
                  </m:oMath>
                </a14:m>
                <a:r>
                  <a:rPr lang="en-US" altLang="zh-CN" sz="1800" dirty="0">
                    <a:solidFill>
                      <a:srgbClr val="FF0000"/>
                    </a:solidFill>
                  </a:rPr>
                  <a:t> ULDMs </a:t>
                </a:r>
                <a:r>
                  <a:rPr lang="en-US" altLang="zh-CN" sz="1800" dirty="0"/>
                  <a:t>with a particular momentum, </a:t>
                </a:r>
                <a14:m>
                  <m:oMath xmlns:m="http://schemas.openxmlformats.org/officeDocument/2006/math">
                    <m:sSub>
                      <m:sSubPr>
                        <m:ctrlPr>
                          <a:rPr lang="en-US" altLang="zh-CN" sz="1800" i="1">
                            <a:solidFill>
                              <a:srgbClr val="FF0000"/>
                            </a:solidFill>
                            <a:latin typeface="Cambria Math" panose="02040503050406030204" pitchFamily="18" charset="0"/>
                          </a:rPr>
                        </m:ctrlPr>
                      </m:sSubPr>
                      <m:e>
                        <m:r>
                          <a:rPr lang="en-US" altLang="zh-CN" sz="1800" i="1">
                            <a:solidFill>
                              <a:srgbClr val="FF0000"/>
                            </a:solidFill>
                            <a:latin typeface="Cambria Math" panose="02040503050406030204" pitchFamily="18" charset="0"/>
                          </a:rPr>
                          <m:t>𝑓</m:t>
                        </m:r>
                      </m:e>
                      <m:sub>
                        <m:r>
                          <a:rPr lang="en-US" altLang="zh-CN" sz="1800" i="1">
                            <a:solidFill>
                              <a:srgbClr val="FF0000"/>
                            </a:solidFill>
                            <a:latin typeface="Cambria Math" panose="02040503050406030204" pitchFamily="18" charset="0"/>
                          </a:rPr>
                          <m:t>𝛾</m:t>
                        </m:r>
                      </m:sub>
                    </m:sSub>
                  </m:oMath>
                </a14:m>
                <a:r>
                  <a:rPr lang="en-US" altLang="zh-CN" sz="1800" dirty="0">
                    <a:solidFill>
                      <a:srgbClr val="FF0000"/>
                    </a:solidFill>
                  </a:rPr>
                  <a:t> photons </a:t>
                </a:r>
                <a:r>
                  <a:rPr lang="en-US" altLang="zh-CN" sz="1800" dirty="0"/>
                  <a:t>with the same momentum as the photons produced by the</a:t>
                </a:r>
                <a:r>
                  <a:rPr lang="en-US" altLang="zh-CN" sz="1800" dirty="0">
                    <a:solidFill>
                      <a:srgbClr val="FF0000"/>
                    </a:solidFill>
                  </a:rPr>
                  <a:t> </a:t>
                </a:r>
                <a:r>
                  <a:rPr lang="en-US" altLang="zh-CN" sz="1800" dirty="0"/>
                  <a:t>spontaneous annihilation</a:t>
                </a:r>
              </a:p>
              <a:p>
                <a:pPr marL="457200" lvl="1" indent="0">
                  <a:buNone/>
                </a:pPr>
                <a14:m>
                  <m:oMathPara xmlns:m="http://schemas.openxmlformats.org/officeDocument/2006/math">
                    <m:oMathParaPr>
                      <m:jc m:val="centerGroup"/>
                    </m:oMathParaPr>
                    <m:oMath xmlns:m="http://schemas.openxmlformats.org/officeDocument/2006/math">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𝑖</m:t>
                          </m:r>
                        </m:e>
                      </m:d>
                      <m:r>
                        <a:rPr lang="en-US" altLang="zh-CN" sz="2000" i="1">
                          <a:latin typeface="Cambria Math" panose="02040503050406030204" pitchFamily="18" charset="0"/>
                        </a:rPr>
                        <m:t>=</m:t>
                      </m:r>
                      <m:d>
                        <m:dPr>
                          <m:begChr m:val="|"/>
                          <m:endChr m:val="⟩"/>
                          <m:ctrlPr>
                            <a:rPr lang="en-US" altLang="zh-CN" sz="2000" i="1">
                              <a:latin typeface="Cambria Math" panose="02040503050406030204" pitchFamily="18" charset="0"/>
                            </a:rPr>
                          </m:ctrlPr>
                        </m:dPr>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𝑓</m:t>
                              </m:r>
                            </m:e>
                            <m:sub>
                              <m:r>
                                <a:rPr lang="en-US" altLang="zh-CN" sz="2000" i="1">
                                  <a:latin typeface="Cambria Math" panose="02040503050406030204" pitchFamily="18" charset="0"/>
                                </a:rPr>
                                <m:t>𝜙</m:t>
                              </m:r>
                            </m:sub>
                          </m:sSub>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𝑓</m:t>
                              </m:r>
                            </m:e>
                            <m:sub>
                              <m:r>
                                <a:rPr lang="en-US" altLang="zh-CN" sz="2000" i="1">
                                  <a:latin typeface="Cambria Math" panose="02040503050406030204" pitchFamily="18" charset="0"/>
                                </a:rPr>
                                <m:t>𝜙</m:t>
                              </m:r>
                            </m:sub>
                          </m:sSub>
                          <m:r>
                            <a:rPr lang="en-US" altLang="zh-CN" sz="2000" i="1">
                              <a:latin typeface="Cambria Math" panose="02040503050406030204" pitchFamily="18" charset="0"/>
                            </a:rPr>
                            <m:t>;</m:t>
                          </m:r>
                          <m:sSub>
                            <m:sSubPr>
                              <m:ctrlPr>
                                <a:rPr lang="en-US" altLang="zh-CN" sz="2000" i="1">
                                  <a:solidFill>
                                    <a:srgbClr val="FF0000"/>
                                  </a:solidFill>
                                  <a:latin typeface="Cambria Math" panose="02040503050406030204" pitchFamily="18" charset="0"/>
                                </a:rPr>
                              </m:ctrlPr>
                            </m:sSubPr>
                            <m:e>
                              <m:r>
                                <a:rPr lang="en-US" altLang="zh-CN" sz="2000" i="1">
                                  <a:solidFill>
                                    <a:srgbClr val="FF0000"/>
                                  </a:solidFill>
                                  <a:latin typeface="Cambria Math" panose="02040503050406030204" pitchFamily="18" charset="0"/>
                                </a:rPr>
                                <m:t>𝑓</m:t>
                              </m:r>
                            </m:e>
                            <m:sub>
                              <m:r>
                                <a:rPr lang="en-US" altLang="zh-CN" sz="2000" i="1">
                                  <a:solidFill>
                                    <a:srgbClr val="FF0000"/>
                                  </a:solidFill>
                                  <a:latin typeface="Cambria Math" panose="02040503050406030204" pitchFamily="18" charset="0"/>
                                </a:rPr>
                                <m:t>𝛾</m:t>
                              </m:r>
                            </m:sub>
                          </m:sSub>
                          <m:r>
                            <a:rPr lang="en-US" altLang="zh-CN" sz="2000" i="1">
                              <a:latin typeface="Cambria Math" panose="02040503050406030204" pitchFamily="18" charset="0"/>
                            </a:rPr>
                            <m:t>;</m:t>
                          </m:r>
                          <m:sSub>
                            <m:sSubPr>
                              <m:ctrlPr>
                                <a:rPr lang="en-US" altLang="zh-CN" sz="2000" i="1">
                                  <a:solidFill>
                                    <a:srgbClr val="FF0000"/>
                                  </a:solidFill>
                                  <a:latin typeface="Cambria Math" panose="02040503050406030204" pitchFamily="18" charset="0"/>
                                </a:rPr>
                              </m:ctrlPr>
                            </m:sSubPr>
                            <m:e>
                              <m:r>
                                <a:rPr lang="en-US" altLang="zh-CN" sz="2000" i="1">
                                  <a:solidFill>
                                    <a:srgbClr val="FF0000"/>
                                  </a:solidFill>
                                  <a:latin typeface="Cambria Math" panose="02040503050406030204" pitchFamily="18" charset="0"/>
                                </a:rPr>
                                <m:t>𝑓</m:t>
                              </m:r>
                            </m:e>
                            <m:sub>
                              <m:r>
                                <a:rPr lang="en-US" altLang="zh-CN" sz="2000" i="1">
                                  <a:solidFill>
                                    <a:srgbClr val="FF0000"/>
                                  </a:solidFill>
                                  <a:latin typeface="Cambria Math" panose="02040503050406030204" pitchFamily="18" charset="0"/>
                                </a:rPr>
                                <m:t>𝛾</m:t>
                              </m:r>
                            </m:sub>
                          </m:sSub>
                        </m:e>
                      </m:d>
                    </m:oMath>
                  </m:oMathPara>
                </a14:m>
                <a:endParaRPr lang="en-US" altLang="zh-CN" sz="2000" dirty="0">
                  <a:latin typeface="Cambria Math" panose="02040503050406030204" pitchFamily="18" charset="0"/>
                </a:endParaRPr>
              </a:p>
              <a:p>
                <a:r>
                  <a:rPr lang="en-US" altLang="zh-CN" sz="2400" dirty="0">
                    <a:latin typeface="Cambria Math" panose="02040503050406030204" pitchFamily="18" charset="0"/>
                  </a:rPr>
                  <a:t>final state</a:t>
                </a:r>
              </a:p>
              <a:p>
                <a:pPr lvl="1"/>
                <a14:m>
                  <m:oMath xmlns:m="http://schemas.openxmlformats.org/officeDocument/2006/math">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𝑓</m:t>
                        </m:r>
                      </m:e>
                    </m:d>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𝑓</m:t>
                        </m:r>
                      </m:e>
                      <m:sub>
                        <m:r>
                          <a:rPr lang="en-US" altLang="zh-CN" sz="2000" i="1">
                            <a:latin typeface="Cambria Math" panose="02040503050406030204" pitchFamily="18" charset="0"/>
                          </a:rPr>
                          <m:t>𝑎</m:t>
                        </m:r>
                      </m:sub>
                    </m:sSub>
                    <m:r>
                      <a:rPr lang="en-US" altLang="zh-CN" sz="2000" b="0" i="1" smtClean="0">
                        <a:latin typeface="Cambria Math" panose="02040503050406030204" pitchFamily="18" charset="0"/>
                      </a:rPr>
                      <m:t>−1</m:t>
                    </m:r>
                    <m:r>
                      <a:rPr lang="en-US" altLang="zh-CN" sz="2000" i="1">
                        <a:latin typeface="Cambria Math" panose="02040503050406030204" pitchFamily="18" charset="0"/>
                      </a:rPr>
                      <m:t>;</m:t>
                    </m:r>
                    <m:sSub>
                      <m:sSubPr>
                        <m:ctrlPr>
                          <a:rPr lang="en-US" altLang="zh-CN" sz="2000" i="1" smtClean="0">
                            <a:solidFill>
                              <a:srgbClr val="FF0000"/>
                            </a:solidFill>
                            <a:latin typeface="Cambria Math" panose="02040503050406030204" pitchFamily="18" charset="0"/>
                          </a:rPr>
                        </m:ctrlPr>
                      </m:sSubPr>
                      <m:e>
                        <m:r>
                          <a:rPr lang="en-US" altLang="zh-CN" sz="2000" i="1">
                            <a:solidFill>
                              <a:srgbClr val="FF0000"/>
                            </a:solidFill>
                            <a:latin typeface="Cambria Math" panose="02040503050406030204" pitchFamily="18" charset="0"/>
                          </a:rPr>
                          <m:t>𝑓</m:t>
                        </m:r>
                      </m:e>
                      <m:sub>
                        <m:r>
                          <a:rPr lang="en-US" altLang="zh-CN" sz="2000" i="1">
                            <a:solidFill>
                              <a:srgbClr val="FF0000"/>
                            </a:solidFill>
                            <a:latin typeface="Cambria Math" panose="02040503050406030204" pitchFamily="18" charset="0"/>
                          </a:rPr>
                          <m:t>𝛾</m:t>
                        </m:r>
                      </m:sub>
                    </m:sSub>
                    <m:r>
                      <a:rPr lang="en-US" altLang="zh-CN" sz="2000" b="0" i="1" smtClean="0">
                        <a:solidFill>
                          <a:srgbClr val="FF0000"/>
                        </a:solidFill>
                        <a:latin typeface="Cambria Math" panose="02040503050406030204" pitchFamily="18" charset="0"/>
                      </a:rPr>
                      <m:t>+1</m:t>
                    </m:r>
                    <m:r>
                      <a:rPr lang="en-US" altLang="zh-CN" sz="2000" i="1">
                        <a:latin typeface="Cambria Math" panose="02040503050406030204" pitchFamily="18" charset="0"/>
                      </a:rPr>
                      <m:t>;</m:t>
                    </m:r>
                    <m:sSub>
                      <m:sSubPr>
                        <m:ctrlPr>
                          <a:rPr lang="en-US" altLang="zh-CN" sz="2000" i="1" smtClean="0">
                            <a:solidFill>
                              <a:srgbClr val="FF0000"/>
                            </a:solidFill>
                            <a:latin typeface="Cambria Math" panose="02040503050406030204" pitchFamily="18" charset="0"/>
                          </a:rPr>
                        </m:ctrlPr>
                      </m:sSubPr>
                      <m:e>
                        <m:r>
                          <a:rPr lang="en-US" altLang="zh-CN" sz="2000" i="1">
                            <a:solidFill>
                              <a:srgbClr val="FF0000"/>
                            </a:solidFill>
                            <a:latin typeface="Cambria Math" panose="02040503050406030204" pitchFamily="18" charset="0"/>
                          </a:rPr>
                          <m:t>𝑓</m:t>
                        </m:r>
                      </m:e>
                      <m:sub>
                        <m:r>
                          <a:rPr lang="en-US" altLang="zh-CN" sz="2000" i="1">
                            <a:solidFill>
                              <a:srgbClr val="FF0000"/>
                            </a:solidFill>
                            <a:latin typeface="Cambria Math" panose="02040503050406030204" pitchFamily="18" charset="0"/>
                          </a:rPr>
                          <m:t>𝛾</m:t>
                        </m:r>
                      </m:sub>
                    </m:sSub>
                    <m:r>
                      <a:rPr lang="en-US" altLang="zh-CN" sz="2000" b="0" i="1" smtClean="0">
                        <a:solidFill>
                          <a:srgbClr val="FF0000"/>
                        </a:solidFill>
                        <a:latin typeface="Cambria Math" panose="02040503050406030204" pitchFamily="18" charset="0"/>
                      </a:rPr>
                      <m:t>+1</m:t>
                    </m:r>
                    <m:r>
                      <a:rPr lang="en-US" altLang="zh-CN" sz="2000" i="1">
                        <a:latin typeface="Cambria Math" panose="02040503050406030204" pitchFamily="18" charset="0"/>
                      </a:rPr>
                      <m:t>⟩</m:t>
                    </m:r>
                  </m:oMath>
                </a14:m>
                <a:endParaRPr lang="en-US" altLang="zh-CN" sz="2000" b="0" dirty="0">
                  <a:latin typeface="Cambria Math" panose="02040503050406030204" pitchFamily="18" charset="0"/>
                </a:endParaRPr>
              </a:p>
              <a:p>
                <a:r>
                  <a:rPr lang="en-US" altLang="zh-CN" sz="2400" dirty="0"/>
                  <a:t>Creation and annihilation operators </a:t>
                </a:r>
              </a:p>
              <a:p>
                <a:pPr lvl="1"/>
                <a:r>
                  <a:rPr lang="en-US" altLang="zh-CN" sz="1800" dirty="0"/>
                  <a:t>Same as the former</a:t>
                </a:r>
              </a:p>
            </p:txBody>
          </p:sp>
        </mc:Choice>
        <mc:Fallback xmlns="">
          <p:sp>
            <p:nvSpPr>
              <p:cNvPr id="27" name="内容占位符 2">
                <a:extLst>
                  <a:ext uri="{FF2B5EF4-FFF2-40B4-BE49-F238E27FC236}">
                    <a16:creationId xmlns:a16="http://schemas.microsoft.com/office/drawing/2014/main" id="{417E6BA7-5F21-4B01-B9FC-87A4A5DA6FFD}"/>
                  </a:ext>
                </a:extLst>
              </p:cNvPr>
              <p:cNvSpPr>
                <a:spLocks noGrp="1" noRot="1" noChangeAspect="1" noMove="1" noResize="1" noEditPoints="1" noAdjustHandles="1" noChangeArrowheads="1" noChangeShapeType="1" noTextEdit="1"/>
              </p:cNvSpPr>
              <p:nvPr>
                <p:ph idx="1"/>
              </p:nvPr>
            </p:nvSpPr>
            <p:spPr>
              <a:xfrm>
                <a:off x="6417367" y="2405312"/>
                <a:ext cx="5411174" cy="3707253"/>
              </a:xfrm>
              <a:blipFill>
                <a:blip r:embed="rId5"/>
                <a:stretch>
                  <a:fillRect l="-1578" t="-23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内容占位符 2">
                <a:extLst>
                  <a:ext uri="{FF2B5EF4-FFF2-40B4-BE49-F238E27FC236}">
                    <a16:creationId xmlns:a16="http://schemas.microsoft.com/office/drawing/2014/main" id="{36790CA4-FB7D-45CC-9AEF-50EEA1F84355}"/>
                  </a:ext>
                </a:extLst>
              </p:cNvPr>
              <p:cNvSpPr txBox="1">
                <a:spLocks/>
              </p:cNvSpPr>
              <p:nvPr/>
            </p:nvSpPr>
            <p:spPr>
              <a:xfrm>
                <a:off x="108175" y="2405312"/>
                <a:ext cx="5666460" cy="3710492"/>
              </a:xfrm>
              <a:prstGeom prst="rect">
                <a:avLst/>
              </a:prstGeom>
              <a:solidFill>
                <a:schemeClr val="bg2"/>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Cambria Math" panose="02040503050406030204" pitchFamily="18" charset="0"/>
                  </a:rPr>
                  <a:t>Initial state </a:t>
                </a:r>
              </a:p>
              <a:p>
                <a:pPr lvl="1"/>
                <a14:m>
                  <m:oMath xmlns:m="http://schemas.openxmlformats.org/officeDocument/2006/math">
                    <m:sSub>
                      <m:sSubPr>
                        <m:ctrlPr>
                          <a:rPr lang="en-US" altLang="zh-CN" sz="2000" i="1" dirty="0">
                            <a:solidFill>
                              <a:srgbClr val="FF0000"/>
                            </a:solidFill>
                            <a:latin typeface="Cambria Math" panose="02040503050406030204" pitchFamily="18" charset="0"/>
                          </a:rPr>
                        </m:ctrlPr>
                      </m:sSubPr>
                      <m:e>
                        <m:r>
                          <a:rPr lang="en-US" altLang="zh-CN" sz="2000" i="1" dirty="0">
                            <a:solidFill>
                              <a:srgbClr val="FF0000"/>
                            </a:solidFill>
                            <a:latin typeface="Cambria Math" panose="02040503050406030204" pitchFamily="18" charset="0"/>
                          </a:rPr>
                          <m:t>𝑓</m:t>
                        </m:r>
                      </m:e>
                      <m:sub>
                        <m:r>
                          <a:rPr lang="en-US" altLang="zh-CN" sz="2000" i="1" dirty="0">
                            <a:solidFill>
                              <a:srgbClr val="FF0000"/>
                            </a:solidFill>
                            <a:latin typeface="Cambria Math" panose="02040503050406030204" pitchFamily="18" charset="0"/>
                          </a:rPr>
                          <m:t>𝜙</m:t>
                        </m:r>
                      </m:sub>
                    </m:sSub>
                  </m:oMath>
                </a14:m>
                <a:r>
                  <a:rPr lang="en-US" altLang="zh-CN" sz="2000" dirty="0">
                    <a:solidFill>
                      <a:srgbClr val="FF0000"/>
                    </a:solidFill>
                  </a:rPr>
                  <a:t> ULDMs </a:t>
                </a:r>
                <a:r>
                  <a:rPr lang="en-US" altLang="zh-CN" sz="2000" dirty="0"/>
                  <a:t>with a particular momentum</a:t>
                </a:r>
                <a:endParaRPr lang="en-US" altLang="zh-CN" sz="20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𝑖</m:t>
                          </m:r>
                        </m:e>
                      </m:d>
                      <m:r>
                        <a:rPr lang="en-US" altLang="zh-CN" sz="2000" i="1">
                          <a:latin typeface="Cambria Math" panose="02040503050406030204" pitchFamily="18" charset="0"/>
                        </a:rPr>
                        <m:t>=</m:t>
                      </m:r>
                      <m:d>
                        <m:dPr>
                          <m:begChr m:val="|"/>
                          <m:endChr m:val="⟩"/>
                          <m:ctrlPr>
                            <a:rPr lang="en-US" altLang="zh-CN" sz="2000" i="1">
                              <a:latin typeface="Cambria Math" panose="02040503050406030204" pitchFamily="18" charset="0"/>
                            </a:rPr>
                          </m:ctrlPr>
                        </m:dPr>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𝑓</m:t>
                              </m:r>
                            </m:e>
                            <m:sub>
                              <m:r>
                                <a:rPr lang="en-US" altLang="zh-CN" sz="2000" i="1">
                                  <a:latin typeface="Cambria Math" panose="02040503050406030204" pitchFamily="18" charset="0"/>
                                </a:rPr>
                                <m:t>𝜙</m:t>
                              </m:r>
                            </m:sub>
                          </m:sSub>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𝑓</m:t>
                              </m:r>
                            </m:e>
                            <m:sub>
                              <m:r>
                                <a:rPr lang="en-US" altLang="zh-CN" sz="2000" i="1">
                                  <a:latin typeface="Cambria Math" panose="02040503050406030204" pitchFamily="18" charset="0"/>
                                </a:rPr>
                                <m:t>𝜙</m:t>
                              </m:r>
                            </m:sub>
                          </m:sSub>
                          <m:r>
                            <a:rPr lang="en-US" altLang="zh-CN" sz="2000" i="1">
                              <a:latin typeface="Cambria Math" panose="02040503050406030204" pitchFamily="18" charset="0"/>
                            </a:rPr>
                            <m:t>;</m:t>
                          </m:r>
                          <m:r>
                            <a:rPr lang="en-US" altLang="zh-CN" sz="2000" i="1">
                              <a:solidFill>
                                <a:srgbClr val="FF0000"/>
                              </a:solidFill>
                              <a:latin typeface="Cambria Math" panose="02040503050406030204" pitchFamily="18" charset="0"/>
                            </a:rPr>
                            <m:t>0</m:t>
                          </m:r>
                          <m:r>
                            <a:rPr lang="en-US" altLang="zh-CN" sz="2000" i="1">
                              <a:latin typeface="Cambria Math" panose="02040503050406030204" pitchFamily="18" charset="0"/>
                            </a:rPr>
                            <m:t>;</m:t>
                          </m:r>
                          <m:r>
                            <a:rPr lang="en-US" altLang="zh-CN" sz="2000" i="1">
                              <a:solidFill>
                                <a:srgbClr val="FF0000"/>
                              </a:solidFill>
                              <a:latin typeface="Cambria Math" panose="02040503050406030204" pitchFamily="18" charset="0"/>
                            </a:rPr>
                            <m:t>0</m:t>
                          </m:r>
                        </m:e>
                      </m:d>
                    </m:oMath>
                  </m:oMathPara>
                </a14:m>
                <a:endParaRPr lang="en-US" altLang="zh-CN" sz="2000" dirty="0">
                  <a:latin typeface="Cambria Math" panose="02040503050406030204" pitchFamily="18" charset="0"/>
                </a:endParaRPr>
              </a:p>
              <a:p>
                <a:r>
                  <a:rPr lang="en-US" altLang="zh-CN" sz="2400" dirty="0">
                    <a:latin typeface="Cambria Math" panose="02040503050406030204" pitchFamily="18" charset="0"/>
                  </a:rPr>
                  <a:t>final state</a:t>
                </a:r>
              </a:p>
              <a:p>
                <a:pPr lvl="1"/>
                <a14:m>
                  <m:oMath xmlns:m="http://schemas.openxmlformats.org/officeDocument/2006/math">
                    <m:sSub>
                      <m:sSubPr>
                        <m:ctrlPr>
                          <a:rPr lang="en-US" altLang="zh-CN" sz="2000" i="1" dirty="0" smtClean="0">
                            <a:solidFill>
                              <a:schemeClr val="tx1"/>
                            </a:solidFill>
                            <a:latin typeface="Cambria Math" panose="02040503050406030204" pitchFamily="18" charset="0"/>
                          </a:rPr>
                        </m:ctrlPr>
                      </m:sSubPr>
                      <m:e>
                        <m:r>
                          <a:rPr lang="en-US" altLang="zh-CN" sz="2000" i="1" dirty="0">
                            <a:solidFill>
                              <a:schemeClr val="tx1"/>
                            </a:solidFill>
                            <a:latin typeface="Cambria Math" panose="02040503050406030204" pitchFamily="18" charset="0"/>
                          </a:rPr>
                          <m:t>𝑓</m:t>
                        </m:r>
                      </m:e>
                      <m:sub>
                        <m:r>
                          <a:rPr lang="en-US" altLang="zh-CN" sz="2000" i="1" dirty="0">
                            <a:solidFill>
                              <a:schemeClr val="tx1"/>
                            </a:solidFill>
                            <a:latin typeface="Cambria Math" panose="02040503050406030204" pitchFamily="18" charset="0"/>
                          </a:rPr>
                          <m:t>𝜙</m:t>
                        </m:r>
                      </m:sub>
                    </m:sSub>
                    <m:r>
                      <a:rPr lang="en-US" altLang="zh-CN" sz="2000" b="0" i="1" dirty="0" smtClean="0">
                        <a:solidFill>
                          <a:schemeClr val="tx1"/>
                        </a:solidFill>
                        <a:latin typeface="Cambria Math" panose="02040503050406030204" pitchFamily="18" charset="0"/>
                      </a:rPr>
                      <m:t>−2</m:t>
                    </m:r>
                  </m:oMath>
                </a14:m>
                <a:r>
                  <a:rPr lang="en-US" altLang="zh-CN" sz="2000" dirty="0">
                    <a:solidFill>
                      <a:schemeClr val="tx1"/>
                    </a:solidFill>
                  </a:rPr>
                  <a:t> ULDMs and </a:t>
                </a:r>
                <a14:m>
                  <m:oMath xmlns:m="http://schemas.openxmlformats.org/officeDocument/2006/math">
                    <m:r>
                      <a:rPr lang="en-US" altLang="zh-CN" sz="2000" b="0" i="1" smtClean="0">
                        <a:latin typeface="Cambria Math" panose="02040503050406030204" pitchFamily="18" charset="0"/>
                      </a:rPr>
                      <m:t>2</m:t>
                    </m:r>
                  </m:oMath>
                </a14:m>
                <a:r>
                  <a:rPr lang="en-US" altLang="zh-CN" sz="2000" dirty="0"/>
                  <a:t> photons each with the specific momentum and polarization</a:t>
                </a:r>
              </a:p>
              <a:p>
                <a:pPr marL="457200" lvl="1" indent="0">
                  <a:buNone/>
                </a:pPr>
                <a14:m>
                  <m:oMathPara xmlns:m="http://schemas.openxmlformats.org/officeDocument/2006/math">
                    <m:oMathParaPr>
                      <m:jc m:val="centerGroup"/>
                    </m:oMathParaPr>
                    <m:oMath xmlns:m="http://schemas.openxmlformats.org/officeDocument/2006/math">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𝑓</m:t>
                          </m:r>
                        </m:e>
                      </m:d>
                      <m:r>
                        <a:rPr lang="en-US" altLang="zh-CN" sz="2000" i="1">
                          <a:latin typeface="Cambria Math" panose="02040503050406030204" pitchFamily="18" charset="0"/>
                        </a:rPr>
                        <m:t>=</m:t>
                      </m:r>
                      <m:d>
                        <m:dPr>
                          <m:begChr m:val="|"/>
                          <m:endChr m:val="⟩"/>
                          <m:ctrlPr>
                            <a:rPr lang="en-US" altLang="zh-CN" sz="2000" i="1">
                              <a:latin typeface="Cambria Math" panose="02040503050406030204" pitchFamily="18" charset="0"/>
                            </a:rPr>
                          </m:ctrlPr>
                        </m:dPr>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𝑓</m:t>
                              </m:r>
                            </m:e>
                            <m:sub>
                              <m:r>
                                <a:rPr lang="en-US" altLang="zh-CN" sz="2000" i="1">
                                  <a:latin typeface="Cambria Math" panose="02040503050406030204" pitchFamily="18" charset="0"/>
                                </a:rPr>
                                <m:t>𝜙</m:t>
                              </m:r>
                            </m:sub>
                          </m:sSub>
                          <m:r>
                            <a:rPr lang="en-US" altLang="zh-CN" sz="2000" i="1">
                              <a:latin typeface="Cambria Math" panose="02040503050406030204" pitchFamily="18" charset="0"/>
                            </a:rPr>
                            <m:t>−1;</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𝑓</m:t>
                              </m:r>
                            </m:e>
                            <m:sub>
                              <m:r>
                                <a:rPr lang="en-US" altLang="zh-CN" sz="2000" i="1">
                                  <a:latin typeface="Cambria Math" panose="02040503050406030204" pitchFamily="18" charset="0"/>
                                </a:rPr>
                                <m:t>𝜙</m:t>
                              </m:r>
                            </m:sub>
                          </m:sSub>
                          <m:r>
                            <a:rPr lang="en-US" altLang="zh-CN" sz="2000" i="1">
                              <a:latin typeface="Cambria Math" panose="02040503050406030204" pitchFamily="18" charset="0"/>
                            </a:rPr>
                            <m:t>−1;</m:t>
                          </m:r>
                          <m:r>
                            <a:rPr lang="en-US" altLang="zh-CN" sz="2000" i="1">
                              <a:solidFill>
                                <a:srgbClr val="FF0000"/>
                              </a:solidFill>
                              <a:latin typeface="Cambria Math" panose="02040503050406030204" pitchFamily="18" charset="0"/>
                            </a:rPr>
                            <m:t> 1; 1</m:t>
                          </m:r>
                        </m:e>
                      </m:d>
                    </m:oMath>
                  </m:oMathPara>
                </a14:m>
                <a:endParaRPr lang="en-US" altLang="zh-CN" sz="2000" dirty="0">
                  <a:latin typeface="Cambria Math" panose="02040503050406030204" pitchFamily="18" charset="0"/>
                </a:endParaRPr>
              </a:p>
              <a:p>
                <a:r>
                  <a:rPr lang="en-US" altLang="zh-CN" sz="2400" dirty="0"/>
                  <a:t>Creation and annihilation operators </a:t>
                </a:r>
              </a:p>
              <a:p>
                <a:pPr lvl="1"/>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𝑎</m:t>
                        </m:r>
                      </m:e>
                      <m:sub>
                        <m:r>
                          <a:rPr lang="en-US" altLang="zh-CN" sz="1600" i="1">
                            <a:latin typeface="Cambria Math" panose="02040503050406030204" pitchFamily="18" charset="0"/>
                          </a:rPr>
                          <m:t>𝜙</m:t>
                        </m:r>
                      </m:sub>
                    </m:sSub>
                    <m:d>
                      <m:dPr>
                        <m:begChr m:val="|"/>
                        <m:endChr m:val="⟩"/>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𝑓</m:t>
                            </m:r>
                          </m:e>
                          <m:sub>
                            <m:r>
                              <a:rPr lang="en-US" altLang="zh-CN" sz="1600" i="1">
                                <a:latin typeface="Cambria Math" panose="02040503050406030204" pitchFamily="18" charset="0"/>
                              </a:rPr>
                              <m:t>𝜙</m:t>
                            </m:r>
                          </m:sub>
                        </m:sSub>
                      </m:e>
                    </m:d>
                    <m:r>
                      <a:rPr lang="en-US" altLang="zh-CN" sz="1600" i="1">
                        <a:latin typeface="Cambria Math" panose="02040503050406030204" pitchFamily="18" charset="0"/>
                      </a:rPr>
                      <m:t>=</m:t>
                    </m:r>
                    <m:rad>
                      <m:radPr>
                        <m:degHide m:val="on"/>
                        <m:ctrlPr>
                          <a:rPr lang="en-US" altLang="zh-CN" sz="1600" i="1">
                            <a:latin typeface="Cambria Math" panose="02040503050406030204" pitchFamily="18" charset="0"/>
                          </a:rPr>
                        </m:ctrlPr>
                      </m:radPr>
                      <m:deg/>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𝑓</m:t>
                            </m:r>
                          </m:e>
                          <m:sub>
                            <m:r>
                              <a:rPr lang="en-US" altLang="zh-CN" sz="1600" i="1">
                                <a:latin typeface="Cambria Math" panose="02040503050406030204" pitchFamily="18" charset="0"/>
                              </a:rPr>
                              <m:t>𝜙</m:t>
                            </m:r>
                          </m:sub>
                        </m:sSub>
                      </m:e>
                    </m:rad>
                    <m:d>
                      <m:dPr>
                        <m:begChr m:val="|"/>
                        <m:endChr m:val="⟩"/>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𝑓</m:t>
                            </m:r>
                          </m:e>
                          <m:sub>
                            <m:r>
                              <a:rPr lang="en-US" altLang="zh-CN" sz="1600" i="1">
                                <a:latin typeface="Cambria Math" panose="02040503050406030204" pitchFamily="18" charset="0"/>
                              </a:rPr>
                              <m:t>𝜙</m:t>
                            </m:r>
                          </m:sub>
                        </m:sSub>
                        <m:r>
                          <a:rPr lang="en-US" altLang="zh-CN" sz="1600" i="1">
                            <a:latin typeface="Cambria Math" panose="02040503050406030204" pitchFamily="18" charset="0"/>
                          </a:rPr>
                          <m:t>−1</m:t>
                        </m:r>
                      </m:e>
                    </m:d>
                    <m:r>
                      <a:rPr lang="en-US" altLang="zh-CN" sz="1600" b="0" i="1" smtClean="0">
                        <a:latin typeface="Cambria Math" panose="02040503050406030204" pitchFamily="18" charset="0"/>
                      </a:rPr>
                      <m:t>,</m:t>
                    </m:r>
                    <m:sSubSup>
                      <m:sSubSupPr>
                        <m:ctrlPr>
                          <a:rPr lang="en-US" altLang="zh-CN" sz="1600" b="0" i="1" smtClean="0">
                            <a:latin typeface="Cambria Math" panose="02040503050406030204" pitchFamily="18" charset="0"/>
                          </a:rPr>
                        </m:ctrlPr>
                      </m:sSubSupPr>
                      <m:e>
                        <m:r>
                          <a:rPr lang="en-US" altLang="zh-CN" sz="1600" i="1">
                            <a:latin typeface="Cambria Math" panose="02040503050406030204" pitchFamily="18" charset="0"/>
                          </a:rPr>
                          <m:t>𝑎</m:t>
                        </m:r>
                      </m:e>
                      <m:sub>
                        <m:r>
                          <a:rPr lang="en-US" altLang="zh-CN" sz="1600" i="1">
                            <a:latin typeface="Cambria Math" panose="02040503050406030204" pitchFamily="18" charset="0"/>
                          </a:rPr>
                          <m:t>𝜙</m:t>
                        </m:r>
                      </m:sub>
                      <m:sup>
                        <m:r>
                          <a:rPr lang="en-US" altLang="zh-CN" sz="1600" b="0" i="1" smtClean="0">
                            <a:latin typeface="Cambria Math" panose="02040503050406030204" pitchFamily="18" charset="0"/>
                          </a:rPr>
                          <m:t>+</m:t>
                        </m:r>
                      </m:sup>
                    </m:sSubSup>
                    <m:d>
                      <m:dPr>
                        <m:begChr m:val="|"/>
                        <m:endChr m:val="⟩"/>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𝑓</m:t>
                            </m:r>
                          </m:e>
                          <m:sub>
                            <m:r>
                              <a:rPr lang="en-US" altLang="zh-CN" sz="1600" i="1">
                                <a:latin typeface="Cambria Math" panose="02040503050406030204" pitchFamily="18" charset="0"/>
                              </a:rPr>
                              <m:t>𝜙</m:t>
                            </m:r>
                          </m:sub>
                        </m:sSub>
                      </m:e>
                    </m:d>
                    <m:r>
                      <a:rPr lang="en-US" altLang="zh-CN" sz="1600" b="0" i="1" smtClean="0">
                        <a:latin typeface="Cambria Math" panose="02040503050406030204" pitchFamily="18" charset="0"/>
                      </a:rPr>
                      <m:t>=</m:t>
                    </m:r>
                    <m:rad>
                      <m:radPr>
                        <m:degHide m:val="on"/>
                        <m:ctrlPr>
                          <a:rPr lang="en-US" altLang="zh-CN" sz="1600" i="1">
                            <a:latin typeface="Cambria Math" panose="02040503050406030204" pitchFamily="18" charset="0"/>
                          </a:rPr>
                        </m:ctrlPr>
                      </m:radPr>
                      <m:deg/>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𝑓</m:t>
                            </m:r>
                          </m:e>
                          <m:sub>
                            <m:r>
                              <a:rPr lang="en-US" altLang="zh-CN" sz="1600" b="0" i="1" smtClean="0">
                                <a:latin typeface="Cambria Math" panose="02040503050406030204" pitchFamily="18" charset="0"/>
                              </a:rPr>
                              <m:t>𝜙</m:t>
                            </m:r>
                          </m:sub>
                        </m:sSub>
                        <m:r>
                          <a:rPr lang="en-US" altLang="zh-CN" sz="1600" i="1">
                            <a:latin typeface="Cambria Math" panose="02040503050406030204" pitchFamily="18" charset="0"/>
                          </a:rPr>
                          <m:t>+1</m:t>
                        </m:r>
                      </m:e>
                    </m:rad>
                    <m:d>
                      <m:dPr>
                        <m:begChr m:val="|"/>
                        <m:endChr m:val="⟩"/>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𝑓</m:t>
                            </m:r>
                          </m:e>
                          <m:sub>
                            <m:r>
                              <a:rPr lang="en-US" altLang="zh-CN" sz="1600" b="0" i="1" smtClean="0">
                                <a:latin typeface="Cambria Math" panose="02040503050406030204" pitchFamily="18" charset="0"/>
                              </a:rPr>
                              <m:t>𝜙</m:t>
                            </m:r>
                          </m:sub>
                        </m:sSub>
                        <m:r>
                          <a:rPr lang="en-US" altLang="zh-CN" sz="1600" i="1">
                            <a:latin typeface="Cambria Math" panose="02040503050406030204" pitchFamily="18" charset="0"/>
                          </a:rPr>
                          <m:t>+1</m:t>
                        </m:r>
                      </m:e>
                    </m:d>
                  </m:oMath>
                </a14:m>
                <a:endParaRPr lang="en-US" altLang="zh-CN" sz="1600" dirty="0"/>
              </a:p>
              <a:p>
                <a:pPr lvl="1"/>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𝑎</m:t>
                        </m:r>
                      </m:e>
                      <m:sub>
                        <m:r>
                          <a:rPr lang="en-US" altLang="zh-CN" sz="1600" i="1">
                            <a:latin typeface="Cambria Math" panose="02040503050406030204" pitchFamily="18" charset="0"/>
                          </a:rPr>
                          <m:t>𝛾</m:t>
                        </m:r>
                      </m:sub>
                    </m:sSub>
                    <m:d>
                      <m:dPr>
                        <m:begChr m:val="|"/>
                        <m:endChr m:val="⟩"/>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𝑓</m:t>
                            </m:r>
                          </m:e>
                          <m:sub>
                            <m:r>
                              <a:rPr lang="en-US" altLang="zh-CN" sz="1600" i="1">
                                <a:latin typeface="Cambria Math" panose="02040503050406030204" pitchFamily="18" charset="0"/>
                              </a:rPr>
                              <m:t>𝛾</m:t>
                            </m:r>
                          </m:sub>
                        </m:sSub>
                      </m:e>
                    </m:d>
                    <m:r>
                      <a:rPr lang="en-US" altLang="zh-CN" sz="1600" i="1">
                        <a:latin typeface="Cambria Math" panose="02040503050406030204" pitchFamily="18" charset="0"/>
                      </a:rPr>
                      <m:t>=</m:t>
                    </m:r>
                    <m:rad>
                      <m:radPr>
                        <m:degHide m:val="on"/>
                        <m:ctrlPr>
                          <a:rPr lang="en-US" altLang="zh-CN" sz="1600" i="1">
                            <a:latin typeface="Cambria Math" panose="02040503050406030204" pitchFamily="18" charset="0"/>
                          </a:rPr>
                        </m:ctrlPr>
                      </m:radPr>
                      <m:deg/>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𝑓</m:t>
                            </m:r>
                          </m:e>
                          <m:sub>
                            <m:r>
                              <a:rPr lang="en-US" altLang="zh-CN" sz="1600" i="1">
                                <a:latin typeface="Cambria Math" panose="02040503050406030204" pitchFamily="18" charset="0"/>
                              </a:rPr>
                              <m:t>𝛾</m:t>
                            </m:r>
                          </m:sub>
                        </m:sSub>
                      </m:e>
                    </m:rad>
                    <m:d>
                      <m:dPr>
                        <m:begChr m:val="|"/>
                        <m:endChr m:val="⟩"/>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𝑓</m:t>
                            </m:r>
                          </m:e>
                          <m:sub>
                            <m:r>
                              <a:rPr lang="en-US" altLang="zh-CN" sz="1600" i="1">
                                <a:latin typeface="Cambria Math" panose="02040503050406030204" pitchFamily="18" charset="0"/>
                              </a:rPr>
                              <m:t>𝛾</m:t>
                            </m:r>
                          </m:sub>
                        </m:sSub>
                        <m:r>
                          <a:rPr lang="en-US" altLang="zh-CN" sz="1600" i="1">
                            <a:latin typeface="Cambria Math" panose="02040503050406030204" pitchFamily="18" charset="0"/>
                          </a:rPr>
                          <m:t>−1</m:t>
                        </m:r>
                      </m:e>
                    </m:d>
                    <m:r>
                      <a:rPr lang="en-US" altLang="zh-CN" sz="1600" i="1">
                        <a:latin typeface="Cambria Math" panose="02040503050406030204" pitchFamily="18" charset="0"/>
                      </a:rPr>
                      <m:t>,   </m:t>
                    </m:r>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rPr>
                          <m:t>𝑎</m:t>
                        </m:r>
                      </m:e>
                      <m:sub>
                        <m:r>
                          <a:rPr lang="en-US" altLang="zh-CN" sz="1600" i="1">
                            <a:latin typeface="Cambria Math" panose="02040503050406030204" pitchFamily="18" charset="0"/>
                          </a:rPr>
                          <m:t>𝛾</m:t>
                        </m:r>
                      </m:sub>
                      <m:sup>
                        <m:r>
                          <a:rPr lang="en-US" altLang="zh-CN" sz="1600" i="1">
                            <a:latin typeface="Cambria Math" panose="02040503050406030204" pitchFamily="18" charset="0"/>
                          </a:rPr>
                          <m:t>+</m:t>
                        </m:r>
                      </m:sup>
                    </m:sSubSup>
                    <m:d>
                      <m:dPr>
                        <m:begChr m:val="|"/>
                        <m:endChr m:val="⟩"/>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𝑓</m:t>
                            </m:r>
                          </m:e>
                          <m:sub>
                            <m:r>
                              <a:rPr lang="en-US" altLang="zh-CN" sz="1600" i="1">
                                <a:latin typeface="Cambria Math" panose="02040503050406030204" pitchFamily="18" charset="0"/>
                              </a:rPr>
                              <m:t>𝛾</m:t>
                            </m:r>
                          </m:sub>
                        </m:sSub>
                      </m:e>
                    </m:d>
                    <m:r>
                      <a:rPr lang="en-US" altLang="zh-CN" sz="1600" i="1">
                        <a:latin typeface="Cambria Math" panose="02040503050406030204" pitchFamily="18" charset="0"/>
                      </a:rPr>
                      <m:t>=</m:t>
                    </m:r>
                    <m:rad>
                      <m:radPr>
                        <m:degHide m:val="on"/>
                        <m:ctrlPr>
                          <a:rPr lang="en-US" altLang="zh-CN" sz="1600" i="1">
                            <a:latin typeface="Cambria Math" panose="02040503050406030204" pitchFamily="18" charset="0"/>
                          </a:rPr>
                        </m:ctrlPr>
                      </m:radPr>
                      <m:deg/>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𝑓</m:t>
                            </m:r>
                          </m:e>
                          <m:sub>
                            <m:r>
                              <a:rPr lang="en-US" altLang="zh-CN" sz="1600" i="1">
                                <a:latin typeface="Cambria Math" panose="02040503050406030204" pitchFamily="18" charset="0"/>
                              </a:rPr>
                              <m:t>𝛾</m:t>
                            </m:r>
                          </m:sub>
                        </m:sSub>
                        <m:r>
                          <a:rPr lang="en-US" altLang="zh-CN" sz="1600" i="1">
                            <a:latin typeface="Cambria Math" panose="02040503050406030204" pitchFamily="18" charset="0"/>
                          </a:rPr>
                          <m:t>+1</m:t>
                        </m:r>
                      </m:e>
                    </m:rad>
                    <m:d>
                      <m:dPr>
                        <m:begChr m:val="|"/>
                        <m:endChr m:val="⟩"/>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𝑓</m:t>
                            </m:r>
                          </m:e>
                          <m:sub>
                            <m:r>
                              <a:rPr lang="en-US" altLang="zh-CN" sz="1600" i="1">
                                <a:latin typeface="Cambria Math" panose="02040503050406030204" pitchFamily="18" charset="0"/>
                              </a:rPr>
                              <m:t>𝛾</m:t>
                            </m:r>
                          </m:sub>
                        </m:sSub>
                        <m:r>
                          <a:rPr lang="en-US" altLang="zh-CN" sz="1600" i="1">
                            <a:latin typeface="Cambria Math" panose="02040503050406030204" pitchFamily="18" charset="0"/>
                          </a:rPr>
                          <m:t>+1</m:t>
                        </m:r>
                      </m:e>
                    </m:d>
                  </m:oMath>
                </a14:m>
                <a:endParaRPr lang="en-US" altLang="zh-CN" sz="1600" dirty="0"/>
              </a:p>
              <a:p>
                <a:pPr marL="0" indent="0">
                  <a:buFont typeface="Arial" panose="020B0604020202020204" pitchFamily="34" charset="0"/>
                  <a:buNone/>
                </a:pPr>
                <a:endParaRPr lang="zh-CN" altLang="en-US" sz="2400" dirty="0"/>
              </a:p>
            </p:txBody>
          </p:sp>
        </mc:Choice>
        <mc:Fallback xmlns="">
          <p:sp>
            <p:nvSpPr>
              <p:cNvPr id="28" name="内容占位符 2">
                <a:extLst>
                  <a:ext uri="{FF2B5EF4-FFF2-40B4-BE49-F238E27FC236}">
                    <a16:creationId xmlns:a16="http://schemas.microsoft.com/office/drawing/2014/main" id="{36790CA4-FB7D-45CC-9AEF-50EEA1F84355}"/>
                  </a:ext>
                </a:extLst>
              </p:cNvPr>
              <p:cNvSpPr txBox="1">
                <a:spLocks noRot="1" noChangeAspect="1" noMove="1" noResize="1" noEditPoints="1" noAdjustHandles="1" noChangeArrowheads="1" noChangeShapeType="1" noTextEdit="1"/>
              </p:cNvSpPr>
              <p:nvPr/>
            </p:nvSpPr>
            <p:spPr>
              <a:xfrm>
                <a:off x="108175" y="2405312"/>
                <a:ext cx="5666460" cy="3710492"/>
              </a:xfrm>
              <a:prstGeom prst="rect">
                <a:avLst/>
              </a:prstGeom>
              <a:blipFill>
                <a:blip r:embed="rId6"/>
                <a:stretch>
                  <a:fillRect l="-1507" t="-2303" r="-1507"/>
                </a:stretch>
              </a:blipFill>
              <a:ln>
                <a:noFill/>
              </a:ln>
            </p:spPr>
            <p:txBody>
              <a:bodyPr/>
              <a:lstStyle/>
              <a:p>
                <a:r>
                  <a:rPr lang="zh-CN" altLang="en-US">
                    <a:noFill/>
                  </a:rPr>
                  <a:t> </a:t>
                </a:r>
              </a:p>
            </p:txBody>
          </p:sp>
        </mc:Fallback>
      </mc:AlternateContent>
      <p:sp>
        <p:nvSpPr>
          <p:cNvPr id="29" name="矩形 28">
            <a:extLst>
              <a:ext uri="{FF2B5EF4-FFF2-40B4-BE49-F238E27FC236}">
                <a16:creationId xmlns:a16="http://schemas.microsoft.com/office/drawing/2014/main" id="{26D50BB6-B8CC-4B32-8614-787B64A10380}"/>
              </a:ext>
            </a:extLst>
          </p:cNvPr>
          <p:cNvSpPr/>
          <p:nvPr/>
        </p:nvSpPr>
        <p:spPr>
          <a:xfrm>
            <a:off x="108175" y="1986359"/>
            <a:ext cx="5666460" cy="4206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spontaneous </a:t>
            </a:r>
            <a:r>
              <a:rPr lang="en-US" altLang="zh-CN" b="1" dirty="0"/>
              <a:t>Annihilation</a:t>
            </a:r>
            <a:endParaRPr lang="zh-CN" altLang="en-US" dirty="0"/>
          </a:p>
        </p:txBody>
      </p:sp>
      <p:sp>
        <p:nvSpPr>
          <p:cNvPr id="30" name="矩形 29">
            <a:extLst>
              <a:ext uri="{FF2B5EF4-FFF2-40B4-BE49-F238E27FC236}">
                <a16:creationId xmlns:a16="http://schemas.microsoft.com/office/drawing/2014/main" id="{307F9BEF-24AA-4399-BC27-EDAE0D9AC614}"/>
              </a:ext>
            </a:extLst>
          </p:cNvPr>
          <p:cNvSpPr/>
          <p:nvPr/>
        </p:nvSpPr>
        <p:spPr>
          <a:xfrm>
            <a:off x="6417367" y="1984681"/>
            <a:ext cx="5411174" cy="4206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Stimulated </a:t>
            </a:r>
            <a:r>
              <a:rPr lang="zh-CN" altLang="en-US" b="1" dirty="0"/>
              <a:t> </a:t>
            </a:r>
            <a:r>
              <a:rPr lang="en-US" altLang="zh-CN" b="1" dirty="0"/>
              <a:t>Annihilation</a:t>
            </a:r>
            <a:endParaRPr lang="zh-CN" altLang="en-US" dirty="0"/>
          </a:p>
        </p:txBody>
      </p:sp>
    </p:spTree>
    <p:extLst>
      <p:ext uri="{BB962C8B-B14F-4D97-AF65-F5344CB8AC3E}">
        <p14:creationId xmlns:p14="http://schemas.microsoft.com/office/powerpoint/2010/main" val="5937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bg/>
                                          </p:spTgt>
                                        </p:tgtEl>
                                        <p:attrNameLst>
                                          <p:attrName>style.visibility</p:attrName>
                                        </p:attrNameLst>
                                      </p:cBhvr>
                                      <p:to>
                                        <p:strVal val="visible"/>
                                      </p:to>
                                    </p:set>
                                    <p:anim calcmode="lin" valueType="num">
                                      <p:cBhvr additive="base">
                                        <p:cTn id="21" dur="500" fill="hold"/>
                                        <p:tgtEl>
                                          <p:spTgt spid="27">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27">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anim calcmode="lin" valueType="num">
                                      <p:cBhvr additive="base">
                                        <p:cTn id="2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 calcmode="lin" valueType="num">
                                      <p:cBhvr additive="base">
                                        <p:cTn id="31"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7">
                                            <p:txEl>
                                              <p:pRg st="2" end="2"/>
                                            </p:txEl>
                                          </p:spTgt>
                                        </p:tgtEl>
                                        <p:attrNameLst>
                                          <p:attrName>style.visibility</p:attrName>
                                        </p:attrNameLst>
                                      </p:cBhvr>
                                      <p:to>
                                        <p:strVal val="visible"/>
                                      </p:to>
                                    </p:set>
                                    <p:anim calcmode="lin" valueType="num">
                                      <p:cBhvr additive="base">
                                        <p:cTn id="35"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7">
                                            <p:txEl>
                                              <p:pRg st="3" end="3"/>
                                            </p:txEl>
                                          </p:spTgt>
                                        </p:tgtEl>
                                        <p:attrNameLst>
                                          <p:attrName>style.visibility</p:attrName>
                                        </p:attrNameLst>
                                      </p:cBhvr>
                                      <p:to>
                                        <p:strVal val="visible"/>
                                      </p:to>
                                    </p:set>
                                    <p:anim calcmode="lin" valueType="num">
                                      <p:cBhvr additive="base">
                                        <p:cTn id="41" dur="500" fill="hold"/>
                                        <p:tgtEl>
                                          <p:spTgt spid="27">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7">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xEl>
                                              <p:pRg st="4" end="4"/>
                                            </p:txEl>
                                          </p:spTgt>
                                        </p:tgtEl>
                                        <p:attrNameLst>
                                          <p:attrName>style.visibility</p:attrName>
                                        </p:attrNameLst>
                                      </p:cBhvr>
                                      <p:to>
                                        <p:strVal val="visible"/>
                                      </p:to>
                                    </p:set>
                                    <p:anim calcmode="lin" valueType="num">
                                      <p:cBhvr additive="base">
                                        <p:cTn id="45" dur="500" fill="hold"/>
                                        <p:tgtEl>
                                          <p:spTgt spid="27">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7">
                                            <p:txEl>
                                              <p:pRg st="5" end="5"/>
                                            </p:txEl>
                                          </p:spTgt>
                                        </p:tgtEl>
                                        <p:attrNameLst>
                                          <p:attrName>style.visibility</p:attrName>
                                        </p:attrNameLst>
                                      </p:cBhvr>
                                      <p:to>
                                        <p:strVal val="visible"/>
                                      </p:to>
                                    </p:set>
                                    <p:anim calcmode="lin" valueType="num">
                                      <p:cBhvr additive="base">
                                        <p:cTn id="51" dur="500" fill="hold"/>
                                        <p:tgtEl>
                                          <p:spTgt spid="27">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7">
                                            <p:txEl>
                                              <p:pRg st="5" end="5"/>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7">
                                            <p:txEl>
                                              <p:pRg st="6" end="6"/>
                                            </p:txEl>
                                          </p:spTgt>
                                        </p:tgtEl>
                                        <p:attrNameLst>
                                          <p:attrName>style.visibility</p:attrName>
                                        </p:attrNameLst>
                                      </p:cBhvr>
                                      <p:to>
                                        <p:strVal val="visible"/>
                                      </p:to>
                                    </p:set>
                                    <p:anim calcmode="lin" valueType="num">
                                      <p:cBhvr additive="base">
                                        <p:cTn id="55" dur="500" fill="hold"/>
                                        <p:tgtEl>
                                          <p:spTgt spid="27">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animBg="1"/>
      <p:bldP spid="28" grpId="0" animBg="1"/>
      <p:bldP spid="29"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0035AF-D5B2-F84C-79B7-52E2CC650AC9}"/>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Stimulated Annihilation</a:t>
            </a:r>
            <a:endParaRPr lang="zh-CN" altLang="en-US" dirty="0">
              <a:solidFill>
                <a:schemeClr val="bg1"/>
              </a:solidFill>
            </a:endParaRPr>
          </a:p>
        </p:txBody>
      </p:sp>
      <p:sp>
        <p:nvSpPr>
          <p:cNvPr id="4" name="灯片编号占位符 3">
            <a:extLst>
              <a:ext uri="{FF2B5EF4-FFF2-40B4-BE49-F238E27FC236}">
                <a16:creationId xmlns:a16="http://schemas.microsoft.com/office/drawing/2014/main" id="{E4364494-483B-3463-1FDB-EC0A009EC5C1}"/>
              </a:ext>
            </a:extLst>
          </p:cNvPr>
          <p:cNvSpPr>
            <a:spLocks noGrp="1"/>
          </p:cNvSpPr>
          <p:nvPr>
            <p:ph type="sldNum" sz="quarter" idx="12"/>
          </p:nvPr>
        </p:nvSpPr>
        <p:spPr/>
        <p:txBody>
          <a:bodyPr/>
          <a:lstStyle/>
          <a:p>
            <a:fld id="{65316A93-59F2-4889-9C97-010C89774A76}" type="slidenum">
              <a:rPr lang="zh-CN" altLang="en-US" smtClean="0"/>
              <a:pPr/>
              <a:t>25</a:t>
            </a:fld>
            <a:r>
              <a:rPr lang="en-US" altLang="zh-CN" dirty="0"/>
              <a:t> /24</a:t>
            </a:r>
            <a:endParaRPr lang="zh-CN" altLang="en-US" dirty="0"/>
          </a:p>
        </p:txBody>
      </p:sp>
      <p:sp>
        <p:nvSpPr>
          <p:cNvPr id="7" name="内容占位符 2">
            <a:extLst>
              <a:ext uri="{FF2B5EF4-FFF2-40B4-BE49-F238E27FC236}">
                <a16:creationId xmlns:a16="http://schemas.microsoft.com/office/drawing/2014/main" id="{DC568035-98A4-DF4B-CA44-6A6B387F1A7C}"/>
              </a:ext>
            </a:extLst>
          </p:cNvPr>
          <p:cNvSpPr txBox="1">
            <a:spLocks/>
          </p:cNvSpPr>
          <p:nvPr/>
        </p:nvSpPr>
        <p:spPr>
          <a:xfrm>
            <a:off x="0" y="557432"/>
            <a:ext cx="4683369" cy="565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b="1" dirty="0">
                <a:ln w="0"/>
                <a:effectLst>
                  <a:outerShdw blurRad="38100" dist="19050" dir="2700000" algn="tl" rotWithShape="0">
                    <a:schemeClr val="dk1">
                      <a:alpha val="40000"/>
                    </a:schemeClr>
                  </a:outerShdw>
                </a:effectLst>
              </a:rPr>
              <a:t>Bose enhancement</a:t>
            </a:r>
            <a:endParaRPr lang="zh-CN" altLang="en-US"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CC95546-D3AD-9D56-7FB8-8B8379EA36B5}"/>
                  </a:ext>
                </a:extLst>
              </p:cNvPr>
              <p:cNvSpPr txBox="1"/>
              <p:nvPr/>
            </p:nvSpPr>
            <p:spPr>
              <a:xfrm>
                <a:off x="4325282" y="1067834"/>
                <a:ext cx="3221394" cy="394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2E11BF"/>
                              </a:solidFill>
                              <a:latin typeface="Cambria Math" panose="02040503050406030204" pitchFamily="18" charset="0"/>
                            </a:rPr>
                          </m:ctrlPr>
                        </m:sSubPr>
                        <m:e>
                          <m:r>
                            <a:rPr lang="en-US" altLang="zh-CN" b="0" i="1" smtClean="0">
                              <a:solidFill>
                                <a:srgbClr val="2E11BF"/>
                              </a:solidFill>
                              <a:latin typeface="Cambria Math" panose="02040503050406030204" pitchFamily="18" charset="0"/>
                            </a:rPr>
                            <m:t>𝐻</m:t>
                          </m:r>
                        </m:e>
                        <m:sub>
                          <m:r>
                            <a:rPr lang="en-US" altLang="zh-CN" b="0" i="1" smtClean="0">
                              <a:solidFill>
                                <a:srgbClr val="2E11BF"/>
                              </a:solidFill>
                              <a:latin typeface="Cambria Math" panose="02040503050406030204" pitchFamily="18" charset="0"/>
                            </a:rPr>
                            <m:t>𝑖𝑛𝑡</m:t>
                          </m:r>
                        </m:sub>
                      </m:sSub>
                      <m:r>
                        <a:rPr lang="en-US" altLang="zh-CN" b="0" i="1" smtClean="0">
                          <a:solidFill>
                            <a:srgbClr val="2E11BF"/>
                          </a:solidFill>
                          <a:latin typeface="Cambria Math" panose="02040503050406030204" pitchFamily="18" charset="0"/>
                        </a:rPr>
                        <m:t>=</m:t>
                      </m:r>
                      <m:sSup>
                        <m:sSupPr>
                          <m:ctrlPr>
                            <a:rPr lang="en-US" altLang="zh-CN" b="0" i="1" smtClean="0">
                              <a:solidFill>
                                <a:srgbClr val="2E11BF"/>
                              </a:solidFill>
                              <a:latin typeface="Cambria Math" panose="02040503050406030204" pitchFamily="18" charset="0"/>
                            </a:rPr>
                          </m:ctrlPr>
                        </m:sSupPr>
                        <m:e>
                          <m:r>
                            <a:rPr lang="en-US" altLang="zh-CN" b="0" i="1" smtClean="0">
                              <a:solidFill>
                                <a:srgbClr val="2E11BF"/>
                              </a:solidFill>
                              <a:latin typeface="Cambria Math" panose="02040503050406030204" pitchFamily="18" charset="0"/>
                            </a:rPr>
                            <m:t>𝑀</m:t>
                          </m:r>
                        </m:e>
                        <m:sup>
                          <m:r>
                            <a:rPr lang="en-US" altLang="zh-CN" b="0" i="1" smtClean="0">
                              <a:solidFill>
                                <a:srgbClr val="2E11BF"/>
                              </a:solidFill>
                              <a:latin typeface="Cambria Math" panose="02040503050406030204" pitchFamily="18" charset="0"/>
                            </a:rPr>
                            <m:t>+</m:t>
                          </m:r>
                        </m:sup>
                      </m:sSup>
                      <m:sSubSup>
                        <m:sSubSupPr>
                          <m:ctrlPr>
                            <a:rPr lang="en-US" altLang="zh-CN" i="1">
                              <a:solidFill>
                                <a:srgbClr val="2E11BF"/>
                              </a:solidFill>
                              <a:latin typeface="Cambria Math" panose="02040503050406030204" pitchFamily="18" charset="0"/>
                            </a:rPr>
                          </m:ctrlPr>
                        </m:sSubSupPr>
                        <m:e>
                          <m:acc>
                            <m:accPr>
                              <m:chr m:val="̂"/>
                              <m:ctrlPr>
                                <a:rPr lang="en-US" altLang="zh-CN" i="1">
                                  <a:solidFill>
                                    <a:srgbClr val="2E11BF"/>
                                  </a:solidFill>
                                  <a:latin typeface="Cambria Math" panose="02040503050406030204" pitchFamily="18" charset="0"/>
                                </a:rPr>
                              </m:ctrlPr>
                            </m:accPr>
                            <m:e>
                              <m:r>
                                <a:rPr lang="en-US" altLang="zh-CN" i="1">
                                  <a:solidFill>
                                    <a:srgbClr val="2E11BF"/>
                                  </a:solidFill>
                                  <a:latin typeface="Cambria Math" panose="02040503050406030204" pitchFamily="18" charset="0"/>
                                </a:rPr>
                                <m:t>𝑎</m:t>
                              </m:r>
                            </m:e>
                          </m:acc>
                        </m:e>
                        <m:sub>
                          <m:r>
                            <a:rPr lang="en-US" altLang="zh-CN" i="1">
                              <a:solidFill>
                                <a:srgbClr val="2E11BF"/>
                              </a:solidFill>
                              <a:latin typeface="Cambria Math" panose="02040503050406030204" pitchFamily="18" charset="0"/>
                            </a:rPr>
                            <m:t>𝛾</m:t>
                          </m:r>
                        </m:sub>
                        <m:sup>
                          <m:r>
                            <a:rPr lang="en-US" altLang="zh-CN" i="1">
                              <a:solidFill>
                                <a:srgbClr val="2E11BF"/>
                              </a:solidFill>
                              <a:latin typeface="Cambria Math" panose="02040503050406030204" pitchFamily="18" charset="0"/>
                            </a:rPr>
                            <m:t>+</m:t>
                          </m:r>
                        </m:sup>
                      </m:sSubSup>
                      <m:sSubSup>
                        <m:sSubSupPr>
                          <m:ctrlPr>
                            <a:rPr lang="en-US" altLang="zh-CN" i="1">
                              <a:solidFill>
                                <a:srgbClr val="2E11BF"/>
                              </a:solidFill>
                              <a:latin typeface="Cambria Math" panose="02040503050406030204" pitchFamily="18" charset="0"/>
                            </a:rPr>
                          </m:ctrlPr>
                        </m:sSubSupPr>
                        <m:e>
                          <m:acc>
                            <m:accPr>
                              <m:chr m:val="̂"/>
                              <m:ctrlPr>
                                <a:rPr lang="en-US" altLang="zh-CN" i="1">
                                  <a:solidFill>
                                    <a:srgbClr val="2E11BF"/>
                                  </a:solidFill>
                                  <a:latin typeface="Cambria Math" panose="02040503050406030204" pitchFamily="18" charset="0"/>
                                </a:rPr>
                              </m:ctrlPr>
                            </m:accPr>
                            <m:e>
                              <m:r>
                                <a:rPr lang="en-US" altLang="zh-CN" i="1">
                                  <a:solidFill>
                                    <a:srgbClr val="2E11BF"/>
                                  </a:solidFill>
                                  <a:latin typeface="Cambria Math" panose="02040503050406030204" pitchFamily="18" charset="0"/>
                                </a:rPr>
                                <m:t>𝑎</m:t>
                              </m:r>
                            </m:e>
                          </m:acc>
                        </m:e>
                        <m:sub>
                          <m:r>
                            <a:rPr lang="en-US" altLang="zh-CN" i="1">
                              <a:solidFill>
                                <a:srgbClr val="2E11BF"/>
                              </a:solidFill>
                              <a:latin typeface="Cambria Math" panose="02040503050406030204" pitchFamily="18" charset="0"/>
                            </a:rPr>
                            <m:t>𝛾</m:t>
                          </m:r>
                        </m:sub>
                        <m:sup>
                          <m:r>
                            <a:rPr lang="en-US" altLang="zh-CN" i="1">
                              <a:solidFill>
                                <a:srgbClr val="2E11BF"/>
                              </a:solidFill>
                              <a:latin typeface="Cambria Math" panose="02040503050406030204" pitchFamily="18" charset="0"/>
                            </a:rPr>
                            <m:t>+</m:t>
                          </m:r>
                        </m:sup>
                      </m:sSubSup>
                      <m:sSub>
                        <m:sSubPr>
                          <m:ctrlPr>
                            <a:rPr lang="en-US" altLang="zh-CN" i="1">
                              <a:solidFill>
                                <a:srgbClr val="2E11BF"/>
                              </a:solidFill>
                              <a:latin typeface="Cambria Math" panose="02040503050406030204" pitchFamily="18" charset="0"/>
                            </a:rPr>
                          </m:ctrlPr>
                        </m:sSubPr>
                        <m:e>
                          <m:r>
                            <a:rPr lang="en-US" altLang="zh-CN" i="1">
                              <a:solidFill>
                                <a:srgbClr val="2E11BF"/>
                              </a:solidFill>
                              <a:latin typeface="Cambria Math" panose="02040503050406030204" pitchFamily="18" charset="0"/>
                            </a:rPr>
                            <m:t>𝑎</m:t>
                          </m:r>
                        </m:e>
                        <m:sub>
                          <m:r>
                            <a:rPr lang="en-US" altLang="zh-CN" i="1">
                              <a:solidFill>
                                <a:srgbClr val="2E11BF"/>
                              </a:solidFill>
                              <a:latin typeface="Cambria Math" panose="02040503050406030204" pitchFamily="18" charset="0"/>
                            </a:rPr>
                            <m:t>𝜙</m:t>
                          </m:r>
                        </m:sub>
                      </m:sSub>
                      <m:sSub>
                        <m:sSubPr>
                          <m:ctrlPr>
                            <a:rPr lang="en-US" altLang="zh-CN" i="1">
                              <a:solidFill>
                                <a:srgbClr val="2E11BF"/>
                              </a:solidFill>
                              <a:latin typeface="Cambria Math" panose="02040503050406030204" pitchFamily="18" charset="0"/>
                            </a:rPr>
                          </m:ctrlPr>
                        </m:sSubPr>
                        <m:e>
                          <m:r>
                            <a:rPr lang="en-US" altLang="zh-CN" i="1">
                              <a:solidFill>
                                <a:srgbClr val="2E11BF"/>
                              </a:solidFill>
                              <a:latin typeface="Cambria Math" panose="02040503050406030204" pitchFamily="18" charset="0"/>
                            </a:rPr>
                            <m:t>𝑎</m:t>
                          </m:r>
                        </m:e>
                        <m:sub>
                          <m:r>
                            <a:rPr lang="en-US" altLang="zh-CN" i="1">
                              <a:solidFill>
                                <a:srgbClr val="2E11BF"/>
                              </a:solidFill>
                              <a:latin typeface="Cambria Math" panose="02040503050406030204" pitchFamily="18" charset="0"/>
                            </a:rPr>
                            <m:t>𝜙</m:t>
                          </m:r>
                        </m:sub>
                      </m:sSub>
                      <m:r>
                        <a:rPr lang="en-US" altLang="zh-CN" b="0" i="1" smtClean="0">
                          <a:solidFill>
                            <a:srgbClr val="2E11BF"/>
                          </a:solidFill>
                          <a:latin typeface="Cambria Math" panose="02040503050406030204" pitchFamily="18" charset="0"/>
                        </a:rPr>
                        <m:t>+</m:t>
                      </m:r>
                      <m:r>
                        <a:rPr lang="en-US" altLang="zh-CN" i="1">
                          <a:solidFill>
                            <a:srgbClr val="2E11BF"/>
                          </a:solidFill>
                          <a:latin typeface="Cambria Math" panose="02040503050406030204" pitchFamily="18" charset="0"/>
                        </a:rPr>
                        <m:t>h</m:t>
                      </m:r>
                      <m:r>
                        <a:rPr lang="en-US" altLang="zh-CN" i="1">
                          <a:solidFill>
                            <a:srgbClr val="2E11BF"/>
                          </a:solidFill>
                          <a:latin typeface="Cambria Math" panose="02040503050406030204" pitchFamily="18" charset="0"/>
                        </a:rPr>
                        <m:t>.</m:t>
                      </m:r>
                      <m:r>
                        <a:rPr lang="en-US" altLang="zh-CN" i="1">
                          <a:solidFill>
                            <a:srgbClr val="2E11BF"/>
                          </a:solidFill>
                          <a:latin typeface="Cambria Math" panose="02040503050406030204" pitchFamily="18" charset="0"/>
                        </a:rPr>
                        <m:t>𝑐</m:t>
                      </m:r>
                      <m:r>
                        <a:rPr lang="en-US" altLang="zh-CN" i="1">
                          <a:solidFill>
                            <a:srgbClr val="2E11BF"/>
                          </a:solidFill>
                          <a:latin typeface="Cambria Math" panose="02040503050406030204" pitchFamily="18" charset="0"/>
                        </a:rPr>
                        <m:t>.</m:t>
                      </m:r>
                    </m:oMath>
                  </m:oMathPara>
                </a14:m>
                <a:endParaRPr lang="en-US" altLang="zh-CN" dirty="0"/>
              </a:p>
            </p:txBody>
          </p:sp>
        </mc:Choice>
        <mc:Fallback xmlns="">
          <p:sp>
            <p:nvSpPr>
              <p:cNvPr id="8" name="文本框 7">
                <a:extLst>
                  <a:ext uri="{FF2B5EF4-FFF2-40B4-BE49-F238E27FC236}">
                    <a16:creationId xmlns:a16="http://schemas.microsoft.com/office/drawing/2014/main" id="{CCC95546-D3AD-9D56-7FB8-8B8379EA36B5}"/>
                  </a:ext>
                </a:extLst>
              </p:cNvPr>
              <p:cNvSpPr txBox="1">
                <a:spLocks noRot="1" noChangeAspect="1" noMove="1" noResize="1" noEditPoints="1" noAdjustHandles="1" noChangeArrowheads="1" noChangeShapeType="1" noTextEdit="1"/>
              </p:cNvSpPr>
              <p:nvPr/>
            </p:nvSpPr>
            <p:spPr>
              <a:xfrm>
                <a:off x="4325282" y="1067834"/>
                <a:ext cx="3221394" cy="394082"/>
              </a:xfrm>
              <a:prstGeom prst="rect">
                <a:avLst/>
              </a:prstGeom>
              <a:blipFill>
                <a:blip r:embed="rId2"/>
                <a:stretch>
                  <a:fillRect t="-4615" b="-92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170C37DD-C714-95A0-2438-FE87C54E6586}"/>
                  </a:ext>
                </a:extLst>
              </p:cNvPr>
              <p:cNvSpPr txBox="1"/>
              <p:nvPr/>
            </p:nvSpPr>
            <p:spPr>
              <a:xfrm>
                <a:off x="1004790" y="2154400"/>
                <a:ext cx="2528909" cy="400110"/>
              </a:xfrm>
              <a:prstGeom prst="rect">
                <a:avLst/>
              </a:prstGeom>
              <a:noFill/>
            </p:spPr>
            <p:txBody>
              <a:bodyPr wrap="square">
                <a:spAutoFit/>
              </a:bodyPr>
              <a:lstStyle/>
              <a:p>
                <a:r>
                  <a:rPr lang="en-US" altLang="zh-CN" sz="2000" b="0" dirty="0">
                    <a:solidFill>
                      <a:srgbClr val="2E11BF"/>
                    </a:solidFill>
                  </a:rPr>
                  <a:t> </a:t>
                </a:r>
                <a:r>
                  <a:rPr lang="en-US" altLang="zh-CN" sz="2000" b="1" dirty="0">
                    <a:solidFill>
                      <a:srgbClr val="2E11BF"/>
                    </a:solidFill>
                  </a:rPr>
                  <a:t>Amplitude</a:t>
                </a:r>
                <a:r>
                  <a:rPr lang="zh-CN" altLang="en-US" sz="2000" dirty="0">
                    <a:solidFill>
                      <a:srgbClr val="2E11BF"/>
                    </a:solidFill>
                  </a:rPr>
                  <a:t> </a:t>
                </a:r>
                <a14:m>
                  <m:oMath xmlns:m="http://schemas.openxmlformats.org/officeDocument/2006/math">
                    <m:r>
                      <a:rPr lang="en-US" altLang="zh-CN" sz="2000" b="0" i="1" smtClean="0">
                        <a:solidFill>
                          <a:srgbClr val="2E11BF"/>
                        </a:solidFill>
                        <a:latin typeface="Cambria Math" panose="02040503050406030204" pitchFamily="18" charset="0"/>
                      </a:rPr>
                      <m:t>𝑖</m:t>
                    </m:r>
                    <m:r>
                      <a:rPr lang="en-US" altLang="zh-CN" sz="2000" b="0" i="1" smtClean="0">
                        <a:solidFill>
                          <a:srgbClr val="2E11BF"/>
                        </a:solidFill>
                        <a:latin typeface="Cambria Math" panose="02040503050406030204" pitchFamily="18" charset="0"/>
                      </a:rPr>
                      <m:t>→</m:t>
                    </m:r>
                    <m:r>
                      <a:rPr lang="en-US" altLang="zh-CN" sz="2000" b="0" i="1" smtClean="0">
                        <a:solidFill>
                          <a:srgbClr val="2E11BF"/>
                        </a:solidFill>
                        <a:latin typeface="Cambria Math" panose="02040503050406030204" pitchFamily="18" charset="0"/>
                      </a:rPr>
                      <m:t>𝑓</m:t>
                    </m:r>
                  </m:oMath>
                </a14:m>
                <a:r>
                  <a:rPr lang="en-US" altLang="zh-CN" sz="2000" dirty="0">
                    <a:solidFill>
                      <a:srgbClr val="2E11BF"/>
                    </a:solidFill>
                  </a:rPr>
                  <a:t>:</a:t>
                </a:r>
                <a:endParaRPr lang="en-US" altLang="zh-CN" sz="1800" i="1" dirty="0">
                  <a:latin typeface="Cambria Math" panose="02040503050406030204" pitchFamily="18" charset="0"/>
                </a:endParaRPr>
              </a:p>
            </p:txBody>
          </p:sp>
        </mc:Choice>
        <mc:Fallback xmlns="">
          <p:sp>
            <p:nvSpPr>
              <p:cNvPr id="10" name="文本框 9">
                <a:extLst>
                  <a:ext uri="{FF2B5EF4-FFF2-40B4-BE49-F238E27FC236}">
                    <a16:creationId xmlns:a16="http://schemas.microsoft.com/office/drawing/2014/main" id="{170C37DD-C714-95A0-2438-FE87C54E6586}"/>
                  </a:ext>
                </a:extLst>
              </p:cNvPr>
              <p:cNvSpPr txBox="1">
                <a:spLocks noRot="1" noChangeAspect="1" noMove="1" noResize="1" noEditPoints="1" noAdjustHandles="1" noChangeArrowheads="1" noChangeShapeType="1" noTextEdit="1"/>
              </p:cNvSpPr>
              <p:nvPr/>
            </p:nvSpPr>
            <p:spPr>
              <a:xfrm>
                <a:off x="1004790" y="2154400"/>
                <a:ext cx="2528909" cy="400110"/>
              </a:xfrm>
              <a:prstGeom prst="rect">
                <a:avLst/>
              </a:prstGeom>
              <a:blipFill>
                <a:blip r:embed="rId3"/>
                <a:stretch>
                  <a:fillRect t="-7576"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563AE7A4-3A5A-3BC4-B410-A0AB475711E5}"/>
                  </a:ext>
                </a:extLst>
              </p:cNvPr>
              <p:cNvSpPr txBox="1"/>
              <p:nvPr/>
            </p:nvSpPr>
            <p:spPr>
              <a:xfrm>
                <a:off x="1070286" y="4112548"/>
                <a:ext cx="2443130" cy="400110"/>
              </a:xfrm>
              <a:prstGeom prst="rect">
                <a:avLst/>
              </a:prstGeom>
              <a:noFill/>
            </p:spPr>
            <p:txBody>
              <a:bodyPr wrap="square">
                <a:spAutoFit/>
              </a:bodyPr>
              <a:lstStyle/>
              <a:p>
                <a:r>
                  <a:rPr lang="en-US" altLang="zh-CN" sz="2000" b="1" dirty="0">
                    <a:solidFill>
                      <a:srgbClr val="2E11BF"/>
                    </a:solidFill>
                  </a:rPr>
                  <a:t>Amplitude</a:t>
                </a:r>
                <a:r>
                  <a:rPr lang="zh-CN" altLang="en-US" sz="2000" i="1" dirty="0">
                    <a:solidFill>
                      <a:srgbClr val="2E11BF"/>
                    </a:solidFill>
                  </a:rPr>
                  <a:t> </a:t>
                </a:r>
                <a14:m>
                  <m:oMath xmlns:m="http://schemas.openxmlformats.org/officeDocument/2006/math">
                    <m:r>
                      <a:rPr lang="en-US" altLang="zh-CN" sz="2000" b="0" i="1" smtClean="0">
                        <a:solidFill>
                          <a:srgbClr val="2E11BF"/>
                        </a:solidFill>
                        <a:latin typeface="Cambria Math" panose="02040503050406030204" pitchFamily="18" charset="0"/>
                      </a:rPr>
                      <m:t>𝑖</m:t>
                    </m:r>
                    <m:r>
                      <a:rPr lang="en-US" altLang="zh-CN" sz="2000" b="0" i="1" smtClean="0">
                        <a:solidFill>
                          <a:srgbClr val="2E11BF"/>
                        </a:solidFill>
                        <a:latin typeface="Cambria Math" panose="02040503050406030204" pitchFamily="18" charset="0"/>
                      </a:rPr>
                      <m:t>→</m:t>
                    </m:r>
                    <m:r>
                      <a:rPr lang="en-US" altLang="zh-CN" sz="2000" b="0" i="1" smtClean="0">
                        <a:solidFill>
                          <a:srgbClr val="2E11BF"/>
                        </a:solidFill>
                        <a:latin typeface="Cambria Math" panose="02040503050406030204" pitchFamily="18" charset="0"/>
                      </a:rPr>
                      <m:t>𝑓</m:t>
                    </m:r>
                  </m:oMath>
                </a14:m>
                <a:r>
                  <a:rPr lang="en-US" altLang="zh-CN" sz="2000" dirty="0">
                    <a:solidFill>
                      <a:srgbClr val="2E11BF"/>
                    </a:solidFill>
                  </a:rPr>
                  <a:t>:</a:t>
                </a:r>
              </a:p>
            </p:txBody>
          </p:sp>
        </mc:Choice>
        <mc:Fallback xmlns="">
          <p:sp>
            <p:nvSpPr>
              <p:cNvPr id="12" name="文本框 11">
                <a:extLst>
                  <a:ext uri="{FF2B5EF4-FFF2-40B4-BE49-F238E27FC236}">
                    <a16:creationId xmlns:a16="http://schemas.microsoft.com/office/drawing/2014/main" id="{563AE7A4-3A5A-3BC4-B410-A0AB475711E5}"/>
                  </a:ext>
                </a:extLst>
              </p:cNvPr>
              <p:cNvSpPr txBox="1">
                <a:spLocks noRot="1" noChangeAspect="1" noMove="1" noResize="1" noEditPoints="1" noAdjustHandles="1" noChangeArrowheads="1" noChangeShapeType="1" noTextEdit="1"/>
              </p:cNvSpPr>
              <p:nvPr/>
            </p:nvSpPr>
            <p:spPr>
              <a:xfrm>
                <a:off x="1070286" y="4112548"/>
                <a:ext cx="2443130" cy="400110"/>
              </a:xfrm>
              <a:prstGeom prst="rect">
                <a:avLst/>
              </a:prstGeom>
              <a:blipFill>
                <a:blip r:embed="rId4"/>
                <a:stretch>
                  <a:fillRect l="-2750" t="-9231" b="-2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3690AEB7-ADDE-DD3E-6B4E-4BD5356670B2}"/>
                  </a:ext>
                </a:extLst>
              </p:cNvPr>
              <p:cNvSpPr txBox="1"/>
              <p:nvPr/>
            </p:nvSpPr>
            <p:spPr>
              <a:xfrm>
                <a:off x="1726117" y="991957"/>
                <a:ext cx="295725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1" i="1" smtClean="0">
                          <a:latin typeface="Cambria Math" panose="02040503050406030204" pitchFamily="18" charset="0"/>
                        </a:rPr>
                        <m:t>𝝓</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𝝓</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𝜸</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𝜸</m:t>
                      </m:r>
                    </m:oMath>
                  </m:oMathPara>
                </a14:m>
                <a:endParaRPr lang="zh-CN" altLang="en-US" sz="2400" b="1" dirty="0"/>
              </a:p>
            </p:txBody>
          </p:sp>
        </mc:Choice>
        <mc:Fallback xmlns="">
          <p:sp>
            <p:nvSpPr>
              <p:cNvPr id="3" name="文本框 2">
                <a:extLst>
                  <a:ext uri="{FF2B5EF4-FFF2-40B4-BE49-F238E27FC236}">
                    <a16:creationId xmlns:a16="http://schemas.microsoft.com/office/drawing/2014/main" id="{3690AEB7-ADDE-DD3E-6B4E-4BD5356670B2}"/>
                  </a:ext>
                </a:extLst>
              </p:cNvPr>
              <p:cNvSpPr txBox="1">
                <a:spLocks noRot="1" noChangeAspect="1" noMove="1" noResize="1" noEditPoints="1" noAdjustHandles="1" noChangeArrowheads="1" noChangeShapeType="1" noTextEdit="1"/>
              </p:cNvSpPr>
              <p:nvPr/>
            </p:nvSpPr>
            <p:spPr>
              <a:xfrm>
                <a:off x="1726117" y="991957"/>
                <a:ext cx="2957252" cy="461665"/>
              </a:xfrm>
              <a:prstGeom prst="rect">
                <a:avLst/>
              </a:prstGeom>
              <a:blipFill>
                <a:blip r:embed="rId5"/>
                <a:stretch>
                  <a:fillRect b="-18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A5D19F0E-862C-57ED-2A8E-A72F765EB122}"/>
                  </a:ext>
                </a:extLst>
              </p:cNvPr>
              <p:cNvSpPr txBox="1"/>
              <p:nvPr/>
            </p:nvSpPr>
            <p:spPr>
              <a:xfrm>
                <a:off x="2957214" y="2131535"/>
                <a:ext cx="6188824" cy="4125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𝑀</m:t>
                          </m:r>
                        </m:e>
                        <m:sub>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𝑓</m:t>
                          </m:r>
                        </m:sub>
                      </m:sSub>
                      <m:r>
                        <a:rPr lang="en-US" altLang="zh-CN" b="0" i="1" smtClean="0">
                          <a:latin typeface="Cambria Math" panose="02040503050406030204" pitchFamily="18" charset="0"/>
                        </a:rPr>
                        <m:t>=</m:t>
                      </m:r>
                      <m:d>
                        <m:dPr>
                          <m:begChr m:val="⟨"/>
                          <m:endChr m:val="⟩"/>
                          <m:ctrlPr>
                            <a:rPr lang="en-US" altLang="zh-CN" sz="1800" b="0" i="1" smtClean="0">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r>
                            <a:rPr lang="en-US" altLang="zh-CN" sz="1800" b="0" i="1" smtClean="0">
                              <a:latin typeface="Cambria Math" panose="02040503050406030204" pitchFamily="18" charset="0"/>
                            </a:rPr>
                            <m:t>−1;</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r>
                            <a:rPr lang="en-US" altLang="zh-CN" sz="1800" i="1">
                              <a:latin typeface="Cambria Math" panose="02040503050406030204" pitchFamily="18" charset="0"/>
                            </a:rPr>
                            <m:t>−1</m:t>
                          </m:r>
                          <m:r>
                            <a:rPr lang="en-US" altLang="zh-CN" sz="1800" b="0" i="1" smtClean="0">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𝛾</m:t>
                              </m:r>
                            </m:sub>
                          </m:sSub>
                          <m:r>
                            <a:rPr lang="en-US" altLang="zh-CN" sz="1800" b="0" i="1" smtClean="0">
                              <a:latin typeface="Cambria Math" panose="02040503050406030204" pitchFamily="18" charset="0"/>
                            </a:rPr>
                            <m:t>+1;</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𝛾</m:t>
                              </m:r>
                            </m:sub>
                          </m:sSub>
                          <m:r>
                            <a:rPr lang="en-US" altLang="zh-CN" sz="1800" b="0" i="1" smtClean="0">
                              <a:latin typeface="Cambria Math" panose="02040503050406030204" pitchFamily="18" charset="0"/>
                            </a:rPr>
                            <m:t>+1|</m:t>
                          </m:r>
                          <m:sSub>
                            <m:sSubPr>
                              <m:ctrlPr>
                                <a:rPr lang="en-US" altLang="zh-CN" sz="1800" b="1" i="1" smtClean="0">
                                  <a:solidFill>
                                    <a:srgbClr val="2E11BF"/>
                                  </a:solidFill>
                                  <a:latin typeface="Cambria Math" panose="02040503050406030204" pitchFamily="18" charset="0"/>
                                </a:rPr>
                              </m:ctrlPr>
                            </m:sSubPr>
                            <m:e>
                              <m:r>
                                <a:rPr lang="en-US" altLang="zh-CN" sz="1800" b="1" i="1" smtClean="0">
                                  <a:solidFill>
                                    <a:srgbClr val="2E11BF"/>
                                  </a:solidFill>
                                  <a:latin typeface="Cambria Math" panose="02040503050406030204" pitchFamily="18" charset="0"/>
                                </a:rPr>
                                <m:t>𝑯</m:t>
                              </m:r>
                            </m:e>
                            <m:sub>
                              <m:r>
                                <a:rPr lang="en-US" altLang="zh-CN" sz="1800" b="1" i="1" smtClean="0">
                                  <a:solidFill>
                                    <a:srgbClr val="2E11BF"/>
                                  </a:solidFill>
                                  <a:latin typeface="Cambria Math" panose="02040503050406030204" pitchFamily="18" charset="0"/>
                                </a:rPr>
                                <m:t>𝒊𝒏𝒕</m:t>
                              </m:r>
                            </m:sub>
                          </m:sSub>
                          <m:r>
                            <a:rPr lang="en-US" altLang="zh-CN" sz="1800" b="0" i="1" smtClean="0">
                              <a:latin typeface="Cambria Math" panose="02040503050406030204" pitchFamily="18" charset="0"/>
                            </a:rPr>
                            <m:t>|</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𝑓</m:t>
                              </m:r>
                            </m:e>
                            <m:sub>
                              <m:r>
                                <a:rPr lang="en-US" altLang="zh-CN" sz="1800" b="0" i="1" smtClean="0">
                                  <a:latin typeface="Cambria Math" panose="02040503050406030204" pitchFamily="18" charset="0"/>
                                </a:rPr>
                                <m:t>𝜙</m:t>
                              </m:r>
                            </m:sub>
                          </m:sSub>
                          <m:r>
                            <a:rPr lang="en-US" altLang="zh-CN" sz="1800" b="0" i="1" smtClean="0">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r>
                            <a:rPr lang="en-US" altLang="zh-CN" sz="1800" b="0" i="1" smtClean="0">
                              <a:latin typeface="Cambria Math" panose="02040503050406030204" pitchFamily="18" charset="0"/>
                            </a:rPr>
                            <m:t>;</m:t>
                          </m:r>
                          <m:r>
                            <a:rPr lang="en-US" altLang="zh-CN" sz="1800" b="0" i="1" smtClean="0">
                              <a:solidFill>
                                <a:srgbClr val="FF0000"/>
                              </a:solidFill>
                              <a:latin typeface="Cambria Math" panose="02040503050406030204" pitchFamily="18" charset="0"/>
                            </a:rPr>
                            <m:t>0;0</m:t>
                          </m:r>
                        </m:e>
                      </m:d>
                    </m:oMath>
                  </m:oMathPara>
                </a14:m>
                <a:endParaRPr lang="en-US" altLang="zh-CN" sz="1800" i="1" dirty="0">
                  <a:latin typeface="Cambria Math" panose="02040503050406030204" pitchFamily="18" charset="0"/>
                </a:endParaRPr>
              </a:p>
            </p:txBody>
          </p:sp>
        </mc:Choice>
        <mc:Fallback xmlns="">
          <p:sp>
            <p:nvSpPr>
              <p:cNvPr id="13" name="文本框 12">
                <a:extLst>
                  <a:ext uri="{FF2B5EF4-FFF2-40B4-BE49-F238E27FC236}">
                    <a16:creationId xmlns:a16="http://schemas.microsoft.com/office/drawing/2014/main" id="{A5D19F0E-862C-57ED-2A8E-A72F765EB122}"/>
                  </a:ext>
                </a:extLst>
              </p:cNvPr>
              <p:cNvSpPr txBox="1">
                <a:spLocks noRot="1" noChangeAspect="1" noMove="1" noResize="1" noEditPoints="1" noAdjustHandles="1" noChangeArrowheads="1" noChangeShapeType="1" noTextEdit="1"/>
              </p:cNvSpPr>
              <p:nvPr/>
            </p:nvSpPr>
            <p:spPr>
              <a:xfrm>
                <a:off x="2957214" y="2131535"/>
                <a:ext cx="6188824" cy="412549"/>
              </a:xfrm>
              <a:prstGeom prst="rect">
                <a:avLst/>
              </a:prstGeom>
              <a:blipFill>
                <a:blip r:embed="rId6"/>
                <a:stretch>
                  <a:fillRect b="-104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1ECD55B2-D755-8E47-177A-8DAFAE689B4B}"/>
                  </a:ext>
                </a:extLst>
              </p:cNvPr>
              <p:cNvSpPr txBox="1"/>
              <p:nvPr/>
            </p:nvSpPr>
            <p:spPr>
              <a:xfrm>
                <a:off x="3760207" y="2544084"/>
                <a:ext cx="6188824" cy="429028"/>
              </a:xfrm>
              <a:prstGeom prst="rect">
                <a:avLst/>
              </a:prstGeom>
              <a:noFill/>
            </p:spPr>
            <p:txBody>
              <a:bodyPr wrap="square">
                <a:spAutoFit/>
              </a:bodyPr>
              <a:lstStyle/>
              <a:p>
                <a:r>
                  <a:rPr lang="en-US" altLang="zh-CN" sz="1800" b="0" dirty="0"/>
                  <a:t> </a:t>
                </a:r>
                <a14:m>
                  <m:oMath xmlns:m="http://schemas.openxmlformats.org/officeDocument/2006/math">
                    <m:r>
                      <a:rPr lang="en-US" altLang="zh-CN" sz="1800" b="0" i="1" smtClean="0">
                        <a:latin typeface="Cambria Math" panose="02040503050406030204" pitchFamily="18" charset="0"/>
                      </a:rPr>
                      <m:t>=</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𝑀</m:t>
                        </m:r>
                      </m:e>
                      <m:sub>
                        <m:r>
                          <a:rPr lang="en-US" altLang="zh-CN" sz="1800" b="0" i="1" smtClean="0">
                            <a:latin typeface="Cambria Math" panose="02040503050406030204" pitchFamily="18" charset="0"/>
                          </a:rPr>
                          <m:t>0</m:t>
                        </m:r>
                      </m:sub>
                    </m:sSub>
                    <m:rad>
                      <m:radPr>
                        <m:degHide m:val="on"/>
                        <m:ctrlPr>
                          <a:rPr lang="en-US" altLang="zh-CN" sz="1800" i="1">
                            <a:latin typeface="Cambria Math" panose="02040503050406030204" pitchFamily="18" charset="0"/>
                          </a:rPr>
                        </m:ctrlPr>
                      </m:radPr>
                      <m:deg/>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e>
                    </m:rad>
                    <m:rad>
                      <m:radPr>
                        <m:degHide m:val="on"/>
                        <m:ctrlPr>
                          <a:rPr lang="en-US" altLang="zh-CN" sz="1800" i="1">
                            <a:latin typeface="Cambria Math" panose="02040503050406030204" pitchFamily="18" charset="0"/>
                          </a:rPr>
                        </m:ctrlPr>
                      </m:radPr>
                      <m:deg/>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e>
                    </m:rad>
                    <m:rad>
                      <m:radPr>
                        <m:degHide m:val="on"/>
                        <m:ctrlPr>
                          <a:rPr lang="en-US" altLang="zh-CN" sz="1800" i="1" smtClean="0">
                            <a:solidFill>
                              <a:srgbClr val="FF0000"/>
                            </a:solidFill>
                            <a:latin typeface="Cambria Math" panose="02040503050406030204" pitchFamily="18" charset="0"/>
                          </a:rPr>
                        </m:ctrlPr>
                      </m:radPr>
                      <m:deg/>
                      <m:e>
                        <m:r>
                          <a:rPr lang="en-US" altLang="zh-CN" sz="1800" b="0" i="1" smtClean="0">
                            <a:solidFill>
                              <a:srgbClr val="FF0000"/>
                            </a:solidFill>
                            <a:latin typeface="Cambria Math" panose="02040503050406030204" pitchFamily="18" charset="0"/>
                          </a:rPr>
                          <m:t>0+1</m:t>
                        </m:r>
                      </m:e>
                    </m:rad>
                    <m:rad>
                      <m:radPr>
                        <m:degHide m:val="on"/>
                        <m:ctrlPr>
                          <a:rPr lang="en-US" altLang="zh-CN" sz="1800" i="1">
                            <a:solidFill>
                              <a:srgbClr val="FF0000"/>
                            </a:solidFill>
                            <a:latin typeface="Cambria Math" panose="02040503050406030204" pitchFamily="18" charset="0"/>
                          </a:rPr>
                        </m:ctrlPr>
                      </m:radPr>
                      <m:deg/>
                      <m:e>
                        <m:r>
                          <a:rPr lang="en-US" altLang="zh-CN" sz="1800" b="0" i="1" smtClean="0">
                            <a:solidFill>
                              <a:srgbClr val="FF0000"/>
                            </a:solidFill>
                            <a:latin typeface="Cambria Math" panose="02040503050406030204" pitchFamily="18" charset="0"/>
                          </a:rPr>
                          <m:t>0</m:t>
                        </m:r>
                        <m:r>
                          <a:rPr lang="en-US" altLang="zh-CN" sz="1800" i="1">
                            <a:solidFill>
                              <a:srgbClr val="FF0000"/>
                            </a:solidFill>
                            <a:latin typeface="Cambria Math" panose="02040503050406030204" pitchFamily="18" charset="0"/>
                          </a:rPr>
                          <m:t>+1</m:t>
                        </m:r>
                      </m:e>
                    </m:rad>
                  </m:oMath>
                </a14:m>
                <a:endParaRPr lang="zh-CN" altLang="en-US" dirty="0"/>
              </a:p>
            </p:txBody>
          </p:sp>
        </mc:Choice>
        <mc:Fallback xmlns="">
          <p:sp>
            <p:nvSpPr>
              <p:cNvPr id="15" name="文本框 14">
                <a:extLst>
                  <a:ext uri="{FF2B5EF4-FFF2-40B4-BE49-F238E27FC236}">
                    <a16:creationId xmlns:a16="http://schemas.microsoft.com/office/drawing/2014/main" id="{1ECD55B2-D755-8E47-177A-8DAFAE689B4B}"/>
                  </a:ext>
                </a:extLst>
              </p:cNvPr>
              <p:cNvSpPr txBox="1">
                <a:spLocks noRot="1" noChangeAspect="1" noMove="1" noResize="1" noEditPoints="1" noAdjustHandles="1" noChangeArrowheads="1" noChangeShapeType="1" noTextEdit="1"/>
              </p:cNvSpPr>
              <p:nvPr/>
            </p:nvSpPr>
            <p:spPr>
              <a:xfrm>
                <a:off x="3760207" y="2544084"/>
                <a:ext cx="6188824" cy="429028"/>
              </a:xfrm>
              <a:prstGeom prst="rect">
                <a:avLst/>
              </a:prstGeom>
              <a:blipFill>
                <a:blip r:embed="rId7"/>
                <a:stretch>
                  <a:fillRect b="-70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7A247B4D-8568-92E0-5045-0636001B7CC4}"/>
                  </a:ext>
                </a:extLst>
              </p:cNvPr>
              <p:cNvSpPr txBox="1"/>
              <p:nvPr/>
            </p:nvSpPr>
            <p:spPr>
              <a:xfrm>
                <a:off x="1357852" y="3152571"/>
                <a:ext cx="6188824" cy="4786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rPr>
                        <m:t>→ </m:t>
                      </m:r>
                      <m:sSup>
                        <m:sSupPr>
                          <m:ctrlPr>
                            <a:rPr lang="en-US" altLang="zh-CN" sz="1800" b="0" i="1" smtClean="0">
                              <a:latin typeface="Cambria Math" panose="02040503050406030204" pitchFamily="18" charset="0"/>
                            </a:rPr>
                          </m:ctrlPr>
                        </m:sSupPr>
                        <m:e>
                          <m:d>
                            <m:dPr>
                              <m:begChr m:val="|"/>
                              <m:endChr m:val="|"/>
                              <m:ctrlPr>
                                <a:rPr lang="en-US" altLang="zh-CN" sz="1800" b="0" i="1" smtClean="0">
                                  <a:latin typeface="Cambria Math" panose="02040503050406030204" pitchFamily="18" charset="0"/>
                                </a:rPr>
                              </m:ctrlPr>
                            </m:dPr>
                            <m:e>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𝑀</m:t>
                                  </m:r>
                                </m:e>
                                <m:sub>
                                  <m:r>
                                    <a:rPr lang="en-US" altLang="zh-CN" sz="1800" b="0" i="1" smtClean="0">
                                      <a:latin typeface="Cambria Math" panose="02040503050406030204" pitchFamily="18" charset="0"/>
                                    </a:rPr>
                                    <m:t>𝑖</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𝑓</m:t>
                                  </m:r>
                                </m:sub>
                              </m:sSub>
                            </m:e>
                          </m:d>
                        </m:e>
                        <m:sup>
                          <m:r>
                            <a:rPr lang="en-US" altLang="zh-CN" sz="1800" b="0" i="1" smtClean="0">
                              <a:latin typeface="Cambria Math" panose="02040503050406030204" pitchFamily="18" charset="0"/>
                            </a:rPr>
                            <m:t>2</m:t>
                          </m:r>
                        </m:sup>
                      </m:sSup>
                      <m:r>
                        <a:rPr lang="en-US" altLang="zh-CN" sz="1800" b="0" i="1" smtClean="0">
                          <a:latin typeface="Cambria Math" panose="02040503050406030204" pitchFamily="18" charset="0"/>
                        </a:rPr>
                        <m:t>=</m:t>
                      </m:r>
                      <m:sSubSup>
                        <m:sSubSupPr>
                          <m:ctrlPr>
                            <a:rPr lang="en-US" altLang="zh-CN" sz="1800" b="0" i="1" smtClean="0">
                              <a:latin typeface="Cambria Math" panose="02040503050406030204" pitchFamily="18" charset="0"/>
                            </a:rPr>
                          </m:ctrlPr>
                        </m:sSubSupPr>
                        <m:e>
                          <m:r>
                            <a:rPr lang="en-US" altLang="zh-CN" sz="1800" b="0" i="1" smtClean="0">
                              <a:latin typeface="Cambria Math" panose="02040503050406030204" pitchFamily="18" charset="0"/>
                            </a:rPr>
                            <m:t>𝑀</m:t>
                          </m:r>
                        </m:e>
                        <m:sub>
                          <m:r>
                            <a:rPr lang="en-US" altLang="zh-CN" sz="1800" b="0" i="1" smtClean="0">
                              <a:latin typeface="Cambria Math" panose="02040503050406030204" pitchFamily="18" charset="0"/>
                            </a:rPr>
                            <m:t>0</m:t>
                          </m:r>
                        </m:sub>
                        <m:sup>
                          <m:r>
                            <a:rPr lang="en-US" altLang="zh-CN" sz="1800" b="0" i="1" smtClean="0">
                              <a:latin typeface="Cambria Math" panose="02040503050406030204" pitchFamily="18" charset="0"/>
                            </a:rPr>
                            <m:t>2</m:t>
                          </m:r>
                        </m:sup>
                      </m:sSubSup>
                      <m:sSubSup>
                        <m:sSubSupPr>
                          <m:ctrlPr>
                            <a:rPr lang="en-US" altLang="zh-CN" sz="1800" b="0" i="1" smtClean="0">
                              <a:latin typeface="Cambria Math" panose="02040503050406030204" pitchFamily="18" charset="0"/>
                            </a:rPr>
                          </m:ctrlPr>
                        </m:sSubSup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up>
                          <m:r>
                            <a:rPr lang="en-US" altLang="zh-CN" sz="1800" b="0" i="1" smtClean="0">
                              <a:latin typeface="Cambria Math" panose="02040503050406030204" pitchFamily="18" charset="0"/>
                            </a:rPr>
                            <m:t>2</m:t>
                          </m:r>
                        </m:sup>
                      </m:sSubSup>
                    </m:oMath>
                  </m:oMathPara>
                </a14:m>
                <a:endParaRPr lang="zh-CN" altLang="en-US" dirty="0"/>
              </a:p>
            </p:txBody>
          </p:sp>
        </mc:Choice>
        <mc:Fallback xmlns="">
          <p:sp>
            <p:nvSpPr>
              <p:cNvPr id="17" name="文本框 16">
                <a:extLst>
                  <a:ext uri="{FF2B5EF4-FFF2-40B4-BE49-F238E27FC236}">
                    <a16:creationId xmlns:a16="http://schemas.microsoft.com/office/drawing/2014/main" id="{7A247B4D-8568-92E0-5045-0636001B7CC4}"/>
                  </a:ext>
                </a:extLst>
              </p:cNvPr>
              <p:cNvSpPr txBox="1">
                <a:spLocks noRot="1" noChangeAspect="1" noMove="1" noResize="1" noEditPoints="1" noAdjustHandles="1" noChangeArrowheads="1" noChangeShapeType="1" noTextEdit="1"/>
              </p:cNvSpPr>
              <p:nvPr/>
            </p:nvSpPr>
            <p:spPr>
              <a:xfrm>
                <a:off x="1357852" y="3152571"/>
                <a:ext cx="6188824" cy="478657"/>
              </a:xfrm>
              <a:prstGeom prst="rect">
                <a:avLst/>
              </a:prstGeom>
              <a:blipFill>
                <a:blip r:embed="rId8"/>
                <a:stretch>
                  <a:fillRect b="-7595"/>
                </a:stretch>
              </a:blipFill>
            </p:spPr>
            <p:txBody>
              <a:bodyPr/>
              <a:lstStyle/>
              <a:p>
                <a:r>
                  <a:rPr lang="zh-CN" altLang="en-US">
                    <a:noFill/>
                  </a:rPr>
                  <a:t> </a:t>
                </a:r>
              </a:p>
            </p:txBody>
          </p:sp>
        </mc:Fallback>
      </mc:AlternateContent>
      <p:sp>
        <p:nvSpPr>
          <p:cNvPr id="16" name="内容占位符 2">
            <a:extLst>
              <a:ext uri="{FF2B5EF4-FFF2-40B4-BE49-F238E27FC236}">
                <a16:creationId xmlns:a16="http://schemas.microsoft.com/office/drawing/2014/main" id="{A7CFD6FA-6002-4383-8BC2-D16D4A41F78B}"/>
              </a:ext>
            </a:extLst>
          </p:cNvPr>
          <p:cNvSpPr txBox="1">
            <a:spLocks/>
          </p:cNvSpPr>
          <p:nvPr/>
        </p:nvSpPr>
        <p:spPr>
          <a:xfrm>
            <a:off x="512806" y="3631228"/>
            <a:ext cx="4924031" cy="478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ln w="0"/>
              </a:rPr>
              <a:t>Stimulated</a:t>
            </a:r>
            <a:r>
              <a:rPr lang="en-US" altLang="zh-CN" sz="2400" b="1" dirty="0">
                <a:ln w="0"/>
                <a:effectLst>
                  <a:outerShdw blurRad="38100" dist="19050" dir="2700000" algn="tl" rotWithShape="0">
                    <a:schemeClr val="dk1">
                      <a:alpha val="40000"/>
                    </a:schemeClr>
                  </a:outerShdw>
                </a:effectLst>
              </a:rPr>
              <a:t> </a:t>
            </a:r>
            <a:r>
              <a:rPr lang="en-US" altLang="zh-CN" sz="2400" b="1" dirty="0"/>
              <a:t>Annihilation</a:t>
            </a:r>
            <a:endParaRPr lang="en-US" altLang="zh-CN" sz="2400" b="1" i="0" dirty="0"/>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8AE8FC8F-0235-425A-8942-3AC67D8019CC}"/>
                  </a:ext>
                </a:extLst>
              </p:cNvPr>
              <p:cNvSpPr txBox="1"/>
              <p:nvPr/>
            </p:nvSpPr>
            <p:spPr>
              <a:xfrm>
                <a:off x="3166853" y="4058925"/>
                <a:ext cx="6188824" cy="4125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𝑀</m:t>
                          </m:r>
                        </m:e>
                        <m:sub>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𝑓</m:t>
                          </m:r>
                        </m:sub>
                      </m:sSub>
                      <m:r>
                        <a:rPr lang="en-US" altLang="zh-CN" b="0" i="1" smtClean="0">
                          <a:latin typeface="Cambria Math" panose="02040503050406030204" pitchFamily="18" charset="0"/>
                        </a:rPr>
                        <m:t>=</m:t>
                      </m:r>
                      <m:d>
                        <m:dPr>
                          <m:begChr m:val="⟨"/>
                          <m:endChr m:val="⟩"/>
                          <m:ctrlPr>
                            <a:rPr lang="en-US" altLang="zh-CN" sz="1800" b="0" i="1" smtClean="0">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r>
                            <a:rPr lang="en-US" altLang="zh-CN" sz="1800" b="0" i="1" smtClean="0">
                              <a:latin typeface="Cambria Math" panose="02040503050406030204" pitchFamily="18" charset="0"/>
                            </a:rPr>
                            <m:t>−1;</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r>
                            <a:rPr lang="en-US" altLang="zh-CN" sz="1800" i="1">
                              <a:latin typeface="Cambria Math" panose="02040503050406030204" pitchFamily="18" charset="0"/>
                            </a:rPr>
                            <m:t>−1</m:t>
                          </m:r>
                          <m:r>
                            <a:rPr lang="en-US" altLang="zh-CN" sz="1800" b="0" i="1" smtClean="0">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𝛾</m:t>
                              </m:r>
                            </m:sub>
                          </m:sSub>
                          <m:r>
                            <a:rPr lang="en-US" altLang="zh-CN" sz="1800" b="0" i="1" smtClean="0">
                              <a:latin typeface="Cambria Math" panose="02040503050406030204" pitchFamily="18" charset="0"/>
                            </a:rPr>
                            <m:t>+1;</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𝛾</m:t>
                              </m:r>
                            </m:sub>
                          </m:sSub>
                          <m:r>
                            <a:rPr lang="en-US" altLang="zh-CN" sz="1800" b="0" i="1" smtClean="0">
                              <a:latin typeface="Cambria Math" panose="02040503050406030204" pitchFamily="18" charset="0"/>
                            </a:rPr>
                            <m:t>+1|</m:t>
                          </m:r>
                          <m:sSub>
                            <m:sSubPr>
                              <m:ctrlPr>
                                <a:rPr lang="en-US" altLang="zh-CN" sz="1800" b="1" i="1" smtClean="0">
                                  <a:solidFill>
                                    <a:srgbClr val="2E11BF"/>
                                  </a:solidFill>
                                  <a:latin typeface="Cambria Math" panose="02040503050406030204" pitchFamily="18" charset="0"/>
                                </a:rPr>
                              </m:ctrlPr>
                            </m:sSubPr>
                            <m:e>
                              <m:r>
                                <a:rPr lang="en-US" altLang="zh-CN" sz="1800" b="1" i="1" smtClean="0">
                                  <a:solidFill>
                                    <a:srgbClr val="2E11BF"/>
                                  </a:solidFill>
                                  <a:latin typeface="Cambria Math" panose="02040503050406030204" pitchFamily="18" charset="0"/>
                                </a:rPr>
                                <m:t>𝑯</m:t>
                              </m:r>
                            </m:e>
                            <m:sub>
                              <m:r>
                                <a:rPr lang="en-US" altLang="zh-CN" sz="1800" b="1" i="1" smtClean="0">
                                  <a:solidFill>
                                    <a:srgbClr val="2E11BF"/>
                                  </a:solidFill>
                                  <a:latin typeface="Cambria Math" panose="02040503050406030204" pitchFamily="18" charset="0"/>
                                </a:rPr>
                                <m:t>𝒊𝒏𝒕</m:t>
                              </m:r>
                            </m:sub>
                          </m:sSub>
                          <m:r>
                            <a:rPr lang="en-US" altLang="zh-CN" sz="1800" b="0" i="1" smtClean="0">
                              <a:latin typeface="Cambria Math" panose="02040503050406030204" pitchFamily="18" charset="0"/>
                            </a:rPr>
                            <m:t>|</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𝑓</m:t>
                              </m:r>
                            </m:e>
                            <m:sub>
                              <m:r>
                                <a:rPr lang="en-US" altLang="zh-CN" sz="1800" b="0" i="1" smtClean="0">
                                  <a:latin typeface="Cambria Math" panose="02040503050406030204" pitchFamily="18" charset="0"/>
                                </a:rPr>
                                <m:t>𝜙</m:t>
                              </m:r>
                            </m:sub>
                          </m:sSub>
                          <m:r>
                            <a:rPr lang="en-US" altLang="zh-CN" sz="1800" b="0" i="1" smtClean="0">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r>
                            <a:rPr lang="en-US" altLang="zh-CN" sz="1800" b="0" i="1" smtClean="0">
                              <a:latin typeface="Cambria Math" panose="02040503050406030204" pitchFamily="18" charset="0"/>
                            </a:rPr>
                            <m:t>;</m:t>
                          </m:r>
                          <m:sSub>
                            <m:sSubPr>
                              <m:ctrlPr>
                                <a:rPr lang="en-US" altLang="zh-CN" sz="1800" i="1" smtClean="0">
                                  <a:solidFill>
                                    <a:srgbClr val="FF0000"/>
                                  </a:solidFill>
                                  <a:latin typeface="Cambria Math" panose="02040503050406030204" pitchFamily="18" charset="0"/>
                                </a:rPr>
                              </m:ctrlPr>
                            </m:sSubPr>
                            <m:e>
                              <m:r>
                                <a:rPr lang="en-US" altLang="zh-CN" sz="1800" i="1">
                                  <a:solidFill>
                                    <a:srgbClr val="FF0000"/>
                                  </a:solidFill>
                                  <a:latin typeface="Cambria Math" panose="02040503050406030204" pitchFamily="18" charset="0"/>
                                </a:rPr>
                                <m:t>𝑓</m:t>
                              </m:r>
                            </m:e>
                            <m:sub>
                              <m:r>
                                <a:rPr lang="en-US" altLang="zh-CN" sz="1800" i="1">
                                  <a:solidFill>
                                    <a:srgbClr val="FF0000"/>
                                  </a:solidFill>
                                  <a:latin typeface="Cambria Math" panose="02040503050406030204" pitchFamily="18" charset="0"/>
                                </a:rPr>
                                <m:t>𝛾</m:t>
                              </m:r>
                            </m:sub>
                          </m:sSub>
                          <m:r>
                            <a:rPr lang="en-US" altLang="zh-CN" sz="1800" b="0" i="1" smtClean="0">
                              <a:solidFill>
                                <a:srgbClr val="FF0000"/>
                              </a:solidFill>
                              <a:latin typeface="Cambria Math" panose="02040503050406030204" pitchFamily="18" charset="0"/>
                            </a:rPr>
                            <m:t>;</m:t>
                          </m:r>
                          <m:sSub>
                            <m:sSubPr>
                              <m:ctrlPr>
                                <a:rPr lang="en-US" altLang="zh-CN" sz="1800" i="1">
                                  <a:solidFill>
                                    <a:srgbClr val="FF0000"/>
                                  </a:solidFill>
                                  <a:latin typeface="Cambria Math" panose="02040503050406030204" pitchFamily="18" charset="0"/>
                                </a:rPr>
                              </m:ctrlPr>
                            </m:sSubPr>
                            <m:e>
                              <m:r>
                                <a:rPr lang="en-US" altLang="zh-CN" sz="1800" i="1">
                                  <a:solidFill>
                                    <a:srgbClr val="FF0000"/>
                                  </a:solidFill>
                                  <a:latin typeface="Cambria Math" panose="02040503050406030204" pitchFamily="18" charset="0"/>
                                </a:rPr>
                                <m:t>𝑓</m:t>
                              </m:r>
                            </m:e>
                            <m:sub>
                              <m:r>
                                <a:rPr lang="en-US" altLang="zh-CN" sz="1800" i="1">
                                  <a:solidFill>
                                    <a:srgbClr val="FF0000"/>
                                  </a:solidFill>
                                  <a:latin typeface="Cambria Math" panose="02040503050406030204" pitchFamily="18" charset="0"/>
                                </a:rPr>
                                <m:t>𝛾</m:t>
                              </m:r>
                            </m:sub>
                          </m:sSub>
                        </m:e>
                      </m:d>
                    </m:oMath>
                  </m:oMathPara>
                </a14:m>
                <a:endParaRPr lang="en-US" altLang="zh-CN" sz="1800" i="1" dirty="0">
                  <a:latin typeface="Cambria Math" panose="02040503050406030204" pitchFamily="18" charset="0"/>
                </a:endParaRPr>
              </a:p>
            </p:txBody>
          </p:sp>
        </mc:Choice>
        <mc:Fallback xmlns="">
          <p:sp>
            <p:nvSpPr>
              <p:cNvPr id="18" name="文本框 17">
                <a:extLst>
                  <a:ext uri="{FF2B5EF4-FFF2-40B4-BE49-F238E27FC236}">
                    <a16:creationId xmlns:a16="http://schemas.microsoft.com/office/drawing/2014/main" id="{8AE8FC8F-0235-425A-8942-3AC67D8019CC}"/>
                  </a:ext>
                </a:extLst>
              </p:cNvPr>
              <p:cNvSpPr txBox="1">
                <a:spLocks noRot="1" noChangeAspect="1" noMove="1" noResize="1" noEditPoints="1" noAdjustHandles="1" noChangeArrowheads="1" noChangeShapeType="1" noTextEdit="1"/>
              </p:cNvSpPr>
              <p:nvPr/>
            </p:nvSpPr>
            <p:spPr>
              <a:xfrm>
                <a:off x="3166853" y="4058925"/>
                <a:ext cx="6188824" cy="412549"/>
              </a:xfrm>
              <a:prstGeom prst="rect">
                <a:avLst/>
              </a:prstGeom>
              <a:blipFill>
                <a:blip r:embed="rId9"/>
                <a:stretch>
                  <a:fillRect b="-88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6CD9F1F-6E5C-458E-98D0-7DBB20B962E2}"/>
                  </a:ext>
                </a:extLst>
              </p:cNvPr>
              <p:cNvSpPr txBox="1"/>
              <p:nvPr/>
            </p:nvSpPr>
            <p:spPr>
              <a:xfrm>
                <a:off x="3929646" y="4528707"/>
                <a:ext cx="4861042" cy="429028"/>
              </a:xfrm>
              <a:prstGeom prst="rect">
                <a:avLst/>
              </a:prstGeom>
              <a:noFill/>
            </p:spPr>
            <p:txBody>
              <a:bodyPr wrap="square">
                <a:spAutoFit/>
              </a:bodyPr>
              <a:lstStyle/>
              <a:p>
                <a:r>
                  <a:rPr lang="en-US" altLang="zh-CN" sz="1800" b="0" dirty="0"/>
                  <a:t> </a:t>
                </a:r>
                <a14:m>
                  <m:oMath xmlns:m="http://schemas.openxmlformats.org/officeDocument/2006/math">
                    <m:r>
                      <a:rPr lang="en-US" altLang="zh-CN" sz="1800" b="0" i="1" smtClean="0">
                        <a:latin typeface="Cambria Math" panose="02040503050406030204" pitchFamily="18" charset="0"/>
                      </a:rPr>
                      <m:t>=</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𝑀</m:t>
                        </m:r>
                      </m:e>
                      <m:sub>
                        <m:r>
                          <a:rPr lang="en-US" altLang="zh-CN" sz="1800" b="0" i="1" smtClean="0">
                            <a:latin typeface="Cambria Math" panose="02040503050406030204" pitchFamily="18" charset="0"/>
                          </a:rPr>
                          <m:t>0</m:t>
                        </m:r>
                      </m:sub>
                    </m:sSub>
                    <m:rad>
                      <m:radPr>
                        <m:degHide m:val="on"/>
                        <m:ctrlPr>
                          <a:rPr lang="en-US" altLang="zh-CN" sz="1800" i="1">
                            <a:latin typeface="Cambria Math" panose="02040503050406030204" pitchFamily="18" charset="0"/>
                          </a:rPr>
                        </m:ctrlPr>
                      </m:radPr>
                      <m:deg/>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e>
                    </m:rad>
                    <m:rad>
                      <m:radPr>
                        <m:degHide m:val="on"/>
                        <m:ctrlPr>
                          <a:rPr lang="en-US" altLang="zh-CN" sz="1800" i="1">
                            <a:latin typeface="Cambria Math" panose="02040503050406030204" pitchFamily="18" charset="0"/>
                          </a:rPr>
                        </m:ctrlPr>
                      </m:radPr>
                      <m:deg/>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e>
                    </m:rad>
                    <m:rad>
                      <m:radPr>
                        <m:degHide m:val="on"/>
                        <m:ctrlPr>
                          <a:rPr lang="en-US" altLang="zh-CN" sz="1800" i="1" smtClean="0">
                            <a:solidFill>
                              <a:srgbClr val="FF0000"/>
                            </a:solidFill>
                            <a:latin typeface="Cambria Math" panose="02040503050406030204" pitchFamily="18" charset="0"/>
                          </a:rPr>
                        </m:ctrlPr>
                      </m:radPr>
                      <m:deg/>
                      <m:e>
                        <m:sSub>
                          <m:sSubPr>
                            <m:ctrlPr>
                              <a:rPr lang="en-US" altLang="zh-CN" sz="1800" i="1" smtClean="0">
                                <a:solidFill>
                                  <a:srgbClr val="FF0000"/>
                                </a:solidFill>
                                <a:latin typeface="Cambria Math" panose="02040503050406030204" pitchFamily="18" charset="0"/>
                              </a:rPr>
                            </m:ctrlPr>
                          </m:sSubPr>
                          <m:e>
                            <m:r>
                              <a:rPr lang="en-US" altLang="zh-CN" sz="1800" i="1">
                                <a:solidFill>
                                  <a:srgbClr val="FF0000"/>
                                </a:solidFill>
                                <a:latin typeface="Cambria Math" panose="02040503050406030204" pitchFamily="18" charset="0"/>
                              </a:rPr>
                              <m:t>𝑓</m:t>
                            </m:r>
                          </m:e>
                          <m:sub>
                            <m:r>
                              <a:rPr lang="en-US" altLang="zh-CN" sz="1800" i="1">
                                <a:solidFill>
                                  <a:srgbClr val="FF0000"/>
                                </a:solidFill>
                                <a:latin typeface="Cambria Math" panose="02040503050406030204" pitchFamily="18" charset="0"/>
                              </a:rPr>
                              <m:t>𝛾</m:t>
                            </m:r>
                          </m:sub>
                        </m:sSub>
                        <m:r>
                          <a:rPr lang="en-US" altLang="zh-CN" sz="1800" b="0" i="1" smtClean="0">
                            <a:solidFill>
                              <a:srgbClr val="FF0000"/>
                            </a:solidFill>
                            <a:latin typeface="Cambria Math" panose="02040503050406030204" pitchFamily="18" charset="0"/>
                          </a:rPr>
                          <m:t>+1</m:t>
                        </m:r>
                      </m:e>
                    </m:rad>
                    <m:rad>
                      <m:radPr>
                        <m:degHide m:val="on"/>
                        <m:ctrlPr>
                          <a:rPr lang="en-US" altLang="zh-CN" sz="1800" i="1">
                            <a:solidFill>
                              <a:srgbClr val="FF0000"/>
                            </a:solidFill>
                            <a:latin typeface="Cambria Math" panose="02040503050406030204" pitchFamily="18" charset="0"/>
                          </a:rPr>
                        </m:ctrlPr>
                      </m:radPr>
                      <m:deg/>
                      <m:e>
                        <m:sSub>
                          <m:sSubPr>
                            <m:ctrlPr>
                              <a:rPr lang="en-US" altLang="zh-CN" sz="1800" i="1" smtClean="0">
                                <a:solidFill>
                                  <a:srgbClr val="FF0000"/>
                                </a:solidFill>
                                <a:latin typeface="Cambria Math" panose="02040503050406030204" pitchFamily="18" charset="0"/>
                              </a:rPr>
                            </m:ctrlPr>
                          </m:sSubPr>
                          <m:e>
                            <m:r>
                              <a:rPr lang="en-US" altLang="zh-CN" sz="1800" i="1">
                                <a:solidFill>
                                  <a:srgbClr val="FF0000"/>
                                </a:solidFill>
                                <a:latin typeface="Cambria Math" panose="02040503050406030204" pitchFamily="18" charset="0"/>
                              </a:rPr>
                              <m:t>𝑓</m:t>
                            </m:r>
                          </m:e>
                          <m:sub>
                            <m:r>
                              <a:rPr lang="en-US" altLang="zh-CN" sz="1800" i="1">
                                <a:solidFill>
                                  <a:srgbClr val="FF0000"/>
                                </a:solidFill>
                                <a:latin typeface="Cambria Math" panose="02040503050406030204" pitchFamily="18" charset="0"/>
                              </a:rPr>
                              <m:t>𝛾</m:t>
                            </m:r>
                          </m:sub>
                        </m:sSub>
                        <m:r>
                          <a:rPr lang="en-US" altLang="zh-CN" sz="1800" i="1">
                            <a:solidFill>
                              <a:srgbClr val="FF0000"/>
                            </a:solidFill>
                            <a:latin typeface="Cambria Math" panose="02040503050406030204" pitchFamily="18" charset="0"/>
                          </a:rPr>
                          <m:t>+1</m:t>
                        </m:r>
                      </m:e>
                    </m:rad>
                  </m:oMath>
                </a14:m>
                <a:endParaRPr lang="zh-CN" altLang="en-US" dirty="0"/>
              </a:p>
            </p:txBody>
          </p:sp>
        </mc:Choice>
        <mc:Fallback xmlns="">
          <p:sp>
            <p:nvSpPr>
              <p:cNvPr id="20" name="文本框 19">
                <a:extLst>
                  <a:ext uri="{FF2B5EF4-FFF2-40B4-BE49-F238E27FC236}">
                    <a16:creationId xmlns:a16="http://schemas.microsoft.com/office/drawing/2014/main" id="{86CD9F1F-6E5C-458E-98D0-7DBB20B962E2}"/>
                  </a:ext>
                </a:extLst>
              </p:cNvPr>
              <p:cNvSpPr txBox="1">
                <a:spLocks noRot="1" noChangeAspect="1" noMove="1" noResize="1" noEditPoints="1" noAdjustHandles="1" noChangeArrowheads="1" noChangeShapeType="1" noTextEdit="1"/>
              </p:cNvSpPr>
              <p:nvPr/>
            </p:nvSpPr>
            <p:spPr>
              <a:xfrm>
                <a:off x="3929646" y="4528707"/>
                <a:ext cx="4861042" cy="429028"/>
              </a:xfrm>
              <a:prstGeom prst="rect">
                <a:avLst/>
              </a:prstGeom>
              <a:blipFill>
                <a:blip r:embed="rId10"/>
                <a:stretch>
                  <a:fillRect b="-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AEF0C147-BD51-4FB4-8627-D53CA56543D5}"/>
                  </a:ext>
                </a:extLst>
              </p:cNvPr>
              <p:cNvSpPr txBox="1"/>
              <p:nvPr/>
            </p:nvSpPr>
            <p:spPr>
              <a:xfrm>
                <a:off x="1929911" y="4993178"/>
                <a:ext cx="6188824" cy="4786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rPr>
                        <m:t>→ </m:t>
                      </m:r>
                      <m:sSup>
                        <m:sSupPr>
                          <m:ctrlPr>
                            <a:rPr lang="en-US" altLang="zh-CN" sz="1800" b="0" i="1" smtClean="0">
                              <a:latin typeface="Cambria Math" panose="02040503050406030204" pitchFamily="18" charset="0"/>
                            </a:rPr>
                          </m:ctrlPr>
                        </m:sSupPr>
                        <m:e>
                          <m:d>
                            <m:dPr>
                              <m:begChr m:val="|"/>
                              <m:endChr m:val="|"/>
                              <m:ctrlPr>
                                <a:rPr lang="en-US" altLang="zh-CN" sz="1800" b="0" i="1" smtClean="0">
                                  <a:latin typeface="Cambria Math" panose="02040503050406030204" pitchFamily="18" charset="0"/>
                                </a:rPr>
                              </m:ctrlPr>
                            </m:dPr>
                            <m:e>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𝑀</m:t>
                                  </m:r>
                                </m:e>
                                <m:sub>
                                  <m:r>
                                    <a:rPr lang="en-US" altLang="zh-CN" sz="1800" b="0" i="1" smtClean="0">
                                      <a:latin typeface="Cambria Math" panose="02040503050406030204" pitchFamily="18" charset="0"/>
                                    </a:rPr>
                                    <m:t>𝑖</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𝑓</m:t>
                                  </m:r>
                                </m:sub>
                              </m:sSub>
                            </m:e>
                          </m:d>
                        </m:e>
                        <m:sup>
                          <m:r>
                            <a:rPr lang="en-US" altLang="zh-CN" sz="1800" b="0" i="1" smtClean="0">
                              <a:latin typeface="Cambria Math" panose="02040503050406030204" pitchFamily="18" charset="0"/>
                            </a:rPr>
                            <m:t>2</m:t>
                          </m:r>
                        </m:sup>
                      </m:sSup>
                      <m:r>
                        <a:rPr lang="en-US" altLang="zh-CN" sz="1800" b="0" i="1" smtClean="0">
                          <a:latin typeface="Cambria Math" panose="02040503050406030204" pitchFamily="18" charset="0"/>
                        </a:rPr>
                        <m:t>=</m:t>
                      </m:r>
                      <m:sSubSup>
                        <m:sSubSupPr>
                          <m:ctrlPr>
                            <a:rPr lang="en-US" altLang="zh-CN" sz="1800" b="0" i="1" smtClean="0">
                              <a:latin typeface="Cambria Math" panose="02040503050406030204" pitchFamily="18" charset="0"/>
                            </a:rPr>
                          </m:ctrlPr>
                        </m:sSubSupPr>
                        <m:e>
                          <m:r>
                            <a:rPr lang="en-US" altLang="zh-CN" sz="1800" b="0" i="1" smtClean="0">
                              <a:latin typeface="Cambria Math" panose="02040503050406030204" pitchFamily="18" charset="0"/>
                            </a:rPr>
                            <m:t>𝑀</m:t>
                          </m:r>
                        </m:e>
                        <m:sub>
                          <m:r>
                            <a:rPr lang="en-US" altLang="zh-CN" sz="1800" b="0" i="1" smtClean="0">
                              <a:latin typeface="Cambria Math" panose="02040503050406030204" pitchFamily="18" charset="0"/>
                            </a:rPr>
                            <m:t>0</m:t>
                          </m:r>
                        </m:sub>
                        <m:sup>
                          <m:r>
                            <a:rPr lang="en-US" altLang="zh-CN" sz="1800" b="0" i="1" smtClean="0">
                              <a:latin typeface="Cambria Math" panose="02040503050406030204" pitchFamily="18" charset="0"/>
                            </a:rPr>
                            <m:t>2</m:t>
                          </m:r>
                        </m:sup>
                      </m:sSubSup>
                      <m:sSubSup>
                        <m:sSubSupPr>
                          <m:ctrlPr>
                            <a:rPr lang="en-US" altLang="zh-CN" sz="1800" b="0" i="1" smtClean="0">
                              <a:latin typeface="Cambria Math" panose="02040503050406030204" pitchFamily="18" charset="0"/>
                            </a:rPr>
                          </m:ctrlPr>
                        </m:sSubSup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up>
                          <m:r>
                            <a:rPr lang="en-US" altLang="zh-CN" sz="1800" b="0" i="1" smtClean="0">
                              <a:latin typeface="Cambria Math" panose="02040503050406030204" pitchFamily="18" charset="0"/>
                            </a:rPr>
                            <m:t>2</m:t>
                          </m:r>
                        </m:sup>
                      </m:sSubSup>
                      <m:sSup>
                        <m:sSupPr>
                          <m:ctrlPr>
                            <a:rPr lang="en-US" altLang="zh-CN" sz="1800" b="0" i="1" smtClean="0">
                              <a:solidFill>
                                <a:srgbClr val="FF0000"/>
                              </a:solidFill>
                              <a:latin typeface="Cambria Math" panose="02040503050406030204" pitchFamily="18" charset="0"/>
                            </a:rPr>
                          </m:ctrlPr>
                        </m:sSupPr>
                        <m:e>
                          <m:d>
                            <m:dPr>
                              <m:ctrlPr>
                                <a:rPr lang="en-US" altLang="zh-CN" sz="1800" b="0" i="1" smtClean="0">
                                  <a:solidFill>
                                    <a:srgbClr val="FF0000"/>
                                  </a:solidFill>
                                  <a:latin typeface="Cambria Math" panose="02040503050406030204" pitchFamily="18" charset="0"/>
                                </a:rPr>
                              </m:ctrlPr>
                            </m:dPr>
                            <m:e>
                              <m:sSub>
                                <m:sSubPr>
                                  <m:ctrlPr>
                                    <a:rPr lang="en-US" altLang="zh-CN" sz="1800" i="1">
                                      <a:solidFill>
                                        <a:srgbClr val="FF0000"/>
                                      </a:solidFill>
                                      <a:latin typeface="Cambria Math" panose="02040503050406030204" pitchFamily="18" charset="0"/>
                                    </a:rPr>
                                  </m:ctrlPr>
                                </m:sSubPr>
                                <m:e>
                                  <m:r>
                                    <a:rPr lang="en-US" altLang="zh-CN" sz="1800" i="1">
                                      <a:solidFill>
                                        <a:srgbClr val="FF0000"/>
                                      </a:solidFill>
                                      <a:latin typeface="Cambria Math" panose="02040503050406030204" pitchFamily="18" charset="0"/>
                                    </a:rPr>
                                    <m:t>𝑓</m:t>
                                  </m:r>
                                </m:e>
                                <m:sub>
                                  <m:r>
                                    <a:rPr lang="en-US" altLang="zh-CN" sz="1800" i="1">
                                      <a:solidFill>
                                        <a:srgbClr val="FF0000"/>
                                      </a:solidFill>
                                      <a:latin typeface="Cambria Math" panose="02040503050406030204" pitchFamily="18" charset="0"/>
                                    </a:rPr>
                                    <m:t>𝛾</m:t>
                                  </m:r>
                                </m:sub>
                              </m:sSub>
                              <m:r>
                                <a:rPr lang="en-US" altLang="zh-CN" sz="1800" i="1">
                                  <a:solidFill>
                                    <a:srgbClr val="FF0000"/>
                                  </a:solidFill>
                                  <a:latin typeface="Cambria Math" panose="02040503050406030204" pitchFamily="18" charset="0"/>
                                </a:rPr>
                                <m:t>+</m:t>
                              </m:r>
                              <m:r>
                                <a:rPr lang="en-US" altLang="zh-CN" sz="1800" b="0" i="1" smtClean="0">
                                  <a:solidFill>
                                    <a:srgbClr val="FF0000"/>
                                  </a:solidFill>
                                  <a:latin typeface="Cambria Math" panose="02040503050406030204" pitchFamily="18" charset="0"/>
                                </a:rPr>
                                <m:t>1</m:t>
                              </m:r>
                            </m:e>
                          </m:d>
                        </m:e>
                        <m:sup>
                          <m:r>
                            <a:rPr lang="en-US" altLang="zh-CN" sz="1800" b="0" i="1" smtClean="0">
                              <a:solidFill>
                                <a:srgbClr val="FF0000"/>
                              </a:solidFill>
                              <a:latin typeface="Cambria Math" panose="02040503050406030204" pitchFamily="18" charset="0"/>
                            </a:rPr>
                            <m:t>2</m:t>
                          </m:r>
                        </m:sup>
                      </m:sSup>
                    </m:oMath>
                  </m:oMathPara>
                </a14:m>
                <a:endParaRPr lang="zh-CN" altLang="en-US" dirty="0"/>
              </a:p>
            </p:txBody>
          </p:sp>
        </mc:Choice>
        <mc:Fallback xmlns="">
          <p:sp>
            <p:nvSpPr>
              <p:cNvPr id="22" name="文本框 21">
                <a:extLst>
                  <a:ext uri="{FF2B5EF4-FFF2-40B4-BE49-F238E27FC236}">
                    <a16:creationId xmlns:a16="http://schemas.microsoft.com/office/drawing/2014/main" id="{AEF0C147-BD51-4FB4-8627-D53CA56543D5}"/>
                  </a:ext>
                </a:extLst>
              </p:cNvPr>
              <p:cNvSpPr txBox="1">
                <a:spLocks noRot="1" noChangeAspect="1" noMove="1" noResize="1" noEditPoints="1" noAdjustHandles="1" noChangeArrowheads="1" noChangeShapeType="1" noTextEdit="1"/>
              </p:cNvSpPr>
              <p:nvPr/>
            </p:nvSpPr>
            <p:spPr>
              <a:xfrm>
                <a:off x="1929911" y="4993178"/>
                <a:ext cx="6188824" cy="478657"/>
              </a:xfrm>
              <a:prstGeom prst="rect">
                <a:avLst/>
              </a:prstGeom>
              <a:blipFill>
                <a:blip r:embed="rId11"/>
                <a:stretch>
                  <a:fillRect b="-7595"/>
                </a:stretch>
              </a:blipFill>
            </p:spPr>
            <p:txBody>
              <a:bodyPr/>
              <a:lstStyle/>
              <a:p>
                <a:r>
                  <a:rPr lang="zh-CN" altLang="en-US">
                    <a:noFill/>
                  </a:rPr>
                  <a:t> </a:t>
                </a:r>
              </a:p>
            </p:txBody>
          </p:sp>
        </mc:Fallback>
      </mc:AlternateContent>
      <p:sp>
        <p:nvSpPr>
          <p:cNvPr id="24" name="内容占位符 2">
            <a:extLst>
              <a:ext uri="{FF2B5EF4-FFF2-40B4-BE49-F238E27FC236}">
                <a16:creationId xmlns:a16="http://schemas.microsoft.com/office/drawing/2014/main" id="{9BDA3AE9-4CD9-4CB5-A252-3193BA1EDD31}"/>
              </a:ext>
            </a:extLst>
          </p:cNvPr>
          <p:cNvSpPr txBox="1">
            <a:spLocks/>
          </p:cNvSpPr>
          <p:nvPr/>
        </p:nvSpPr>
        <p:spPr>
          <a:xfrm>
            <a:off x="464340" y="1680055"/>
            <a:ext cx="4924031" cy="478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ln w="0"/>
              </a:rPr>
              <a:t>Spontaneous </a:t>
            </a:r>
            <a:r>
              <a:rPr lang="en-US" altLang="zh-CN" sz="2400" b="1" dirty="0"/>
              <a:t>Annihilation</a:t>
            </a:r>
            <a:endParaRPr lang="en-US" altLang="zh-CN" sz="2400" b="1" i="0" dirty="0"/>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6AEFCD93-91E8-4078-8223-46EE3CD774CA}"/>
                  </a:ext>
                </a:extLst>
              </p:cNvPr>
              <p:cNvSpPr/>
              <p:nvPr/>
            </p:nvSpPr>
            <p:spPr>
              <a:xfrm>
                <a:off x="10756865" y="709837"/>
                <a:ext cx="783804" cy="369332"/>
              </a:xfrm>
              <a:prstGeom prst="rect">
                <a:avLst/>
              </a:prstGeom>
              <a:solidFill>
                <a:schemeClr val="bg2"/>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1" i="1">
                          <a:solidFill>
                            <a:srgbClr val="2E11BF"/>
                          </a:solidFill>
                          <a:latin typeface="Cambria Math" panose="02040503050406030204" pitchFamily="18" charset="0"/>
                        </a:rPr>
                        <m:t>𝒊</m:t>
                      </m:r>
                      <m:r>
                        <a:rPr lang="en-US" altLang="zh-CN" b="1" i="1">
                          <a:solidFill>
                            <a:srgbClr val="2E11BF"/>
                          </a:solidFill>
                          <a:latin typeface="Cambria Math" panose="02040503050406030204" pitchFamily="18" charset="0"/>
                        </a:rPr>
                        <m:t>→</m:t>
                      </m:r>
                      <m:r>
                        <a:rPr lang="en-US" altLang="zh-CN" b="1" i="1">
                          <a:solidFill>
                            <a:srgbClr val="2E11BF"/>
                          </a:solidFill>
                          <a:latin typeface="Cambria Math" panose="02040503050406030204" pitchFamily="18" charset="0"/>
                        </a:rPr>
                        <m:t>𝒇</m:t>
                      </m:r>
                    </m:oMath>
                  </m:oMathPara>
                </a14:m>
                <a:endParaRPr lang="zh-CN" altLang="en-US" b="1" dirty="0"/>
              </a:p>
            </p:txBody>
          </p:sp>
        </mc:Choice>
        <mc:Fallback xmlns="">
          <p:sp>
            <p:nvSpPr>
              <p:cNvPr id="5" name="矩形 4">
                <a:extLst>
                  <a:ext uri="{FF2B5EF4-FFF2-40B4-BE49-F238E27FC236}">
                    <a16:creationId xmlns:a16="http://schemas.microsoft.com/office/drawing/2014/main" id="{6AEFCD93-91E8-4078-8223-46EE3CD774CA}"/>
                  </a:ext>
                </a:extLst>
              </p:cNvPr>
              <p:cNvSpPr>
                <a:spLocks noRot="1" noChangeAspect="1" noMove="1" noResize="1" noEditPoints="1" noAdjustHandles="1" noChangeArrowheads="1" noChangeShapeType="1" noTextEdit="1"/>
              </p:cNvSpPr>
              <p:nvPr/>
            </p:nvSpPr>
            <p:spPr>
              <a:xfrm>
                <a:off x="10756865" y="709837"/>
                <a:ext cx="783804" cy="369332"/>
              </a:xfrm>
              <a:prstGeom prst="rect">
                <a:avLst/>
              </a:prstGeom>
              <a:blipFill>
                <a:blip r:embed="rId12"/>
                <a:stretch>
                  <a:fillRect b="-1311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40176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0035AF-D5B2-F84C-79B7-52E2CC650AC9}"/>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Stimulated Annihilation</a:t>
            </a:r>
            <a:endParaRPr lang="zh-CN" altLang="en-US" dirty="0">
              <a:solidFill>
                <a:schemeClr val="bg1"/>
              </a:solidFill>
            </a:endParaRPr>
          </a:p>
        </p:txBody>
      </p:sp>
      <p:sp>
        <p:nvSpPr>
          <p:cNvPr id="4" name="灯片编号占位符 3">
            <a:extLst>
              <a:ext uri="{FF2B5EF4-FFF2-40B4-BE49-F238E27FC236}">
                <a16:creationId xmlns:a16="http://schemas.microsoft.com/office/drawing/2014/main" id="{E4364494-483B-3463-1FDB-EC0A009EC5C1}"/>
              </a:ext>
            </a:extLst>
          </p:cNvPr>
          <p:cNvSpPr>
            <a:spLocks noGrp="1"/>
          </p:cNvSpPr>
          <p:nvPr>
            <p:ph type="sldNum" sz="quarter" idx="12"/>
          </p:nvPr>
        </p:nvSpPr>
        <p:spPr/>
        <p:txBody>
          <a:bodyPr/>
          <a:lstStyle/>
          <a:p>
            <a:fld id="{65316A93-59F2-4889-9C97-010C89774A76}" type="slidenum">
              <a:rPr lang="zh-CN" altLang="en-US" smtClean="0"/>
              <a:pPr/>
              <a:t>26</a:t>
            </a:fld>
            <a:r>
              <a:rPr lang="en-US" altLang="zh-CN" dirty="0"/>
              <a:t> /24</a:t>
            </a:r>
            <a:endParaRPr lang="zh-CN" altLang="en-US" dirty="0"/>
          </a:p>
        </p:txBody>
      </p:sp>
      <p:sp>
        <p:nvSpPr>
          <p:cNvPr id="7" name="内容占位符 2">
            <a:extLst>
              <a:ext uri="{FF2B5EF4-FFF2-40B4-BE49-F238E27FC236}">
                <a16:creationId xmlns:a16="http://schemas.microsoft.com/office/drawing/2014/main" id="{DC568035-98A4-DF4B-CA44-6A6B387F1A7C}"/>
              </a:ext>
            </a:extLst>
          </p:cNvPr>
          <p:cNvSpPr txBox="1">
            <a:spLocks/>
          </p:cNvSpPr>
          <p:nvPr/>
        </p:nvSpPr>
        <p:spPr>
          <a:xfrm>
            <a:off x="0" y="557432"/>
            <a:ext cx="4683369" cy="565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b="1" dirty="0">
                <a:ln w="0"/>
                <a:effectLst>
                  <a:outerShdw blurRad="38100" dist="19050" dir="2700000" algn="tl" rotWithShape="0">
                    <a:schemeClr val="dk1">
                      <a:alpha val="40000"/>
                    </a:schemeClr>
                  </a:outerShdw>
                </a:effectLst>
              </a:rPr>
              <a:t>Bose enhancement</a:t>
            </a:r>
            <a:endParaRPr lang="zh-CN" altLang="en-US"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CC95546-D3AD-9D56-7FB8-8B8379EA36B5}"/>
                  </a:ext>
                </a:extLst>
              </p:cNvPr>
              <p:cNvSpPr txBox="1"/>
              <p:nvPr/>
            </p:nvSpPr>
            <p:spPr>
              <a:xfrm>
                <a:off x="4325282" y="1067834"/>
                <a:ext cx="3221394" cy="394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2E11BF"/>
                              </a:solidFill>
                              <a:latin typeface="Cambria Math" panose="02040503050406030204" pitchFamily="18" charset="0"/>
                            </a:rPr>
                          </m:ctrlPr>
                        </m:sSubPr>
                        <m:e>
                          <m:r>
                            <a:rPr lang="en-US" altLang="zh-CN" b="0" i="1" smtClean="0">
                              <a:solidFill>
                                <a:srgbClr val="2E11BF"/>
                              </a:solidFill>
                              <a:latin typeface="Cambria Math" panose="02040503050406030204" pitchFamily="18" charset="0"/>
                            </a:rPr>
                            <m:t>𝐻</m:t>
                          </m:r>
                        </m:e>
                        <m:sub>
                          <m:r>
                            <a:rPr lang="en-US" altLang="zh-CN" b="0" i="1" smtClean="0">
                              <a:solidFill>
                                <a:srgbClr val="2E11BF"/>
                              </a:solidFill>
                              <a:latin typeface="Cambria Math" panose="02040503050406030204" pitchFamily="18" charset="0"/>
                            </a:rPr>
                            <m:t>𝑖𝑛𝑡</m:t>
                          </m:r>
                        </m:sub>
                      </m:sSub>
                      <m:r>
                        <a:rPr lang="en-US" altLang="zh-CN" b="0" i="1" smtClean="0">
                          <a:solidFill>
                            <a:srgbClr val="2E11BF"/>
                          </a:solidFill>
                          <a:latin typeface="Cambria Math" panose="02040503050406030204" pitchFamily="18" charset="0"/>
                        </a:rPr>
                        <m:t>=</m:t>
                      </m:r>
                      <m:sSup>
                        <m:sSupPr>
                          <m:ctrlPr>
                            <a:rPr lang="en-US" altLang="zh-CN" b="0" i="1" smtClean="0">
                              <a:solidFill>
                                <a:srgbClr val="2E11BF"/>
                              </a:solidFill>
                              <a:latin typeface="Cambria Math" panose="02040503050406030204" pitchFamily="18" charset="0"/>
                            </a:rPr>
                          </m:ctrlPr>
                        </m:sSupPr>
                        <m:e>
                          <m:r>
                            <a:rPr lang="en-US" altLang="zh-CN" b="0" i="1" smtClean="0">
                              <a:solidFill>
                                <a:srgbClr val="2E11BF"/>
                              </a:solidFill>
                              <a:latin typeface="Cambria Math" panose="02040503050406030204" pitchFamily="18" charset="0"/>
                            </a:rPr>
                            <m:t>𝑀</m:t>
                          </m:r>
                        </m:e>
                        <m:sup>
                          <m:r>
                            <a:rPr lang="en-US" altLang="zh-CN" b="0" i="1" smtClean="0">
                              <a:solidFill>
                                <a:srgbClr val="2E11BF"/>
                              </a:solidFill>
                              <a:latin typeface="Cambria Math" panose="02040503050406030204" pitchFamily="18" charset="0"/>
                            </a:rPr>
                            <m:t>+</m:t>
                          </m:r>
                        </m:sup>
                      </m:sSup>
                      <m:sSubSup>
                        <m:sSubSupPr>
                          <m:ctrlPr>
                            <a:rPr lang="en-US" altLang="zh-CN" i="1">
                              <a:solidFill>
                                <a:srgbClr val="2E11BF"/>
                              </a:solidFill>
                              <a:latin typeface="Cambria Math" panose="02040503050406030204" pitchFamily="18" charset="0"/>
                            </a:rPr>
                          </m:ctrlPr>
                        </m:sSubSupPr>
                        <m:e>
                          <m:acc>
                            <m:accPr>
                              <m:chr m:val="̂"/>
                              <m:ctrlPr>
                                <a:rPr lang="en-US" altLang="zh-CN" i="1">
                                  <a:solidFill>
                                    <a:srgbClr val="2E11BF"/>
                                  </a:solidFill>
                                  <a:latin typeface="Cambria Math" panose="02040503050406030204" pitchFamily="18" charset="0"/>
                                </a:rPr>
                              </m:ctrlPr>
                            </m:accPr>
                            <m:e>
                              <m:r>
                                <a:rPr lang="en-US" altLang="zh-CN" i="1">
                                  <a:solidFill>
                                    <a:srgbClr val="2E11BF"/>
                                  </a:solidFill>
                                  <a:latin typeface="Cambria Math" panose="02040503050406030204" pitchFamily="18" charset="0"/>
                                </a:rPr>
                                <m:t>𝑎</m:t>
                              </m:r>
                            </m:e>
                          </m:acc>
                        </m:e>
                        <m:sub>
                          <m:r>
                            <a:rPr lang="en-US" altLang="zh-CN" i="1">
                              <a:solidFill>
                                <a:srgbClr val="2E11BF"/>
                              </a:solidFill>
                              <a:latin typeface="Cambria Math" panose="02040503050406030204" pitchFamily="18" charset="0"/>
                            </a:rPr>
                            <m:t>𝛾</m:t>
                          </m:r>
                        </m:sub>
                        <m:sup>
                          <m:r>
                            <a:rPr lang="en-US" altLang="zh-CN" i="1">
                              <a:solidFill>
                                <a:srgbClr val="2E11BF"/>
                              </a:solidFill>
                              <a:latin typeface="Cambria Math" panose="02040503050406030204" pitchFamily="18" charset="0"/>
                            </a:rPr>
                            <m:t>+</m:t>
                          </m:r>
                        </m:sup>
                      </m:sSubSup>
                      <m:sSubSup>
                        <m:sSubSupPr>
                          <m:ctrlPr>
                            <a:rPr lang="en-US" altLang="zh-CN" i="1">
                              <a:solidFill>
                                <a:srgbClr val="2E11BF"/>
                              </a:solidFill>
                              <a:latin typeface="Cambria Math" panose="02040503050406030204" pitchFamily="18" charset="0"/>
                            </a:rPr>
                          </m:ctrlPr>
                        </m:sSubSupPr>
                        <m:e>
                          <m:acc>
                            <m:accPr>
                              <m:chr m:val="̂"/>
                              <m:ctrlPr>
                                <a:rPr lang="en-US" altLang="zh-CN" i="1">
                                  <a:solidFill>
                                    <a:srgbClr val="2E11BF"/>
                                  </a:solidFill>
                                  <a:latin typeface="Cambria Math" panose="02040503050406030204" pitchFamily="18" charset="0"/>
                                </a:rPr>
                              </m:ctrlPr>
                            </m:accPr>
                            <m:e>
                              <m:r>
                                <a:rPr lang="en-US" altLang="zh-CN" i="1">
                                  <a:solidFill>
                                    <a:srgbClr val="2E11BF"/>
                                  </a:solidFill>
                                  <a:latin typeface="Cambria Math" panose="02040503050406030204" pitchFamily="18" charset="0"/>
                                </a:rPr>
                                <m:t>𝑎</m:t>
                              </m:r>
                            </m:e>
                          </m:acc>
                        </m:e>
                        <m:sub>
                          <m:r>
                            <a:rPr lang="en-US" altLang="zh-CN" i="1">
                              <a:solidFill>
                                <a:srgbClr val="2E11BF"/>
                              </a:solidFill>
                              <a:latin typeface="Cambria Math" panose="02040503050406030204" pitchFamily="18" charset="0"/>
                            </a:rPr>
                            <m:t>𝛾</m:t>
                          </m:r>
                        </m:sub>
                        <m:sup>
                          <m:r>
                            <a:rPr lang="en-US" altLang="zh-CN" i="1">
                              <a:solidFill>
                                <a:srgbClr val="2E11BF"/>
                              </a:solidFill>
                              <a:latin typeface="Cambria Math" panose="02040503050406030204" pitchFamily="18" charset="0"/>
                            </a:rPr>
                            <m:t>+</m:t>
                          </m:r>
                        </m:sup>
                      </m:sSubSup>
                      <m:sSub>
                        <m:sSubPr>
                          <m:ctrlPr>
                            <a:rPr lang="en-US" altLang="zh-CN" i="1">
                              <a:solidFill>
                                <a:srgbClr val="2E11BF"/>
                              </a:solidFill>
                              <a:latin typeface="Cambria Math" panose="02040503050406030204" pitchFamily="18" charset="0"/>
                            </a:rPr>
                          </m:ctrlPr>
                        </m:sSubPr>
                        <m:e>
                          <m:r>
                            <a:rPr lang="en-US" altLang="zh-CN" i="1">
                              <a:solidFill>
                                <a:srgbClr val="2E11BF"/>
                              </a:solidFill>
                              <a:latin typeface="Cambria Math" panose="02040503050406030204" pitchFamily="18" charset="0"/>
                            </a:rPr>
                            <m:t>𝑎</m:t>
                          </m:r>
                        </m:e>
                        <m:sub>
                          <m:r>
                            <a:rPr lang="en-US" altLang="zh-CN" i="1">
                              <a:solidFill>
                                <a:srgbClr val="2E11BF"/>
                              </a:solidFill>
                              <a:latin typeface="Cambria Math" panose="02040503050406030204" pitchFamily="18" charset="0"/>
                            </a:rPr>
                            <m:t>𝜙</m:t>
                          </m:r>
                        </m:sub>
                      </m:sSub>
                      <m:sSub>
                        <m:sSubPr>
                          <m:ctrlPr>
                            <a:rPr lang="en-US" altLang="zh-CN" i="1">
                              <a:solidFill>
                                <a:srgbClr val="2E11BF"/>
                              </a:solidFill>
                              <a:latin typeface="Cambria Math" panose="02040503050406030204" pitchFamily="18" charset="0"/>
                            </a:rPr>
                          </m:ctrlPr>
                        </m:sSubPr>
                        <m:e>
                          <m:r>
                            <a:rPr lang="en-US" altLang="zh-CN" i="1">
                              <a:solidFill>
                                <a:srgbClr val="2E11BF"/>
                              </a:solidFill>
                              <a:latin typeface="Cambria Math" panose="02040503050406030204" pitchFamily="18" charset="0"/>
                            </a:rPr>
                            <m:t>𝑎</m:t>
                          </m:r>
                        </m:e>
                        <m:sub>
                          <m:r>
                            <a:rPr lang="en-US" altLang="zh-CN" i="1">
                              <a:solidFill>
                                <a:srgbClr val="2E11BF"/>
                              </a:solidFill>
                              <a:latin typeface="Cambria Math" panose="02040503050406030204" pitchFamily="18" charset="0"/>
                            </a:rPr>
                            <m:t>𝜙</m:t>
                          </m:r>
                        </m:sub>
                      </m:sSub>
                      <m:r>
                        <a:rPr lang="en-US" altLang="zh-CN" b="0" i="1" smtClean="0">
                          <a:solidFill>
                            <a:srgbClr val="2E11BF"/>
                          </a:solidFill>
                          <a:latin typeface="Cambria Math" panose="02040503050406030204" pitchFamily="18" charset="0"/>
                        </a:rPr>
                        <m:t>+</m:t>
                      </m:r>
                      <m:r>
                        <a:rPr lang="en-US" altLang="zh-CN" i="1">
                          <a:solidFill>
                            <a:srgbClr val="2E11BF"/>
                          </a:solidFill>
                          <a:latin typeface="Cambria Math" panose="02040503050406030204" pitchFamily="18" charset="0"/>
                        </a:rPr>
                        <m:t>h</m:t>
                      </m:r>
                      <m:r>
                        <a:rPr lang="en-US" altLang="zh-CN" i="1">
                          <a:solidFill>
                            <a:srgbClr val="2E11BF"/>
                          </a:solidFill>
                          <a:latin typeface="Cambria Math" panose="02040503050406030204" pitchFamily="18" charset="0"/>
                        </a:rPr>
                        <m:t>.</m:t>
                      </m:r>
                      <m:r>
                        <a:rPr lang="en-US" altLang="zh-CN" i="1">
                          <a:solidFill>
                            <a:srgbClr val="2E11BF"/>
                          </a:solidFill>
                          <a:latin typeface="Cambria Math" panose="02040503050406030204" pitchFamily="18" charset="0"/>
                        </a:rPr>
                        <m:t>𝑐</m:t>
                      </m:r>
                      <m:r>
                        <a:rPr lang="en-US" altLang="zh-CN" i="1">
                          <a:solidFill>
                            <a:srgbClr val="2E11BF"/>
                          </a:solidFill>
                          <a:latin typeface="Cambria Math" panose="02040503050406030204" pitchFamily="18" charset="0"/>
                        </a:rPr>
                        <m:t>.</m:t>
                      </m:r>
                    </m:oMath>
                  </m:oMathPara>
                </a14:m>
                <a:endParaRPr lang="en-US" altLang="zh-CN" dirty="0"/>
              </a:p>
            </p:txBody>
          </p:sp>
        </mc:Choice>
        <mc:Fallback xmlns="">
          <p:sp>
            <p:nvSpPr>
              <p:cNvPr id="8" name="文本框 7">
                <a:extLst>
                  <a:ext uri="{FF2B5EF4-FFF2-40B4-BE49-F238E27FC236}">
                    <a16:creationId xmlns:a16="http://schemas.microsoft.com/office/drawing/2014/main" id="{CCC95546-D3AD-9D56-7FB8-8B8379EA36B5}"/>
                  </a:ext>
                </a:extLst>
              </p:cNvPr>
              <p:cNvSpPr txBox="1">
                <a:spLocks noRot="1" noChangeAspect="1" noMove="1" noResize="1" noEditPoints="1" noAdjustHandles="1" noChangeArrowheads="1" noChangeShapeType="1" noTextEdit="1"/>
              </p:cNvSpPr>
              <p:nvPr/>
            </p:nvSpPr>
            <p:spPr>
              <a:xfrm>
                <a:off x="4325282" y="1067834"/>
                <a:ext cx="3221394" cy="394082"/>
              </a:xfrm>
              <a:prstGeom prst="rect">
                <a:avLst/>
              </a:prstGeom>
              <a:blipFill>
                <a:blip r:embed="rId2"/>
                <a:stretch>
                  <a:fillRect t="-4615" b="-92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170C37DD-C714-95A0-2438-FE87C54E6586}"/>
                  </a:ext>
                </a:extLst>
              </p:cNvPr>
              <p:cNvSpPr txBox="1"/>
              <p:nvPr/>
            </p:nvSpPr>
            <p:spPr>
              <a:xfrm>
                <a:off x="1165223" y="2161042"/>
                <a:ext cx="2528909" cy="400110"/>
              </a:xfrm>
              <a:prstGeom prst="rect">
                <a:avLst/>
              </a:prstGeom>
              <a:noFill/>
            </p:spPr>
            <p:txBody>
              <a:bodyPr wrap="square">
                <a:spAutoFit/>
              </a:bodyPr>
              <a:lstStyle/>
              <a:p>
                <a:r>
                  <a:rPr lang="en-US" altLang="zh-CN" sz="2000" b="0" dirty="0">
                    <a:solidFill>
                      <a:srgbClr val="2E11BF"/>
                    </a:solidFill>
                  </a:rPr>
                  <a:t> </a:t>
                </a:r>
                <a:r>
                  <a:rPr lang="en-US" altLang="zh-CN" sz="2000" b="1" dirty="0">
                    <a:solidFill>
                      <a:srgbClr val="2E11BF"/>
                    </a:solidFill>
                  </a:rPr>
                  <a:t>Amplitude</a:t>
                </a:r>
                <a:r>
                  <a:rPr lang="zh-CN" altLang="en-US" sz="2000" dirty="0">
                    <a:solidFill>
                      <a:srgbClr val="2E11BF"/>
                    </a:solidFill>
                  </a:rPr>
                  <a:t> </a:t>
                </a:r>
                <a14:m>
                  <m:oMath xmlns:m="http://schemas.openxmlformats.org/officeDocument/2006/math">
                    <m:r>
                      <a:rPr lang="en-US" altLang="zh-CN" sz="2000" b="0" i="1" smtClean="0">
                        <a:solidFill>
                          <a:srgbClr val="2E11BF"/>
                        </a:solidFill>
                        <a:latin typeface="Cambria Math" panose="02040503050406030204" pitchFamily="18" charset="0"/>
                      </a:rPr>
                      <m:t>𝑖</m:t>
                    </m:r>
                    <m:r>
                      <a:rPr lang="en-US" altLang="zh-CN" sz="2000" b="0" i="1" smtClean="0">
                        <a:solidFill>
                          <a:srgbClr val="2E11BF"/>
                        </a:solidFill>
                        <a:latin typeface="Cambria Math" panose="02040503050406030204" pitchFamily="18" charset="0"/>
                      </a:rPr>
                      <m:t>→</m:t>
                    </m:r>
                    <m:r>
                      <a:rPr lang="en-US" altLang="zh-CN" sz="2000" b="0" i="1" smtClean="0">
                        <a:solidFill>
                          <a:srgbClr val="2E11BF"/>
                        </a:solidFill>
                        <a:latin typeface="Cambria Math" panose="02040503050406030204" pitchFamily="18" charset="0"/>
                      </a:rPr>
                      <m:t>𝑓</m:t>
                    </m:r>
                  </m:oMath>
                </a14:m>
                <a:r>
                  <a:rPr lang="en-US" altLang="zh-CN" sz="2000" dirty="0">
                    <a:solidFill>
                      <a:srgbClr val="2E11BF"/>
                    </a:solidFill>
                  </a:rPr>
                  <a:t>:</a:t>
                </a:r>
                <a:endParaRPr lang="en-US" altLang="zh-CN" sz="1800" i="1" dirty="0">
                  <a:solidFill>
                    <a:srgbClr val="2E11BF"/>
                  </a:solidFill>
                  <a:latin typeface="Cambria Math" panose="02040503050406030204" pitchFamily="18" charset="0"/>
                </a:endParaRPr>
              </a:p>
            </p:txBody>
          </p:sp>
        </mc:Choice>
        <mc:Fallback xmlns="">
          <p:sp>
            <p:nvSpPr>
              <p:cNvPr id="10" name="文本框 9">
                <a:extLst>
                  <a:ext uri="{FF2B5EF4-FFF2-40B4-BE49-F238E27FC236}">
                    <a16:creationId xmlns:a16="http://schemas.microsoft.com/office/drawing/2014/main" id="{170C37DD-C714-95A0-2438-FE87C54E6586}"/>
                  </a:ext>
                </a:extLst>
              </p:cNvPr>
              <p:cNvSpPr txBox="1">
                <a:spLocks noRot="1" noChangeAspect="1" noMove="1" noResize="1" noEditPoints="1" noAdjustHandles="1" noChangeArrowheads="1" noChangeShapeType="1" noTextEdit="1"/>
              </p:cNvSpPr>
              <p:nvPr/>
            </p:nvSpPr>
            <p:spPr>
              <a:xfrm>
                <a:off x="1165223" y="2161042"/>
                <a:ext cx="2528909" cy="400110"/>
              </a:xfrm>
              <a:prstGeom prst="rect">
                <a:avLst/>
              </a:prstGeom>
              <a:blipFill>
                <a:blip r:embed="rId3"/>
                <a:stretch>
                  <a:fillRect t="-9231" b="-2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563AE7A4-3A5A-3BC4-B410-A0AB475711E5}"/>
                  </a:ext>
                </a:extLst>
              </p:cNvPr>
              <p:cNvSpPr txBox="1"/>
              <p:nvPr/>
            </p:nvSpPr>
            <p:spPr>
              <a:xfrm>
                <a:off x="1182253" y="4272632"/>
                <a:ext cx="2443130" cy="400110"/>
              </a:xfrm>
              <a:prstGeom prst="rect">
                <a:avLst/>
              </a:prstGeom>
              <a:noFill/>
            </p:spPr>
            <p:txBody>
              <a:bodyPr wrap="square">
                <a:spAutoFit/>
              </a:bodyPr>
              <a:lstStyle/>
              <a:p>
                <a:r>
                  <a:rPr lang="en-US" altLang="zh-CN" sz="2000" b="1" dirty="0">
                    <a:solidFill>
                      <a:srgbClr val="2E11BF"/>
                    </a:solidFill>
                  </a:rPr>
                  <a:t>Amplitude</a:t>
                </a:r>
                <a:r>
                  <a:rPr lang="zh-CN" altLang="en-US" sz="2000" i="1" dirty="0">
                    <a:solidFill>
                      <a:srgbClr val="2E11BF"/>
                    </a:solidFill>
                  </a:rPr>
                  <a:t> </a:t>
                </a:r>
                <a14:m>
                  <m:oMath xmlns:m="http://schemas.openxmlformats.org/officeDocument/2006/math">
                    <m:r>
                      <a:rPr lang="en-US" altLang="zh-CN" sz="2000" b="0" i="1" smtClean="0">
                        <a:solidFill>
                          <a:srgbClr val="2E11BF"/>
                        </a:solidFill>
                        <a:latin typeface="Cambria Math" panose="02040503050406030204" pitchFamily="18" charset="0"/>
                      </a:rPr>
                      <m:t>𝑖</m:t>
                    </m:r>
                    <m:r>
                      <a:rPr lang="en-US" altLang="zh-CN" sz="2000" b="0" i="1" smtClean="0">
                        <a:solidFill>
                          <a:srgbClr val="2E11BF"/>
                        </a:solidFill>
                        <a:latin typeface="Cambria Math" panose="02040503050406030204" pitchFamily="18" charset="0"/>
                      </a:rPr>
                      <m:t>→</m:t>
                    </m:r>
                    <m:r>
                      <a:rPr lang="en-US" altLang="zh-CN" sz="2000" b="0" i="1" smtClean="0">
                        <a:solidFill>
                          <a:srgbClr val="2E11BF"/>
                        </a:solidFill>
                        <a:latin typeface="Cambria Math" panose="02040503050406030204" pitchFamily="18" charset="0"/>
                      </a:rPr>
                      <m:t>𝑓</m:t>
                    </m:r>
                  </m:oMath>
                </a14:m>
                <a:r>
                  <a:rPr lang="en-US" altLang="zh-CN" sz="2000" dirty="0">
                    <a:solidFill>
                      <a:srgbClr val="2E11BF"/>
                    </a:solidFill>
                  </a:rPr>
                  <a:t>:</a:t>
                </a:r>
              </a:p>
            </p:txBody>
          </p:sp>
        </mc:Choice>
        <mc:Fallback xmlns="">
          <p:sp>
            <p:nvSpPr>
              <p:cNvPr id="12" name="文本框 11">
                <a:extLst>
                  <a:ext uri="{FF2B5EF4-FFF2-40B4-BE49-F238E27FC236}">
                    <a16:creationId xmlns:a16="http://schemas.microsoft.com/office/drawing/2014/main" id="{563AE7A4-3A5A-3BC4-B410-A0AB475711E5}"/>
                  </a:ext>
                </a:extLst>
              </p:cNvPr>
              <p:cNvSpPr txBox="1">
                <a:spLocks noRot="1" noChangeAspect="1" noMove="1" noResize="1" noEditPoints="1" noAdjustHandles="1" noChangeArrowheads="1" noChangeShapeType="1" noTextEdit="1"/>
              </p:cNvSpPr>
              <p:nvPr/>
            </p:nvSpPr>
            <p:spPr>
              <a:xfrm>
                <a:off x="1182253" y="4272632"/>
                <a:ext cx="2443130" cy="400110"/>
              </a:xfrm>
              <a:prstGeom prst="rect">
                <a:avLst/>
              </a:prstGeom>
              <a:blipFill>
                <a:blip r:embed="rId4"/>
                <a:stretch>
                  <a:fillRect l="-2743" t="-9091"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3690AEB7-ADDE-DD3E-6B4E-4BD5356670B2}"/>
                  </a:ext>
                </a:extLst>
              </p:cNvPr>
              <p:cNvSpPr txBox="1"/>
              <p:nvPr/>
            </p:nvSpPr>
            <p:spPr>
              <a:xfrm>
                <a:off x="1726117" y="991957"/>
                <a:ext cx="295725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1" i="1" smtClean="0">
                          <a:latin typeface="Cambria Math" panose="02040503050406030204" pitchFamily="18" charset="0"/>
                        </a:rPr>
                        <m:t>𝝓</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𝝓</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𝜸</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𝜸</m:t>
                      </m:r>
                    </m:oMath>
                  </m:oMathPara>
                </a14:m>
                <a:endParaRPr lang="zh-CN" altLang="en-US" sz="2400" b="1" dirty="0"/>
              </a:p>
            </p:txBody>
          </p:sp>
        </mc:Choice>
        <mc:Fallback xmlns="">
          <p:sp>
            <p:nvSpPr>
              <p:cNvPr id="3" name="文本框 2">
                <a:extLst>
                  <a:ext uri="{FF2B5EF4-FFF2-40B4-BE49-F238E27FC236}">
                    <a16:creationId xmlns:a16="http://schemas.microsoft.com/office/drawing/2014/main" id="{3690AEB7-ADDE-DD3E-6B4E-4BD5356670B2}"/>
                  </a:ext>
                </a:extLst>
              </p:cNvPr>
              <p:cNvSpPr txBox="1">
                <a:spLocks noRot="1" noChangeAspect="1" noMove="1" noResize="1" noEditPoints="1" noAdjustHandles="1" noChangeArrowheads="1" noChangeShapeType="1" noTextEdit="1"/>
              </p:cNvSpPr>
              <p:nvPr/>
            </p:nvSpPr>
            <p:spPr>
              <a:xfrm>
                <a:off x="1726117" y="991957"/>
                <a:ext cx="2957252" cy="461665"/>
              </a:xfrm>
              <a:prstGeom prst="rect">
                <a:avLst/>
              </a:prstGeom>
              <a:blipFill>
                <a:blip r:embed="rId5"/>
                <a:stretch>
                  <a:fillRect b="-18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A5D19F0E-862C-57ED-2A8E-A72F765EB122}"/>
                  </a:ext>
                </a:extLst>
              </p:cNvPr>
              <p:cNvSpPr txBox="1"/>
              <p:nvPr/>
            </p:nvSpPr>
            <p:spPr>
              <a:xfrm>
                <a:off x="3117647" y="2138177"/>
                <a:ext cx="6188824" cy="4125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𝑀</m:t>
                          </m:r>
                        </m:e>
                        <m:sub>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𝑓</m:t>
                          </m:r>
                        </m:sub>
                      </m:sSub>
                      <m:r>
                        <a:rPr lang="en-US" altLang="zh-CN" b="0" i="1" smtClean="0">
                          <a:latin typeface="Cambria Math" panose="02040503050406030204" pitchFamily="18" charset="0"/>
                        </a:rPr>
                        <m:t>=</m:t>
                      </m:r>
                      <m:d>
                        <m:dPr>
                          <m:begChr m:val="⟨"/>
                          <m:endChr m:val="⟩"/>
                          <m:ctrlPr>
                            <a:rPr lang="en-US" altLang="zh-CN" sz="1800" b="0" i="1" smtClean="0">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r>
                            <a:rPr lang="en-US" altLang="zh-CN" sz="1800" b="0" i="1" smtClean="0">
                              <a:latin typeface="Cambria Math" panose="02040503050406030204" pitchFamily="18" charset="0"/>
                            </a:rPr>
                            <m:t>−1;</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r>
                            <a:rPr lang="en-US" altLang="zh-CN" sz="1800" i="1">
                              <a:latin typeface="Cambria Math" panose="02040503050406030204" pitchFamily="18" charset="0"/>
                            </a:rPr>
                            <m:t>−1</m:t>
                          </m:r>
                          <m:r>
                            <a:rPr lang="en-US" altLang="zh-CN" sz="1800" b="0" i="1" smtClean="0">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𝛾</m:t>
                              </m:r>
                            </m:sub>
                          </m:sSub>
                          <m:r>
                            <a:rPr lang="en-US" altLang="zh-CN" sz="1800" b="0" i="1" smtClean="0">
                              <a:latin typeface="Cambria Math" panose="02040503050406030204" pitchFamily="18" charset="0"/>
                            </a:rPr>
                            <m:t>+1;</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𝛾</m:t>
                              </m:r>
                            </m:sub>
                          </m:sSub>
                          <m:r>
                            <a:rPr lang="en-US" altLang="zh-CN" sz="1800" b="0" i="1" smtClean="0">
                              <a:latin typeface="Cambria Math" panose="02040503050406030204" pitchFamily="18" charset="0"/>
                            </a:rPr>
                            <m:t>+1|</m:t>
                          </m:r>
                          <m:sSub>
                            <m:sSubPr>
                              <m:ctrlPr>
                                <a:rPr lang="en-US" altLang="zh-CN" sz="1800" b="1" i="1" smtClean="0">
                                  <a:solidFill>
                                    <a:srgbClr val="2E11BF"/>
                                  </a:solidFill>
                                  <a:latin typeface="Cambria Math" panose="02040503050406030204" pitchFamily="18" charset="0"/>
                                </a:rPr>
                              </m:ctrlPr>
                            </m:sSubPr>
                            <m:e>
                              <m:r>
                                <a:rPr lang="en-US" altLang="zh-CN" sz="1800" b="1" i="1" smtClean="0">
                                  <a:solidFill>
                                    <a:srgbClr val="2E11BF"/>
                                  </a:solidFill>
                                  <a:latin typeface="Cambria Math" panose="02040503050406030204" pitchFamily="18" charset="0"/>
                                </a:rPr>
                                <m:t>𝑯</m:t>
                              </m:r>
                            </m:e>
                            <m:sub>
                              <m:r>
                                <a:rPr lang="en-US" altLang="zh-CN" sz="1800" b="1" i="1" smtClean="0">
                                  <a:solidFill>
                                    <a:srgbClr val="2E11BF"/>
                                  </a:solidFill>
                                  <a:latin typeface="Cambria Math" panose="02040503050406030204" pitchFamily="18" charset="0"/>
                                </a:rPr>
                                <m:t>𝒊𝒏𝒕</m:t>
                              </m:r>
                            </m:sub>
                          </m:sSub>
                          <m:r>
                            <a:rPr lang="en-US" altLang="zh-CN" sz="1800" b="0" i="1" smtClean="0">
                              <a:latin typeface="Cambria Math" panose="02040503050406030204" pitchFamily="18" charset="0"/>
                            </a:rPr>
                            <m:t>|</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𝑓</m:t>
                              </m:r>
                            </m:e>
                            <m:sub>
                              <m:r>
                                <a:rPr lang="en-US" altLang="zh-CN" sz="1800" b="0" i="1" smtClean="0">
                                  <a:latin typeface="Cambria Math" panose="02040503050406030204" pitchFamily="18" charset="0"/>
                                </a:rPr>
                                <m:t>𝜙</m:t>
                              </m:r>
                            </m:sub>
                          </m:sSub>
                          <m:r>
                            <a:rPr lang="en-US" altLang="zh-CN" sz="1800" b="0" i="1" smtClean="0">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r>
                            <a:rPr lang="en-US" altLang="zh-CN" sz="1800" b="0" i="1" smtClean="0">
                              <a:latin typeface="Cambria Math" panose="02040503050406030204" pitchFamily="18" charset="0"/>
                            </a:rPr>
                            <m:t>;</m:t>
                          </m:r>
                          <m:r>
                            <a:rPr lang="en-US" altLang="zh-CN" sz="1800" b="0" i="1" smtClean="0">
                              <a:solidFill>
                                <a:srgbClr val="FF0000"/>
                              </a:solidFill>
                              <a:latin typeface="Cambria Math" panose="02040503050406030204" pitchFamily="18" charset="0"/>
                            </a:rPr>
                            <m:t>0;0</m:t>
                          </m:r>
                        </m:e>
                      </m:d>
                    </m:oMath>
                  </m:oMathPara>
                </a14:m>
                <a:endParaRPr lang="en-US" altLang="zh-CN" sz="1800" i="1" dirty="0">
                  <a:latin typeface="Cambria Math" panose="02040503050406030204" pitchFamily="18" charset="0"/>
                </a:endParaRPr>
              </a:p>
            </p:txBody>
          </p:sp>
        </mc:Choice>
        <mc:Fallback xmlns="">
          <p:sp>
            <p:nvSpPr>
              <p:cNvPr id="13" name="文本框 12">
                <a:extLst>
                  <a:ext uri="{FF2B5EF4-FFF2-40B4-BE49-F238E27FC236}">
                    <a16:creationId xmlns:a16="http://schemas.microsoft.com/office/drawing/2014/main" id="{A5D19F0E-862C-57ED-2A8E-A72F765EB122}"/>
                  </a:ext>
                </a:extLst>
              </p:cNvPr>
              <p:cNvSpPr txBox="1">
                <a:spLocks noRot="1" noChangeAspect="1" noMove="1" noResize="1" noEditPoints="1" noAdjustHandles="1" noChangeArrowheads="1" noChangeShapeType="1" noTextEdit="1"/>
              </p:cNvSpPr>
              <p:nvPr/>
            </p:nvSpPr>
            <p:spPr>
              <a:xfrm>
                <a:off x="3117647" y="2138177"/>
                <a:ext cx="6188824" cy="412549"/>
              </a:xfrm>
              <a:prstGeom prst="rect">
                <a:avLst/>
              </a:prstGeom>
              <a:blipFill>
                <a:blip r:embed="rId6"/>
                <a:stretch>
                  <a:fillRect b="-104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1ECD55B2-D755-8E47-177A-8DAFAE689B4B}"/>
                  </a:ext>
                </a:extLst>
              </p:cNvPr>
              <p:cNvSpPr txBox="1"/>
              <p:nvPr/>
            </p:nvSpPr>
            <p:spPr>
              <a:xfrm>
                <a:off x="3920640" y="2550726"/>
                <a:ext cx="6188824" cy="429028"/>
              </a:xfrm>
              <a:prstGeom prst="rect">
                <a:avLst/>
              </a:prstGeom>
              <a:noFill/>
            </p:spPr>
            <p:txBody>
              <a:bodyPr wrap="square">
                <a:spAutoFit/>
              </a:bodyPr>
              <a:lstStyle/>
              <a:p>
                <a:r>
                  <a:rPr lang="en-US" altLang="zh-CN" sz="1800" b="0" dirty="0"/>
                  <a:t> </a:t>
                </a:r>
                <a14:m>
                  <m:oMath xmlns:m="http://schemas.openxmlformats.org/officeDocument/2006/math">
                    <m:r>
                      <a:rPr lang="en-US" altLang="zh-CN" sz="1800" b="0" i="1" smtClean="0">
                        <a:latin typeface="Cambria Math" panose="02040503050406030204" pitchFamily="18" charset="0"/>
                      </a:rPr>
                      <m:t>=</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𝑀</m:t>
                        </m:r>
                      </m:e>
                      <m:sub>
                        <m:r>
                          <a:rPr lang="en-US" altLang="zh-CN" sz="1800" b="0" i="1" smtClean="0">
                            <a:latin typeface="Cambria Math" panose="02040503050406030204" pitchFamily="18" charset="0"/>
                          </a:rPr>
                          <m:t>0</m:t>
                        </m:r>
                      </m:sub>
                    </m:sSub>
                    <m:rad>
                      <m:radPr>
                        <m:degHide m:val="on"/>
                        <m:ctrlPr>
                          <a:rPr lang="en-US" altLang="zh-CN" sz="1800" i="1">
                            <a:latin typeface="Cambria Math" panose="02040503050406030204" pitchFamily="18" charset="0"/>
                          </a:rPr>
                        </m:ctrlPr>
                      </m:radPr>
                      <m:deg/>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e>
                    </m:rad>
                    <m:rad>
                      <m:radPr>
                        <m:degHide m:val="on"/>
                        <m:ctrlPr>
                          <a:rPr lang="en-US" altLang="zh-CN" sz="1800" i="1">
                            <a:latin typeface="Cambria Math" panose="02040503050406030204" pitchFamily="18" charset="0"/>
                          </a:rPr>
                        </m:ctrlPr>
                      </m:radPr>
                      <m:deg/>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e>
                    </m:rad>
                    <m:rad>
                      <m:radPr>
                        <m:degHide m:val="on"/>
                        <m:ctrlPr>
                          <a:rPr lang="en-US" altLang="zh-CN" sz="1800" i="1" smtClean="0">
                            <a:solidFill>
                              <a:srgbClr val="FF0000"/>
                            </a:solidFill>
                            <a:latin typeface="Cambria Math" panose="02040503050406030204" pitchFamily="18" charset="0"/>
                          </a:rPr>
                        </m:ctrlPr>
                      </m:radPr>
                      <m:deg/>
                      <m:e>
                        <m:r>
                          <a:rPr lang="en-US" altLang="zh-CN" sz="1800" b="0" i="1" smtClean="0">
                            <a:solidFill>
                              <a:srgbClr val="FF0000"/>
                            </a:solidFill>
                            <a:latin typeface="Cambria Math" panose="02040503050406030204" pitchFamily="18" charset="0"/>
                          </a:rPr>
                          <m:t>0+1</m:t>
                        </m:r>
                      </m:e>
                    </m:rad>
                    <m:rad>
                      <m:radPr>
                        <m:degHide m:val="on"/>
                        <m:ctrlPr>
                          <a:rPr lang="en-US" altLang="zh-CN" sz="1800" i="1">
                            <a:solidFill>
                              <a:srgbClr val="FF0000"/>
                            </a:solidFill>
                            <a:latin typeface="Cambria Math" panose="02040503050406030204" pitchFamily="18" charset="0"/>
                          </a:rPr>
                        </m:ctrlPr>
                      </m:radPr>
                      <m:deg/>
                      <m:e>
                        <m:r>
                          <a:rPr lang="en-US" altLang="zh-CN" sz="1800" b="0" i="1" smtClean="0">
                            <a:solidFill>
                              <a:srgbClr val="FF0000"/>
                            </a:solidFill>
                            <a:latin typeface="Cambria Math" panose="02040503050406030204" pitchFamily="18" charset="0"/>
                          </a:rPr>
                          <m:t>0</m:t>
                        </m:r>
                        <m:r>
                          <a:rPr lang="en-US" altLang="zh-CN" sz="1800" i="1">
                            <a:solidFill>
                              <a:srgbClr val="FF0000"/>
                            </a:solidFill>
                            <a:latin typeface="Cambria Math" panose="02040503050406030204" pitchFamily="18" charset="0"/>
                          </a:rPr>
                          <m:t>+1</m:t>
                        </m:r>
                      </m:e>
                    </m:rad>
                  </m:oMath>
                </a14:m>
                <a:endParaRPr lang="zh-CN" altLang="en-US" dirty="0"/>
              </a:p>
            </p:txBody>
          </p:sp>
        </mc:Choice>
        <mc:Fallback xmlns="">
          <p:sp>
            <p:nvSpPr>
              <p:cNvPr id="15" name="文本框 14">
                <a:extLst>
                  <a:ext uri="{FF2B5EF4-FFF2-40B4-BE49-F238E27FC236}">
                    <a16:creationId xmlns:a16="http://schemas.microsoft.com/office/drawing/2014/main" id="{1ECD55B2-D755-8E47-177A-8DAFAE689B4B}"/>
                  </a:ext>
                </a:extLst>
              </p:cNvPr>
              <p:cNvSpPr txBox="1">
                <a:spLocks noRot="1" noChangeAspect="1" noMove="1" noResize="1" noEditPoints="1" noAdjustHandles="1" noChangeArrowheads="1" noChangeShapeType="1" noTextEdit="1"/>
              </p:cNvSpPr>
              <p:nvPr/>
            </p:nvSpPr>
            <p:spPr>
              <a:xfrm>
                <a:off x="3920640" y="2550726"/>
                <a:ext cx="6188824" cy="429028"/>
              </a:xfrm>
              <a:prstGeom prst="rect">
                <a:avLst/>
              </a:prstGeom>
              <a:blipFill>
                <a:blip r:embed="rId7"/>
                <a:stretch>
                  <a:fillRect b="-70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7A247B4D-8568-92E0-5045-0636001B7CC4}"/>
                  </a:ext>
                </a:extLst>
              </p:cNvPr>
              <p:cNvSpPr txBox="1"/>
              <p:nvPr/>
            </p:nvSpPr>
            <p:spPr>
              <a:xfrm>
                <a:off x="8756227" y="2213664"/>
                <a:ext cx="2966130" cy="4786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rPr>
                        <m:t>→ </m:t>
                      </m:r>
                      <m:sSup>
                        <m:sSupPr>
                          <m:ctrlPr>
                            <a:rPr lang="en-US" altLang="zh-CN" sz="1800" b="0" i="1" smtClean="0">
                              <a:latin typeface="Cambria Math" panose="02040503050406030204" pitchFamily="18" charset="0"/>
                            </a:rPr>
                          </m:ctrlPr>
                        </m:sSupPr>
                        <m:e>
                          <m:d>
                            <m:dPr>
                              <m:begChr m:val="|"/>
                              <m:endChr m:val="|"/>
                              <m:ctrlPr>
                                <a:rPr lang="en-US" altLang="zh-CN" sz="1800" b="0" i="1" smtClean="0">
                                  <a:latin typeface="Cambria Math" panose="02040503050406030204" pitchFamily="18" charset="0"/>
                                </a:rPr>
                              </m:ctrlPr>
                            </m:dPr>
                            <m:e>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𝑀</m:t>
                                  </m:r>
                                </m:e>
                                <m:sub>
                                  <m:r>
                                    <a:rPr lang="en-US" altLang="zh-CN" sz="1800" b="0" i="1" smtClean="0">
                                      <a:latin typeface="Cambria Math" panose="02040503050406030204" pitchFamily="18" charset="0"/>
                                    </a:rPr>
                                    <m:t>𝑖</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𝑓</m:t>
                                  </m:r>
                                </m:sub>
                              </m:sSub>
                            </m:e>
                          </m:d>
                        </m:e>
                        <m:sup>
                          <m:r>
                            <a:rPr lang="en-US" altLang="zh-CN" sz="1800" b="0" i="1" smtClean="0">
                              <a:latin typeface="Cambria Math" panose="02040503050406030204" pitchFamily="18" charset="0"/>
                            </a:rPr>
                            <m:t>2</m:t>
                          </m:r>
                        </m:sup>
                      </m:sSup>
                      <m:r>
                        <a:rPr lang="en-US" altLang="zh-CN" sz="1800" b="0" i="1" smtClean="0">
                          <a:latin typeface="Cambria Math" panose="02040503050406030204" pitchFamily="18" charset="0"/>
                        </a:rPr>
                        <m:t>=</m:t>
                      </m:r>
                      <m:sSubSup>
                        <m:sSubSupPr>
                          <m:ctrlPr>
                            <a:rPr lang="en-US" altLang="zh-CN" sz="1800" b="0" i="1" smtClean="0">
                              <a:latin typeface="Cambria Math" panose="02040503050406030204" pitchFamily="18" charset="0"/>
                            </a:rPr>
                          </m:ctrlPr>
                        </m:sSubSupPr>
                        <m:e>
                          <m:r>
                            <a:rPr lang="en-US" altLang="zh-CN" sz="1800" b="0" i="1" smtClean="0">
                              <a:latin typeface="Cambria Math" panose="02040503050406030204" pitchFamily="18" charset="0"/>
                            </a:rPr>
                            <m:t>𝑀</m:t>
                          </m:r>
                        </m:e>
                        <m:sub>
                          <m:r>
                            <a:rPr lang="en-US" altLang="zh-CN" sz="1800" b="0" i="1" smtClean="0">
                              <a:latin typeface="Cambria Math" panose="02040503050406030204" pitchFamily="18" charset="0"/>
                            </a:rPr>
                            <m:t>0</m:t>
                          </m:r>
                        </m:sub>
                        <m:sup>
                          <m:r>
                            <a:rPr lang="en-US" altLang="zh-CN" sz="1800" b="0" i="1" smtClean="0">
                              <a:latin typeface="Cambria Math" panose="02040503050406030204" pitchFamily="18" charset="0"/>
                            </a:rPr>
                            <m:t>2</m:t>
                          </m:r>
                        </m:sup>
                      </m:sSubSup>
                      <m:sSubSup>
                        <m:sSubSupPr>
                          <m:ctrlPr>
                            <a:rPr lang="en-US" altLang="zh-CN" sz="1800" b="0" i="1" smtClean="0">
                              <a:latin typeface="Cambria Math" panose="02040503050406030204" pitchFamily="18" charset="0"/>
                            </a:rPr>
                          </m:ctrlPr>
                        </m:sSubSup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up>
                          <m:r>
                            <a:rPr lang="en-US" altLang="zh-CN" sz="1800" b="0" i="1" smtClean="0">
                              <a:latin typeface="Cambria Math" panose="02040503050406030204" pitchFamily="18" charset="0"/>
                            </a:rPr>
                            <m:t>2</m:t>
                          </m:r>
                        </m:sup>
                      </m:sSubSup>
                    </m:oMath>
                  </m:oMathPara>
                </a14:m>
                <a:endParaRPr lang="zh-CN" altLang="en-US" dirty="0"/>
              </a:p>
            </p:txBody>
          </p:sp>
        </mc:Choice>
        <mc:Fallback xmlns="">
          <p:sp>
            <p:nvSpPr>
              <p:cNvPr id="17" name="文本框 16">
                <a:extLst>
                  <a:ext uri="{FF2B5EF4-FFF2-40B4-BE49-F238E27FC236}">
                    <a16:creationId xmlns:a16="http://schemas.microsoft.com/office/drawing/2014/main" id="{7A247B4D-8568-92E0-5045-0636001B7CC4}"/>
                  </a:ext>
                </a:extLst>
              </p:cNvPr>
              <p:cNvSpPr txBox="1">
                <a:spLocks noRot="1" noChangeAspect="1" noMove="1" noResize="1" noEditPoints="1" noAdjustHandles="1" noChangeArrowheads="1" noChangeShapeType="1" noTextEdit="1"/>
              </p:cNvSpPr>
              <p:nvPr/>
            </p:nvSpPr>
            <p:spPr>
              <a:xfrm>
                <a:off x="8756227" y="2213664"/>
                <a:ext cx="2966130" cy="478657"/>
              </a:xfrm>
              <a:prstGeom prst="rect">
                <a:avLst/>
              </a:prstGeom>
              <a:blipFill>
                <a:blip r:embed="rId8"/>
                <a:stretch>
                  <a:fillRect b="-7595"/>
                </a:stretch>
              </a:blipFill>
            </p:spPr>
            <p:txBody>
              <a:bodyPr/>
              <a:lstStyle/>
              <a:p>
                <a:r>
                  <a:rPr lang="zh-CN" altLang="en-US">
                    <a:noFill/>
                  </a:rPr>
                  <a:t> </a:t>
                </a:r>
              </a:p>
            </p:txBody>
          </p:sp>
        </mc:Fallback>
      </mc:AlternateContent>
      <p:sp>
        <p:nvSpPr>
          <p:cNvPr id="16" name="内容占位符 2">
            <a:extLst>
              <a:ext uri="{FF2B5EF4-FFF2-40B4-BE49-F238E27FC236}">
                <a16:creationId xmlns:a16="http://schemas.microsoft.com/office/drawing/2014/main" id="{A7CFD6FA-6002-4383-8BC2-D16D4A41F78B}"/>
              </a:ext>
            </a:extLst>
          </p:cNvPr>
          <p:cNvSpPr txBox="1">
            <a:spLocks/>
          </p:cNvSpPr>
          <p:nvPr/>
        </p:nvSpPr>
        <p:spPr>
          <a:xfrm>
            <a:off x="655631" y="3765358"/>
            <a:ext cx="4924031" cy="478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ln w="0"/>
              </a:rPr>
              <a:t>Stimulated</a:t>
            </a:r>
            <a:r>
              <a:rPr lang="en-US" altLang="zh-CN" sz="2400" b="1" dirty="0">
                <a:ln w="0"/>
                <a:effectLst>
                  <a:outerShdw blurRad="38100" dist="19050" dir="2700000" algn="tl" rotWithShape="0">
                    <a:schemeClr val="dk1">
                      <a:alpha val="40000"/>
                    </a:schemeClr>
                  </a:outerShdw>
                </a:effectLst>
              </a:rPr>
              <a:t> </a:t>
            </a:r>
            <a:r>
              <a:rPr lang="en-US" altLang="zh-CN" sz="2400" b="1" dirty="0"/>
              <a:t>Annihilation</a:t>
            </a:r>
            <a:endParaRPr lang="en-US" altLang="zh-CN" sz="2400" b="1" i="0" dirty="0"/>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8AE8FC8F-0235-425A-8942-3AC67D8019CC}"/>
                  </a:ext>
                </a:extLst>
              </p:cNvPr>
              <p:cNvSpPr txBox="1"/>
              <p:nvPr/>
            </p:nvSpPr>
            <p:spPr>
              <a:xfrm>
                <a:off x="3278820" y="4219009"/>
                <a:ext cx="6188824" cy="4125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𝑀</m:t>
                          </m:r>
                        </m:e>
                        <m:sub>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𝑓</m:t>
                          </m:r>
                        </m:sub>
                      </m:sSub>
                      <m:r>
                        <a:rPr lang="en-US" altLang="zh-CN" b="0" i="1" smtClean="0">
                          <a:latin typeface="Cambria Math" panose="02040503050406030204" pitchFamily="18" charset="0"/>
                        </a:rPr>
                        <m:t>=</m:t>
                      </m:r>
                      <m:d>
                        <m:dPr>
                          <m:begChr m:val="⟨"/>
                          <m:endChr m:val="⟩"/>
                          <m:ctrlPr>
                            <a:rPr lang="en-US" altLang="zh-CN" sz="1800" b="0" i="1" smtClean="0">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r>
                            <a:rPr lang="en-US" altLang="zh-CN" sz="1800" b="0" i="1" smtClean="0">
                              <a:latin typeface="Cambria Math" panose="02040503050406030204" pitchFamily="18" charset="0"/>
                            </a:rPr>
                            <m:t>−1;</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r>
                            <a:rPr lang="en-US" altLang="zh-CN" sz="1800" i="1">
                              <a:latin typeface="Cambria Math" panose="02040503050406030204" pitchFamily="18" charset="0"/>
                            </a:rPr>
                            <m:t>−1</m:t>
                          </m:r>
                          <m:r>
                            <a:rPr lang="en-US" altLang="zh-CN" sz="1800" b="0" i="1" smtClean="0">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𝛾</m:t>
                              </m:r>
                            </m:sub>
                          </m:sSub>
                          <m:r>
                            <a:rPr lang="en-US" altLang="zh-CN" sz="1800" b="0" i="1" smtClean="0">
                              <a:latin typeface="Cambria Math" panose="02040503050406030204" pitchFamily="18" charset="0"/>
                            </a:rPr>
                            <m:t>+1;</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𝛾</m:t>
                              </m:r>
                            </m:sub>
                          </m:sSub>
                          <m:r>
                            <a:rPr lang="en-US" altLang="zh-CN" sz="1800" b="0" i="1" smtClean="0">
                              <a:latin typeface="Cambria Math" panose="02040503050406030204" pitchFamily="18" charset="0"/>
                            </a:rPr>
                            <m:t>+1|</m:t>
                          </m:r>
                          <m:sSub>
                            <m:sSubPr>
                              <m:ctrlPr>
                                <a:rPr lang="en-US" altLang="zh-CN" sz="1800" b="1" i="1" smtClean="0">
                                  <a:solidFill>
                                    <a:srgbClr val="2E11BF"/>
                                  </a:solidFill>
                                  <a:latin typeface="Cambria Math" panose="02040503050406030204" pitchFamily="18" charset="0"/>
                                </a:rPr>
                              </m:ctrlPr>
                            </m:sSubPr>
                            <m:e>
                              <m:r>
                                <a:rPr lang="en-US" altLang="zh-CN" sz="1800" b="1" i="1" smtClean="0">
                                  <a:solidFill>
                                    <a:srgbClr val="2E11BF"/>
                                  </a:solidFill>
                                  <a:latin typeface="Cambria Math" panose="02040503050406030204" pitchFamily="18" charset="0"/>
                                </a:rPr>
                                <m:t>𝑯</m:t>
                              </m:r>
                            </m:e>
                            <m:sub>
                              <m:r>
                                <a:rPr lang="en-US" altLang="zh-CN" sz="1800" b="1" i="1" smtClean="0">
                                  <a:solidFill>
                                    <a:srgbClr val="2E11BF"/>
                                  </a:solidFill>
                                  <a:latin typeface="Cambria Math" panose="02040503050406030204" pitchFamily="18" charset="0"/>
                                </a:rPr>
                                <m:t>𝒊𝒏𝒕</m:t>
                              </m:r>
                            </m:sub>
                          </m:sSub>
                          <m:r>
                            <a:rPr lang="en-US" altLang="zh-CN" sz="1800" b="0" i="1" smtClean="0">
                              <a:latin typeface="Cambria Math" panose="02040503050406030204" pitchFamily="18" charset="0"/>
                            </a:rPr>
                            <m:t>|</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𝑓</m:t>
                              </m:r>
                            </m:e>
                            <m:sub>
                              <m:r>
                                <a:rPr lang="en-US" altLang="zh-CN" sz="1800" b="0" i="1" smtClean="0">
                                  <a:latin typeface="Cambria Math" panose="02040503050406030204" pitchFamily="18" charset="0"/>
                                </a:rPr>
                                <m:t>𝜙</m:t>
                              </m:r>
                            </m:sub>
                          </m:sSub>
                          <m:r>
                            <a:rPr lang="en-US" altLang="zh-CN" sz="1800" b="0" i="1" smtClean="0">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r>
                            <a:rPr lang="en-US" altLang="zh-CN" sz="1800" b="0" i="1" smtClean="0">
                              <a:latin typeface="Cambria Math" panose="02040503050406030204" pitchFamily="18" charset="0"/>
                            </a:rPr>
                            <m:t>;</m:t>
                          </m:r>
                          <m:sSub>
                            <m:sSubPr>
                              <m:ctrlPr>
                                <a:rPr lang="en-US" altLang="zh-CN" sz="1800" i="1" smtClean="0">
                                  <a:solidFill>
                                    <a:srgbClr val="FF0000"/>
                                  </a:solidFill>
                                  <a:latin typeface="Cambria Math" panose="02040503050406030204" pitchFamily="18" charset="0"/>
                                </a:rPr>
                              </m:ctrlPr>
                            </m:sSubPr>
                            <m:e>
                              <m:r>
                                <a:rPr lang="en-US" altLang="zh-CN" sz="1800" i="1">
                                  <a:solidFill>
                                    <a:srgbClr val="FF0000"/>
                                  </a:solidFill>
                                  <a:latin typeface="Cambria Math" panose="02040503050406030204" pitchFamily="18" charset="0"/>
                                </a:rPr>
                                <m:t>𝑓</m:t>
                              </m:r>
                            </m:e>
                            <m:sub>
                              <m:r>
                                <a:rPr lang="en-US" altLang="zh-CN" sz="1800" i="1">
                                  <a:solidFill>
                                    <a:srgbClr val="FF0000"/>
                                  </a:solidFill>
                                  <a:latin typeface="Cambria Math" panose="02040503050406030204" pitchFamily="18" charset="0"/>
                                </a:rPr>
                                <m:t>𝛾</m:t>
                              </m:r>
                            </m:sub>
                          </m:sSub>
                          <m:r>
                            <a:rPr lang="en-US" altLang="zh-CN" sz="1800" b="0" i="1" smtClean="0">
                              <a:solidFill>
                                <a:srgbClr val="FF0000"/>
                              </a:solidFill>
                              <a:latin typeface="Cambria Math" panose="02040503050406030204" pitchFamily="18" charset="0"/>
                            </a:rPr>
                            <m:t>;</m:t>
                          </m:r>
                          <m:sSub>
                            <m:sSubPr>
                              <m:ctrlPr>
                                <a:rPr lang="en-US" altLang="zh-CN" sz="1800" i="1">
                                  <a:solidFill>
                                    <a:srgbClr val="FF0000"/>
                                  </a:solidFill>
                                  <a:latin typeface="Cambria Math" panose="02040503050406030204" pitchFamily="18" charset="0"/>
                                </a:rPr>
                              </m:ctrlPr>
                            </m:sSubPr>
                            <m:e>
                              <m:r>
                                <a:rPr lang="en-US" altLang="zh-CN" sz="1800" i="1">
                                  <a:solidFill>
                                    <a:srgbClr val="FF0000"/>
                                  </a:solidFill>
                                  <a:latin typeface="Cambria Math" panose="02040503050406030204" pitchFamily="18" charset="0"/>
                                </a:rPr>
                                <m:t>𝑓</m:t>
                              </m:r>
                            </m:e>
                            <m:sub>
                              <m:r>
                                <a:rPr lang="en-US" altLang="zh-CN" sz="1800" i="1">
                                  <a:solidFill>
                                    <a:srgbClr val="FF0000"/>
                                  </a:solidFill>
                                  <a:latin typeface="Cambria Math" panose="02040503050406030204" pitchFamily="18" charset="0"/>
                                </a:rPr>
                                <m:t>𝛾</m:t>
                              </m:r>
                            </m:sub>
                          </m:sSub>
                        </m:e>
                      </m:d>
                    </m:oMath>
                  </m:oMathPara>
                </a14:m>
                <a:endParaRPr lang="en-US" altLang="zh-CN" sz="1800" i="1" dirty="0">
                  <a:latin typeface="Cambria Math" panose="02040503050406030204" pitchFamily="18" charset="0"/>
                </a:endParaRPr>
              </a:p>
            </p:txBody>
          </p:sp>
        </mc:Choice>
        <mc:Fallback xmlns="">
          <p:sp>
            <p:nvSpPr>
              <p:cNvPr id="18" name="文本框 17">
                <a:extLst>
                  <a:ext uri="{FF2B5EF4-FFF2-40B4-BE49-F238E27FC236}">
                    <a16:creationId xmlns:a16="http://schemas.microsoft.com/office/drawing/2014/main" id="{8AE8FC8F-0235-425A-8942-3AC67D8019CC}"/>
                  </a:ext>
                </a:extLst>
              </p:cNvPr>
              <p:cNvSpPr txBox="1">
                <a:spLocks noRot="1" noChangeAspect="1" noMove="1" noResize="1" noEditPoints="1" noAdjustHandles="1" noChangeArrowheads="1" noChangeShapeType="1" noTextEdit="1"/>
              </p:cNvSpPr>
              <p:nvPr/>
            </p:nvSpPr>
            <p:spPr>
              <a:xfrm>
                <a:off x="3278820" y="4219009"/>
                <a:ext cx="6188824" cy="412549"/>
              </a:xfrm>
              <a:prstGeom prst="rect">
                <a:avLst/>
              </a:prstGeom>
              <a:blipFill>
                <a:blip r:embed="rId9"/>
                <a:stretch>
                  <a:fillRect b="-88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6CD9F1F-6E5C-458E-98D0-7DBB20B962E2}"/>
                  </a:ext>
                </a:extLst>
              </p:cNvPr>
              <p:cNvSpPr txBox="1"/>
              <p:nvPr/>
            </p:nvSpPr>
            <p:spPr>
              <a:xfrm>
                <a:off x="4041613" y="4688791"/>
                <a:ext cx="4861042" cy="429028"/>
              </a:xfrm>
              <a:prstGeom prst="rect">
                <a:avLst/>
              </a:prstGeom>
              <a:noFill/>
            </p:spPr>
            <p:txBody>
              <a:bodyPr wrap="square">
                <a:spAutoFit/>
              </a:bodyPr>
              <a:lstStyle/>
              <a:p>
                <a:r>
                  <a:rPr lang="en-US" altLang="zh-CN" sz="1800" b="0" dirty="0"/>
                  <a:t> </a:t>
                </a:r>
                <a14:m>
                  <m:oMath xmlns:m="http://schemas.openxmlformats.org/officeDocument/2006/math">
                    <m:r>
                      <a:rPr lang="en-US" altLang="zh-CN" sz="1800" b="0" i="1" smtClean="0">
                        <a:latin typeface="Cambria Math" panose="02040503050406030204" pitchFamily="18" charset="0"/>
                      </a:rPr>
                      <m:t>=</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𝑀</m:t>
                        </m:r>
                      </m:e>
                      <m:sub>
                        <m:r>
                          <a:rPr lang="en-US" altLang="zh-CN" sz="1800" b="0" i="1" smtClean="0">
                            <a:latin typeface="Cambria Math" panose="02040503050406030204" pitchFamily="18" charset="0"/>
                          </a:rPr>
                          <m:t>0</m:t>
                        </m:r>
                      </m:sub>
                    </m:sSub>
                    <m:rad>
                      <m:radPr>
                        <m:degHide m:val="on"/>
                        <m:ctrlPr>
                          <a:rPr lang="en-US" altLang="zh-CN" sz="1800" i="1">
                            <a:latin typeface="Cambria Math" panose="02040503050406030204" pitchFamily="18" charset="0"/>
                          </a:rPr>
                        </m:ctrlPr>
                      </m:radPr>
                      <m:deg/>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e>
                    </m:rad>
                    <m:rad>
                      <m:radPr>
                        <m:degHide m:val="on"/>
                        <m:ctrlPr>
                          <a:rPr lang="en-US" altLang="zh-CN" sz="1800" i="1">
                            <a:latin typeface="Cambria Math" panose="02040503050406030204" pitchFamily="18" charset="0"/>
                          </a:rPr>
                        </m:ctrlPr>
                      </m:radPr>
                      <m:deg/>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Sub>
                      </m:e>
                    </m:rad>
                    <m:rad>
                      <m:radPr>
                        <m:degHide m:val="on"/>
                        <m:ctrlPr>
                          <a:rPr lang="en-US" altLang="zh-CN" sz="1800" i="1" smtClean="0">
                            <a:solidFill>
                              <a:srgbClr val="FF0000"/>
                            </a:solidFill>
                            <a:latin typeface="Cambria Math" panose="02040503050406030204" pitchFamily="18" charset="0"/>
                          </a:rPr>
                        </m:ctrlPr>
                      </m:radPr>
                      <m:deg/>
                      <m:e>
                        <m:sSub>
                          <m:sSubPr>
                            <m:ctrlPr>
                              <a:rPr lang="en-US" altLang="zh-CN" sz="1800" i="1" smtClean="0">
                                <a:solidFill>
                                  <a:srgbClr val="FF0000"/>
                                </a:solidFill>
                                <a:latin typeface="Cambria Math" panose="02040503050406030204" pitchFamily="18" charset="0"/>
                              </a:rPr>
                            </m:ctrlPr>
                          </m:sSubPr>
                          <m:e>
                            <m:r>
                              <a:rPr lang="en-US" altLang="zh-CN" sz="1800" i="1">
                                <a:solidFill>
                                  <a:srgbClr val="FF0000"/>
                                </a:solidFill>
                                <a:latin typeface="Cambria Math" panose="02040503050406030204" pitchFamily="18" charset="0"/>
                              </a:rPr>
                              <m:t>𝑓</m:t>
                            </m:r>
                          </m:e>
                          <m:sub>
                            <m:r>
                              <a:rPr lang="en-US" altLang="zh-CN" sz="1800" i="1">
                                <a:solidFill>
                                  <a:srgbClr val="FF0000"/>
                                </a:solidFill>
                                <a:latin typeface="Cambria Math" panose="02040503050406030204" pitchFamily="18" charset="0"/>
                              </a:rPr>
                              <m:t>𝛾</m:t>
                            </m:r>
                          </m:sub>
                        </m:sSub>
                        <m:r>
                          <a:rPr lang="en-US" altLang="zh-CN" sz="1800" b="0" i="1" smtClean="0">
                            <a:solidFill>
                              <a:srgbClr val="FF0000"/>
                            </a:solidFill>
                            <a:latin typeface="Cambria Math" panose="02040503050406030204" pitchFamily="18" charset="0"/>
                          </a:rPr>
                          <m:t>+1</m:t>
                        </m:r>
                      </m:e>
                    </m:rad>
                    <m:rad>
                      <m:radPr>
                        <m:degHide m:val="on"/>
                        <m:ctrlPr>
                          <a:rPr lang="en-US" altLang="zh-CN" sz="1800" i="1">
                            <a:solidFill>
                              <a:srgbClr val="FF0000"/>
                            </a:solidFill>
                            <a:latin typeface="Cambria Math" panose="02040503050406030204" pitchFamily="18" charset="0"/>
                          </a:rPr>
                        </m:ctrlPr>
                      </m:radPr>
                      <m:deg/>
                      <m:e>
                        <m:sSub>
                          <m:sSubPr>
                            <m:ctrlPr>
                              <a:rPr lang="en-US" altLang="zh-CN" sz="1800" i="1" smtClean="0">
                                <a:solidFill>
                                  <a:srgbClr val="FF0000"/>
                                </a:solidFill>
                                <a:latin typeface="Cambria Math" panose="02040503050406030204" pitchFamily="18" charset="0"/>
                              </a:rPr>
                            </m:ctrlPr>
                          </m:sSubPr>
                          <m:e>
                            <m:r>
                              <a:rPr lang="en-US" altLang="zh-CN" sz="1800" i="1">
                                <a:solidFill>
                                  <a:srgbClr val="FF0000"/>
                                </a:solidFill>
                                <a:latin typeface="Cambria Math" panose="02040503050406030204" pitchFamily="18" charset="0"/>
                              </a:rPr>
                              <m:t>𝑓</m:t>
                            </m:r>
                          </m:e>
                          <m:sub>
                            <m:r>
                              <a:rPr lang="en-US" altLang="zh-CN" sz="1800" i="1">
                                <a:solidFill>
                                  <a:srgbClr val="FF0000"/>
                                </a:solidFill>
                                <a:latin typeface="Cambria Math" panose="02040503050406030204" pitchFamily="18" charset="0"/>
                              </a:rPr>
                              <m:t>𝛾</m:t>
                            </m:r>
                          </m:sub>
                        </m:sSub>
                        <m:r>
                          <a:rPr lang="en-US" altLang="zh-CN" sz="1800" i="1">
                            <a:solidFill>
                              <a:srgbClr val="FF0000"/>
                            </a:solidFill>
                            <a:latin typeface="Cambria Math" panose="02040503050406030204" pitchFamily="18" charset="0"/>
                          </a:rPr>
                          <m:t>+1</m:t>
                        </m:r>
                      </m:e>
                    </m:rad>
                  </m:oMath>
                </a14:m>
                <a:endParaRPr lang="zh-CN" altLang="en-US" dirty="0"/>
              </a:p>
            </p:txBody>
          </p:sp>
        </mc:Choice>
        <mc:Fallback xmlns="">
          <p:sp>
            <p:nvSpPr>
              <p:cNvPr id="20" name="文本框 19">
                <a:extLst>
                  <a:ext uri="{FF2B5EF4-FFF2-40B4-BE49-F238E27FC236}">
                    <a16:creationId xmlns:a16="http://schemas.microsoft.com/office/drawing/2014/main" id="{86CD9F1F-6E5C-458E-98D0-7DBB20B962E2}"/>
                  </a:ext>
                </a:extLst>
              </p:cNvPr>
              <p:cNvSpPr txBox="1">
                <a:spLocks noRot="1" noChangeAspect="1" noMove="1" noResize="1" noEditPoints="1" noAdjustHandles="1" noChangeArrowheads="1" noChangeShapeType="1" noTextEdit="1"/>
              </p:cNvSpPr>
              <p:nvPr/>
            </p:nvSpPr>
            <p:spPr>
              <a:xfrm>
                <a:off x="4041613" y="4688791"/>
                <a:ext cx="4861042" cy="429028"/>
              </a:xfrm>
              <a:prstGeom prst="rect">
                <a:avLst/>
              </a:prstGeom>
              <a:blipFill>
                <a:blip r:embed="rId10"/>
                <a:stretch>
                  <a:fillRect b="-563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AEF0C147-BD51-4FB4-8627-D53CA56543D5}"/>
                  </a:ext>
                </a:extLst>
              </p:cNvPr>
              <p:cNvSpPr txBox="1"/>
              <p:nvPr/>
            </p:nvSpPr>
            <p:spPr>
              <a:xfrm>
                <a:off x="8756227" y="4586498"/>
                <a:ext cx="3328384" cy="4786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rPr>
                        <m:t>→ </m:t>
                      </m:r>
                      <m:sSup>
                        <m:sSupPr>
                          <m:ctrlPr>
                            <a:rPr lang="en-US" altLang="zh-CN" sz="1800" b="0" i="1" smtClean="0">
                              <a:latin typeface="Cambria Math" panose="02040503050406030204" pitchFamily="18" charset="0"/>
                            </a:rPr>
                          </m:ctrlPr>
                        </m:sSupPr>
                        <m:e>
                          <m:d>
                            <m:dPr>
                              <m:begChr m:val="|"/>
                              <m:endChr m:val="|"/>
                              <m:ctrlPr>
                                <a:rPr lang="en-US" altLang="zh-CN" sz="1800" b="0" i="1" smtClean="0">
                                  <a:latin typeface="Cambria Math" panose="02040503050406030204" pitchFamily="18" charset="0"/>
                                </a:rPr>
                              </m:ctrlPr>
                            </m:dPr>
                            <m:e>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𝑀</m:t>
                                  </m:r>
                                </m:e>
                                <m:sub>
                                  <m:r>
                                    <a:rPr lang="en-US" altLang="zh-CN" sz="1800" b="0" i="1" smtClean="0">
                                      <a:latin typeface="Cambria Math" panose="02040503050406030204" pitchFamily="18" charset="0"/>
                                    </a:rPr>
                                    <m:t>𝑖</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𝑓</m:t>
                                  </m:r>
                                </m:sub>
                              </m:sSub>
                            </m:e>
                          </m:d>
                        </m:e>
                        <m:sup>
                          <m:r>
                            <a:rPr lang="en-US" altLang="zh-CN" sz="1800" b="0" i="1" smtClean="0">
                              <a:latin typeface="Cambria Math" panose="02040503050406030204" pitchFamily="18" charset="0"/>
                            </a:rPr>
                            <m:t>2</m:t>
                          </m:r>
                        </m:sup>
                      </m:sSup>
                      <m:r>
                        <a:rPr lang="en-US" altLang="zh-CN" sz="1800" b="0" i="1" smtClean="0">
                          <a:latin typeface="Cambria Math" panose="02040503050406030204" pitchFamily="18" charset="0"/>
                        </a:rPr>
                        <m:t>=</m:t>
                      </m:r>
                      <m:sSubSup>
                        <m:sSubSupPr>
                          <m:ctrlPr>
                            <a:rPr lang="en-US" altLang="zh-CN" sz="1800" b="0" i="1" smtClean="0">
                              <a:latin typeface="Cambria Math" panose="02040503050406030204" pitchFamily="18" charset="0"/>
                            </a:rPr>
                          </m:ctrlPr>
                        </m:sSubSupPr>
                        <m:e>
                          <m:r>
                            <a:rPr lang="en-US" altLang="zh-CN" sz="1800" b="0" i="1" smtClean="0">
                              <a:latin typeface="Cambria Math" panose="02040503050406030204" pitchFamily="18" charset="0"/>
                            </a:rPr>
                            <m:t>𝑀</m:t>
                          </m:r>
                        </m:e>
                        <m:sub>
                          <m:r>
                            <a:rPr lang="en-US" altLang="zh-CN" sz="1800" b="0" i="1" smtClean="0">
                              <a:latin typeface="Cambria Math" panose="02040503050406030204" pitchFamily="18" charset="0"/>
                            </a:rPr>
                            <m:t>0</m:t>
                          </m:r>
                        </m:sub>
                        <m:sup>
                          <m:r>
                            <a:rPr lang="en-US" altLang="zh-CN" sz="1800" b="0" i="1" smtClean="0">
                              <a:latin typeface="Cambria Math" panose="02040503050406030204" pitchFamily="18" charset="0"/>
                            </a:rPr>
                            <m:t>2</m:t>
                          </m:r>
                        </m:sup>
                      </m:sSubSup>
                      <m:sSubSup>
                        <m:sSubSupPr>
                          <m:ctrlPr>
                            <a:rPr lang="en-US" altLang="zh-CN" sz="1800" b="0" i="1" smtClean="0">
                              <a:latin typeface="Cambria Math" panose="02040503050406030204" pitchFamily="18" charset="0"/>
                            </a:rPr>
                          </m:ctrlPr>
                        </m:sSubSupPr>
                        <m:e>
                          <m:r>
                            <a:rPr lang="en-US" altLang="zh-CN" sz="1800" i="1">
                              <a:latin typeface="Cambria Math" panose="02040503050406030204" pitchFamily="18" charset="0"/>
                            </a:rPr>
                            <m:t>𝑓</m:t>
                          </m:r>
                        </m:e>
                        <m:sub>
                          <m:r>
                            <a:rPr lang="en-US" altLang="zh-CN" sz="1800" i="1">
                              <a:latin typeface="Cambria Math" panose="02040503050406030204" pitchFamily="18" charset="0"/>
                            </a:rPr>
                            <m:t>𝜙</m:t>
                          </m:r>
                        </m:sub>
                        <m:sup>
                          <m:r>
                            <a:rPr lang="en-US" altLang="zh-CN" sz="1800" b="0" i="1" smtClean="0">
                              <a:latin typeface="Cambria Math" panose="02040503050406030204" pitchFamily="18" charset="0"/>
                            </a:rPr>
                            <m:t>2</m:t>
                          </m:r>
                        </m:sup>
                      </m:sSubSup>
                      <m:sSup>
                        <m:sSupPr>
                          <m:ctrlPr>
                            <a:rPr lang="en-US" altLang="zh-CN" sz="1800" b="0" i="1" smtClean="0">
                              <a:solidFill>
                                <a:srgbClr val="FF0000"/>
                              </a:solidFill>
                              <a:latin typeface="Cambria Math" panose="02040503050406030204" pitchFamily="18" charset="0"/>
                            </a:rPr>
                          </m:ctrlPr>
                        </m:sSupPr>
                        <m:e>
                          <m:d>
                            <m:dPr>
                              <m:ctrlPr>
                                <a:rPr lang="en-US" altLang="zh-CN" sz="1800" b="0" i="1" smtClean="0">
                                  <a:solidFill>
                                    <a:srgbClr val="FF0000"/>
                                  </a:solidFill>
                                  <a:latin typeface="Cambria Math" panose="02040503050406030204" pitchFamily="18" charset="0"/>
                                </a:rPr>
                              </m:ctrlPr>
                            </m:dPr>
                            <m:e>
                              <m:sSub>
                                <m:sSubPr>
                                  <m:ctrlPr>
                                    <a:rPr lang="en-US" altLang="zh-CN" sz="1800" i="1">
                                      <a:solidFill>
                                        <a:srgbClr val="FF0000"/>
                                      </a:solidFill>
                                      <a:latin typeface="Cambria Math" panose="02040503050406030204" pitchFamily="18" charset="0"/>
                                    </a:rPr>
                                  </m:ctrlPr>
                                </m:sSubPr>
                                <m:e>
                                  <m:r>
                                    <a:rPr lang="en-US" altLang="zh-CN" sz="1800" i="1">
                                      <a:solidFill>
                                        <a:srgbClr val="FF0000"/>
                                      </a:solidFill>
                                      <a:latin typeface="Cambria Math" panose="02040503050406030204" pitchFamily="18" charset="0"/>
                                    </a:rPr>
                                    <m:t>𝑓</m:t>
                                  </m:r>
                                </m:e>
                                <m:sub>
                                  <m:r>
                                    <a:rPr lang="en-US" altLang="zh-CN" sz="1800" i="1">
                                      <a:solidFill>
                                        <a:srgbClr val="FF0000"/>
                                      </a:solidFill>
                                      <a:latin typeface="Cambria Math" panose="02040503050406030204" pitchFamily="18" charset="0"/>
                                    </a:rPr>
                                    <m:t>𝛾</m:t>
                                  </m:r>
                                </m:sub>
                              </m:sSub>
                              <m:r>
                                <a:rPr lang="en-US" altLang="zh-CN" sz="1800" i="1">
                                  <a:solidFill>
                                    <a:srgbClr val="FF0000"/>
                                  </a:solidFill>
                                  <a:latin typeface="Cambria Math" panose="02040503050406030204" pitchFamily="18" charset="0"/>
                                </a:rPr>
                                <m:t>+</m:t>
                              </m:r>
                              <m:r>
                                <a:rPr lang="en-US" altLang="zh-CN" sz="1800" b="0" i="1" smtClean="0">
                                  <a:solidFill>
                                    <a:srgbClr val="FF0000"/>
                                  </a:solidFill>
                                  <a:latin typeface="Cambria Math" panose="02040503050406030204" pitchFamily="18" charset="0"/>
                                </a:rPr>
                                <m:t>1</m:t>
                              </m:r>
                            </m:e>
                          </m:d>
                        </m:e>
                        <m:sup>
                          <m:r>
                            <a:rPr lang="en-US" altLang="zh-CN" sz="1800" b="0" i="1" smtClean="0">
                              <a:solidFill>
                                <a:srgbClr val="FF0000"/>
                              </a:solidFill>
                              <a:latin typeface="Cambria Math" panose="02040503050406030204" pitchFamily="18" charset="0"/>
                            </a:rPr>
                            <m:t>2</m:t>
                          </m:r>
                        </m:sup>
                      </m:sSup>
                    </m:oMath>
                  </m:oMathPara>
                </a14:m>
                <a:endParaRPr lang="zh-CN" altLang="en-US" dirty="0"/>
              </a:p>
            </p:txBody>
          </p:sp>
        </mc:Choice>
        <mc:Fallback xmlns="">
          <p:sp>
            <p:nvSpPr>
              <p:cNvPr id="22" name="文本框 21">
                <a:extLst>
                  <a:ext uri="{FF2B5EF4-FFF2-40B4-BE49-F238E27FC236}">
                    <a16:creationId xmlns:a16="http://schemas.microsoft.com/office/drawing/2014/main" id="{AEF0C147-BD51-4FB4-8627-D53CA56543D5}"/>
                  </a:ext>
                </a:extLst>
              </p:cNvPr>
              <p:cNvSpPr txBox="1">
                <a:spLocks noRot="1" noChangeAspect="1" noMove="1" noResize="1" noEditPoints="1" noAdjustHandles="1" noChangeArrowheads="1" noChangeShapeType="1" noTextEdit="1"/>
              </p:cNvSpPr>
              <p:nvPr/>
            </p:nvSpPr>
            <p:spPr>
              <a:xfrm>
                <a:off x="8756227" y="4586498"/>
                <a:ext cx="3328384" cy="478657"/>
              </a:xfrm>
              <a:prstGeom prst="rect">
                <a:avLst/>
              </a:prstGeom>
              <a:blipFill>
                <a:blip r:embed="rId11"/>
                <a:stretch>
                  <a:fillRect b="-7595"/>
                </a:stretch>
              </a:blipFill>
            </p:spPr>
            <p:txBody>
              <a:bodyPr/>
              <a:lstStyle/>
              <a:p>
                <a:r>
                  <a:rPr lang="zh-CN" altLang="en-US">
                    <a:noFill/>
                  </a:rPr>
                  <a:t> </a:t>
                </a:r>
              </a:p>
            </p:txBody>
          </p:sp>
        </mc:Fallback>
      </mc:AlternateContent>
      <p:sp>
        <p:nvSpPr>
          <p:cNvPr id="24" name="内容占位符 2">
            <a:extLst>
              <a:ext uri="{FF2B5EF4-FFF2-40B4-BE49-F238E27FC236}">
                <a16:creationId xmlns:a16="http://schemas.microsoft.com/office/drawing/2014/main" id="{9BDA3AE9-4CD9-4CB5-A252-3193BA1EDD31}"/>
              </a:ext>
            </a:extLst>
          </p:cNvPr>
          <p:cNvSpPr txBox="1">
            <a:spLocks/>
          </p:cNvSpPr>
          <p:nvPr/>
        </p:nvSpPr>
        <p:spPr>
          <a:xfrm>
            <a:off x="624773" y="1686697"/>
            <a:ext cx="4924031" cy="478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ln w="0"/>
              </a:rPr>
              <a:t>Spontaneous </a:t>
            </a:r>
            <a:r>
              <a:rPr lang="en-US" altLang="zh-CN" sz="2400" b="1" dirty="0"/>
              <a:t>Annihilation</a:t>
            </a:r>
            <a:endParaRPr lang="en-US" altLang="zh-CN" sz="2400" b="1" i="0" dirty="0"/>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E8093B88-09EF-4807-AC28-2A152D7705AD}"/>
                  </a:ext>
                </a:extLst>
              </p:cNvPr>
              <p:cNvSpPr/>
              <p:nvPr/>
            </p:nvSpPr>
            <p:spPr>
              <a:xfrm>
                <a:off x="3290694" y="5252133"/>
                <a:ext cx="5950114" cy="97751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m:rPr>
                              <m:sty m:val="p"/>
                            </m:rPr>
                            <a:rPr lang="en-US" altLang="zh-CN" i="1" smtClean="0">
                              <a:latin typeface="Cambria Math" panose="02040503050406030204" pitchFamily="18" charset="0"/>
                            </a:rPr>
                            <m:t>M</m:t>
                          </m:r>
                        </m:e>
                        <m:sub>
                          <m:r>
                            <a:rPr lang="en-US" altLang="zh-CN" b="0" i="1" smtClean="0">
                              <a:latin typeface="Cambria Math" panose="02040503050406030204" pitchFamily="18" charset="0"/>
                            </a:rPr>
                            <m:t>𝑓</m:t>
                          </m:r>
                          <m:r>
                            <a:rPr lang="en-US" altLang="zh-CN" b="0" i="1" smtClean="0">
                              <a:latin typeface="Cambria Math" panose="02040503050406030204" pitchFamily="18" charset="0"/>
                            </a:rPr>
                            <m:t>→</m:t>
                          </m:r>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d>
                        <m:dPr>
                          <m:begChr m:val="⟨"/>
                          <m:endChr m:val="⟩"/>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𝜙</m:t>
                              </m:r>
                            </m:sub>
                          </m:sSub>
                          <m:r>
                            <a:rPr lang="en-US" altLang="zh-CN" i="1">
                              <a:latin typeface="Cambria Math" panose="02040503050406030204" pitchFamily="18" charset="0"/>
                            </a:rPr>
                            <m:t>+1;</m:t>
                          </m:r>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𝜙</m:t>
                              </m:r>
                            </m:sub>
                          </m:sSub>
                          <m:r>
                            <a:rPr lang="en-US" altLang="zh-CN" i="1">
                              <a:latin typeface="Cambria Math" panose="02040503050406030204" pitchFamily="18" charset="0"/>
                            </a:rPr>
                            <m:t>+1;</m:t>
                          </m:r>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𝛾</m:t>
                              </m:r>
                            </m:sub>
                          </m:sSub>
                          <m:r>
                            <a:rPr lang="en-US" altLang="zh-CN" i="1">
                              <a:latin typeface="Cambria Math" panose="02040503050406030204" pitchFamily="18" charset="0"/>
                            </a:rPr>
                            <m:t>−1;</m:t>
                          </m:r>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𝛾</m:t>
                              </m:r>
                            </m:sub>
                          </m:sSub>
                          <m:r>
                            <a:rPr lang="en-US" altLang="zh-CN" i="1">
                              <a:latin typeface="Cambria Math" panose="02040503050406030204" pitchFamily="18" charset="0"/>
                            </a:rPr>
                            <m:t>−1</m:t>
                          </m:r>
                          <m:d>
                            <m:dPr>
                              <m:begChr m:val="|"/>
                              <m:endChr m:val="|"/>
                              <m:ctrlPr>
                                <a:rPr lang="en-US" altLang="zh-CN" i="1" smtClean="0">
                                  <a:latin typeface="Cambria Math" panose="02040503050406030204" pitchFamily="18" charset="0"/>
                                </a:rPr>
                              </m:ctrlPr>
                            </m:dPr>
                            <m:e>
                              <m:sSub>
                                <m:sSubPr>
                                  <m:ctrlPr>
                                    <a:rPr lang="en-US" altLang="zh-CN" b="1" i="1">
                                      <a:solidFill>
                                        <a:srgbClr val="2E11BF"/>
                                      </a:solidFill>
                                      <a:latin typeface="Cambria Math" panose="02040503050406030204" pitchFamily="18" charset="0"/>
                                    </a:rPr>
                                  </m:ctrlPr>
                                </m:sSubPr>
                                <m:e>
                                  <m:r>
                                    <a:rPr lang="en-US" altLang="zh-CN" b="1" i="1">
                                      <a:solidFill>
                                        <a:srgbClr val="2E11BF"/>
                                      </a:solidFill>
                                      <a:latin typeface="Cambria Math" panose="02040503050406030204" pitchFamily="18" charset="0"/>
                                    </a:rPr>
                                    <m:t>𝑯</m:t>
                                  </m:r>
                                </m:e>
                                <m:sub>
                                  <m:r>
                                    <a:rPr lang="en-US" altLang="zh-CN" b="1" i="1">
                                      <a:solidFill>
                                        <a:srgbClr val="2E11BF"/>
                                      </a:solidFill>
                                      <a:latin typeface="Cambria Math" panose="02040503050406030204" pitchFamily="18" charset="0"/>
                                    </a:rPr>
                                    <m:t>𝒊𝒏𝒕</m:t>
                                  </m:r>
                                </m:sub>
                              </m:sSub>
                            </m:e>
                          </m:d>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𝜙</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𝜙</m:t>
                              </m:r>
                            </m:sub>
                          </m:sSub>
                          <m:r>
                            <a:rPr lang="en-US" altLang="zh-CN" i="1">
                              <a:latin typeface="Cambria Math" panose="02040503050406030204" pitchFamily="18" charset="0"/>
                            </a:rPr>
                            <m:t>,</m:t>
                          </m:r>
                          <m:sSub>
                            <m:sSubPr>
                              <m:ctrlPr>
                                <a:rPr lang="en-US" altLang="zh-CN" i="1" smtClean="0">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𝑓</m:t>
                              </m:r>
                            </m:e>
                            <m:sub>
                              <m:r>
                                <a:rPr lang="en-US" altLang="zh-CN" i="1">
                                  <a:solidFill>
                                    <a:srgbClr val="FF0000"/>
                                  </a:solidFill>
                                  <a:latin typeface="Cambria Math" panose="02040503050406030204" pitchFamily="18" charset="0"/>
                                </a:rPr>
                                <m:t>𝛾</m:t>
                              </m:r>
                            </m:sub>
                          </m:sSub>
                          <m:r>
                            <a:rPr lang="en-US" altLang="zh-CN" i="1">
                              <a:solidFill>
                                <a:srgbClr val="FF0000"/>
                              </a:solidFill>
                              <a:latin typeface="Cambria Math" panose="02040503050406030204" pitchFamily="18" charset="0"/>
                            </a:rPr>
                            <m:t>;</m:t>
                          </m:r>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𝑓</m:t>
                              </m:r>
                            </m:e>
                            <m:sub>
                              <m:r>
                                <a:rPr lang="en-US" altLang="zh-CN" i="1">
                                  <a:solidFill>
                                    <a:srgbClr val="FF0000"/>
                                  </a:solidFill>
                                  <a:latin typeface="Cambria Math" panose="02040503050406030204" pitchFamily="18" charset="0"/>
                                </a:rPr>
                                <m:t>𝛾</m:t>
                              </m:r>
                            </m:sub>
                          </m:sSub>
                        </m:e>
                      </m:d>
                    </m:oMath>
                  </m:oMathPara>
                </a14:m>
                <a:endParaRPr lang="en-US" altLang="zh-CN"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𝑀</m:t>
                          </m:r>
                        </m:e>
                        <m:sub>
                          <m:r>
                            <a:rPr lang="en-US" altLang="zh-CN" i="1">
                              <a:latin typeface="Cambria Math" panose="02040503050406030204" pitchFamily="18" charset="0"/>
                            </a:rPr>
                            <m:t>0</m:t>
                          </m:r>
                        </m:sub>
                      </m:sSub>
                      <m:rad>
                        <m:radPr>
                          <m:degHide m:val="on"/>
                          <m:ctrlPr>
                            <a:rPr lang="en-US" altLang="zh-CN" i="1">
                              <a:latin typeface="Cambria Math" panose="02040503050406030204" pitchFamily="18" charset="0"/>
                            </a:rPr>
                          </m:ctrlPr>
                        </m:radPr>
                        <m:deg/>
                        <m:e>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𝜙</m:t>
                              </m:r>
                            </m:sub>
                          </m:sSub>
                          <m:r>
                            <a:rPr lang="en-US" altLang="zh-CN" i="1">
                              <a:latin typeface="Cambria Math" panose="02040503050406030204" pitchFamily="18" charset="0"/>
                            </a:rPr>
                            <m:t>+1</m:t>
                          </m:r>
                        </m:e>
                      </m:rad>
                      <m:rad>
                        <m:radPr>
                          <m:degHide m:val="on"/>
                          <m:ctrlPr>
                            <a:rPr lang="en-US" altLang="zh-CN" i="1" smtClean="0">
                              <a:solidFill>
                                <a:schemeClr val="tx1"/>
                              </a:solidFill>
                              <a:latin typeface="Cambria Math" panose="02040503050406030204" pitchFamily="18" charset="0"/>
                            </a:rPr>
                          </m:ctrlPr>
                        </m:radPr>
                        <m:deg/>
                        <m:e>
                          <m:sSub>
                            <m:sSubPr>
                              <m:ctrlPr>
                                <a:rPr lang="en-US" altLang="zh-CN" i="1" smtClean="0">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𝑓</m:t>
                              </m:r>
                            </m:e>
                            <m:sub>
                              <m:r>
                                <a:rPr lang="en-US" altLang="zh-CN" i="1">
                                  <a:solidFill>
                                    <a:schemeClr val="tx1"/>
                                  </a:solidFill>
                                  <a:latin typeface="Cambria Math" panose="02040503050406030204" pitchFamily="18" charset="0"/>
                                </a:rPr>
                                <m:t>𝜙</m:t>
                              </m:r>
                            </m:sub>
                          </m:sSub>
                          <m:r>
                            <a:rPr lang="en-US" altLang="zh-CN" i="1">
                              <a:solidFill>
                                <a:schemeClr val="tx1"/>
                              </a:solidFill>
                              <a:latin typeface="Cambria Math" panose="02040503050406030204" pitchFamily="18" charset="0"/>
                            </a:rPr>
                            <m:t>+</m:t>
                          </m:r>
                          <m:r>
                            <a:rPr lang="en-US" altLang="zh-CN" i="1" smtClean="0">
                              <a:solidFill>
                                <a:schemeClr val="tx1"/>
                              </a:solidFill>
                              <a:latin typeface="Cambria Math" panose="02040503050406030204" pitchFamily="18" charset="0"/>
                            </a:rPr>
                            <m:t>1</m:t>
                          </m:r>
                        </m:e>
                      </m:rad>
                      <m:rad>
                        <m:radPr>
                          <m:degHide m:val="on"/>
                          <m:ctrlPr>
                            <a:rPr lang="en-US" altLang="zh-CN" i="1">
                              <a:latin typeface="Cambria Math" panose="02040503050406030204" pitchFamily="18" charset="0"/>
                            </a:rPr>
                          </m:ctrlPr>
                        </m:radPr>
                        <m:deg/>
                        <m:e>
                          <m:sSub>
                            <m:sSubPr>
                              <m:ctrlPr>
                                <a:rPr lang="en-US" altLang="zh-CN" i="1" smtClean="0">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𝑓</m:t>
                              </m:r>
                            </m:e>
                            <m:sub>
                              <m:r>
                                <a:rPr lang="en-US" altLang="zh-CN" i="1">
                                  <a:solidFill>
                                    <a:schemeClr val="tx1"/>
                                  </a:solidFill>
                                  <a:latin typeface="Cambria Math" panose="02040503050406030204" pitchFamily="18" charset="0"/>
                                </a:rPr>
                                <m:t>𝛾</m:t>
                              </m:r>
                            </m:sub>
                          </m:sSub>
                        </m:e>
                      </m:rad>
                      <m:rad>
                        <m:radPr>
                          <m:degHide m:val="on"/>
                          <m:ctrlPr>
                            <a:rPr lang="en-US" altLang="zh-CN" i="1">
                              <a:latin typeface="Cambria Math" panose="02040503050406030204" pitchFamily="18" charset="0"/>
                            </a:rPr>
                          </m:ctrlPr>
                        </m:radPr>
                        <m:deg/>
                        <m:e>
                          <m:sSub>
                            <m:sSubPr>
                              <m:ctrlPr>
                                <a:rPr lang="en-US" altLang="zh-CN" i="1" smtClean="0">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𝑓</m:t>
                              </m:r>
                            </m:e>
                            <m:sub>
                              <m:r>
                                <a:rPr lang="en-US" altLang="zh-CN" i="1">
                                  <a:solidFill>
                                    <a:schemeClr val="tx1"/>
                                  </a:solidFill>
                                  <a:latin typeface="Cambria Math" panose="02040503050406030204" pitchFamily="18" charset="0"/>
                                </a:rPr>
                                <m:t>𝛾</m:t>
                              </m:r>
                            </m:sub>
                          </m:sSub>
                        </m:e>
                      </m:rad>
                    </m:oMath>
                  </m:oMathPara>
                </a14:m>
                <a:endParaRPr lang="en-US" altLang="zh-CN" dirty="0"/>
              </a:p>
            </p:txBody>
          </p:sp>
        </mc:Choice>
        <mc:Fallback xmlns="">
          <p:sp>
            <p:nvSpPr>
              <p:cNvPr id="5" name="矩形 4">
                <a:extLst>
                  <a:ext uri="{FF2B5EF4-FFF2-40B4-BE49-F238E27FC236}">
                    <a16:creationId xmlns:a16="http://schemas.microsoft.com/office/drawing/2014/main" id="{E8093B88-09EF-4807-AC28-2A152D7705AD}"/>
                  </a:ext>
                </a:extLst>
              </p:cNvPr>
              <p:cNvSpPr>
                <a:spLocks noRot="1" noChangeAspect="1" noMove="1" noResize="1" noEditPoints="1" noAdjustHandles="1" noChangeArrowheads="1" noChangeShapeType="1" noTextEdit="1"/>
              </p:cNvSpPr>
              <p:nvPr/>
            </p:nvSpPr>
            <p:spPr>
              <a:xfrm>
                <a:off x="3290694" y="5252133"/>
                <a:ext cx="5950114" cy="977512"/>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4D848E58-0C57-4C8C-93DE-D50B0436ED94}"/>
                  </a:ext>
                </a:extLst>
              </p:cNvPr>
              <p:cNvSpPr/>
              <p:nvPr/>
            </p:nvSpPr>
            <p:spPr>
              <a:xfrm>
                <a:off x="2777158" y="3067542"/>
                <a:ext cx="2528910" cy="3915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m:rPr>
                              <m:sty m:val="p"/>
                            </m:rPr>
                            <a:rPr lang="en-US" altLang="zh-CN" i="1" smtClean="0">
                              <a:latin typeface="Cambria Math" panose="02040503050406030204" pitchFamily="18" charset="0"/>
                            </a:rPr>
                            <m:t>M</m:t>
                          </m:r>
                        </m:e>
                        <m:sub>
                          <m:r>
                            <a:rPr lang="en-US" altLang="zh-CN" b="0" i="1" smtClean="0">
                              <a:latin typeface="Cambria Math" panose="02040503050406030204" pitchFamily="18" charset="0"/>
                            </a:rPr>
                            <m:t>𝑓</m:t>
                          </m:r>
                          <m:r>
                            <a:rPr lang="en-US" altLang="zh-CN" b="0" i="1" smtClean="0">
                              <a:latin typeface="Cambria Math" panose="02040503050406030204" pitchFamily="18" charset="0"/>
                            </a:rPr>
                            <m:t>→</m:t>
                          </m:r>
                          <m:r>
                            <a:rPr lang="en-US" altLang="zh-CN" b="0" i="1" smtClean="0">
                              <a:latin typeface="Cambria Math" panose="02040503050406030204" pitchFamily="18" charset="0"/>
                            </a:rPr>
                            <m:t>𝑖</m:t>
                          </m:r>
                        </m:sub>
                      </m:sSub>
                      <m:r>
                        <a:rPr lang="en-US" altLang="zh-CN" i="1">
                          <a:latin typeface="Cambria Math" panose="02040503050406030204" pitchFamily="18" charset="0"/>
                        </a:rPr>
                        <m:t>=</m:t>
                      </m:r>
                      <m:r>
                        <a:rPr lang="en-US" altLang="zh-CN" b="0" i="1" smtClean="0">
                          <a:latin typeface="Cambria Math" panose="02040503050406030204" pitchFamily="18" charset="0"/>
                        </a:rPr>
                        <m:t>0</m:t>
                      </m:r>
                    </m:oMath>
                  </m:oMathPara>
                </a14:m>
                <a:endParaRPr lang="en-US" altLang="zh-CN" dirty="0"/>
              </a:p>
            </p:txBody>
          </p:sp>
        </mc:Choice>
        <mc:Fallback xmlns="">
          <p:sp>
            <p:nvSpPr>
              <p:cNvPr id="19" name="矩形 18">
                <a:extLst>
                  <a:ext uri="{FF2B5EF4-FFF2-40B4-BE49-F238E27FC236}">
                    <a16:creationId xmlns:a16="http://schemas.microsoft.com/office/drawing/2014/main" id="{4D848E58-0C57-4C8C-93DE-D50B0436ED94}"/>
                  </a:ext>
                </a:extLst>
              </p:cNvPr>
              <p:cNvSpPr>
                <a:spLocks noRot="1" noChangeAspect="1" noMove="1" noResize="1" noEditPoints="1" noAdjustHandles="1" noChangeArrowheads="1" noChangeShapeType="1" noTextEdit="1"/>
              </p:cNvSpPr>
              <p:nvPr/>
            </p:nvSpPr>
            <p:spPr>
              <a:xfrm>
                <a:off x="2777158" y="3067542"/>
                <a:ext cx="2528910" cy="391582"/>
              </a:xfrm>
              <a:prstGeom prst="rect">
                <a:avLst/>
              </a:prstGeom>
              <a:blipFill>
                <a:blip r:embed="rId13"/>
                <a:stretch>
                  <a:fillRect b="-109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BD259C93-B1D2-4B81-B8ED-EA43EE333D47}"/>
                  </a:ext>
                </a:extLst>
              </p:cNvPr>
              <p:cNvSpPr/>
              <p:nvPr/>
            </p:nvSpPr>
            <p:spPr>
              <a:xfrm>
                <a:off x="9156832" y="3011132"/>
                <a:ext cx="1730474" cy="466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 </m:t>
                      </m:r>
                      <m:sSup>
                        <m:sSupPr>
                          <m:ctrlPr>
                            <a:rPr lang="en-US" altLang="zh-CN" i="1">
                              <a:latin typeface="Cambria Math" panose="02040503050406030204" pitchFamily="18" charset="0"/>
                            </a:rPr>
                          </m:ctrlPr>
                        </m:sSupPr>
                        <m:e>
                          <m:d>
                            <m:dPr>
                              <m:begChr m:val="|"/>
                              <m:endChr m:val="|"/>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𝑀</m:t>
                                  </m:r>
                                </m:e>
                                <m:sub>
                                  <m:r>
                                    <a:rPr lang="en-US" altLang="zh-CN" i="1">
                                      <a:latin typeface="Cambria Math" panose="02040503050406030204" pitchFamily="18" charset="0"/>
                                    </a:rPr>
                                    <m:t>𝑓</m:t>
                                  </m:r>
                                  <m:r>
                                    <a:rPr lang="en-US" altLang="zh-CN" i="1">
                                      <a:latin typeface="Cambria Math" panose="02040503050406030204" pitchFamily="18" charset="0"/>
                                    </a:rPr>
                                    <m:t>→</m:t>
                                  </m:r>
                                  <m:r>
                                    <a:rPr lang="en-US" altLang="zh-CN" i="1">
                                      <a:latin typeface="Cambria Math" panose="02040503050406030204" pitchFamily="18" charset="0"/>
                                    </a:rPr>
                                    <m:t>𝑖</m:t>
                                  </m:r>
                                </m:sub>
                              </m:sSub>
                            </m:e>
                          </m:d>
                        </m:e>
                        <m:sup>
                          <m:r>
                            <a:rPr lang="en-US" altLang="zh-CN" i="1">
                              <a:latin typeface="Cambria Math" panose="02040503050406030204" pitchFamily="18" charset="0"/>
                            </a:rPr>
                            <m:t>2</m:t>
                          </m:r>
                        </m:sup>
                      </m:sSup>
                      <m:r>
                        <a:rPr lang="en-US" altLang="zh-CN" i="1">
                          <a:latin typeface="Cambria Math" panose="02040503050406030204" pitchFamily="18" charset="0"/>
                        </a:rPr>
                        <m:t>=</m:t>
                      </m:r>
                      <m:r>
                        <a:rPr lang="en-US" altLang="zh-CN" i="1" smtClean="0">
                          <a:latin typeface="Cambria Math" panose="02040503050406030204" pitchFamily="18" charset="0"/>
                        </a:rPr>
                        <m:t>0</m:t>
                      </m:r>
                    </m:oMath>
                  </m:oMathPara>
                </a14:m>
                <a:endParaRPr lang="en-US" altLang="zh-CN" dirty="0"/>
              </a:p>
            </p:txBody>
          </p:sp>
        </mc:Choice>
        <mc:Fallback xmlns="">
          <p:sp>
            <p:nvSpPr>
              <p:cNvPr id="6" name="矩形 5">
                <a:extLst>
                  <a:ext uri="{FF2B5EF4-FFF2-40B4-BE49-F238E27FC236}">
                    <a16:creationId xmlns:a16="http://schemas.microsoft.com/office/drawing/2014/main" id="{BD259C93-B1D2-4B81-B8ED-EA43EE333D47}"/>
                  </a:ext>
                </a:extLst>
              </p:cNvPr>
              <p:cNvSpPr>
                <a:spLocks noRot="1" noChangeAspect="1" noMove="1" noResize="1" noEditPoints="1" noAdjustHandles="1" noChangeArrowheads="1" noChangeShapeType="1" noTextEdit="1"/>
              </p:cNvSpPr>
              <p:nvPr/>
            </p:nvSpPr>
            <p:spPr>
              <a:xfrm>
                <a:off x="9156832" y="3011132"/>
                <a:ext cx="1730474" cy="466025"/>
              </a:xfrm>
              <a:prstGeom prst="rect">
                <a:avLst/>
              </a:prstGeom>
              <a:blipFill>
                <a:blip r:embed="rId14"/>
                <a:stretch>
                  <a:fillRect b="-78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06204A1A-0976-4A6D-A5AC-BC30323EEA7A}"/>
                  </a:ext>
                </a:extLst>
              </p:cNvPr>
              <p:cNvSpPr/>
              <p:nvPr/>
            </p:nvSpPr>
            <p:spPr>
              <a:xfrm>
                <a:off x="8864897" y="5629865"/>
                <a:ext cx="3111044" cy="4685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 </m:t>
                      </m:r>
                      <m:sSup>
                        <m:sSupPr>
                          <m:ctrlPr>
                            <a:rPr lang="en-US" altLang="zh-CN" i="1">
                              <a:latin typeface="Cambria Math" panose="02040503050406030204" pitchFamily="18" charset="0"/>
                            </a:rPr>
                          </m:ctrlPr>
                        </m:sSupPr>
                        <m:e>
                          <m:d>
                            <m:dPr>
                              <m:begChr m:val="|"/>
                              <m:endChr m:val="|"/>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𝑀</m:t>
                                  </m:r>
                                </m:e>
                                <m:sub>
                                  <m:r>
                                    <a:rPr lang="en-US" altLang="zh-CN" i="1">
                                      <a:latin typeface="Cambria Math" panose="02040503050406030204" pitchFamily="18" charset="0"/>
                                    </a:rPr>
                                    <m:t>𝑓</m:t>
                                  </m:r>
                                  <m:r>
                                    <a:rPr lang="en-US" altLang="zh-CN" i="1">
                                      <a:latin typeface="Cambria Math" panose="02040503050406030204" pitchFamily="18" charset="0"/>
                                    </a:rPr>
                                    <m:t>→</m:t>
                                  </m:r>
                                  <m:r>
                                    <a:rPr lang="en-US" altLang="zh-CN" i="1">
                                      <a:latin typeface="Cambria Math" panose="02040503050406030204" pitchFamily="18" charset="0"/>
                                    </a:rPr>
                                    <m:t>𝑖</m:t>
                                  </m:r>
                                </m:sub>
                              </m:sSub>
                            </m:e>
                          </m:d>
                        </m:e>
                        <m:sup>
                          <m:r>
                            <a:rPr lang="en-US" altLang="zh-CN" i="1">
                              <a:latin typeface="Cambria Math" panose="02040503050406030204" pitchFamily="18" charset="0"/>
                            </a:rPr>
                            <m:t>2</m:t>
                          </m:r>
                        </m:sup>
                      </m:sSup>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𝑀</m:t>
                          </m:r>
                        </m:e>
                        <m:sub>
                          <m:r>
                            <a:rPr lang="en-US" altLang="zh-CN" i="1">
                              <a:latin typeface="Cambria Math" panose="02040503050406030204" pitchFamily="18" charset="0"/>
                            </a:rPr>
                            <m:t>0</m:t>
                          </m:r>
                        </m:sub>
                        <m:sup>
                          <m:r>
                            <a:rPr lang="en-US" altLang="zh-CN" i="1">
                              <a:latin typeface="Cambria Math" panose="02040503050406030204" pitchFamily="18" charset="0"/>
                            </a:rPr>
                            <m:t>2</m:t>
                          </m:r>
                        </m:sup>
                      </m:sSubSup>
                      <m:sSup>
                        <m:sSupPr>
                          <m:ctrlPr>
                            <a:rPr lang="en-US" altLang="zh-CN" i="1" smtClean="0">
                              <a:solidFill>
                                <a:srgbClr val="FF0000"/>
                              </a:solidFill>
                              <a:latin typeface="Cambria Math" panose="02040503050406030204" pitchFamily="18" charset="0"/>
                            </a:rPr>
                          </m:ctrlPr>
                        </m:sSupPr>
                        <m:e>
                          <m:d>
                            <m:dPr>
                              <m:ctrlPr>
                                <a:rPr lang="en-US" altLang="zh-CN" i="1">
                                  <a:solidFill>
                                    <a:srgbClr val="FF0000"/>
                                  </a:solidFill>
                                  <a:latin typeface="Cambria Math" panose="02040503050406030204" pitchFamily="18" charset="0"/>
                                </a:rPr>
                              </m:ctrlPr>
                            </m:dPr>
                            <m:e>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𝑓</m:t>
                                  </m:r>
                                </m:e>
                                <m:sub>
                                  <m:r>
                                    <a:rPr lang="en-US" altLang="zh-CN" i="1">
                                      <a:solidFill>
                                        <a:srgbClr val="FF0000"/>
                                      </a:solidFill>
                                      <a:latin typeface="Cambria Math" panose="02040503050406030204" pitchFamily="18" charset="0"/>
                                    </a:rPr>
                                    <m:t>𝜙</m:t>
                                  </m:r>
                                </m:sub>
                              </m:sSub>
                              <m:r>
                                <a:rPr lang="en-US" altLang="zh-CN" i="1">
                                  <a:solidFill>
                                    <a:srgbClr val="FF0000"/>
                                  </a:solidFill>
                                  <a:latin typeface="Cambria Math" panose="02040503050406030204" pitchFamily="18" charset="0"/>
                                </a:rPr>
                                <m:t>+1</m:t>
                              </m:r>
                            </m:e>
                          </m:d>
                        </m:e>
                        <m:sup>
                          <m:r>
                            <a:rPr lang="en-US" altLang="zh-CN" i="1">
                              <a:solidFill>
                                <a:srgbClr val="FF0000"/>
                              </a:solidFill>
                              <a:latin typeface="Cambria Math" panose="02040503050406030204" pitchFamily="18" charset="0"/>
                            </a:rPr>
                            <m:t>2</m:t>
                          </m:r>
                        </m:sup>
                      </m:sSup>
                      <m:sSubSup>
                        <m:sSubSupPr>
                          <m:ctrlPr>
                            <a:rPr lang="en-US" altLang="zh-CN" i="1" smtClean="0">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rPr>
                            <m:t>𝑓</m:t>
                          </m:r>
                        </m:e>
                        <m:sub>
                          <m:r>
                            <a:rPr lang="en-US" altLang="zh-CN" i="1">
                              <a:solidFill>
                                <a:schemeClr val="tx1"/>
                              </a:solidFill>
                              <a:latin typeface="Cambria Math" panose="02040503050406030204" pitchFamily="18" charset="0"/>
                            </a:rPr>
                            <m:t>𝛾</m:t>
                          </m:r>
                        </m:sub>
                        <m:sup>
                          <m:r>
                            <a:rPr lang="en-US" altLang="zh-CN" i="1">
                              <a:solidFill>
                                <a:schemeClr val="tx1"/>
                              </a:solidFill>
                              <a:latin typeface="Cambria Math" panose="02040503050406030204" pitchFamily="18" charset="0"/>
                            </a:rPr>
                            <m:t>2</m:t>
                          </m:r>
                        </m:sup>
                      </m:sSubSup>
                    </m:oMath>
                  </m:oMathPara>
                </a14:m>
                <a:endParaRPr lang="en-US" altLang="zh-CN" dirty="0"/>
              </a:p>
            </p:txBody>
          </p:sp>
        </mc:Choice>
        <mc:Fallback xmlns="">
          <p:sp>
            <p:nvSpPr>
              <p:cNvPr id="9" name="矩形 8">
                <a:extLst>
                  <a:ext uri="{FF2B5EF4-FFF2-40B4-BE49-F238E27FC236}">
                    <a16:creationId xmlns:a16="http://schemas.microsoft.com/office/drawing/2014/main" id="{06204A1A-0976-4A6D-A5AC-BC30323EEA7A}"/>
                  </a:ext>
                </a:extLst>
              </p:cNvPr>
              <p:cNvSpPr>
                <a:spLocks noRot="1" noChangeAspect="1" noMove="1" noResize="1" noEditPoints="1" noAdjustHandles="1" noChangeArrowheads="1" noChangeShapeType="1" noTextEdit="1"/>
              </p:cNvSpPr>
              <p:nvPr/>
            </p:nvSpPr>
            <p:spPr>
              <a:xfrm>
                <a:off x="8864897" y="5629865"/>
                <a:ext cx="3111044" cy="468526"/>
              </a:xfrm>
              <a:prstGeom prst="rect">
                <a:avLst/>
              </a:prstGeom>
              <a:blipFill>
                <a:blip r:embed="rId15"/>
                <a:stretch>
                  <a:fillRect b="-92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36ECEE79-9E11-473A-8539-459E01033F80}"/>
                  </a:ext>
                </a:extLst>
              </p:cNvPr>
              <p:cNvSpPr txBox="1"/>
              <p:nvPr/>
            </p:nvSpPr>
            <p:spPr>
              <a:xfrm>
                <a:off x="1139363" y="2978423"/>
                <a:ext cx="2528909" cy="400110"/>
              </a:xfrm>
              <a:prstGeom prst="rect">
                <a:avLst/>
              </a:prstGeom>
              <a:noFill/>
            </p:spPr>
            <p:txBody>
              <a:bodyPr wrap="square">
                <a:spAutoFit/>
              </a:bodyPr>
              <a:lstStyle/>
              <a:p>
                <a:r>
                  <a:rPr lang="en-US" altLang="zh-CN" sz="2000" b="0" dirty="0">
                    <a:solidFill>
                      <a:schemeClr val="tx1"/>
                    </a:solidFill>
                  </a:rPr>
                  <a:t> </a:t>
                </a:r>
                <a:r>
                  <a:rPr lang="en-US" altLang="zh-CN" sz="2000" b="1" dirty="0">
                    <a:solidFill>
                      <a:schemeClr val="tx1"/>
                    </a:solidFill>
                  </a:rPr>
                  <a:t>Amplitude</a:t>
                </a:r>
                <a:r>
                  <a:rPr lang="zh-CN" altLang="en-US" sz="2000" dirty="0">
                    <a:solidFill>
                      <a:schemeClr val="tx1"/>
                    </a:solidFill>
                  </a:rPr>
                  <a:t> </a:t>
                </a:r>
                <a14:m>
                  <m:oMath xmlns:m="http://schemas.openxmlformats.org/officeDocument/2006/math">
                    <m:r>
                      <a:rPr lang="en-US" altLang="zh-CN" sz="2000" b="0" i="1" smtClean="0">
                        <a:solidFill>
                          <a:schemeClr val="tx1"/>
                        </a:solidFill>
                        <a:latin typeface="Cambria Math" panose="02040503050406030204" pitchFamily="18" charset="0"/>
                      </a:rPr>
                      <m:t>𝑓</m:t>
                    </m:r>
                    <m:r>
                      <a:rPr lang="en-US" altLang="zh-CN" sz="2000" b="0" i="1" smtClean="0">
                        <a:solidFill>
                          <a:schemeClr val="tx1"/>
                        </a:solidFill>
                        <a:latin typeface="Cambria Math" panose="02040503050406030204" pitchFamily="18" charset="0"/>
                      </a:rPr>
                      <m:t>→</m:t>
                    </m:r>
                    <m:r>
                      <a:rPr lang="en-US" altLang="zh-CN" sz="2000" b="0" i="1" smtClean="0">
                        <a:solidFill>
                          <a:schemeClr val="tx1"/>
                        </a:solidFill>
                        <a:latin typeface="Cambria Math" panose="02040503050406030204" pitchFamily="18" charset="0"/>
                      </a:rPr>
                      <m:t>𝑖</m:t>
                    </m:r>
                  </m:oMath>
                </a14:m>
                <a:r>
                  <a:rPr lang="en-US" altLang="zh-CN" sz="2000" dirty="0">
                    <a:solidFill>
                      <a:schemeClr val="tx1"/>
                    </a:solidFill>
                  </a:rPr>
                  <a:t>:</a:t>
                </a:r>
                <a:endParaRPr lang="en-US" altLang="zh-CN" sz="1800" i="1" dirty="0">
                  <a:solidFill>
                    <a:schemeClr val="tx1"/>
                  </a:solidFill>
                  <a:latin typeface="Cambria Math" panose="02040503050406030204" pitchFamily="18" charset="0"/>
                </a:endParaRPr>
              </a:p>
            </p:txBody>
          </p:sp>
        </mc:Choice>
        <mc:Fallback xmlns="">
          <p:sp>
            <p:nvSpPr>
              <p:cNvPr id="23" name="文本框 22">
                <a:extLst>
                  <a:ext uri="{FF2B5EF4-FFF2-40B4-BE49-F238E27FC236}">
                    <a16:creationId xmlns:a16="http://schemas.microsoft.com/office/drawing/2014/main" id="{36ECEE79-9E11-473A-8539-459E01033F80}"/>
                  </a:ext>
                </a:extLst>
              </p:cNvPr>
              <p:cNvSpPr txBox="1">
                <a:spLocks noRot="1" noChangeAspect="1" noMove="1" noResize="1" noEditPoints="1" noAdjustHandles="1" noChangeArrowheads="1" noChangeShapeType="1" noTextEdit="1"/>
              </p:cNvSpPr>
              <p:nvPr/>
            </p:nvSpPr>
            <p:spPr>
              <a:xfrm>
                <a:off x="1139363" y="2978423"/>
                <a:ext cx="2528909" cy="400110"/>
              </a:xfrm>
              <a:prstGeom prst="rect">
                <a:avLst/>
              </a:prstGeom>
              <a:blipFill>
                <a:blip r:embed="rId16"/>
                <a:stretch>
                  <a:fillRect t="-9231" b="-2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338F5B09-D01C-482D-8196-D7F3B1CA5DA2}"/>
                  </a:ext>
                </a:extLst>
              </p:cNvPr>
              <p:cNvSpPr txBox="1"/>
              <p:nvPr/>
            </p:nvSpPr>
            <p:spPr>
              <a:xfrm>
                <a:off x="1182253" y="5250973"/>
                <a:ext cx="2528909" cy="400110"/>
              </a:xfrm>
              <a:prstGeom prst="rect">
                <a:avLst/>
              </a:prstGeom>
              <a:noFill/>
            </p:spPr>
            <p:txBody>
              <a:bodyPr wrap="square">
                <a:spAutoFit/>
              </a:bodyPr>
              <a:lstStyle/>
              <a:p>
                <a:r>
                  <a:rPr lang="en-US" altLang="zh-CN" sz="2000" b="0" dirty="0">
                    <a:solidFill>
                      <a:srgbClr val="000201"/>
                    </a:solidFill>
                  </a:rPr>
                  <a:t> </a:t>
                </a:r>
                <a:r>
                  <a:rPr lang="en-US" altLang="zh-CN" sz="2000" b="1" dirty="0">
                    <a:solidFill>
                      <a:srgbClr val="000201"/>
                    </a:solidFill>
                  </a:rPr>
                  <a:t>Amplitude</a:t>
                </a:r>
                <a:r>
                  <a:rPr lang="zh-CN" altLang="en-US" sz="2000" dirty="0">
                    <a:solidFill>
                      <a:srgbClr val="000201"/>
                    </a:solidFill>
                  </a:rPr>
                  <a:t> </a:t>
                </a:r>
                <a14:m>
                  <m:oMath xmlns:m="http://schemas.openxmlformats.org/officeDocument/2006/math">
                    <m:r>
                      <a:rPr lang="en-US" altLang="zh-CN" sz="2000" b="0" i="1" smtClean="0">
                        <a:solidFill>
                          <a:srgbClr val="000201"/>
                        </a:solidFill>
                        <a:latin typeface="Cambria Math" panose="02040503050406030204" pitchFamily="18" charset="0"/>
                      </a:rPr>
                      <m:t>𝑓</m:t>
                    </m:r>
                    <m:r>
                      <a:rPr lang="en-US" altLang="zh-CN" sz="2000" b="0" i="1" smtClean="0">
                        <a:solidFill>
                          <a:srgbClr val="000201"/>
                        </a:solidFill>
                        <a:latin typeface="Cambria Math" panose="02040503050406030204" pitchFamily="18" charset="0"/>
                      </a:rPr>
                      <m:t>→</m:t>
                    </m:r>
                    <m:r>
                      <a:rPr lang="en-US" altLang="zh-CN" sz="2000" b="0" i="1" smtClean="0">
                        <a:solidFill>
                          <a:srgbClr val="000201"/>
                        </a:solidFill>
                        <a:latin typeface="Cambria Math" panose="02040503050406030204" pitchFamily="18" charset="0"/>
                      </a:rPr>
                      <m:t>𝑖</m:t>
                    </m:r>
                  </m:oMath>
                </a14:m>
                <a:r>
                  <a:rPr lang="en-US" altLang="zh-CN" sz="2000" dirty="0">
                    <a:solidFill>
                      <a:srgbClr val="000201"/>
                    </a:solidFill>
                  </a:rPr>
                  <a:t>:</a:t>
                </a:r>
                <a:endParaRPr lang="en-US" altLang="zh-CN" sz="1800" i="1" dirty="0">
                  <a:solidFill>
                    <a:srgbClr val="000201"/>
                  </a:solidFill>
                  <a:latin typeface="Cambria Math" panose="02040503050406030204" pitchFamily="18" charset="0"/>
                </a:endParaRPr>
              </a:p>
            </p:txBody>
          </p:sp>
        </mc:Choice>
        <mc:Fallback xmlns="">
          <p:sp>
            <p:nvSpPr>
              <p:cNvPr id="25" name="文本框 24">
                <a:extLst>
                  <a:ext uri="{FF2B5EF4-FFF2-40B4-BE49-F238E27FC236}">
                    <a16:creationId xmlns:a16="http://schemas.microsoft.com/office/drawing/2014/main" id="{338F5B09-D01C-482D-8196-D7F3B1CA5DA2}"/>
                  </a:ext>
                </a:extLst>
              </p:cNvPr>
              <p:cNvSpPr txBox="1">
                <a:spLocks noRot="1" noChangeAspect="1" noMove="1" noResize="1" noEditPoints="1" noAdjustHandles="1" noChangeArrowheads="1" noChangeShapeType="1" noTextEdit="1"/>
              </p:cNvSpPr>
              <p:nvPr/>
            </p:nvSpPr>
            <p:spPr>
              <a:xfrm>
                <a:off x="1182253" y="5250973"/>
                <a:ext cx="2528909" cy="400110"/>
              </a:xfrm>
              <a:prstGeom prst="rect">
                <a:avLst/>
              </a:prstGeom>
              <a:blipFill>
                <a:blip r:embed="rId17"/>
                <a:stretch>
                  <a:fillRect t="-7576"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4B66BEEF-2FF8-4D60-B059-A2B7984E188F}"/>
                  </a:ext>
                </a:extLst>
              </p:cNvPr>
              <p:cNvSpPr/>
              <p:nvPr/>
            </p:nvSpPr>
            <p:spPr>
              <a:xfrm>
                <a:off x="9945542" y="840373"/>
                <a:ext cx="1434239" cy="369332"/>
              </a:xfrm>
              <a:prstGeom prst="rect">
                <a:avLst/>
              </a:prstGeom>
              <a:solidFill>
                <a:schemeClr val="bg2"/>
              </a:solidFill>
            </p:spPr>
            <p:txBody>
              <a:bodyPr wrap="none">
                <a:spAutoFit/>
              </a:bodyPr>
              <a:lstStyle/>
              <a:p>
                <a14:m>
                  <m:oMath xmlns:m="http://schemas.openxmlformats.org/officeDocument/2006/math">
                    <m:r>
                      <a:rPr lang="en-US" altLang="zh-CN" b="1" i="1" smtClean="0">
                        <a:solidFill>
                          <a:srgbClr val="2E11BF"/>
                        </a:solidFill>
                        <a:latin typeface="Cambria Math" panose="02040503050406030204" pitchFamily="18" charset="0"/>
                      </a:rPr>
                      <m:t>𝒊</m:t>
                    </m:r>
                    <m:r>
                      <a:rPr lang="en-US" altLang="zh-CN" b="1" i="1" smtClean="0">
                        <a:solidFill>
                          <a:srgbClr val="2E11BF"/>
                        </a:solidFill>
                        <a:latin typeface="Cambria Math" panose="02040503050406030204" pitchFamily="18" charset="0"/>
                      </a:rPr>
                      <m:t>→</m:t>
                    </m:r>
                    <m:r>
                      <a:rPr lang="en-US" altLang="zh-CN" b="1" i="1" smtClean="0">
                        <a:solidFill>
                          <a:srgbClr val="2E11BF"/>
                        </a:solidFill>
                        <a:latin typeface="Cambria Math" panose="02040503050406030204" pitchFamily="18" charset="0"/>
                      </a:rPr>
                      <m:t>𝒇</m:t>
                    </m:r>
                  </m:oMath>
                </a14:m>
                <a:r>
                  <a:rPr lang="en-US" altLang="zh-CN" b="1" dirty="0">
                    <a:solidFill>
                      <a:srgbClr val="2E11BF"/>
                    </a:solidFill>
                  </a:rPr>
                  <a:t> ; </a:t>
                </a:r>
                <a14:m>
                  <m:oMath xmlns:m="http://schemas.openxmlformats.org/officeDocument/2006/math">
                    <m:r>
                      <a:rPr lang="en-US" altLang="zh-CN" b="1" i="1">
                        <a:solidFill>
                          <a:srgbClr val="2E11BF"/>
                        </a:solidFill>
                        <a:latin typeface="Cambria Math" panose="02040503050406030204" pitchFamily="18" charset="0"/>
                      </a:rPr>
                      <m:t>𝒇</m:t>
                    </m:r>
                    <m:r>
                      <a:rPr lang="en-US" altLang="zh-CN" b="1" i="1" smtClean="0">
                        <a:solidFill>
                          <a:srgbClr val="2E11BF"/>
                        </a:solidFill>
                        <a:latin typeface="Cambria Math" panose="02040503050406030204" pitchFamily="18" charset="0"/>
                      </a:rPr>
                      <m:t>→</m:t>
                    </m:r>
                    <m:r>
                      <a:rPr lang="en-US" altLang="zh-CN" b="1" i="1" smtClean="0">
                        <a:solidFill>
                          <a:srgbClr val="2E11BF"/>
                        </a:solidFill>
                        <a:latin typeface="Cambria Math" panose="02040503050406030204" pitchFamily="18" charset="0"/>
                      </a:rPr>
                      <m:t>𝒊</m:t>
                    </m:r>
                  </m:oMath>
                </a14:m>
                <a:endParaRPr lang="zh-CN" altLang="en-US" b="1" dirty="0"/>
              </a:p>
            </p:txBody>
          </p:sp>
        </mc:Choice>
        <mc:Fallback xmlns="">
          <p:sp>
            <p:nvSpPr>
              <p:cNvPr id="11" name="矩形 10">
                <a:extLst>
                  <a:ext uri="{FF2B5EF4-FFF2-40B4-BE49-F238E27FC236}">
                    <a16:creationId xmlns:a16="http://schemas.microsoft.com/office/drawing/2014/main" id="{4B66BEEF-2FF8-4D60-B059-A2B7984E188F}"/>
                  </a:ext>
                </a:extLst>
              </p:cNvPr>
              <p:cNvSpPr>
                <a:spLocks noRot="1" noChangeAspect="1" noMove="1" noResize="1" noEditPoints="1" noAdjustHandles="1" noChangeArrowheads="1" noChangeShapeType="1" noTextEdit="1"/>
              </p:cNvSpPr>
              <p:nvPr/>
            </p:nvSpPr>
            <p:spPr>
              <a:xfrm>
                <a:off x="9945542" y="840373"/>
                <a:ext cx="1434239" cy="369332"/>
              </a:xfrm>
              <a:prstGeom prst="rect">
                <a:avLst/>
              </a:prstGeom>
              <a:blipFill>
                <a:blip r:embed="rId18"/>
                <a:stretch>
                  <a:fillRect t="-10000" b="-2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62173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D1DC3-68EE-54C2-7839-81619441344D}"/>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Stimulated Annihilation</a:t>
            </a:r>
            <a:endParaRPr lang="zh-CN" altLang="en-US" dirty="0"/>
          </a:p>
        </p:txBody>
      </p:sp>
      <p:sp>
        <p:nvSpPr>
          <p:cNvPr id="4" name="灯片编号占位符 3">
            <a:extLst>
              <a:ext uri="{FF2B5EF4-FFF2-40B4-BE49-F238E27FC236}">
                <a16:creationId xmlns:a16="http://schemas.microsoft.com/office/drawing/2014/main" id="{BC595131-E8A6-21F2-70B2-34000735495D}"/>
              </a:ext>
            </a:extLst>
          </p:cNvPr>
          <p:cNvSpPr>
            <a:spLocks noGrp="1"/>
          </p:cNvSpPr>
          <p:nvPr>
            <p:ph type="sldNum" sz="quarter" idx="12"/>
          </p:nvPr>
        </p:nvSpPr>
        <p:spPr/>
        <p:txBody>
          <a:bodyPr/>
          <a:lstStyle/>
          <a:p>
            <a:fld id="{65316A93-59F2-4889-9C97-010C89774A76}" type="slidenum">
              <a:rPr lang="zh-CN" altLang="en-US" smtClean="0"/>
              <a:pPr/>
              <a:t>27</a:t>
            </a:fld>
            <a:r>
              <a:rPr lang="en-US" altLang="zh-CN" dirty="0"/>
              <a:t> /24</a:t>
            </a:r>
            <a:endParaRPr lang="zh-CN" altLang="en-US" dirty="0"/>
          </a:p>
        </p:txBody>
      </p:sp>
      <p:sp>
        <p:nvSpPr>
          <p:cNvPr id="6" name="内容占位符 2">
            <a:extLst>
              <a:ext uri="{FF2B5EF4-FFF2-40B4-BE49-F238E27FC236}">
                <a16:creationId xmlns:a16="http://schemas.microsoft.com/office/drawing/2014/main" id="{781CDB00-4367-2B78-4430-D2A150B503D6}"/>
              </a:ext>
            </a:extLst>
          </p:cNvPr>
          <p:cNvSpPr>
            <a:spLocks noGrp="1"/>
          </p:cNvSpPr>
          <p:nvPr>
            <p:ph idx="1"/>
          </p:nvPr>
        </p:nvSpPr>
        <p:spPr>
          <a:xfrm>
            <a:off x="102637" y="605916"/>
            <a:ext cx="10515600" cy="565883"/>
          </a:xfrm>
        </p:spPr>
        <p:txBody>
          <a:bodyPr/>
          <a:lstStyle/>
          <a:p>
            <a:pPr marL="0" indent="0">
              <a:buNone/>
            </a:pPr>
            <a:r>
              <a:rPr lang="en-US" altLang="zh-CN" b="1" dirty="0">
                <a:ln w="0"/>
                <a:effectLst>
                  <a:outerShdw blurRad="38100" dist="19050" dir="2700000" algn="tl" rotWithShape="0">
                    <a:schemeClr val="dk1">
                      <a:alpha val="40000"/>
                    </a:schemeClr>
                  </a:outerShdw>
                </a:effectLst>
              </a:rPr>
              <a:t>Flux and Power</a:t>
            </a:r>
            <a:endParaRPr lang="zh-CN" altLang="en-US"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3" name="内容占位符 2">
            <a:extLst>
              <a:ext uri="{FF2B5EF4-FFF2-40B4-BE49-F238E27FC236}">
                <a16:creationId xmlns:a16="http://schemas.microsoft.com/office/drawing/2014/main" id="{B10222B8-7F63-70E1-04DA-FF5139DBB274}"/>
              </a:ext>
            </a:extLst>
          </p:cNvPr>
          <p:cNvSpPr txBox="1">
            <a:spLocks/>
          </p:cNvSpPr>
          <p:nvPr/>
        </p:nvSpPr>
        <p:spPr>
          <a:xfrm>
            <a:off x="952755" y="1299741"/>
            <a:ext cx="7198580" cy="474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b="1" dirty="0"/>
              <a:t>Power:</a:t>
            </a:r>
            <a:endParaRPr lang="zh-CN" altLang="en-US" sz="2000" b="1" dirty="0"/>
          </a:p>
        </p:txBody>
      </p:sp>
      <p:sp>
        <p:nvSpPr>
          <p:cNvPr id="14" name="内容占位符 2">
            <a:extLst>
              <a:ext uri="{FF2B5EF4-FFF2-40B4-BE49-F238E27FC236}">
                <a16:creationId xmlns:a16="http://schemas.microsoft.com/office/drawing/2014/main" id="{C24D9152-2703-FAA9-FFD3-A27CB976BD1D}"/>
              </a:ext>
            </a:extLst>
          </p:cNvPr>
          <p:cNvSpPr txBox="1">
            <a:spLocks/>
          </p:cNvSpPr>
          <p:nvPr/>
        </p:nvSpPr>
        <p:spPr>
          <a:xfrm>
            <a:off x="849060" y="2912385"/>
            <a:ext cx="7198580" cy="639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t>On the other hand :</a:t>
            </a:r>
            <a:endParaRPr lang="zh-CN" altLang="en-US" sz="2400" b="1" dirty="0"/>
          </a:p>
        </p:txBody>
      </p:sp>
      <p:pic>
        <p:nvPicPr>
          <p:cNvPr id="15" name="图片 14">
            <a:extLst>
              <a:ext uri="{FF2B5EF4-FFF2-40B4-BE49-F238E27FC236}">
                <a16:creationId xmlns:a16="http://schemas.microsoft.com/office/drawing/2014/main" id="{9DD59D7F-4317-7E5E-6506-5C4195EDA02A}"/>
              </a:ext>
            </a:extLst>
          </p:cNvPr>
          <p:cNvPicPr>
            <a:picLocks noChangeAspect="1"/>
          </p:cNvPicPr>
          <p:nvPr/>
        </p:nvPicPr>
        <p:blipFill>
          <a:blip r:embed="rId3"/>
          <a:stretch>
            <a:fillRect/>
          </a:stretch>
        </p:blipFill>
        <p:spPr>
          <a:xfrm>
            <a:off x="3555808" y="4245190"/>
            <a:ext cx="5992611" cy="807630"/>
          </a:xfrm>
          <a:prstGeom prst="rect">
            <a:avLst/>
          </a:prstGeom>
        </p:spPr>
      </p:pic>
      <p:pic>
        <p:nvPicPr>
          <p:cNvPr id="16" name="图片 15">
            <a:extLst>
              <a:ext uri="{FF2B5EF4-FFF2-40B4-BE49-F238E27FC236}">
                <a16:creationId xmlns:a16="http://schemas.microsoft.com/office/drawing/2014/main" id="{D9522A49-EA58-2334-400C-94068B61EAE2}"/>
              </a:ext>
            </a:extLst>
          </p:cNvPr>
          <p:cNvPicPr>
            <a:picLocks noChangeAspect="1"/>
          </p:cNvPicPr>
          <p:nvPr/>
        </p:nvPicPr>
        <p:blipFill>
          <a:blip r:embed="rId4"/>
          <a:stretch>
            <a:fillRect/>
          </a:stretch>
        </p:blipFill>
        <p:spPr>
          <a:xfrm>
            <a:off x="3614802" y="5557968"/>
            <a:ext cx="5547841" cy="777307"/>
          </a:xfrm>
          <a:prstGeom prst="rect">
            <a:avLst/>
          </a:prstGeom>
        </p:spPr>
      </p:pic>
      <p:pic>
        <p:nvPicPr>
          <p:cNvPr id="17" name="图片 16">
            <a:extLst>
              <a:ext uri="{FF2B5EF4-FFF2-40B4-BE49-F238E27FC236}">
                <a16:creationId xmlns:a16="http://schemas.microsoft.com/office/drawing/2014/main" id="{0CB33AAC-E0B8-EA28-0488-ACCB796F0F0E}"/>
              </a:ext>
            </a:extLst>
          </p:cNvPr>
          <p:cNvPicPr>
            <a:picLocks noChangeAspect="1"/>
          </p:cNvPicPr>
          <p:nvPr/>
        </p:nvPicPr>
        <p:blipFill>
          <a:blip r:embed="rId5"/>
          <a:stretch>
            <a:fillRect/>
          </a:stretch>
        </p:blipFill>
        <p:spPr>
          <a:xfrm>
            <a:off x="3625023" y="3251045"/>
            <a:ext cx="3843075" cy="1058369"/>
          </a:xfrm>
          <a:prstGeom prst="rect">
            <a:avLst/>
          </a:prstGeom>
        </p:spPr>
      </p:pic>
      <p:sp>
        <p:nvSpPr>
          <p:cNvPr id="23" name="文本框 22">
            <a:extLst>
              <a:ext uri="{FF2B5EF4-FFF2-40B4-BE49-F238E27FC236}">
                <a16:creationId xmlns:a16="http://schemas.microsoft.com/office/drawing/2014/main" id="{9BDBAF8A-6169-19C8-E7A1-724EEB5DB11C}"/>
              </a:ext>
            </a:extLst>
          </p:cNvPr>
          <p:cNvSpPr txBox="1"/>
          <p:nvPr/>
        </p:nvSpPr>
        <p:spPr>
          <a:xfrm>
            <a:off x="6388722" y="5188636"/>
            <a:ext cx="2902501" cy="369332"/>
          </a:xfrm>
          <a:prstGeom prst="rect">
            <a:avLst/>
          </a:prstGeom>
          <a:noFill/>
        </p:spPr>
        <p:txBody>
          <a:bodyPr wrap="square">
            <a:spAutoFit/>
          </a:bodyPr>
          <a:lstStyle/>
          <a:p>
            <a:r>
              <a:rPr lang="en-US" altLang="zh-CN" dirty="0"/>
              <a:t>Equivalent current source</a:t>
            </a:r>
            <a:endParaRPr lang="zh-CN" altLang="en-US" dirty="0"/>
          </a:p>
        </p:txBody>
      </p:sp>
      <p:pic>
        <p:nvPicPr>
          <p:cNvPr id="3" name="图片 2">
            <a:extLst>
              <a:ext uri="{FF2B5EF4-FFF2-40B4-BE49-F238E27FC236}">
                <a16:creationId xmlns:a16="http://schemas.microsoft.com/office/drawing/2014/main" id="{243932A6-CE4D-44C7-8A71-A8E35BD88135}"/>
              </a:ext>
            </a:extLst>
          </p:cNvPr>
          <p:cNvPicPr>
            <a:picLocks noChangeAspect="1"/>
          </p:cNvPicPr>
          <p:nvPr/>
        </p:nvPicPr>
        <p:blipFill>
          <a:blip r:embed="rId6"/>
          <a:stretch>
            <a:fillRect/>
          </a:stretch>
        </p:blipFill>
        <p:spPr>
          <a:xfrm>
            <a:off x="3625023" y="1300032"/>
            <a:ext cx="3314700" cy="1485900"/>
          </a:xfrm>
          <a:prstGeom prst="rect">
            <a:avLst/>
          </a:prstGeom>
        </p:spPr>
      </p:pic>
      <p:sp>
        <p:nvSpPr>
          <p:cNvPr id="8" name="右大括号 7">
            <a:extLst>
              <a:ext uri="{FF2B5EF4-FFF2-40B4-BE49-F238E27FC236}">
                <a16:creationId xmlns:a16="http://schemas.microsoft.com/office/drawing/2014/main" id="{BDBFF914-F458-4675-8C6A-B027F69167A7}"/>
              </a:ext>
            </a:extLst>
          </p:cNvPr>
          <p:cNvSpPr/>
          <p:nvPr/>
        </p:nvSpPr>
        <p:spPr>
          <a:xfrm rot="5400000">
            <a:off x="7467640" y="3179141"/>
            <a:ext cx="147403" cy="3795252"/>
          </a:xfrm>
          <a:prstGeom prst="rightBrace">
            <a:avLst/>
          </a:prstGeom>
          <a:ln w="28575">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F1896BD0-F1A0-4038-B4B0-2CFDFBB0B1C3}"/>
              </a:ext>
            </a:extLst>
          </p:cNvPr>
          <p:cNvSpPr/>
          <p:nvPr/>
        </p:nvSpPr>
        <p:spPr>
          <a:xfrm>
            <a:off x="8487766" y="3800618"/>
            <a:ext cx="2669320" cy="369332"/>
          </a:xfrm>
          <a:prstGeom prst="rect">
            <a:avLst/>
          </a:prstGeom>
        </p:spPr>
        <p:txBody>
          <a:bodyPr wrap="none">
            <a:spAutoFit/>
          </a:bodyPr>
          <a:lstStyle/>
          <a:p>
            <a:r>
              <a:rPr lang="en-US" altLang="zh-CN" b="1" i="1" dirty="0">
                <a:solidFill>
                  <a:srgbClr val="2E11BF"/>
                </a:solidFill>
              </a:rPr>
              <a:t>beam of radio radiation</a:t>
            </a:r>
            <a:endParaRPr lang="zh-CN" altLang="en-US" dirty="0"/>
          </a:p>
        </p:txBody>
      </p:sp>
      <p:cxnSp>
        <p:nvCxnSpPr>
          <p:cNvPr id="19" name="直接箭头连接符 18">
            <a:extLst>
              <a:ext uri="{FF2B5EF4-FFF2-40B4-BE49-F238E27FC236}">
                <a16:creationId xmlns:a16="http://schemas.microsoft.com/office/drawing/2014/main" id="{8C0B24F1-A9E1-46A8-B923-DB534FF15747}"/>
              </a:ext>
            </a:extLst>
          </p:cNvPr>
          <p:cNvCxnSpPr>
            <a:cxnSpLocks/>
            <a:stCxn id="10" idx="1"/>
          </p:cNvCxnSpPr>
          <p:nvPr/>
        </p:nvCxnSpPr>
        <p:spPr>
          <a:xfrm flipH="1">
            <a:off x="7089058" y="3985284"/>
            <a:ext cx="1398708" cy="537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6A280677-D315-47E1-BBEB-2856910E6814}"/>
              </a:ext>
            </a:extLst>
          </p:cNvPr>
          <p:cNvCxnSpPr>
            <a:cxnSpLocks/>
          </p:cNvCxnSpPr>
          <p:nvPr/>
        </p:nvCxnSpPr>
        <p:spPr>
          <a:xfrm flipH="1">
            <a:off x="8318739" y="4137684"/>
            <a:ext cx="321427" cy="425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D2B8508A-6087-47B5-B40E-17262DAC1DC8}"/>
              </a:ext>
            </a:extLst>
          </p:cNvPr>
          <p:cNvCxnSpPr>
            <a:cxnSpLocks/>
          </p:cNvCxnSpPr>
          <p:nvPr/>
        </p:nvCxnSpPr>
        <p:spPr>
          <a:xfrm>
            <a:off x="8735144" y="4105214"/>
            <a:ext cx="482906" cy="368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06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8"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536F6E48-BA86-4645-8D7A-47CA9454D60A}"/>
              </a:ext>
            </a:extLst>
          </p:cNvPr>
          <p:cNvSpPr/>
          <p:nvPr/>
        </p:nvSpPr>
        <p:spPr>
          <a:xfrm>
            <a:off x="1686050" y="4180147"/>
            <a:ext cx="8509299" cy="223727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9" name="直接连接符 68">
            <a:extLst>
              <a:ext uri="{FF2B5EF4-FFF2-40B4-BE49-F238E27FC236}">
                <a16:creationId xmlns:a16="http://schemas.microsoft.com/office/drawing/2014/main" id="{9A18C387-1D28-4776-A4F9-018C9266814D}"/>
              </a:ext>
            </a:extLst>
          </p:cNvPr>
          <p:cNvCxnSpPr>
            <a:cxnSpLocks/>
          </p:cNvCxnSpPr>
          <p:nvPr/>
        </p:nvCxnSpPr>
        <p:spPr>
          <a:xfrm flipH="1">
            <a:off x="7472754" y="5146215"/>
            <a:ext cx="631265" cy="0"/>
          </a:xfrm>
          <a:prstGeom prst="line">
            <a:avLst/>
          </a:prstGeom>
          <a:ln w="19050">
            <a:solidFill>
              <a:srgbClr val="2E11BF"/>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32F1D3A4-C8E7-4362-B51E-223468382FA6}"/>
              </a:ext>
            </a:extLst>
          </p:cNvPr>
          <p:cNvCxnSpPr>
            <a:cxnSpLocks/>
          </p:cNvCxnSpPr>
          <p:nvPr/>
        </p:nvCxnSpPr>
        <p:spPr>
          <a:xfrm flipV="1">
            <a:off x="7500421" y="5112564"/>
            <a:ext cx="0" cy="613844"/>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椭圆 32">
            <a:extLst>
              <a:ext uri="{FF2B5EF4-FFF2-40B4-BE49-F238E27FC236}">
                <a16:creationId xmlns:a16="http://schemas.microsoft.com/office/drawing/2014/main" id="{76C5CAA8-EF6F-46A1-815A-A67DFDF4BDD6}"/>
              </a:ext>
            </a:extLst>
          </p:cNvPr>
          <p:cNvSpPr/>
          <p:nvPr/>
        </p:nvSpPr>
        <p:spPr>
          <a:xfrm>
            <a:off x="7405650" y="5055411"/>
            <a:ext cx="193223" cy="193822"/>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4779D097-CC4D-40ED-B847-F6EA6CF4C01A}"/>
                  </a:ext>
                </a:extLst>
              </p:cNvPr>
              <p:cNvSpPr>
                <a:spLocks noGrp="1"/>
              </p:cNvSpPr>
              <p:nvPr>
                <p:ph type="title" idx="4294967295"/>
              </p:nvPr>
            </p:nvSpPr>
            <p:spPr>
              <a:xfrm>
                <a:off x="-1" y="0"/>
                <a:ext cx="12191999" cy="548146"/>
              </a:xfrm>
            </p:spPr>
            <p:txBody>
              <a:bodyPr>
                <a:normAutofit fontScale="90000"/>
              </a:bodyPr>
              <a:lstStyle/>
              <a:p>
                <a:pPr algn="ctr"/>
                <a14:m>
                  <m:oMath xmlns:m="http://schemas.openxmlformats.org/officeDocument/2006/math">
                    <m:r>
                      <m:rPr>
                        <m:nor/>
                      </m:rPr>
                      <a:rPr lang="en-US" altLang="zh-CN" b="1" dirty="0" smtClean="0">
                        <a:solidFill>
                          <a:schemeClr val="bg1"/>
                        </a:solidFill>
                      </a:rPr>
                      <m:t>Stimulated</m:t>
                    </m:r>
                    <m:r>
                      <m:rPr>
                        <m:nor/>
                      </m:rPr>
                      <a:rPr lang="en-US" altLang="zh-CN" b="1" dirty="0" smtClean="0">
                        <a:solidFill>
                          <a:schemeClr val="bg1"/>
                        </a:solidFill>
                      </a:rPr>
                      <m:t> </m:t>
                    </m:r>
                  </m:oMath>
                </a14:m>
                <a:r>
                  <a:rPr lang="en-US" altLang="zh-CN" b="1" dirty="0">
                    <a:solidFill>
                      <a:schemeClr val="bg1"/>
                    </a:solidFill>
                  </a:rPr>
                  <a:t>Annihilation</a:t>
                </a:r>
                <a:endParaRPr lang="zh-CN" altLang="en-US" b="1" dirty="0">
                  <a:solidFill>
                    <a:schemeClr val="bg1"/>
                  </a:solidFill>
                </a:endParaRPr>
              </a:p>
            </p:txBody>
          </p:sp>
        </mc:Choice>
        <mc:Fallback xmlns="">
          <p:sp>
            <p:nvSpPr>
              <p:cNvPr id="2" name="标题 1">
                <a:extLst>
                  <a:ext uri="{FF2B5EF4-FFF2-40B4-BE49-F238E27FC236}">
                    <a16:creationId xmlns:a16="http://schemas.microsoft.com/office/drawing/2014/main" id="{4779D097-CC4D-40ED-B847-F6EA6CF4C01A}"/>
                  </a:ext>
                </a:extLst>
              </p:cNvPr>
              <p:cNvSpPr>
                <a:spLocks noGrp="1" noRot="1" noChangeAspect="1" noMove="1" noResize="1" noEditPoints="1" noAdjustHandles="1" noChangeArrowheads="1" noChangeShapeType="1" noTextEdit="1"/>
              </p:cNvSpPr>
              <p:nvPr>
                <p:ph type="title" idx="4294967295"/>
              </p:nvPr>
            </p:nvSpPr>
            <p:spPr>
              <a:xfrm>
                <a:off x="-1" y="0"/>
                <a:ext cx="12191999" cy="548146"/>
              </a:xfrm>
              <a:blipFill>
                <a:blip r:embed="rId3"/>
                <a:stretch>
                  <a:fillRect t="-40000" b="-55556"/>
                </a:stretch>
              </a:blipFill>
            </p:spPr>
            <p:txBody>
              <a:bodyPr/>
              <a:lstStyle/>
              <a:p>
                <a:r>
                  <a:rPr lang="zh-CN" altLang="en-US">
                    <a:noFill/>
                  </a:rPr>
                  <a:t> </a:t>
                </a:r>
              </a:p>
            </p:txBody>
          </p:sp>
        </mc:Fallback>
      </mc:AlternateContent>
      <p:sp>
        <p:nvSpPr>
          <p:cNvPr id="3" name="内容占位符 2">
            <a:extLst>
              <a:ext uri="{FF2B5EF4-FFF2-40B4-BE49-F238E27FC236}">
                <a16:creationId xmlns:a16="http://schemas.microsoft.com/office/drawing/2014/main" id="{4922D03C-56EC-4DF1-A375-D993681AFF4B}"/>
              </a:ext>
            </a:extLst>
          </p:cNvPr>
          <p:cNvSpPr>
            <a:spLocks noGrp="1"/>
          </p:cNvSpPr>
          <p:nvPr>
            <p:ph idx="1"/>
          </p:nvPr>
        </p:nvSpPr>
        <p:spPr>
          <a:xfrm>
            <a:off x="-1" y="571968"/>
            <a:ext cx="5675921" cy="494966"/>
          </a:xfrm>
        </p:spPr>
        <p:txBody>
          <a:bodyPr/>
          <a:lstStyle/>
          <a:p>
            <a:pPr marL="0" indent="0">
              <a:buNone/>
            </a:pPr>
            <a:r>
              <a:rPr lang="en-US" altLang="zh-CN" dirty="0"/>
              <a:t>Impact from the ULDM motion</a:t>
            </a:r>
            <a:endParaRPr lang="zh-CN" altLang="en-US" dirty="0"/>
          </a:p>
        </p:txBody>
      </p:sp>
      <p:sp>
        <p:nvSpPr>
          <p:cNvPr id="4" name="灯片编号占位符 3">
            <a:extLst>
              <a:ext uri="{FF2B5EF4-FFF2-40B4-BE49-F238E27FC236}">
                <a16:creationId xmlns:a16="http://schemas.microsoft.com/office/drawing/2014/main" id="{B1348A85-461E-4671-AE88-26044510C01D}"/>
              </a:ext>
            </a:extLst>
          </p:cNvPr>
          <p:cNvSpPr>
            <a:spLocks noGrp="1"/>
          </p:cNvSpPr>
          <p:nvPr>
            <p:ph type="sldNum" sz="quarter" idx="12"/>
          </p:nvPr>
        </p:nvSpPr>
        <p:spPr/>
        <p:txBody>
          <a:bodyPr/>
          <a:lstStyle/>
          <a:p>
            <a:fld id="{65316A93-59F2-4889-9C97-010C89774A76}" type="slidenum">
              <a:rPr lang="zh-CN" altLang="en-US" smtClean="0"/>
              <a:pPr/>
              <a:t>28</a:t>
            </a:fld>
            <a:endParaRPr lang="zh-CN" altLang="en-US" dirty="0"/>
          </a:p>
        </p:txBody>
      </p:sp>
      <p:sp>
        <p:nvSpPr>
          <p:cNvPr id="7" name="矩形 6">
            <a:extLst>
              <a:ext uri="{FF2B5EF4-FFF2-40B4-BE49-F238E27FC236}">
                <a16:creationId xmlns:a16="http://schemas.microsoft.com/office/drawing/2014/main" id="{67D24EDF-4585-4426-B066-FEB50931E597}"/>
              </a:ext>
            </a:extLst>
          </p:cNvPr>
          <p:cNvSpPr/>
          <p:nvPr/>
        </p:nvSpPr>
        <p:spPr>
          <a:xfrm flipH="1">
            <a:off x="1686050" y="5012121"/>
            <a:ext cx="1136688" cy="369332"/>
          </a:xfrm>
          <a:prstGeom prst="rect">
            <a:avLst/>
          </a:prstGeom>
        </p:spPr>
        <p:txBody>
          <a:bodyPr wrap="square">
            <a:spAutoFit/>
          </a:bodyPr>
          <a:lstStyle/>
          <a:p>
            <a:r>
              <a:rPr lang="en-US" altLang="zh-CN" dirty="0"/>
              <a:t>2R</a:t>
            </a:r>
            <a:endParaRPr lang="zh-CN" altLang="en-US" dirty="0"/>
          </a:p>
        </p:txBody>
      </p:sp>
      <p:sp>
        <p:nvSpPr>
          <p:cNvPr id="8" name="矩形 7">
            <a:extLst>
              <a:ext uri="{FF2B5EF4-FFF2-40B4-BE49-F238E27FC236}">
                <a16:creationId xmlns:a16="http://schemas.microsoft.com/office/drawing/2014/main" id="{F0CCA9A9-0680-4D89-BA2F-D98F9CE4C1B3}"/>
              </a:ext>
            </a:extLst>
          </p:cNvPr>
          <p:cNvSpPr/>
          <p:nvPr/>
        </p:nvSpPr>
        <p:spPr>
          <a:xfrm>
            <a:off x="2767980" y="5923941"/>
            <a:ext cx="1043876" cy="369332"/>
          </a:xfrm>
          <a:prstGeom prst="rect">
            <a:avLst/>
          </a:prstGeom>
        </p:spPr>
        <p:txBody>
          <a:bodyPr wrap="none">
            <a:spAutoFit/>
          </a:bodyPr>
          <a:lstStyle/>
          <a:p>
            <a:r>
              <a:rPr lang="en-US" altLang="zh-CN" dirty="0"/>
              <a:t>Detector</a:t>
            </a:r>
            <a:endParaRPr lang="zh-CN" altLang="en-US" dirty="0"/>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F6DC5616-38D0-441F-8C82-48AD0C6699EE}"/>
                  </a:ext>
                </a:extLst>
              </p:cNvPr>
              <p:cNvSpPr/>
              <p:nvPr/>
            </p:nvSpPr>
            <p:spPr>
              <a:xfrm>
                <a:off x="4493936" y="5799024"/>
                <a:ext cx="1877437" cy="369332"/>
              </a:xfrm>
              <a:prstGeom prst="rect">
                <a:avLst/>
              </a:prstGeom>
              <a:noFill/>
              <a:ln>
                <a:noFill/>
              </a:ln>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CN" dirty="0">
                          <a:solidFill>
                            <a:srgbClr val="2E11BF"/>
                          </a:solidFill>
                          <a:latin typeface="Cambria Math" panose="02040503050406030204" pitchFamily="18" charset="0"/>
                        </a:rPr>
                        <m:t>r</m:t>
                      </m:r>
                      <m:r>
                        <m:rPr>
                          <m:sty m:val="p"/>
                        </m:rPr>
                        <a:rPr lang="en-US" altLang="zh-CN" b="0" i="0" dirty="0" smtClean="0">
                          <a:solidFill>
                            <a:srgbClr val="2E11BF"/>
                          </a:solidFill>
                          <a:latin typeface="Cambria Math" panose="02040503050406030204" pitchFamily="18" charset="0"/>
                        </a:rPr>
                        <m:t>eflected</m:t>
                      </m:r>
                      <m:r>
                        <a:rPr lang="en-US" altLang="zh-CN" b="0" i="0" dirty="0" smtClean="0">
                          <a:solidFill>
                            <a:srgbClr val="2E11BF"/>
                          </a:solidFill>
                          <a:latin typeface="Cambria Math" panose="02040503050406030204" pitchFamily="18" charset="0"/>
                        </a:rPr>
                        <m:t> </m:t>
                      </m:r>
                      <m:r>
                        <m:rPr>
                          <m:sty m:val="p"/>
                        </m:rPr>
                        <a:rPr lang="en-US" altLang="zh-CN" b="0" i="0" dirty="0" smtClean="0">
                          <a:solidFill>
                            <a:srgbClr val="2E11BF"/>
                          </a:solidFill>
                          <a:latin typeface="Cambria Math" panose="02040503050406030204" pitchFamily="18" charset="0"/>
                        </a:rPr>
                        <m:t>photon</m:t>
                      </m:r>
                    </m:oMath>
                  </m:oMathPara>
                </a14:m>
                <a:endParaRPr lang="zh-CN" altLang="en-US" dirty="0">
                  <a:solidFill>
                    <a:srgbClr val="2E11BF"/>
                  </a:solidFill>
                </a:endParaRPr>
              </a:p>
            </p:txBody>
          </p:sp>
        </mc:Choice>
        <mc:Fallback xmlns="">
          <p:sp>
            <p:nvSpPr>
              <p:cNvPr id="9" name="矩形 8">
                <a:extLst>
                  <a:ext uri="{FF2B5EF4-FFF2-40B4-BE49-F238E27FC236}">
                    <a16:creationId xmlns:a16="http://schemas.microsoft.com/office/drawing/2014/main" id="{F6DC5616-38D0-441F-8C82-48AD0C6699EE}"/>
                  </a:ext>
                </a:extLst>
              </p:cNvPr>
              <p:cNvSpPr>
                <a:spLocks noRot="1" noChangeAspect="1" noMove="1" noResize="1" noEditPoints="1" noAdjustHandles="1" noChangeArrowheads="1" noChangeShapeType="1" noTextEdit="1"/>
              </p:cNvSpPr>
              <p:nvPr/>
            </p:nvSpPr>
            <p:spPr>
              <a:xfrm>
                <a:off x="4493936" y="5799024"/>
                <a:ext cx="1877437" cy="369332"/>
              </a:xfrm>
              <a:prstGeom prst="rect">
                <a:avLst/>
              </a:prstGeom>
              <a:blipFill>
                <a:blip r:embed="rId4"/>
                <a:stretch>
                  <a:fillRect b="-13115"/>
                </a:stretch>
              </a:blipFill>
              <a:ln>
                <a:noFill/>
              </a:ln>
            </p:spPr>
            <p:txBody>
              <a:bodyPr/>
              <a:lstStyle/>
              <a:p>
                <a:r>
                  <a:rPr lang="zh-CN" altLang="en-US">
                    <a:noFill/>
                  </a:rPr>
                  <a:t> </a:t>
                </a:r>
              </a:p>
            </p:txBody>
          </p:sp>
        </mc:Fallback>
      </mc:AlternateContent>
      <p:cxnSp>
        <p:nvCxnSpPr>
          <p:cNvPr id="22" name="直接箭头连接符 21">
            <a:extLst>
              <a:ext uri="{FF2B5EF4-FFF2-40B4-BE49-F238E27FC236}">
                <a16:creationId xmlns:a16="http://schemas.microsoft.com/office/drawing/2014/main" id="{789392DA-7967-4B0E-B631-FEDC2970F410}"/>
              </a:ext>
            </a:extLst>
          </p:cNvPr>
          <p:cNvCxnSpPr>
            <a:cxnSpLocks/>
          </p:cNvCxnSpPr>
          <p:nvPr/>
        </p:nvCxnSpPr>
        <p:spPr>
          <a:xfrm>
            <a:off x="5709507" y="5152322"/>
            <a:ext cx="1819469" cy="0"/>
          </a:xfrm>
          <a:prstGeom prst="straightConnector1">
            <a:avLst/>
          </a:prstGeom>
          <a:ln w="3810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直接箭头连接符 22">
            <a:extLst>
              <a:ext uri="{FF2B5EF4-FFF2-40B4-BE49-F238E27FC236}">
                <a16:creationId xmlns:a16="http://schemas.microsoft.com/office/drawing/2014/main" id="{86354FC4-DD6B-49EC-85AF-44BD0261D7FD}"/>
              </a:ext>
            </a:extLst>
          </p:cNvPr>
          <p:cNvCxnSpPr>
            <a:cxnSpLocks/>
          </p:cNvCxnSpPr>
          <p:nvPr/>
        </p:nvCxnSpPr>
        <p:spPr>
          <a:xfrm>
            <a:off x="7502262" y="5166670"/>
            <a:ext cx="582864" cy="56524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1C24D084-1EF2-4718-91BC-3E3CEBD5CED6}"/>
                  </a:ext>
                </a:extLst>
              </p:cNvPr>
              <p:cNvSpPr/>
              <p:nvPr/>
            </p:nvSpPr>
            <p:spPr>
              <a:xfrm>
                <a:off x="8025317" y="5666148"/>
                <a:ext cx="5713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CN" i="1" smtClean="0">
                          <a:solidFill>
                            <a:srgbClr val="000201"/>
                          </a:solidFill>
                          <a:latin typeface="Cambria Math" panose="02040503050406030204" pitchFamily="18" charset="0"/>
                        </a:rPr>
                        <m:t>m</m:t>
                      </m:r>
                      <m:acc>
                        <m:accPr>
                          <m:chr m:val="⃗"/>
                          <m:ctrlPr>
                            <a:rPr lang="en-US" altLang="zh-CN" i="1" smtClean="0">
                              <a:solidFill>
                                <a:srgbClr val="000201"/>
                              </a:solidFill>
                              <a:latin typeface="Cambria Math" panose="02040503050406030204" pitchFamily="18" charset="0"/>
                            </a:rPr>
                          </m:ctrlPr>
                        </m:accPr>
                        <m:e>
                          <m:r>
                            <a:rPr lang="en-US" altLang="zh-CN" i="1">
                              <a:solidFill>
                                <a:srgbClr val="000201"/>
                              </a:solidFill>
                              <a:latin typeface="Cambria Math" panose="02040503050406030204" pitchFamily="18" charset="0"/>
                            </a:rPr>
                            <m:t>𝑣</m:t>
                          </m:r>
                        </m:e>
                      </m:acc>
                    </m:oMath>
                  </m:oMathPara>
                </a14:m>
                <a:endParaRPr lang="zh-CN" altLang="en-US" dirty="0">
                  <a:solidFill>
                    <a:srgbClr val="000201"/>
                  </a:solidFill>
                </a:endParaRPr>
              </a:p>
            </p:txBody>
          </p:sp>
        </mc:Choice>
        <mc:Fallback xmlns="">
          <p:sp>
            <p:nvSpPr>
              <p:cNvPr id="30" name="矩形 29">
                <a:extLst>
                  <a:ext uri="{FF2B5EF4-FFF2-40B4-BE49-F238E27FC236}">
                    <a16:creationId xmlns:a16="http://schemas.microsoft.com/office/drawing/2014/main" id="{1C24D084-1EF2-4718-91BC-3E3CEBD5CED6}"/>
                  </a:ext>
                </a:extLst>
              </p:cNvPr>
              <p:cNvSpPr>
                <a:spLocks noRot="1" noChangeAspect="1" noMove="1" noResize="1" noEditPoints="1" noAdjustHandles="1" noChangeArrowheads="1" noChangeShapeType="1" noTextEdit="1"/>
              </p:cNvSpPr>
              <p:nvPr/>
            </p:nvSpPr>
            <p:spPr>
              <a:xfrm>
                <a:off x="8025317" y="5666148"/>
                <a:ext cx="571310" cy="369332"/>
              </a:xfrm>
              <a:prstGeom prst="rect">
                <a:avLst/>
              </a:prstGeom>
              <a:blipFill>
                <a:blip r:embed="rId5"/>
                <a:stretch>
                  <a:fillRect t="-22951" r="-446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8EB6963C-7069-4C8E-9B50-93CACC18170F}"/>
                  </a:ext>
                </a:extLst>
              </p:cNvPr>
              <p:cNvSpPr/>
              <p:nvPr/>
            </p:nvSpPr>
            <p:spPr>
              <a:xfrm>
                <a:off x="9605562" y="4702258"/>
                <a:ext cx="481157" cy="4103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𝑘</m:t>
                              </m:r>
                            </m:e>
                          </m:acc>
                        </m:e>
                        <m:sub>
                          <m:r>
                            <a:rPr lang="en-US" altLang="zh-CN" b="0" i="1" smtClean="0">
                              <a:latin typeface="Cambria Math" panose="02040503050406030204" pitchFamily="18" charset="0"/>
                            </a:rPr>
                            <m:t>0</m:t>
                          </m:r>
                        </m:sub>
                      </m:sSub>
                    </m:oMath>
                  </m:oMathPara>
                </a14:m>
                <a:endParaRPr lang="zh-CN" altLang="en-US" dirty="0"/>
              </a:p>
            </p:txBody>
          </p:sp>
        </mc:Choice>
        <mc:Fallback xmlns="">
          <p:sp>
            <p:nvSpPr>
              <p:cNvPr id="31" name="矩形 30">
                <a:extLst>
                  <a:ext uri="{FF2B5EF4-FFF2-40B4-BE49-F238E27FC236}">
                    <a16:creationId xmlns:a16="http://schemas.microsoft.com/office/drawing/2014/main" id="{8EB6963C-7069-4C8E-9B50-93CACC18170F}"/>
                  </a:ext>
                </a:extLst>
              </p:cNvPr>
              <p:cNvSpPr>
                <a:spLocks noRot="1" noChangeAspect="1" noMove="1" noResize="1" noEditPoints="1" noAdjustHandles="1" noChangeArrowheads="1" noChangeShapeType="1" noTextEdit="1"/>
              </p:cNvSpPr>
              <p:nvPr/>
            </p:nvSpPr>
            <p:spPr>
              <a:xfrm>
                <a:off x="9605562" y="4702258"/>
                <a:ext cx="481157" cy="410305"/>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9D5CA304-041A-4E6C-A36F-C96D0B50C73C}"/>
                  </a:ext>
                </a:extLst>
              </p:cNvPr>
              <p:cNvSpPr/>
              <p:nvPr/>
            </p:nvSpPr>
            <p:spPr>
              <a:xfrm>
                <a:off x="5110984" y="5403347"/>
                <a:ext cx="505203" cy="4103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2E11BF"/>
                              </a:solidFill>
                              <a:latin typeface="Cambria Math" panose="02040503050406030204" pitchFamily="18" charset="0"/>
                            </a:rPr>
                          </m:ctrlPr>
                        </m:sSubPr>
                        <m:e>
                          <m:acc>
                            <m:accPr>
                              <m:chr m:val="⃗"/>
                              <m:ctrlPr>
                                <a:rPr lang="en-US" altLang="zh-CN" i="1" smtClean="0">
                                  <a:solidFill>
                                    <a:srgbClr val="2E11BF"/>
                                  </a:solidFill>
                                  <a:latin typeface="Cambria Math" panose="02040503050406030204" pitchFamily="18" charset="0"/>
                                </a:rPr>
                              </m:ctrlPr>
                            </m:accPr>
                            <m:e>
                              <m:r>
                                <a:rPr lang="en-US" altLang="zh-CN" b="0" i="1" smtClean="0">
                                  <a:solidFill>
                                    <a:srgbClr val="2E11BF"/>
                                  </a:solidFill>
                                  <a:latin typeface="Cambria Math" panose="02040503050406030204" pitchFamily="18" charset="0"/>
                                </a:rPr>
                                <m:t>𝑘</m:t>
                              </m:r>
                            </m:e>
                          </m:acc>
                        </m:e>
                        <m:sub>
                          <m:r>
                            <a:rPr lang="en-US" altLang="zh-CN" b="0" i="1" smtClean="0">
                              <a:solidFill>
                                <a:srgbClr val="2E11BF"/>
                              </a:solidFill>
                              <a:latin typeface="Cambria Math" panose="02040503050406030204" pitchFamily="18" charset="0"/>
                            </a:rPr>
                            <m:t>−</m:t>
                          </m:r>
                        </m:sub>
                      </m:sSub>
                    </m:oMath>
                  </m:oMathPara>
                </a14:m>
                <a:endParaRPr lang="zh-CN" altLang="en-US" dirty="0"/>
              </a:p>
            </p:txBody>
          </p:sp>
        </mc:Choice>
        <mc:Fallback xmlns="">
          <p:sp>
            <p:nvSpPr>
              <p:cNvPr id="32" name="矩形 31">
                <a:extLst>
                  <a:ext uri="{FF2B5EF4-FFF2-40B4-BE49-F238E27FC236}">
                    <a16:creationId xmlns:a16="http://schemas.microsoft.com/office/drawing/2014/main" id="{9D5CA304-041A-4E6C-A36F-C96D0B50C73C}"/>
                  </a:ext>
                </a:extLst>
              </p:cNvPr>
              <p:cNvSpPr>
                <a:spLocks noRot="1" noChangeAspect="1" noMove="1" noResize="1" noEditPoints="1" noAdjustHandles="1" noChangeArrowheads="1" noChangeShapeType="1" noTextEdit="1"/>
              </p:cNvSpPr>
              <p:nvPr/>
            </p:nvSpPr>
            <p:spPr>
              <a:xfrm>
                <a:off x="5110984" y="5403347"/>
                <a:ext cx="505203" cy="410305"/>
              </a:xfrm>
              <a:prstGeom prst="rect">
                <a:avLst/>
              </a:prstGeom>
              <a:blipFill>
                <a:blip r:embed="rId7"/>
                <a:stretch>
                  <a:fillRect/>
                </a:stretch>
              </a:blipFill>
            </p:spPr>
            <p:txBody>
              <a:bodyPr/>
              <a:lstStyle/>
              <a:p>
                <a:r>
                  <a:rPr lang="zh-CN" altLang="en-US">
                    <a:noFill/>
                  </a:rPr>
                  <a:t> </a:t>
                </a:r>
              </a:p>
            </p:txBody>
          </p:sp>
        </mc:Fallback>
      </mc:AlternateContent>
      <p:cxnSp>
        <p:nvCxnSpPr>
          <p:cNvPr id="42" name="直接箭头连接符 41">
            <a:extLst>
              <a:ext uri="{FF2B5EF4-FFF2-40B4-BE49-F238E27FC236}">
                <a16:creationId xmlns:a16="http://schemas.microsoft.com/office/drawing/2014/main" id="{D04E1EF8-0E77-4A3C-BDFC-CD7989DADD71}"/>
              </a:ext>
            </a:extLst>
          </p:cNvPr>
          <p:cNvCxnSpPr>
            <a:cxnSpLocks/>
          </p:cNvCxnSpPr>
          <p:nvPr/>
        </p:nvCxnSpPr>
        <p:spPr>
          <a:xfrm>
            <a:off x="5636356" y="5731914"/>
            <a:ext cx="1819469" cy="0"/>
          </a:xfrm>
          <a:prstGeom prst="straightConnector1">
            <a:avLst/>
          </a:prstGeom>
          <a:ln w="635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 name="直接箭头连接符 42">
            <a:extLst>
              <a:ext uri="{FF2B5EF4-FFF2-40B4-BE49-F238E27FC236}">
                <a16:creationId xmlns:a16="http://schemas.microsoft.com/office/drawing/2014/main" id="{9DD683C0-F14B-403A-AD97-14D33A7A93E5}"/>
              </a:ext>
            </a:extLst>
          </p:cNvPr>
          <p:cNvCxnSpPr>
            <a:cxnSpLocks/>
          </p:cNvCxnSpPr>
          <p:nvPr/>
        </p:nvCxnSpPr>
        <p:spPr>
          <a:xfrm>
            <a:off x="7528976" y="5731914"/>
            <a:ext cx="556150" cy="0"/>
          </a:xfrm>
          <a:prstGeom prst="straightConnector1">
            <a:avLst/>
          </a:prstGeom>
          <a:ln w="6350">
            <a:prstDash val="dash"/>
            <a:headEnd type="none" w="med" len="med"/>
            <a:tailEnd type="non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6" name="矩形 45">
                <a:extLst>
                  <a:ext uri="{FF2B5EF4-FFF2-40B4-BE49-F238E27FC236}">
                    <a16:creationId xmlns:a16="http://schemas.microsoft.com/office/drawing/2014/main" id="{2F0A0006-22F3-4527-9B93-27BED28BF9DD}"/>
                  </a:ext>
                </a:extLst>
              </p:cNvPr>
              <p:cNvSpPr/>
              <p:nvPr/>
            </p:nvSpPr>
            <p:spPr>
              <a:xfrm>
                <a:off x="7201024" y="5773308"/>
                <a:ext cx="696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000201"/>
                          </a:solidFill>
                          <a:latin typeface="Cambria Math" panose="02040503050406030204" pitchFamily="18" charset="0"/>
                        </a:rPr>
                        <m:t>𝑚</m:t>
                      </m:r>
                      <m:sSub>
                        <m:sSubPr>
                          <m:ctrlPr>
                            <a:rPr lang="en-US" altLang="zh-CN" b="0" i="1" smtClean="0">
                              <a:solidFill>
                                <a:srgbClr val="000201"/>
                              </a:solidFill>
                              <a:latin typeface="Cambria Math" panose="02040503050406030204" pitchFamily="18" charset="0"/>
                            </a:rPr>
                          </m:ctrlPr>
                        </m:sSubPr>
                        <m:e>
                          <m:acc>
                            <m:accPr>
                              <m:chr m:val="⃗"/>
                              <m:ctrlPr>
                                <a:rPr lang="en-US" altLang="zh-CN" i="1" smtClean="0">
                                  <a:solidFill>
                                    <a:srgbClr val="000201"/>
                                  </a:solidFill>
                                  <a:latin typeface="Cambria Math" panose="02040503050406030204" pitchFamily="18" charset="0"/>
                                </a:rPr>
                              </m:ctrlPr>
                            </m:accPr>
                            <m:e>
                              <m:r>
                                <a:rPr lang="en-US" altLang="zh-CN" i="1">
                                  <a:solidFill>
                                    <a:srgbClr val="000201"/>
                                  </a:solidFill>
                                  <a:latin typeface="Cambria Math" panose="02040503050406030204" pitchFamily="18" charset="0"/>
                                </a:rPr>
                                <m:t>𝑣</m:t>
                              </m:r>
                            </m:e>
                          </m:acc>
                        </m:e>
                        <m:sub>
                          <m:r>
                            <a:rPr lang="en-US" altLang="zh-CN" b="0" i="1" smtClean="0">
                              <a:solidFill>
                                <a:srgbClr val="000201"/>
                              </a:solidFill>
                              <a:latin typeface="Cambria Math" panose="02040503050406030204" pitchFamily="18" charset="0"/>
                            </a:rPr>
                            <m:t>⊥</m:t>
                          </m:r>
                        </m:sub>
                      </m:sSub>
                    </m:oMath>
                  </m:oMathPara>
                </a14:m>
                <a:endParaRPr lang="zh-CN" altLang="en-US" dirty="0"/>
              </a:p>
            </p:txBody>
          </p:sp>
        </mc:Choice>
        <mc:Fallback xmlns="">
          <p:sp>
            <p:nvSpPr>
              <p:cNvPr id="46" name="矩形 45">
                <a:extLst>
                  <a:ext uri="{FF2B5EF4-FFF2-40B4-BE49-F238E27FC236}">
                    <a16:creationId xmlns:a16="http://schemas.microsoft.com/office/drawing/2014/main" id="{2F0A0006-22F3-4527-9B93-27BED28BF9DD}"/>
                  </a:ext>
                </a:extLst>
              </p:cNvPr>
              <p:cNvSpPr>
                <a:spLocks noRot="1" noChangeAspect="1" noMove="1" noResize="1" noEditPoints="1" noAdjustHandles="1" noChangeArrowheads="1" noChangeShapeType="1" noTextEdit="1"/>
              </p:cNvSpPr>
              <p:nvPr/>
            </p:nvSpPr>
            <p:spPr>
              <a:xfrm>
                <a:off x="7201024" y="5773308"/>
                <a:ext cx="696088" cy="369332"/>
              </a:xfrm>
              <a:prstGeom prst="rect">
                <a:avLst/>
              </a:prstGeom>
              <a:blipFill>
                <a:blip r:embed="rId8"/>
                <a:stretch>
                  <a:fillRect t="-22951" r="-20175"/>
                </a:stretch>
              </a:blipFill>
            </p:spPr>
            <p:txBody>
              <a:bodyPr/>
              <a:lstStyle/>
              <a:p>
                <a:r>
                  <a:rPr lang="zh-CN" altLang="en-US">
                    <a:noFill/>
                  </a:rPr>
                  <a:t> </a:t>
                </a:r>
              </a:p>
            </p:txBody>
          </p:sp>
        </mc:Fallback>
      </mc:AlternateContent>
      <p:sp>
        <p:nvSpPr>
          <p:cNvPr id="47" name="弧形 46">
            <a:extLst>
              <a:ext uri="{FF2B5EF4-FFF2-40B4-BE49-F238E27FC236}">
                <a16:creationId xmlns:a16="http://schemas.microsoft.com/office/drawing/2014/main" id="{0D5029E9-6A36-4469-8198-893E63901A8A}"/>
              </a:ext>
            </a:extLst>
          </p:cNvPr>
          <p:cNvSpPr/>
          <p:nvPr/>
        </p:nvSpPr>
        <p:spPr>
          <a:xfrm rot="1601912" flipH="1" flipV="1">
            <a:off x="6414100" y="5011684"/>
            <a:ext cx="388988" cy="48282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8" name="矩形 47">
                <a:extLst>
                  <a:ext uri="{FF2B5EF4-FFF2-40B4-BE49-F238E27FC236}">
                    <a16:creationId xmlns:a16="http://schemas.microsoft.com/office/drawing/2014/main" id="{0E43759D-1999-41FE-819E-A60461A310FE}"/>
                  </a:ext>
                </a:extLst>
              </p:cNvPr>
              <p:cNvSpPr/>
              <p:nvPr/>
            </p:nvSpPr>
            <p:spPr>
              <a:xfrm>
                <a:off x="6005837" y="5112563"/>
                <a:ext cx="3840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𝜒</m:t>
                      </m:r>
                    </m:oMath>
                  </m:oMathPara>
                </a14:m>
                <a:endParaRPr lang="zh-CN" altLang="en-US" dirty="0"/>
              </a:p>
            </p:txBody>
          </p:sp>
        </mc:Choice>
        <mc:Fallback xmlns="">
          <p:sp>
            <p:nvSpPr>
              <p:cNvPr id="48" name="矩形 47">
                <a:extLst>
                  <a:ext uri="{FF2B5EF4-FFF2-40B4-BE49-F238E27FC236}">
                    <a16:creationId xmlns:a16="http://schemas.microsoft.com/office/drawing/2014/main" id="{0E43759D-1999-41FE-819E-A60461A310FE}"/>
                  </a:ext>
                </a:extLst>
              </p:cNvPr>
              <p:cNvSpPr>
                <a:spLocks noRot="1" noChangeAspect="1" noMove="1" noResize="1" noEditPoints="1" noAdjustHandles="1" noChangeArrowheads="1" noChangeShapeType="1" noTextEdit="1"/>
              </p:cNvSpPr>
              <p:nvPr/>
            </p:nvSpPr>
            <p:spPr>
              <a:xfrm>
                <a:off x="6005837" y="5112563"/>
                <a:ext cx="384080" cy="369332"/>
              </a:xfrm>
              <a:prstGeom prst="rect">
                <a:avLst/>
              </a:prstGeom>
              <a:blipFill>
                <a:blip r:embed="rId9"/>
                <a:stretch>
                  <a:fillRect b="-5000"/>
                </a:stretch>
              </a:blipFill>
            </p:spPr>
            <p:txBody>
              <a:bodyPr/>
              <a:lstStyle/>
              <a:p>
                <a:r>
                  <a:rPr lang="zh-CN" altLang="en-US">
                    <a:noFill/>
                  </a:rPr>
                  <a:t> </a:t>
                </a:r>
              </a:p>
            </p:txBody>
          </p:sp>
        </mc:Fallback>
      </mc:AlternateContent>
      <p:pic>
        <p:nvPicPr>
          <p:cNvPr id="1026" name="Picture 2" descr="https://img95.699pic.com/xsj/17/ai/rl.jpg%21/fh/300">
            <a:extLst>
              <a:ext uri="{FF2B5EF4-FFF2-40B4-BE49-F238E27FC236}">
                <a16:creationId xmlns:a16="http://schemas.microsoft.com/office/drawing/2014/main" id="{B3BBCE99-64D0-499A-B0EB-40D4B8B396C2}"/>
              </a:ext>
            </a:extLst>
          </p:cNvPr>
          <p:cNvPicPr>
            <a:picLocks noChangeAspect="1" noChangeArrowheads="1"/>
          </p:cNvPicPr>
          <p:nvPr/>
        </p:nvPicPr>
        <p:blipFill rotWithShape="1">
          <a:blip r:embed="rId10">
            <a:duotone>
              <a:schemeClr val="accent1">
                <a:shade val="45000"/>
                <a:satMod val="135000"/>
              </a:schemeClr>
              <a:prstClr val="white"/>
            </a:duotone>
            <a:extLst>
              <a:ext uri="{BEBA8EAE-BF5A-486C-A8C5-ECC9F3942E4B}">
                <a14:imgProps xmlns:a14="http://schemas.microsoft.com/office/drawing/2010/main">
                  <a14:imgLayer r:embed="rId11">
                    <a14:imgEffect>
                      <a14:backgroundRemoval t="10000" b="90000" l="10013" r="34012"/>
                    </a14:imgEffect>
                    <a14:imgEffect>
                      <a14:artisticPencilSketch/>
                    </a14:imgEffect>
                  </a14:imgLayer>
                </a14:imgProps>
              </a:ext>
              <a:ext uri="{28A0092B-C50C-407E-A947-70E740481C1C}">
                <a14:useLocalDpi xmlns:a14="http://schemas.microsoft.com/office/drawing/2010/main" val="0"/>
              </a:ext>
            </a:extLst>
          </a:blip>
          <a:srcRect l="7013" r="62988"/>
          <a:stretch/>
        </p:blipFill>
        <p:spPr bwMode="auto">
          <a:xfrm rot="15134947">
            <a:off x="6502243" y="4177703"/>
            <a:ext cx="191624" cy="251168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s://img95.699pic.com/xsj/17/ai/rl.jpg%21/fh/300">
            <a:extLst>
              <a:ext uri="{FF2B5EF4-FFF2-40B4-BE49-F238E27FC236}">
                <a16:creationId xmlns:a16="http://schemas.microsoft.com/office/drawing/2014/main" id="{56AC0AEE-7F55-43B4-ADBF-EE255581A50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13" r="34012"/>
                    </a14:imgEffect>
                    <a14:imgEffect>
                      <a14:artisticPencilSketch/>
                    </a14:imgEffect>
                  </a14:imgLayer>
                </a14:imgProps>
              </a:ext>
              <a:ext uri="{28A0092B-C50C-407E-A947-70E740481C1C}">
                <a14:useLocalDpi xmlns:a14="http://schemas.microsoft.com/office/drawing/2010/main" val="0"/>
              </a:ext>
            </a:extLst>
          </a:blip>
          <a:srcRect l="7013" r="62988"/>
          <a:stretch/>
        </p:blipFill>
        <p:spPr bwMode="auto">
          <a:xfrm rot="5400000">
            <a:off x="8489296" y="3775557"/>
            <a:ext cx="213528" cy="2798797"/>
          </a:xfrm>
          <a:prstGeom prst="rect">
            <a:avLst/>
          </a:prstGeom>
          <a:noFill/>
          <a:extLst>
            <a:ext uri="{909E8E84-426E-40DD-AFC4-6F175D3DCCD1}">
              <a14:hiddenFill xmlns:a14="http://schemas.microsoft.com/office/drawing/2010/main">
                <a:solidFill>
                  <a:srgbClr val="FFFFFF"/>
                </a:solidFill>
              </a14:hiddenFill>
            </a:ext>
          </a:extLst>
        </p:spPr>
      </p:pic>
      <p:sp>
        <p:nvSpPr>
          <p:cNvPr id="52" name="椭圆 51">
            <a:extLst>
              <a:ext uri="{FF2B5EF4-FFF2-40B4-BE49-F238E27FC236}">
                <a16:creationId xmlns:a16="http://schemas.microsoft.com/office/drawing/2014/main" id="{E7669817-A4B2-45FD-ABD1-91DE2E902D60}"/>
              </a:ext>
            </a:extLst>
          </p:cNvPr>
          <p:cNvSpPr/>
          <p:nvPr/>
        </p:nvSpPr>
        <p:spPr>
          <a:xfrm>
            <a:off x="2254394" y="4231579"/>
            <a:ext cx="2037546" cy="20353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箭头连接符 53">
            <a:extLst>
              <a:ext uri="{FF2B5EF4-FFF2-40B4-BE49-F238E27FC236}">
                <a16:creationId xmlns:a16="http://schemas.microsoft.com/office/drawing/2014/main" id="{97477BBD-F072-447D-BAD3-F4AC3F874B34}"/>
              </a:ext>
            </a:extLst>
          </p:cNvPr>
          <p:cNvCxnSpPr>
            <a:cxnSpLocks/>
          </p:cNvCxnSpPr>
          <p:nvPr/>
        </p:nvCxnSpPr>
        <p:spPr>
          <a:xfrm>
            <a:off x="2157800" y="4284967"/>
            <a:ext cx="0" cy="1981920"/>
          </a:xfrm>
          <a:prstGeom prst="straightConnector1">
            <a:avLst/>
          </a:prstGeom>
          <a:ln w="3175">
            <a:headEnd type="arrow"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983E1EE1-245E-41D8-9DE3-D02C8DE2DE96}"/>
                  </a:ext>
                </a:extLst>
              </p:cNvPr>
              <p:cNvSpPr txBox="1"/>
              <p:nvPr/>
            </p:nvSpPr>
            <p:spPr>
              <a:xfrm>
                <a:off x="3633938" y="3347903"/>
                <a:ext cx="2317132" cy="563872"/>
              </a:xfrm>
              <a:prstGeom prst="rect">
                <a:avLst/>
              </a:prstGeom>
              <a:noFill/>
              <a:ln>
                <a:solidFill>
                  <a:srgbClr val="FF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rPr>
                          </m:ctrlPr>
                        </m:sSubPr>
                        <m:e>
                          <m:r>
                            <a:rPr lang="en-US" altLang="zh-CN" b="1" i="1" smtClean="0">
                              <a:solidFill>
                                <a:schemeClr val="tx1"/>
                              </a:solidFill>
                              <a:latin typeface="Cambria Math" panose="02040503050406030204" pitchFamily="18" charset="0"/>
                            </a:rPr>
                            <m:t>𝒕</m:t>
                          </m:r>
                        </m:e>
                        <m:sub>
                          <m:r>
                            <a:rPr lang="en-US" altLang="zh-CN" b="1" i="1" smtClean="0">
                              <a:solidFill>
                                <a:schemeClr val="tx1"/>
                              </a:solidFill>
                              <a:latin typeface="Cambria Math" panose="02040503050406030204" pitchFamily="18" charset="0"/>
                            </a:rPr>
                            <m:t>𝒐𝒇𝒇</m:t>
                          </m:r>
                        </m:sub>
                      </m:sSub>
                      <m:r>
                        <a:rPr lang="en-US" altLang="zh-CN" b="1" i="1" smtClean="0">
                          <a:solidFill>
                            <a:schemeClr val="tx1"/>
                          </a:solidFill>
                          <a:latin typeface="Cambria Math" panose="02040503050406030204" pitchFamily="18" charset="0"/>
                        </a:rPr>
                        <m:t>  </m:t>
                      </m:r>
                      <m:r>
                        <a:rPr lang="en-US" altLang="zh-CN" b="1" i="1" smtClean="0">
                          <a:solidFill>
                            <a:srgbClr val="FF0000"/>
                          </a:solidFill>
                          <a:latin typeface="Cambria Math" panose="02040503050406030204" pitchFamily="18" charset="0"/>
                        </a:rPr>
                        <m:t>→  </m:t>
                      </m:r>
                      <m:sSub>
                        <m:sSubPr>
                          <m:ctrlPr>
                            <a:rPr lang="en-US" altLang="zh-CN" b="1" i="1" smtClean="0">
                              <a:solidFill>
                                <a:srgbClr val="FF0000"/>
                              </a:solidFill>
                              <a:latin typeface="Cambria Math" panose="02040503050406030204" pitchFamily="18" charset="0"/>
                            </a:rPr>
                          </m:ctrlPr>
                        </m:sSubPr>
                        <m:e>
                          <m:r>
                            <a:rPr lang="en-US" altLang="zh-CN" b="1" i="1" smtClean="0">
                              <a:solidFill>
                                <a:srgbClr val="FF0000"/>
                              </a:solidFill>
                              <a:latin typeface="Cambria Math" panose="02040503050406030204" pitchFamily="18" charset="0"/>
                            </a:rPr>
                            <m:t>𝒕</m:t>
                          </m:r>
                        </m:e>
                        <m:sub>
                          <m:r>
                            <a:rPr lang="en-US" altLang="zh-CN" b="1" i="1" smtClean="0">
                              <a:solidFill>
                                <a:srgbClr val="FF0000"/>
                              </a:solidFill>
                              <a:latin typeface="Cambria Math" panose="02040503050406030204" pitchFamily="18" charset="0"/>
                            </a:rPr>
                            <m:t>𝒆𝒇𝒇</m:t>
                          </m:r>
                        </m:sub>
                      </m:sSub>
                      <m:r>
                        <a:rPr lang="en-US" altLang="zh-CN" b="1" i="1" smtClean="0">
                          <a:solidFill>
                            <a:srgbClr val="FF0000"/>
                          </a:solidFill>
                          <a:latin typeface="Cambria Math" panose="02040503050406030204" pitchFamily="18" charset="0"/>
                        </a:rPr>
                        <m:t>=</m:t>
                      </m:r>
                      <m:r>
                        <a:rPr lang="en-US" altLang="zh-CN" b="1" i="1" smtClean="0">
                          <a:solidFill>
                            <a:srgbClr val="FF0000"/>
                          </a:solidFill>
                          <a:latin typeface="Cambria Math" panose="02040503050406030204" pitchFamily="18" charset="0"/>
                        </a:rPr>
                        <m:t>𝑪</m:t>
                      </m:r>
                      <m:f>
                        <m:fPr>
                          <m:ctrlPr>
                            <a:rPr lang="en-US" altLang="zh-CN" b="1" i="1" smtClean="0">
                              <a:solidFill>
                                <a:srgbClr val="FF0000"/>
                              </a:solidFill>
                              <a:latin typeface="Cambria Math" panose="02040503050406030204" pitchFamily="18" charset="0"/>
                            </a:rPr>
                          </m:ctrlPr>
                        </m:fPr>
                        <m:num>
                          <m:r>
                            <a:rPr lang="en-US" altLang="zh-CN" b="1" i="1" smtClean="0">
                              <a:solidFill>
                                <a:srgbClr val="FF0000"/>
                              </a:solidFill>
                              <a:latin typeface="Cambria Math" panose="02040503050406030204" pitchFamily="18" charset="0"/>
                            </a:rPr>
                            <m:t>𝑹</m:t>
                          </m:r>
                        </m:num>
                        <m:den>
                          <m:sSub>
                            <m:sSubPr>
                              <m:ctrlPr>
                                <a:rPr lang="en-US" altLang="zh-CN" b="1" i="1" smtClean="0">
                                  <a:solidFill>
                                    <a:srgbClr val="FF0000"/>
                                  </a:solidFill>
                                  <a:latin typeface="Cambria Math" panose="02040503050406030204" pitchFamily="18" charset="0"/>
                                </a:rPr>
                              </m:ctrlPr>
                            </m:sSubPr>
                            <m:e>
                              <m:r>
                                <a:rPr lang="en-US" altLang="zh-CN" b="1" i="1" smtClean="0">
                                  <a:solidFill>
                                    <a:srgbClr val="FF0000"/>
                                  </a:solidFill>
                                  <a:latin typeface="Cambria Math" panose="02040503050406030204" pitchFamily="18" charset="0"/>
                                </a:rPr>
                                <m:t>𝒗</m:t>
                              </m:r>
                            </m:e>
                            <m:sub>
                              <m:r>
                                <a:rPr lang="en-US" altLang="zh-CN" b="1" i="1" smtClean="0">
                                  <a:solidFill>
                                    <a:srgbClr val="FF0000"/>
                                  </a:solidFill>
                                  <a:latin typeface="Cambria Math" panose="02040503050406030204" pitchFamily="18" charset="0"/>
                                </a:rPr>
                                <m:t>⊥</m:t>
                              </m:r>
                            </m:sub>
                          </m:sSub>
                        </m:den>
                      </m:f>
                    </m:oMath>
                  </m:oMathPara>
                </a14:m>
                <a:endParaRPr lang="zh-CN" altLang="en-US" b="1" dirty="0">
                  <a:solidFill>
                    <a:srgbClr val="FF0000"/>
                  </a:solidFill>
                </a:endParaRPr>
              </a:p>
            </p:txBody>
          </p:sp>
        </mc:Choice>
        <mc:Fallback xmlns="">
          <p:sp>
            <p:nvSpPr>
              <p:cNvPr id="63" name="文本框 62">
                <a:extLst>
                  <a:ext uri="{FF2B5EF4-FFF2-40B4-BE49-F238E27FC236}">
                    <a16:creationId xmlns:a16="http://schemas.microsoft.com/office/drawing/2014/main" id="{983E1EE1-245E-41D8-9DE3-D02C8DE2DE96}"/>
                  </a:ext>
                </a:extLst>
              </p:cNvPr>
              <p:cNvSpPr txBox="1">
                <a:spLocks noRot="1" noChangeAspect="1" noMove="1" noResize="1" noEditPoints="1" noAdjustHandles="1" noChangeArrowheads="1" noChangeShapeType="1" noTextEdit="1"/>
              </p:cNvSpPr>
              <p:nvPr/>
            </p:nvSpPr>
            <p:spPr>
              <a:xfrm>
                <a:off x="3633938" y="3347903"/>
                <a:ext cx="2317132" cy="563872"/>
              </a:xfrm>
              <a:prstGeom prst="rect">
                <a:avLst/>
              </a:prstGeom>
              <a:blipFill>
                <a:blip r:embed="rId12"/>
                <a:stretch>
                  <a:fillRect/>
                </a:stretch>
              </a:blipFill>
              <a:ln>
                <a:solidFill>
                  <a:srgbClr val="FF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6" name="矩形 65">
                <a:extLst>
                  <a:ext uri="{FF2B5EF4-FFF2-40B4-BE49-F238E27FC236}">
                    <a16:creationId xmlns:a16="http://schemas.microsoft.com/office/drawing/2014/main" id="{6FF1504A-B19C-45E0-8313-5E2973B1A985}"/>
                  </a:ext>
                </a:extLst>
              </p:cNvPr>
              <p:cNvSpPr/>
              <p:nvPr/>
            </p:nvSpPr>
            <p:spPr>
              <a:xfrm>
                <a:off x="4271038" y="4654950"/>
                <a:ext cx="1764137" cy="374974"/>
              </a:xfrm>
              <a:prstGeom prst="rect">
                <a:avLst/>
              </a:prstGeom>
              <a:noFill/>
              <a:ln>
                <a:noFill/>
              </a:ln>
            </p:spPr>
            <p:txBody>
              <a:bodyPr wrap="none">
                <a:spAutoFit/>
              </a:bodyPr>
              <a:lstStyle/>
              <a:p>
                <a:r>
                  <a:rPr lang="en-US" altLang="zh-CN" sz="1600" dirty="0"/>
                  <a:t>outgoing wave </a:t>
                </a:r>
                <a14:m>
                  <m:oMath xmlns:m="http://schemas.openxmlformats.org/officeDocument/2006/math">
                    <m:sSub>
                      <m:sSubPr>
                        <m:ctrlPr>
                          <a:rPr lang="en-US" altLang="zh-CN" sz="1600" i="1" dirty="0" smtClean="0">
                            <a:latin typeface="Cambria Math" panose="02040503050406030204" pitchFamily="18" charset="0"/>
                          </a:rPr>
                        </m:ctrlPr>
                      </m:sSubPr>
                      <m:e>
                        <m:acc>
                          <m:accPr>
                            <m:chr m:val="⃗"/>
                            <m:ctrlPr>
                              <a:rPr lang="en-US" altLang="zh-CN" sz="1600" i="1" smtClean="0">
                                <a:latin typeface="Cambria Math" panose="02040503050406030204" pitchFamily="18" charset="0"/>
                              </a:rPr>
                            </m:ctrlPr>
                          </m:accPr>
                          <m:e>
                            <m:r>
                              <a:rPr lang="en-US" altLang="zh-CN" sz="1600" b="0" i="1" smtClean="0">
                                <a:latin typeface="Cambria Math" panose="02040503050406030204" pitchFamily="18" charset="0"/>
                              </a:rPr>
                              <m:t>𝑘</m:t>
                            </m:r>
                          </m:e>
                        </m:acc>
                      </m:e>
                      <m:sub>
                        <m:r>
                          <a:rPr lang="en-US" altLang="zh-CN" sz="1600" b="0" i="1" dirty="0" smtClean="0">
                            <a:latin typeface="Cambria Math" panose="02040503050406030204" pitchFamily="18" charset="0"/>
                          </a:rPr>
                          <m:t>0</m:t>
                        </m:r>
                      </m:sub>
                    </m:sSub>
                  </m:oMath>
                </a14:m>
                <a:endParaRPr lang="zh-CN" altLang="en-US" sz="1600" dirty="0"/>
              </a:p>
            </p:txBody>
          </p:sp>
        </mc:Choice>
        <mc:Fallback xmlns="">
          <p:sp>
            <p:nvSpPr>
              <p:cNvPr id="66" name="矩形 65">
                <a:extLst>
                  <a:ext uri="{FF2B5EF4-FFF2-40B4-BE49-F238E27FC236}">
                    <a16:creationId xmlns:a16="http://schemas.microsoft.com/office/drawing/2014/main" id="{6FF1504A-B19C-45E0-8313-5E2973B1A985}"/>
                  </a:ext>
                </a:extLst>
              </p:cNvPr>
              <p:cNvSpPr>
                <a:spLocks noRot="1" noChangeAspect="1" noMove="1" noResize="1" noEditPoints="1" noAdjustHandles="1" noChangeArrowheads="1" noChangeShapeType="1" noTextEdit="1"/>
              </p:cNvSpPr>
              <p:nvPr/>
            </p:nvSpPr>
            <p:spPr>
              <a:xfrm>
                <a:off x="4271038" y="4654950"/>
                <a:ext cx="1764137" cy="374974"/>
              </a:xfrm>
              <a:prstGeom prst="rect">
                <a:avLst/>
              </a:prstGeom>
              <a:blipFill>
                <a:blip r:embed="rId13"/>
                <a:stretch>
                  <a:fillRect l="-2076" b="-21311"/>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8" name="矩形 67">
                <a:extLst>
                  <a:ext uri="{FF2B5EF4-FFF2-40B4-BE49-F238E27FC236}">
                    <a16:creationId xmlns:a16="http://schemas.microsoft.com/office/drawing/2014/main" id="{DADBEDB2-FDCA-4612-9884-F6E5BC65129A}"/>
                  </a:ext>
                </a:extLst>
              </p:cNvPr>
              <p:cNvSpPr/>
              <p:nvPr/>
            </p:nvSpPr>
            <p:spPr>
              <a:xfrm>
                <a:off x="7121087" y="4665056"/>
                <a:ext cx="618523" cy="369332"/>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FF0000"/>
                          </a:solidFill>
                          <a:latin typeface="Cambria Math" panose="02040503050406030204" pitchFamily="18" charset="0"/>
                        </a:rPr>
                        <m:t>2</m:t>
                      </m:r>
                      <m:r>
                        <a:rPr lang="en-US" altLang="zh-CN" b="0" i="1" smtClean="0">
                          <a:solidFill>
                            <a:srgbClr val="FF0000"/>
                          </a:solidFill>
                          <a:latin typeface="Cambria Math" panose="02040503050406030204" pitchFamily="18" charset="0"/>
                        </a:rPr>
                        <m:t>𝜙</m:t>
                      </m:r>
                    </m:oMath>
                  </m:oMathPara>
                </a14:m>
                <a:endParaRPr lang="zh-CN" altLang="en-US" dirty="0">
                  <a:solidFill>
                    <a:srgbClr val="FF0000"/>
                  </a:solidFill>
                </a:endParaRPr>
              </a:p>
            </p:txBody>
          </p:sp>
        </mc:Choice>
        <mc:Fallback xmlns="">
          <p:sp>
            <p:nvSpPr>
              <p:cNvPr id="68" name="矩形 67">
                <a:extLst>
                  <a:ext uri="{FF2B5EF4-FFF2-40B4-BE49-F238E27FC236}">
                    <a16:creationId xmlns:a16="http://schemas.microsoft.com/office/drawing/2014/main" id="{DADBEDB2-FDCA-4612-9884-F6E5BC65129A}"/>
                  </a:ext>
                </a:extLst>
              </p:cNvPr>
              <p:cNvSpPr>
                <a:spLocks noRot="1" noChangeAspect="1" noMove="1" noResize="1" noEditPoints="1" noAdjustHandles="1" noChangeArrowheads="1" noChangeShapeType="1" noTextEdit="1"/>
              </p:cNvSpPr>
              <p:nvPr/>
            </p:nvSpPr>
            <p:spPr>
              <a:xfrm>
                <a:off x="7121087" y="4665056"/>
                <a:ext cx="618523" cy="369332"/>
              </a:xfrm>
              <a:prstGeom prst="rect">
                <a:avLst/>
              </a:prstGeom>
              <a:blipFill>
                <a:blip r:embed="rId14"/>
                <a:stretch>
                  <a:fillRect b="-11475"/>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6" name="矩形 75">
                <a:extLst>
                  <a:ext uri="{FF2B5EF4-FFF2-40B4-BE49-F238E27FC236}">
                    <a16:creationId xmlns:a16="http://schemas.microsoft.com/office/drawing/2014/main" id="{968C62DE-92D2-435C-B3BF-97E333B6CAAA}"/>
                  </a:ext>
                </a:extLst>
              </p:cNvPr>
              <p:cNvSpPr/>
              <p:nvPr/>
            </p:nvSpPr>
            <p:spPr>
              <a:xfrm>
                <a:off x="7603206" y="4735761"/>
                <a:ext cx="683264" cy="3942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2E11BF"/>
                          </a:solidFill>
                          <a:latin typeface="Cambria Math" panose="02040503050406030204" pitchFamily="18" charset="0"/>
                        </a:rPr>
                        <m:t>𝑚</m:t>
                      </m:r>
                      <m:sSub>
                        <m:sSubPr>
                          <m:ctrlPr>
                            <a:rPr lang="en-US" altLang="zh-CN" b="0" i="1" smtClean="0">
                              <a:solidFill>
                                <a:srgbClr val="2E11BF"/>
                              </a:solidFill>
                              <a:latin typeface="Cambria Math" panose="02040503050406030204" pitchFamily="18" charset="0"/>
                            </a:rPr>
                          </m:ctrlPr>
                        </m:sSubPr>
                        <m:e>
                          <m:acc>
                            <m:accPr>
                              <m:chr m:val="⃗"/>
                              <m:ctrlPr>
                                <a:rPr lang="en-US" altLang="zh-CN" i="1" smtClean="0">
                                  <a:solidFill>
                                    <a:srgbClr val="2E11BF"/>
                                  </a:solidFill>
                                  <a:latin typeface="Cambria Math" panose="02040503050406030204" pitchFamily="18" charset="0"/>
                                </a:rPr>
                              </m:ctrlPr>
                            </m:accPr>
                            <m:e>
                              <m:r>
                                <a:rPr lang="en-US" altLang="zh-CN" i="1">
                                  <a:solidFill>
                                    <a:srgbClr val="2E11BF"/>
                                  </a:solidFill>
                                  <a:latin typeface="Cambria Math" panose="02040503050406030204" pitchFamily="18" charset="0"/>
                                </a:rPr>
                                <m:t>𝑣</m:t>
                              </m:r>
                            </m:e>
                          </m:acc>
                        </m:e>
                        <m:sub>
                          <m:r>
                            <a:rPr lang="en-US" altLang="zh-CN" b="0" i="1" smtClean="0">
                              <a:solidFill>
                                <a:srgbClr val="2E11BF"/>
                              </a:solidFill>
                              <a:latin typeface="Cambria Math" panose="02040503050406030204" pitchFamily="18" charset="0"/>
                            </a:rPr>
                            <m:t>||</m:t>
                          </m:r>
                        </m:sub>
                      </m:sSub>
                    </m:oMath>
                  </m:oMathPara>
                </a14:m>
                <a:endParaRPr lang="zh-CN" altLang="en-US" dirty="0">
                  <a:solidFill>
                    <a:srgbClr val="2E11BF"/>
                  </a:solidFill>
                </a:endParaRPr>
              </a:p>
            </p:txBody>
          </p:sp>
        </mc:Choice>
        <mc:Fallback xmlns="">
          <p:sp>
            <p:nvSpPr>
              <p:cNvPr id="76" name="矩形 75">
                <a:extLst>
                  <a:ext uri="{FF2B5EF4-FFF2-40B4-BE49-F238E27FC236}">
                    <a16:creationId xmlns:a16="http://schemas.microsoft.com/office/drawing/2014/main" id="{968C62DE-92D2-435C-B3BF-97E333B6CAAA}"/>
                  </a:ext>
                </a:extLst>
              </p:cNvPr>
              <p:cNvSpPr>
                <a:spLocks noRot="1" noChangeAspect="1" noMove="1" noResize="1" noEditPoints="1" noAdjustHandles="1" noChangeArrowheads="1" noChangeShapeType="1" noTextEdit="1"/>
              </p:cNvSpPr>
              <p:nvPr/>
            </p:nvSpPr>
            <p:spPr>
              <a:xfrm>
                <a:off x="7603206" y="4735761"/>
                <a:ext cx="683264" cy="394210"/>
              </a:xfrm>
              <a:prstGeom prst="rect">
                <a:avLst/>
              </a:prstGeom>
              <a:blipFill>
                <a:blip r:embed="rId15"/>
                <a:stretch>
                  <a:fillRect t="-20000" r="-22321" b="-9231"/>
                </a:stretch>
              </a:blipFill>
            </p:spPr>
            <p:txBody>
              <a:bodyPr/>
              <a:lstStyle/>
              <a:p>
                <a:r>
                  <a:rPr lang="zh-CN" altLang="en-US">
                    <a:noFill/>
                  </a:rPr>
                  <a:t> </a:t>
                </a:r>
              </a:p>
            </p:txBody>
          </p:sp>
        </mc:Fallback>
      </mc:AlternateContent>
      <p:sp>
        <p:nvSpPr>
          <p:cNvPr id="1034" name="椭圆 1033">
            <a:extLst>
              <a:ext uri="{FF2B5EF4-FFF2-40B4-BE49-F238E27FC236}">
                <a16:creationId xmlns:a16="http://schemas.microsoft.com/office/drawing/2014/main" id="{005F150E-2D31-487A-873D-9151A0D98CBE}"/>
              </a:ext>
            </a:extLst>
          </p:cNvPr>
          <p:cNvSpPr/>
          <p:nvPr/>
        </p:nvSpPr>
        <p:spPr>
          <a:xfrm>
            <a:off x="3139193" y="4961915"/>
            <a:ext cx="301451" cy="26830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035" name="流程图: 可选过程 1034">
            <a:extLst>
              <a:ext uri="{FF2B5EF4-FFF2-40B4-BE49-F238E27FC236}">
                <a16:creationId xmlns:a16="http://schemas.microsoft.com/office/drawing/2014/main" id="{20E0FF9D-C867-4371-BBFE-DA0DCB9EB26F}"/>
              </a:ext>
            </a:extLst>
          </p:cNvPr>
          <p:cNvSpPr/>
          <p:nvPr/>
        </p:nvSpPr>
        <p:spPr>
          <a:xfrm>
            <a:off x="3140422" y="5320316"/>
            <a:ext cx="300150" cy="704260"/>
          </a:xfrm>
          <a:prstGeom prst="flowChartAlternateProcess">
            <a:avLst/>
          </a:prstGeom>
          <a:solidFill>
            <a:srgbClr val="2E11BF"/>
          </a:solidFill>
          <a:ln>
            <a:solidFill>
              <a:srgbClr val="2E11B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036" name="矩形 1035">
                <a:extLst>
                  <a:ext uri="{FF2B5EF4-FFF2-40B4-BE49-F238E27FC236}">
                    <a16:creationId xmlns:a16="http://schemas.microsoft.com/office/drawing/2014/main" id="{5B98C0E6-495E-46A8-AC8A-74E8C556637E}"/>
                  </a:ext>
                </a:extLst>
              </p:cNvPr>
              <p:cNvSpPr/>
              <p:nvPr/>
            </p:nvSpPr>
            <p:spPr>
              <a:xfrm>
                <a:off x="2597877" y="4712479"/>
                <a:ext cx="5180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𝑷</m:t>
                          </m:r>
                        </m:e>
                        <m:sub>
                          <m:r>
                            <a:rPr lang="en-US" altLang="zh-CN" b="1" i="1" smtClean="0">
                              <a:latin typeface="Cambria Math" panose="02040503050406030204" pitchFamily="18" charset="0"/>
                            </a:rPr>
                            <m:t>𝟎</m:t>
                          </m:r>
                        </m:sub>
                      </m:sSub>
                    </m:oMath>
                  </m:oMathPara>
                </a14:m>
                <a:endParaRPr lang="zh-CN" altLang="en-US" b="1" dirty="0"/>
              </a:p>
            </p:txBody>
          </p:sp>
        </mc:Choice>
        <mc:Fallback xmlns="">
          <p:sp>
            <p:nvSpPr>
              <p:cNvPr id="1036" name="矩形 1035">
                <a:extLst>
                  <a:ext uri="{FF2B5EF4-FFF2-40B4-BE49-F238E27FC236}">
                    <a16:creationId xmlns:a16="http://schemas.microsoft.com/office/drawing/2014/main" id="{5B98C0E6-495E-46A8-AC8A-74E8C556637E}"/>
                  </a:ext>
                </a:extLst>
              </p:cNvPr>
              <p:cNvSpPr>
                <a:spLocks noRot="1" noChangeAspect="1" noMove="1" noResize="1" noEditPoints="1" noAdjustHandles="1" noChangeArrowheads="1" noChangeShapeType="1" noTextEdit="1"/>
              </p:cNvSpPr>
              <p:nvPr/>
            </p:nvSpPr>
            <p:spPr>
              <a:xfrm>
                <a:off x="2597877" y="4712479"/>
                <a:ext cx="518026" cy="369332"/>
              </a:xfrm>
              <a:prstGeom prst="rect">
                <a:avLst/>
              </a:prstGeom>
              <a:blipFill>
                <a:blip r:embed="rId1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矩形 81">
                <a:extLst>
                  <a:ext uri="{FF2B5EF4-FFF2-40B4-BE49-F238E27FC236}">
                    <a16:creationId xmlns:a16="http://schemas.microsoft.com/office/drawing/2014/main" id="{CCCD642B-4B6C-4EF5-A610-D30215119790}"/>
                  </a:ext>
                </a:extLst>
              </p:cNvPr>
              <p:cNvSpPr/>
              <p:nvPr/>
            </p:nvSpPr>
            <p:spPr>
              <a:xfrm>
                <a:off x="2657964" y="5474986"/>
                <a:ext cx="4539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rgbClr val="2E11BF"/>
                              </a:solidFill>
                              <a:latin typeface="Cambria Math" panose="02040503050406030204" pitchFamily="18" charset="0"/>
                            </a:rPr>
                          </m:ctrlPr>
                        </m:sSubPr>
                        <m:e>
                          <m:r>
                            <a:rPr lang="en-US" altLang="zh-CN" b="1" i="1" smtClean="0">
                              <a:solidFill>
                                <a:srgbClr val="2E11BF"/>
                              </a:solidFill>
                              <a:latin typeface="Cambria Math" panose="02040503050406030204" pitchFamily="18" charset="0"/>
                            </a:rPr>
                            <m:t>𝑷</m:t>
                          </m:r>
                        </m:e>
                        <m:sub>
                          <m:r>
                            <a:rPr lang="en-US" altLang="zh-CN" b="1" i="1" smtClean="0">
                              <a:solidFill>
                                <a:srgbClr val="2E11BF"/>
                              </a:solidFill>
                              <a:latin typeface="Cambria Math" panose="02040503050406030204" pitchFamily="18" charset="0"/>
                            </a:rPr>
                            <m:t> </m:t>
                          </m:r>
                        </m:sub>
                      </m:sSub>
                    </m:oMath>
                  </m:oMathPara>
                </a14:m>
                <a:endParaRPr lang="zh-CN" altLang="en-US" b="1" dirty="0">
                  <a:solidFill>
                    <a:srgbClr val="2E11BF"/>
                  </a:solidFill>
                </a:endParaRPr>
              </a:p>
            </p:txBody>
          </p:sp>
        </mc:Choice>
        <mc:Fallback xmlns="">
          <p:sp>
            <p:nvSpPr>
              <p:cNvPr id="82" name="矩形 81">
                <a:extLst>
                  <a:ext uri="{FF2B5EF4-FFF2-40B4-BE49-F238E27FC236}">
                    <a16:creationId xmlns:a16="http://schemas.microsoft.com/office/drawing/2014/main" id="{CCCD642B-4B6C-4EF5-A610-D30215119790}"/>
                  </a:ext>
                </a:extLst>
              </p:cNvPr>
              <p:cNvSpPr>
                <a:spLocks noRot="1" noChangeAspect="1" noMove="1" noResize="1" noEditPoints="1" noAdjustHandles="1" noChangeArrowheads="1" noChangeShapeType="1" noTextEdit="1"/>
              </p:cNvSpPr>
              <p:nvPr/>
            </p:nvSpPr>
            <p:spPr>
              <a:xfrm>
                <a:off x="2657964" y="5474986"/>
                <a:ext cx="453906" cy="369332"/>
              </a:xfrm>
              <a:prstGeom prst="rect">
                <a:avLst/>
              </a:prstGeom>
              <a:blipFill>
                <a:blip r:embed="rId17"/>
                <a:stretch>
                  <a:fillRect/>
                </a:stretch>
              </a:blipFill>
            </p:spPr>
            <p:txBody>
              <a:bodyPr/>
              <a:lstStyle/>
              <a:p>
                <a:r>
                  <a:rPr lang="zh-CN" altLang="en-US">
                    <a:noFill/>
                  </a:rPr>
                  <a:t> </a:t>
                </a:r>
              </a:p>
            </p:txBody>
          </p:sp>
        </mc:Fallback>
      </mc:AlternateContent>
      <p:sp>
        <p:nvSpPr>
          <p:cNvPr id="11" name="箭头: 右 10">
            <a:extLst>
              <a:ext uri="{FF2B5EF4-FFF2-40B4-BE49-F238E27FC236}">
                <a16:creationId xmlns:a16="http://schemas.microsoft.com/office/drawing/2014/main" id="{F3F2A487-6404-448F-910E-AABCB70928BD}"/>
              </a:ext>
            </a:extLst>
          </p:cNvPr>
          <p:cNvSpPr/>
          <p:nvPr/>
        </p:nvSpPr>
        <p:spPr>
          <a:xfrm>
            <a:off x="4867113" y="1808974"/>
            <a:ext cx="745726" cy="1661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a:p>
        </p:txBody>
      </p:sp>
      <p:pic>
        <p:nvPicPr>
          <p:cNvPr id="40" name="Picture 2" descr="https://img95.699pic.com/xsj/17/ai/rl.jpg%21/fh/300">
            <a:extLst>
              <a:ext uri="{FF2B5EF4-FFF2-40B4-BE49-F238E27FC236}">
                <a16:creationId xmlns:a16="http://schemas.microsoft.com/office/drawing/2014/main" id="{9356D22A-868B-4312-86AB-362EB0331A0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13" r="34012"/>
                    </a14:imgEffect>
                    <a14:imgEffect>
                      <a14:artisticPencilSketch/>
                    </a14:imgEffect>
                  </a14:imgLayer>
                </a14:imgProps>
              </a:ext>
              <a:ext uri="{28A0092B-C50C-407E-A947-70E740481C1C}">
                <a14:useLocalDpi xmlns:a14="http://schemas.microsoft.com/office/drawing/2010/main" val="0"/>
              </a:ext>
            </a:extLst>
          </a:blip>
          <a:srcRect l="7013" r="62988"/>
          <a:stretch/>
        </p:blipFill>
        <p:spPr bwMode="auto">
          <a:xfrm rot="5400000">
            <a:off x="5019324" y="4645549"/>
            <a:ext cx="192543" cy="10190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1" name="矩形 40">
                <a:extLst>
                  <a:ext uri="{FF2B5EF4-FFF2-40B4-BE49-F238E27FC236}">
                    <a16:creationId xmlns:a16="http://schemas.microsoft.com/office/drawing/2014/main" id="{CD2021E3-8392-45E1-B660-C6D91FF1ED67}"/>
                  </a:ext>
                </a:extLst>
              </p:cNvPr>
              <p:cNvSpPr/>
              <p:nvPr/>
            </p:nvSpPr>
            <p:spPr>
              <a:xfrm>
                <a:off x="8872334" y="2055784"/>
                <a:ext cx="1911101" cy="338554"/>
              </a:xfrm>
              <a:prstGeom prst="rect">
                <a:avLst/>
              </a:prstGeom>
              <a:noFill/>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b="1" i="0" dirty="0" smtClean="0">
                          <a:solidFill>
                            <a:srgbClr val="2E11BF"/>
                          </a:solidFill>
                          <a:latin typeface="Cambria Math" panose="02040503050406030204" pitchFamily="18" charset="0"/>
                        </a:rPr>
                        <m:t>𝐑𝐞𝐟𝐥𝐞𝐜𝐭𝐞𝐝</m:t>
                      </m:r>
                      <m:r>
                        <a:rPr lang="en-US" altLang="zh-CN" sz="1600" b="1" i="0" dirty="0" smtClean="0">
                          <a:solidFill>
                            <a:srgbClr val="2E11BF"/>
                          </a:solidFill>
                          <a:latin typeface="Cambria Math" panose="02040503050406030204" pitchFamily="18" charset="0"/>
                        </a:rPr>
                        <m:t> </m:t>
                      </m:r>
                      <m:r>
                        <a:rPr lang="en-US" altLang="zh-CN" sz="1600" b="1" i="0" dirty="0" smtClean="0">
                          <a:solidFill>
                            <a:srgbClr val="2E11BF"/>
                          </a:solidFill>
                          <a:latin typeface="Cambria Math" panose="02040503050406030204" pitchFamily="18" charset="0"/>
                        </a:rPr>
                        <m:t>𝐩𝐡𝐨𝐭𝐨𝐧</m:t>
                      </m:r>
                    </m:oMath>
                  </m:oMathPara>
                </a14:m>
                <a:endParaRPr lang="zh-CN" altLang="en-US" sz="1600" b="1" dirty="0">
                  <a:solidFill>
                    <a:srgbClr val="2E11BF"/>
                  </a:solidFill>
                </a:endParaRPr>
              </a:p>
            </p:txBody>
          </p:sp>
        </mc:Choice>
        <mc:Fallback xmlns="">
          <p:sp>
            <p:nvSpPr>
              <p:cNvPr id="41" name="矩形 40">
                <a:extLst>
                  <a:ext uri="{FF2B5EF4-FFF2-40B4-BE49-F238E27FC236}">
                    <a16:creationId xmlns:a16="http://schemas.microsoft.com/office/drawing/2014/main" id="{CD2021E3-8392-45E1-B660-C6D91FF1ED67}"/>
                  </a:ext>
                </a:extLst>
              </p:cNvPr>
              <p:cNvSpPr>
                <a:spLocks noRot="1" noChangeAspect="1" noMove="1" noResize="1" noEditPoints="1" noAdjustHandles="1" noChangeArrowheads="1" noChangeShapeType="1" noTextEdit="1"/>
              </p:cNvSpPr>
              <p:nvPr/>
            </p:nvSpPr>
            <p:spPr>
              <a:xfrm>
                <a:off x="8872334" y="2055784"/>
                <a:ext cx="1911101" cy="338554"/>
              </a:xfrm>
              <a:prstGeom prst="rect">
                <a:avLst/>
              </a:prstGeom>
              <a:blipFill>
                <a:blip r:embed="rId18"/>
                <a:stretch>
                  <a:fillRect b="-10714"/>
                </a:stretch>
              </a:blipFill>
              <a:ln>
                <a:noFill/>
              </a:ln>
            </p:spPr>
            <p:txBody>
              <a:bodyPr/>
              <a:lstStyle/>
              <a:p>
                <a:r>
                  <a:rPr lang="zh-CN" altLang="en-US">
                    <a:noFill/>
                  </a:rPr>
                  <a:t> </a:t>
                </a:r>
              </a:p>
            </p:txBody>
          </p:sp>
        </mc:Fallback>
      </mc:AlternateContent>
      <p:sp>
        <p:nvSpPr>
          <p:cNvPr id="44" name="矩形 43">
            <a:extLst>
              <a:ext uri="{FF2B5EF4-FFF2-40B4-BE49-F238E27FC236}">
                <a16:creationId xmlns:a16="http://schemas.microsoft.com/office/drawing/2014/main" id="{32FA34B7-264B-412A-A319-11CBCEB084BB}"/>
              </a:ext>
            </a:extLst>
          </p:cNvPr>
          <p:cNvSpPr/>
          <p:nvPr/>
        </p:nvSpPr>
        <p:spPr>
          <a:xfrm>
            <a:off x="8931700" y="1539089"/>
            <a:ext cx="1608133" cy="338554"/>
          </a:xfrm>
          <a:prstGeom prst="rect">
            <a:avLst/>
          </a:prstGeom>
          <a:noFill/>
          <a:ln>
            <a:noFill/>
          </a:ln>
        </p:spPr>
        <p:txBody>
          <a:bodyPr wrap="none">
            <a:spAutoFit/>
          </a:bodyPr>
          <a:lstStyle/>
          <a:p>
            <a:r>
              <a:rPr lang="en-US" altLang="zh-CN" sz="1600" b="1" dirty="0"/>
              <a:t>Outgoing wave</a:t>
            </a:r>
            <a:endParaRPr lang="zh-CN" altLang="en-US" sz="1600" dirty="0"/>
          </a:p>
        </p:txBody>
      </p:sp>
      <p:sp>
        <p:nvSpPr>
          <p:cNvPr id="45" name="矩形 44">
            <a:extLst>
              <a:ext uri="{FF2B5EF4-FFF2-40B4-BE49-F238E27FC236}">
                <a16:creationId xmlns:a16="http://schemas.microsoft.com/office/drawing/2014/main" id="{DA8A4D6B-FEB0-405D-9059-432726E64124}"/>
              </a:ext>
            </a:extLst>
          </p:cNvPr>
          <p:cNvSpPr/>
          <p:nvPr/>
        </p:nvSpPr>
        <p:spPr>
          <a:xfrm>
            <a:off x="874849" y="3420157"/>
            <a:ext cx="2759089" cy="369332"/>
          </a:xfrm>
          <a:prstGeom prst="rect">
            <a:avLst/>
          </a:prstGeom>
          <a:noFill/>
          <a:ln>
            <a:noFill/>
          </a:ln>
        </p:spPr>
        <p:txBody>
          <a:bodyPr wrap="none">
            <a:spAutoFit/>
          </a:bodyPr>
          <a:lstStyle/>
          <a:p>
            <a:r>
              <a:rPr lang="en-US" altLang="zh-CN" b="1" dirty="0"/>
              <a:t>Effective collecting time:</a:t>
            </a:r>
            <a:endParaRPr lang="zh-CN" altLang="en-US" dirty="0"/>
          </a:p>
        </p:txBody>
      </p:sp>
      <p:sp>
        <p:nvSpPr>
          <p:cNvPr id="50" name="矩形 49">
            <a:extLst>
              <a:ext uri="{FF2B5EF4-FFF2-40B4-BE49-F238E27FC236}">
                <a16:creationId xmlns:a16="http://schemas.microsoft.com/office/drawing/2014/main" id="{4BFA6904-C0B4-48DA-9134-7AA3A6E7670A}"/>
              </a:ext>
            </a:extLst>
          </p:cNvPr>
          <p:cNvSpPr/>
          <p:nvPr/>
        </p:nvSpPr>
        <p:spPr>
          <a:xfrm>
            <a:off x="2963541" y="4651113"/>
            <a:ext cx="889987" cy="369332"/>
          </a:xfrm>
          <a:prstGeom prst="rect">
            <a:avLst/>
          </a:prstGeom>
        </p:spPr>
        <p:txBody>
          <a:bodyPr wrap="none">
            <a:spAutoFit/>
          </a:bodyPr>
          <a:lstStyle/>
          <a:p>
            <a:r>
              <a:rPr lang="en-US" altLang="zh-CN" dirty="0"/>
              <a:t>Emitter</a:t>
            </a:r>
            <a:endParaRPr lang="zh-CN" altLang="en-US" dirty="0"/>
          </a:p>
        </p:txBody>
      </p:sp>
      <p:sp>
        <p:nvSpPr>
          <p:cNvPr id="53" name="矩形 52">
            <a:extLst>
              <a:ext uri="{FF2B5EF4-FFF2-40B4-BE49-F238E27FC236}">
                <a16:creationId xmlns:a16="http://schemas.microsoft.com/office/drawing/2014/main" id="{2501074D-2A27-4F79-B2FD-B29D04A28F04}"/>
              </a:ext>
            </a:extLst>
          </p:cNvPr>
          <p:cNvSpPr/>
          <p:nvPr/>
        </p:nvSpPr>
        <p:spPr>
          <a:xfrm>
            <a:off x="2009356" y="2845167"/>
            <a:ext cx="7333128" cy="369332"/>
          </a:xfrm>
          <a:prstGeom prst="rect">
            <a:avLst/>
          </a:prstGeom>
          <a:noFill/>
          <a:ln>
            <a:noFill/>
          </a:ln>
        </p:spPr>
        <p:txBody>
          <a:bodyPr wrap="square">
            <a:spAutoFit/>
          </a:bodyPr>
          <a:lstStyle/>
          <a:p>
            <a:r>
              <a:rPr lang="en-US" altLang="zh-CN" b="1" dirty="0">
                <a:solidFill>
                  <a:srgbClr val="FF0000"/>
                </a:solidFill>
              </a:rPr>
              <a:t>The reflect photon will have a displacement from the emitting point</a:t>
            </a:r>
            <a:endParaRPr lang="zh-CN" altLang="en-US" b="1" dirty="0">
              <a:solidFill>
                <a:srgbClr val="FF0000"/>
              </a:solidFill>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7258333B-F955-4571-7E0C-62618BB0016C}"/>
                  </a:ext>
                </a:extLst>
              </p:cNvPr>
              <p:cNvSpPr/>
              <p:nvPr/>
            </p:nvSpPr>
            <p:spPr>
              <a:xfrm>
                <a:off x="1998306" y="2492629"/>
                <a:ext cx="3778599" cy="369332"/>
              </a:xfrm>
              <a:prstGeom prst="rect">
                <a:avLst/>
              </a:prstGeom>
              <a:noFill/>
              <a:ln>
                <a:noFill/>
              </a:ln>
            </p:spPr>
            <p:txBody>
              <a:bodyPr wrap="none">
                <a:spAutoFit/>
              </a:bodyPr>
              <a:lstStyle/>
              <a:p>
                <a:r>
                  <a:rPr lang="en-US" altLang="zh-CN" b="1" dirty="0">
                    <a:solidFill>
                      <a:srgbClr val="2E11BF"/>
                    </a:solidFill>
                  </a:rPr>
                  <a:t>Direction of the </a:t>
                </a:r>
                <a14:m>
                  <m:oMath xmlns:m="http://schemas.openxmlformats.org/officeDocument/2006/math">
                    <m:r>
                      <a:rPr lang="en-US" altLang="zh-CN" b="1" i="0" dirty="0" smtClean="0">
                        <a:solidFill>
                          <a:srgbClr val="2E11BF"/>
                        </a:solidFill>
                        <a:latin typeface="Cambria Math" panose="02040503050406030204" pitchFamily="18" charset="0"/>
                      </a:rPr>
                      <m:t>𝐑𝐞𝐟𝐥𝐞𝐜𝐭𝐞𝐝</m:t>
                    </m:r>
                    <m:r>
                      <a:rPr lang="en-US" altLang="zh-CN" b="1" i="0" dirty="0" smtClean="0">
                        <a:solidFill>
                          <a:srgbClr val="2E11BF"/>
                        </a:solidFill>
                        <a:latin typeface="Cambria Math" panose="02040503050406030204" pitchFamily="18" charset="0"/>
                      </a:rPr>
                      <m:t> </m:t>
                    </m:r>
                    <m:r>
                      <a:rPr lang="en-US" altLang="zh-CN" b="1" i="0" dirty="0" smtClean="0">
                        <a:solidFill>
                          <a:srgbClr val="2E11BF"/>
                        </a:solidFill>
                        <a:latin typeface="Cambria Math" panose="02040503050406030204" pitchFamily="18" charset="0"/>
                      </a:rPr>
                      <m:t>𝐩𝐡𝐨𝐭𝐨𝐧</m:t>
                    </m:r>
                  </m:oMath>
                </a14:m>
                <a:endParaRPr lang="zh-CN" altLang="en-US" b="1" dirty="0">
                  <a:solidFill>
                    <a:srgbClr val="2E11BF"/>
                  </a:solidFill>
                </a:endParaRPr>
              </a:p>
            </p:txBody>
          </p:sp>
        </mc:Choice>
        <mc:Fallback xmlns="">
          <p:sp>
            <p:nvSpPr>
              <p:cNvPr id="6" name="矩形 5">
                <a:extLst>
                  <a:ext uri="{FF2B5EF4-FFF2-40B4-BE49-F238E27FC236}">
                    <a16:creationId xmlns:a16="http://schemas.microsoft.com/office/drawing/2014/main" id="{7258333B-F955-4571-7E0C-62618BB0016C}"/>
                  </a:ext>
                </a:extLst>
              </p:cNvPr>
              <p:cNvSpPr>
                <a:spLocks noRot="1" noChangeAspect="1" noMove="1" noResize="1" noEditPoints="1" noAdjustHandles="1" noChangeArrowheads="1" noChangeShapeType="1" noTextEdit="1"/>
              </p:cNvSpPr>
              <p:nvPr/>
            </p:nvSpPr>
            <p:spPr>
              <a:xfrm>
                <a:off x="1998306" y="2492629"/>
                <a:ext cx="3778599" cy="369332"/>
              </a:xfrm>
              <a:prstGeom prst="rect">
                <a:avLst/>
              </a:prstGeom>
              <a:blipFill>
                <a:blip r:embed="rId19"/>
                <a:stretch>
                  <a:fillRect l="-1452" t="-10000" b="-26667"/>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0B8AA077-D7DC-100E-1526-62E148E19430}"/>
                  </a:ext>
                </a:extLst>
              </p:cNvPr>
              <p:cNvSpPr txBox="1"/>
              <p:nvPr/>
            </p:nvSpPr>
            <p:spPr>
              <a:xfrm>
                <a:off x="5364196" y="2495008"/>
                <a:ext cx="2698621" cy="3535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solidFill>
                                <a:srgbClr val="2E11BF"/>
                              </a:solidFill>
                              <a:latin typeface="Cambria Math" panose="02040503050406030204" pitchFamily="18" charset="0"/>
                            </a:rPr>
                          </m:ctrlPr>
                        </m:sSubPr>
                        <m:e>
                          <m:acc>
                            <m:accPr>
                              <m:chr m:val="⃗"/>
                              <m:ctrlPr>
                                <a:rPr lang="en-US" altLang="zh-CN" sz="2000" b="1" i="1" smtClean="0">
                                  <a:solidFill>
                                    <a:srgbClr val="2E11BF"/>
                                  </a:solidFill>
                                  <a:latin typeface="Cambria Math" panose="02040503050406030204" pitchFamily="18" charset="0"/>
                                </a:rPr>
                              </m:ctrlPr>
                            </m:accPr>
                            <m:e>
                              <m:r>
                                <a:rPr lang="en-US" altLang="zh-CN" sz="2000" b="1" i="1" smtClean="0">
                                  <a:solidFill>
                                    <a:srgbClr val="2E11BF"/>
                                  </a:solidFill>
                                  <a:latin typeface="Cambria Math" panose="02040503050406030204" pitchFamily="18" charset="0"/>
                                </a:rPr>
                                <m:t>𝒌</m:t>
                              </m:r>
                            </m:e>
                          </m:acc>
                        </m:e>
                        <m:sub>
                          <m:r>
                            <a:rPr lang="en-US" altLang="zh-CN" sz="2000" b="1" i="1" smtClean="0">
                              <a:solidFill>
                                <a:srgbClr val="2E11BF"/>
                              </a:solidFill>
                              <a:latin typeface="Cambria Math" panose="02040503050406030204" pitchFamily="18" charset="0"/>
                            </a:rPr>
                            <m:t>−</m:t>
                          </m:r>
                        </m:sub>
                      </m:sSub>
                      <m:r>
                        <a:rPr lang="en-US" altLang="zh-CN" sz="2000" b="0" i="1" smtClean="0">
                          <a:solidFill>
                            <a:srgbClr val="2E11BF"/>
                          </a:solidFill>
                          <a:latin typeface="Cambria Math" panose="02040503050406030204" pitchFamily="18" charset="0"/>
                        </a:rPr>
                        <m:t>≈</m:t>
                      </m:r>
                      <m:r>
                        <a:rPr lang="en-US" altLang="zh-CN" sz="2000" b="0" i="1" smtClean="0">
                          <a:latin typeface="Cambria Math" panose="02040503050406030204" pitchFamily="18" charset="0"/>
                        </a:rPr>
                        <m:t>−</m:t>
                      </m:r>
                      <m:sSub>
                        <m:sSubPr>
                          <m:ctrlPr>
                            <a:rPr lang="en-US" altLang="zh-CN" sz="2000" i="1">
                              <a:latin typeface="Cambria Math" panose="02040503050406030204" pitchFamily="18" charset="0"/>
                            </a:rPr>
                          </m:ctrlPr>
                        </m:sSubPr>
                        <m:e>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𝑘</m:t>
                              </m:r>
                            </m:e>
                          </m:acc>
                        </m:e>
                        <m:sub>
                          <m:r>
                            <a:rPr lang="en-US" altLang="zh-CN" sz="2000" i="1">
                              <a:latin typeface="Cambria Math" panose="02040503050406030204" pitchFamily="18" charset="0"/>
                            </a:rPr>
                            <m:t>0</m:t>
                          </m:r>
                        </m:sub>
                      </m:sSub>
                      <m:r>
                        <a:rPr lang="en-US" altLang="zh-CN" sz="2000" i="1">
                          <a:latin typeface="Cambria Math" panose="02040503050406030204" pitchFamily="18" charset="0"/>
                        </a:rPr>
                        <m:t>+</m:t>
                      </m:r>
                      <m:r>
                        <a:rPr lang="en-US" altLang="zh-CN" sz="2000" b="0" i="1" smtClean="0">
                          <a:solidFill>
                            <a:srgbClr val="2E11BF"/>
                          </a:solidFill>
                          <a:latin typeface="Cambria Math" panose="02040503050406030204" pitchFamily="18" charset="0"/>
                        </a:rPr>
                        <m:t>𝑚</m:t>
                      </m:r>
                      <m:sSub>
                        <m:sSubPr>
                          <m:ctrlPr>
                            <a:rPr lang="en-US" altLang="zh-CN" sz="2000" b="0" i="1" smtClean="0">
                              <a:solidFill>
                                <a:srgbClr val="2E11BF"/>
                              </a:solidFill>
                              <a:latin typeface="Cambria Math" panose="02040503050406030204" pitchFamily="18" charset="0"/>
                            </a:rPr>
                          </m:ctrlPr>
                        </m:sSubPr>
                        <m:e>
                          <m:acc>
                            <m:accPr>
                              <m:chr m:val="⃗"/>
                              <m:ctrlPr>
                                <a:rPr lang="en-US" altLang="zh-CN" sz="2000" b="0" i="1" smtClean="0">
                                  <a:solidFill>
                                    <a:srgbClr val="2E11BF"/>
                                  </a:solidFill>
                                  <a:latin typeface="Cambria Math" panose="02040503050406030204" pitchFamily="18" charset="0"/>
                                </a:rPr>
                              </m:ctrlPr>
                            </m:accPr>
                            <m:e>
                              <m:r>
                                <a:rPr lang="en-US" altLang="zh-CN" sz="2000" b="0" i="1" smtClean="0">
                                  <a:solidFill>
                                    <a:srgbClr val="2E11BF"/>
                                  </a:solidFill>
                                  <a:latin typeface="Cambria Math" panose="02040503050406030204" pitchFamily="18" charset="0"/>
                                </a:rPr>
                                <m:t>𝑣</m:t>
                              </m:r>
                            </m:e>
                          </m:acc>
                        </m:e>
                        <m:sub>
                          <m:r>
                            <a:rPr lang="en-US" altLang="zh-CN" sz="2000" b="0" i="1" smtClean="0">
                              <a:solidFill>
                                <a:srgbClr val="2E11BF"/>
                              </a:solidFill>
                              <a:latin typeface="Cambria Math" panose="02040503050406030204" pitchFamily="18" charset="0"/>
                            </a:rPr>
                            <m:t>⊥</m:t>
                          </m:r>
                        </m:sub>
                      </m:sSub>
                    </m:oMath>
                  </m:oMathPara>
                </a14:m>
                <a:endParaRPr lang="zh-CN" altLang="en-US" sz="2000" dirty="0"/>
              </a:p>
            </p:txBody>
          </p:sp>
        </mc:Choice>
        <mc:Fallback xmlns="">
          <p:sp>
            <p:nvSpPr>
              <p:cNvPr id="10" name="文本框 9">
                <a:extLst>
                  <a:ext uri="{FF2B5EF4-FFF2-40B4-BE49-F238E27FC236}">
                    <a16:creationId xmlns:a16="http://schemas.microsoft.com/office/drawing/2014/main" id="{0B8AA077-D7DC-100E-1526-62E148E19430}"/>
                  </a:ext>
                </a:extLst>
              </p:cNvPr>
              <p:cNvSpPr txBox="1">
                <a:spLocks noRot="1" noChangeAspect="1" noMove="1" noResize="1" noEditPoints="1" noAdjustHandles="1" noChangeArrowheads="1" noChangeShapeType="1" noTextEdit="1"/>
              </p:cNvSpPr>
              <p:nvPr/>
            </p:nvSpPr>
            <p:spPr>
              <a:xfrm>
                <a:off x="5364196" y="2495008"/>
                <a:ext cx="2698621" cy="353558"/>
              </a:xfrm>
              <a:prstGeom prst="rect">
                <a:avLst/>
              </a:prstGeom>
              <a:blipFill>
                <a:blip r:embed="rId20"/>
                <a:stretch>
                  <a:fillRect t="-18966" b="-155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9A8D309E-6922-4F18-A20F-4608B87C06BC}"/>
                  </a:ext>
                </a:extLst>
              </p:cNvPr>
              <p:cNvSpPr txBox="1"/>
              <p:nvPr/>
            </p:nvSpPr>
            <p:spPr>
              <a:xfrm>
                <a:off x="1461377" y="1489253"/>
                <a:ext cx="3778599" cy="2828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acc>
                            <m:accPr>
                              <m:chr m:val="⃗"/>
                              <m:ctrlPr>
                                <a:rPr lang="en-US" altLang="zh-CN" sz="1600" b="0" i="1" smtClean="0">
                                  <a:latin typeface="Cambria Math" panose="02040503050406030204" pitchFamily="18" charset="0"/>
                                </a:rPr>
                              </m:ctrlPr>
                            </m:accPr>
                            <m:e>
                              <m:r>
                                <a:rPr lang="en-US" altLang="zh-CN" sz="1600" b="0" i="1" smtClean="0">
                                  <a:latin typeface="Cambria Math" panose="02040503050406030204" pitchFamily="18" charset="0"/>
                                </a:rPr>
                                <m:t>𝑘</m:t>
                              </m:r>
                            </m:e>
                          </m:acc>
                        </m:e>
                        <m:sub>
                          <m:r>
                            <a:rPr lang="en-US" altLang="zh-CN" sz="1600" b="0" i="1" smtClean="0">
                              <a:latin typeface="Cambria Math" panose="02040503050406030204" pitchFamily="18" charset="0"/>
                            </a:rPr>
                            <m:t>0</m:t>
                          </m:r>
                        </m:sub>
                      </m:sSub>
                      <m:r>
                        <a:rPr lang="en-US" altLang="zh-CN" sz="1600" b="0" i="1" smtClean="0">
                          <a:latin typeface="Cambria Math" panose="02040503050406030204" pitchFamily="18" charset="0"/>
                        </a:rPr>
                        <m:t>+</m:t>
                      </m:r>
                      <m:sSub>
                        <m:sSubPr>
                          <m:ctrlPr>
                            <a:rPr lang="en-US" altLang="zh-CN" sz="1600" b="1" i="1" smtClean="0">
                              <a:solidFill>
                                <a:srgbClr val="2E11BF"/>
                              </a:solidFill>
                              <a:latin typeface="Cambria Math" panose="02040503050406030204" pitchFamily="18" charset="0"/>
                            </a:rPr>
                          </m:ctrlPr>
                        </m:sSubPr>
                        <m:e>
                          <m:acc>
                            <m:accPr>
                              <m:chr m:val="⃗"/>
                              <m:ctrlPr>
                                <a:rPr lang="en-US" altLang="zh-CN" sz="1600" b="1" i="1" smtClean="0">
                                  <a:solidFill>
                                    <a:srgbClr val="2E11BF"/>
                                  </a:solidFill>
                                  <a:latin typeface="Cambria Math" panose="02040503050406030204" pitchFamily="18" charset="0"/>
                                </a:rPr>
                              </m:ctrlPr>
                            </m:accPr>
                            <m:e>
                              <m:r>
                                <a:rPr lang="en-US" altLang="zh-CN" sz="1600" b="1" i="1" smtClean="0">
                                  <a:solidFill>
                                    <a:srgbClr val="2E11BF"/>
                                  </a:solidFill>
                                  <a:latin typeface="Cambria Math" panose="02040503050406030204" pitchFamily="18" charset="0"/>
                                </a:rPr>
                                <m:t>𝒌</m:t>
                              </m:r>
                            </m:e>
                          </m:acc>
                        </m:e>
                        <m:sub>
                          <m:r>
                            <a:rPr lang="en-US" altLang="zh-CN" sz="1600" b="1" i="1" smtClean="0">
                              <a:solidFill>
                                <a:srgbClr val="2E11BF"/>
                              </a:solidFill>
                              <a:latin typeface="Cambria Math" panose="02040503050406030204" pitchFamily="18" charset="0"/>
                            </a:rPr>
                            <m:t>−</m:t>
                          </m:r>
                        </m:sub>
                      </m:sSub>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𝑚</m:t>
                      </m:r>
                      <m:sSub>
                        <m:sSubPr>
                          <m:ctrlPr>
                            <a:rPr lang="en-US" altLang="zh-CN" sz="1600" b="0" i="1" smtClean="0">
                              <a:latin typeface="Cambria Math" panose="02040503050406030204" pitchFamily="18" charset="0"/>
                            </a:rPr>
                          </m:ctrlPr>
                        </m:sSubPr>
                        <m:e>
                          <m:acc>
                            <m:accPr>
                              <m:chr m:val="⃗"/>
                              <m:ctrlPr>
                                <a:rPr lang="en-US" altLang="zh-CN" sz="1600" b="0" i="1" smtClean="0">
                                  <a:latin typeface="Cambria Math" panose="02040503050406030204" pitchFamily="18" charset="0"/>
                                </a:rPr>
                              </m:ctrlPr>
                            </m:accPr>
                            <m:e>
                              <m:r>
                                <a:rPr lang="en-US" altLang="zh-CN" sz="1600" b="0" i="1" smtClean="0">
                                  <a:latin typeface="Cambria Math" panose="02040503050406030204" pitchFamily="18" charset="0"/>
                                </a:rPr>
                                <m:t>𝑣</m:t>
                              </m:r>
                            </m:e>
                          </m:acc>
                        </m:e>
                        <m:sub>
                          <m:r>
                            <a:rPr lang="en-US" altLang="zh-CN" sz="1600" b="0" i="1" smtClean="0">
                              <a:latin typeface="Cambria Math" panose="02040503050406030204" pitchFamily="18" charset="0"/>
                            </a:rPr>
                            <m:t>1</m:t>
                          </m:r>
                        </m:sub>
                      </m:sSub>
                      <m:r>
                        <a:rPr lang="en-US" altLang="zh-CN" sz="1600" i="1">
                          <a:latin typeface="Cambria Math" panose="02040503050406030204" pitchFamily="18" charset="0"/>
                        </a:rPr>
                        <m:t>+</m:t>
                      </m:r>
                      <m:r>
                        <a:rPr lang="en-US" altLang="zh-CN" sz="1600" i="1">
                          <a:latin typeface="Cambria Math" panose="02040503050406030204" pitchFamily="18" charset="0"/>
                        </a:rPr>
                        <m:t>𝑚</m:t>
                      </m:r>
                      <m:sSub>
                        <m:sSubPr>
                          <m:ctrlPr>
                            <a:rPr lang="en-US" altLang="zh-CN" sz="1600" i="1">
                              <a:latin typeface="Cambria Math" panose="02040503050406030204" pitchFamily="18" charset="0"/>
                            </a:rPr>
                          </m:ctrlPr>
                        </m:sSubPr>
                        <m:e>
                          <m:acc>
                            <m:accPr>
                              <m:chr m:val="⃗"/>
                              <m:ctrlPr>
                                <a:rPr lang="en-US" altLang="zh-CN" sz="1600" i="1">
                                  <a:latin typeface="Cambria Math" panose="02040503050406030204" pitchFamily="18" charset="0"/>
                                </a:rPr>
                              </m:ctrlPr>
                            </m:accPr>
                            <m:e>
                              <m:r>
                                <a:rPr lang="en-US" altLang="zh-CN" sz="1600" i="1">
                                  <a:latin typeface="Cambria Math" panose="02040503050406030204" pitchFamily="18" charset="0"/>
                                </a:rPr>
                                <m:t>𝑣</m:t>
                              </m:r>
                            </m:e>
                          </m:acc>
                        </m:e>
                        <m:sub>
                          <m:r>
                            <a:rPr lang="en-US" altLang="zh-CN" sz="1600" b="0" i="1" smtClean="0">
                              <a:latin typeface="Cambria Math" panose="02040503050406030204" pitchFamily="18" charset="0"/>
                            </a:rPr>
                            <m:t>2</m:t>
                          </m:r>
                        </m:sub>
                      </m:sSub>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𝑚</m:t>
                      </m:r>
                      <m:acc>
                        <m:accPr>
                          <m:chr m:val="⃗"/>
                          <m:ctrlPr>
                            <a:rPr lang="en-US" altLang="zh-CN" sz="1600" b="0" i="1" smtClean="0">
                              <a:latin typeface="Cambria Math" panose="02040503050406030204" pitchFamily="18" charset="0"/>
                            </a:rPr>
                          </m:ctrlPr>
                        </m:accPr>
                        <m:e>
                          <m:r>
                            <a:rPr lang="en-US" altLang="zh-CN" sz="1600" b="0" i="1" smtClean="0">
                              <a:latin typeface="Cambria Math" panose="02040503050406030204" pitchFamily="18" charset="0"/>
                            </a:rPr>
                            <m:t>𝑣</m:t>
                          </m:r>
                        </m:e>
                      </m:acc>
                    </m:oMath>
                  </m:oMathPara>
                </a14:m>
                <a:endParaRPr lang="zh-CN" altLang="en-US" sz="1600" dirty="0"/>
              </a:p>
            </p:txBody>
          </p:sp>
        </mc:Choice>
        <mc:Fallback xmlns="">
          <p:sp>
            <p:nvSpPr>
              <p:cNvPr id="57" name="文本框 56">
                <a:extLst>
                  <a:ext uri="{FF2B5EF4-FFF2-40B4-BE49-F238E27FC236}">
                    <a16:creationId xmlns:a16="http://schemas.microsoft.com/office/drawing/2014/main" id="{9A8D309E-6922-4F18-A20F-4608B87C06BC}"/>
                  </a:ext>
                </a:extLst>
              </p:cNvPr>
              <p:cNvSpPr txBox="1">
                <a:spLocks noRot="1" noChangeAspect="1" noMove="1" noResize="1" noEditPoints="1" noAdjustHandles="1" noChangeArrowheads="1" noChangeShapeType="1" noTextEdit="1"/>
              </p:cNvSpPr>
              <p:nvPr/>
            </p:nvSpPr>
            <p:spPr>
              <a:xfrm>
                <a:off x="1461377" y="1489253"/>
                <a:ext cx="3778599" cy="282898"/>
              </a:xfrm>
              <a:prstGeom prst="rect">
                <a:avLst/>
              </a:prstGeom>
              <a:blipFill>
                <a:blip r:embed="rId21"/>
                <a:stretch>
                  <a:fillRect t="-19149" b="-106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C308EE89-9CED-4381-B85E-CB2634494E95}"/>
                  </a:ext>
                </a:extLst>
              </p:cNvPr>
              <p:cNvSpPr txBox="1"/>
              <p:nvPr/>
            </p:nvSpPr>
            <p:spPr>
              <a:xfrm>
                <a:off x="1336315" y="1965732"/>
                <a:ext cx="3637601"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𝜔</m:t>
                          </m:r>
                        </m:e>
                        <m:sub>
                          <m:r>
                            <a:rPr lang="en-US" altLang="zh-CN" sz="1600" b="0" i="1" smtClean="0">
                              <a:latin typeface="Cambria Math" panose="02040503050406030204" pitchFamily="18" charset="0"/>
                            </a:rPr>
                            <m:t>0</m:t>
                          </m:r>
                        </m:sub>
                      </m:sSub>
                      <m:r>
                        <a:rPr lang="en-US" altLang="zh-CN" sz="1600" b="0" i="1" smtClean="0">
                          <a:latin typeface="Cambria Math" panose="02040503050406030204" pitchFamily="18" charset="0"/>
                        </a:rPr>
                        <m:t>+</m:t>
                      </m:r>
                      <m:sSub>
                        <m:sSubPr>
                          <m:ctrlPr>
                            <a:rPr lang="en-US" altLang="zh-CN" sz="1600" b="1" i="1" smtClean="0">
                              <a:solidFill>
                                <a:srgbClr val="2E11BF"/>
                              </a:solidFill>
                              <a:latin typeface="Cambria Math" panose="02040503050406030204" pitchFamily="18" charset="0"/>
                            </a:rPr>
                          </m:ctrlPr>
                        </m:sSubPr>
                        <m:e>
                          <m:r>
                            <a:rPr lang="en-US" altLang="zh-CN" sz="1600" b="1" i="1" smtClean="0">
                              <a:solidFill>
                                <a:srgbClr val="2E11BF"/>
                              </a:solidFill>
                              <a:latin typeface="Cambria Math" panose="02040503050406030204" pitchFamily="18" charset="0"/>
                            </a:rPr>
                            <m:t>𝝎</m:t>
                          </m:r>
                        </m:e>
                        <m:sub>
                          <m:r>
                            <a:rPr lang="en-US" altLang="zh-CN" sz="1600" b="1" i="1" smtClean="0">
                              <a:solidFill>
                                <a:srgbClr val="2E11BF"/>
                              </a:solidFill>
                              <a:latin typeface="Cambria Math" panose="02040503050406030204" pitchFamily="18" charset="0"/>
                            </a:rPr>
                            <m:t>−</m:t>
                          </m:r>
                        </m:sub>
                      </m:sSub>
                      <m:r>
                        <a:rPr lang="en-US" altLang="zh-CN" sz="1600" b="0" i="1" smtClean="0">
                          <a:latin typeface="Cambria Math" panose="02040503050406030204" pitchFamily="18" charset="0"/>
                        </a:rPr>
                        <m:t>=2</m:t>
                      </m:r>
                      <m:r>
                        <a:rPr lang="en-US" altLang="zh-CN" sz="1600" b="0" i="1" smtClean="0">
                          <a:latin typeface="Cambria Math" panose="02040503050406030204" pitchFamily="18" charset="0"/>
                        </a:rPr>
                        <m:t>𝑚</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𝒪</m:t>
                      </m:r>
                      <m:r>
                        <a:rPr lang="en-US" altLang="zh-CN" sz="1600" b="0" i="1" smtClean="0">
                          <a:latin typeface="Cambria Math" panose="02040503050406030204" pitchFamily="18" charset="0"/>
                        </a:rPr>
                        <m:t>(</m:t>
                      </m:r>
                      <m:sSup>
                        <m:sSupPr>
                          <m:ctrlPr>
                            <a:rPr lang="en-US" altLang="zh-CN" sz="1600" b="0" i="1" smtClean="0">
                              <a:latin typeface="Cambria Math" panose="02040503050406030204" pitchFamily="18" charset="0"/>
                            </a:rPr>
                          </m:ctrlPr>
                        </m:sSupPr>
                        <m:e>
                          <m:r>
                            <a:rPr lang="en-US" altLang="zh-CN" sz="1600" b="0" i="1" smtClean="0">
                              <a:latin typeface="Cambria Math" panose="02040503050406030204" pitchFamily="18" charset="0"/>
                            </a:rPr>
                            <m:t>𝑣</m:t>
                          </m:r>
                        </m:e>
                        <m:sup>
                          <m:r>
                            <a:rPr lang="en-US" altLang="zh-CN" sz="1600" b="0" i="1" smtClean="0">
                              <a:latin typeface="Cambria Math" panose="02040503050406030204" pitchFamily="18" charset="0"/>
                            </a:rPr>
                            <m:t>2</m:t>
                          </m:r>
                        </m:sup>
                      </m:sSup>
                      <m:r>
                        <a:rPr lang="en-US" altLang="zh-CN" sz="1600" b="0" i="1" smtClean="0">
                          <a:latin typeface="Cambria Math" panose="02040503050406030204" pitchFamily="18" charset="0"/>
                        </a:rPr>
                        <m:t>)</m:t>
                      </m:r>
                    </m:oMath>
                  </m:oMathPara>
                </a14:m>
                <a:endParaRPr lang="zh-CN" altLang="en-US" sz="1600" dirty="0"/>
              </a:p>
            </p:txBody>
          </p:sp>
        </mc:Choice>
        <mc:Fallback xmlns="">
          <p:sp>
            <p:nvSpPr>
              <p:cNvPr id="58" name="文本框 57">
                <a:extLst>
                  <a:ext uri="{FF2B5EF4-FFF2-40B4-BE49-F238E27FC236}">
                    <a16:creationId xmlns:a16="http://schemas.microsoft.com/office/drawing/2014/main" id="{C308EE89-9CED-4381-B85E-CB2634494E95}"/>
                  </a:ext>
                </a:extLst>
              </p:cNvPr>
              <p:cNvSpPr txBox="1">
                <a:spLocks noRot="1" noChangeAspect="1" noMove="1" noResize="1" noEditPoints="1" noAdjustHandles="1" noChangeArrowheads="1" noChangeShapeType="1" noTextEdit="1"/>
              </p:cNvSpPr>
              <p:nvPr/>
            </p:nvSpPr>
            <p:spPr>
              <a:xfrm>
                <a:off x="1336315" y="1965732"/>
                <a:ext cx="3637601" cy="246221"/>
              </a:xfrm>
              <a:prstGeom prst="rect">
                <a:avLst/>
              </a:prstGeom>
              <a:blipFill>
                <a:blip r:embed="rId22"/>
                <a:stretch>
                  <a:fillRect b="-31707"/>
                </a:stretch>
              </a:blipFill>
            </p:spPr>
            <p:txBody>
              <a:bodyPr/>
              <a:lstStyle/>
              <a:p>
                <a:r>
                  <a:rPr lang="zh-CN" altLang="en-US">
                    <a:noFill/>
                  </a:rPr>
                  <a:t> </a:t>
                </a:r>
              </a:p>
            </p:txBody>
          </p:sp>
        </mc:Fallback>
      </mc:AlternateContent>
      <p:sp>
        <p:nvSpPr>
          <p:cNvPr id="59" name="矩形 58">
            <a:extLst>
              <a:ext uri="{FF2B5EF4-FFF2-40B4-BE49-F238E27FC236}">
                <a16:creationId xmlns:a16="http://schemas.microsoft.com/office/drawing/2014/main" id="{28C77581-9284-492D-9234-0B7294D90423}"/>
              </a:ext>
            </a:extLst>
          </p:cNvPr>
          <p:cNvSpPr/>
          <p:nvPr/>
        </p:nvSpPr>
        <p:spPr>
          <a:xfrm>
            <a:off x="870438" y="1029046"/>
            <a:ext cx="6657107" cy="369332"/>
          </a:xfrm>
          <a:prstGeom prst="rect">
            <a:avLst/>
          </a:prstGeom>
        </p:spPr>
        <p:txBody>
          <a:bodyPr wrap="square">
            <a:spAutoFit/>
          </a:bodyPr>
          <a:lstStyle/>
          <a:p>
            <a:r>
              <a:rPr lang="en-US" altLang="zh-CN" b="1" dirty="0"/>
              <a:t>4-</a:t>
            </a:r>
            <a:r>
              <a:rPr lang="zh-CN" altLang="en-US" b="1" dirty="0"/>
              <a:t>momentum conservation </a:t>
            </a:r>
            <a:r>
              <a:rPr lang="en-US" altLang="zh-CN" b="1" dirty="0"/>
              <a:t>(</a:t>
            </a:r>
            <a:r>
              <a:rPr lang="en-US" altLang="zh-CN" dirty="0"/>
              <a:t>In l</a:t>
            </a:r>
            <a:r>
              <a:rPr lang="zh-CN" altLang="en-US" dirty="0"/>
              <a:t>aboratory reference system</a:t>
            </a:r>
            <a:r>
              <a:rPr lang="en-US" altLang="zh-CN" b="1" dirty="0"/>
              <a:t>)</a:t>
            </a:r>
            <a:endParaRPr lang="zh-CN" altLang="en-US" b="1" dirty="0"/>
          </a:p>
        </p:txBody>
      </p:sp>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A6F69B7E-374C-45BF-A663-BCAC138B6582}"/>
                  </a:ext>
                </a:extLst>
              </p:cNvPr>
              <p:cNvSpPr txBox="1"/>
              <p:nvPr/>
            </p:nvSpPr>
            <p:spPr>
              <a:xfrm>
                <a:off x="5739405" y="1385912"/>
                <a:ext cx="2955708" cy="5532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𝐸</m:t>
                          </m:r>
                        </m:e>
                        <m:sub>
                          <m:r>
                            <a:rPr lang="en-US" altLang="zh-CN" sz="1600" b="0" i="1" smtClean="0">
                              <a:latin typeface="Cambria Math" panose="02040503050406030204" pitchFamily="18" charset="0"/>
                            </a:rPr>
                            <m:t>0</m:t>
                          </m:r>
                        </m:sub>
                      </m:sSub>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𝜔</m:t>
                          </m:r>
                        </m:e>
                        <m:sub>
                          <m:r>
                            <a:rPr lang="en-US" altLang="zh-CN" sz="1600" b="0" i="1" smtClean="0">
                              <a:latin typeface="Cambria Math" panose="02040503050406030204" pitchFamily="18" charset="0"/>
                            </a:rPr>
                            <m:t>0</m:t>
                          </m:r>
                        </m:sub>
                      </m:sSub>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𝑚</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1+</m:t>
                          </m:r>
                          <m:f>
                            <m:fPr>
                              <m:ctrlPr>
                                <a:rPr lang="en-US" altLang="zh-CN" sz="1600" b="0" i="1" smtClean="0">
                                  <a:latin typeface="Cambria Math" panose="02040503050406030204" pitchFamily="18" charset="0"/>
                                </a:rPr>
                              </m:ctrlPr>
                            </m:fPr>
                            <m:num>
                              <m:r>
                                <a:rPr lang="en-US" altLang="zh-CN" sz="1600" b="0" i="1" smtClean="0">
                                  <a:latin typeface="Cambria Math" panose="02040503050406030204" pitchFamily="18" charset="0"/>
                                </a:rPr>
                                <m:t>1</m:t>
                              </m:r>
                            </m:num>
                            <m:den>
                              <m:r>
                                <a:rPr lang="en-US" altLang="zh-CN" sz="1600" b="0" i="1" smtClean="0">
                                  <a:latin typeface="Cambria Math" panose="02040503050406030204" pitchFamily="18" charset="0"/>
                                </a:rPr>
                                <m:t>2</m:t>
                              </m:r>
                            </m:den>
                          </m:f>
                          <m:sSub>
                            <m:sSubPr>
                              <m:ctrlPr>
                                <a:rPr lang="en-US" altLang="zh-CN" sz="1600" b="0" i="1" smtClean="0">
                                  <a:latin typeface="Cambria Math" panose="02040503050406030204" pitchFamily="18" charset="0"/>
                                </a:rPr>
                              </m:ctrlPr>
                            </m:sSubPr>
                            <m:e>
                              <m:acc>
                                <m:accPr>
                                  <m:chr m:val="⃗"/>
                                  <m:ctrlPr>
                                    <a:rPr lang="en-US" altLang="zh-CN" sz="1600" b="0" i="1" smtClean="0">
                                      <a:latin typeface="Cambria Math" panose="02040503050406030204" pitchFamily="18" charset="0"/>
                                    </a:rPr>
                                  </m:ctrlPr>
                                </m:accPr>
                                <m:e>
                                  <m:r>
                                    <a:rPr lang="en-US" altLang="zh-CN" sz="1600" b="0" i="1" smtClean="0">
                                      <a:latin typeface="Cambria Math" panose="02040503050406030204" pitchFamily="18" charset="0"/>
                                    </a:rPr>
                                    <m:t>𝑣</m:t>
                                  </m:r>
                                </m:e>
                              </m:acc>
                            </m:e>
                            <m:sub>
                              <m:r>
                                <a:rPr lang="en-US" altLang="zh-CN" sz="1600" b="0" i="1" smtClean="0">
                                  <a:latin typeface="Cambria Math" panose="02040503050406030204" pitchFamily="18" charset="0"/>
                                </a:rPr>
                                <m:t>||</m:t>
                              </m:r>
                            </m:sub>
                          </m:sSub>
                        </m:e>
                      </m:d>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𝒪</m:t>
                      </m:r>
                      <m:r>
                        <a:rPr lang="en-US" altLang="zh-CN" sz="1600" b="0" i="1" smtClean="0">
                          <a:latin typeface="Cambria Math" panose="02040503050406030204" pitchFamily="18" charset="0"/>
                        </a:rPr>
                        <m:t>(</m:t>
                      </m:r>
                      <m:sSup>
                        <m:sSupPr>
                          <m:ctrlPr>
                            <a:rPr lang="en-US" altLang="zh-CN" sz="1600" b="0" i="1" smtClean="0">
                              <a:latin typeface="Cambria Math" panose="02040503050406030204" pitchFamily="18" charset="0"/>
                            </a:rPr>
                          </m:ctrlPr>
                        </m:sSupPr>
                        <m:e>
                          <m:r>
                            <a:rPr lang="en-US" altLang="zh-CN" sz="1600" b="0" i="1" smtClean="0">
                              <a:latin typeface="Cambria Math" panose="02040503050406030204" pitchFamily="18" charset="0"/>
                            </a:rPr>
                            <m:t>𝑣</m:t>
                          </m:r>
                        </m:e>
                        <m:sup>
                          <m:r>
                            <a:rPr lang="en-US" altLang="zh-CN" sz="1600" b="0" i="1" smtClean="0">
                              <a:latin typeface="Cambria Math" panose="02040503050406030204" pitchFamily="18" charset="0"/>
                            </a:rPr>
                            <m:t>2</m:t>
                          </m:r>
                        </m:sup>
                      </m:sSup>
                      <m:r>
                        <a:rPr lang="en-US" altLang="zh-CN" sz="1600" b="0" i="1" smtClean="0">
                          <a:latin typeface="Cambria Math" panose="02040503050406030204" pitchFamily="18" charset="0"/>
                        </a:rPr>
                        <m:t>)</m:t>
                      </m:r>
                    </m:oMath>
                  </m:oMathPara>
                </a14:m>
                <a:endParaRPr lang="zh-CN" altLang="en-US" sz="1600" dirty="0"/>
              </a:p>
            </p:txBody>
          </p:sp>
        </mc:Choice>
        <mc:Fallback xmlns="">
          <p:sp>
            <p:nvSpPr>
              <p:cNvPr id="60" name="文本框 59">
                <a:extLst>
                  <a:ext uri="{FF2B5EF4-FFF2-40B4-BE49-F238E27FC236}">
                    <a16:creationId xmlns:a16="http://schemas.microsoft.com/office/drawing/2014/main" id="{A6F69B7E-374C-45BF-A663-BCAC138B6582}"/>
                  </a:ext>
                </a:extLst>
              </p:cNvPr>
              <p:cNvSpPr txBox="1">
                <a:spLocks noRot="1" noChangeAspect="1" noMove="1" noResize="1" noEditPoints="1" noAdjustHandles="1" noChangeArrowheads="1" noChangeShapeType="1" noTextEdit="1"/>
              </p:cNvSpPr>
              <p:nvPr/>
            </p:nvSpPr>
            <p:spPr>
              <a:xfrm>
                <a:off x="5739405" y="1385912"/>
                <a:ext cx="2955708" cy="553228"/>
              </a:xfrm>
              <a:prstGeom prst="rect">
                <a:avLst/>
              </a:prstGeom>
              <a:blipFill>
                <a:blip r:embed="rId2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AC5AA1F4-CEBD-4132-B005-F58CC251B016}"/>
                  </a:ext>
                </a:extLst>
              </p:cNvPr>
              <p:cNvSpPr txBox="1"/>
              <p:nvPr/>
            </p:nvSpPr>
            <p:spPr>
              <a:xfrm>
                <a:off x="5624288" y="1899853"/>
                <a:ext cx="3307412" cy="5532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smtClean="0">
                              <a:solidFill>
                                <a:srgbClr val="2E11BF"/>
                              </a:solidFill>
                              <a:latin typeface="Cambria Math" panose="02040503050406030204" pitchFamily="18" charset="0"/>
                            </a:rPr>
                          </m:ctrlPr>
                        </m:sSubPr>
                        <m:e>
                          <m:r>
                            <a:rPr lang="en-US" altLang="zh-CN" sz="1600" b="1" i="1" smtClean="0">
                              <a:solidFill>
                                <a:srgbClr val="2E11BF"/>
                              </a:solidFill>
                              <a:latin typeface="Cambria Math" panose="02040503050406030204" pitchFamily="18" charset="0"/>
                            </a:rPr>
                            <m:t>𝑬</m:t>
                          </m:r>
                        </m:e>
                        <m:sub>
                          <m:r>
                            <a:rPr lang="en-US" altLang="zh-CN" sz="1600" b="1" i="1" smtClean="0">
                              <a:solidFill>
                                <a:srgbClr val="2E11BF"/>
                              </a:solidFill>
                              <a:latin typeface="Cambria Math" panose="02040503050406030204" pitchFamily="18" charset="0"/>
                            </a:rPr>
                            <m:t>−</m:t>
                          </m:r>
                        </m:sub>
                      </m:sSub>
                      <m:r>
                        <a:rPr lang="en-US" altLang="zh-CN" sz="1600" b="1" i="1" smtClean="0">
                          <a:solidFill>
                            <a:srgbClr val="2E11BF"/>
                          </a:solidFill>
                          <a:latin typeface="Cambria Math" panose="02040503050406030204" pitchFamily="18" charset="0"/>
                        </a:rPr>
                        <m:t>=</m:t>
                      </m:r>
                      <m:sSub>
                        <m:sSubPr>
                          <m:ctrlPr>
                            <a:rPr lang="en-US" altLang="zh-CN" sz="1600" b="1" i="1" smtClean="0">
                              <a:solidFill>
                                <a:srgbClr val="2E11BF"/>
                              </a:solidFill>
                              <a:latin typeface="Cambria Math" panose="02040503050406030204" pitchFamily="18" charset="0"/>
                            </a:rPr>
                          </m:ctrlPr>
                        </m:sSubPr>
                        <m:e>
                          <m:r>
                            <a:rPr lang="en-US" altLang="zh-CN" sz="1600" b="1" i="1" smtClean="0">
                              <a:solidFill>
                                <a:srgbClr val="2E11BF"/>
                              </a:solidFill>
                              <a:latin typeface="Cambria Math" panose="02040503050406030204" pitchFamily="18" charset="0"/>
                            </a:rPr>
                            <m:t>𝝎</m:t>
                          </m:r>
                        </m:e>
                        <m:sub>
                          <m:r>
                            <a:rPr lang="en-US" altLang="zh-CN" sz="1600" b="1" i="1" smtClean="0">
                              <a:solidFill>
                                <a:srgbClr val="2E11BF"/>
                              </a:solidFill>
                              <a:latin typeface="Cambria Math" panose="02040503050406030204" pitchFamily="18" charset="0"/>
                            </a:rPr>
                            <m:t>−</m:t>
                          </m:r>
                        </m:sub>
                      </m:sSub>
                      <m:r>
                        <a:rPr lang="en-US" altLang="zh-CN" sz="1600" b="1" i="1" smtClean="0">
                          <a:solidFill>
                            <a:srgbClr val="2E11BF"/>
                          </a:solidFill>
                          <a:latin typeface="Cambria Math" panose="02040503050406030204" pitchFamily="18" charset="0"/>
                        </a:rPr>
                        <m:t>=</m:t>
                      </m:r>
                      <m:r>
                        <a:rPr lang="en-US" altLang="zh-CN" sz="1600" b="1" i="1" smtClean="0">
                          <a:solidFill>
                            <a:srgbClr val="2E11BF"/>
                          </a:solidFill>
                          <a:latin typeface="Cambria Math" panose="02040503050406030204" pitchFamily="18" charset="0"/>
                        </a:rPr>
                        <m:t>𝒎</m:t>
                      </m:r>
                      <m:d>
                        <m:dPr>
                          <m:ctrlPr>
                            <a:rPr lang="en-US" altLang="zh-CN" sz="1600" b="1" i="1" smtClean="0">
                              <a:solidFill>
                                <a:srgbClr val="2E11BF"/>
                              </a:solidFill>
                              <a:latin typeface="Cambria Math" panose="02040503050406030204" pitchFamily="18" charset="0"/>
                            </a:rPr>
                          </m:ctrlPr>
                        </m:dPr>
                        <m:e>
                          <m:r>
                            <a:rPr lang="en-US" altLang="zh-CN" sz="1600" b="1" i="1" smtClean="0">
                              <a:solidFill>
                                <a:srgbClr val="2E11BF"/>
                              </a:solidFill>
                              <a:latin typeface="Cambria Math" panose="02040503050406030204" pitchFamily="18" charset="0"/>
                            </a:rPr>
                            <m:t>𝟏</m:t>
                          </m:r>
                          <m:r>
                            <a:rPr lang="en-US" altLang="zh-CN" sz="1600" b="1" i="1" smtClean="0">
                              <a:solidFill>
                                <a:srgbClr val="2E11BF"/>
                              </a:solidFill>
                              <a:latin typeface="Cambria Math" panose="02040503050406030204" pitchFamily="18" charset="0"/>
                            </a:rPr>
                            <m:t>−</m:t>
                          </m:r>
                          <m:f>
                            <m:fPr>
                              <m:ctrlPr>
                                <a:rPr lang="en-US" altLang="zh-CN" sz="1600" b="1" i="1" smtClean="0">
                                  <a:solidFill>
                                    <a:srgbClr val="2E11BF"/>
                                  </a:solidFill>
                                  <a:latin typeface="Cambria Math" panose="02040503050406030204" pitchFamily="18" charset="0"/>
                                </a:rPr>
                              </m:ctrlPr>
                            </m:fPr>
                            <m:num>
                              <m:r>
                                <a:rPr lang="en-US" altLang="zh-CN" sz="1600" b="1" i="1" smtClean="0">
                                  <a:solidFill>
                                    <a:srgbClr val="2E11BF"/>
                                  </a:solidFill>
                                  <a:latin typeface="Cambria Math" panose="02040503050406030204" pitchFamily="18" charset="0"/>
                                </a:rPr>
                                <m:t>𝟏</m:t>
                              </m:r>
                            </m:num>
                            <m:den>
                              <m:r>
                                <a:rPr lang="en-US" altLang="zh-CN" sz="1600" b="1" i="1" smtClean="0">
                                  <a:solidFill>
                                    <a:srgbClr val="2E11BF"/>
                                  </a:solidFill>
                                  <a:latin typeface="Cambria Math" panose="02040503050406030204" pitchFamily="18" charset="0"/>
                                </a:rPr>
                                <m:t>𝟐</m:t>
                              </m:r>
                            </m:den>
                          </m:f>
                          <m:sSub>
                            <m:sSubPr>
                              <m:ctrlPr>
                                <a:rPr lang="en-US" altLang="zh-CN" sz="1600" b="1" i="1" smtClean="0">
                                  <a:solidFill>
                                    <a:srgbClr val="2E11BF"/>
                                  </a:solidFill>
                                  <a:latin typeface="Cambria Math" panose="02040503050406030204" pitchFamily="18" charset="0"/>
                                </a:rPr>
                              </m:ctrlPr>
                            </m:sSubPr>
                            <m:e>
                              <m:acc>
                                <m:accPr>
                                  <m:chr m:val="⃗"/>
                                  <m:ctrlPr>
                                    <a:rPr lang="en-US" altLang="zh-CN" sz="1600" b="1" i="1" smtClean="0">
                                      <a:solidFill>
                                        <a:srgbClr val="2E11BF"/>
                                      </a:solidFill>
                                      <a:latin typeface="Cambria Math" panose="02040503050406030204" pitchFamily="18" charset="0"/>
                                    </a:rPr>
                                  </m:ctrlPr>
                                </m:accPr>
                                <m:e>
                                  <m:r>
                                    <a:rPr lang="en-US" altLang="zh-CN" sz="1600" b="1" i="1" smtClean="0">
                                      <a:solidFill>
                                        <a:srgbClr val="2E11BF"/>
                                      </a:solidFill>
                                      <a:latin typeface="Cambria Math" panose="02040503050406030204" pitchFamily="18" charset="0"/>
                                    </a:rPr>
                                    <m:t>𝒗</m:t>
                                  </m:r>
                                </m:e>
                              </m:acc>
                            </m:e>
                            <m:sub>
                              <m:r>
                                <a:rPr lang="en-US" altLang="zh-CN" sz="1600" b="1" i="1" smtClean="0">
                                  <a:solidFill>
                                    <a:srgbClr val="2E11BF"/>
                                  </a:solidFill>
                                  <a:latin typeface="Cambria Math" panose="02040503050406030204" pitchFamily="18" charset="0"/>
                                </a:rPr>
                                <m:t>||</m:t>
                              </m:r>
                            </m:sub>
                          </m:sSub>
                        </m:e>
                      </m:d>
                      <m:r>
                        <a:rPr lang="en-US" altLang="zh-CN" sz="1600" b="1" i="1" smtClean="0">
                          <a:solidFill>
                            <a:srgbClr val="2E11BF"/>
                          </a:solidFill>
                          <a:latin typeface="Cambria Math" panose="02040503050406030204" pitchFamily="18" charset="0"/>
                        </a:rPr>
                        <m:t>+</m:t>
                      </m:r>
                      <m:r>
                        <a:rPr lang="en-US" altLang="zh-CN" sz="1600" b="1" i="1" smtClean="0">
                          <a:solidFill>
                            <a:srgbClr val="2E11BF"/>
                          </a:solidFill>
                          <a:latin typeface="Cambria Math" panose="02040503050406030204" pitchFamily="18" charset="0"/>
                        </a:rPr>
                        <m:t>𝓞</m:t>
                      </m:r>
                      <m:r>
                        <a:rPr lang="en-US" altLang="zh-CN" sz="1600" b="1" i="1" smtClean="0">
                          <a:solidFill>
                            <a:srgbClr val="2E11BF"/>
                          </a:solidFill>
                          <a:latin typeface="Cambria Math" panose="02040503050406030204" pitchFamily="18" charset="0"/>
                        </a:rPr>
                        <m:t>(</m:t>
                      </m:r>
                      <m:sSup>
                        <m:sSupPr>
                          <m:ctrlPr>
                            <a:rPr lang="en-US" altLang="zh-CN" sz="1600" b="1" i="1" smtClean="0">
                              <a:solidFill>
                                <a:srgbClr val="2E11BF"/>
                              </a:solidFill>
                              <a:latin typeface="Cambria Math" panose="02040503050406030204" pitchFamily="18" charset="0"/>
                            </a:rPr>
                          </m:ctrlPr>
                        </m:sSupPr>
                        <m:e>
                          <m:r>
                            <a:rPr lang="en-US" altLang="zh-CN" sz="1600" b="1" i="1" smtClean="0">
                              <a:solidFill>
                                <a:srgbClr val="2E11BF"/>
                              </a:solidFill>
                              <a:latin typeface="Cambria Math" panose="02040503050406030204" pitchFamily="18" charset="0"/>
                            </a:rPr>
                            <m:t>𝒗</m:t>
                          </m:r>
                        </m:e>
                        <m:sup>
                          <m:r>
                            <a:rPr lang="en-US" altLang="zh-CN" sz="1600" b="1" i="1" smtClean="0">
                              <a:solidFill>
                                <a:srgbClr val="2E11BF"/>
                              </a:solidFill>
                              <a:latin typeface="Cambria Math" panose="02040503050406030204" pitchFamily="18" charset="0"/>
                            </a:rPr>
                            <m:t>𝟐</m:t>
                          </m:r>
                        </m:sup>
                      </m:sSup>
                      <m:r>
                        <a:rPr lang="en-US" altLang="zh-CN" sz="1600" b="1" i="1" smtClean="0">
                          <a:solidFill>
                            <a:srgbClr val="2E11BF"/>
                          </a:solidFill>
                          <a:latin typeface="Cambria Math" panose="02040503050406030204" pitchFamily="18" charset="0"/>
                        </a:rPr>
                        <m:t>)</m:t>
                      </m:r>
                    </m:oMath>
                  </m:oMathPara>
                </a14:m>
                <a:endParaRPr lang="zh-CN" altLang="en-US" sz="1600" b="1" dirty="0">
                  <a:solidFill>
                    <a:srgbClr val="2E11BF"/>
                  </a:solidFill>
                </a:endParaRPr>
              </a:p>
            </p:txBody>
          </p:sp>
        </mc:Choice>
        <mc:Fallback xmlns="">
          <p:sp>
            <p:nvSpPr>
              <p:cNvPr id="61" name="文本框 60">
                <a:extLst>
                  <a:ext uri="{FF2B5EF4-FFF2-40B4-BE49-F238E27FC236}">
                    <a16:creationId xmlns:a16="http://schemas.microsoft.com/office/drawing/2014/main" id="{AC5AA1F4-CEBD-4132-B005-F58CC251B016}"/>
                  </a:ext>
                </a:extLst>
              </p:cNvPr>
              <p:cNvSpPr txBox="1">
                <a:spLocks noRot="1" noChangeAspect="1" noMove="1" noResize="1" noEditPoints="1" noAdjustHandles="1" noChangeArrowheads="1" noChangeShapeType="1" noTextEdit="1"/>
              </p:cNvSpPr>
              <p:nvPr/>
            </p:nvSpPr>
            <p:spPr>
              <a:xfrm>
                <a:off x="5624288" y="1899853"/>
                <a:ext cx="3307412" cy="553228"/>
              </a:xfrm>
              <a:prstGeom prst="rect">
                <a:avLst/>
              </a:prstGeom>
              <a:blipFill>
                <a:blip r:embed="rId24"/>
                <a:stretch>
                  <a:fillRect b="-1111"/>
                </a:stretch>
              </a:blipFill>
            </p:spPr>
            <p:txBody>
              <a:bodyPr/>
              <a:lstStyle/>
              <a:p>
                <a:r>
                  <a:rPr lang="zh-CN" altLang="en-US">
                    <a:noFill/>
                  </a:rPr>
                  <a:t> </a:t>
                </a:r>
              </a:p>
            </p:txBody>
          </p:sp>
        </mc:Fallback>
      </mc:AlternateContent>
      <p:cxnSp>
        <p:nvCxnSpPr>
          <p:cNvPr id="65" name="直接箭头连接符 64">
            <a:extLst>
              <a:ext uri="{FF2B5EF4-FFF2-40B4-BE49-F238E27FC236}">
                <a16:creationId xmlns:a16="http://schemas.microsoft.com/office/drawing/2014/main" id="{1F187A9A-8AC0-4A7A-B4D3-5BA5FAFD4DA3}"/>
              </a:ext>
            </a:extLst>
          </p:cNvPr>
          <p:cNvCxnSpPr>
            <a:cxnSpLocks/>
          </p:cNvCxnSpPr>
          <p:nvPr/>
        </p:nvCxnSpPr>
        <p:spPr>
          <a:xfrm flipV="1">
            <a:off x="8104019" y="5209495"/>
            <a:ext cx="1627659" cy="522419"/>
          </a:xfrm>
          <a:prstGeom prst="straightConnector1">
            <a:avLst/>
          </a:prstGeom>
          <a:ln w="635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80399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6FDFC900-5089-3203-E3A8-AADB35B6A49E}"/>
                  </a:ext>
                </a:extLst>
              </p:cNvPr>
              <p:cNvSpPr>
                <a:spLocks noGrp="1"/>
              </p:cNvSpPr>
              <p:nvPr>
                <p:ph type="title" idx="4294967295"/>
              </p:nvPr>
            </p:nvSpPr>
            <p:spPr>
              <a:xfrm>
                <a:off x="-1" y="0"/>
                <a:ext cx="12191999" cy="548146"/>
              </a:xfrm>
            </p:spPr>
            <p:txBody>
              <a:bodyPr>
                <a:noAutofit/>
              </a:bodyPr>
              <a:lstStyle/>
              <a:p>
                <a:pPr algn="ctr"/>
                <a14:m>
                  <m:oMath xmlns:m="http://schemas.openxmlformats.org/officeDocument/2006/math">
                    <m:r>
                      <m:rPr>
                        <m:nor/>
                      </m:rPr>
                      <a:rPr lang="en-US" altLang="zh-CN" sz="4000" b="1" dirty="0">
                        <a:solidFill>
                          <a:schemeClr val="bg1"/>
                        </a:solidFill>
                      </a:rPr>
                      <m:t>Stimulated</m:t>
                    </m:r>
                    <m:r>
                      <m:rPr>
                        <m:nor/>
                      </m:rPr>
                      <a:rPr lang="en-US" altLang="zh-CN" sz="4000" b="1" dirty="0">
                        <a:solidFill>
                          <a:schemeClr val="bg1"/>
                        </a:solidFill>
                      </a:rPr>
                      <m:t> </m:t>
                    </m:r>
                  </m:oMath>
                </a14:m>
                <a:r>
                  <a:rPr lang="en-US" altLang="zh-CN" sz="4000" b="1" dirty="0">
                    <a:solidFill>
                      <a:schemeClr val="bg1"/>
                    </a:solidFill>
                  </a:rPr>
                  <a:t>Annihilation</a:t>
                </a:r>
                <a:endParaRPr lang="zh-CN" altLang="en-US" sz="4000" dirty="0">
                  <a:solidFill>
                    <a:schemeClr val="bg1"/>
                  </a:solidFill>
                </a:endParaRPr>
              </a:p>
            </p:txBody>
          </p:sp>
        </mc:Choice>
        <mc:Fallback xmlns="">
          <p:sp>
            <p:nvSpPr>
              <p:cNvPr id="2" name="标题 1">
                <a:extLst>
                  <a:ext uri="{FF2B5EF4-FFF2-40B4-BE49-F238E27FC236}">
                    <a16:creationId xmlns:a16="http://schemas.microsoft.com/office/drawing/2014/main" id="{6FDFC900-5089-3203-E3A8-AADB35B6A49E}"/>
                  </a:ext>
                </a:extLst>
              </p:cNvPr>
              <p:cNvSpPr>
                <a:spLocks noGrp="1" noRot="1" noChangeAspect="1" noMove="1" noResize="1" noEditPoints="1" noAdjustHandles="1" noChangeArrowheads="1" noChangeShapeType="1" noTextEdit="1"/>
              </p:cNvSpPr>
              <p:nvPr>
                <p:ph type="title" idx="4294967295"/>
              </p:nvPr>
            </p:nvSpPr>
            <p:spPr>
              <a:xfrm>
                <a:off x="-1" y="0"/>
                <a:ext cx="12191999" cy="548146"/>
              </a:xfrm>
              <a:blipFill>
                <a:blip r:embed="rId2"/>
                <a:stretch>
                  <a:fillRect t="-40000" b="-55556"/>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4F5B7C4F-4628-2306-C44E-09EA650CAFDC}"/>
              </a:ext>
            </a:extLst>
          </p:cNvPr>
          <p:cNvSpPr>
            <a:spLocks noGrp="1"/>
          </p:cNvSpPr>
          <p:nvPr>
            <p:ph type="sldNum" sz="quarter" idx="12"/>
          </p:nvPr>
        </p:nvSpPr>
        <p:spPr/>
        <p:txBody>
          <a:bodyPr/>
          <a:lstStyle/>
          <a:p>
            <a:fld id="{65316A93-59F2-4889-9C97-010C89774A76}" type="slidenum">
              <a:rPr lang="zh-CN" altLang="en-US" smtClean="0"/>
              <a:pPr/>
              <a:t>29</a:t>
            </a:fld>
            <a:r>
              <a:rPr lang="en-US" altLang="zh-CN" dirty="0"/>
              <a:t> /20</a:t>
            </a:r>
            <a:endParaRPr lang="zh-CN" altLang="en-US" dirty="0"/>
          </a:p>
        </p:txBody>
      </p:sp>
      <p:sp>
        <p:nvSpPr>
          <p:cNvPr id="5" name="文本框 4">
            <a:extLst>
              <a:ext uri="{FF2B5EF4-FFF2-40B4-BE49-F238E27FC236}">
                <a16:creationId xmlns:a16="http://schemas.microsoft.com/office/drawing/2014/main" id="{906FBA63-0300-E8D0-A43D-23AC3169F671}"/>
              </a:ext>
            </a:extLst>
          </p:cNvPr>
          <p:cNvSpPr txBox="1"/>
          <p:nvPr/>
        </p:nvSpPr>
        <p:spPr>
          <a:xfrm>
            <a:off x="0" y="583485"/>
            <a:ext cx="4769963" cy="523220"/>
          </a:xfrm>
          <a:prstGeom prst="rect">
            <a:avLst/>
          </a:prstGeom>
          <a:noFill/>
        </p:spPr>
        <p:txBody>
          <a:bodyPr wrap="square">
            <a:spAutoFit/>
          </a:bodyPr>
          <a:lstStyle/>
          <a:p>
            <a:pPr algn="ctr"/>
            <a:r>
              <a:rPr lang="en-US" altLang="zh-CN" sz="2800" b="1" dirty="0">
                <a:solidFill>
                  <a:srgbClr val="000201"/>
                </a:solidFill>
              </a:rPr>
              <a:t>Impact from the ionosphere</a:t>
            </a:r>
            <a:endParaRPr lang="zh-CN" altLang="en-US" sz="2800" b="1" dirty="0">
              <a:solidFill>
                <a:srgbClr val="000201"/>
              </a:solidFill>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15E0C211-1E39-47CA-BE11-8C2939A9BA49}"/>
                  </a:ext>
                </a:extLst>
              </p:cNvPr>
              <p:cNvSpPr txBox="1"/>
              <p:nvPr/>
            </p:nvSpPr>
            <p:spPr>
              <a:xfrm>
                <a:off x="654718" y="1290929"/>
                <a:ext cx="5996644" cy="430887"/>
              </a:xfrm>
              <a:prstGeom prst="rect">
                <a:avLst/>
              </a:prstGeom>
              <a:noFill/>
            </p:spPr>
            <p:txBody>
              <a:bodyPr wrap="square">
                <a:spAutoFit/>
              </a:bodyPr>
              <a:lstStyle/>
              <a:p>
                <a:r>
                  <a:rPr lang="en-US" altLang="zh-CN" sz="2200" b="1" dirty="0">
                    <a:latin typeface="Times New Roman" panose="02020603050405020304" pitchFamily="18" charset="0"/>
                    <a:cs typeface="Times New Roman" panose="02020603050405020304" pitchFamily="18" charset="0"/>
                  </a:rPr>
                  <a:t>The height of the ionosphere </a:t>
                </a:r>
                <a14:m>
                  <m:oMath xmlns:m="http://schemas.openxmlformats.org/officeDocument/2006/math">
                    <m:r>
                      <a:rPr lang="en-US" altLang="zh-CN" sz="2200" b="1" i="1" smtClean="0">
                        <a:latin typeface="Cambria Math" panose="02040503050406030204" pitchFamily="18" charset="0"/>
                      </a:rPr>
                      <m:t>≈</m:t>
                    </m:r>
                  </m:oMath>
                </a14:m>
                <a:r>
                  <a:rPr lang="en-US" altLang="zh-CN" sz="2200" b="1" dirty="0">
                    <a:latin typeface="Times New Roman" panose="02020603050405020304" pitchFamily="18" charset="0"/>
                    <a:cs typeface="Times New Roman" panose="02020603050405020304" pitchFamily="18" charset="0"/>
                  </a:rPr>
                  <a:t> 48 km</a:t>
                </a:r>
                <a:endParaRPr lang="zh-CN" altLang="en-US" sz="2200" b="1" dirty="0">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15E0C211-1E39-47CA-BE11-8C2939A9BA49}"/>
                  </a:ext>
                </a:extLst>
              </p:cNvPr>
              <p:cNvSpPr txBox="1">
                <a:spLocks noRot="1" noChangeAspect="1" noMove="1" noResize="1" noEditPoints="1" noAdjustHandles="1" noChangeArrowheads="1" noChangeShapeType="1" noTextEdit="1"/>
              </p:cNvSpPr>
              <p:nvPr/>
            </p:nvSpPr>
            <p:spPr>
              <a:xfrm>
                <a:off x="654718" y="1290929"/>
                <a:ext cx="5996644" cy="430887"/>
              </a:xfrm>
              <a:prstGeom prst="rect">
                <a:avLst/>
              </a:prstGeom>
              <a:blipFill>
                <a:blip r:embed="rId3"/>
                <a:stretch>
                  <a:fillRect l="-1321" t="-10000" b="-2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B09DD0EB-D5E1-46A8-A46C-A6DD7C1A53F7}"/>
                  </a:ext>
                </a:extLst>
              </p:cNvPr>
              <p:cNvSpPr txBox="1"/>
              <p:nvPr/>
            </p:nvSpPr>
            <p:spPr>
              <a:xfrm>
                <a:off x="3338993" y="1891158"/>
                <a:ext cx="3312369" cy="5259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𝑖𝑜𝑛𝑜</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i="1">
                              <a:latin typeface="Cambria Math" panose="02040503050406030204" pitchFamily="18" charset="0"/>
                            </a:rPr>
                            <m:t>48</m:t>
                          </m:r>
                          <m:r>
                            <a:rPr lang="en-US" altLang="zh-CN" b="0" i="1" smtClean="0">
                              <a:latin typeface="Cambria Math" panose="02040503050406030204" pitchFamily="18" charset="0"/>
                            </a:rPr>
                            <m:t> </m:t>
                          </m:r>
                          <m:r>
                            <a:rPr lang="en-US" altLang="zh-CN" b="0" i="1" smtClean="0">
                              <a:latin typeface="Cambria Math" panose="02040503050406030204" pitchFamily="18" charset="0"/>
                            </a:rPr>
                            <m:t>𝑘𝑚</m:t>
                          </m:r>
                        </m:num>
                        <m:den>
                          <m:r>
                            <a:rPr lang="en-US" altLang="zh-CN" b="0" i="1" smtClean="0">
                              <a:latin typeface="Cambria Math" panose="02040503050406030204" pitchFamily="18" charset="0"/>
                            </a:rPr>
                            <m:t>𝑐</m:t>
                          </m:r>
                        </m:den>
                      </m:f>
                      <m:r>
                        <a:rPr lang="en-US" altLang="zh-CN" b="0" i="1" smtClean="0">
                          <a:latin typeface="Cambria Math" panose="02040503050406030204" pitchFamily="18" charset="0"/>
                        </a:rPr>
                        <m:t>≈160 </m:t>
                      </m:r>
                      <m:r>
                        <a:rPr lang="en-US" altLang="zh-CN" b="0" i="1" smtClean="0">
                          <a:latin typeface="Cambria Math" panose="02040503050406030204" pitchFamily="18" charset="0"/>
                        </a:rPr>
                        <m:t>𝜇</m:t>
                      </m:r>
                      <m:r>
                        <a:rPr lang="en-US" altLang="zh-CN" b="0" i="1" smtClean="0">
                          <a:latin typeface="Cambria Math" panose="02040503050406030204" pitchFamily="18" charset="0"/>
                        </a:rPr>
                        <m:t>𝑠</m:t>
                      </m:r>
                    </m:oMath>
                  </m:oMathPara>
                </a14:m>
                <a:endParaRPr lang="zh-CN" altLang="en-US" dirty="0"/>
              </a:p>
            </p:txBody>
          </p:sp>
        </mc:Choice>
        <mc:Fallback xmlns="">
          <p:sp>
            <p:nvSpPr>
              <p:cNvPr id="3" name="文本框 2">
                <a:extLst>
                  <a:ext uri="{FF2B5EF4-FFF2-40B4-BE49-F238E27FC236}">
                    <a16:creationId xmlns:a16="http://schemas.microsoft.com/office/drawing/2014/main" id="{B09DD0EB-D5E1-46A8-A46C-A6DD7C1A53F7}"/>
                  </a:ext>
                </a:extLst>
              </p:cNvPr>
              <p:cNvSpPr txBox="1">
                <a:spLocks noRot="1" noChangeAspect="1" noMove="1" noResize="1" noEditPoints="1" noAdjustHandles="1" noChangeArrowheads="1" noChangeShapeType="1" noTextEdit="1"/>
              </p:cNvSpPr>
              <p:nvPr/>
            </p:nvSpPr>
            <p:spPr>
              <a:xfrm>
                <a:off x="3338993" y="1891158"/>
                <a:ext cx="3312369" cy="525978"/>
              </a:xfrm>
              <a:prstGeom prst="rect">
                <a:avLst/>
              </a:prstGeom>
              <a:blipFill>
                <a:blip r:embed="rId4"/>
                <a:stretch>
                  <a:fillRect/>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E687519A-690E-4B0D-BB4B-1768B7E90107}"/>
              </a:ext>
            </a:extLst>
          </p:cNvPr>
          <p:cNvSpPr txBox="1"/>
          <p:nvPr/>
        </p:nvSpPr>
        <p:spPr>
          <a:xfrm>
            <a:off x="654718" y="2708539"/>
            <a:ext cx="5660743" cy="430887"/>
          </a:xfrm>
          <a:prstGeom prst="rect">
            <a:avLst/>
          </a:prstGeom>
          <a:noFill/>
        </p:spPr>
        <p:txBody>
          <a:bodyPr wrap="square">
            <a:spAutoFit/>
          </a:bodyPr>
          <a:lstStyle/>
          <a:p>
            <a:r>
              <a:rPr lang="zh-CN" altLang="en-US" sz="2200" b="1" dirty="0">
                <a:latin typeface="Times New Roman" panose="02020603050405020304" pitchFamily="18" charset="0"/>
                <a:cs typeface="Times New Roman" panose="02020603050405020304" pitchFamily="18" charset="0"/>
              </a:rPr>
              <a:t>The </a:t>
            </a:r>
            <a:r>
              <a:rPr lang="en-US" altLang="zh-CN" sz="2200" b="1" dirty="0">
                <a:latin typeface="Times New Roman" panose="02020603050405020304" pitchFamily="18" charset="0"/>
                <a:cs typeface="Times New Roman" panose="02020603050405020304" pitchFamily="18" charset="0"/>
              </a:rPr>
              <a:t>effective height(time)</a:t>
            </a:r>
            <a:endParaRPr lang="zh-CN" altLang="en-US" sz="22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50C29A7C-8867-44AA-9E2E-1748D8DC7399}"/>
                  </a:ext>
                </a:extLst>
              </p:cNvPr>
              <p:cNvSpPr txBox="1"/>
              <p:nvPr/>
            </p:nvSpPr>
            <p:spPr>
              <a:xfrm>
                <a:off x="3283298" y="3192127"/>
                <a:ext cx="4964071" cy="57265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𝑒𝑓𝑓</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𝐶</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𝑅</m:t>
                          </m:r>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m:t>
                              </m:r>
                            </m:sub>
                          </m:sSub>
                        </m:den>
                      </m:f>
                      <m:r>
                        <a:rPr lang="en-US" altLang="zh-CN" b="0" i="1" smtClean="0">
                          <a:latin typeface="Cambria Math" panose="02040503050406030204" pitchFamily="18" charset="0"/>
                        </a:rPr>
                        <m:t>=0.3</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50 </m:t>
                          </m:r>
                          <m:r>
                            <a:rPr lang="en-US" altLang="zh-CN" b="0" i="1" smtClean="0">
                              <a:latin typeface="Cambria Math" panose="02040503050406030204" pitchFamily="18" charset="0"/>
                            </a:rPr>
                            <m:t>𝑚</m:t>
                          </m:r>
                        </m:num>
                        <m:den>
                          <m:r>
                            <a:rPr lang="en-US" altLang="zh-CN" b="0" i="1" smtClean="0">
                              <a:latin typeface="Cambria Math" panose="02040503050406030204" pitchFamily="18" charset="0"/>
                            </a:rPr>
                            <m:t>124 </m:t>
                          </m:r>
                          <m:r>
                            <a:rPr lang="en-US" altLang="zh-CN" b="0" i="1" smtClean="0">
                              <a:latin typeface="Cambria Math" panose="02040503050406030204" pitchFamily="18" charset="0"/>
                            </a:rPr>
                            <m:t>𝑘𝑚</m:t>
                          </m:r>
                          <m:r>
                            <a:rPr lang="en-US" altLang="zh-CN" b="0" i="1" smtClean="0">
                              <a:latin typeface="Cambria Math" panose="02040503050406030204" pitchFamily="18" charset="0"/>
                            </a:rPr>
                            <m:t>/</m:t>
                          </m:r>
                          <m:r>
                            <a:rPr lang="en-US" altLang="zh-CN" b="0" i="1" smtClean="0">
                              <a:latin typeface="Cambria Math" panose="02040503050406030204" pitchFamily="18" charset="0"/>
                            </a:rPr>
                            <m:t>𝑠</m:t>
                          </m:r>
                        </m:den>
                      </m:f>
                      <m:r>
                        <a:rPr lang="en-US" altLang="zh-CN" b="0" i="1" smtClean="0">
                          <a:latin typeface="Cambria Math" panose="02040503050406030204" pitchFamily="18" charset="0"/>
                        </a:rPr>
                        <m:t>≈120 </m:t>
                      </m:r>
                      <m:r>
                        <a:rPr lang="en-US" altLang="zh-CN" b="0" i="1" smtClean="0">
                          <a:latin typeface="Cambria Math" panose="02040503050406030204" pitchFamily="18" charset="0"/>
                        </a:rPr>
                        <m:t>𝜇</m:t>
                      </m:r>
                      <m:r>
                        <a:rPr lang="en-US" altLang="zh-CN" b="0" i="1" smtClean="0">
                          <a:latin typeface="Cambria Math" panose="02040503050406030204" pitchFamily="18" charset="0"/>
                        </a:rPr>
                        <m:t>𝑠</m:t>
                      </m:r>
                      <m:r>
                        <a:rPr lang="en-US" altLang="zh-CN" b="0" i="1" smtClean="0">
                          <a:solidFill>
                            <a:srgbClr val="FF0000"/>
                          </a:solidFill>
                          <a:latin typeface="Cambria Math" panose="02040503050406030204" pitchFamily="18" charset="0"/>
                        </a:rPr>
                        <m:t>&lt;</m:t>
                      </m:r>
                      <m:sSub>
                        <m:sSubPr>
                          <m:ctrlPr>
                            <a:rPr lang="en-US" altLang="zh-CN" b="0" i="1" smtClean="0">
                              <a:solidFill>
                                <a:srgbClr val="FF0000"/>
                              </a:solidFill>
                              <a:latin typeface="Cambria Math" panose="02040503050406030204" pitchFamily="18" charset="0"/>
                            </a:rPr>
                          </m:ctrlPr>
                        </m:sSubPr>
                        <m:e>
                          <m:r>
                            <a:rPr lang="en-US" altLang="zh-CN" b="0" i="1" smtClean="0">
                              <a:solidFill>
                                <a:srgbClr val="FF0000"/>
                              </a:solidFill>
                              <a:latin typeface="Cambria Math" panose="02040503050406030204" pitchFamily="18" charset="0"/>
                            </a:rPr>
                            <m:t>h</m:t>
                          </m:r>
                        </m:e>
                        <m:sub>
                          <m:r>
                            <a:rPr lang="en-US" altLang="zh-CN" b="0" i="1" smtClean="0">
                              <a:solidFill>
                                <a:srgbClr val="FF0000"/>
                              </a:solidFill>
                              <a:latin typeface="Cambria Math" panose="02040503050406030204" pitchFamily="18" charset="0"/>
                            </a:rPr>
                            <m:t>𝑖𝑜𝑛𝑜</m:t>
                          </m:r>
                        </m:sub>
                      </m:sSub>
                    </m:oMath>
                  </m:oMathPara>
                </a14:m>
                <a:endParaRPr lang="zh-CN" altLang="en-US" dirty="0"/>
              </a:p>
            </p:txBody>
          </p:sp>
        </mc:Choice>
        <mc:Fallback xmlns="">
          <p:sp>
            <p:nvSpPr>
              <p:cNvPr id="9" name="文本框 8">
                <a:extLst>
                  <a:ext uri="{FF2B5EF4-FFF2-40B4-BE49-F238E27FC236}">
                    <a16:creationId xmlns:a16="http://schemas.microsoft.com/office/drawing/2014/main" id="{50C29A7C-8867-44AA-9E2E-1748D8DC7399}"/>
                  </a:ext>
                </a:extLst>
              </p:cNvPr>
              <p:cNvSpPr txBox="1">
                <a:spLocks noRot="1" noChangeAspect="1" noMove="1" noResize="1" noEditPoints="1" noAdjustHandles="1" noChangeArrowheads="1" noChangeShapeType="1" noTextEdit="1"/>
              </p:cNvSpPr>
              <p:nvPr/>
            </p:nvSpPr>
            <p:spPr>
              <a:xfrm>
                <a:off x="3283298" y="3192127"/>
                <a:ext cx="4964071" cy="572657"/>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C0E13CA0-FA5F-46FD-ADDF-CF799A8868A5}"/>
                  </a:ext>
                </a:extLst>
              </p:cNvPr>
              <p:cNvSpPr txBox="1"/>
              <p:nvPr/>
            </p:nvSpPr>
            <p:spPr>
              <a:xfrm>
                <a:off x="2735454" y="4019257"/>
                <a:ext cx="4354289" cy="5713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𝑒𝑓𝑓</m:t>
                          </m:r>
                        </m:sub>
                      </m:sSub>
                      <m:r>
                        <a:rPr lang="en-US" altLang="zh-CN" b="0" i="1" smtClean="0">
                          <a:latin typeface="Cambria Math" panose="02040503050406030204" pitchFamily="18" charset="0"/>
                        </a:rPr>
                        <m:t>=0.3</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50 </m:t>
                          </m:r>
                          <m:r>
                            <a:rPr lang="en-US" altLang="zh-CN" b="0" i="1" smtClean="0">
                              <a:latin typeface="Cambria Math" panose="02040503050406030204" pitchFamily="18" charset="0"/>
                            </a:rPr>
                            <m:t>𝑚</m:t>
                          </m:r>
                        </m:num>
                        <m:den>
                          <m:r>
                            <a:rPr lang="en-US" altLang="zh-CN" b="0" i="1" smtClean="0">
                              <a:latin typeface="Cambria Math" panose="02040503050406030204" pitchFamily="18" charset="0"/>
                            </a:rPr>
                            <m:t>5 </m:t>
                          </m:r>
                          <m:r>
                            <a:rPr lang="en-US" altLang="zh-CN" b="0" i="1" smtClean="0">
                              <a:latin typeface="Cambria Math" panose="02040503050406030204" pitchFamily="18" charset="0"/>
                            </a:rPr>
                            <m:t>𝑘𝑚</m:t>
                          </m:r>
                          <m:r>
                            <a:rPr lang="en-US" altLang="zh-CN" b="0" i="1" smtClean="0">
                              <a:latin typeface="Cambria Math" panose="02040503050406030204" pitchFamily="18" charset="0"/>
                            </a:rPr>
                            <m:t>/</m:t>
                          </m:r>
                          <m:r>
                            <a:rPr lang="en-US" altLang="zh-CN" b="0" i="1" smtClean="0">
                              <a:latin typeface="Cambria Math" panose="02040503050406030204" pitchFamily="18" charset="0"/>
                            </a:rPr>
                            <m:t>𝑠</m:t>
                          </m:r>
                        </m:den>
                      </m:f>
                      <m:r>
                        <a:rPr lang="en-US" altLang="zh-CN" b="0" i="1" smtClean="0">
                          <a:latin typeface="Cambria Math" panose="02040503050406030204" pitchFamily="18" charset="0"/>
                        </a:rPr>
                        <m:t>≈3000 </m:t>
                      </m:r>
                      <m:r>
                        <a:rPr lang="en-US" altLang="zh-CN" b="0" i="1" smtClean="0">
                          <a:latin typeface="Cambria Math" panose="02040503050406030204" pitchFamily="18" charset="0"/>
                        </a:rPr>
                        <m:t>𝜇</m:t>
                      </m:r>
                      <m:r>
                        <a:rPr lang="en-US" altLang="zh-CN" b="0" i="1" smtClean="0">
                          <a:latin typeface="Cambria Math" panose="02040503050406030204" pitchFamily="18" charset="0"/>
                        </a:rPr>
                        <m:t>𝑠</m:t>
                      </m:r>
                    </m:oMath>
                  </m:oMathPara>
                </a14:m>
                <a:endParaRPr lang="zh-CN" altLang="en-US" dirty="0"/>
              </a:p>
            </p:txBody>
          </p:sp>
        </mc:Choice>
        <mc:Fallback xmlns="">
          <p:sp>
            <p:nvSpPr>
              <p:cNvPr id="10" name="文本框 9">
                <a:extLst>
                  <a:ext uri="{FF2B5EF4-FFF2-40B4-BE49-F238E27FC236}">
                    <a16:creationId xmlns:a16="http://schemas.microsoft.com/office/drawing/2014/main" id="{C0E13CA0-FA5F-46FD-ADDF-CF799A8868A5}"/>
                  </a:ext>
                </a:extLst>
              </p:cNvPr>
              <p:cNvSpPr txBox="1">
                <a:spLocks noRot="1" noChangeAspect="1" noMove="1" noResize="1" noEditPoints="1" noAdjustHandles="1" noChangeArrowheads="1" noChangeShapeType="1" noTextEdit="1"/>
              </p:cNvSpPr>
              <p:nvPr/>
            </p:nvSpPr>
            <p:spPr>
              <a:xfrm>
                <a:off x="2735454" y="4019257"/>
                <a:ext cx="4354289" cy="571310"/>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00E84588-0F49-4A7E-82C8-2B810E681C99}"/>
                  </a:ext>
                </a:extLst>
              </p:cNvPr>
              <p:cNvSpPr txBox="1"/>
              <p:nvPr/>
            </p:nvSpPr>
            <p:spPr>
              <a:xfrm>
                <a:off x="2854331" y="4814405"/>
                <a:ext cx="4354289" cy="5713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𝑒𝑓𝑓</m:t>
                          </m:r>
                        </m:sub>
                      </m:sSub>
                      <m:r>
                        <a:rPr lang="en-US" altLang="zh-CN" b="0" i="1" smtClean="0">
                          <a:latin typeface="Cambria Math" panose="02040503050406030204" pitchFamily="18" charset="0"/>
                        </a:rPr>
                        <m:t>=0.3</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50 </m:t>
                          </m:r>
                          <m:r>
                            <a:rPr lang="en-US" altLang="zh-CN" b="0" i="1" smtClean="0">
                              <a:latin typeface="Cambria Math" panose="02040503050406030204" pitchFamily="18" charset="0"/>
                            </a:rPr>
                            <m:t>𝑚</m:t>
                          </m:r>
                        </m:num>
                        <m:den>
                          <m:r>
                            <a:rPr lang="en-US" altLang="zh-CN" b="0" i="1" smtClean="0">
                              <a:latin typeface="Cambria Math" panose="02040503050406030204" pitchFamily="18" charset="0"/>
                            </a:rPr>
                            <m:t>1.2 </m:t>
                          </m:r>
                          <m:r>
                            <a:rPr lang="en-US" altLang="zh-CN" b="0" i="1" smtClean="0">
                              <a:latin typeface="Cambria Math" panose="02040503050406030204" pitchFamily="18" charset="0"/>
                            </a:rPr>
                            <m:t>𝑘𝑚</m:t>
                          </m:r>
                          <m:r>
                            <a:rPr lang="en-US" altLang="zh-CN" b="0" i="1" smtClean="0">
                              <a:latin typeface="Cambria Math" panose="02040503050406030204" pitchFamily="18" charset="0"/>
                            </a:rPr>
                            <m:t>/</m:t>
                          </m:r>
                          <m:r>
                            <a:rPr lang="en-US" altLang="zh-CN" b="0" i="1" smtClean="0">
                              <a:latin typeface="Cambria Math" panose="02040503050406030204" pitchFamily="18" charset="0"/>
                            </a:rPr>
                            <m:t>𝑠</m:t>
                          </m:r>
                        </m:den>
                      </m:f>
                      <m:r>
                        <a:rPr lang="en-US" altLang="zh-CN" b="0" i="1" smtClean="0">
                          <a:latin typeface="Cambria Math" panose="02040503050406030204" pitchFamily="18" charset="0"/>
                        </a:rPr>
                        <m:t>≈12500 </m:t>
                      </m:r>
                      <m:r>
                        <a:rPr lang="en-US" altLang="zh-CN" b="0" i="1" smtClean="0">
                          <a:latin typeface="Cambria Math" panose="02040503050406030204" pitchFamily="18" charset="0"/>
                        </a:rPr>
                        <m:t>𝜇</m:t>
                      </m:r>
                      <m:r>
                        <a:rPr lang="en-US" altLang="zh-CN" b="0" i="1" smtClean="0">
                          <a:latin typeface="Cambria Math" panose="02040503050406030204" pitchFamily="18" charset="0"/>
                        </a:rPr>
                        <m:t>𝑠</m:t>
                      </m:r>
                    </m:oMath>
                  </m:oMathPara>
                </a14:m>
                <a:endParaRPr lang="zh-CN" altLang="en-US" dirty="0"/>
              </a:p>
            </p:txBody>
          </p:sp>
        </mc:Choice>
        <mc:Fallback xmlns="">
          <p:sp>
            <p:nvSpPr>
              <p:cNvPr id="11" name="文本框 10">
                <a:extLst>
                  <a:ext uri="{FF2B5EF4-FFF2-40B4-BE49-F238E27FC236}">
                    <a16:creationId xmlns:a16="http://schemas.microsoft.com/office/drawing/2014/main" id="{00E84588-0F49-4A7E-82C8-2B810E681C99}"/>
                  </a:ext>
                </a:extLst>
              </p:cNvPr>
              <p:cNvSpPr txBox="1">
                <a:spLocks noRot="1" noChangeAspect="1" noMove="1" noResize="1" noEditPoints="1" noAdjustHandles="1" noChangeArrowheads="1" noChangeShapeType="1" noTextEdit="1"/>
              </p:cNvSpPr>
              <p:nvPr/>
            </p:nvSpPr>
            <p:spPr>
              <a:xfrm>
                <a:off x="2854331" y="4814405"/>
                <a:ext cx="4354289" cy="571310"/>
              </a:xfrm>
              <a:prstGeom prst="rect">
                <a:avLst/>
              </a:prstGeom>
              <a:blipFill>
                <a:blip r:embed="rId7"/>
                <a:stretch>
                  <a:fillRect/>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E207691D-8499-49D7-B8D0-5D71174B2B08}"/>
              </a:ext>
            </a:extLst>
          </p:cNvPr>
          <p:cNvSpPr txBox="1"/>
          <p:nvPr/>
        </p:nvSpPr>
        <p:spPr>
          <a:xfrm>
            <a:off x="826673" y="4041702"/>
            <a:ext cx="2787913" cy="400110"/>
          </a:xfrm>
          <a:prstGeom prst="rect">
            <a:avLst/>
          </a:prstGeom>
          <a:noFill/>
        </p:spPr>
        <p:txBody>
          <a:bodyPr wrap="square">
            <a:spAutoFit/>
          </a:bodyPr>
          <a:lstStyle/>
          <a:p>
            <a:pPr algn="ctr"/>
            <a:r>
              <a:rPr lang="en-US" altLang="zh-CN" sz="2000" b="1" dirty="0">
                <a:solidFill>
                  <a:srgbClr val="202122"/>
                </a:solidFill>
                <a:latin typeface="+mn-ea"/>
              </a:rPr>
              <a:t>Caustic ring model:</a:t>
            </a:r>
            <a:endParaRPr lang="zh-CN" altLang="en-US" sz="2000" b="1" dirty="0">
              <a:latin typeface="+mn-ea"/>
            </a:endParaRPr>
          </a:p>
        </p:txBody>
      </p:sp>
      <p:sp>
        <p:nvSpPr>
          <p:cNvPr id="13" name="文本框 12">
            <a:extLst>
              <a:ext uri="{FF2B5EF4-FFF2-40B4-BE49-F238E27FC236}">
                <a16:creationId xmlns:a16="http://schemas.microsoft.com/office/drawing/2014/main" id="{9A1D30AE-9A8A-4810-A345-05D8A35B39B7}"/>
              </a:ext>
            </a:extLst>
          </p:cNvPr>
          <p:cNvSpPr txBox="1"/>
          <p:nvPr/>
        </p:nvSpPr>
        <p:spPr>
          <a:xfrm>
            <a:off x="1934447" y="4810178"/>
            <a:ext cx="1602015" cy="400110"/>
          </a:xfrm>
          <a:prstGeom prst="rect">
            <a:avLst/>
          </a:prstGeom>
          <a:noFill/>
        </p:spPr>
        <p:txBody>
          <a:bodyPr wrap="square">
            <a:spAutoFit/>
          </a:bodyPr>
          <a:lstStyle/>
          <a:p>
            <a:pPr algn="ctr"/>
            <a:r>
              <a:rPr lang="en-US" altLang="zh-CN" sz="2000" b="1" dirty="0">
                <a:solidFill>
                  <a:schemeClr val="tx1"/>
                </a:solidFill>
                <a:latin typeface="+mn-ea"/>
              </a:rPr>
              <a:t>Earth halo</a:t>
            </a:r>
            <a:r>
              <a:rPr lang="zh-CN" altLang="en-US" sz="2000" b="1" dirty="0">
                <a:solidFill>
                  <a:schemeClr val="tx1"/>
                </a:solidFill>
                <a:latin typeface="+mn-ea"/>
              </a:rPr>
              <a:t>：</a:t>
            </a:r>
          </a:p>
        </p:txBody>
      </p:sp>
      <p:sp>
        <p:nvSpPr>
          <p:cNvPr id="14" name="文本框 13">
            <a:extLst>
              <a:ext uri="{FF2B5EF4-FFF2-40B4-BE49-F238E27FC236}">
                <a16:creationId xmlns:a16="http://schemas.microsoft.com/office/drawing/2014/main" id="{34603056-B1BE-4AB2-BE16-350251163441}"/>
              </a:ext>
            </a:extLst>
          </p:cNvPr>
          <p:cNvSpPr txBox="1"/>
          <p:nvPr/>
        </p:nvSpPr>
        <p:spPr>
          <a:xfrm>
            <a:off x="1022164" y="3329384"/>
            <a:ext cx="2582640" cy="400110"/>
          </a:xfrm>
          <a:prstGeom prst="rect">
            <a:avLst/>
          </a:prstGeom>
          <a:noFill/>
        </p:spPr>
        <p:txBody>
          <a:bodyPr wrap="square">
            <a:spAutoFit/>
          </a:bodyPr>
          <a:lstStyle/>
          <a:p>
            <a:pPr algn="ctr"/>
            <a:r>
              <a:rPr lang="en-US" altLang="zh-CN" sz="2000" b="1" dirty="0">
                <a:solidFill>
                  <a:srgbClr val="202122"/>
                </a:solidFill>
                <a:latin typeface="+mn-ea"/>
              </a:rPr>
              <a:t>Iso-thermal halo:</a:t>
            </a:r>
            <a:endParaRPr lang="zh-CN" altLang="en-US" sz="2000" b="1" dirty="0">
              <a:latin typeface="+mn-ea"/>
            </a:endParaRPr>
          </a:p>
        </p:txBody>
      </p:sp>
      <p:sp>
        <p:nvSpPr>
          <p:cNvPr id="15" name="矩形 14">
            <a:extLst>
              <a:ext uri="{FF2B5EF4-FFF2-40B4-BE49-F238E27FC236}">
                <a16:creationId xmlns:a16="http://schemas.microsoft.com/office/drawing/2014/main" id="{C3A551E1-F60B-418C-8385-5B91BCA6D133}"/>
              </a:ext>
            </a:extLst>
          </p:cNvPr>
          <p:cNvSpPr/>
          <p:nvPr/>
        </p:nvSpPr>
        <p:spPr>
          <a:xfrm>
            <a:off x="3497548" y="5482073"/>
            <a:ext cx="4565878" cy="584775"/>
          </a:xfrm>
          <a:prstGeom prst="rect">
            <a:avLst/>
          </a:prstGeom>
        </p:spPr>
        <p:txBody>
          <a:bodyPr wrap="square">
            <a:spAutoFit/>
          </a:bodyPr>
          <a:lstStyle/>
          <a:p>
            <a:r>
              <a:rPr lang="en-US" altLang="zh-CN" sz="1600" dirty="0">
                <a:latin typeface="Arial" panose="020B0604020202020204" pitchFamily="34" charset="0"/>
              </a:rPr>
              <a:t>But the density quickly diminishes to zero before reaching the ionosphere</a:t>
            </a:r>
            <a:endParaRPr lang="zh-CN" altLang="en-US" sz="1600" dirty="0"/>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05EAF086-445C-424A-B4B2-3040A6F2DD7F}"/>
                  </a:ext>
                </a:extLst>
              </p:cNvPr>
              <p:cNvSpPr/>
              <p:nvPr/>
            </p:nvSpPr>
            <p:spPr>
              <a:xfrm>
                <a:off x="6194965" y="4120246"/>
                <a:ext cx="99302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solidFill>
                            <a:srgbClr val="FF0000"/>
                          </a:solidFill>
                          <a:latin typeface="Cambria Math" panose="02040503050406030204" pitchFamily="18" charset="0"/>
                        </a:rPr>
                        <m:t>&gt;</m:t>
                      </m:r>
                      <m:sSub>
                        <m:sSubPr>
                          <m:ctrlPr>
                            <a:rPr lang="en-US" altLang="zh-CN" i="1" smtClean="0">
                              <a:solidFill>
                                <a:srgbClr val="FF0000"/>
                              </a:solidFill>
                              <a:latin typeface="Cambria Math" panose="02040503050406030204" pitchFamily="18" charset="0"/>
                            </a:rPr>
                          </m:ctrlPr>
                        </m:sSubPr>
                        <m:e>
                          <m:r>
                            <a:rPr lang="en-US" altLang="zh-CN" b="0" i="1" smtClean="0">
                              <a:solidFill>
                                <a:srgbClr val="FF0000"/>
                              </a:solidFill>
                              <a:latin typeface="Cambria Math" panose="02040503050406030204" pitchFamily="18" charset="0"/>
                            </a:rPr>
                            <m:t>h</m:t>
                          </m:r>
                        </m:e>
                        <m:sub>
                          <m:r>
                            <a:rPr lang="en-US" altLang="zh-CN" i="1">
                              <a:solidFill>
                                <a:srgbClr val="FF0000"/>
                              </a:solidFill>
                              <a:latin typeface="Cambria Math" panose="02040503050406030204" pitchFamily="18" charset="0"/>
                            </a:rPr>
                            <m:t>𝑖𝑜𝑛𝑜</m:t>
                          </m:r>
                        </m:sub>
                      </m:sSub>
                    </m:oMath>
                  </m:oMathPara>
                </a14:m>
                <a:endParaRPr lang="zh-CN" altLang="en-US" dirty="0"/>
              </a:p>
            </p:txBody>
          </p:sp>
        </mc:Choice>
        <mc:Fallback xmlns="">
          <p:sp>
            <p:nvSpPr>
              <p:cNvPr id="16" name="矩形 15">
                <a:extLst>
                  <a:ext uri="{FF2B5EF4-FFF2-40B4-BE49-F238E27FC236}">
                    <a16:creationId xmlns:a16="http://schemas.microsoft.com/office/drawing/2014/main" id="{05EAF086-445C-424A-B4B2-3040A6F2DD7F}"/>
                  </a:ext>
                </a:extLst>
              </p:cNvPr>
              <p:cNvSpPr>
                <a:spLocks noRot="1" noChangeAspect="1" noMove="1" noResize="1" noEditPoints="1" noAdjustHandles="1" noChangeArrowheads="1" noChangeShapeType="1" noTextEdit="1"/>
              </p:cNvSpPr>
              <p:nvPr/>
            </p:nvSpPr>
            <p:spPr>
              <a:xfrm>
                <a:off x="6194965" y="4120246"/>
                <a:ext cx="993028" cy="369332"/>
              </a:xfrm>
              <a:prstGeom prst="rect">
                <a:avLst/>
              </a:prstGeom>
              <a:blipFill>
                <a:blip r:embed="rId8"/>
                <a:stretch>
                  <a:fillRect b="-1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74C482E8-B7BF-4706-95BE-340322B0DB31}"/>
                  </a:ext>
                </a:extLst>
              </p:cNvPr>
              <p:cNvSpPr/>
              <p:nvPr/>
            </p:nvSpPr>
            <p:spPr>
              <a:xfrm>
                <a:off x="6505214" y="4900677"/>
                <a:ext cx="1025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solidFill>
                            <a:srgbClr val="FF0000"/>
                          </a:solidFill>
                          <a:latin typeface="Cambria Math" panose="02040503050406030204" pitchFamily="18" charset="0"/>
                        </a:rPr>
                        <m:t>≫</m:t>
                      </m:r>
                      <m:sSub>
                        <m:sSubPr>
                          <m:ctrlPr>
                            <a:rPr lang="en-US" altLang="zh-CN" i="1" smtClean="0">
                              <a:solidFill>
                                <a:srgbClr val="FF0000"/>
                              </a:solidFill>
                              <a:latin typeface="Cambria Math" panose="02040503050406030204" pitchFamily="18" charset="0"/>
                            </a:rPr>
                          </m:ctrlPr>
                        </m:sSubPr>
                        <m:e>
                          <m:r>
                            <a:rPr lang="en-US" altLang="zh-CN" b="0" i="1" smtClean="0">
                              <a:solidFill>
                                <a:srgbClr val="FF0000"/>
                              </a:solidFill>
                              <a:latin typeface="Cambria Math" panose="02040503050406030204" pitchFamily="18" charset="0"/>
                            </a:rPr>
                            <m:t>h</m:t>
                          </m:r>
                        </m:e>
                        <m:sub>
                          <m:r>
                            <a:rPr lang="en-US" altLang="zh-CN" i="1">
                              <a:solidFill>
                                <a:srgbClr val="FF0000"/>
                              </a:solidFill>
                              <a:latin typeface="Cambria Math" panose="02040503050406030204" pitchFamily="18" charset="0"/>
                            </a:rPr>
                            <m:t>𝑖𝑜𝑛𝑜</m:t>
                          </m:r>
                        </m:sub>
                      </m:sSub>
                    </m:oMath>
                  </m:oMathPara>
                </a14:m>
                <a:endParaRPr lang="zh-CN" altLang="en-US" dirty="0"/>
              </a:p>
            </p:txBody>
          </p:sp>
        </mc:Choice>
        <mc:Fallback xmlns="">
          <p:sp>
            <p:nvSpPr>
              <p:cNvPr id="17" name="矩形 16">
                <a:extLst>
                  <a:ext uri="{FF2B5EF4-FFF2-40B4-BE49-F238E27FC236}">
                    <a16:creationId xmlns:a16="http://schemas.microsoft.com/office/drawing/2014/main" id="{74C482E8-B7BF-4706-95BE-340322B0DB31}"/>
                  </a:ext>
                </a:extLst>
              </p:cNvPr>
              <p:cNvSpPr>
                <a:spLocks noRot="1" noChangeAspect="1" noMove="1" noResize="1" noEditPoints="1" noAdjustHandles="1" noChangeArrowheads="1" noChangeShapeType="1" noTextEdit="1"/>
              </p:cNvSpPr>
              <p:nvPr/>
            </p:nvSpPr>
            <p:spPr>
              <a:xfrm>
                <a:off x="6505214" y="4900677"/>
                <a:ext cx="1025088" cy="3693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B2C8373D-9FF8-CB84-702B-FAD5AB3D4345}"/>
                  </a:ext>
                </a:extLst>
              </p:cNvPr>
              <p:cNvSpPr txBox="1"/>
              <p:nvPr/>
            </p:nvSpPr>
            <p:spPr>
              <a:xfrm>
                <a:off x="8934103" y="3219739"/>
                <a:ext cx="2741428" cy="824585"/>
              </a:xfrm>
              <a:prstGeom prst="rect">
                <a:avLst/>
              </a:prstGeom>
              <a:noFill/>
              <a:ln>
                <a:solidFill>
                  <a:schemeClr val="accent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𝑃</m:t>
                      </m:r>
                      <m:r>
                        <a:rPr lang="en-US" altLang="zh-CN" sz="2400" b="0" i="1" smtClean="0">
                          <a:latin typeface="Cambria Math" panose="02040503050406030204" pitchFamily="18" charset="0"/>
                        </a:rPr>
                        <m:t>∝</m:t>
                      </m:r>
                      <m:nary>
                        <m:naryPr>
                          <m:ctrlPr>
                            <a:rPr lang="en-US" altLang="zh-CN" sz="2400" b="0" i="1" smtClean="0">
                              <a:latin typeface="Cambria Math" panose="02040503050406030204" pitchFamily="18" charset="0"/>
                            </a:rPr>
                          </m:ctrlPr>
                        </m:naryPr>
                        <m:sub>
                          <m:r>
                            <a:rPr lang="en-US" altLang="zh-CN" sz="2400" b="0" i="1" smtClean="0">
                              <a:latin typeface="Cambria Math" panose="02040503050406030204" pitchFamily="18" charset="0"/>
                            </a:rPr>
                            <m:t>0</m:t>
                          </m:r>
                        </m:sub>
                        <m:sup>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𝒕</m:t>
                              </m:r>
                            </m:e>
                            <m:sub>
                              <m:r>
                                <a:rPr lang="en-US" altLang="zh-CN" sz="2400" b="1" i="1" smtClean="0">
                                  <a:latin typeface="Cambria Math" panose="02040503050406030204" pitchFamily="18" charset="0"/>
                                </a:rPr>
                                <m:t>𝒆𝒇𝒇</m:t>
                              </m:r>
                            </m:sub>
                          </m:sSub>
                        </m:sup>
                        <m:e>
                          <m:sSubSup>
                            <m:sSubSupPr>
                              <m:ctrlPr>
                                <a:rPr lang="en-US" altLang="zh-CN" sz="2400" b="0" i="1" smtClean="0">
                                  <a:latin typeface="Cambria Math" panose="02040503050406030204" pitchFamily="18" charset="0"/>
                                </a:rPr>
                              </m:ctrlPr>
                            </m:sSubSupPr>
                            <m:e>
                              <m:r>
                                <a:rPr lang="en-US" altLang="zh-CN" sz="2400" b="0" i="1" smtClean="0">
                                  <a:latin typeface="Cambria Math" panose="02040503050406030204" pitchFamily="18" charset="0"/>
                                </a:rPr>
                                <m:t>𝜌</m:t>
                              </m:r>
                            </m:e>
                            <m:sub>
                              <m:r>
                                <a:rPr lang="en-US" altLang="zh-CN" sz="2400" b="0" i="1" smtClean="0">
                                  <a:latin typeface="Cambria Math" panose="02040503050406030204" pitchFamily="18" charset="0"/>
                                </a:rPr>
                                <m:t>𝜙</m:t>
                              </m:r>
                            </m:sub>
                            <m:sup>
                              <m:r>
                                <a:rPr lang="en-US" altLang="zh-CN" sz="2400" b="0" i="1" smtClean="0">
                                  <a:latin typeface="Cambria Math" panose="02040503050406030204" pitchFamily="18" charset="0"/>
                                </a:rPr>
                                <m:t>2</m:t>
                              </m:r>
                            </m:sup>
                          </m:sSubSup>
                        </m:e>
                      </m:nary>
                      <m:r>
                        <a:rPr lang="en-US" altLang="zh-CN" sz="2400" b="0" i="1" smtClean="0">
                          <a:latin typeface="Cambria Math" panose="02040503050406030204" pitchFamily="18" charset="0"/>
                        </a:rPr>
                        <m:t>𝑑𝑡</m:t>
                      </m:r>
                    </m:oMath>
                  </m:oMathPara>
                </a14:m>
                <a:endParaRPr lang="zh-CN" altLang="en-US" sz="2400" dirty="0"/>
              </a:p>
            </p:txBody>
          </p:sp>
        </mc:Choice>
        <mc:Fallback xmlns="">
          <p:sp>
            <p:nvSpPr>
              <p:cNvPr id="7" name="文本框 6">
                <a:extLst>
                  <a:ext uri="{FF2B5EF4-FFF2-40B4-BE49-F238E27FC236}">
                    <a16:creationId xmlns:a16="http://schemas.microsoft.com/office/drawing/2014/main" id="{B2C8373D-9FF8-CB84-702B-FAD5AB3D4345}"/>
                  </a:ext>
                </a:extLst>
              </p:cNvPr>
              <p:cNvSpPr txBox="1">
                <a:spLocks noRot="1" noChangeAspect="1" noMove="1" noResize="1" noEditPoints="1" noAdjustHandles="1" noChangeArrowheads="1" noChangeShapeType="1" noTextEdit="1"/>
              </p:cNvSpPr>
              <p:nvPr/>
            </p:nvSpPr>
            <p:spPr>
              <a:xfrm>
                <a:off x="8934103" y="3219739"/>
                <a:ext cx="2741428" cy="824585"/>
              </a:xfrm>
              <a:prstGeom prst="rect">
                <a:avLst/>
              </a:prstGeom>
              <a:blipFill>
                <a:blip r:embed="rId10"/>
                <a:stretch>
                  <a:fillRect/>
                </a:stretch>
              </a:blipFill>
              <a:ln>
                <a:solidFill>
                  <a:schemeClr val="accent1"/>
                </a:solidFill>
              </a:ln>
            </p:spPr>
            <p:txBody>
              <a:bodyPr/>
              <a:lstStyle/>
              <a:p>
                <a:r>
                  <a:rPr lang="zh-CN" altLang="en-US">
                    <a:noFill/>
                  </a:rPr>
                  <a:t> </a:t>
                </a:r>
              </a:p>
            </p:txBody>
          </p:sp>
        </mc:Fallback>
      </mc:AlternateContent>
    </p:spTree>
    <p:extLst>
      <p:ext uri="{BB962C8B-B14F-4D97-AF65-F5344CB8AC3E}">
        <p14:creationId xmlns:p14="http://schemas.microsoft.com/office/powerpoint/2010/main" val="2248337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2C79B3F-79FE-1282-208C-4915BCD67EEB}"/>
              </a:ext>
            </a:extLst>
          </p:cNvPr>
          <p:cNvPicPr>
            <a:picLocks noChangeAspect="1"/>
          </p:cNvPicPr>
          <p:nvPr/>
        </p:nvPicPr>
        <p:blipFill rotWithShape="1">
          <a:blip r:embed="rId3"/>
          <a:srcRect r="47616"/>
          <a:stretch/>
        </p:blipFill>
        <p:spPr>
          <a:xfrm rot="2967869">
            <a:off x="228042" y="4569887"/>
            <a:ext cx="1941724" cy="1913307"/>
          </a:xfrm>
          <a:prstGeom prst="rect">
            <a:avLst/>
          </a:prstGeom>
          <a:ln>
            <a:solidFill>
              <a:schemeClr val="bg1"/>
            </a:solidFill>
          </a:ln>
        </p:spPr>
      </p:pic>
      <p:pic>
        <p:nvPicPr>
          <p:cNvPr id="7" name="图片 6">
            <a:extLst>
              <a:ext uri="{FF2B5EF4-FFF2-40B4-BE49-F238E27FC236}">
                <a16:creationId xmlns:a16="http://schemas.microsoft.com/office/drawing/2014/main" id="{4D72948A-985E-7F19-F579-B452E2CC68F3}"/>
              </a:ext>
            </a:extLst>
          </p:cNvPr>
          <p:cNvPicPr>
            <a:picLocks noChangeAspect="1"/>
          </p:cNvPicPr>
          <p:nvPr/>
        </p:nvPicPr>
        <p:blipFill rotWithShape="1">
          <a:blip r:embed="rId4"/>
          <a:srcRect b="12000"/>
          <a:stretch/>
        </p:blipFill>
        <p:spPr>
          <a:xfrm>
            <a:off x="541513" y="2141508"/>
            <a:ext cx="2197772" cy="1965055"/>
          </a:xfrm>
          <a:prstGeom prst="rect">
            <a:avLst/>
          </a:prstGeom>
        </p:spPr>
      </p:pic>
      <p:sp>
        <p:nvSpPr>
          <p:cNvPr id="2" name="标题 1">
            <a:extLst>
              <a:ext uri="{FF2B5EF4-FFF2-40B4-BE49-F238E27FC236}">
                <a16:creationId xmlns:a16="http://schemas.microsoft.com/office/drawing/2014/main" id="{FB474723-8D59-3F70-EC3C-AA81686AB4DF}"/>
              </a:ext>
            </a:extLst>
          </p:cNvPr>
          <p:cNvSpPr>
            <a:spLocks noGrp="1"/>
          </p:cNvSpPr>
          <p:nvPr>
            <p:ph type="title" idx="4294967295"/>
          </p:nvPr>
        </p:nvSpPr>
        <p:spPr>
          <a:xfrm>
            <a:off x="1" y="20288"/>
            <a:ext cx="12191999" cy="557395"/>
          </a:xfrm>
        </p:spPr>
        <p:txBody>
          <a:bodyPr>
            <a:normAutofit fontScale="90000"/>
          </a:bodyPr>
          <a:lstStyle/>
          <a:p>
            <a:pPr algn="ctr"/>
            <a:r>
              <a:rPr lang="en-US" altLang="zh-CN" b="1" dirty="0">
                <a:solidFill>
                  <a:schemeClr val="bg1"/>
                </a:solidFill>
              </a:rPr>
              <a:t>Introduction</a:t>
            </a:r>
            <a:endParaRPr lang="zh-CN" altLang="en-US" b="1" dirty="0">
              <a:solidFill>
                <a:schemeClr val="bg1"/>
              </a:solidFill>
            </a:endParaRPr>
          </a:p>
        </p:txBody>
      </p:sp>
      <p:sp>
        <p:nvSpPr>
          <p:cNvPr id="4" name="灯片编号占位符 3">
            <a:extLst>
              <a:ext uri="{FF2B5EF4-FFF2-40B4-BE49-F238E27FC236}">
                <a16:creationId xmlns:a16="http://schemas.microsoft.com/office/drawing/2014/main" id="{BEC158B7-28B4-E17A-AC56-37F22443AB81}"/>
              </a:ext>
            </a:extLst>
          </p:cNvPr>
          <p:cNvSpPr>
            <a:spLocks noGrp="1"/>
          </p:cNvSpPr>
          <p:nvPr>
            <p:ph type="sldNum" sz="quarter" idx="12"/>
          </p:nvPr>
        </p:nvSpPr>
        <p:spPr/>
        <p:txBody>
          <a:bodyPr/>
          <a:lstStyle/>
          <a:p>
            <a:fld id="{65316A93-59F2-4889-9C97-010C89774A76}" type="slidenum">
              <a:rPr lang="zh-CN" altLang="en-US" smtClean="0"/>
              <a:pPr/>
              <a:t>3</a:t>
            </a:fld>
            <a:r>
              <a:rPr lang="en-US" altLang="zh-CN" dirty="0"/>
              <a:t>/ 16</a:t>
            </a:r>
            <a:endParaRPr lang="zh-CN" altLang="en-US" dirty="0"/>
          </a:p>
        </p:txBody>
      </p:sp>
      <p:sp>
        <p:nvSpPr>
          <p:cNvPr id="6" name="内容占位符 2">
            <a:extLst>
              <a:ext uri="{FF2B5EF4-FFF2-40B4-BE49-F238E27FC236}">
                <a16:creationId xmlns:a16="http://schemas.microsoft.com/office/drawing/2014/main" id="{8B40BAEA-F2DE-9881-03B0-AE2B65D90CED}"/>
              </a:ext>
            </a:extLst>
          </p:cNvPr>
          <p:cNvSpPr txBox="1">
            <a:spLocks/>
          </p:cNvSpPr>
          <p:nvPr/>
        </p:nvSpPr>
        <p:spPr>
          <a:xfrm>
            <a:off x="5080040" y="832848"/>
            <a:ext cx="2031919" cy="50433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dirty="0">
                <a:solidFill>
                  <a:srgbClr val="FF0000"/>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Dark Matter</a:t>
            </a:r>
            <a:endParaRPr lang="zh-CN" altLang="en-US" b="1" dirty="0">
              <a:solidFill>
                <a:srgbClr val="FF0000"/>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DD081367-E5FB-E648-6E3C-3EF47D7E8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9629" y="1421183"/>
            <a:ext cx="4312742" cy="2745751"/>
          </a:xfrm>
          <a:prstGeom prst="rect">
            <a:avLst/>
          </a:prstGeom>
        </p:spPr>
      </p:pic>
      <p:sp>
        <p:nvSpPr>
          <p:cNvPr id="14" name="内容占位符 2">
            <a:extLst>
              <a:ext uri="{FF2B5EF4-FFF2-40B4-BE49-F238E27FC236}">
                <a16:creationId xmlns:a16="http://schemas.microsoft.com/office/drawing/2014/main" id="{53A63E1E-79DC-3D79-C0D2-7CC9C0AD3B3E}"/>
              </a:ext>
            </a:extLst>
          </p:cNvPr>
          <p:cNvSpPr txBox="1">
            <a:spLocks/>
          </p:cNvSpPr>
          <p:nvPr/>
        </p:nvSpPr>
        <p:spPr>
          <a:xfrm>
            <a:off x="9276254" y="1741679"/>
            <a:ext cx="2294287" cy="461665"/>
          </a:xfrm>
          <a:prstGeom prst="rect">
            <a:avLst/>
          </a:prstGeom>
          <a:solidFill>
            <a:schemeClr val="bg1"/>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dirty="0">
                <a:ln w="0"/>
                <a:solidFill>
                  <a:srgbClr val="2E11BF"/>
                </a:solidFill>
                <a:effectLst>
                  <a:outerShdw blurRad="38100" dist="19050" dir="2700000" algn="tl" rotWithShape="0">
                    <a:schemeClr val="dk1">
                      <a:alpha val="40000"/>
                    </a:schemeClr>
                  </a:outerShdw>
                </a:effectLst>
                <a:latin typeface="Times New Roman" panose="02020603050405020304" pitchFamily="18" charset="0"/>
                <a:ea typeface="Adobe 黑体 Std R" panose="020B0400000000000000" pitchFamily="34" charset="-122"/>
                <a:cs typeface="Times New Roman" panose="02020603050405020304" pitchFamily="18" charset="0"/>
              </a:rPr>
              <a:t>New physics ?</a:t>
            </a:r>
            <a:endParaRPr lang="zh-CN" altLang="en-US" b="1" dirty="0">
              <a:ln w="0"/>
              <a:solidFill>
                <a:srgbClr val="2E11BF"/>
              </a:solidFill>
              <a:effectLst>
                <a:outerShdw blurRad="38100" dist="19050" dir="2700000" algn="tl" rotWithShape="0">
                  <a:schemeClr val="dk1">
                    <a:alpha val="40000"/>
                  </a:schemeClr>
                </a:outerShdw>
              </a:effectLst>
              <a:latin typeface="Times New Roman" panose="02020603050405020304" pitchFamily="18" charset="0"/>
              <a:ea typeface="Adobe 黑体 Std R" panose="020B0400000000000000" pitchFamily="34" charset="-122"/>
              <a:cs typeface="Times New Roman" panose="02020603050405020304" pitchFamily="18" charset="0"/>
            </a:endParaRPr>
          </a:p>
        </p:txBody>
      </p:sp>
      <p:sp>
        <p:nvSpPr>
          <p:cNvPr id="16" name="内容占位符 2">
            <a:extLst>
              <a:ext uri="{FF2B5EF4-FFF2-40B4-BE49-F238E27FC236}">
                <a16:creationId xmlns:a16="http://schemas.microsoft.com/office/drawing/2014/main" id="{C6C53DE7-B24B-2A19-8F16-E149E96C7C96}"/>
              </a:ext>
            </a:extLst>
          </p:cNvPr>
          <p:cNvSpPr txBox="1">
            <a:spLocks/>
          </p:cNvSpPr>
          <p:nvPr/>
        </p:nvSpPr>
        <p:spPr>
          <a:xfrm>
            <a:off x="9452715" y="2332661"/>
            <a:ext cx="1925737" cy="1604945"/>
          </a:xfrm>
          <a:prstGeom prst="rect">
            <a:avLst/>
          </a:prstGeom>
          <a:solidFill>
            <a:schemeClr val="bg1"/>
          </a:solidFill>
          <a:ln w="57150">
            <a:solidFill>
              <a:srgbClr val="2E11BF"/>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b="1" dirty="0">
              <a:ln w="9525">
                <a:solidFill>
                  <a:schemeClr val="bg1"/>
                </a:solidFill>
                <a:prstDash val="solid"/>
              </a:ln>
              <a:solidFill>
                <a:srgbClr val="339933"/>
              </a:solidFill>
              <a:effectLst>
                <a:outerShdw blurRad="12700" dist="38100" dir="2700000" algn="tl" rotWithShape="0">
                  <a:schemeClr val="accent5">
                    <a:lumMod val="60000"/>
                    <a:lumOff val="40000"/>
                  </a:schemeClr>
                </a:outerShdw>
              </a:effectLst>
            </a:endParaRPr>
          </a:p>
          <a:p>
            <a:pPr marL="0" indent="0">
              <a:buNone/>
            </a:pPr>
            <a:r>
              <a:rPr lang="en-US" altLang="zh-CN" b="1" dirty="0">
                <a:ln w="9525">
                  <a:solidFill>
                    <a:schemeClr val="bg1"/>
                  </a:solidFill>
                  <a:prstDash val="solid"/>
                </a:ln>
                <a:solidFill>
                  <a:srgbClr val="339933"/>
                </a:solidFill>
                <a:effectLst>
                  <a:outerShdw blurRad="12700" dist="38100" dir="2700000" algn="tl" rotWithShape="0">
                    <a:schemeClr val="accent5">
                      <a:lumMod val="60000"/>
                      <a:lumOff val="40000"/>
                    </a:schemeClr>
                  </a:outerShdw>
                </a:effectLst>
              </a:rPr>
              <a:t>       </a:t>
            </a:r>
            <a:r>
              <a:rPr lang="en-US" altLang="zh-CN" b="1" dirty="0">
                <a:ln w="9525">
                  <a:solidFill>
                    <a:schemeClr val="bg1"/>
                  </a:solidFill>
                  <a:prstDash val="solid"/>
                </a:ln>
                <a:solidFill>
                  <a:srgbClr val="2E11B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endParaRPr lang="zh-CN" altLang="en-US" b="1" dirty="0">
              <a:ln w="9525">
                <a:solidFill>
                  <a:schemeClr val="bg1"/>
                </a:solidFill>
                <a:prstDash val="solid"/>
              </a:ln>
              <a:solidFill>
                <a:srgbClr val="2E11B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27" name="内容占位符 2">
            <a:extLst>
              <a:ext uri="{FF2B5EF4-FFF2-40B4-BE49-F238E27FC236}">
                <a16:creationId xmlns:a16="http://schemas.microsoft.com/office/drawing/2014/main" id="{12663C2A-1DE2-4DDB-95B1-CC99B6705702}"/>
              </a:ext>
            </a:extLst>
          </p:cNvPr>
          <p:cNvSpPr txBox="1">
            <a:spLocks/>
          </p:cNvSpPr>
          <p:nvPr/>
        </p:nvSpPr>
        <p:spPr>
          <a:xfrm>
            <a:off x="418753" y="1741679"/>
            <a:ext cx="2357915" cy="672110"/>
          </a:xfrm>
          <a:prstGeom prst="rect">
            <a:avLst/>
          </a:prstGeom>
          <a:noFill/>
          <a:ln>
            <a:noFill/>
          </a:ln>
        </p:spPr>
        <p:txBody>
          <a:bodyPr vert="horz" lIns="91440" tIns="45720" rIns="91440" bIns="45720" rtlCol="0">
            <a:prstTxWarp prst="textDeflateBottom">
              <a:avLst/>
            </a:prstTxWarp>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ln w="0"/>
                <a:latin typeface="Times New Roman" panose="02020603050405020304" pitchFamily="18" charset="0"/>
                <a:ea typeface="Adobe 黑体 Std R" panose="020B0400000000000000" pitchFamily="34" charset="-122"/>
                <a:cs typeface="Times New Roman" panose="02020603050405020304" pitchFamily="18" charset="0"/>
              </a:rPr>
              <a:t>Standard  Model</a:t>
            </a:r>
            <a:endParaRPr lang="zh-CN" altLang="en-US" sz="2400" b="1" dirty="0">
              <a:ln w="0"/>
              <a:latin typeface="Times New Roman" panose="02020603050405020304" pitchFamily="18" charset="0"/>
              <a:ea typeface="Adobe 黑体 Std R" panose="020B0400000000000000"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838C218D-BD4D-190C-AA8B-0DBD3FF24D4C}"/>
              </a:ext>
            </a:extLst>
          </p:cNvPr>
          <p:cNvPicPr>
            <a:picLocks noChangeAspect="1"/>
          </p:cNvPicPr>
          <p:nvPr/>
        </p:nvPicPr>
        <p:blipFill rotWithShape="1">
          <a:blip r:embed="rId6"/>
          <a:srcRect l="1980"/>
          <a:stretch/>
        </p:blipFill>
        <p:spPr>
          <a:xfrm>
            <a:off x="2151649" y="4620882"/>
            <a:ext cx="8125766" cy="1631869"/>
          </a:xfrm>
          <a:prstGeom prst="rect">
            <a:avLst/>
          </a:prstGeom>
          <a:ln>
            <a:noFill/>
          </a:ln>
        </p:spPr>
      </p:pic>
      <p:pic>
        <p:nvPicPr>
          <p:cNvPr id="11" name="图形 10" descr="指向右边的反手食指">
            <a:extLst>
              <a:ext uri="{FF2B5EF4-FFF2-40B4-BE49-F238E27FC236}">
                <a16:creationId xmlns:a16="http://schemas.microsoft.com/office/drawing/2014/main" id="{4A21A9FF-01E9-BBAE-C6CB-A1991CB56B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576319">
            <a:off x="3220234" y="5832719"/>
            <a:ext cx="678052" cy="678052"/>
          </a:xfrm>
          <a:prstGeom prst="rect">
            <a:avLst/>
          </a:prstGeom>
        </p:spPr>
      </p:pic>
      <p:pic>
        <p:nvPicPr>
          <p:cNvPr id="13" name="图形 12" descr="帮助">
            <a:extLst>
              <a:ext uri="{FF2B5EF4-FFF2-40B4-BE49-F238E27FC236}">
                <a16:creationId xmlns:a16="http://schemas.microsoft.com/office/drawing/2014/main" id="{E2F133FA-FCA2-7556-0542-20A48E2D23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49668" y="5822213"/>
            <a:ext cx="722381" cy="722381"/>
          </a:xfrm>
          <a:prstGeom prst="rect">
            <a:avLst/>
          </a:prstGeom>
        </p:spPr>
      </p:pic>
      <p:cxnSp>
        <p:nvCxnSpPr>
          <p:cNvPr id="18" name="直接箭头连接符 17">
            <a:extLst>
              <a:ext uri="{FF2B5EF4-FFF2-40B4-BE49-F238E27FC236}">
                <a16:creationId xmlns:a16="http://schemas.microsoft.com/office/drawing/2014/main" id="{C0EFE80F-DFA4-55CF-C4CD-8A8446BFF09A}"/>
              </a:ext>
            </a:extLst>
          </p:cNvPr>
          <p:cNvCxnSpPr/>
          <p:nvPr/>
        </p:nvCxnSpPr>
        <p:spPr>
          <a:xfrm>
            <a:off x="541513" y="4334933"/>
            <a:ext cx="1150655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13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30F0C1-FA8B-BA2A-38F7-59A22FDE4849}"/>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Local Halo</a:t>
            </a:r>
            <a:endParaRPr lang="zh-CN" altLang="en-US" dirty="0"/>
          </a:p>
        </p:txBody>
      </p:sp>
      <p:sp>
        <p:nvSpPr>
          <p:cNvPr id="4" name="灯片编号占位符 3">
            <a:extLst>
              <a:ext uri="{FF2B5EF4-FFF2-40B4-BE49-F238E27FC236}">
                <a16:creationId xmlns:a16="http://schemas.microsoft.com/office/drawing/2014/main" id="{2CC8A2D8-B6F3-80A9-B6F0-19CD0FCEA982}"/>
              </a:ext>
            </a:extLst>
          </p:cNvPr>
          <p:cNvSpPr>
            <a:spLocks noGrp="1"/>
          </p:cNvSpPr>
          <p:nvPr>
            <p:ph type="sldNum" sz="quarter" idx="12"/>
          </p:nvPr>
        </p:nvSpPr>
        <p:spPr/>
        <p:txBody>
          <a:bodyPr/>
          <a:lstStyle/>
          <a:p>
            <a:fld id="{65316A93-59F2-4889-9C97-010C89774A76}" type="slidenum">
              <a:rPr lang="zh-CN" altLang="en-US" smtClean="0"/>
              <a:pPr/>
              <a:t>30</a:t>
            </a:fld>
            <a:r>
              <a:rPr lang="en-US" altLang="zh-CN" dirty="0"/>
              <a:t>/24</a:t>
            </a:r>
            <a:endParaRPr lang="zh-CN" altLang="en-US" dirty="0"/>
          </a:p>
        </p:txBody>
      </p:sp>
      <p:sp>
        <p:nvSpPr>
          <p:cNvPr id="6" name="文本框 5">
            <a:extLst>
              <a:ext uri="{FF2B5EF4-FFF2-40B4-BE49-F238E27FC236}">
                <a16:creationId xmlns:a16="http://schemas.microsoft.com/office/drawing/2014/main" id="{F69604D5-B941-1997-7CAC-130396425F6A}"/>
              </a:ext>
            </a:extLst>
          </p:cNvPr>
          <p:cNvSpPr txBox="1"/>
          <p:nvPr/>
        </p:nvSpPr>
        <p:spPr>
          <a:xfrm>
            <a:off x="619249" y="2949788"/>
            <a:ext cx="1989487" cy="369332"/>
          </a:xfrm>
          <a:prstGeom prst="rect">
            <a:avLst/>
          </a:prstGeom>
          <a:noFill/>
        </p:spPr>
        <p:txBody>
          <a:bodyPr wrap="square">
            <a:spAutoFit/>
          </a:bodyPr>
          <a:lstStyle/>
          <a:p>
            <a:r>
              <a:rPr lang="en-US" altLang="zh-CN" b="1" dirty="0">
                <a:solidFill>
                  <a:srgbClr val="2E11BF"/>
                </a:solidFill>
              </a:rPr>
              <a:t>Density profile</a:t>
            </a:r>
          </a:p>
        </p:txBody>
      </p:sp>
      <p:pic>
        <p:nvPicPr>
          <p:cNvPr id="9" name="图片 8">
            <a:extLst>
              <a:ext uri="{FF2B5EF4-FFF2-40B4-BE49-F238E27FC236}">
                <a16:creationId xmlns:a16="http://schemas.microsoft.com/office/drawing/2014/main" id="{42FA1CEF-9DFE-940A-2DA7-479E3177CD9C}"/>
              </a:ext>
            </a:extLst>
          </p:cNvPr>
          <p:cNvPicPr>
            <a:picLocks noChangeAspect="1"/>
          </p:cNvPicPr>
          <p:nvPr/>
        </p:nvPicPr>
        <p:blipFill>
          <a:blip r:embed="rId3"/>
          <a:stretch>
            <a:fillRect/>
          </a:stretch>
        </p:blipFill>
        <p:spPr>
          <a:xfrm>
            <a:off x="8819605" y="904687"/>
            <a:ext cx="2357437" cy="2090658"/>
          </a:xfrm>
          <a:prstGeom prst="rect">
            <a:avLst/>
          </a:prstGeom>
        </p:spPr>
      </p:pic>
      <p:sp>
        <p:nvSpPr>
          <p:cNvPr id="10" name="文本框 9">
            <a:extLst>
              <a:ext uri="{FF2B5EF4-FFF2-40B4-BE49-F238E27FC236}">
                <a16:creationId xmlns:a16="http://schemas.microsoft.com/office/drawing/2014/main" id="{91726F35-D980-3AD7-C055-2CC61C65B6C1}"/>
              </a:ext>
            </a:extLst>
          </p:cNvPr>
          <p:cNvSpPr txBox="1"/>
          <p:nvPr/>
        </p:nvSpPr>
        <p:spPr>
          <a:xfrm>
            <a:off x="8305013" y="5233088"/>
            <a:ext cx="3559810" cy="369332"/>
          </a:xfrm>
          <a:prstGeom prst="rect">
            <a:avLst/>
          </a:prstGeom>
          <a:noFill/>
        </p:spPr>
        <p:txBody>
          <a:bodyPr wrap="square">
            <a:spAutoFit/>
          </a:bodyPr>
          <a:lstStyle/>
          <a:p>
            <a:r>
              <a:rPr lang="en-US" altLang="zh-CN" dirty="0"/>
              <a:t>Dark halo Models of Milky Way</a:t>
            </a:r>
            <a:endParaRPr lang="zh-CN" altLang="en-US" dirty="0"/>
          </a:p>
        </p:txBody>
      </p:sp>
      <p:sp>
        <p:nvSpPr>
          <p:cNvPr id="14" name="文本框 13">
            <a:extLst>
              <a:ext uri="{FF2B5EF4-FFF2-40B4-BE49-F238E27FC236}">
                <a16:creationId xmlns:a16="http://schemas.microsoft.com/office/drawing/2014/main" id="{ABD75AAA-8E11-7AC2-20BF-7F38802E61B7}"/>
              </a:ext>
            </a:extLst>
          </p:cNvPr>
          <p:cNvSpPr txBox="1"/>
          <p:nvPr/>
        </p:nvSpPr>
        <p:spPr>
          <a:xfrm>
            <a:off x="619249" y="2043362"/>
            <a:ext cx="1989487" cy="369332"/>
          </a:xfrm>
          <a:prstGeom prst="rect">
            <a:avLst/>
          </a:prstGeom>
          <a:noFill/>
        </p:spPr>
        <p:txBody>
          <a:bodyPr wrap="square">
            <a:spAutoFit/>
          </a:bodyPr>
          <a:lstStyle/>
          <a:p>
            <a:r>
              <a:rPr lang="en-US" altLang="zh-CN" b="1" dirty="0">
                <a:solidFill>
                  <a:srgbClr val="2E11BF"/>
                </a:solidFill>
              </a:rPr>
              <a:t>Local density</a:t>
            </a:r>
          </a:p>
        </p:txBody>
      </p:sp>
      <p:sp>
        <p:nvSpPr>
          <p:cNvPr id="15" name="文本框 14">
            <a:extLst>
              <a:ext uri="{FF2B5EF4-FFF2-40B4-BE49-F238E27FC236}">
                <a16:creationId xmlns:a16="http://schemas.microsoft.com/office/drawing/2014/main" id="{952D023D-E68F-F964-D363-E9579BD3A9B9}"/>
              </a:ext>
            </a:extLst>
          </p:cNvPr>
          <p:cNvSpPr txBox="1"/>
          <p:nvPr/>
        </p:nvSpPr>
        <p:spPr>
          <a:xfrm>
            <a:off x="619249" y="4305676"/>
            <a:ext cx="2459801" cy="369332"/>
          </a:xfrm>
          <a:prstGeom prst="rect">
            <a:avLst/>
          </a:prstGeom>
          <a:noFill/>
        </p:spPr>
        <p:txBody>
          <a:bodyPr wrap="square">
            <a:spAutoFit/>
          </a:bodyPr>
          <a:lstStyle/>
          <a:p>
            <a:r>
              <a:rPr lang="en-US" altLang="zh-CN" b="1" dirty="0">
                <a:solidFill>
                  <a:srgbClr val="2E11BF"/>
                </a:solidFill>
              </a:rPr>
              <a:t>Velocity dispersion</a:t>
            </a:r>
          </a:p>
        </p:txBody>
      </p:sp>
      <p:sp>
        <p:nvSpPr>
          <p:cNvPr id="3" name="文本框 2">
            <a:extLst>
              <a:ext uri="{FF2B5EF4-FFF2-40B4-BE49-F238E27FC236}">
                <a16:creationId xmlns:a16="http://schemas.microsoft.com/office/drawing/2014/main" id="{2C16DBD9-97BF-37AC-FD56-BD2EC8AC308E}"/>
              </a:ext>
            </a:extLst>
          </p:cNvPr>
          <p:cNvSpPr txBox="1"/>
          <p:nvPr/>
        </p:nvSpPr>
        <p:spPr>
          <a:xfrm>
            <a:off x="619249" y="1276699"/>
            <a:ext cx="4507409" cy="400110"/>
          </a:xfrm>
          <a:prstGeom prst="rect">
            <a:avLst/>
          </a:prstGeom>
          <a:noFill/>
        </p:spPr>
        <p:txBody>
          <a:bodyPr wrap="square">
            <a:spAutoFit/>
          </a:bodyPr>
          <a:lstStyle/>
          <a:p>
            <a:r>
              <a:rPr lang="en-US" altLang="zh-CN" sz="2000" b="1" dirty="0"/>
              <a:t>Base: </a:t>
            </a:r>
            <a:r>
              <a:rPr lang="en-US" altLang="zh-CN" sz="2000" b="1" dirty="0">
                <a:solidFill>
                  <a:srgbClr val="FF0000"/>
                </a:solidFill>
              </a:rPr>
              <a:t>N-body Simulation </a:t>
            </a:r>
          </a:p>
        </p:txBody>
      </p:sp>
      <p:sp>
        <p:nvSpPr>
          <p:cNvPr id="12" name="文本框 11">
            <a:extLst>
              <a:ext uri="{FF2B5EF4-FFF2-40B4-BE49-F238E27FC236}">
                <a16:creationId xmlns:a16="http://schemas.microsoft.com/office/drawing/2014/main" id="{73162EC6-5B7E-B4FE-91EA-3BD605888BF1}"/>
              </a:ext>
            </a:extLst>
          </p:cNvPr>
          <p:cNvSpPr txBox="1"/>
          <p:nvPr/>
        </p:nvSpPr>
        <p:spPr>
          <a:xfrm>
            <a:off x="9330" y="531168"/>
            <a:ext cx="6102220" cy="523220"/>
          </a:xfrm>
          <a:prstGeom prst="rect">
            <a:avLst/>
          </a:prstGeom>
          <a:noFill/>
        </p:spPr>
        <p:txBody>
          <a:bodyPr wrap="square">
            <a:spAutoFit/>
          </a:bodyPr>
          <a:lstStyle/>
          <a:p>
            <a:r>
              <a:rPr lang="en-US" altLang="zh-CN" sz="2800" b="1" dirty="0"/>
              <a:t>Iso-thermal H</a:t>
            </a:r>
            <a:r>
              <a:rPr lang="zh-CN" altLang="en-US" sz="2800" b="1" dirty="0"/>
              <a:t>alo</a:t>
            </a: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6A17D70B-0E5E-DDF4-8B90-F9977A0F0C54}"/>
                  </a:ext>
                </a:extLst>
              </p:cNvPr>
              <p:cNvSpPr txBox="1"/>
              <p:nvPr/>
            </p:nvSpPr>
            <p:spPr>
              <a:xfrm>
                <a:off x="2348681" y="2180011"/>
                <a:ext cx="3377455"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𝜌</m:t>
                          </m:r>
                        </m:e>
                        <m:sub>
                          <m:r>
                            <a:rPr lang="en-US" altLang="zh-CN" sz="2400" b="0" i="1" smtClean="0">
                              <a:latin typeface="Cambria Math" panose="02040503050406030204" pitchFamily="18" charset="0"/>
                            </a:rPr>
                            <m:t>0</m:t>
                          </m:r>
                        </m:sub>
                      </m:sSub>
                      <m:r>
                        <a:rPr lang="en-US" altLang="zh-CN" sz="2400" b="0" i="1" smtClean="0">
                          <a:latin typeface="Cambria Math" panose="02040503050406030204" pitchFamily="18" charset="0"/>
                        </a:rPr>
                        <m:t>=0.</m:t>
                      </m:r>
                      <m:r>
                        <m:rPr>
                          <m:nor/>
                        </m:rPr>
                        <a:rPr lang="en-US" altLang="zh-CN" sz="2400" b="0" i="0" smtClean="0">
                          <a:latin typeface="Cambria Math" panose="02040503050406030204" pitchFamily="18" charset="0"/>
                        </a:rPr>
                        <m:t>3 </m:t>
                      </m:r>
                      <m:r>
                        <m:rPr>
                          <m:nor/>
                        </m:rPr>
                        <a:rPr lang="en-US" altLang="zh-CN" sz="2400" smtClean="0">
                          <a:latin typeface="Cambria Math" panose="02040503050406030204" pitchFamily="18" charset="0"/>
                        </a:rPr>
                        <m:t>GeV</m:t>
                      </m:r>
                      <m:r>
                        <m:rPr>
                          <m:nor/>
                        </m:rPr>
                        <a:rPr lang="en-US" altLang="zh-CN" sz="2400" smtClean="0">
                          <a:latin typeface="Cambria Math" panose="02040503050406030204" pitchFamily="18" charset="0"/>
                        </a:rPr>
                        <m:t>/</m:t>
                      </m:r>
                      <m:sSup>
                        <m:sSupPr>
                          <m:ctrlPr>
                            <a:rPr lang="en-US" altLang="zh-CN" sz="2400" i="1" smtClean="0">
                              <a:latin typeface="Cambria Math" panose="02040503050406030204" pitchFamily="18" charset="0"/>
                            </a:rPr>
                          </m:ctrlPr>
                        </m:sSupPr>
                        <m:e>
                          <m:r>
                            <m:rPr>
                              <m:sty m:val="p"/>
                            </m:rPr>
                            <a:rPr lang="en-US" altLang="zh-CN" sz="2400" b="0" i="0" smtClean="0">
                              <a:latin typeface="Cambria Math" panose="02040503050406030204" pitchFamily="18" charset="0"/>
                            </a:rPr>
                            <m:t>cm</m:t>
                          </m:r>
                        </m:e>
                        <m:sup>
                          <m:r>
                            <a:rPr lang="en-US" altLang="zh-CN" sz="2400" b="0" i="0" smtClean="0">
                              <a:latin typeface="Cambria Math" panose="02040503050406030204" pitchFamily="18" charset="0"/>
                            </a:rPr>
                            <m:t>3</m:t>
                          </m:r>
                        </m:sup>
                      </m:sSup>
                      <m:r>
                        <m:rPr>
                          <m:nor/>
                        </m:rPr>
                        <a:rPr lang="en-US" altLang="zh-CN" sz="2400" b="0" i="0" dirty="0" smtClean="0"/>
                        <m:t>  </m:t>
                      </m:r>
                    </m:oMath>
                  </m:oMathPara>
                </a14:m>
                <a:endParaRPr lang="zh-CN" altLang="en-US" sz="2400" dirty="0"/>
              </a:p>
            </p:txBody>
          </p:sp>
        </mc:Choice>
        <mc:Fallback xmlns="">
          <p:sp>
            <p:nvSpPr>
              <p:cNvPr id="13" name="文本框 12">
                <a:extLst>
                  <a:ext uri="{FF2B5EF4-FFF2-40B4-BE49-F238E27FC236}">
                    <a16:creationId xmlns:a16="http://schemas.microsoft.com/office/drawing/2014/main" id="{6A17D70B-0E5E-DDF4-8B90-F9977A0F0C54}"/>
                  </a:ext>
                </a:extLst>
              </p:cNvPr>
              <p:cNvSpPr txBox="1">
                <a:spLocks noRot="1" noChangeAspect="1" noMove="1" noResize="1" noEditPoints="1" noAdjustHandles="1" noChangeArrowheads="1" noChangeShapeType="1" noTextEdit="1"/>
              </p:cNvSpPr>
              <p:nvPr/>
            </p:nvSpPr>
            <p:spPr>
              <a:xfrm>
                <a:off x="2348681" y="2180011"/>
                <a:ext cx="3377455" cy="470000"/>
              </a:xfrm>
              <a:prstGeom prst="rect">
                <a:avLst/>
              </a:prstGeom>
              <a:blipFill>
                <a:blip r:embed="rId4"/>
                <a:stretch>
                  <a:fillRect b="-1558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72B6631C-661E-242B-802C-272F9AC9553D}"/>
                  </a:ext>
                </a:extLst>
              </p:cNvPr>
              <p:cNvSpPr txBox="1"/>
              <p:nvPr/>
            </p:nvSpPr>
            <p:spPr>
              <a:xfrm>
                <a:off x="2079281" y="4638190"/>
                <a:ext cx="5753681" cy="5400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altLang="zh-CN" sz="2400" i="1" smtClean="0">
                          <a:latin typeface="Cambria Math" panose="02040503050406030204" pitchFamily="18" charset="0"/>
                        </a:rPr>
                        <m:t>𝜎</m:t>
                      </m:r>
                      <m:r>
                        <a:rPr lang="el-GR" altLang="zh-CN" sz="2400" i="1" smtClean="0">
                          <a:latin typeface="Cambria Math" panose="02040503050406030204" pitchFamily="18" charset="0"/>
                        </a:rPr>
                        <m:t> ≡ </m:t>
                      </m:r>
                      <m:rad>
                        <m:radPr>
                          <m:degHide m:val="on"/>
                          <m:ctrlPr>
                            <a:rPr lang="el-GR" altLang="zh-CN" sz="2400" i="1">
                              <a:latin typeface="Cambria Math" panose="02040503050406030204" pitchFamily="18" charset="0"/>
                            </a:rPr>
                          </m:ctrlPr>
                        </m:radPr>
                        <m:deg/>
                        <m:e>
                          <m:d>
                            <m:dPr>
                              <m:begChr m:val="⟨"/>
                              <m:endChr m:val="⟩"/>
                              <m:ctrlPr>
                                <a:rPr lang="el-GR" altLang="zh-CN" sz="2400" b="0" i="1" smtClean="0">
                                  <a:latin typeface="Cambria Math" panose="02040503050406030204" pitchFamily="18" charset="0"/>
                                </a:rPr>
                              </m:ctrlPr>
                            </m:dPr>
                            <m:e>
                              <m:acc>
                                <m:accPr>
                                  <m:chr m:val="⃗"/>
                                  <m:ctrlPr>
                                    <a:rPr lang="en-US" altLang="zh-CN" sz="2400" b="0" i="1" smtClean="0">
                                      <a:latin typeface="Cambria Math" panose="02040503050406030204" pitchFamily="18" charset="0"/>
                                    </a:rPr>
                                  </m:ctrlPr>
                                </m:accPr>
                                <m:e>
                                  <m:r>
                                    <a:rPr lang="en-US" altLang="zh-CN" sz="2400" b="0" i="1" smtClean="0">
                                      <a:latin typeface="Cambria Math" panose="02040503050406030204" pitchFamily="18" charset="0"/>
                                    </a:rPr>
                                    <m:t>𝑣</m:t>
                                  </m:r>
                                </m:e>
                              </m:acc>
                              <m:r>
                                <a:rPr lang="en-US" altLang="zh-CN" sz="2400" b="0" i="1" smtClean="0">
                                  <a:latin typeface="Cambria Math" panose="02040503050406030204" pitchFamily="18" charset="0"/>
                                </a:rPr>
                                <m:t>⋅</m:t>
                              </m:r>
                              <m:acc>
                                <m:accPr>
                                  <m:chr m:val="⃗"/>
                                  <m:ctrlPr>
                                    <a:rPr lang="en-US" altLang="zh-CN" sz="2400" b="0" i="1" smtClean="0">
                                      <a:latin typeface="Cambria Math" panose="02040503050406030204" pitchFamily="18" charset="0"/>
                                    </a:rPr>
                                  </m:ctrlPr>
                                </m:accPr>
                                <m:e>
                                  <m:r>
                                    <a:rPr lang="en-US" altLang="zh-CN" sz="2400" b="0" i="1" smtClean="0">
                                      <a:latin typeface="Cambria Math" panose="02040503050406030204" pitchFamily="18" charset="0"/>
                                    </a:rPr>
                                    <m:t>𝑣</m:t>
                                  </m:r>
                                </m:e>
                              </m:acc>
                              <m:r>
                                <a:rPr lang="en-US" altLang="zh-CN" sz="2400" b="0" i="1" smtClean="0">
                                  <a:latin typeface="Cambria Math" panose="02040503050406030204" pitchFamily="18" charset="0"/>
                                </a:rPr>
                                <m:t> </m:t>
                              </m:r>
                            </m:e>
                          </m:d>
                        </m:e>
                      </m:rad>
                      <m:r>
                        <a:rPr lang="en-US" altLang="zh-CN" sz="2400" b="0" i="1" smtClean="0">
                          <a:latin typeface="Cambria Math" panose="02040503050406030204" pitchFamily="18" charset="0"/>
                        </a:rPr>
                        <m:t>/</m:t>
                      </m:r>
                      <m:rad>
                        <m:radPr>
                          <m:degHide m:val="on"/>
                          <m:ctrlPr>
                            <a:rPr lang="el-GR" altLang="zh-CN" sz="2400" i="1">
                              <a:latin typeface="Cambria Math" panose="02040503050406030204" pitchFamily="18" charset="0"/>
                            </a:rPr>
                          </m:ctrlPr>
                        </m:radPr>
                        <m:deg/>
                        <m:e>
                          <m:r>
                            <a:rPr lang="en-US" altLang="zh-CN" sz="2400" i="1">
                              <a:latin typeface="Cambria Math" panose="02040503050406030204" pitchFamily="18" charset="0"/>
                            </a:rPr>
                            <m:t>3</m:t>
                          </m:r>
                        </m:e>
                      </m:rad>
                      <m:r>
                        <a:rPr lang="en-US" altLang="zh-CN" sz="2400" i="1">
                          <a:latin typeface="Cambria Math" panose="02040503050406030204" pitchFamily="18" charset="0"/>
                        </a:rPr>
                        <m:t>≃ 270/</m:t>
                      </m:r>
                      <m:rad>
                        <m:radPr>
                          <m:degHide m:val="on"/>
                          <m:ctrlPr>
                            <a:rPr lang="el-GR" altLang="zh-CN" sz="2400" i="1">
                              <a:latin typeface="Cambria Math" panose="02040503050406030204" pitchFamily="18" charset="0"/>
                            </a:rPr>
                          </m:ctrlPr>
                        </m:radPr>
                        <m:deg/>
                        <m:e>
                          <m:r>
                            <a:rPr lang="en-US" altLang="zh-CN" sz="2400" i="1">
                              <a:latin typeface="Cambria Math" panose="02040503050406030204" pitchFamily="18" charset="0"/>
                            </a:rPr>
                            <m:t>3</m:t>
                          </m:r>
                        </m:e>
                      </m:rad>
                      <m:r>
                        <m:rPr>
                          <m:sty m:val="p"/>
                        </m:rPr>
                        <a:rPr lang="en-US" altLang="zh-CN" sz="2400" b="0" i="0" smtClean="0">
                          <a:latin typeface="Cambria Math" panose="02040503050406030204" pitchFamily="18" charset="0"/>
                        </a:rPr>
                        <m:t>km</m:t>
                      </m:r>
                      <m:r>
                        <a:rPr lang="en-US" altLang="zh-CN" sz="2400" b="0" i="0" smtClean="0">
                          <a:latin typeface="Cambria Math" panose="02040503050406030204" pitchFamily="18" charset="0"/>
                        </a:rPr>
                        <m:t>/</m:t>
                      </m:r>
                      <m:r>
                        <m:rPr>
                          <m:sty m:val="p"/>
                        </m:rPr>
                        <a:rPr lang="en-US" altLang="zh-CN" sz="2400" b="0" i="0" smtClean="0">
                          <a:latin typeface="Cambria Math" panose="02040503050406030204" pitchFamily="18" charset="0"/>
                        </a:rPr>
                        <m:t>s</m:t>
                      </m:r>
                    </m:oMath>
                  </m:oMathPara>
                </a14:m>
                <a:endParaRPr dirty="0"/>
              </a:p>
            </p:txBody>
          </p:sp>
        </mc:Choice>
        <mc:Fallback xmlns="">
          <p:sp>
            <p:nvSpPr>
              <p:cNvPr id="17" name="文本框 16">
                <a:extLst>
                  <a:ext uri="{FF2B5EF4-FFF2-40B4-BE49-F238E27FC236}">
                    <a16:creationId xmlns:a16="http://schemas.microsoft.com/office/drawing/2014/main" id="{72B6631C-661E-242B-802C-272F9AC9553D}"/>
                  </a:ext>
                </a:extLst>
              </p:cNvPr>
              <p:cNvSpPr txBox="1">
                <a:spLocks noRot="1" noChangeAspect="1" noMove="1" noResize="1" noEditPoints="1" noAdjustHandles="1" noChangeArrowheads="1" noChangeShapeType="1" noTextEdit="1"/>
              </p:cNvSpPr>
              <p:nvPr/>
            </p:nvSpPr>
            <p:spPr>
              <a:xfrm>
                <a:off x="2079281" y="4638190"/>
                <a:ext cx="5753681" cy="540020"/>
              </a:xfrm>
              <a:prstGeom prst="rect">
                <a:avLst/>
              </a:prstGeom>
              <a:blipFill>
                <a:blip r:embed="rId5"/>
                <a:stretch>
                  <a:fillRect/>
                </a:stretch>
              </a:blipFill>
            </p:spPr>
            <p:txBody>
              <a:bodyPr/>
              <a:lstStyle/>
              <a:p>
                <a:r>
                  <a:rPr lang="zh-CN" altLang="en-US">
                    <a:noFill/>
                  </a:rPr>
                  <a:t> </a:t>
                </a:r>
              </a:p>
            </p:txBody>
          </p:sp>
        </mc:Fallback>
      </mc:AlternateContent>
      <p:pic>
        <p:nvPicPr>
          <p:cNvPr id="21" name="图片 20">
            <a:extLst>
              <a:ext uri="{FF2B5EF4-FFF2-40B4-BE49-F238E27FC236}">
                <a16:creationId xmlns:a16="http://schemas.microsoft.com/office/drawing/2014/main" id="{A539400B-5A9F-3738-3B7B-AA9D13786922}"/>
              </a:ext>
            </a:extLst>
          </p:cNvPr>
          <p:cNvPicPr>
            <a:picLocks noChangeAspect="1"/>
          </p:cNvPicPr>
          <p:nvPr/>
        </p:nvPicPr>
        <p:blipFill rotWithShape="1">
          <a:blip r:embed="rId6"/>
          <a:srcRect b="43477"/>
          <a:stretch/>
        </p:blipFill>
        <p:spPr>
          <a:xfrm>
            <a:off x="2603103" y="2745883"/>
            <a:ext cx="4365748" cy="1075350"/>
          </a:xfrm>
          <a:prstGeom prst="rect">
            <a:avLst/>
          </a:prstGeom>
        </p:spPr>
      </p:pic>
      <p:sp>
        <p:nvSpPr>
          <p:cNvPr id="25" name="文本框 24">
            <a:extLst>
              <a:ext uri="{FF2B5EF4-FFF2-40B4-BE49-F238E27FC236}">
                <a16:creationId xmlns:a16="http://schemas.microsoft.com/office/drawing/2014/main" id="{31DB6296-8E0F-FB93-5A4C-08BCF5BA810A}"/>
              </a:ext>
            </a:extLst>
          </p:cNvPr>
          <p:cNvSpPr txBox="1"/>
          <p:nvPr/>
        </p:nvSpPr>
        <p:spPr>
          <a:xfrm>
            <a:off x="7919346" y="5953313"/>
            <a:ext cx="3970217" cy="369332"/>
          </a:xfrm>
          <a:prstGeom prst="rect">
            <a:avLst/>
          </a:prstGeom>
          <a:noFill/>
        </p:spPr>
        <p:txBody>
          <a:bodyPr wrap="square">
            <a:spAutoFit/>
          </a:bodyPr>
          <a:lstStyle/>
          <a:p>
            <a:r>
              <a:rPr lang="zh-CN" altLang="en-US" dirty="0"/>
              <a:t>M.S. Turner, Phys. Rev. D33 (1986) 889</a:t>
            </a:r>
          </a:p>
        </p:txBody>
      </p:sp>
      <p:sp>
        <p:nvSpPr>
          <p:cNvPr id="27" name="文本框 26">
            <a:extLst>
              <a:ext uri="{FF2B5EF4-FFF2-40B4-BE49-F238E27FC236}">
                <a16:creationId xmlns:a16="http://schemas.microsoft.com/office/drawing/2014/main" id="{9A535440-DA04-4418-16F7-EDC605C7F8FD}"/>
              </a:ext>
            </a:extLst>
          </p:cNvPr>
          <p:cNvSpPr txBox="1"/>
          <p:nvPr/>
        </p:nvSpPr>
        <p:spPr>
          <a:xfrm>
            <a:off x="7919346" y="6280668"/>
            <a:ext cx="2098196" cy="369332"/>
          </a:xfrm>
          <a:prstGeom prst="rect">
            <a:avLst/>
          </a:prstGeom>
          <a:noFill/>
        </p:spPr>
        <p:txBody>
          <a:bodyPr wrap="square">
            <a:spAutoFit/>
          </a:bodyPr>
          <a:lstStyle/>
          <a:p>
            <a:r>
              <a:rPr lang="zh-CN" altLang="en-US" dirty="0"/>
              <a:t>arXiv: 1504.03317</a:t>
            </a:r>
          </a:p>
        </p:txBody>
      </p:sp>
      <p:pic>
        <p:nvPicPr>
          <p:cNvPr id="29" name="图片 28">
            <a:extLst>
              <a:ext uri="{FF2B5EF4-FFF2-40B4-BE49-F238E27FC236}">
                <a16:creationId xmlns:a16="http://schemas.microsoft.com/office/drawing/2014/main" id="{B45EE296-0123-4868-55DA-757DB4B334DC}"/>
              </a:ext>
            </a:extLst>
          </p:cNvPr>
          <p:cNvPicPr>
            <a:picLocks noChangeAspect="1"/>
          </p:cNvPicPr>
          <p:nvPr/>
        </p:nvPicPr>
        <p:blipFill>
          <a:blip r:embed="rId7"/>
          <a:stretch>
            <a:fillRect/>
          </a:stretch>
        </p:blipFill>
        <p:spPr>
          <a:xfrm>
            <a:off x="7612909" y="2995345"/>
            <a:ext cx="4533609" cy="2237743"/>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32F9AB81-2FAC-A5E2-A48F-1031FFCD3C1C}"/>
                  </a:ext>
                </a:extLst>
              </p:cNvPr>
              <p:cNvSpPr txBox="1"/>
              <p:nvPr/>
            </p:nvSpPr>
            <p:spPr>
              <a:xfrm>
                <a:off x="2671165" y="3822230"/>
                <a:ext cx="4297686" cy="375552"/>
              </a:xfrm>
              <a:prstGeom prst="rect">
                <a:avLst/>
              </a:prstGeom>
              <a:noFill/>
            </p:spPr>
            <p:txBody>
              <a:bodyPr wrap="square">
                <a:spAutoFit/>
              </a:bodyPr>
              <a:lstStyle/>
              <a:p>
                <a:r>
                  <a:rPr lang="en-US" altLang="zh-CN" dirty="0"/>
                  <a:t>Where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𝑠</m:t>
                        </m:r>
                      </m:sub>
                    </m:sSub>
                  </m:oMath>
                </a14:m>
                <a:r>
                  <a:rPr lang="en-US" altLang="zh-CN" dirty="0"/>
                  <a:t>=20,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𝜌</m:t>
                        </m:r>
                      </m:e>
                      <m:sub>
                        <m:r>
                          <a:rPr lang="en-US" altLang="zh-CN" b="0" i="1" smtClean="0">
                            <a:latin typeface="Cambria Math" panose="02040503050406030204" pitchFamily="18" charset="0"/>
                          </a:rPr>
                          <m:t>0</m:t>
                        </m:r>
                        <m:r>
                          <a:rPr lang="en-US" altLang="zh-CN" b="0" i="1" smtClean="0">
                            <a:latin typeface="Cambria Math" panose="02040503050406030204" pitchFamily="18" charset="0"/>
                          </a:rPr>
                          <m:t>𝑁</m:t>
                        </m:r>
                      </m:sub>
                    </m:sSub>
                    <m:r>
                      <a:rPr lang="en-US" altLang="zh-CN" b="0" i="1" smtClean="0">
                        <a:latin typeface="Cambria Math" panose="02040503050406030204" pitchFamily="18" charset="0"/>
                      </a:rPr>
                      <m:t>=0.3136 </m:t>
                    </m:r>
                    <m:r>
                      <m:rPr>
                        <m:sty m:val="p"/>
                      </m:rPr>
                      <a:rPr lang="en-US" altLang="zh-CN" b="0" i="0" smtClean="0">
                        <a:latin typeface="Cambria Math" panose="02040503050406030204" pitchFamily="18" charset="0"/>
                      </a:rPr>
                      <m:t>GeV</m:t>
                    </m:r>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c</m:t>
                    </m:r>
                    <m:sSup>
                      <m:sSupPr>
                        <m:ctrlPr>
                          <a:rPr lang="en-US" altLang="zh-CN" i="1" smtClean="0">
                            <a:latin typeface="Cambria Math" panose="02040503050406030204" pitchFamily="18" charset="0"/>
                          </a:rPr>
                        </m:ctrlPr>
                      </m:sSupPr>
                      <m:e>
                        <m:r>
                          <m:rPr>
                            <m:sty m:val="p"/>
                          </m:rPr>
                          <a:rPr lang="en-US" altLang="zh-CN" b="0" i="0" smtClean="0">
                            <a:latin typeface="Cambria Math" panose="02040503050406030204" pitchFamily="18" charset="0"/>
                          </a:rPr>
                          <m:t>m</m:t>
                        </m:r>
                      </m:e>
                      <m:sup>
                        <m:r>
                          <a:rPr lang="en-US" altLang="zh-CN" b="0" i="0" smtClean="0">
                            <a:latin typeface="Cambria Math" panose="02040503050406030204" pitchFamily="18" charset="0"/>
                          </a:rPr>
                          <m:t>3</m:t>
                        </m:r>
                      </m:sup>
                    </m:sSup>
                  </m:oMath>
                </a14:m>
                <a:endParaRPr lang="zh-CN" altLang="en-US" dirty="0"/>
              </a:p>
            </p:txBody>
          </p:sp>
        </mc:Choice>
        <mc:Fallback xmlns="">
          <p:sp>
            <p:nvSpPr>
              <p:cNvPr id="5" name="文本框 4">
                <a:extLst>
                  <a:ext uri="{FF2B5EF4-FFF2-40B4-BE49-F238E27FC236}">
                    <a16:creationId xmlns:a16="http://schemas.microsoft.com/office/drawing/2014/main" id="{32F9AB81-2FAC-A5E2-A48F-1031FFCD3C1C}"/>
                  </a:ext>
                </a:extLst>
              </p:cNvPr>
              <p:cNvSpPr txBox="1">
                <a:spLocks noRot="1" noChangeAspect="1" noMove="1" noResize="1" noEditPoints="1" noAdjustHandles="1" noChangeArrowheads="1" noChangeShapeType="1" noTextEdit="1"/>
              </p:cNvSpPr>
              <p:nvPr/>
            </p:nvSpPr>
            <p:spPr>
              <a:xfrm>
                <a:off x="2671165" y="3822230"/>
                <a:ext cx="4297686" cy="375552"/>
              </a:xfrm>
              <a:prstGeom prst="rect">
                <a:avLst/>
              </a:prstGeom>
              <a:blipFill>
                <a:blip r:embed="rId8"/>
                <a:stretch>
                  <a:fillRect l="-1135" t="-8065" b="-22581"/>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DFC9FE3D-73A4-9176-570C-1635528E0D2D}"/>
              </a:ext>
            </a:extLst>
          </p:cNvPr>
          <p:cNvSpPr txBox="1"/>
          <p:nvPr/>
        </p:nvSpPr>
        <p:spPr>
          <a:xfrm>
            <a:off x="2079281" y="3351395"/>
            <a:ext cx="523822" cy="369332"/>
          </a:xfrm>
          <a:prstGeom prst="rect">
            <a:avLst/>
          </a:prstGeom>
          <a:noFill/>
        </p:spPr>
        <p:txBody>
          <a:bodyPr wrap="square">
            <a:spAutoFit/>
          </a:bodyPr>
          <a:lstStyle/>
          <a:p>
            <a:r>
              <a:rPr lang="en-US" altLang="zh-CN" dirty="0"/>
              <a:t>e.g.</a:t>
            </a:r>
            <a:endParaRPr lang="zh-CN" altLang="en-US" dirty="0"/>
          </a:p>
        </p:txBody>
      </p:sp>
      <p:sp>
        <p:nvSpPr>
          <p:cNvPr id="7" name="矩形 6">
            <a:extLst>
              <a:ext uri="{FF2B5EF4-FFF2-40B4-BE49-F238E27FC236}">
                <a16:creationId xmlns:a16="http://schemas.microsoft.com/office/drawing/2014/main" id="{CEA9970A-838C-4DA3-9CE7-7033F22FE464}"/>
              </a:ext>
            </a:extLst>
          </p:cNvPr>
          <p:cNvSpPr/>
          <p:nvPr/>
        </p:nvSpPr>
        <p:spPr>
          <a:xfrm>
            <a:off x="1035786" y="5374022"/>
            <a:ext cx="1818126" cy="369332"/>
          </a:xfrm>
          <a:prstGeom prst="rect">
            <a:avLst/>
          </a:prstGeom>
        </p:spPr>
        <p:txBody>
          <a:bodyPr wrap="none">
            <a:spAutoFit/>
          </a:bodyPr>
          <a:lstStyle/>
          <a:p>
            <a:r>
              <a:rPr lang="zh-CN" altLang="en-US" b="1" dirty="0"/>
              <a:t>vertical velocity</a:t>
            </a: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CEFB8F5B-8CFF-436D-B05A-8753BD5FE865}"/>
                  </a:ext>
                </a:extLst>
              </p:cNvPr>
              <p:cNvSpPr/>
              <p:nvPr/>
            </p:nvSpPr>
            <p:spPr>
              <a:xfrm>
                <a:off x="2603103" y="5528734"/>
                <a:ext cx="2853795"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m:t>
                          </m:r>
                          <m:r>
                            <a:rPr lang="en-US" altLang="zh-CN" b="1" i="1">
                              <a:latin typeface="Cambria Math" panose="02040503050406030204" pitchFamily="18" charset="0"/>
                            </a:rPr>
                            <m:t>𝒗</m:t>
                          </m:r>
                        </m:e>
                        <m:sub>
                          <m:r>
                            <a:rPr lang="en-US" altLang="zh-CN" b="1" i="1">
                              <a:latin typeface="Cambria Math" panose="02040503050406030204" pitchFamily="18" charset="0"/>
                            </a:rPr>
                            <m:t>⊥</m:t>
                          </m:r>
                        </m:sub>
                      </m:sSub>
                      <m:r>
                        <a:rPr lang="en-US" altLang="zh-CN" b="1" i="1" smtClean="0">
                          <a:latin typeface="Cambria Math" panose="02040503050406030204" pitchFamily="18" charset="0"/>
                        </a:rPr>
                        <m:t>⟩=</m:t>
                      </m:r>
                      <m:rad>
                        <m:radPr>
                          <m:degHide m:val="on"/>
                          <m:ctrlPr>
                            <a:rPr lang="en-US" altLang="zh-CN" b="1" i="1" smtClean="0">
                              <a:latin typeface="Cambria Math" panose="02040503050406030204" pitchFamily="18" charset="0"/>
                            </a:rPr>
                          </m:ctrlPr>
                        </m:radPr>
                        <m:deg/>
                        <m:e>
                          <m:f>
                            <m:fPr>
                              <m:ctrlPr>
                                <a:rPr lang="en-US" altLang="zh-CN" b="1" i="1" smtClean="0">
                                  <a:latin typeface="Cambria Math" panose="02040503050406030204" pitchFamily="18" charset="0"/>
                                </a:rPr>
                              </m:ctrlPr>
                            </m:fPr>
                            <m:num>
                              <m:r>
                                <a:rPr lang="en-US" altLang="zh-CN" b="1" i="1" smtClean="0">
                                  <a:latin typeface="Cambria Math" panose="02040503050406030204" pitchFamily="18" charset="0"/>
                                </a:rPr>
                                <m:t>𝟐</m:t>
                              </m:r>
                            </m:num>
                            <m:den>
                              <m:r>
                                <a:rPr lang="en-US" altLang="zh-CN" b="1" i="1" smtClean="0">
                                  <a:latin typeface="Cambria Math" panose="02040503050406030204" pitchFamily="18" charset="0"/>
                                </a:rPr>
                                <m:t>𝝅</m:t>
                              </m:r>
                            </m:den>
                          </m:f>
                        </m:e>
                      </m:rad>
                      <m:r>
                        <a:rPr lang="en-US" altLang="zh-CN" b="1" i="1" smtClean="0">
                          <a:latin typeface="Cambria Math" panose="02040503050406030204" pitchFamily="18" charset="0"/>
                        </a:rPr>
                        <m:t>𝝈</m:t>
                      </m:r>
                      <m:r>
                        <a:rPr lang="en-US" altLang="zh-CN" b="1" i="1" smtClean="0">
                          <a:latin typeface="Cambria Math" panose="02040503050406030204" pitchFamily="18" charset="0"/>
                        </a:rPr>
                        <m:t>=</m:t>
                      </m:r>
                      <m:r>
                        <a:rPr lang="en-US" altLang="zh-CN" b="1" i="1" smtClean="0">
                          <a:latin typeface="Cambria Math" panose="02040503050406030204" pitchFamily="18" charset="0"/>
                        </a:rPr>
                        <m:t>𝟏𝟐𝟒</m:t>
                      </m:r>
                      <m:r>
                        <a:rPr lang="en-US" altLang="zh-CN" b="1" i="1" smtClean="0">
                          <a:latin typeface="Cambria Math" panose="02040503050406030204" pitchFamily="18" charset="0"/>
                        </a:rPr>
                        <m:t> </m:t>
                      </m:r>
                      <m:r>
                        <a:rPr lang="en-US" altLang="zh-CN" b="1" i="1" smtClean="0">
                          <a:latin typeface="Cambria Math" panose="02040503050406030204" pitchFamily="18" charset="0"/>
                        </a:rPr>
                        <m:t>𝒌𝒎</m:t>
                      </m:r>
                      <m:r>
                        <a:rPr lang="en-US" altLang="zh-CN" b="1" i="1" smtClean="0">
                          <a:latin typeface="Cambria Math" panose="02040503050406030204" pitchFamily="18" charset="0"/>
                        </a:rPr>
                        <m:t>/</m:t>
                      </m:r>
                      <m:r>
                        <a:rPr lang="en-US" altLang="zh-CN" b="1" i="1" smtClean="0">
                          <a:latin typeface="Cambria Math" panose="02040503050406030204" pitchFamily="18" charset="0"/>
                        </a:rPr>
                        <m:t>𝒔</m:t>
                      </m:r>
                    </m:oMath>
                  </m:oMathPara>
                </a14:m>
                <a:endParaRPr lang="zh-CN" altLang="en-US" b="1" dirty="0"/>
              </a:p>
            </p:txBody>
          </p:sp>
        </mc:Choice>
        <mc:Fallback xmlns="">
          <p:sp>
            <p:nvSpPr>
              <p:cNvPr id="11" name="矩形 10">
                <a:extLst>
                  <a:ext uri="{FF2B5EF4-FFF2-40B4-BE49-F238E27FC236}">
                    <a16:creationId xmlns:a16="http://schemas.microsoft.com/office/drawing/2014/main" id="{CEFB8F5B-8CFF-436D-B05A-8753BD5FE865}"/>
                  </a:ext>
                </a:extLst>
              </p:cNvPr>
              <p:cNvSpPr>
                <a:spLocks noRot="1" noChangeAspect="1" noMove="1" noResize="1" noEditPoints="1" noAdjustHandles="1" noChangeArrowheads="1" noChangeShapeType="1" noTextEdit="1"/>
              </p:cNvSpPr>
              <p:nvPr/>
            </p:nvSpPr>
            <p:spPr>
              <a:xfrm>
                <a:off x="2603103" y="5528734"/>
                <a:ext cx="2853795" cy="910699"/>
              </a:xfrm>
              <a:prstGeom prst="rect">
                <a:avLst/>
              </a:prstGeom>
              <a:blipFill>
                <a:blip r:embed="rId9"/>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879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30F0C1-FA8B-BA2A-38F7-59A22FDE4849}"/>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Local Halo</a:t>
            </a:r>
            <a:endParaRPr lang="zh-CN" altLang="en-US" dirty="0"/>
          </a:p>
        </p:txBody>
      </p:sp>
      <p:sp>
        <p:nvSpPr>
          <p:cNvPr id="4" name="灯片编号占位符 3">
            <a:extLst>
              <a:ext uri="{FF2B5EF4-FFF2-40B4-BE49-F238E27FC236}">
                <a16:creationId xmlns:a16="http://schemas.microsoft.com/office/drawing/2014/main" id="{2CC8A2D8-B6F3-80A9-B6F0-19CD0FCEA982}"/>
              </a:ext>
            </a:extLst>
          </p:cNvPr>
          <p:cNvSpPr>
            <a:spLocks noGrp="1"/>
          </p:cNvSpPr>
          <p:nvPr>
            <p:ph type="sldNum" sz="quarter" idx="12"/>
          </p:nvPr>
        </p:nvSpPr>
        <p:spPr/>
        <p:txBody>
          <a:bodyPr/>
          <a:lstStyle/>
          <a:p>
            <a:fld id="{65316A93-59F2-4889-9C97-010C89774A76}" type="slidenum">
              <a:rPr lang="zh-CN" altLang="en-US" smtClean="0"/>
              <a:pPr/>
              <a:t>31</a:t>
            </a:fld>
            <a:r>
              <a:rPr lang="en-US" altLang="zh-CN" dirty="0"/>
              <a:t>/24</a:t>
            </a:r>
            <a:endParaRPr lang="zh-CN" altLang="en-US" dirty="0"/>
          </a:p>
        </p:txBody>
      </p:sp>
      <p:sp>
        <p:nvSpPr>
          <p:cNvPr id="14" name="文本框 13">
            <a:extLst>
              <a:ext uri="{FF2B5EF4-FFF2-40B4-BE49-F238E27FC236}">
                <a16:creationId xmlns:a16="http://schemas.microsoft.com/office/drawing/2014/main" id="{ABD75AAA-8E11-7AC2-20BF-7F38802E61B7}"/>
              </a:ext>
            </a:extLst>
          </p:cNvPr>
          <p:cNvSpPr txBox="1"/>
          <p:nvPr/>
        </p:nvSpPr>
        <p:spPr>
          <a:xfrm>
            <a:off x="598157" y="3710775"/>
            <a:ext cx="1989487" cy="400110"/>
          </a:xfrm>
          <a:prstGeom prst="rect">
            <a:avLst/>
          </a:prstGeom>
          <a:noFill/>
        </p:spPr>
        <p:txBody>
          <a:bodyPr wrap="square">
            <a:spAutoFit/>
          </a:bodyPr>
          <a:lstStyle/>
          <a:p>
            <a:r>
              <a:rPr lang="en-US" altLang="zh-CN" sz="2000" b="1" dirty="0">
                <a:solidFill>
                  <a:srgbClr val="2E11BF"/>
                </a:solidFill>
              </a:rPr>
              <a:t>Local density</a:t>
            </a:r>
          </a:p>
        </p:txBody>
      </p:sp>
      <p:sp>
        <p:nvSpPr>
          <p:cNvPr id="15" name="文本框 14">
            <a:extLst>
              <a:ext uri="{FF2B5EF4-FFF2-40B4-BE49-F238E27FC236}">
                <a16:creationId xmlns:a16="http://schemas.microsoft.com/office/drawing/2014/main" id="{952D023D-E68F-F964-D363-E9579BD3A9B9}"/>
              </a:ext>
            </a:extLst>
          </p:cNvPr>
          <p:cNvSpPr txBox="1"/>
          <p:nvPr/>
        </p:nvSpPr>
        <p:spPr>
          <a:xfrm>
            <a:off x="570886" y="4701600"/>
            <a:ext cx="2459801" cy="400110"/>
          </a:xfrm>
          <a:prstGeom prst="rect">
            <a:avLst/>
          </a:prstGeom>
          <a:noFill/>
        </p:spPr>
        <p:txBody>
          <a:bodyPr wrap="square">
            <a:spAutoFit/>
          </a:bodyPr>
          <a:lstStyle/>
          <a:p>
            <a:r>
              <a:rPr lang="en-US" altLang="zh-CN" sz="2000" b="1" dirty="0">
                <a:solidFill>
                  <a:srgbClr val="2E11BF"/>
                </a:solidFill>
              </a:rPr>
              <a:t>Velocity dispersion</a:t>
            </a:r>
          </a:p>
        </p:txBody>
      </p:sp>
      <p:sp>
        <p:nvSpPr>
          <p:cNvPr id="12" name="文本框 11">
            <a:extLst>
              <a:ext uri="{FF2B5EF4-FFF2-40B4-BE49-F238E27FC236}">
                <a16:creationId xmlns:a16="http://schemas.microsoft.com/office/drawing/2014/main" id="{73162EC6-5B7E-B4FE-91EA-3BD605888BF1}"/>
              </a:ext>
            </a:extLst>
          </p:cNvPr>
          <p:cNvSpPr txBox="1"/>
          <p:nvPr/>
        </p:nvSpPr>
        <p:spPr>
          <a:xfrm>
            <a:off x="9330" y="531168"/>
            <a:ext cx="6102220" cy="523220"/>
          </a:xfrm>
          <a:prstGeom prst="rect">
            <a:avLst/>
          </a:prstGeom>
          <a:noFill/>
        </p:spPr>
        <p:txBody>
          <a:bodyPr wrap="square">
            <a:spAutoFit/>
          </a:bodyPr>
          <a:lstStyle/>
          <a:p>
            <a:r>
              <a:rPr lang="en-US" altLang="zh-CN" sz="2800" b="1" dirty="0"/>
              <a:t>Caustic ring model</a:t>
            </a:r>
            <a:endParaRPr lang="zh-CN" altLang="en-US" sz="2800" b="1" dirty="0"/>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6A17D70B-0E5E-DDF4-8B90-F9977A0F0C54}"/>
                  </a:ext>
                </a:extLst>
              </p:cNvPr>
              <p:cNvSpPr txBox="1"/>
              <p:nvPr/>
            </p:nvSpPr>
            <p:spPr>
              <a:xfrm>
                <a:off x="2239362" y="4093041"/>
                <a:ext cx="3377455"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𝜌</m:t>
                          </m:r>
                        </m:e>
                        <m:sub>
                          <m:r>
                            <a:rPr lang="en-US" altLang="zh-CN" sz="2400" b="0" i="1" smtClean="0">
                              <a:latin typeface="Cambria Math" panose="02040503050406030204" pitchFamily="18" charset="0"/>
                            </a:rPr>
                            <m:t>0</m:t>
                          </m:r>
                        </m:sub>
                      </m:sSub>
                      <m:r>
                        <a:rPr lang="en-US" altLang="zh-CN" sz="2400" b="0" i="1" smtClean="0">
                          <a:latin typeface="Cambria Math" panose="02040503050406030204" pitchFamily="18" charset="0"/>
                        </a:rPr>
                        <m:t>=1−10</m:t>
                      </m:r>
                      <m:r>
                        <m:rPr>
                          <m:nor/>
                        </m:rPr>
                        <a:rPr lang="en-US" altLang="zh-CN" sz="2400" b="0" i="0" smtClean="0">
                          <a:latin typeface="Cambria Math" panose="02040503050406030204" pitchFamily="18" charset="0"/>
                        </a:rPr>
                        <m:t> </m:t>
                      </m:r>
                      <m:r>
                        <m:rPr>
                          <m:nor/>
                        </m:rPr>
                        <a:rPr lang="en-US" altLang="zh-CN" sz="2400" smtClean="0">
                          <a:latin typeface="Cambria Math" panose="02040503050406030204" pitchFamily="18" charset="0"/>
                        </a:rPr>
                        <m:t>GeV</m:t>
                      </m:r>
                      <m:r>
                        <m:rPr>
                          <m:nor/>
                        </m:rPr>
                        <a:rPr lang="en-US" altLang="zh-CN" sz="2400" smtClean="0">
                          <a:latin typeface="Cambria Math" panose="02040503050406030204" pitchFamily="18" charset="0"/>
                        </a:rPr>
                        <m:t>/</m:t>
                      </m:r>
                      <m:sSup>
                        <m:sSupPr>
                          <m:ctrlPr>
                            <a:rPr lang="en-US" altLang="zh-CN" sz="2400" i="1" smtClean="0">
                              <a:latin typeface="Cambria Math" panose="02040503050406030204" pitchFamily="18" charset="0"/>
                            </a:rPr>
                          </m:ctrlPr>
                        </m:sSupPr>
                        <m:e>
                          <m:r>
                            <m:rPr>
                              <m:sty m:val="p"/>
                            </m:rPr>
                            <a:rPr lang="en-US" altLang="zh-CN" sz="2400" b="0" i="0" smtClean="0">
                              <a:latin typeface="Cambria Math" panose="02040503050406030204" pitchFamily="18" charset="0"/>
                            </a:rPr>
                            <m:t>cm</m:t>
                          </m:r>
                        </m:e>
                        <m:sup>
                          <m:r>
                            <a:rPr lang="en-US" altLang="zh-CN" sz="2400" b="0" i="0" smtClean="0">
                              <a:latin typeface="Cambria Math" panose="02040503050406030204" pitchFamily="18" charset="0"/>
                            </a:rPr>
                            <m:t>3</m:t>
                          </m:r>
                        </m:sup>
                      </m:sSup>
                      <m:r>
                        <m:rPr>
                          <m:nor/>
                        </m:rPr>
                        <a:rPr lang="en-US" altLang="zh-CN" sz="2400" b="0" i="0" dirty="0" smtClean="0"/>
                        <m:t>  </m:t>
                      </m:r>
                    </m:oMath>
                  </m:oMathPara>
                </a14:m>
                <a:endParaRPr lang="zh-CN" altLang="en-US" sz="2400" dirty="0"/>
              </a:p>
            </p:txBody>
          </p:sp>
        </mc:Choice>
        <mc:Fallback xmlns="">
          <p:sp>
            <p:nvSpPr>
              <p:cNvPr id="13" name="文本框 12">
                <a:extLst>
                  <a:ext uri="{FF2B5EF4-FFF2-40B4-BE49-F238E27FC236}">
                    <a16:creationId xmlns:a16="http://schemas.microsoft.com/office/drawing/2014/main" id="{6A17D70B-0E5E-DDF4-8B90-F9977A0F0C54}"/>
                  </a:ext>
                </a:extLst>
              </p:cNvPr>
              <p:cNvSpPr txBox="1">
                <a:spLocks noRot="1" noChangeAspect="1" noMove="1" noResize="1" noEditPoints="1" noAdjustHandles="1" noChangeArrowheads="1" noChangeShapeType="1" noTextEdit="1"/>
              </p:cNvSpPr>
              <p:nvPr/>
            </p:nvSpPr>
            <p:spPr>
              <a:xfrm>
                <a:off x="2239362" y="4093041"/>
                <a:ext cx="3377455" cy="470000"/>
              </a:xfrm>
              <a:prstGeom prst="rect">
                <a:avLst/>
              </a:prstGeom>
              <a:blipFill>
                <a:blip r:embed="rId3"/>
                <a:stretch>
                  <a:fillRect b="-141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72B6631C-661E-242B-802C-272F9AC9553D}"/>
                  </a:ext>
                </a:extLst>
              </p:cNvPr>
              <p:cNvSpPr txBox="1"/>
              <p:nvPr/>
            </p:nvSpPr>
            <p:spPr>
              <a:xfrm>
                <a:off x="1728943" y="5078307"/>
                <a:ext cx="3109519"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altLang="zh-CN" sz="2400" i="1" smtClean="0">
                          <a:latin typeface="Cambria Math" panose="02040503050406030204" pitchFamily="18" charset="0"/>
                        </a:rPr>
                        <m:t>𝜎</m:t>
                      </m:r>
                      <m:r>
                        <a:rPr lang="en-US" altLang="zh-CN" sz="2400" i="1" smtClean="0">
                          <a:latin typeface="Cambria Math" panose="02040503050406030204" pitchFamily="18" charset="0"/>
                        </a:rPr>
                        <m:t>&lt;</m:t>
                      </m:r>
                      <m:r>
                        <a:rPr lang="en-US" altLang="zh-CN" sz="2400" b="0" i="1" smtClean="0">
                          <a:latin typeface="Cambria Math" panose="02040503050406030204" pitchFamily="18" charset="0"/>
                        </a:rPr>
                        <m:t>70 </m:t>
                      </m:r>
                      <m:r>
                        <m:rPr>
                          <m:sty m:val="p"/>
                        </m:rPr>
                        <a:rPr lang="en-US" altLang="zh-CN" sz="2400" b="0" i="0" smtClean="0">
                          <a:latin typeface="Cambria Math" panose="02040503050406030204" pitchFamily="18" charset="0"/>
                        </a:rPr>
                        <m:t>m</m:t>
                      </m:r>
                      <m:r>
                        <a:rPr lang="en-US" altLang="zh-CN" sz="2400" b="0" i="0" smtClean="0">
                          <a:latin typeface="Cambria Math" panose="02040503050406030204" pitchFamily="18" charset="0"/>
                        </a:rPr>
                        <m:t>/</m:t>
                      </m:r>
                      <m:r>
                        <m:rPr>
                          <m:sty m:val="p"/>
                        </m:rPr>
                        <a:rPr lang="en-US" altLang="zh-CN" sz="2400" b="0" i="0" smtClean="0">
                          <a:latin typeface="Cambria Math" panose="02040503050406030204" pitchFamily="18" charset="0"/>
                        </a:rPr>
                        <m:t>s</m:t>
                      </m:r>
                    </m:oMath>
                  </m:oMathPara>
                </a14:m>
                <a:endParaRPr dirty="0"/>
              </a:p>
            </p:txBody>
          </p:sp>
        </mc:Choice>
        <mc:Fallback xmlns="">
          <p:sp>
            <p:nvSpPr>
              <p:cNvPr id="17" name="文本框 16">
                <a:extLst>
                  <a:ext uri="{FF2B5EF4-FFF2-40B4-BE49-F238E27FC236}">
                    <a16:creationId xmlns:a16="http://schemas.microsoft.com/office/drawing/2014/main" id="{72B6631C-661E-242B-802C-272F9AC9553D}"/>
                  </a:ext>
                </a:extLst>
              </p:cNvPr>
              <p:cNvSpPr txBox="1">
                <a:spLocks noRot="1" noChangeAspect="1" noMove="1" noResize="1" noEditPoints="1" noAdjustHandles="1" noChangeArrowheads="1" noChangeShapeType="1" noTextEdit="1"/>
              </p:cNvSpPr>
              <p:nvPr/>
            </p:nvSpPr>
            <p:spPr>
              <a:xfrm>
                <a:off x="1728943" y="5078307"/>
                <a:ext cx="3109519" cy="461665"/>
              </a:xfrm>
              <a:prstGeom prst="rect">
                <a:avLst/>
              </a:prstGeom>
              <a:blipFill>
                <a:blip r:embed="rId4"/>
                <a:stretch>
                  <a:fillRect b="-17105"/>
                </a:stretch>
              </a:blipFill>
            </p:spPr>
            <p:txBody>
              <a:bodyPr/>
              <a:lstStyle/>
              <a:p>
                <a:r>
                  <a:rPr lang="zh-CN" altLang="en-US">
                    <a:noFill/>
                  </a:rPr>
                  <a:t> </a:t>
                </a:r>
              </a:p>
            </p:txBody>
          </p:sp>
        </mc:Fallback>
      </mc:AlternateContent>
      <p:sp>
        <p:nvSpPr>
          <p:cNvPr id="7" name="矩形 6">
            <a:extLst>
              <a:ext uri="{FF2B5EF4-FFF2-40B4-BE49-F238E27FC236}">
                <a16:creationId xmlns:a16="http://schemas.microsoft.com/office/drawing/2014/main" id="{CEA9970A-838C-4DA3-9CE7-7033F22FE464}"/>
              </a:ext>
            </a:extLst>
          </p:cNvPr>
          <p:cNvSpPr/>
          <p:nvPr/>
        </p:nvSpPr>
        <p:spPr>
          <a:xfrm>
            <a:off x="991855" y="5444055"/>
            <a:ext cx="1818126" cy="369332"/>
          </a:xfrm>
          <a:prstGeom prst="rect">
            <a:avLst/>
          </a:prstGeom>
        </p:spPr>
        <p:txBody>
          <a:bodyPr wrap="none">
            <a:spAutoFit/>
          </a:bodyPr>
          <a:lstStyle/>
          <a:p>
            <a:r>
              <a:rPr lang="zh-CN" altLang="en-US" b="1" dirty="0"/>
              <a:t>vertical velocity</a:t>
            </a: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CEFB8F5B-8CFF-436D-B05A-8753BD5FE865}"/>
                  </a:ext>
                </a:extLst>
              </p:cNvPr>
              <p:cNvSpPr/>
              <p:nvPr/>
            </p:nvSpPr>
            <p:spPr>
              <a:xfrm>
                <a:off x="2337655" y="5868125"/>
                <a:ext cx="15904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a:latin typeface="Cambria Math" panose="02040503050406030204" pitchFamily="18" charset="0"/>
                            </a:rPr>
                            <m:t>𝒗</m:t>
                          </m:r>
                        </m:e>
                        <m:sub>
                          <m:r>
                            <a:rPr lang="en-US" altLang="zh-CN" b="1" i="1">
                              <a:latin typeface="Cambria Math" panose="02040503050406030204" pitchFamily="18" charset="0"/>
                            </a:rPr>
                            <m:t>⊥</m:t>
                          </m:r>
                        </m:sub>
                      </m:sSub>
                      <m:r>
                        <a:rPr lang="en-US" altLang="zh-CN" b="1" i="1" smtClean="0">
                          <a:latin typeface="Cambria Math" panose="02040503050406030204" pitchFamily="18" charset="0"/>
                        </a:rPr>
                        <m:t>&lt;</m:t>
                      </m:r>
                      <m:r>
                        <a:rPr lang="en-US" altLang="zh-CN" b="1" i="1" smtClean="0">
                          <a:latin typeface="Cambria Math" panose="02040503050406030204" pitchFamily="18" charset="0"/>
                        </a:rPr>
                        <m:t>𝟓</m:t>
                      </m:r>
                      <m:r>
                        <a:rPr lang="en-US" altLang="zh-CN" b="1" i="1" smtClean="0">
                          <a:latin typeface="Cambria Math" panose="02040503050406030204" pitchFamily="18" charset="0"/>
                        </a:rPr>
                        <m:t> </m:t>
                      </m:r>
                      <m:r>
                        <a:rPr lang="en-US" altLang="zh-CN" b="1" i="1" smtClean="0">
                          <a:latin typeface="Cambria Math" panose="02040503050406030204" pitchFamily="18" charset="0"/>
                        </a:rPr>
                        <m:t>𝒌𝒎</m:t>
                      </m:r>
                      <m:r>
                        <a:rPr lang="en-US" altLang="zh-CN" b="1" i="1" smtClean="0">
                          <a:latin typeface="Cambria Math" panose="02040503050406030204" pitchFamily="18" charset="0"/>
                        </a:rPr>
                        <m:t>/</m:t>
                      </m:r>
                      <m:r>
                        <a:rPr lang="en-US" altLang="zh-CN" b="1" i="1" smtClean="0">
                          <a:latin typeface="Cambria Math" panose="02040503050406030204" pitchFamily="18" charset="0"/>
                        </a:rPr>
                        <m:t>𝒔</m:t>
                      </m:r>
                    </m:oMath>
                  </m:oMathPara>
                </a14:m>
                <a:endParaRPr lang="zh-CN" altLang="en-US" b="1" dirty="0"/>
              </a:p>
            </p:txBody>
          </p:sp>
        </mc:Choice>
        <mc:Fallback xmlns="">
          <p:sp>
            <p:nvSpPr>
              <p:cNvPr id="11" name="矩形 10">
                <a:extLst>
                  <a:ext uri="{FF2B5EF4-FFF2-40B4-BE49-F238E27FC236}">
                    <a16:creationId xmlns:a16="http://schemas.microsoft.com/office/drawing/2014/main" id="{CEFB8F5B-8CFF-436D-B05A-8753BD5FE865}"/>
                  </a:ext>
                </a:extLst>
              </p:cNvPr>
              <p:cNvSpPr>
                <a:spLocks noRot="1" noChangeAspect="1" noMove="1" noResize="1" noEditPoints="1" noAdjustHandles="1" noChangeArrowheads="1" noChangeShapeType="1" noTextEdit="1"/>
              </p:cNvSpPr>
              <p:nvPr/>
            </p:nvSpPr>
            <p:spPr>
              <a:xfrm>
                <a:off x="2337655" y="5868125"/>
                <a:ext cx="1590435" cy="369332"/>
              </a:xfrm>
              <a:prstGeom prst="rect">
                <a:avLst/>
              </a:prstGeom>
              <a:blipFill>
                <a:blip r:embed="rId5"/>
                <a:stretch>
                  <a:fillRect b="-13333"/>
                </a:stretch>
              </a:blipFill>
            </p:spPr>
            <p:txBody>
              <a:bodyPr/>
              <a:lstStyle/>
              <a:p>
                <a:r>
                  <a:rPr lang="zh-CN" altLang="en-US">
                    <a:noFill/>
                  </a:rPr>
                  <a:t> </a:t>
                </a:r>
              </a:p>
            </p:txBody>
          </p:sp>
        </mc:Fallback>
      </mc:AlternateContent>
      <p:sp>
        <p:nvSpPr>
          <p:cNvPr id="16" name="矩形 15">
            <a:extLst>
              <a:ext uri="{FF2B5EF4-FFF2-40B4-BE49-F238E27FC236}">
                <a16:creationId xmlns:a16="http://schemas.microsoft.com/office/drawing/2014/main" id="{3CD81D5C-D7E4-4090-ACE5-BD141F374FCC}"/>
              </a:ext>
            </a:extLst>
          </p:cNvPr>
          <p:cNvSpPr/>
          <p:nvPr/>
        </p:nvSpPr>
        <p:spPr>
          <a:xfrm>
            <a:off x="816196" y="1470674"/>
            <a:ext cx="7205819" cy="369332"/>
          </a:xfrm>
          <a:prstGeom prst="rect">
            <a:avLst/>
          </a:prstGeom>
        </p:spPr>
        <p:txBody>
          <a:bodyPr wrap="none">
            <a:spAutoFit/>
          </a:bodyPr>
          <a:lstStyle/>
          <a:p>
            <a:r>
              <a:rPr lang="en-US" altLang="zh-CN" b="1" dirty="0"/>
              <a:t>To describe the </a:t>
            </a:r>
            <a:r>
              <a:rPr lang="zh-CN" altLang="en-US" b="1" dirty="0">
                <a:solidFill>
                  <a:srgbClr val="FF0000"/>
                </a:solidFill>
              </a:rPr>
              <a:t>full phase space distribution </a:t>
            </a:r>
            <a:r>
              <a:rPr lang="zh-CN" altLang="en-US" b="1" dirty="0"/>
              <a:t>of the Milky Way halo</a:t>
            </a:r>
          </a:p>
        </p:txBody>
      </p:sp>
      <p:sp>
        <p:nvSpPr>
          <p:cNvPr id="22" name="矩形 21">
            <a:extLst>
              <a:ext uri="{FF2B5EF4-FFF2-40B4-BE49-F238E27FC236}">
                <a16:creationId xmlns:a16="http://schemas.microsoft.com/office/drawing/2014/main" id="{E218AC30-9D59-442B-9703-4A2DD6E25001}"/>
              </a:ext>
            </a:extLst>
          </p:cNvPr>
          <p:cNvSpPr/>
          <p:nvPr/>
        </p:nvSpPr>
        <p:spPr>
          <a:xfrm>
            <a:off x="1255535" y="2547421"/>
            <a:ext cx="4402167" cy="369332"/>
          </a:xfrm>
          <a:prstGeom prst="rect">
            <a:avLst/>
          </a:prstGeom>
        </p:spPr>
        <p:txBody>
          <a:bodyPr wrap="none">
            <a:spAutoFit/>
          </a:bodyPr>
          <a:lstStyle/>
          <a:p>
            <a:r>
              <a:rPr lang="en-US" altLang="zh-CN" b="1" dirty="0"/>
              <a:t>Predict the existence of </a:t>
            </a:r>
            <a:r>
              <a:rPr lang="en-US" altLang="zh-CN" b="1" dirty="0">
                <a:solidFill>
                  <a:srgbClr val="FF0000"/>
                </a:solidFill>
              </a:rPr>
              <a:t>flow and caustic</a:t>
            </a:r>
            <a:endParaRPr lang="zh-CN" altLang="en-US" b="1" dirty="0">
              <a:solidFill>
                <a:srgbClr val="FF0000"/>
              </a:solidFill>
            </a:endParaRPr>
          </a:p>
        </p:txBody>
      </p:sp>
      <p:sp>
        <p:nvSpPr>
          <p:cNvPr id="18" name="矩形 17">
            <a:extLst>
              <a:ext uri="{FF2B5EF4-FFF2-40B4-BE49-F238E27FC236}">
                <a16:creationId xmlns:a16="http://schemas.microsoft.com/office/drawing/2014/main" id="{100A0DCA-3F05-45AB-80C0-4B1A03C33BCF}"/>
              </a:ext>
            </a:extLst>
          </p:cNvPr>
          <p:cNvSpPr/>
          <p:nvPr/>
        </p:nvSpPr>
        <p:spPr>
          <a:xfrm>
            <a:off x="1255535" y="3035920"/>
            <a:ext cx="7586256" cy="369332"/>
          </a:xfrm>
          <a:prstGeom prst="rect">
            <a:avLst/>
          </a:prstGeom>
        </p:spPr>
        <p:txBody>
          <a:bodyPr wrap="square">
            <a:spAutoFit/>
          </a:bodyPr>
          <a:lstStyle/>
          <a:p>
            <a:r>
              <a:rPr lang="en-US" altLang="zh-CN" b="1" dirty="0"/>
              <a:t>The local DM distribution is dominated by a single flow——</a:t>
            </a:r>
            <a:r>
              <a:rPr lang="en-US" altLang="zh-CN" b="1" dirty="0">
                <a:solidFill>
                  <a:srgbClr val="FF0000"/>
                </a:solidFill>
              </a:rPr>
              <a:t>Big Flow</a:t>
            </a:r>
            <a:endParaRPr lang="zh-CN" altLang="en-US" b="1" dirty="0">
              <a:solidFill>
                <a:srgbClr val="FF0000"/>
              </a:solidFill>
            </a:endParaRPr>
          </a:p>
        </p:txBody>
      </p:sp>
      <p:pic>
        <p:nvPicPr>
          <p:cNvPr id="19" name="图片 18">
            <a:extLst>
              <a:ext uri="{FF2B5EF4-FFF2-40B4-BE49-F238E27FC236}">
                <a16:creationId xmlns:a16="http://schemas.microsoft.com/office/drawing/2014/main" id="{5715BBAA-C41B-45AD-B04A-C5230A74EC77}"/>
              </a:ext>
            </a:extLst>
          </p:cNvPr>
          <p:cNvPicPr>
            <a:picLocks noChangeAspect="1"/>
          </p:cNvPicPr>
          <p:nvPr/>
        </p:nvPicPr>
        <p:blipFill>
          <a:blip r:embed="rId6"/>
          <a:stretch>
            <a:fillRect/>
          </a:stretch>
        </p:blipFill>
        <p:spPr>
          <a:xfrm>
            <a:off x="9132370" y="3235702"/>
            <a:ext cx="2332999" cy="2264668"/>
          </a:xfrm>
          <a:prstGeom prst="rect">
            <a:avLst/>
          </a:prstGeom>
        </p:spPr>
      </p:pic>
      <mc:AlternateContent xmlns:mc="http://schemas.openxmlformats.org/markup-compatibility/2006" xmlns:a14="http://schemas.microsoft.com/office/drawing/2010/main">
        <mc:Choice Requires="a14">
          <p:sp>
            <p:nvSpPr>
              <p:cNvPr id="23" name="矩形 22">
                <a:extLst>
                  <a:ext uri="{FF2B5EF4-FFF2-40B4-BE49-F238E27FC236}">
                    <a16:creationId xmlns:a16="http://schemas.microsoft.com/office/drawing/2014/main" id="{7903FA2D-1503-4AF9-A4E2-2664078F0718}"/>
                  </a:ext>
                </a:extLst>
              </p:cNvPr>
              <p:cNvSpPr/>
              <p:nvPr/>
            </p:nvSpPr>
            <p:spPr>
              <a:xfrm>
                <a:off x="8561616" y="5309140"/>
                <a:ext cx="3474505" cy="584775"/>
              </a:xfrm>
              <a:prstGeom prst="rect">
                <a:avLst/>
              </a:prstGeom>
            </p:spPr>
            <p:txBody>
              <a:bodyPr wrap="square">
                <a:spAutoFit/>
              </a:bodyPr>
              <a:lstStyle/>
              <a:p>
                <a:r>
                  <a:rPr lang="en-US" altLang="zh-CN" sz="1600" dirty="0"/>
                  <a:t>DM </a:t>
                </a:r>
                <a:r>
                  <a:rPr lang="zh-CN" altLang="en-US" sz="1600" dirty="0"/>
                  <a:t>trajectories forming a caustic ring of </a:t>
                </a:r>
                <a:r>
                  <a:rPr lang="en-US" altLang="zh-CN" sz="1600" dirty="0"/>
                  <a:t>DM</a:t>
                </a:r>
                <a:r>
                  <a:rPr lang="zh-CN" altLang="en-US" sz="1600" dirty="0"/>
                  <a:t>, in </a:t>
                </a:r>
                <a14:m>
                  <m:oMath xmlns:m="http://schemas.openxmlformats.org/officeDocument/2006/math">
                    <m:r>
                      <a:rPr lang="zh-CN" altLang="en-US" sz="1600" i="1" dirty="0" smtClean="0">
                        <a:latin typeface="Cambria Math" panose="02040503050406030204" pitchFamily="18" charset="0"/>
                      </a:rPr>
                      <m:t>𝜌</m:t>
                    </m:r>
                    <m:r>
                      <a:rPr lang="zh-CN" altLang="en-US" sz="1600" i="1" dirty="0" smtClean="0">
                        <a:latin typeface="Cambria Math" panose="02040503050406030204" pitchFamily="18" charset="0"/>
                      </a:rPr>
                      <m:t>−</m:t>
                    </m:r>
                    <m:r>
                      <a:rPr lang="zh-CN" altLang="en-US" sz="1600" i="1" dirty="0" smtClean="0">
                        <a:latin typeface="Cambria Math" panose="02040503050406030204" pitchFamily="18" charset="0"/>
                      </a:rPr>
                      <m:t>𝑧</m:t>
                    </m:r>
                  </m:oMath>
                </a14:m>
                <a:r>
                  <a:rPr lang="zh-CN" altLang="en-US" sz="1600" dirty="0"/>
                  <a:t> cross-section.</a:t>
                </a:r>
              </a:p>
            </p:txBody>
          </p:sp>
        </mc:Choice>
        <mc:Fallback xmlns="">
          <p:sp>
            <p:nvSpPr>
              <p:cNvPr id="23" name="矩形 22">
                <a:extLst>
                  <a:ext uri="{FF2B5EF4-FFF2-40B4-BE49-F238E27FC236}">
                    <a16:creationId xmlns:a16="http://schemas.microsoft.com/office/drawing/2014/main" id="{7903FA2D-1503-4AF9-A4E2-2664078F0718}"/>
                  </a:ext>
                </a:extLst>
              </p:cNvPr>
              <p:cNvSpPr>
                <a:spLocks noRot="1" noChangeAspect="1" noMove="1" noResize="1" noEditPoints="1" noAdjustHandles="1" noChangeArrowheads="1" noChangeShapeType="1" noTextEdit="1"/>
              </p:cNvSpPr>
              <p:nvPr/>
            </p:nvSpPr>
            <p:spPr>
              <a:xfrm>
                <a:off x="8561616" y="5309140"/>
                <a:ext cx="3474505" cy="584775"/>
              </a:xfrm>
              <a:prstGeom prst="rect">
                <a:avLst/>
              </a:prstGeom>
              <a:blipFill>
                <a:blip r:embed="rId7"/>
                <a:stretch>
                  <a:fillRect l="-877" t="-3125" r="-2281" b="-12500"/>
                </a:stretch>
              </a:blipFill>
            </p:spPr>
            <p:txBody>
              <a:bodyPr/>
              <a:lstStyle/>
              <a:p>
                <a:r>
                  <a:rPr lang="zh-CN" altLang="en-US">
                    <a:noFill/>
                  </a:rPr>
                  <a:t> </a:t>
                </a:r>
              </a:p>
            </p:txBody>
          </p:sp>
        </mc:Fallback>
      </mc:AlternateContent>
      <p:sp>
        <p:nvSpPr>
          <p:cNvPr id="3" name="矩形 2">
            <a:extLst>
              <a:ext uri="{FF2B5EF4-FFF2-40B4-BE49-F238E27FC236}">
                <a16:creationId xmlns:a16="http://schemas.microsoft.com/office/drawing/2014/main" id="{694773E0-4901-47E4-BC49-73CDEEA474C6}"/>
              </a:ext>
            </a:extLst>
          </p:cNvPr>
          <p:cNvSpPr/>
          <p:nvPr/>
        </p:nvSpPr>
        <p:spPr>
          <a:xfrm>
            <a:off x="5935979" y="5998297"/>
            <a:ext cx="3304110" cy="338554"/>
          </a:xfrm>
          <a:prstGeom prst="rect">
            <a:avLst/>
          </a:prstGeom>
        </p:spPr>
        <p:txBody>
          <a:bodyPr wrap="none">
            <a:spAutoFit/>
          </a:bodyPr>
          <a:lstStyle/>
          <a:p>
            <a:r>
              <a:rPr lang="zh-CN" altLang="en-US" sz="1600" dirty="0"/>
              <a:t>L. D. Duffy </a:t>
            </a:r>
            <a:r>
              <a:rPr lang="en-US" altLang="zh-CN" sz="1600" dirty="0"/>
              <a:t>and P. Sikivie, 0805.4556</a:t>
            </a:r>
            <a:endParaRPr lang="zh-CN" altLang="en-US" sz="1600" dirty="0"/>
          </a:p>
        </p:txBody>
      </p:sp>
      <p:sp>
        <p:nvSpPr>
          <p:cNvPr id="5" name="矩形 4">
            <a:extLst>
              <a:ext uri="{FF2B5EF4-FFF2-40B4-BE49-F238E27FC236}">
                <a16:creationId xmlns:a16="http://schemas.microsoft.com/office/drawing/2014/main" id="{FDF8D255-D4F7-F276-B3D2-A4F949C8CA9A}"/>
              </a:ext>
            </a:extLst>
          </p:cNvPr>
          <p:cNvSpPr/>
          <p:nvPr/>
        </p:nvSpPr>
        <p:spPr>
          <a:xfrm>
            <a:off x="816196" y="1889403"/>
            <a:ext cx="4314001" cy="369332"/>
          </a:xfrm>
          <a:prstGeom prst="rect">
            <a:avLst/>
          </a:prstGeom>
        </p:spPr>
        <p:txBody>
          <a:bodyPr wrap="none">
            <a:spAutoFit/>
          </a:bodyPr>
          <a:lstStyle/>
          <a:p>
            <a:r>
              <a:rPr lang="en-US" altLang="zh-CN" b="1" dirty="0">
                <a:solidFill>
                  <a:srgbClr val="FF0000"/>
                </a:solidFill>
              </a:rPr>
              <a:t>T</a:t>
            </a:r>
            <a:r>
              <a:rPr lang="zh-CN" altLang="en-US" b="1" dirty="0">
                <a:solidFill>
                  <a:srgbClr val="FF0000"/>
                </a:solidFill>
              </a:rPr>
              <a:t>riangular features </a:t>
            </a:r>
            <a:r>
              <a:rPr lang="en-US" altLang="zh-CN" b="1" dirty="0"/>
              <a:t>in the Gaia Sky map</a:t>
            </a:r>
            <a:endParaRPr lang="zh-CN" altLang="en-US" b="1" dirty="0"/>
          </a:p>
        </p:txBody>
      </p:sp>
      <p:sp>
        <p:nvSpPr>
          <p:cNvPr id="6" name="矩形 5">
            <a:extLst>
              <a:ext uri="{FF2B5EF4-FFF2-40B4-BE49-F238E27FC236}">
                <a16:creationId xmlns:a16="http://schemas.microsoft.com/office/drawing/2014/main" id="{5F7AC461-287A-4FC4-97D8-120100293A30}"/>
              </a:ext>
            </a:extLst>
          </p:cNvPr>
          <p:cNvSpPr/>
          <p:nvPr/>
        </p:nvSpPr>
        <p:spPr>
          <a:xfrm>
            <a:off x="5935979" y="6270328"/>
            <a:ext cx="6932039" cy="338554"/>
          </a:xfrm>
          <a:prstGeom prst="rect">
            <a:avLst/>
          </a:prstGeom>
        </p:spPr>
        <p:txBody>
          <a:bodyPr wrap="square">
            <a:spAutoFit/>
          </a:bodyPr>
          <a:lstStyle/>
          <a:p>
            <a:r>
              <a:rPr lang="en-US" altLang="zh-CN" sz="1600" dirty="0"/>
              <a:t>S. S. Chakrabarty, Y. Han, A. H. Gonzalez, and P. Sikivie 2007.10509</a:t>
            </a:r>
            <a:endParaRPr lang="zh-CN" altLang="en-US" sz="1600" dirty="0"/>
          </a:p>
        </p:txBody>
      </p:sp>
      <p:pic>
        <p:nvPicPr>
          <p:cNvPr id="8" name="图片 7">
            <a:extLst>
              <a:ext uri="{FF2B5EF4-FFF2-40B4-BE49-F238E27FC236}">
                <a16:creationId xmlns:a16="http://schemas.microsoft.com/office/drawing/2014/main" id="{3EB1466A-DD21-4375-9B3F-33EE16BA186A}"/>
              </a:ext>
            </a:extLst>
          </p:cNvPr>
          <p:cNvPicPr>
            <a:picLocks noChangeAspect="1"/>
          </p:cNvPicPr>
          <p:nvPr/>
        </p:nvPicPr>
        <p:blipFill>
          <a:blip r:embed="rId8"/>
          <a:stretch>
            <a:fillRect/>
          </a:stretch>
        </p:blipFill>
        <p:spPr>
          <a:xfrm>
            <a:off x="8315831" y="767049"/>
            <a:ext cx="3636259" cy="1830573"/>
          </a:xfrm>
          <a:prstGeom prst="rect">
            <a:avLst/>
          </a:prstGeom>
        </p:spPr>
      </p:pic>
      <p:sp>
        <p:nvSpPr>
          <p:cNvPr id="9" name="矩形 8">
            <a:extLst>
              <a:ext uri="{FF2B5EF4-FFF2-40B4-BE49-F238E27FC236}">
                <a16:creationId xmlns:a16="http://schemas.microsoft.com/office/drawing/2014/main" id="{E3312E5D-10D7-4252-B0B4-0F523C03AB90}"/>
              </a:ext>
            </a:extLst>
          </p:cNvPr>
          <p:cNvSpPr/>
          <p:nvPr/>
        </p:nvSpPr>
        <p:spPr>
          <a:xfrm>
            <a:off x="8391500" y="2625117"/>
            <a:ext cx="3560590" cy="338554"/>
          </a:xfrm>
          <a:prstGeom prst="rect">
            <a:avLst/>
          </a:prstGeom>
        </p:spPr>
        <p:txBody>
          <a:bodyPr wrap="none">
            <a:spAutoFit/>
          </a:bodyPr>
          <a:lstStyle/>
          <a:p>
            <a:r>
              <a:rPr lang="en-US" altLang="zh-CN" sz="1600" dirty="0"/>
              <a:t>T</a:t>
            </a:r>
            <a:r>
              <a:rPr lang="zh-CN" altLang="en-US" sz="1600" dirty="0"/>
              <a:t>riangular features in the Gaia skymap</a:t>
            </a:r>
          </a:p>
        </p:txBody>
      </p:sp>
      <p:sp>
        <p:nvSpPr>
          <p:cNvPr id="10" name="等腰三角形 9">
            <a:extLst>
              <a:ext uri="{FF2B5EF4-FFF2-40B4-BE49-F238E27FC236}">
                <a16:creationId xmlns:a16="http://schemas.microsoft.com/office/drawing/2014/main" id="{D2AA6160-9CC7-4931-827D-46D3350FD73F}"/>
              </a:ext>
            </a:extLst>
          </p:cNvPr>
          <p:cNvSpPr/>
          <p:nvPr/>
        </p:nvSpPr>
        <p:spPr>
          <a:xfrm rot="16200000">
            <a:off x="9036048" y="1539545"/>
            <a:ext cx="244013" cy="250184"/>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a:extLst>
              <a:ext uri="{FF2B5EF4-FFF2-40B4-BE49-F238E27FC236}">
                <a16:creationId xmlns:a16="http://schemas.microsoft.com/office/drawing/2014/main" id="{571F9E81-1C20-4504-9B94-A60633588D16}"/>
              </a:ext>
            </a:extLst>
          </p:cNvPr>
          <p:cNvSpPr/>
          <p:nvPr/>
        </p:nvSpPr>
        <p:spPr>
          <a:xfrm rot="5400000">
            <a:off x="11077267" y="1557243"/>
            <a:ext cx="244016" cy="250185"/>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513EE8E7-6DE7-4544-9F82-C7B4070396A8}"/>
              </a:ext>
            </a:extLst>
          </p:cNvPr>
          <p:cNvSpPr/>
          <p:nvPr/>
        </p:nvSpPr>
        <p:spPr>
          <a:xfrm>
            <a:off x="570886" y="1085273"/>
            <a:ext cx="854721" cy="400110"/>
          </a:xfrm>
          <a:prstGeom prst="rect">
            <a:avLst/>
          </a:prstGeom>
        </p:spPr>
        <p:txBody>
          <a:bodyPr wrap="none">
            <a:spAutoFit/>
          </a:bodyPr>
          <a:lstStyle/>
          <a:p>
            <a:r>
              <a:rPr lang="en-US" altLang="zh-CN" sz="2000" b="1" dirty="0"/>
              <a:t>Base: </a:t>
            </a:r>
            <a:endParaRPr lang="zh-CN" altLang="en-US" sz="2000" dirty="0"/>
          </a:p>
        </p:txBody>
      </p:sp>
    </p:spTree>
    <p:extLst>
      <p:ext uri="{BB962C8B-B14F-4D97-AF65-F5344CB8AC3E}">
        <p14:creationId xmlns:p14="http://schemas.microsoft.com/office/powerpoint/2010/main" val="2082898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30F0C1-FA8B-BA2A-38F7-59A22FDE4849}"/>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Local Halo</a:t>
            </a:r>
            <a:endParaRPr lang="zh-CN" altLang="en-US" dirty="0"/>
          </a:p>
        </p:txBody>
      </p:sp>
      <p:sp>
        <p:nvSpPr>
          <p:cNvPr id="4" name="灯片编号占位符 3">
            <a:extLst>
              <a:ext uri="{FF2B5EF4-FFF2-40B4-BE49-F238E27FC236}">
                <a16:creationId xmlns:a16="http://schemas.microsoft.com/office/drawing/2014/main" id="{2CC8A2D8-B6F3-80A9-B6F0-19CD0FCEA982}"/>
              </a:ext>
            </a:extLst>
          </p:cNvPr>
          <p:cNvSpPr>
            <a:spLocks noGrp="1"/>
          </p:cNvSpPr>
          <p:nvPr>
            <p:ph type="sldNum" sz="quarter" idx="12"/>
          </p:nvPr>
        </p:nvSpPr>
        <p:spPr/>
        <p:txBody>
          <a:bodyPr/>
          <a:lstStyle/>
          <a:p>
            <a:fld id="{65316A93-59F2-4889-9C97-010C89774A76}" type="slidenum">
              <a:rPr lang="zh-CN" altLang="en-US" smtClean="0"/>
              <a:pPr/>
              <a:t>32</a:t>
            </a:fld>
            <a:r>
              <a:rPr lang="en-US" altLang="zh-CN" dirty="0"/>
              <a:t>/24</a:t>
            </a:r>
            <a:endParaRPr lang="zh-CN" altLang="en-US" dirty="0"/>
          </a:p>
        </p:txBody>
      </p:sp>
      <p:sp>
        <p:nvSpPr>
          <p:cNvPr id="12" name="文本框 11">
            <a:extLst>
              <a:ext uri="{FF2B5EF4-FFF2-40B4-BE49-F238E27FC236}">
                <a16:creationId xmlns:a16="http://schemas.microsoft.com/office/drawing/2014/main" id="{73162EC6-5B7E-B4FE-91EA-3BD605888BF1}"/>
              </a:ext>
            </a:extLst>
          </p:cNvPr>
          <p:cNvSpPr txBox="1"/>
          <p:nvPr/>
        </p:nvSpPr>
        <p:spPr>
          <a:xfrm>
            <a:off x="9330" y="531168"/>
            <a:ext cx="6102220" cy="523220"/>
          </a:xfrm>
          <a:prstGeom prst="rect">
            <a:avLst/>
          </a:prstGeom>
          <a:noFill/>
        </p:spPr>
        <p:txBody>
          <a:bodyPr wrap="square">
            <a:spAutoFit/>
          </a:bodyPr>
          <a:lstStyle/>
          <a:p>
            <a:r>
              <a:rPr lang="en-US" altLang="zh-CN" sz="2800" b="1" dirty="0"/>
              <a:t>Caustic ring model</a:t>
            </a:r>
            <a:endParaRPr lang="zh-CN" altLang="en-US" sz="2800" b="1" dirty="0"/>
          </a:p>
        </p:txBody>
      </p:sp>
      <p:sp>
        <p:nvSpPr>
          <p:cNvPr id="3" name="矩形 2">
            <a:extLst>
              <a:ext uri="{FF2B5EF4-FFF2-40B4-BE49-F238E27FC236}">
                <a16:creationId xmlns:a16="http://schemas.microsoft.com/office/drawing/2014/main" id="{694773E0-4901-47E4-BC49-73CDEEA474C6}"/>
              </a:ext>
            </a:extLst>
          </p:cNvPr>
          <p:cNvSpPr/>
          <p:nvPr/>
        </p:nvSpPr>
        <p:spPr>
          <a:xfrm>
            <a:off x="5935979" y="5998297"/>
            <a:ext cx="3304110" cy="338554"/>
          </a:xfrm>
          <a:prstGeom prst="rect">
            <a:avLst/>
          </a:prstGeom>
        </p:spPr>
        <p:txBody>
          <a:bodyPr wrap="none">
            <a:spAutoFit/>
          </a:bodyPr>
          <a:lstStyle/>
          <a:p>
            <a:r>
              <a:rPr lang="zh-CN" altLang="en-US" sz="1600" dirty="0"/>
              <a:t>L. D. Duffy </a:t>
            </a:r>
            <a:r>
              <a:rPr lang="en-US" altLang="zh-CN" sz="1600" dirty="0"/>
              <a:t>and P. Sikivie, 0805.4556</a:t>
            </a:r>
            <a:endParaRPr lang="zh-CN" altLang="en-US" sz="1600" dirty="0"/>
          </a:p>
        </p:txBody>
      </p:sp>
      <p:sp>
        <p:nvSpPr>
          <p:cNvPr id="5" name="矩形 4">
            <a:extLst>
              <a:ext uri="{FF2B5EF4-FFF2-40B4-BE49-F238E27FC236}">
                <a16:creationId xmlns:a16="http://schemas.microsoft.com/office/drawing/2014/main" id="{FDF8D255-D4F7-F276-B3D2-A4F949C8CA9A}"/>
              </a:ext>
            </a:extLst>
          </p:cNvPr>
          <p:cNvSpPr/>
          <p:nvPr/>
        </p:nvSpPr>
        <p:spPr>
          <a:xfrm>
            <a:off x="1481183" y="1083477"/>
            <a:ext cx="4314001" cy="369332"/>
          </a:xfrm>
          <a:prstGeom prst="rect">
            <a:avLst/>
          </a:prstGeom>
        </p:spPr>
        <p:txBody>
          <a:bodyPr wrap="none">
            <a:spAutoFit/>
          </a:bodyPr>
          <a:lstStyle/>
          <a:p>
            <a:r>
              <a:rPr lang="en-US" altLang="zh-CN" b="1" dirty="0">
                <a:solidFill>
                  <a:srgbClr val="FF0000"/>
                </a:solidFill>
              </a:rPr>
              <a:t>T</a:t>
            </a:r>
            <a:r>
              <a:rPr lang="zh-CN" altLang="en-US" b="1" dirty="0">
                <a:solidFill>
                  <a:srgbClr val="FF0000"/>
                </a:solidFill>
              </a:rPr>
              <a:t>riangular features </a:t>
            </a:r>
            <a:r>
              <a:rPr lang="en-US" altLang="zh-CN" b="1" dirty="0"/>
              <a:t>in the Gaia Sky map</a:t>
            </a:r>
            <a:endParaRPr lang="zh-CN" altLang="en-US" b="1" dirty="0"/>
          </a:p>
        </p:txBody>
      </p:sp>
      <p:sp>
        <p:nvSpPr>
          <p:cNvPr id="6" name="矩形 5">
            <a:extLst>
              <a:ext uri="{FF2B5EF4-FFF2-40B4-BE49-F238E27FC236}">
                <a16:creationId xmlns:a16="http://schemas.microsoft.com/office/drawing/2014/main" id="{5F7AC461-287A-4FC4-97D8-120100293A30}"/>
              </a:ext>
            </a:extLst>
          </p:cNvPr>
          <p:cNvSpPr/>
          <p:nvPr/>
        </p:nvSpPr>
        <p:spPr>
          <a:xfrm>
            <a:off x="5935979" y="6270328"/>
            <a:ext cx="6932039" cy="338554"/>
          </a:xfrm>
          <a:prstGeom prst="rect">
            <a:avLst/>
          </a:prstGeom>
        </p:spPr>
        <p:txBody>
          <a:bodyPr wrap="square">
            <a:spAutoFit/>
          </a:bodyPr>
          <a:lstStyle/>
          <a:p>
            <a:r>
              <a:rPr lang="en-US" altLang="zh-CN" sz="1600" dirty="0"/>
              <a:t>S. S. Chakrabarty, Y. Han, A. H. Gonzalez, and P. Sikivie 2007.10509</a:t>
            </a:r>
            <a:endParaRPr lang="zh-CN" altLang="en-US" sz="1600" dirty="0"/>
          </a:p>
        </p:txBody>
      </p:sp>
      <p:pic>
        <p:nvPicPr>
          <p:cNvPr id="8" name="图片 7">
            <a:extLst>
              <a:ext uri="{FF2B5EF4-FFF2-40B4-BE49-F238E27FC236}">
                <a16:creationId xmlns:a16="http://schemas.microsoft.com/office/drawing/2014/main" id="{3EB1466A-DD21-4375-9B3F-33EE16BA186A}"/>
              </a:ext>
            </a:extLst>
          </p:cNvPr>
          <p:cNvPicPr>
            <a:picLocks noChangeAspect="1"/>
          </p:cNvPicPr>
          <p:nvPr/>
        </p:nvPicPr>
        <p:blipFill>
          <a:blip r:embed="rId3"/>
          <a:stretch>
            <a:fillRect/>
          </a:stretch>
        </p:blipFill>
        <p:spPr>
          <a:xfrm>
            <a:off x="3638184" y="1585556"/>
            <a:ext cx="3636259" cy="1830573"/>
          </a:xfrm>
          <a:prstGeom prst="rect">
            <a:avLst/>
          </a:prstGeom>
        </p:spPr>
      </p:pic>
      <p:sp>
        <p:nvSpPr>
          <p:cNvPr id="10" name="等腰三角形 9">
            <a:extLst>
              <a:ext uri="{FF2B5EF4-FFF2-40B4-BE49-F238E27FC236}">
                <a16:creationId xmlns:a16="http://schemas.microsoft.com/office/drawing/2014/main" id="{D2AA6160-9CC7-4931-827D-46D3350FD73F}"/>
              </a:ext>
            </a:extLst>
          </p:cNvPr>
          <p:cNvSpPr/>
          <p:nvPr/>
        </p:nvSpPr>
        <p:spPr>
          <a:xfrm rot="16200000">
            <a:off x="4358401" y="2358052"/>
            <a:ext cx="244013" cy="250184"/>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a:extLst>
              <a:ext uri="{FF2B5EF4-FFF2-40B4-BE49-F238E27FC236}">
                <a16:creationId xmlns:a16="http://schemas.microsoft.com/office/drawing/2014/main" id="{571F9E81-1C20-4504-9B94-A60633588D16}"/>
              </a:ext>
            </a:extLst>
          </p:cNvPr>
          <p:cNvSpPr/>
          <p:nvPr/>
        </p:nvSpPr>
        <p:spPr>
          <a:xfrm rot="5400000">
            <a:off x="6399620" y="2375750"/>
            <a:ext cx="244016" cy="250185"/>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513EE8E7-6DE7-4544-9F82-C7B4070396A8}"/>
              </a:ext>
            </a:extLst>
          </p:cNvPr>
          <p:cNvSpPr/>
          <p:nvPr/>
        </p:nvSpPr>
        <p:spPr>
          <a:xfrm>
            <a:off x="570886" y="1085273"/>
            <a:ext cx="854721" cy="400110"/>
          </a:xfrm>
          <a:prstGeom prst="rect">
            <a:avLst/>
          </a:prstGeom>
        </p:spPr>
        <p:txBody>
          <a:bodyPr wrap="none">
            <a:spAutoFit/>
          </a:bodyPr>
          <a:lstStyle/>
          <a:p>
            <a:r>
              <a:rPr lang="en-US" altLang="zh-CN" sz="2000" b="1" dirty="0"/>
              <a:t>Base: </a:t>
            </a:r>
            <a:endParaRPr lang="zh-CN" altLang="en-US" sz="2000" dirty="0"/>
          </a:p>
        </p:txBody>
      </p:sp>
      <p:pic>
        <p:nvPicPr>
          <p:cNvPr id="21" name="图片 20">
            <a:extLst>
              <a:ext uri="{FF2B5EF4-FFF2-40B4-BE49-F238E27FC236}">
                <a16:creationId xmlns:a16="http://schemas.microsoft.com/office/drawing/2014/main" id="{CCED280C-420E-4166-8068-BAD3EC40E548}"/>
              </a:ext>
            </a:extLst>
          </p:cNvPr>
          <p:cNvPicPr>
            <a:picLocks noChangeAspect="1"/>
          </p:cNvPicPr>
          <p:nvPr/>
        </p:nvPicPr>
        <p:blipFill>
          <a:blip r:embed="rId4"/>
          <a:stretch>
            <a:fillRect/>
          </a:stretch>
        </p:blipFill>
        <p:spPr>
          <a:xfrm>
            <a:off x="998246" y="3611740"/>
            <a:ext cx="2715607" cy="2386557"/>
          </a:xfrm>
          <a:prstGeom prst="rect">
            <a:avLst/>
          </a:prstGeom>
        </p:spPr>
      </p:pic>
      <p:pic>
        <p:nvPicPr>
          <p:cNvPr id="24" name="图片 23">
            <a:extLst>
              <a:ext uri="{FF2B5EF4-FFF2-40B4-BE49-F238E27FC236}">
                <a16:creationId xmlns:a16="http://schemas.microsoft.com/office/drawing/2014/main" id="{1D783957-BF65-4207-BEA2-7F6A7A92B5C4}"/>
              </a:ext>
            </a:extLst>
          </p:cNvPr>
          <p:cNvPicPr>
            <a:picLocks noChangeAspect="1"/>
          </p:cNvPicPr>
          <p:nvPr/>
        </p:nvPicPr>
        <p:blipFill>
          <a:blip r:embed="rId5"/>
          <a:stretch>
            <a:fillRect/>
          </a:stretch>
        </p:blipFill>
        <p:spPr>
          <a:xfrm>
            <a:off x="6000173" y="3599114"/>
            <a:ext cx="3175722" cy="2386557"/>
          </a:xfrm>
          <a:prstGeom prst="rect">
            <a:avLst/>
          </a:prstGeom>
        </p:spPr>
      </p:pic>
      <p:cxnSp>
        <p:nvCxnSpPr>
          <p:cNvPr id="27" name="直接箭头连接符 26">
            <a:extLst>
              <a:ext uri="{FF2B5EF4-FFF2-40B4-BE49-F238E27FC236}">
                <a16:creationId xmlns:a16="http://schemas.microsoft.com/office/drawing/2014/main" id="{529B94D0-3BBD-4AAC-9912-E19AC06E574D}"/>
              </a:ext>
            </a:extLst>
          </p:cNvPr>
          <p:cNvCxnSpPr>
            <a:cxnSpLocks/>
          </p:cNvCxnSpPr>
          <p:nvPr/>
        </p:nvCxnSpPr>
        <p:spPr>
          <a:xfrm flipH="1">
            <a:off x="2677212" y="2622851"/>
            <a:ext cx="1803195" cy="19962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直接箭头连接符 27">
            <a:extLst>
              <a:ext uri="{FF2B5EF4-FFF2-40B4-BE49-F238E27FC236}">
                <a16:creationId xmlns:a16="http://schemas.microsoft.com/office/drawing/2014/main" id="{40D84C9C-843C-4918-87BB-06BCE0A0158E}"/>
              </a:ext>
            </a:extLst>
          </p:cNvPr>
          <p:cNvCxnSpPr>
            <a:cxnSpLocks/>
          </p:cNvCxnSpPr>
          <p:nvPr/>
        </p:nvCxnSpPr>
        <p:spPr>
          <a:xfrm>
            <a:off x="6521628" y="2635477"/>
            <a:ext cx="878413" cy="18180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9133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30F0C1-FA8B-BA2A-38F7-59A22FDE4849}"/>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Local Halo</a:t>
            </a:r>
            <a:endParaRPr lang="zh-CN" altLang="en-US" dirty="0"/>
          </a:p>
        </p:txBody>
      </p:sp>
      <p:sp>
        <p:nvSpPr>
          <p:cNvPr id="4" name="灯片编号占位符 3">
            <a:extLst>
              <a:ext uri="{FF2B5EF4-FFF2-40B4-BE49-F238E27FC236}">
                <a16:creationId xmlns:a16="http://schemas.microsoft.com/office/drawing/2014/main" id="{2CC8A2D8-B6F3-80A9-B6F0-19CD0FCEA982}"/>
              </a:ext>
            </a:extLst>
          </p:cNvPr>
          <p:cNvSpPr>
            <a:spLocks noGrp="1"/>
          </p:cNvSpPr>
          <p:nvPr>
            <p:ph type="sldNum" sz="quarter" idx="12"/>
          </p:nvPr>
        </p:nvSpPr>
        <p:spPr/>
        <p:txBody>
          <a:bodyPr/>
          <a:lstStyle/>
          <a:p>
            <a:fld id="{65316A93-59F2-4889-9C97-010C89774A76}" type="slidenum">
              <a:rPr lang="zh-CN" altLang="en-US" smtClean="0"/>
              <a:pPr/>
              <a:t>33</a:t>
            </a:fld>
            <a:r>
              <a:rPr lang="en-US" altLang="zh-CN" dirty="0"/>
              <a:t> /24</a:t>
            </a:r>
            <a:endParaRPr lang="zh-CN" altLang="en-US" dirty="0"/>
          </a:p>
        </p:txBody>
      </p:sp>
      <p:sp>
        <p:nvSpPr>
          <p:cNvPr id="7" name="AutoShape 2" descr="Dark matter can give you cancer — and that may be a good thing. (Synopsis)  | ScienceBlogs">
            <a:extLst>
              <a:ext uri="{FF2B5EF4-FFF2-40B4-BE49-F238E27FC236}">
                <a16:creationId xmlns:a16="http://schemas.microsoft.com/office/drawing/2014/main" id="{03425A35-20CA-5524-9A5E-6DB747D6A1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内容占位符 2">
            <a:extLst>
              <a:ext uri="{FF2B5EF4-FFF2-40B4-BE49-F238E27FC236}">
                <a16:creationId xmlns:a16="http://schemas.microsoft.com/office/drawing/2014/main" id="{B04F8A39-BAE4-84A0-BC95-B3CD3CEFEE4A}"/>
              </a:ext>
            </a:extLst>
          </p:cNvPr>
          <p:cNvSpPr txBox="1">
            <a:spLocks/>
          </p:cNvSpPr>
          <p:nvPr/>
        </p:nvSpPr>
        <p:spPr>
          <a:xfrm>
            <a:off x="0" y="587777"/>
            <a:ext cx="4224396" cy="6132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ln w="0"/>
                <a:effectLst>
                  <a:outerShdw blurRad="38100" dist="19050" dir="2700000" algn="tl" rotWithShape="0">
                    <a:schemeClr val="dk1">
                      <a:alpha val="40000"/>
                    </a:schemeClr>
                  </a:outerShdw>
                </a:effectLst>
              </a:rPr>
              <a:t>Earth halo and Sun halo</a:t>
            </a:r>
            <a:endParaRPr lang="zh-CN" alt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13295AE8-3CE6-5939-0E22-2E2912CE6151}"/>
              </a:ext>
            </a:extLst>
          </p:cNvPr>
          <p:cNvSpPr txBox="1"/>
          <p:nvPr/>
        </p:nvSpPr>
        <p:spPr>
          <a:xfrm>
            <a:off x="925874" y="3016267"/>
            <a:ext cx="5170124" cy="369332"/>
          </a:xfrm>
          <a:prstGeom prst="rect">
            <a:avLst/>
          </a:prstGeom>
          <a:noFill/>
        </p:spPr>
        <p:txBody>
          <a:bodyPr wrap="square">
            <a:spAutoFit/>
          </a:bodyPr>
          <a:lstStyle/>
          <a:p>
            <a:r>
              <a:rPr lang="en-US" altLang="zh-CN" b="1" dirty="0"/>
              <a:t>Gravitational potential :</a:t>
            </a:r>
            <a:endParaRPr lang="zh-CN" altLang="en-US" b="1" dirty="0"/>
          </a:p>
        </p:txBody>
      </p:sp>
      <p:sp>
        <p:nvSpPr>
          <p:cNvPr id="20" name="文本框 19">
            <a:extLst>
              <a:ext uri="{FF2B5EF4-FFF2-40B4-BE49-F238E27FC236}">
                <a16:creationId xmlns:a16="http://schemas.microsoft.com/office/drawing/2014/main" id="{C5C0B910-2190-8B38-4BB0-C1ACEF6A0CAB}"/>
              </a:ext>
            </a:extLst>
          </p:cNvPr>
          <p:cNvSpPr txBox="1"/>
          <p:nvPr/>
        </p:nvSpPr>
        <p:spPr>
          <a:xfrm>
            <a:off x="9641723" y="6234765"/>
            <a:ext cx="2457659" cy="338554"/>
          </a:xfrm>
          <a:prstGeom prst="rect">
            <a:avLst/>
          </a:prstGeom>
          <a:noFill/>
        </p:spPr>
        <p:txBody>
          <a:bodyPr wrap="square">
            <a:spAutoFit/>
          </a:bodyPr>
          <a:lstStyle/>
          <a:p>
            <a:r>
              <a:rPr lang="en-US" altLang="zh-CN" sz="1600" dirty="0"/>
              <a:t>Banerjee et al.</a:t>
            </a:r>
            <a:r>
              <a:rPr lang="zh-CN" altLang="en-US" sz="1600" dirty="0"/>
              <a:t>1902.08212</a:t>
            </a:r>
          </a:p>
        </p:txBody>
      </p:sp>
      <p:sp>
        <p:nvSpPr>
          <p:cNvPr id="19" name="文本框 18">
            <a:extLst>
              <a:ext uri="{FF2B5EF4-FFF2-40B4-BE49-F238E27FC236}">
                <a16:creationId xmlns:a16="http://schemas.microsoft.com/office/drawing/2014/main" id="{96E76BDD-07B3-464F-806E-4726B41D57FF}"/>
              </a:ext>
            </a:extLst>
          </p:cNvPr>
          <p:cNvSpPr txBox="1"/>
          <p:nvPr/>
        </p:nvSpPr>
        <p:spPr>
          <a:xfrm>
            <a:off x="226721" y="1007580"/>
            <a:ext cx="5170124" cy="400110"/>
          </a:xfrm>
          <a:prstGeom prst="rect">
            <a:avLst/>
          </a:prstGeom>
          <a:noFill/>
        </p:spPr>
        <p:txBody>
          <a:bodyPr wrap="square">
            <a:spAutoFit/>
          </a:bodyPr>
          <a:lstStyle/>
          <a:p>
            <a:r>
              <a:rPr lang="en-US" altLang="zh-CN" sz="2000" b="1" dirty="0"/>
              <a:t>Base: </a:t>
            </a:r>
            <a:endParaRPr lang="zh-CN" altLang="en-US" sz="2000" b="1" dirty="0"/>
          </a:p>
        </p:txBody>
      </p:sp>
      <p:sp>
        <p:nvSpPr>
          <p:cNvPr id="21" name="文本框 20">
            <a:extLst>
              <a:ext uri="{FF2B5EF4-FFF2-40B4-BE49-F238E27FC236}">
                <a16:creationId xmlns:a16="http://schemas.microsoft.com/office/drawing/2014/main" id="{1DE635CB-8CAC-4CC4-94CF-4AF94900E4C1}"/>
              </a:ext>
            </a:extLst>
          </p:cNvPr>
          <p:cNvSpPr txBox="1"/>
          <p:nvPr/>
        </p:nvSpPr>
        <p:spPr>
          <a:xfrm>
            <a:off x="781436" y="1250876"/>
            <a:ext cx="6490012" cy="646331"/>
          </a:xfrm>
          <a:prstGeom prst="rect">
            <a:avLst/>
          </a:prstGeom>
          <a:noFill/>
        </p:spPr>
        <p:txBody>
          <a:bodyPr wrap="square">
            <a:spAutoFit/>
          </a:bodyPr>
          <a:lstStyle/>
          <a:p>
            <a:pPr marL="342900" indent="-342900">
              <a:buAutoNum type="arabicPeriod"/>
            </a:pPr>
            <a:r>
              <a:rPr lang="en-US" altLang="zh-CN" b="1" dirty="0"/>
              <a:t>Large-scale numerical simulations of galaxy formation for fuzzy DM without and with the presence of baryons</a:t>
            </a:r>
            <a:endParaRPr lang="zh-CN" altLang="en-US" b="1" dirty="0">
              <a:solidFill>
                <a:srgbClr val="2E11BF"/>
              </a:solidFill>
            </a:endParaRPr>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3FB65725-C39F-48B6-BE56-77FEE3CD2926}"/>
                  </a:ext>
                </a:extLst>
              </p:cNvPr>
              <p:cNvSpPr/>
              <p:nvPr/>
            </p:nvSpPr>
            <p:spPr>
              <a:xfrm>
                <a:off x="1320489" y="1945934"/>
                <a:ext cx="7239490" cy="45313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14:m>
                  <m:oMath xmlns:m="http://schemas.openxmlformats.org/officeDocument/2006/math">
                    <m:r>
                      <a:rPr lang="en-US" altLang="zh-CN" sz="2400" b="1" i="1" smtClean="0">
                        <a:latin typeface="Cambria Math" panose="02040503050406030204" pitchFamily="18" charset="0"/>
                      </a:rPr>
                      <m:t>→</m:t>
                    </m:r>
                  </m:oMath>
                </a14:m>
                <a:r>
                  <a:rPr lang="en-US" altLang="zh-CN" dirty="0"/>
                  <a:t> </a:t>
                </a:r>
                <a:r>
                  <a:rPr lang="en-US" altLang="zh-CN" b="1" dirty="0">
                    <a:solidFill>
                      <a:srgbClr val="FF0000"/>
                    </a:solidFill>
                  </a:rPr>
                  <a:t>Halo-like configuration </a:t>
                </a:r>
                <a:r>
                  <a:rPr lang="en-US" altLang="zh-CN" b="1" dirty="0"/>
                  <a:t>can form in the central cores of galaxies</a:t>
                </a:r>
                <a:endParaRPr lang="zh-CN" altLang="en-US" b="1" dirty="0"/>
              </a:p>
            </p:txBody>
          </p:sp>
        </mc:Choice>
        <mc:Fallback xmlns="">
          <p:sp>
            <p:nvSpPr>
              <p:cNvPr id="10" name="矩形 9">
                <a:extLst>
                  <a:ext uri="{FF2B5EF4-FFF2-40B4-BE49-F238E27FC236}">
                    <a16:creationId xmlns:a16="http://schemas.microsoft.com/office/drawing/2014/main" id="{3FB65725-C39F-48B6-BE56-77FEE3CD2926}"/>
                  </a:ext>
                </a:extLst>
              </p:cNvPr>
              <p:cNvSpPr>
                <a:spLocks noRot="1" noChangeAspect="1" noMove="1" noResize="1" noEditPoints="1" noAdjustHandles="1" noChangeArrowheads="1" noChangeShapeType="1" noTextEdit="1"/>
              </p:cNvSpPr>
              <p:nvPr/>
            </p:nvSpPr>
            <p:spPr>
              <a:xfrm>
                <a:off x="1320489" y="1945934"/>
                <a:ext cx="7239490" cy="453137"/>
              </a:xfrm>
              <a:prstGeom prst="rect">
                <a:avLst/>
              </a:prstGeom>
              <a:blipFill>
                <a:blip r:embed="rId3"/>
                <a:stretch>
                  <a:fillRect b="-16883"/>
                </a:stretch>
              </a:blipFill>
            </p:spPr>
            <p:txBody>
              <a:bodyPr/>
              <a:lstStyle/>
              <a:p>
                <a:r>
                  <a:rPr lang="zh-CN" altLang="en-US">
                    <a:noFill/>
                  </a:rPr>
                  <a:t> </a:t>
                </a:r>
              </a:p>
            </p:txBody>
          </p:sp>
        </mc:Fallback>
      </mc:AlternateContent>
      <p:sp>
        <p:nvSpPr>
          <p:cNvPr id="22" name="矩形 21">
            <a:extLst>
              <a:ext uri="{FF2B5EF4-FFF2-40B4-BE49-F238E27FC236}">
                <a16:creationId xmlns:a16="http://schemas.microsoft.com/office/drawing/2014/main" id="{07F919F0-433F-48DC-B28C-A12532DF8B0F}"/>
              </a:ext>
            </a:extLst>
          </p:cNvPr>
          <p:cNvSpPr/>
          <p:nvPr/>
        </p:nvSpPr>
        <p:spPr>
          <a:xfrm>
            <a:off x="8361575" y="1300367"/>
            <a:ext cx="3122952" cy="338554"/>
          </a:xfrm>
          <a:prstGeom prst="rect">
            <a:avLst/>
          </a:prstGeom>
        </p:spPr>
        <p:txBody>
          <a:bodyPr wrap="square">
            <a:spAutoFit/>
          </a:bodyPr>
          <a:lstStyle/>
          <a:p>
            <a:r>
              <a:rPr lang="en-US" altLang="zh-CN" sz="1600" dirty="0"/>
              <a:t>Schive et al,</a:t>
            </a:r>
            <a:r>
              <a:rPr lang="zh-CN" altLang="en-US" sz="1600" dirty="0"/>
              <a:t> </a:t>
            </a:r>
            <a:r>
              <a:rPr lang="en-US" altLang="zh-CN" sz="1600" dirty="0"/>
              <a:t>1406.6586 </a:t>
            </a:r>
            <a:endParaRPr lang="zh-CN" altLang="en-US" sz="1600" dirty="0"/>
          </a:p>
        </p:txBody>
      </p:sp>
      <p:sp>
        <p:nvSpPr>
          <p:cNvPr id="23" name="矩形 22">
            <a:extLst>
              <a:ext uri="{FF2B5EF4-FFF2-40B4-BE49-F238E27FC236}">
                <a16:creationId xmlns:a16="http://schemas.microsoft.com/office/drawing/2014/main" id="{3C7050D9-A91D-4BF5-9ECE-DFF795E85ED9}"/>
              </a:ext>
            </a:extLst>
          </p:cNvPr>
          <p:cNvSpPr/>
          <p:nvPr/>
        </p:nvSpPr>
        <p:spPr>
          <a:xfrm>
            <a:off x="8361575" y="1599930"/>
            <a:ext cx="3924742" cy="338554"/>
          </a:xfrm>
          <a:prstGeom prst="rect">
            <a:avLst/>
          </a:prstGeom>
        </p:spPr>
        <p:txBody>
          <a:bodyPr wrap="square">
            <a:spAutoFit/>
          </a:bodyPr>
          <a:lstStyle/>
          <a:p>
            <a:r>
              <a:rPr lang="en-US" altLang="zh-CN" sz="1600" dirty="0"/>
              <a:t>J. Veltmaat et al, 1804.09647, 1911.09614</a:t>
            </a:r>
            <a:endParaRPr lang="zh-CN" altLang="en-US" sz="1600" dirty="0"/>
          </a:p>
        </p:txBody>
      </p:sp>
      <p:sp>
        <p:nvSpPr>
          <p:cNvPr id="24" name="文本框 23">
            <a:extLst>
              <a:ext uri="{FF2B5EF4-FFF2-40B4-BE49-F238E27FC236}">
                <a16:creationId xmlns:a16="http://schemas.microsoft.com/office/drawing/2014/main" id="{74FE4AFB-B332-45BD-9F41-C65C41533F78}"/>
              </a:ext>
            </a:extLst>
          </p:cNvPr>
          <p:cNvSpPr txBox="1"/>
          <p:nvPr/>
        </p:nvSpPr>
        <p:spPr>
          <a:xfrm>
            <a:off x="781436" y="2469488"/>
            <a:ext cx="6102220" cy="369332"/>
          </a:xfrm>
          <a:prstGeom prst="rect">
            <a:avLst/>
          </a:prstGeom>
          <a:noFill/>
        </p:spPr>
        <p:txBody>
          <a:bodyPr wrap="square">
            <a:spAutoFit/>
          </a:bodyPr>
          <a:lstStyle/>
          <a:p>
            <a:r>
              <a:rPr lang="en-US" altLang="zh-CN" b="1" dirty="0"/>
              <a:t>2. A generical Formation mechanism</a:t>
            </a:r>
            <a:endParaRPr lang="zh-CN" altLang="en-US" b="1" dirty="0"/>
          </a:p>
        </p:txBody>
      </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B025707D-6470-4B53-80AF-A5CCE04A49DF}"/>
                  </a:ext>
                </a:extLst>
              </p:cNvPr>
              <p:cNvSpPr txBox="1"/>
              <p:nvPr/>
            </p:nvSpPr>
            <p:spPr>
              <a:xfrm>
                <a:off x="2566520" y="3752974"/>
                <a:ext cx="5170124" cy="338554"/>
              </a:xfrm>
              <a:prstGeom prst="rect">
                <a:avLst/>
              </a:prstGeom>
              <a:noFill/>
            </p:spPr>
            <p:txBody>
              <a:bodyPr wrap="square">
                <a:spAutoFit/>
              </a:bodyPr>
              <a:lstStyle/>
              <a:p>
                <a:r>
                  <a:rPr lang="en-US" altLang="zh-CN" sz="1600" b="1" dirty="0"/>
                  <a:t>Gravitational atom </a:t>
                </a:r>
                <a:r>
                  <a:rPr lang="en-US" altLang="zh-CN" sz="1600" b="1" dirty="0">
                    <a:solidFill>
                      <a:srgbClr val="FF0000"/>
                    </a:solidFill>
                  </a:rPr>
                  <a:t>Bound states</a:t>
                </a:r>
                <a:r>
                  <a:rPr lang="en-US" altLang="zh-CN" sz="1600" b="1" dirty="0"/>
                  <a:t>: </a:t>
                </a:r>
                <a14:m>
                  <m:oMath xmlns:m="http://schemas.openxmlformats.org/officeDocument/2006/math">
                    <m:sSub>
                      <m:sSubPr>
                        <m:ctrlPr>
                          <a:rPr lang="en-US" altLang="zh-CN" sz="1600" b="1" i="1" smtClean="0">
                            <a:solidFill>
                              <a:srgbClr val="FF0000"/>
                            </a:solidFill>
                            <a:latin typeface="Cambria Math" panose="02040503050406030204" pitchFamily="18" charset="0"/>
                          </a:rPr>
                        </m:ctrlPr>
                      </m:sSubPr>
                      <m:e>
                        <m:r>
                          <a:rPr lang="en-US" altLang="zh-CN" sz="1600" b="1" i="1" smtClean="0">
                            <a:solidFill>
                              <a:srgbClr val="FF0000"/>
                            </a:solidFill>
                            <a:latin typeface="Cambria Math" panose="02040503050406030204" pitchFamily="18" charset="0"/>
                          </a:rPr>
                          <m:t>𝝍</m:t>
                        </m:r>
                      </m:e>
                      <m:sub>
                        <m:r>
                          <a:rPr lang="en-US" altLang="zh-CN" sz="1600" b="1" i="1" smtClean="0">
                            <a:solidFill>
                              <a:srgbClr val="FF0000"/>
                            </a:solidFill>
                            <a:latin typeface="Cambria Math" panose="02040503050406030204" pitchFamily="18" charset="0"/>
                          </a:rPr>
                          <m:t>𝒏𝒍𝒎</m:t>
                        </m:r>
                      </m:sub>
                    </m:sSub>
                  </m:oMath>
                </a14:m>
                <a:endParaRPr lang="zh-CN" altLang="en-US" sz="1600" b="1" dirty="0"/>
              </a:p>
            </p:txBody>
          </p:sp>
        </mc:Choice>
        <mc:Fallback xmlns="">
          <p:sp>
            <p:nvSpPr>
              <p:cNvPr id="25" name="文本框 24">
                <a:extLst>
                  <a:ext uri="{FF2B5EF4-FFF2-40B4-BE49-F238E27FC236}">
                    <a16:creationId xmlns:a16="http://schemas.microsoft.com/office/drawing/2014/main" id="{B025707D-6470-4B53-80AF-A5CCE04A49DF}"/>
                  </a:ext>
                </a:extLst>
              </p:cNvPr>
              <p:cNvSpPr txBox="1">
                <a:spLocks noRot="1" noChangeAspect="1" noMove="1" noResize="1" noEditPoints="1" noAdjustHandles="1" noChangeArrowheads="1" noChangeShapeType="1" noTextEdit="1"/>
              </p:cNvSpPr>
              <p:nvPr/>
            </p:nvSpPr>
            <p:spPr>
              <a:xfrm>
                <a:off x="2566520" y="3752974"/>
                <a:ext cx="5170124" cy="338554"/>
              </a:xfrm>
              <a:prstGeom prst="rect">
                <a:avLst/>
              </a:prstGeom>
              <a:blipFill>
                <a:blip r:embed="rId4"/>
                <a:stretch>
                  <a:fillRect l="-590" t="-5455" b="-23636"/>
                </a:stretch>
              </a:blipFill>
            </p:spPr>
            <p:txBody>
              <a:bodyPr/>
              <a:lstStyle/>
              <a:p>
                <a:r>
                  <a:rPr lang="zh-CN" altLang="en-US">
                    <a:noFill/>
                  </a:rPr>
                  <a:t> </a:t>
                </a:r>
              </a:p>
            </p:txBody>
          </p:sp>
        </mc:Fallback>
      </mc:AlternateContent>
      <p:sp>
        <p:nvSpPr>
          <p:cNvPr id="26" name="文本框 25">
            <a:extLst>
              <a:ext uri="{FF2B5EF4-FFF2-40B4-BE49-F238E27FC236}">
                <a16:creationId xmlns:a16="http://schemas.microsoft.com/office/drawing/2014/main" id="{2DF83B67-9F68-4238-B8F3-6703DA2CA728}"/>
              </a:ext>
            </a:extLst>
          </p:cNvPr>
          <p:cNvSpPr txBox="1"/>
          <p:nvPr/>
        </p:nvSpPr>
        <p:spPr>
          <a:xfrm>
            <a:off x="1528001" y="3756799"/>
            <a:ext cx="1168394" cy="338554"/>
          </a:xfrm>
          <a:prstGeom prst="rect">
            <a:avLst/>
          </a:prstGeom>
          <a:noFill/>
        </p:spPr>
        <p:txBody>
          <a:bodyPr wrap="square">
            <a:spAutoFit/>
          </a:bodyPr>
          <a:lstStyle/>
          <a:p>
            <a:r>
              <a:rPr lang="en-US" altLang="zh-CN" sz="1600" b="1" dirty="0"/>
              <a:t>Solution:</a:t>
            </a:r>
            <a:endParaRPr lang="zh-CN" altLang="en-US" sz="1600" b="1" dirty="0"/>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C87A68CF-C88E-4EBD-969B-B9B99535A055}"/>
                  </a:ext>
                </a:extLst>
              </p:cNvPr>
              <p:cNvSpPr txBox="1"/>
              <p:nvPr/>
            </p:nvSpPr>
            <p:spPr>
              <a:xfrm>
                <a:off x="6414583" y="3766521"/>
                <a:ext cx="2217543" cy="338554"/>
              </a:xfrm>
              <a:prstGeom prst="rect">
                <a:avLst/>
              </a:prstGeom>
              <a:noFill/>
            </p:spPr>
            <p:txBody>
              <a:bodyPr wrap="square">
                <a:spAutoFit/>
              </a:bodyPr>
              <a:lstStyle/>
              <a:p>
                <a:r>
                  <a:rPr lang="en-US" altLang="zh-CN" sz="1600" b="1" dirty="0">
                    <a:solidFill>
                      <a:srgbClr val="2E11BF"/>
                    </a:solidFill>
                  </a:rPr>
                  <a:t>Unbound states: </a:t>
                </a:r>
                <a14:m>
                  <m:oMath xmlns:m="http://schemas.openxmlformats.org/officeDocument/2006/math">
                    <m:sSub>
                      <m:sSubPr>
                        <m:ctrlPr>
                          <a:rPr lang="en-US" altLang="zh-CN" sz="1600" b="1" i="1" smtClean="0">
                            <a:solidFill>
                              <a:srgbClr val="2E11BF"/>
                            </a:solidFill>
                            <a:latin typeface="Cambria Math" panose="02040503050406030204" pitchFamily="18" charset="0"/>
                          </a:rPr>
                        </m:ctrlPr>
                      </m:sSubPr>
                      <m:e>
                        <m:r>
                          <a:rPr lang="en-US" altLang="zh-CN" sz="1600" b="1" i="1" smtClean="0">
                            <a:solidFill>
                              <a:srgbClr val="2E11BF"/>
                            </a:solidFill>
                            <a:latin typeface="Cambria Math" panose="02040503050406030204" pitchFamily="18" charset="0"/>
                          </a:rPr>
                          <m:t>𝝍</m:t>
                        </m:r>
                      </m:e>
                      <m:sub>
                        <m:r>
                          <a:rPr lang="en-US" altLang="zh-CN" sz="1600" b="1" i="1" smtClean="0">
                            <a:solidFill>
                              <a:srgbClr val="2E11BF"/>
                            </a:solidFill>
                            <a:latin typeface="Cambria Math" panose="02040503050406030204" pitchFamily="18" charset="0"/>
                          </a:rPr>
                          <m:t>𝒌</m:t>
                        </m:r>
                      </m:sub>
                    </m:sSub>
                  </m:oMath>
                </a14:m>
                <a:endParaRPr lang="zh-CN" altLang="en-US" sz="1600" b="1" dirty="0"/>
              </a:p>
            </p:txBody>
          </p:sp>
        </mc:Choice>
        <mc:Fallback xmlns="">
          <p:sp>
            <p:nvSpPr>
              <p:cNvPr id="27" name="文本框 26">
                <a:extLst>
                  <a:ext uri="{FF2B5EF4-FFF2-40B4-BE49-F238E27FC236}">
                    <a16:creationId xmlns:a16="http://schemas.microsoft.com/office/drawing/2014/main" id="{C87A68CF-C88E-4EBD-969B-B9B99535A055}"/>
                  </a:ext>
                </a:extLst>
              </p:cNvPr>
              <p:cNvSpPr txBox="1">
                <a:spLocks noRot="1" noChangeAspect="1" noMove="1" noResize="1" noEditPoints="1" noAdjustHandles="1" noChangeArrowheads="1" noChangeShapeType="1" noTextEdit="1"/>
              </p:cNvSpPr>
              <p:nvPr/>
            </p:nvSpPr>
            <p:spPr>
              <a:xfrm>
                <a:off x="6414583" y="3766521"/>
                <a:ext cx="2217543" cy="338554"/>
              </a:xfrm>
              <a:prstGeom prst="rect">
                <a:avLst/>
              </a:prstGeom>
              <a:blipFill>
                <a:blip r:embed="rId5"/>
                <a:stretch>
                  <a:fillRect l="-1374" t="-5455" b="-23636"/>
                </a:stretch>
              </a:blipFill>
            </p:spPr>
            <p:txBody>
              <a:bodyPr/>
              <a:lstStyle/>
              <a:p>
                <a:r>
                  <a:rPr lang="zh-CN" altLang="en-US">
                    <a:noFill/>
                  </a:rPr>
                  <a:t> </a:t>
                </a:r>
              </a:p>
            </p:txBody>
          </p:sp>
        </mc:Fallback>
      </mc:AlternateContent>
      <p:sp>
        <p:nvSpPr>
          <p:cNvPr id="29" name="矩形 28">
            <a:extLst>
              <a:ext uri="{FF2B5EF4-FFF2-40B4-BE49-F238E27FC236}">
                <a16:creationId xmlns:a16="http://schemas.microsoft.com/office/drawing/2014/main" id="{CB46B12D-9FDA-44A3-AA46-4FFA1E5D4744}"/>
              </a:ext>
            </a:extLst>
          </p:cNvPr>
          <p:cNvSpPr/>
          <p:nvPr/>
        </p:nvSpPr>
        <p:spPr>
          <a:xfrm>
            <a:off x="949084" y="4378615"/>
            <a:ext cx="3062926" cy="369332"/>
          </a:xfrm>
          <a:prstGeom prst="rect">
            <a:avLst/>
          </a:prstGeom>
        </p:spPr>
        <p:txBody>
          <a:bodyPr wrap="square">
            <a:spAutoFit/>
          </a:bodyPr>
          <a:lstStyle/>
          <a:p>
            <a:r>
              <a:rPr lang="en-US" altLang="zh-CN" b="1" dirty="0"/>
              <a:t>Quartic self-interactions: </a:t>
            </a:r>
            <a:endParaRPr lang="zh-CN" altLang="en-US" b="1" dirty="0"/>
          </a:p>
        </p:txBody>
      </p:sp>
      <p:cxnSp>
        <p:nvCxnSpPr>
          <p:cNvPr id="32" name="直接箭头连接符 31">
            <a:extLst>
              <a:ext uri="{FF2B5EF4-FFF2-40B4-BE49-F238E27FC236}">
                <a16:creationId xmlns:a16="http://schemas.microsoft.com/office/drawing/2014/main" id="{C183477D-850B-4357-A99B-7DFD076BB39D}"/>
              </a:ext>
            </a:extLst>
          </p:cNvPr>
          <p:cNvCxnSpPr>
            <a:cxnSpLocks/>
          </p:cNvCxnSpPr>
          <p:nvPr/>
        </p:nvCxnSpPr>
        <p:spPr>
          <a:xfrm>
            <a:off x="3856347" y="4595503"/>
            <a:ext cx="46816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8AACBEC0-A98C-4262-AD0A-C97E4D2E8DDF}"/>
                  </a:ext>
                </a:extLst>
              </p:cNvPr>
              <p:cNvSpPr/>
              <p:nvPr/>
            </p:nvSpPr>
            <p:spPr>
              <a:xfrm>
                <a:off x="1528001" y="4952898"/>
                <a:ext cx="6333954" cy="338554"/>
              </a:xfrm>
              <a:prstGeom prst="rect">
                <a:avLst/>
              </a:prstGeom>
            </p:spPr>
            <p:txBody>
              <a:bodyPr wrap="square">
                <a:spAutoFit/>
              </a:bodyPr>
              <a:lstStyle/>
              <a:p>
                <a14:m>
                  <m:oMath xmlns:m="http://schemas.openxmlformats.org/officeDocument/2006/math">
                    <m:sSub>
                      <m:sSubPr>
                        <m:ctrlPr>
                          <a:rPr lang="en-US" altLang="zh-CN" sz="1600" b="1" i="1">
                            <a:solidFill>
                              <a:srgbClr val="2E11BF"/>
                            </a:solidFill>
                            <a:latin typeface="Cambria Math" panose="02040503050406030204" pitchFamily="18" charset="0"/>
                          </a:rPr>
                        </m:ctrlPr>
                      </m:sSubPr>
                      <m:e>
                        <m:r>
                          <a:rPr lang="en-US" altLang="zh-CN" sz="1600" b="1" i="1">
                            <a:solidFill>
                              <a:srgbClr val="2E11BF"/>
                            </a:solidFill>
                            <a:latin typeface="Cambria Math" panose="02040503050406030204" pitchFamily="18" charset="0"/>
                          </a:rPr>
                          <m:t>𝝍</m:t>
                        </m:r>
                      </m:e>
                      <m:sub>
                        <m:r>
                          <a:rPr lang="en-US" altLang="zh-CN" sz="1600" b="1" i="1">
                            <a:solidFill>
                              <a:srgbClr val="2E11BF"/>
                            </a:solidFill>
                            <a:latin typeface="Cambria Math" panose="02040503050406030204" pitchFamily="18" charset="0"/>
                          </a:rPr>
                          <m:t>𝒌</m:t>
                        </m:r>
                      </m:sub>
                    </m:sSub>
                  </m:oMath>
                </a14:m>
                <a:r>
                  <a:rPr lang="zh-CN" altLang="en-US" sz="1600" dirty="0"/>
                  <a:t> </a:t>
                </a:r>
                <a:r>
                  <a:rPr lang="en-US" altLang="zh-CN" sz="1600" b="1" dirty="0"/>
                  <a:t>in the background can be captured into the </a:t>
                </a:r>
                <a:r>
                  <a:rPr lang="en-US" altLang="zh-CN" sz="1600" b="1" dirty="0">
                    <a:solidFill>
                      <a:srgbClr val="FF0000"/>
                    </a:solidFill>
                  </a:rPr>
                  <a:t>ground state</a:t>
                </a:r>
                <a:r>
                  <a:rPr lang="en-US" altLang="zh-CN" sz="1600" b="1" dirty="0"/>
                  <a:t> </a:t>
                </a:r>
                <a14:m>
                  <m:oMath xmlns:m="http://schemas.openxmlformats.org/officeDocument/2006/math">
                    <m:sSub>
                      <m:sSubPr>
                        <m:ctrlPr>
                          <a:rPr lang="en-US" altLang="zh-CN" sz="1600" b="1" i="1">
                            <a:solidFill>
                              <a:srgbClr val="FF0000"/>
                            </a:solidFill>
                            <a:latin typeface="Cambria Math" panose="02040503050406030204" pitchFamily="18" charset="0"/>
                          </a:rPr>
                        </m:ctrlPr>
                      </m:sSubPr>
                      <m:e>
                        <m:r>
                          <a:rPr lang="en-US" altLang="zh-CN" sz="1600" b="1" i="1">
                            <a:solidFill>
                              <a:srgbClr val="FF0000"/>
                            </a:solidFill>
                            <a:latin typeface="Cambria Math" panose="02040503050406030204" pitchFamily="18" charset="0"/>
                          </a:rPr>
                          <m:t>𝝍</m:t>
                        </m:r>
                      </m:e>
                      <m:sub>
                        <m:r>
                          <a:rPr lang="en-US" altLang="zh-CN" sz="1600" b="1" i="1" smtClean="0">
                            <a:solidFill>
                              <a:srgbClr val="FF0000"/>
                            </a:solidFill>
                            <a:latin typeface="Cambria Math" panose="02040503050406030204" pitchFamily="18" charset="0"/>
                          </a:rPr>
                          <m:t>𝟏𝟎𝟎</m:t>
                        </m:r>
                      </m:sub>
                    </m:sSub>
                  </m:oMath>
                </a14:m>
                <a:r>
                  <a:rPr lang="en-US" altLang="zh-CN" sz="1600" dirty="0"/>
                  <a:t> </a:t>
                </a:r>
                <a:endParaRPr lang="zh-CN" altLang="en-US" sz="1600" dirty="0"/>
              </a:p>
            </p:txBody>
          </p:sp>
        </mc:Choice>
        <mc:Fallback xmlns="">
          <p:sp>
            <p:nvSpPr>
              <p:cNvPr id="33" name="矩形 32">
                <a:extLst>
                  <a:ext uri="{FF2B5EF4-FFF2-40B4-BE49-F238E27FC236}">
                    <a16:creationId xmlns:a16="http://schemas.microsoft.com/office/drawing/2014/main" id="{8AACBEC0-A98C-4262-AD0A-C97E4D2E8DDF}"/>
                  </a:ext>
                </a:extLst>
              </p:cNvPr>
              <p:cNvSpPr>
                <a:spLocks noRot="1" noChangeAspect="1" noMove="1" noResize="1" noEditPoints="1" noAdjustHandles="1" noChangeArrowheads="1" noChangeShapeType="1" noTextEdit="1"/>
              </p:cNvSpPr>
              <p:nvPr/>
            </p:nvSpPr>
            <p:spPr>
              <a:xfrm>
                <a:off x="1528001" y="4952898"/>
                <a:ext cx="6333954" cy="338554"/>
              </a:xfrm>
              <a:prstGeom prst="rect">
                <a:avLst/>
              </a:prstGeom>
              <a:blipFill>
                <a:blip r:embed="rId7"/>
                <a:stretch>
                  <a:fillRect l="-96" t="-5357" b="-21429"/>
                </a:stretch>
              </a:blipFill>
            </p:spPr>
            <p:txBody>
              <a:bodyPr/>
              <a:lstStyle/>
              <a:p>
                <a:r>
                  <a:rPr lang="zh-CN" altLang="en-US">
                    <a:noFill/>
                  </a:rPr>
                  <a:t> </a:t>
                </a:r>
              </a:p>
            </p:txBody>
          </p:sp>
        </mc:Fallback>
      </mc:AlternateContent>
      <p:sp>
        <p:nvSpPr>
          <p:cNvPr id="34" name="矩形 33">
            <a:extLst>
              <a:ext uri="{FF2B5EF4-FFF2-40B4-BE49-F238E27FC236}">
                <a16:creationId xmlns:a16="http://schemas.microsoft.com/office/drawing/2014/main" id="{119C8605-F0FD-43BC-AB6B-166508526108}"/>
              </a:ext>
            </a:extLst>
          </p:cNvPr>
          <p:cNvSpPr/>
          <p:nvPr/>
        </p:nvSpPr>
        <p:spPr>
          <a:xfrm>
            <a:off x="6277264" y="6076174"/>
            <a:ext cx="1434482" cy="338554"/>
          </a:xfrm>
          <a:prstGeom prst="rect">
            <a:avLst/>
          </a:prstGeom>
        </p:spPr>
        <p:txBody>
          <a:bodyPr wrap="square">
            <a:spAutoFit/>
          </a:bodyPr>
          <a:lstStyle/>
          <a:p>
            <a:r>
              <a:rPr lang="en-US" altLang="zh-CN" sz="1600" b="1" dirty="0">
                <a:latin typeface="Arial" panose="020B0604020202020204" pitchFamily="34" charset="0"/>
              </a:rPr>
              <a:t>Dense halo</a:t>
            </a:r>
            <a:endParaRPr lang="zh-CN" altLang="en-US" sz="1600" b="1" dirty="0"/>
          </a:p>
        </p:txBody>
      </p:sp>
      <p:cxnSp>
        <p:nvCxnSpPr>
          <p:cNvPr id="35" name="直接箭头连接符 34">
            <a:extLst>
              <a:ext uri="{FF2B5EF4-FFF2-40B4-BE49-F238E27FC236}">
                <a16:creationId xmlns:a16="http://schemas.microsoft.com/office/drawing/2014/main" id="{B212748B-4008-4D14-A04B-DB0A5A79F181}"/>
              </a:ext>
            </a:extLst>
          </p:cNvPr>
          <p:cNvCxnSpPr/>
          <p:nvPr/>
        </p:nvCxnSpPr>
        <p:spPr>
          <a:xfrm>
            <a:off x="3261315" y="6234765"/>
            <a:ext cx="40535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7" name="矩形 36">
            <a:extLst>
              <a:ext uri="{FF2B5EF4-FFF2-40B4-BE49-F238E27FC236}">
                <a16:creationId xmlns:a16="http://schemas.microsoft.com/office/drawing/2014/main" id="{B8EDB3B2-8080-47D4-8264-CD7B880FF668}"/>
              </a:ext>
            </a:extLst>
          </p:cNvPr>
          <p:cNvSpPr/>
          <p:nvPr/>
        </p:nvSpPr>
        <p:spPr>
          <a:xfrm>
            <a:off x="9631685" y="5989639"/>
            <a:ext cx="2348720" cy="338554"/>
          </a:xfrm>
          <a:prstGeom prst="rect">
            <a:avLst/>
          </a:prstGeom>
        </p:spPr>
        <p:txBody>
          <a:bodyPr wrap="none">
            <a:spAutoFit/>
          </a:bodyPr>
          <a:lstStyle/>
          <a:p>
            <a:r>
              <a:rPr lang="zh-CN" altLang="en-US" sz="1600" dirty="0"/>
              <a:t>Budker</a:t>
            </a:r>
            <a:r>
              <a:rPr lang="en-US" altLang="zh-CN" sz="1600" dirty="0"/>
              <a:t> et al. 2306.12477</a:t>
            </a:r>
            <a:endParaRPr lang="zh-CN" altLang="en-US" sz="1600" dirty="0"/>
          </a:p>
        </p:txBody>
      </p:sp>
      <p:sp>
        <p:nvSpPr>
          <p:cNvPr id="39" name="矩形 38">
            <a:extLst>
              <a:ext uri="{FF2B5EF4-FFF2-40B4-BE49-F238E27FC236}">
                <a16:creationId xmlns:a16="http://schemas.microsoft.com/office/drawing/2014/main" id="{CFD11F6B-E37A-4A80-B84E-D531E966CF07}"/>
              </a:ext>
            </a:extLst>
          </p:cNvPr>
          <p:cNvSpPr/>
          <p:nvPr/>
        </p:nvSpPr>
        <p:spPr>
          <a:xfrm>
            <a:off x="974208" y="5557427"/>
            <a:ext cx="2489784" cy="369332"/>
          </a:xfrm>
          <a:prstGeom prst="rect">
            <a:avLst/>
          </a:prstGeom>
        </p:spPr>
        <p:txBody>
          <a:bodyPr wrap="none">
            <a:spAutoFit/>
          </a:bodyPr>
          <a:lstStyle/>
          <a:p>
            <a:r>
              <a:rPr lang="en-US" altLang="zh-CN" b="1" dirty="0"/>
              <a:t>Gravitational focusing</a:t>
            </a:r>
            <a:endParaRPr lang="zh-CN" altLang="en-US" b="1" dirty="0"/>
          </a:p>
        </p:txBody>
      </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7F1E9B2F-C377-47FA-8940-B2CEDD75B8FB}"/>
                  </a:ext>
                </a:extLst>
              </p:cNvPr>
              <p:cNvSpPr txBox="1"/>
              <p:nvPr/>
            </p:nvSpPr>
            <p:spPr>
              <a:xfrm>
                <a:off x="1677898" y="6014865"/>
                <a:ext cx="1534725" cy="439800"/>
              </a:xfrm>
              <a:prstGeom prst="rect">
                <a:avLst/>
              </a:prstGeom>
              <a:noFill/>
            </p:spPr>
            <p:txBody>
              <a:bodyPr wrap="square" lIns="0" tIns="0" rIns="0" bIns="0" rtlCol="0">
                <a:spAutoFit/>
              </a:bodyPr>
              <a:lstStyle/>
              <a:p>
                <a:r>
                  <a:rPr lang="en-US" altLang="zh-CN" b="1" dirty="0"/>
                  <a:t>When </a:t>
                </a:r>
                <a14:m>
                  <m:oMath xmlns:m="http://schemas.openxmlformats.org/officeDocument/2006/math">
                    <m:f>
                      <m:fPr>
                        <m:ctrlPr>
                          <a:rPr lang="en-US" altLang="zh-CN" b="1" i="1" smtClean="0">
                            <a:latin typeface="Cambria Math" panose="02040503050406030204" pitchFamily="18" charset="0"/>
                          </a:rPr>
                        </m:ctrlPr>
                      </m:fPr>
                      <m:num>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𝝀</m:t>
                            </m:r>
                          </m:e>
                          <m:sub>
                            <m:r>
                              <a:rPr lang="en-US" altLang="zh-CN" b="1" i="1" smtClean="0">
                                <a:latin typeface="Cambria Math" panose="02040503050406030204" pitchFamily="18" charset="0"/>
                              </a:rPr>
                              <m:t>𝒅𝑩</m:t>
                            </m:r>
                          </m:sub>
                        </m:sSub>
                      </m:num>
                      <m:den>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𝑹</m:t>
                            </m:r>
                          </m:e>
                          <m:sub>
                            <m:r>
                              <a:rPr lang="en-US" altLang="zh-CN" b="1" i="1" smtClean="0">
                                <a:latin typeface="Cambria Math" panose="02040503050406030204" pitchFamily="18" charset="0"/>
                              </a:rPr>
                              <m:t>⋆</m:t>
                            </m:r>
                          </m:sub>
                        </m:sSub>
                      </m:den>
                    </m:f>
                    <m:r>
                      <a:rPr lang="en-US" altLang="zh-CN" b="1" i="1" smtClean="0">
                        <a:latin typeface="Cambria Math" panose="02040503050406030204" pitchFamily="18" charset="0"/>
                      </a:rPr>
                      <m:t>≫</m:t>
                    </m:r>
                    <m:r>
                      <a:rPr lang="en-US" altLang="zh-CN" b="1" i="1" smtClean="0">
                        <a:latin typeface="Cambria Math" panose="02040503050406030204" pitchFamily="18" charset="0"/>
                      </a:rPr>
                      <m:t>𝟏</m:t>
                    </m:r>
                  </m:oMath>
                </a14:m>
                <a:endParaRPr lang="zh-CN" altLang="en-US" b="1" dirty="0"/>
              </a:p>
            </p:txBody>
          </p:sp>
        </mc:Choice>
        <mc:Fallback xmlns="">
          <p:sp>
            <p:nvSpPr>
              <p:cNvPr id="40" name="文本框 39">
                <a:extLst>
                  <a:ext uri="{FF2B5EF4-FFF2-40B4-BE49-F238E27FC236}">
                    <a16:creationId xmlns:a16="http://schemas.microsoft.com/office/drawing/2014/main" id="{7F1E9B2F-C377-47FA-8940-B2CEDD75B8FB}"/>
                  </a:ext>
                </a:extLst>
              </p:cNvPr>
              <p:cNvSpPr txBox="1">
                <a:spLocks noRot="1" noChangeAspect="1" noMove="1" noResize="1" noEditPoints="1" noAdjustHandles="1" noChangeArrowheads="1" noChangeShapeType="1" noTextEdit="1"/>
              </p:cNvSpPr>
              <p:nvPr/>
            </p:nvSpPr>
            <p:spPr>
              <a:xfrm>
                <a:off x="1677898" y="6014865"/>
                <a:ext cx="1534725" cy="439800"/>
              </a:xfrm>
              <a:prstGeom prst="rect">
                <a:avLst/>
              </a:prstGeom>
              <a:blipFill>
                <a:blip r:embed="rId9"/>
                <a:stretch>
                  <a:fillRect l="-9127" t="-1389" b="-11111"/>
                </a:stretch>
              </a:blipFill>
            </p:spPr>
            <p:txBody>
              <a:bodyPr/>
              <a:lstStyle/>
              <a:p>
                <a:r>
                  <a:rPr lang="zh-CN" altLang="en-US">
                    <a:noFill/>
                  </a:rPr>
                  <a:t> </a:t>
                </a:r>
              </a:p>
            </p:txBody>
          </p:sp>
        </mc:Fallback>
      </mc:AlternateContent>
      <p:sp>
        <p:nvSpPr>
          <p:cNvPr id="41" name="矩形 40">
            <a:extLst>
              <a:ext uri="{FF2B5EF4-FFF2-40B4-BE49-F238E27FC236}">
                <a16:creationId xmlns:a16="http://schemas.microsoft.com/office/drawing/2014/main" id="{47F511D0-C75E-4DC2-8128-1C7C2B823968}"/>
              </a:ext>
            </a:extLst>
          </p:cNvPr>
          <p:cNvSpPr/>
          <p:nvPr/>
        </p:nvSpPr>
        <p:spPr>
          <a:xfrm>
            <a:off x="3803705" y="6014865"/>
            <a:ext cx="2052165" cy="369332"/>
          </a:xfrm>
          <a:prstGeom prst="rect">
            <a:avLst/>
          </a:prstGeom>
        </p:spPr>
        <p:txBody>
          <a:bodyPr wrap="none">
            <a:spAutoFit/>
          </a:bodyPr>
          <a:lstStyle/>
          <a:p>
            <a:r>
              <a:rPr lang="en-US" altLang="zh-CN" b="1" dirty="0"/>
              <a:t>(1) get stimulated</a:t>
            </a:r>
            <a:endParaRPr lang="zh-CN" altLang="en-US" b="1" dirty="0"/>
          </a:p>
        </p:txBody>
      </p:sp>
      <p:cxnSp>
        <p:nvCxnSpPr>
          <p:cNvPr id="42" name="直接箭头连接符 41">
            <a:extLst>
              <a:ext uri="{FF2B5EF4-FFF2-40B4-BE49-F238E27FC236}">
                <a16:creationId xmlns:a16="http://schemas.microsoft.com/office/drawing/2014/main" id="{36DDC988-885C-48D9-A4B9-BDBDB8B54825}"/>
              </a:ext>
            </a:extLst>
          </p:cNvPr>
          <p:cNvCxnSpPr/>
          <p:nvPr/>
        </p:nvCxnSpPr>
        <p:spPr>
          <a:xfrm>
            <a:off x="5843047" y="6223986"/>
            <a:ext cx="40535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3" name="矩形 42">
                <a:extLst>
                  <a:ext uri="{FF2B5EF4-FFF2-40B4-BE49-F238E27FC236}">
                    <a16:creationId xmlns:a16="http://schemas.microsoft.com/office/drawing/2014/main" id="{4EE183BA-3269-4F83-BE6D-130E1632AFF5}"/>
                  </a:ext>
                </a:extLst>
              </p:cNvPr>
              <p:cNvSpPr/>
              <p:nvPr/>
            </p:nvSpPr>
            <p:spPr>
              <a:xfrm>
                <a:off x="3643034" y="2949160"/>
                <a:ext cx="3388172" cy="549381"/>
              </a:xfrm>
              <a:prstGeom prst="rect">
                <a:avLst/>
              </a:prstGeom>
              <a:ln>
                <a:noFill/>
              </a:ln>
            </p:spPr>
            <p:txBody>
              <a:bodyPr wrap="none">
                <a:spAutoFit/>
              </a:bodyPr>
              <a:lstStyle/>
              <a:p>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𝑉</m:t>
                        </m:r>
                      </m:e>
                      <m:sub>
                        <m:r>
                          <a:rPr lang="en-US" altLang="zh-CN" sz="2000" b="0" i="1" smtClean="0">
                            <a:latin typeface="Cambria Math" panose="02040503050406030204" pitchFamily="18" charset="0"/>
                          </a:rPr>
                          <m:t>𝑒𝑥𝑡</m:t>
                        </m:r>
                      </m:sub>
                    </m:sSub>
                    <m:r>
                      <a:rPr lang="en-US" altLang="zh-CN" sz="2000" b="0" i="1" smtClean="0">
                        <a:latin typeface="Cambria Math" panose="02040503050406030204" pitchFamily="18" charset="0"/>
                      </a:rPr>
                      <m:t>=−</m:t>
                    </m:r>
                    <m:f>
                      <m:fPr>
                        <m:ctrlPr>
                          <a:rPr lang="en-US" altLang="zh-CN" sz="2000" i="1" smtClean="0">
                            <a:latin typeface="Cambria Math" panose="02040503050406030204" pitchFamily="18" charset="0"/>
                          </a:rPr>
                        </m:ctrlPr>
                      </m:fPr>
                      <m:num>
                        <m:r>
                          <a:rPr lang="en-US" altLang="zh-CN" sz="2000" b="0" i="1" smtClean="0">
                            <a:latin typeface="Cambria Math" panose="02040503050406030204" pitchFamily="18" charset="0"/>
                          </a:rPr>
                          <m:t>𝐺</m:t>
                        </m:r>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𝑚</m:t>
                            </m:r>
                          </m:e>
                          <m:sub>
                            <m:r>
                              <a:rPr lang="en-US" altLang="zh-CN" sz="2000" b="0" i="1" smtClean="0">
                                <a:latin typeface="Cambria Math" panose="02040503050406030204" pitchFamily="18" charset="0"/>
                              </a:rPr>
                              <m:t>𝜙</m:t>
                            </m:r>
                          </m:sub>
                        </m:sSub>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𝑀</m:t>
                            </m:r>
                          </m:e>
                          <m:sub>
                            <m:r>
                              <a:rPr lang="en-US" altLang="zh-CN" sz="2000" b="0" i="1" smtClean="0">
                                <a:latin typeface="Cambria Math" panose="02040503050406030204" pitchFamily="18" charset="0"/>
                              </a:rPr>
                              <m:t>𝑒𝑥𝑡</m:t>
                            </m:r>
                          </m:sub>
                        </m:sSub>
                      </m:num>
                      <m:den>
                        <m:r>
                          <a:rPr lang="en-US" altLang="zh-CN" sz="2000" b="0" i="1" smtClean="0">
                            <a:latin typeface="Cambria Math" panose="02040503050406030204" pitchFamily="18" charset="0"/>
                          </a:rPr>
                          <m:t>𝑟</m:t>
                        </m:r>
                      </m:den>
                    </m:f>
                  </m:oMath>
                </a14:m>
                <a:r>
                  <a:rPr lang="zh-CN" altLang="en-US" sz="2000" i="1" dirty="0"/>
                  <a:t> </a:t>
                </a:r>
                <a:r>
                  <a:rPr lang="en-US" altLang="zh-CN" sz="2000" i="1" dirty="0"/>
                  <a:t>,  </a:t>
                </a:r>
                <a14:m>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𝑅</m:t>
                        </m:r>
                      </m:e>
                      <m:sub>
                        <m:r>
                          <a:rPr lang="en-US" altLang="zh-CN" sz="2000" b="0" i="1" smtClean="0">
                            <a:latin typeface="Cambria Math" panose="02040503050406030204" pitchFamily="18" charset="0"/>
                          </a:rPr>
                          <m:t>⋆</m:t>
                        </m:r>
                      </m:sub>
                    </m:sSub>
                    <m:r>
                      <a:rPr lang="en-US" altLang="zh-CN" sz="2000" b="0" i="1" smtClean="0">
                        <a:latin typeface="Cambria Math" panose="02040503050406030204" pitchFamily="18" charset="0"/>
                      </a:rPr>
                      <m:t>&gt;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𝑅</m:t>
                        </m:r>
                      </m:e>
                      <m:sub>
                        <m:r>
                          <a:rPr lang="en-US" altLang="zh-CN" sz="2000" b="0" i="1" smtClean="0">
                            <a:latin typeface="Cambria Math" panose="02040503050406030204" pitchFamily="18" charset="0"/>
                          </a:rPr>
                          <m:t>𝑒𝑥𝑡</m:t>
                        </m:r>
                      </m:sub>
                    </m:sSub>
                  </m:oMath>
                </a14:m>
                <a:endParaRPr lang="zh-CN" altLang="en-US" sz="2000" i="1" dirty="0"/>
              </a:p>
            </p:txBody>
          </p:sp>
        </mc:Choice>
        <mc:Fallback xmlns="">
          <p:sp>
            <p:nvSpPr>
              <p:cNvPr id="43" name="矩形 42">
                <a:extLst>
                  <a:ext uri="{FF2B5EF4-FFF2-40B4-BE49-F238E27FC236}">
                    <a16:creationId xmlns:a16="http://schemas.microsoft.com/office/drawing/2014/main" id="{4EE183BA-3269-4F83-BE6D-130E1632AFF5}"/>
                  </a:ext>
                </a:extLst>
              </p:cNvPr>
              <p:cNvSpPr>
                <a:spLocks noRot="1" noChangeAspect="1" noMove="1" noResize="1" noEditPoints="1" noAdjustHandles="1" noChangeArrowheads="1" noChangeShapeType="1" noTextEdit="1"/>
              </p:cNvSpPr>
              <p:nvPr/>
            </p:nvSpPr>
            <p:spPr>
              <a:xfrm>
                <a:off x="3643034" y="2949160"/>
                <a:ext cx="3388172" cy="549381"/>
              </a:xfrm>
              <a:prstGeom prst="rect">
                <a:avLst/>
              </a:prstGeom>
              <a:blipFill>
                <a:blip r:embed="rId10"/>
                <a:stretch>
                  <a:fillRect b="-7778"/>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矩形 43">
                <a:extLst>
                  <a:ext uri="{FF2B5EF4-FFF2-40B4-BE49-F238E27FC236}">
                    <a16:creationId xmlns:a16="http://schemas.microsoft.com/office/drawing/2014/main" id="{AEA9F1F1-DB90-4B66-BF58-9D035C49F273}"/>
                  </a:ext>
                </a:extLst>
              </p:cNvPr>
              <p:cNvSpPr/>
              <p:nvPr/>
            </p:nvSpPr>
            <p:spPr>
              <a:xfrm>
                <a:off x="7024466" y="2904873"/>
                <a:ext cx="1492653" cy="6644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r>
                            <a:rPr lang="en-US" altLang="zh-CN" sz="1600" i="1">
                              <a:latin typeface="Cambria Math" panose="02040503050406030204" pitchFamily="18" charset="0"/>
                            </a:rPr>
                            <m:t>𝑅</m:t>
                          </m:r>
                        </m:e>
                        <m:sub>
                          <m:r>
                            <a:rPr lang="en-US" altLang="zh-CN" sz="1600" i="1">
                              <a:latin typeface="Cambria Math" panose="02040503050406030204" pitchFamily="18" charset="0"/>
                            </a:rPr>
                            <m:t>⋆</m:t>
                          </m:r>
                        </m:sub>
                      </m:sSub>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sSubSup>
                            <m:sSubSupPr>
                              <m:ctrlPr>
                                <a:rPr lang="en-US" altLang="zh-CN" sz="1600" b="0" i="1" smtClean="0">
                                  <a:latin typeface="Cambria Math" panose="02040503050406030204" pitchFamily="18" charset="0"/>
                                </a:rPr>
                              </m:ctrlPr>
                            </m:sSubSupPr>
                            <m:e>
                              <m:r>
                                <a:rPr lang="en-US" altLang="zh-CN" sz="1600" b="0" i="1" smtClean="0">
                                  <a:latin typeface="Cambria Math" panose="02040503050406030204" pitchFamily="18" charset="0"/>
                                </a:rPr>
                                <m:t>𝑀</m:t>
                              </m:r>
                            </m:e>
                            <m:sub>
                              <m:r>
                                <a:rPr lang="en-US" altLang="zh-CN" sz="1600" b="0" i="1" smtClean="0">
                                  <a:latin typeface="Cambria Math" panose="02040503050406030204" pitchFamily="18" charset="0"/>
                                </a:rPr>
                                <m:t>𝑃𝑙</m:t>
                              </m:r>
                            </m:sub>
                            <m:sup>
                              <m:r>
                                <a:rPr lang="en-US" altLang="zh-CN" sz="1600" b="0" i="1" smtClean="0">
                                  <a:latin typeface="Cambria Math" panose="02040503050406030204" pitchFamily="18" charset="0"/>
                                </a:rPr>
                                <m:t>2</m:t>
                              </m:r>
                            </m:sup>
                          </m:sSubSup>
                        </m:num>
                        <m:den>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𝑚</m:t>
                              </m:r>
                            </m:e>
                            <m:sub>
                              <m:r>
                                <a:rPr lang="en-US" altLang="zh-CN" sz="1600" b="0" i="1" smtClean="0">
                                  <a:latin typeface="Cambria Math" panose="02040503050406030204" pitchFamily="18" charset="0"/>
                                </a:rPr>
                                <m:t>𝜙</m:t>
                              </m:r>
                            </m:sub>
                          </m:sSub>
                        </m:den>
                      </m:f>
                      <m:f>
                        <m:fPr>
                          <m:ctrlPr>
                            <a:rPr lang="en-US" altLang="zh-CN" sz="1600" b="0" i="1" smtClean="0">
                              <a:latin typeface="Cambria Math" panose="02040503050406030204" pitchFamily="18" charset="0"/>
                            </a:rPr>
                          </m:ctrlPr>
                        </m:fPr>
                        <m:num>
                          <m:r>
                            <a:rPr lang="en-US" altLang="zh-CN" sz="1600" b="0" i="1" smtClean="0">
                              <a:latin typeface="Cambria Math" panose="02040503050406030204" pitchFamily="18" charset="0"/>
                            </a:rPr>
                            <m:t>1</m:t>
                          </m:r>
                        </m:num>
                        <m:den>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𝑀</m:t>
                              </m:r>
                            </m:e>
                            <m:sub>
                              <m:r>
                                <a:rPr lang="en-US" altLang="zh-CN" sz="1600" b="0" i="1" smtClean="0">
                                  <a:latin typeface="Cambria Math" panose="02040503050406030204" pitchFamily="18" charset="0"/>
                                </a:rPr>
                                <m:t>𝑒𝑥𝑡</m:t>
                              </m:r>
                            </m:sub>
                          </m:sSub>
                        </m:den>
                      </m:f>
                    </m:oMath>
                  </m:oMathPara>
                </a14:m>
                <a:endParaRPr lang="zh-CN" altLang="en-US" sz="1600" dirty="0"/>
              </a:p>
            </p:txBody>
          </p:sp>
        </mc:Choice>
        <mc:Fallback xmlns="">
          <p:sp>
            <p:nvSpPr>
              <p:cNvPr id="44" name="矩形 43">
                <a:extLst>
                  <a:ext uri="{FF2B5EF4-FFF2-40B4-BE49-F238E27FC236}">
                    <a16:creationId xmlns:a16="http://schemas.microsoft.com/office/drawing/2014/main" id="{AEA9F1F1-DB90-4B66-BF58-9D035C49F273}"/>
                  </a:ext>
                </a:extLst>
              </p:cNvPr>
              <p:cNvSpPr>
                <a:spLocks noRot="1" noChangeAspect="1" noMove="1" noResize="1" noEditPoints="1" noAdjustHandles="1" noChangeArrowheads="1" noChangeShapeType="1" noTextEdit="1"/>
              </p:cNvSpPr>
              <p:nvPr/>
            </p:nvSpPr>
            <p:spPr>
              <a:xfrm>
                <a:off x="7024466" y="2904873"/>
                <a:ext cx="1492653" cy="664413"/>
              </a:xfrm>
              <a:prstGeom prst="rect">
                <a:avLst/>
              </a:prstGeom>
              <a:blipFill>
                <a:blip r:embed="rId11"/>
                <a:stretch>
                  <a:fillRect/>
                </a:stretch>
              </a:blipFill>
            </p:spPr>
            <p:txBody>
              <a:bodyPr/>
              <a:lstStyle/>
              <a:p>
                <a:r>
                  <a:rPr lang="zh-CN" altLang="en-US">
                    <a:noFill/>
                  </a:rPr>
                  <a:t> </a:t>
                </a:r>
              </a:p>
            </p:txBody>
          </p:sp>
        </mc:Fallback>
      </mc:AlternateContent>
      <p:sp>
        <p:nvSpPr>
          <p:cNvPr id="31" name="矩形 30">
            <a:extLst>
              <a:ext uri="{FF2B5EF4-FFF2-40B4-BE49-F238E27FC236}">
                <a16:creationId xmlns:a16="http://schemas.microsoft.com/office/drawing/2014/main" id="{07809B75-6327-4F12-AE5B-FA810F01D136}"/>
              </a:ext>
            </a:extLst>
          </p:cNvPr>
          <p:cNvSpPr/>
          <p:nvPr/>
        </p:nvSpPr>
        <p:spPr>
          <a:xfrm>
            <a:off x="9968585" y="840607"/>
            <a:ext cx="1604927" cy="369332"/>
          </a:xfrm>
          <a:prstGeom prst="rect">
            <a:avLst/>
          </a:prstGeom>
        </p:spPr>
        <p:txBody>
          <a:bodyPr wrap="none">
            <a:spAutoFit/>
          </a:bodyPr>
          <a:lstStyle/>
          <a:p>
            <a:r>
              <a:rPr lang="en-US" altLang="zh-CN" b="1" dirty="0"/>
              <a:t>Formation V1</a:t>
            </a:r>
            <a:endParaRPr lang="zh-CN" altLang="en-US" dirty="0"/>
          </a:p>
        </p:txBody>
      </p:sp>
      <p:pic>
        <p:nvPicPr>
          <p:cNvPr id="3" name="图片 2">
            <a:extLst>
              <a:ext uri="{FF2B5EF4-FFF2-40B4-BE49-F238E27FC236}">
                <a16:creationId xmlns:a16="http://schemas.microsoft.com/office/drawing/2014/main" id="{E7D5BEA9-C1FB-4D13-80A7-734AE111D192}"/>
              </a:ext>
            </a:extLst>
          </p:cNvPr>
          <p:cNvPicPr>
            <a:picLocks noChangeAspect="1"/>
          </p:cNvPicPr>
          <p:nvPr/>
        </p:nvPicPr>
        <p:blipFill>
          <a:blip r:embed="rId12"/>
          <a:stretch>
            <a:fillRect/>
          </a:stretch>
        </p:blipFill>
        <p:spPr>
          <a:xfrm>
            <a:off x="8763181" y="2690705"/>
            <a:ext cx="3336201" cy="2069630"/>
          </a:xfrm>
          <a:prstGeom prst="rect">
            <a:avLst/>
          </a:prstGeom>
          <a:ln>
            <a:solidFill>
              <a:schemeClr val="tx1"/>
            </a:solidFill>
          </a:ln>
        </p:spPr>
      </p:pic>
      <p:sp>
        <p:nvSpPr>
          <p:cNvPr id="5" name="矩形 4">
            <a:extLst>
              <a:ext uri="{FF2B5EF4-FFF2-40B4-BE49-F238E27FC236}">
                <a16:creationId xmlns:a16="http://schemas.microsoft.com/office/drawing/2014/main" id="{5E779097-B507-45B7-8EC2-619755EDF6EC}"/>
              </a:ext>
            </a:extLst>
          </p:cNvPr>
          <p:cNvSpPr/>
          <p:nvPr/>
        </p:nvSpPr>
        <p:spPr>
          <a:xfrm>
            <a:off x="8763181" y="4790759"/>
            <a:ext cx="3559872" cy="923330"/>
          </a:xfrm>
          <a:prstGeom prst="rect">
            <a:avLst/>
          </a:prstGeom>
        </p:spPr>
        <p:txBody>
          <a:bodyPr wrap="square">
            <a:spAutoFit/>
          </a:bodyPr>
          <a:lstStyle/>
          <a:p>
            <a:r>
              <a:rPr lang="en-US" altLang="zh-CN" dirty="0"/>
              <a:t>DM </a:t>
            </a:r>
            <a:r>
              <a:rPr lang="zh-CN" altLang="en-US" dirty="0"/>
              <a:t>can be trapped into a bound configuration </a:t>
            </a:r>
            <a:r>
              <a:rPr lang="en-US" altLang="zh-CN" dirty="0"/>
              <a:t>via 2 to 2 process in quartic self-interactions</a:t>
            </a:r>
            <a:endParaRPr lang="zh-CN" altLang="en-US" dirty="0"/>
          </a:p>
        </p:txBody>
      </p:sp>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872BE967-D57F-4447-A7EA-458D07F2C7F0}"/>
                  </a:ext>
                </a:extLst>
              </p:cNvPr>
              <p:cNvSpPr/>
              <p:nvPr/>
            </p:nvSpPr>
            <p:spPr>
              <a:xfrm>
                <a:off x="4485764" y="4377393"/>
                <a:ext cx="3436541" cy="360804"/>
              </a:xfrm>
              <a:prstGeom prst="rect">
                <a:avLst/>
              </a:prstGeom>
              <a:ln>
                <a:solidFill>
                  <a:srgbClr val="FF0000"/>
                </a:solidFill>
              </a:ln>
            </p:spPr>
            <p:txBody>
              <a:bodyPr wrap="square">
                <a:spAutoFit/>
              </a:bodyPr>
              <a:lstStyle/>
              <a:p>
                <a14:m>
                  <m:oMath xmlns:m="http://schemas.openxmlformats.org/officeDocument/2006/math">
                    <m:sSub>
                      <m:sSubPr>
                        <m:ctrlPr>
                          <a:rPr lang="en-US" altLang="zh-CN" sz="1600" i="1" dirty="0" smtClean="0">
                            <a:solidFill>
                              <a:srgbClr val="2E11BF"/>
                            </a:solidFill>
                            <a:latin typeface="Cambria Math" panose="02040503050406030204" pitchFamily="18" charset="0"/>
                          </a:rPr>
                        </m:ctrlPr>
                      </m:sSubPr>
                      <m:e>
                        <m:r>
                          <a:rPr lang="en-US" altLang="zh-CN" sz="1600" b="0" i="1" dirty="0" smtClean="0">
                            <a:solidFill>
                              <a:srgbClr val="2E11BF"/>
                            </a:solidFill>
                            <a:latin typeface="Cambria Math" panose="02040503050406030204" pitchFamily="18" charset="0"/>
                          </a:rPr>
                          <m:t>𝜓</m:t>
                        </m:r>
                      </m:e>
                      <m:sub>
                        <m:sSub>
                          <m:sSubPr>
                            <m:ctrlPr>
                              <a:rPr lang="en-US" altLang="zh-CN" sz="1600" i="1" dirty="0" smtClean="0">
                                <a:solidFill>
                                  <a:srgbClr val="2E11BF"/>
                                </a:solidFill>
                                <a:latin typeface="Cambria Math" panose="02040503050406030204" pitchFamily="18" charset="0"/>
                              </a:rPr>
                            </m:ctrlPr>
                          </m:sSubPr>
                          <m:e>
                            <m:r>
                              <a:rPr lang="zh-CN" altLang="en-US" sz="1600" b="0" i="1" dirty="0" smtClean="0">
                                <a:solidFill>
                                  <a:srgbClr val="2E11BF"/>
                                </a:solidFill>
                                <a:latin typeface="Cambria Math" panose="02040503050406030204" pitchFamily="18" charset="0"/>
                              </a:rPr>
                              <m:t>𝑘</m:t>
                            </m:r>
                          </m:e>
                          <m:sub>
                            <m:r>
                              <a:rPr lang="zh-CN" altLang="en-US" sz="1600" b="0" i="1" dirty="0" smtClean="0">
                                <a:solidFill>
                                  <a:srgbClr val="2E11BF"/>
                                </a:solidFill>
                                <a:latin typeface="Cambria Math" panose="02040503050406030204" pitchFamily="18" charset="0"/>
                              </a:rPr>
                              <m:t>1</m:t>
                            </m:r>
                          </m:sub>
                        </m:sSub>
                        <m:r>
                          <a:rPr lang="en-US" altLang="zh-CN" sz="1600" b="0" i="1" dirty="0" smtClean="0">
                            <a:solidFill>
                              <a:srgbClr val="2E11BF"/>
                            </a:solidFill>
                            <a:latin typeface="Cambria Math" panose="02040503050406030204" pitchFamily="18" charset="0"/>
                          </a:rPr>
                          <m:t>=</m:t>
                        </m:r>
                        <m:sSub>
                          <m:sSubPr>
                            <m:ctrlPr>
                              <a:rPr lang="en-US" altLang="zh-CN" sz="1600" i="1" dirty="0">
                                <a:solidFill>
                                  <a:srgbClr val="2E11BF"/>
                                </a:solidFill>
                                <a:latin typeface="Cambria Math" panose="02040503050406030204" pitchFamily="18" charset="0"/>
                              </a:rPr>
                            </m:ctrlPr>
                          </m:sSubPr>
                          <m:e>
                            <m:r>
                              <a:rPr lang="en-US" altLang="zh-CN" sz="1600" i="1" dirty="0">
                                <a:solidFill>
                                  <a:srgbClr val="2E11BF"/>
                                </a:solidFill>
                                <a:latin typeface="Cambria Math" panose="02040503050406030204" pitchFamily="18" charset="0"/>
                              </a:rPr>
                              <m:t>𝑚𝑣</m:t>
                            </m:r>
                          </m:e>
                          <m:sub>
                            <m:r>
                              <a:rPr lang="en-US" altLang="zh-CN" sz="1600" i="1" dirty="0">
                                <a:solidFill>
                                  <a:srgbClr val="2E11BF"/>
                                </a:solidFill>
                                <a:latin typeface="Cambria Math" panose="02040503050406030204" pitchFamily="18" charset="0"/>
                              </a:rPr>
                              <m:t>1</m:t>
                            </m:r>
                          </m:sub>
                        </m:sSub>
                      </m:sub>
                    </m:sSub>
                    <m:r>
                      <a:rPr lang="zh-CN" altLang="en-US" sz="1600" b="0" i="1" dirty="0" smtClean="0">
                        <a:solidFill>
                          <a:srgbClr val="2E11BF"/>
                        </a:solidFill>
                        <a:latin typeface="Cambria Math" panose="02040503050406030204" pitchFamily="18" charset="0"/>
                      </a:rPr>
                      <m:t> +</m:t>
                    </m:r>
                    <m:sSub>
                      <m:sSubPr>
                        <m:ctrlPr>
                          <a:rPr lang="en-US" altLang="zh-CN" sz="1600" i="1" dirty="0">
                            <a:solidFill>
                              <a:srgbClr val="2E11BF"/>
                            </a:solidFill>
                            <a:latin typeface="Cambria Math" panose="02040503050406030204" pitchFamily="18" charset="0"/>
                          </a:rPr>
                        </m:ctrlPr>
                      </m:sSubPr>
                      <m:e>
                        <m:r>
                          <a:rPr lang="en-US" altLang="zh-CN" sz="1600" b="0" i="1" dirty="0">
                            <a:solidFill>
                              <a:srgbClr val="2E11BF"/>
                            </a:solidFill>
                            <a:latin typeface="Cambria Math" panose="02040503050406030204" pitchFamily="18" charset="0"/>
                          </a:rPr>
                          <m:t>𝜓</m:t>
                        </m:r>
                      </m:e>
                      <m:sub>
                        <m:sSub>
                          <m:sSubPr>
                            <m:ctrlPr>
                              <a:rPr lang="en-US" altLang="zh-CN" sz="1600" b="0" i="1" dirty="0" smtClean="0">
                                <a:solidFill>
                                  <a:srgbClr val="2E11BF"/>
                                </a:solidFill>
                                <a:latin typeface="Cambria Math" panose="02040503050406030204" pitchFamily="18" charset="0"/>
                              </a:rPr>
                            </m:ctrlPr>
                          </m:sSubPr>
                          <m:e>
                            <m:r>
                              <m:rPr>
                                <m:sty m:val="p"/>
                              </m:rPr>
                              <a:rPr lang="en-US" altLang="zh-CN" sz="1600" i="1" dirty="0">
                                <a:solidFill>
                                  <a:srgbClr val="2E11BF"/>
                                </a:solidFill>
                                <a:latin typeface="Cambria Math" panose="02040503050406030204" pitchFamily="18" charset="0"/>
                              </a:rPr>
                              <m:t>k</m:t>
                            </m:r>
                          </m:e>
                          <m:sub>
                            <m:r>
                              <a:rPr lang="en-US" altLang="zh-CN" sz="1600" b="0" i="1" dirty="0" smtClean="0">
                                <a:solidFill>
                                  <a:srgbClr val="2E11BF"/>
                                </a:solidFill>
                                <a:latin typeface="Cambria Math" panose="02040503050406030204" pitchFamily="18" charset="0"/>
                              </a:rPr>
                              <m:t>2</m:t>
                            </m:r>
                          </m:sub>
                        </m:sSub>
                        <m:r>
                          <a:rPr lang="en-US" altLang="zh-CN" sz="1600" b="0" i="1" dirty="0" smtClean="0">
                            <a:solidFill>
                              <a:srgbClr val="2E11BF"/>
                            </a:solidFill>
                            <a:latin typeface="Cambria Math" panose="02040503050406030204" pitchFamily="18" charset="0"/>
                          </a:rPr>
                          <m:t>=</m:t>
                        </m:r>
                        <m:r>
                          <a:rPr lang="en-US" altLang="zh-CN" sz="1600" b="0" i="1" dirty="0" smtClean="0">
                            <a:solidFill>
                              <a:srgbClr val="2E11BF"/>
                            </a:solidFill>
                            <a:latin typeface="Cambria Math" panose="02040503050406030204" pitchFamily="18" charset="0"/>
                          </a:rPr>
                          <m:t>𝑚</m:t>
                        </m:r>
                        <m:sSub>
                          <m:sSubPr>
                            <m:ctrlPr>
                              <a:rPr lang="en-US" altLang="zh-CN" sz="1600" b="0" i="1" dirty="0" smtClean="0">
                                <a:solidFill>
                                  <a:srgbClr val="2E11BF"/>
                                </a:solidFill>
                                <a:latin typeface="Cambria Math" panose="02040503050406030204" pitchFamily="18" charset="0"/>
                              </a:rPr>
                            </m:ctrlPr>
                          </m:sSubPr>
                          <m:e>
                            <m:r>
                              <a:rPr lang="en-US" altLang="zh-CN" sz="1600" b="0" i="1" dirty="0" smtClean="0">
                                <a:solidFill>
                                  <a:srgbClr val="2E11BF"/>
                                </a:solidFill>
                                <a:latin typeface="Cambria Math" panose="02040503050406030204" pitchFamily="18" charset="0"/>
                              </a:rPr>
                              <m:t>𝑣</m:t>
                            </m:r>
                          </m:e>
                          <m:sub>
                            <m:r>
                              <a:rPr lang="en-US" altLang="zh-CN" sz="1600" b="0" i="1" dirty="0" smtClean="0">
                                <a:solidFill>
                                  <a:srgbClr val="2E11BF"/>
                                </a:solidFill>
                                <a:latin typeface="Cambria Math" panose="02040503050406030204" pitchFamily="18" charset="0"/>
                              </a:rPr>
                              <m:t>2</m:t>
                            </m:r>
                          </m:sub>
                        </m:sSub>
                      </m:sub>
                    </m:sSub>
                    <m:r>
                      <a:rPr lang="zh-CN" altLang="en-US" sz="1600" b="0" i="1" dirty="0" smtClean="0">
                        <a:solidFill>
                          <a:srgbClr val="2E11BF"/>
                        </a:solidFill>
                        <a:latin typeface="Cambria Math" panose="02040503050406030204" pitchFamily="18" charset="0"/>
                      </a:rPr>
                      <m:t>→</m:t>
                    </m:r>
                    <m:sSub>
                      <m:sSubPr>
                        <m:ctrlPr>
                          <a:rPr lang="en-US" altLang="zh-CN" sz="1600" i="1" dirty="0">
                            <a:solidFill>
                              <a:srgbClr val="2E11BF"/>
                            </a:solidFill>
                            <a:latin typeface="Cambria Math" panose="02040503050406030204" pitchFamily="18" charset="0"/>
                          </a:rPr>
                        </m:ctrlPr>
                      </m:sSubPr>
                      <m:e>
                        <m:r>
                          <a:rPr lang="en-US" altLang="zh-CN" sz="1600" b="0" i="1" dirty="0">
                            <a:solidFill>
                              <a:srgbClr val="2E11BF"/>
                            </a:solidFill>
                            <a:latin typeface="Cambria Math" panose="02040503050406030204" pitchFamily="18" charset="0"/>
                          </a:rPr>
                          <m:t>𝜓</m:t>
                        </m:r>
                      </m:e>
                      <m:sub>
                        <m:sSub>
                          <m:sSubPr>
                            <m:ctrlPr>
                              <a:rPr lang="en-US" altLang="zh-CN" sz="1600" i="1" dirty="0">
                                <a:solidFill>
                                  <a:srgbClr val="2E11BF"/>
                                </a:solidFill>
                                <a:latin typeface="Cambria Math" panose="02040503050406030204" pitchFamily="18" charset="0"/>
                              </a:rPr>
                            </m:ctrlPr>
                          </m:sSubPr>
                          <m:e>
                            <m:r>
                              <a:rPr lang="zh-CN" altLang="en-US" sz="1600" b="0" i="1" dirty="0">
                                <a:solidFill>
                                  <a:srgbClr val="2E11BF"/>
                                </a:solidFill>
                                <a:latin typeface="Cambria Math" panose="02040503050406030204" pitchFamily="18" charset="0"/>
                              </a:rPr>
                              <m:t>𝑘</m:t>
                            </m:r>
                          </m:e>
                          <m:sub>
                            <m:r>
                              <a:rPr lang="en-US" altLang="zh-CN" sz="1600" b="0" i="1" dirty="0" smtClean="0">
                                <a:solidFill>
                                  <a:srgbClr val="2E11BF"/>
                                </a:solidFill>
                                <a:latin typeface="Cambria Math" panose="02040503050406030204" pitchFamily="18" charset="0"/>
                              </a:rPr>
                              <m:t>3</m:t>
                            </m:r>
                          </m:sub>
                        </m:sSub>
                        <m:r>
                          <a:rPr lang="en-US" altLang="zh-CN" sz="1600" b="0" i="1" dirty="0" smtClean="0">
                            <a:solidFill>
                              <a:srgbClr val="2E11BF"/>
                            </a:solidFill>
                            <a:latin typeface="Cambria Math" panose="02040503050406030204" pitchFamily="18" charset="0"/>
                          </a:rPr>
                          <m:t>=</m:t>
                        </m:r>
                        <m:r>
                          <a:rPr lang="en-US" altLang="zh-CN" sz="1600" b="0" i="1" dirty="0" smtClean="0">
                            <a:solidFill>
                              <a:srgbClr val="2E11BF"/>
                            </a:solidFill>
                            <a:latin typeface="Cambria Math" panose="02040503050406030204" pitchFamily="18" charset="0"/>
                            <a:ea typeface="Cambria Math" panose="02040503050406030204" pitchFamily="18" charset="0"/>
                          </a:rPr>
                          <m:t>∞</m:t>
                        </m:r>
                      </m:sub>
                    </m:sSub>
                    <m:r>
                      <a:rPr lang="zh-CN" altLang="en-US" sz="1600" b="0" i="1" dirty="0" smtClean="0">
                        <a:latin typeface="Cambria Math" panose="02040503050406030204" pitchFamily="18" charset="0"/>
                      </a:rPr>
                      <m:t>+</m:t>
                    </m:r>
                    <m:sSub>
                      <m:sSubPr>
                        <m:ctrlPr>
                          <a:rPr lang="en-US" altLang="zh-CN" sz="1600" i="1" dirty="0" smtClean="0">
                            <a:solidFill>
                              <a:srgbClr val="FF0000"/>
                            </a:solidFill>
                            <a:latin typeface="Cambria Math" panose="02040503050406030204" pitchFamily="18" charset="0"/>
                          </a:rPr>
                        </m:ctrlPr>
                      </m:sSubPr>
                      <m:e>
                        <m:r>
                          <a:rPr lang="en-US" altLang="zh-CN" sz="1600" b="0" i="1" dirty="0">
                            <a:solidFill>
                              <a:srgbClr val="FF0000"/>
                            </a:solidFill>
                            <a:latin typeface="Cambria Math" panose="02040503050406030204" pitchFamily="18" charset="0"/>
                          </a:rPr>
                          <m:t>𝜓</m:t>
                        </m:r>
                      </m:e>
                      <m:sub>
                        <m:r>
                          <a:rPr lang="en-US" altLang="zh-CN" sz="1600" b="0" i="1" dirty="0" smtClean="0">
                            <a:solidFill>
                              <a:srgbClr val="FF0000"/>
                            </a:solidFill>
                            <a:latin typeface="Cambria Math" panose="02040503050406030204" pitchFamily="18" charset="0"/>
                          </a:rPr>
                          <m:t>100</m:t>
                        </m:r>
                      </m:sub>
                    </m:sSub>
                  </m:oMath>
                </a14:m>
                <a:r>
                  <a:rPr lang="zh-CN" altLang="en-US" sz="1600" dirty="0"/>
                  <a:t>  </a:t>
                </a:r>
              </a:p>
            </p:txBody>
          </p:sp>
        </mc:Choice>
        <mc:Fallback xmlns="">
          <p:sp>
            <p:nvSpPr>
              <p:cNvPr id="36" name="矩形 35">
                <a:extLst>
                  <a:ext uri="{FF2B5EF4-FFF2-40B4-BE49-F238E27FC236}">
                    <a16:creationId xmlns:a16="http://schemas.microsoft.com/office/drawing/2014/main" id="{872BE967-D57F-4447-A7EA-458D07F2C7F0}"/>
                  </a:ext>
                </a:extLst>
              </p:cNvPr>
              <p:cNvSpPr>
                <a:spLocks noRot="1" noChangeAspect="1" noMove="1" noResize="1" noEditPoints="1" noAdjustHandles="1" noChangeArrowheads="1" noChangeShapeType="1" noTextEdit="1"/>
              </p:cNvSpPr>
              <p:nvPr/>
            </p:nvSpPr>
            <p:spPr>
              <a:xfrm>
                <a:off x="4485764" y="4377393"/>
                <a:ext cx="3436541" cy="360804"/>
              </a:xfrm>
              <a:prstGeom prst="rect">
                <a:avLst/>
              </a:prstGeom>
              <a:blipFill>
                <a:blip r:embed="rId13"/>
                <a:stretch>
                  <a:fillRect b="-3279"/>
                </a:stretch>
              </a:blipFill>
              <a:ln>
                <a:solidFill>
                  <a:srgbClr val="FF0000"/>
                </a:solidFill>
              </a:ln>
            </p:spPr>
            <p:txBody>
              <a:bodyPr/>
              <a:lstStyle/>
              <a:p>
                <a:r>
                  <a:rPr lang="zh-CN" altLang="en-US">
                    <a:noFill/>
                  </a:rPr>
                  <a:t> </a:t>
                </a:r>
              </a:p>
            </p:txBody>
          </p:sp>
        </mc:Fallback>
      </mc:AlternateContent>
    </p:spTree>
    <p:extLst>
      <p:ext uri="{BB962C8B-B14F-4D97-AF65-F5344CB8AC3E}">
        <p14:creationId xmlns:p14="http://schemas.microsoft.com/office/powerpoint/2010/main" val="2007472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30F0C1-FA8B-BA2A-38F7-59A22FDE4849}"/>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Local Halo</a:t>
            </a:r>
            <a:endParaRPr lang="zh-CN" altLang="en-US" dirty="0"/>
          </a:p>
        </p:txBody>
      </p:sp>
      <p:sp>
        <p:nvSpPr>
          <p:cNvPr id="4" name="灯片编号占位符 3">
            <a:extLst>
              <a:ext uri="{FF2B5EF4-FFF2-40B4-BE49-F238E27FC236}">
                <a16:creationId xmlns:a16="http://schemas.microsoft.com/office/drawing/2014/main" id="{2CC8A2D8-B6F3-80A9-B6F0-19CD0FCEA982}"/>
              </a:ext>
            </a:extLst>
          </p:cNvPr>
          <p:cNvSpPr>
            <a:spLocks noGrp="1"/>
          </p:cNvSpPr>
          <p:nvPr>
            <p:ph type="sldNum" sz="quarter" idx="12"/>
          </p:nvPr>
        </p:nvSpPr>
        <p:spPr/>
        <p:txBody>
          <a:bodyPr/>
          <a:lstStyle/>
          <a:p>
            <a:fld id="{65316A93-59F2-4889-9C97-010C89774A76}" type="slidenum">
              <a:rPr lang="zh-CN" altLang="en-US" smtClean="0"/>
              <a:pPr/>
              <a:t>34</a:t>
            </a:fld>
            <a:r>
              <a:rPr lang="en-US" altLang="zh-CN" dirty="0"/>
              <a:t> /24</a:t>
            </a:r>
            <a:endParaRPr lang="zh-CN" altLang="en-US" dirty="0"/>
          </a:p>
        </p:txBody>
      </p:sp>
      <p:sp>
        <p:nvSpPr>
          <p:cNvPr id="11" name="内容占位符 2">
            <a:extLst>
              <a:ext uri="{FF2B5EF4-FFF2-40B4-BE49-F238E27FC236}">
                <a16:creationId xmlns:a16="http://schemas.microsoft.com/office/drawing/2014/main" id="{B04F8A39-BAE4-84A0-BC95-B3CD3CEFEE4A}"/>
              </a:ext>
            </a:extLst>
          </p:cNvPr>
          <p:cNvSpPr txBox="1">
            <a:spLocks/>
          </p:cNvSpPr>
          <p:nvPr/>
        </p:nvSpPr>
        <p:spPr>
          <a:xfrm>
            <a:off x="0" y="587777"/>
            <a:ext cx="4224396" cy="6132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ln w="0"/>
                <a:effectLst>
                  <a:outerShdw blurRad="38100" dist="19050" dir="2700000" algn="tl" rotWithShape="0">
                    <a:schemeClr val="dk1">
                      <a:alpha val="40000"/>
                    </a:schemeClr>
                  </a:outerShdw>
                </a:effectLst>
              </a:rPr>
              <a:t>Earth halo and Sun halo</a:t>
            </a:r>
            <a:endParaRPr lang="zh-CN" alt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13295AE8-3CE6-5939-0E22-2E2912CE6151}"/>
              </a:ext>
            </a:extLst>
          </p:cNvPr>
          <p:cNvSpPr txBox="1"/>
          <p:nvPr/>
        </p:nvSpPr>
        <p:spPr>
          <a:xfrm>
            <a:off x="856632" y="3533878"/>
            <a:ext cx="2717160" cy="369332"/>
          </a:xfrm>
          <a:prstGeom prst="rect">
            <a:avLst/>
          </a:prstGeom>
          <a:noFill/>
        </p:spPr>
        <p:txBody>
          <a:bodyPr wrap="square">
            <a:spAutoFit/>
          </a:bodyPr>
          <a:lstStyle/>
          <a:p>
            <a:r>
              <a:rPr lang="en-US" altLang="zh-CN" b="1" dirty="0"/>
              <a:t>Gravitational potential :</a:t>
            </a:r>
            <a:endParaRPr lang="zh-CN" altLang="en-US" b="1" dirty="0"/>
          </a:p>
        </p:txBody>
      </p:sp>
      <p:sp>
        <p:nvSpPr>
          <p:cNvPr id="20" name="文本框 19">
            <a:extLst>
              <a:ext uri="{FF2B5EF4-FFF2-40B4-BE49-F238E27FC236}">
                <a16:creationId xmlns:a16="http://schemas.microsoft.com/office/drawing/2014/main" id="{C5C0B910-2190-8B38-4BB0-C1ACEF6A0CAB}"/>
              </a:ext>
            </a:extLst>
          </p:cNvPr>
          <p:cNvSpPr txBox="1"/>
          <p:nvPr/>
        </p:nvSpPr>
        <p:spPr>
          <a:xfrm>
            <a:off x="9734339" y="6230243"/>
            <a:ext cx="2457659" cy="338554"/>
          </a:xfrm>
          <a:prstGeom prst="rect">
            <a:avLst/>
          </a:prstGeom>
          <a:noFill/>
        </p:spPr>
        <p:txBody>
          <a:bodyPr wrap="square">
            <a:spAutoFit/>
          </a:bodyPr>
          <a:lstStyle/>
          <a:p>
            <a:r>
              <a:rPr lang="en-US" altLang="zh-CN" sz="1600" dirty="0"/>
              <a:t>Banerjee et al.</a:t>
            </a:r>
            <a:r>
              <a:rPr lang="zh-CN" altLang="en-US" sz="1600" dirty="0"/>
              <a:t>1902.08212</a:t>
            </a:r>
          </a:p>
        </p:txBody>
      </p:sp>
      <p:sp>
        <p:nvSpPr>
          <p:cNvPr id="19" name="文本框 18">
            <a:extLst>
              <a:ext uri="{FF2B5EF4-FFF2-40B4-BE49-F238E27FC236}">
                <a16:creationId xmlns:a16="http://schemas.microsoft.com/office/drawing/2014/main" id="{96E76BDD-07B3-464F-806E-4726B41D57FF}"/>
              </a:ext>
            </a:extLst>
          </p:cNvPr>
          <p:cNvSpPr txBox="1"/>
          <p:nvPr/>
        </p:nvSpPr>
        <p:spPr>
          <a:xfrm>
            <a:off x="226721" y="1007580"/>
            <a:ext cx="5170124" cy="400110"/>
          </a:xfrm>
          <a:prstGeom prst="rect">
            <a:avLst/>
          </a:prstGeom>
          <a:noFill/>
        </p:spPr>
        <p:txBody>
          <a:bodyPr wrap="square">
            <a:spAutoFit/>
          </a:bodyPr>
          <a:lstStyle/>
          <a:p>
            <a:r>
              <a:rPr lang="en-US" altLang="zh-CN" sz="2000" b="1" dirty="0"/>
              <a:t>Base: </a:t>
            </a:r>
            <a:endParaRPr lang="zh-CN" altLang="en-US" sz="2000" b="1" dirty="0"/>
          </a:p>
        </p:txBody>
      </p:sp>
      <p:sp>
        <p:nvSpPr>
          <p:cNvPr id="21" name="文本框 20">
            <a:extLst>
              <a:ext uri="{FF2B5EF4-FFF2-40B4-BE49-F238E27FC236}">
                <a16:creationId xmlns:a16="http://schemas.microsoft.com/office/drawing/2014/main" id="{1DE635CB-8CAC-4CC4-94CF-4AF94900E4C1}"/>
              </a:ext>
            </a:extLst>
          </p:cNvPr>
          <p:cNvSpPr txBox="1"/>
          <p:nvPr/>
        </p:nvSpPr>
        <p:spPr>
          <a:xfrm>
            <a:off x="781435" y="1250876"/>
            <a:ext cx="8230589" cy="769441"/>
          </a:xfrm>
          <a:prstGeom prst="rect">
            <a:avLst/>
          </a:prstGeom>
          <a:noFill/>
        </p:spPr>
        <p:txBody>
          <a:bodyPr wrap="square">
            <a:spAutoFit/>
          </a:bodyPr>
          <a:lstStyle/>
          <a:p>
            <a:pPr marL="342900" indent="-342900">
              <a:buAutoNum type="arabicPeriod"/>
            </a:pPr>
            <a:r>
              <a:rPr lang="en-US" altLang="zh-CN" sz="2200" b="1" dirty="0"/>
              <a:t>Large-scale numerical simulations of galaxy formation for fuzzy DM without and with the presence of baryons</a:t>
            </a:r>
            <a:endParaRPr lang="zh-CN" altLang="en-US" sz="2200" b="1" dirty="0">
              <a:solidFill>
                <a:srgbClr val="2E11BF"/>
              </a:solidFill>
            </a:endParaRPr>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3FB65725-C39F-48B6-BE56-77FEE3CD2926}"/>
                  </a:ext>
                </a:extLst>
              </p:cNvPr>
              <p:cNvSpPr/>
              <p:nvPr/>
            </p:nvSpPr>
            <p:spPr>
              <a:xfrm>
                <a:off x="1167619" y="2188698"/>
                <a:ext cx="7239490" cy="45313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14:m>
                  <m:oMath xmlns:m="http://schemas.openxmlformats.org/officeDocument/2006/math">
                    <m:r>
                      <a:rPr lang="en-US" altLang="zh-CN" sz="2400" b="1" i="1" smtClean="0">
                        <a:latin typeface="Cambria Math" panose="02040503050406030204" pitchFamily="18" charset="0"/>
                      </a:rPr>
                      <m:t>→</m:t>
                    </m:r>
                  </m:oMath>
                </a14:m>
                <a:r>
                  <a:rPr lang="en-US" altLang="zh-CN" dirty="0"/>
                  <a:t> </a:t>
                </a:r>
                <a:r>
                  <a:rPr lang="en-US" altLang="zh-CN" b="1" dirty="0">
                    <a:solidFill>
                      <a:srgbClr val="FF0000"/>
                    </a:solidFill>
                  </a:rPr>
                  <a:t>Halo-like configuration </a:t>
                </a:r>
                <a:r>
                  <a:rPr lang="en-US" altLang="zh-CN" b="1" dirty="0"/>
                  <a:t>can form in the central cores of galaxies</a:t>
                </a:r>
                <a:endParaRPr lang="zh-CN" altLang="en-US" b="1" dirty="0"/>
              </a:p>
            </p:txBody>
          </p:sp>
        </mc:Choice>
        <mc:Fallback xmlns="">
          <p:sp>
            <p:nvSpPr>
              <p:cNvPr id="10" name="矩形 9">
                <a:extLst>
                  <a:ext uri="{FF2B5EF4-FFF2-40B4-BE49-F238E27FC236}">
                    <a16:creationId xmlns:a16="http://schemas.microsoft.com/office/drawing/2014/main" id="{3FB65725-C39F-48B6-BE56-77FEE3CD2926}"/>
                  </a:ext>
                </a:extLst>
              </p:cNvPr>
              <p:cNvSpPr>
                <a:spLocks noRot="1" noChangeAspect="1" noMove="1" noResize="1" noEditPoints="1" noAdjustHandles="1" noChangeArrowheads="1" noChangeShapeType="1" noTextEdit="1"/>
              </p:cNvSpPr>
              <p:nvPr/>
            </p:nvSpPr>
            <p:spPr>
              <a:xfrm>
                <a:off x="1167619" y="2188698"/>
                <a:ext cx="7239490" cy="453137"/>
              </a:xfrm>
              <a:prstGeom prst="rect">
                <a:avLst/>
              </a:prstGeom>
              <a:blipFill>
                <a:blip r:embed="rId3"/>
                <a:stretch>
                  <a:fillRect b="-18421"/>
                </a:stretch>
              </a:blipFill>
            </p:spPr>
            <p:txBody>
              <a:bodyPr/>
              <a:lstStyle/>
              <a:p>
                <a:r>
                  <a:rPr lang="zh-CN" altLang="en-US">
                    <a:noFill/>
                  </a:rPr>
                  <a:t> </a:t>
                </a:r>
              </a:p>
            </p:txBody>
          </p:sp>
        </mc:Fallback>
      </mc:AlternateContent>
      <p:sp>
        <p:nvSpPr>
          <p:cNvPr id="22" name="矩形 21">
            <a:extLst>
              <a:ext uri="{FF2B5EF4-FFF2-40B4-BE49-F238E27FC236}">
                <a16:creationId xmlns:a16="http://schemas.microsoft.com/office/drawing/2014/main" id="{07F919F0-433F-48DC-B28C-A12532DF8B0F}"/>
              </a:ext>
            </a:extLst>
          </p:cNvPr>
          <p:cNvSpPr/>
          <p:nvPr/>
        </p:nvSpPr>
        <p:spPr>
          <a:xfrm>
            <a:off x="8450560" y="1605806"/>
            <a:ext cx="3122952" cy="338554"/>
          </a:xfrm>
          <a:prstGeom prst="rect">
            <a:avLst/>
          </a:prstGeom>
        </p:spPr>
        <p:txBody>
          <a:bodyPr wrap="square">
            <a:spAutoFit/>
          </a:bodyPr>
          <a:lstStyle/>
          <a:p>
            <a:r>
              <a:rPr lang="en-US" altLang="zh-CN" sz="1600" dirty="0"/>
              <a:t>Schive et al,</a:t>
            </a:r>
            <a:r>
              <a:rPr lang="zh-CN" altLang="en-US" sz="1600" dirty="0"/>
              <a:t> </a:t>
            </a:r>
            <a:r>
              <a:rPr lang="en-US" altLang="zh-CN" sz="1600" dirty="0"/>
              <a:t>1406.6586 </a:t>
            </a:r>
            <a:endParaRPr lang="zh-CN" altLang="en-US" sz="1600" dirty="0"/>
          </a:p>
        </p:txBody>
      </p:sp>
      <p:sp>
        <p:nvSpPr>
          <p:cNvPr id="23" name="矩形 22">
            <a:extLst>
              <a:ext uri="{FF2B5EF4-FFF2-40B4-BE49-F238E27FC236}">
                <a16:creationId xmlns:a16="http://schemas.microsoft.com/office/drawing/2014/main" id="{3C7050D9-A91D-4BF5-9ECE-DFF795E85ED9}"/>
              </a:ext>
            </a:extLst>
          </p:cNvPr>
          <p:cNvSpPr/>
          <p:nvPr/>
        </p:nvSpPr>
        <p:spPr>
          <a:xfrm>
            <a:off x="8416253" y="1979380"/>
            <a:ext cx="3924742" cy="338554"/>
          </a:xfrm>
          <a:prstGeom prst="rect">
            <a:avLst/>
          </a:prstGeom>
        </p:spPr>
        <p:txBody>
          <a:bodyPr wrap="square">
            <a:spAutoFit/>
          </a:bodyPr>
          <a:lstStyle/>
          <a:p>
            <a:r>
              <a:rPr lang="en-US" altLang="zh-CN" sz="1600" dirty="0"/>
              <a:t>J. Veltmaat et al, 1804.09647, 1911.09614</a:t>
            </a:r>
            <a:endParaRPr lang="zh-CN" altLang="en-US" sz="1600" dirty="0"/>
          </a:p>
        </p:txBody>
      </p:sp>
      <p:sp>
        <p:nvSpPr>
          <p:cNvPr id="24" name="文本框 23">
            <a:extLst>
              <a:ext uri="{FF2B5EF4-FFF2-40B4-BE49-F238E27FC236}">
                <a16:creationId xmlns:a16="http://schemas.microsoft.com/office/drawing/2014/main" id="{74FE4AFB-B332-45BD-9F41-C65C41533F78}"/>
              </a:ext>
            </a:extLst>
          </p:cNvPr>
          <p:cNvSpPr txBox="1"/>
          <p:nvPr/>
        </p:nvSpPr>
        <p:spPr>
          <a:xfrm>
            <a:off x="781435" y="2974958"/>
            <a:ext cx="7738794" cy="430887"/>
          </a:xfrm>
          <a:prstGeom prst="rect">
            <a:avLst/>
          </a:prstGeom>
          <a:noFill/>
        </p:spPr>
        <p:txBody>
          <a:bodyPr wrap="square">
            <a:spAutoFit/>
          </a:bodyPr>
          <a:lstStyle/>
          <a:p>
            <a:r>
              <a:rPr lang="en-US" altLang="zh-CN" sz="2200" b="1" dirty="0"/>
              <a:t>2. A generical Formation mechanism</a:t>
            </a:r>
            <a:endParaRPr lang="zh-CN" altLang="en-US" sz="2200" b="1" dirty="0"/>
          </a:p>
        </p:txBody>
      </p:sp>
      <p:sp>
        <p:nvSpPr>
          <p:cNvPr id="25" name="文本框 24">
            <a:extLst>
              <a:ext uri="{FF2B5EF4-FFF2-40B4-BE49-F238E27FC236}">
                <a16:creationId xmlns:a16="http://schemas.microsoft.com/office/drawing/2014/main" id="{B025707D-6470-4B53-80AF-A5CCE04A49DF}"/>
              </a:ext>
            </a:extLst>
          </p:cNvPr>
          <p:cNvSpPr txBox="1"/>
          <p:nvPr/>
        </p:nvSpPr>
        <p:spPr>
          <a:xfrm>
            <a:off x="2566520" y="4120704"/>
            <a:ext cx="5170124" cy="338554"/>
          </a:xfrm>
          <a:prstGeom prst="rect">
            <a:avLst/>
          </a:prstGeom>
          <a:noFill/>
        </p:spPr>
        <p:txBody>
          <a:bodyPr wrap="square">
            <a:spAutoFit/>
          </a:bodyPr>
          <a:lstStyle/>
          <a:p>
            <a:r>
              <a:rPr lang="zh-CN" altLang="en-US" sz="1600" b="1" dirty="0"/>
              <a:t>①</a:t>
            </a:r>
            <a:r>
              <a:rPr lang="en-US" altLang="zh-CN" sz="1600" b="1" dirty="0"/>
              <a:t>Gravitational atom </a:t>
            </a:r>
            <a:r>
              <a:rPr lang="en-US" altLang="zh-CN" sz="1600" b="1" dirty="0">
                <a:solidFill>
                  <a:srgbClr val="FF0000"/>
                </a:solidFill>
              </a:rPr>
              <a:t>Bound states</a:t>
            </a:r>
            <a:endParaRPr lang="zh-CN" altLang="en-US" sz="1600" b="1" dirty="0"/>
          </a:p>
        </p:txBody>
      </p:sp>
      <p:sp>
        <p:nvSpPr>
          <p:cNvPr id="26" name="文本框 25">
            <a:extLst>
              <a:ext uri="{FF2B5EF4-FFF2-40B4-BE49-F238E27FC236}">
                <a16:creationId xmlns:a16="http://schemas.microsoft.com/office/drawing/2014/main" id="{2DF83B67-9F68-4238-B8F3-6703DA2CA728}"/>
              </a:ext>
            </a:extLst>
          </p:cNvPr>
          <p:cNvSpPr txBox="1"/>
          <p:nvPr/>
        </p:nvSpPr>
        <p:spPr>
          <a:xfrm>
            <a:off x="1528001" y="4124529"/>
            <a:ext cx="1168394" cy="338554"/>
          </a:xfrm>
          <a:prstGeom prst="rect">
            <a:avLst/>
          </a:prstGeom>
          <a:noFill/>
        </p:spPr>
        <p:txBody>
          <a:bodyPr wrap="square">
            <a:spAutoFit/>
          </a:bodyPr>
          <a:lstStyle/>
          <a:p>
            <a:r>
              <a:rPr lang="en-US" altLang="zh-CN" sz="1600" b="1" dirty="0"/>
              <a:t>Solution:</a:t>
            </a:r>
            <a:endParaRPr lang="zh-CN" altLang="en-US" sz="1600" b="1" dirty="0"/>
          </a:p>
        </p:txBody>
      </p:sp>
      <p:sp>
        <p:nvSpPr>
          <p:cNvPr id="27" name="文本框 26">
            <a:extLst>
              <a:ext uri="{FF2B5EF4-FFF2-40B4-BE49-F238E27FC236}">
                <a16:creationId xmlns:a16="http://schemas.microsoft.com/office/drawing/2014/main" id="{C87A68CF-C88E-4EBD-969B-B9B99535A055}"/>
              </a:ext>
            </a:extLst>
          </p:cNvPr>
          <p:cNvSpPr txBox="1"/>
          <p:nvPr/>
        </p:nvSpPr>
        <p:spPr>
          <a:xfrm>
            <a:off x="5935979" y="4116879"/>
            <a:ext cx="2217543" cy="338554"/>
          </a:xfrm>
          <a:prstGeom prst="rect">
            <a:avLst/>
          </a:prstGeom>
          <a:noFill/>
        </p:spPr>
        <p:txBody>
          <a:bodyPr wrap="square">
            <a:spAutoFit/>
          </a:bodyPr>
          <a:lstStyle/>
          <a:p>
            <a:r>
              <a:rPr lang="zh-CN" altLang="en-US" sz="1600" b="1" dirty="0">
                <a:solidFill>
                  <a:srgbClr val="2E11BF"/>
                </a:solidFill>
              </a:rPr>
              <a:t>②</a:t>
            </a:r>
            <a:r>
              <a:rPr lang="en-US" altLang="zh-CN" sz="1600" b="1" dirty="0">
                <a:solidFill>
                  <a:srgbClr val="2E11BF"/>
                </a:solidFill>
              </a:rPr>
              <a:t>Unbound states</a:t>
            </a:r>
            <a:endParaRPr lang="zh-CN" altLang="en-US" sz="1600" b="1" dirty="0"/>
          </a:p>
        </p:txBody>
      </p:sp>
      <p:pic>
        <p:nvPicPr>
          <p:cNvPr id="28" name="图片 27">
            <a:extLst>
              <a:ext uri="{FF2B5EF4-FFF2-40B4-BE49-F238E27FC236}">
                <a16:creationId xmlns:a16="http://schemas.microsoft.com/office/drawing/2014/main" id="{4D09C917-F4A4-4F13-A54E-00372D1F5027}"/>
              </a:ext>
            </a:extLst>
          </p:cNvPr>
          <p:cNvPicPr>
            <a:picLocks noChangeAspect="1"/>
          </p:cNvPicPr>
          <p:nvPr/>
        </p:nvPicPr>
        <p:blipFill>
          <a:blip r:embed="rId4"/>
          <a:stretch>
            <a:fillRect/>
          </a:stretch>
        </p:blipFill>
        <p:spPr>
          <a:xfrm>
            <a:off x="3928036" y="4508372"/>
            <a:ext cx="1073296" cy="626572"/>
          </a:xfrm>
          <a:prstGeom prst="rect">
            <a:avLst/>
          </a:prstGeom>
        </p:spPr>
      </p:pic>
      <p:sp>
        <p:nvSpPr>
          <p:cNvPr id="29" name="矩形 28">
            <a:extLst>
              <a:ext uri="{FF2B5EF4-FFF2-40B4-BE49-F238E27FC236}">
                <a16:creationId xmlns:a16="http://schemas.microsoft.com/office/drawing/2014/main" id="{CB46B12D-9FDA-44A3-AA46-4FFA1E5D4744}"/>
              </a:ext>
            </a:extLst>
          </p:cNvPr>
          <p:cNvSpPr/>
          <p:nvPr/>
        </p:nvSpPr>
        <p:spPr>
          <a:xfrm>
            <a:off x="946327" y="4697650"/>
            <a:ext cx="3062926" cy="369332"/>
          </a:xfrm>
          <a:prstGeom prst="rect">
            <a:avLst/>
          </a:prstGeom>
        </p:spPr>
        <p:txBody>
          <a:bodyPr wrap="square">
            <a:spAutoFit/>
          </a:bodyPr>
          <a:lstStyle/>
          <a:p>
            <a:r>
              <a:rPr lang="en-US" altLang="zh-CN" b="1" dirty="0"/>
              <a:t>Quartic self-interactions: </a:t>
            </a:r>
            <a:endParaRPr lang="zh-CN" altLang="en-US" b="1" dirty="0"/>
          </a:p>
        </p:txBody>
      </p:sp>
      <p:sp>
        <p:nvSpPr>
          <p:cNvPr id="33" name="矩形 32">
            <a:extLst>
              <a:ext uri="{FF2B5EF4-FFF2-40B4-BE49-F238E27FC236}">
                <a16:creationId xmlns:a16="http://schemas.microsoft.com/office/drawing/2014/main" id="{8AACBEC0-A98C-4262-AD0A-C97E4D2E8DDF}"/>
              </a:ext>
            </a:extLst>
          </p:cNvPr>
          <p:cNvSpPr/>
          <p:nvPr/>
        </p:nvSpPr>
        <p:spPr>
          <a:xfrm>
            <a:off x="1499412" y="5249158"/>
            <a:ext cx="7003840" cy="338554"/>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altLang="zh-CN" sz="1600" b="1" dirty="0">
                <a:solidFill>
                  <a:srgbClr val="2E11BF"/>
                </a:solidFill>
              </a:rPr>
              <a:t>Unbound states </a:t>
            </a:r>
            <a:r>
              <a:rPr lang="en-US" altLang="zh-CN" sz="1600" b="1" dirty="0"/>
              <a:t>in the background can be captured into the </a:t>
            </a:r>
            <a:r>
              <a:rPr lang="en-US" altLang="zh-CN" sz="1600" b="1" dirty="0">
                <a:solidFill>
                  <a:srgbClr val="FF0000"/>
                </a:solidFill>
              </a:rPr>
              <a:t>ground state</a:t>
            </a:r>
            <a:endParaRPr lang="zh-CN" altLang="en-US" sz="1600" dirty="0"/>
          </a:p>
        </p:txBody>
      </p:sp>
      <p:sp>
        <p:nvSpPr>
          <p:cNvPr id="34" name="矩形 33">
            <a:extLst>
              <a:ext uri="{FF2B5EF4-FFF2-40B4-BE49-F238E27FC236}">
                <a16:creationId xmlns:a16="http://schemas.microsoft.com/office/drawing/2014/main" id="{119C8605-F0FD-43BC-AB6B-166508526108}"/>
              </a:ext>
            </a:extLst>
          </p:cNvPr>
          <p:cNvSpPr/>
          <p:nvPr/>
        </p:nvSpPr>
        <p:spPr>
          <a:xfrm>
            <a:off x="5033127" y="6060966"/>
            <a:ext cx="1434482" cy="338554"/>
          </a:xfrm>
          <a:prstGeom prst="rect">
            <a:avLst/>
          </a:prstGeom>
        </p:spPr>
        <p:txBody>
          <a:bodyPr wrap="square">
            <a:spAutoFit/>
          </a:bodyPr>
          <a:lstStyle/>
          <a:p>
            <a:r>
              <a:rPr lang="en-US" altLang="zh-CN" sz="1600" b="1" dirty="0">
                <a:latin typeface="Arial" panose="020B0604020202020204" pitchFamily="34" charset="0"/>
              </a:rPr>
              <a:t>Dense halo</a:t>
            </a:r>
            <a:endParaRPr lang="zh-CN" altLang="en-US" sz="1600" b="1" dirty="0"/>
          </a:p>
        </p:txBody>
      </p:sp>
      <p:sp>
        <p:nvSpPr>
          <p:cNvPr id="37" name="矩形 36">
            <a:extLst>
              <a:ext uri="{FF2B5EF4-FFF2-40B4-BE49-F238E27FC236}">
                <a16:creationId xmlns:a16="http://schemas.microsoft.com/office/drawing/2014/main" id="{B8EDB3B2-8080-47D4-8264-CD7B880FF668}"/>
              </a:ext>
            </a:extLst>
          </p:cNvPr>
          <p:cNvSpPr/>
          <p:nvPr/>
        </p:nvSpPr>
        <p:spPr>
          <a:xfrm>
            <a:off x="9721446" y="5986630"/>
            <a:ext cx="2348720" cy="338554"/>
          </a:xfrm>
          <a:prstGeom prst="rect">
            <a:avLst/>
          </a:prstGeom>
        </p:spPr>
        <p:txBody>
          <a:bodyPr wrap="none">
            <a:spAutoFit/>
          </a:bodyPr>
          <a:lstStyle/>
          <a:p>
            <a:r>
              <a:rPr lang="zh-CN" altLang="en-US" sz="1600" dirty="0"/>
              <a:t>Budker</a:t>
            </a:r>
            <a:r>
              <a:rPr lang="en-US" altLang="zh-CN" sz="1600" dirty="0"/>
              <a:t> et al. 2306.12477</a:t>
            </a:r>
            <a:endParaRPr lang="zh-CN" altLang="en-US" sz="1600" dirty="0"/>
          </a:p>
        </p:txBody>
      </p:sp>
      <p:sp>
        <p:nvSpPr>
          <p:cNvPr id="39" name="矩形 38">
            <a:extLst>
              <a:ext uri="{FF2B5EF4-FFF2-40B4-BE49-F238E27FC236}">
                <a16:creationId xmlns:a16="http://schemas.microsoft.com/office/drawing/2014/main" id="{CFD11F6B-E37A-4A80-B84E-D531E966CF07}"/>
              </a:ext>
            </a:extLst>
          </p:cNvPr>
          <p:cNvSpPr/>
          <p:nvPr/>
        </p:nvSpPr>
        <p:spPr>
          <a:xfrm>
            <a:off x="970320" y="5617298"/>
            <a:ext cx="2489784" cy="369332"/>
          </a:xfrm>
          <a:prstGeom prst="rect">
            <a:avLst/>
          </a:prstGeom>
        </p:spPr>
        <p:txBody>
          <a:bodyPr wrap="none">
            <a:spAutoFit/>
          </a:bodyPr>
          <a:lstStyle/>
          <a:p>
            <a:r>
              <a:rPr lang="en-US" altLang="zh-CN" b="1" dirty="0"/>
              <a:t>Gravitational focusing</a:t>
            </a:r>
            <a:endParaRPr lang="zh-CN" altLang="en-US" b="1" dirty="0"/>
          </a:p>
        </p:txBody>
      </p:sp>
      <p:sp>
        <p:nvSpPr>
          <p:cNvPr id="41" name="矩形 40">
            <a:extLst>
              <a:ext uri="{FF2B5EF4-FFF2-40B4-BE49-F238E27FC236}">
                <a16:creationId xmlns:a16="http://schemas.microsoft.com/office/drawing/2014/main" id="{47F511D0-C75E-4DC2-8128-1C7C2B823968}"/>
              </a:ext>
            </a:extLst>
          </p:cNvPr>
          <p:cNvSpPr/>
          <p:nvPr/>
        </p:nvSpPr>
        <p:spPr>
          <a:xfrm>
            <a:off x="1625608" y="6030188"/>
            <a:ext cx="2598788" cy="369332"/>
          </a:xfrm>
          <a:prstGeom prst="rect">
            <a:avLst/>
          </a:prstGeom>
        </p:spPr>
        <p:txBody>
          <a:bodyPr wrap="none">
            <a:spAutoFit/>
          </a:bodyPr>
          <a:lstStyle/>
          <a:p>
            <a:r>
              <a:rPr lang="en-US" altLang="zh-CN" b="1" dirty="0"/>
              <a:t>Capture get stimulated</a:t>
            </a:r>
            <a:endParaRPr lang="zh-CN" altLang="en-US" b="1" dirty="0"/>
          </a:p>
        </p:txBody>
      </p:sp>
      <p:cxnSp>
        <p:nvCxnSpPr>
          <p:cNvPr id="42" name="直接箭头连接符 41">
            <a:extLst>
              <a:ext uri="{FF2B5EF4-FFF2-40B4-BE49-F238E27FC236}">
                <a16:creationId xmlns:a16="http://schemas.microsoft.com/office/drawing/2014/main" id="{36DDC988-885C-48D9-A4B9-BDBDB8B54825}"/>
              </a:ext>
            </a:extLst>
          </p:cNvPr>
          <p:cNvCxnSpPr/>
          <p:nvPr/>
        </p:nvCxnSpPr>
        <p:spPr>
          <a:xfrm>
            <a:off x="4379949" y="6214854"/>
            <a:ext cx="40535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3" name="矩形 42">
                <a:extLst>
                  <a:ext uri="{FF2B5EF4-FFF2-40B4-BE49-F238E27FC236}">
                    <a16:creationId xmlns:a16="http://schemas.microsoft.com/office/drawing/2014/main" id="{4EE183BA-3269-4F83-BE6D-130E1632AFF5}"/>
                  </a:ext>
                </a:extLst>
              </p:cNvPr>
              <p:cNvSpPr/>
              <p:nvPr/>
            </p:nvSpPr>
            <p:spPr>
              <a:xfrm>
                <a:off x="3697023" y="3436623"/>
                <a:ext cx="2176558" cy="549381"/>
              </a:xfrm>
              <a:prstGeom prst="rect">
                <a:avLst/>
              </a:prstGeom>
              <a:ln>
                <a:noFill/>
              </a:ln>
            </p:spPr>
            <p:txBody>
              <a:bodyPr wrap="none">
                <a:spAutoFit/>
              </a:bodyPr>
              <a:lstStyle/>
              <a:p>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𝑉</m:t>
                        </m:r>
                      </m:e>
                      <m:sub>
                        <m:r>
                          <a:rPr lang="en-US" altLang="zh-CN" sz="2000" b="0" i="1" smtClean="0">
                            <a:latin typeface="Cambria Math" panose="02040503050406030204" pitchFamily="18" charset="0"/>
                          </a:rPr>
                          <m:t>𝑒𝑥𝑡</m:t>
                        </m:r>
                      </m:sub>
                    </m:sSub>
                    <m:r>
                      <a:rPr lang="en-US" altLang="zh-CN" sz="2000" b="0" i="1" smtClean="0">
                        <a:latin typeface="Cambria Math" panose="02040503050406030204" pitchFamily="18" charset="0"/>
                      </a:rPr>
                      <m:t>=−</m:t>
                    </m:r>
                    <m:f>
                      <m:fPr>
                        <m:ctrlPr>
                          <a:rPr lang="en-US" altLang="zh-CN" sz="2000" i="1" smtClean="0">
                            <a:latin typeface="Cambria Math" panose="02040503050406030204" pitchFamily="18" charset="0"/>
                          </a:rPr>
                        </m:ctrlPr>
                      </m:fPr>
                      <m:num>
                        <m:r>
                          <a:rPr lang="en-US" altLang="zh-CN" sz="2000" b="0" i="1" smtClean="0">
                            <a:latin typeface="Cambria Math" panose="02040503050406030204" pitchFamily="18" charset="0"/>
                          </a:rPr>
                          <m:t>𝐺</m:t>
                        </m:r>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𝑚</m:t>
                            </m:r>
                          </m:e>
                          <m:sub>
                            <m:r>
                              <a:rPr lang="en-US" altLang="zh-CN" sz="2000" b="0" i="1" smtClean="0">
                                <a:latin typeface="Cambria Math" panose="02040503050406030204" pitchFamily="18" charset="0"/>
                              </a:rPr>
                              <m:t>𝜙</m:t>
                            </m:r>
                          </m:sub>
                        </m:sSub>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𝑀</m:t>
                            </m:r>
                          </m:e>
                          <m:sub>
                            <m:r>
                              <a:rPr lang="en-US" altLang="zh-CN" sz="2000" b="0" i="1" smtClean="0">
                                <a:latin typeface="Cambria Math" panose="02040503050406030204" pitchFamily="18" charset="0"/>
                              </a:rPr>
                              <m:t>𝑒𝑥𝑡</m:t>
                            </m:r>
                          </m:sub>
                        </m:sSub>
                      </m:num>
                      <m:den>
                        <m:r>
                          <a:rPr lang="en-US" altLang="zh-CN" sz="2000" b="0" i="1" smtClean="0">
                            <a:latin typeface="Cambria Math" panose="02040503050406030204" pitchFamily="18" charset="0"/>
                          </a:rPr>
                          <m:t>𝑟</m:t>
                        </m:r>
                      </m:den>
                    </m:f>
                  </m:oMath>
                </a14:m>
                <a:r>
                  <a:rPr lang="zh-CN" altLang="en-US" sz="2000" i="1" dirty="0"/>
                  <a:t> </a:t>
                </a:r>
              </a:p>
            </p:txBody>
          </p:sp>
        </mc:Choice>
        <mc:Fallback xmlns="">
          <p:sp>
            <p:nvSpPr>
              <p:cNvPr id="43" name="矩形 42">
                <a:extLst>
                  <a:ext uri="{FF2B5EF4-FFF2-40B4-BE49-F238E27FC236}">
                    <a16:creationId xmlns:a16="http://schemas.microsoft.com/office/drawing/2014/main" id="{4EE183BA-3269-4F83-BE6D-130E1632AFF5}"/>
                  </a:ext>
                </a:extLst>
              </p:cNvPr>
              <p:cNvSpPr>
                <a:spLocks noRot="1" noChangeAspect="1" noMove="1" noResize="1" noEditPoints="1" noAdjustHandles="1" noChangeArrowheads="1" noChangeShapeType="1" noTextEdit="1"/>
              </p:cNvSpPr>
              <p:nvPr/>
            </p:nvSpPr>
            <p:spPr>
              <a:xfrm>
                <a:off x="3697023" y="3436623"/>
                <a:ext cx="2176558" cy="549381"/>
              </a:xfrm>
              <a:prstGeom prst="rect">
                <a:avLst/>
              </a:prstGeom>
              <a:blipFill>
                <a:blip r:embed="rId5"/>
                <a:stretch>
                  <a:fillRect/>
                </a:stretch>
              </a:blipFill>
              <a:ln>
                <a:noFill/>
              </a:ln>
            </p:spPr>
            <p:txBody>
              <a:bodyPr/>
              <a:lstStyle/>
              <a:p>
                <a:r>
                  <a:rPr lang="zh-CN" altLang="en-US">
                    <a:noFill/>
                  </a:rPr>
                  <a:t> </a:t>
                </a:r>
              </a:p>
            </p:txBody>
          </p:sp>
        </mc:Fallback>
      </mc:AlternateContent>
      <p:sp>
        <p:nvSpPr>
          <p:cNvPr id="3" name="矩形 2">
            <a:extLst>
              <a:ext uri="{FF2B5EF4-FFF2-40B4-BE49-F238E27FC236}">
                <a16:creationId xmlns:a16="http://schemas.microsoft.com/office/drawing/2014/main" id="{446B43A2-C280-4FB8-877A-F3D54FCAA3EE}"/>
              </a:ext>
            </a:extLst>
          </p:cNvPr>
          <p:cNvSpPr/>
          <p:nvPr/>
        </p:nvSpPr>
        <p:spPr>
          <a:xfrm>
            <a:off x="9968585" y="840607"/>
            <a:ext cx="1604927" cy="369332"/>
          </a:xfrm>
          <a:prstGeom prst="rect">
            <a:avLst/>
          </a:prstGeom>
        </p:spPr>
        <p:txBody>
          <a:bodyPr wrap="none">
            <a:spAutoFit/>
          </a:bodyPr>
          <a:lstStyle/>
          <a:p>
            <a:r>
              <a:rPr lang="en-US" altLang="zh-CN" b="1" dirty="0"/>
              <a:t>Formation V2</a:t>
            </a:r>
            <a:endParaRPr lang="zh-CN" altLang="en-US" dirty="0"/>
          </a:p>
        </p:txBody>
      </p:sp>
      <p:pic>
        <p:nvPicPr>
          <p:cNvPr id="36" name="图片 35">
            <a:extLst>
              <a:ext uri="{FF2B5EF4-FFF2-40B4-BE49-F238E27FC236}">
                <a16:creationId xmlns:a16="http://schemas.microsoft.com/office/drawing/2014/main" id="{3939627D-EA97-4545-AA43-CBBB4AB75348}"/>
              </a:ext>
            </a:extLst>
          </p:cNvPr>
          <p:cNvPicPr>
            <a:picLocks noChangeAspect="1"/>
          </p:cNvPicPr>
          <p:nvPr/>
        </p:nvPicPr>
        <p:blipFill>
          <a:blip r:embed="rId6"/>
          <a:stretch>
            <a:fillRect/>
          </a:stretch>
        </p:blipFill>
        <p:spPr>
          <a:xfrm>
            <a:off x="8665955" y="2781296"/>
            <a:ext cx="3401373" cy="2110060"/>
          </a:xfrm>
          <a:prstGeom prst="rect">
            <a:avLst/>
          </a:prstGeom>
          <a:ln>
            <a:solidFill>
              <a:schemeClr val="tx1"/>
            </a:solidFill>
          </a:ln>
        </p:spPr>
      </p:pic>
      <p:sp>
        <p:nvSpPr>
          <p:cNvPr id="38" name="矩形 37">
            <a:extLst>
              <a:ext uri="{FF2B5EF4-FFF2-40B4-BE49-F238E27FC236}">
                <a16:creationId xmlns:a16="http://schemas.microsoft.com/office/drawing/2014/main" id="{61A96DC0-809A-4C48-A614-EC28CBE3DCC4}"/>
              </a:ext>
            </a:extLst>
          </p:cNvPr>
          <p:cNvSpPr/>
          <p:nvPr/>
        </p:nvSpPr>
        <p:spPr>
          <a:xfrm>
            <a:off x="8598688" y="4896222"/>
            <a:ext cx="3559872" cy="923330"/>
          </a:xfrm>
          <a:prstGeom prst="rect">
            <a:avLst/>
          </a:prstGeom>
        </p:spPr>
        <p:txBody>
          <a:bodyPr wrap="square">
            <a:spAutoFit/>
          </a:bodyPr>
          <a:lstStyle/>
          <a:p>
            <a:r>
              <a:rPr lang="en-US" altLang="zh-CN" dirty="0"/>
              <a:t>DM </a:t>
            </a:r>
            <a:r>
              <a:rPr lang="zh-CN" altLang="en-US" dirty="0"/>
              <a:t>can be trapped into a bound configuration </a:t>
            </a:r>
            <a:r>
              <a:rPr lang="en-US" altLang="zh-CN" dirty="0"/>
              <a:t>via 2 to 2 process in quartic self-interactions</a:t>
            </a:r>
            <a:endParaRPr lang="zh-CN" altLang="en-US" dirty="0"/>
          </a:p>
        </p:txBody>
      </p:sp>
    </p:spTree>
    <p:extLst>
      <p:ext uri="{BB962C8B-B14F-4D97-AF65-F5344CB8AC3E}">
        <p14:creationId xmlns:p14="http://schemas.microsoft.com/office/powerpoint/2010/main" val="2527349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FFD94C-873E-4B6D-B06E-8D9833D89335}"/>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Local Halo</a:t>
            </a:r>
            <a:endParaRPr lang="zh-CN" altLang="en-US" b="1" dirty="0">
              <a:solidFill>
                <a:schemeClr val="bg1"/>
              </a:solidFill>
            </a:endParaRPr>
          </a:p>
        </p:txBody>
      </p:sp>
      <p:sp>
        <p:nvSpPr>
          <p:cNvPr id="3" name="内容占位符 2">
            <a:extLst>
              <a:ext uri="{FF2B5EF4-FFF2-40B4-BE49-F238E27FC236}">
                <a16:creationId xmlns:a16="http://schemas.microsoft.com/office/drawing/2014/main" id="{1D105028-E407-49FE-985D-A5103B15EF3D}"/>
              </a:ext>
            </a:extLst>
          </p:cNvPr>
          <p:cNvSpPr>
            <a:spLocks noGrp="1"/>
          </p:cNvSpPr>
          <p:nvPr>
            <p:ph idx="1"/>
          </p:nvPr>
        </p:nvSpPr>
        <p:spPr>
          <a:xfrm>
            <a:off x="0" y="568409"/>
            <a:ext cx="10515600" cy="548146"/>
          </a:xfrm>
        </p:spPr>
        <p:txBody>
          <a:bodyPr/>
          <a:lstStyle/>
          <a:p>
            <a:pPr marL="0" indent="0">
              <a:buNone/>
            </a:pPr>
            <a:r>
              <a:rPr lang="en-US" altLang="zh-CN" b="1" dirty="0">
                <a:ln w="0"/>
                <a:effectLst>
                  <a:outerShdw blurRad="38100" dist="19050" dir="2700000" algn="tl" rotWithShape="0">
                    <a:schemeClr val="dk1">
                      <a:alpha val="40000"/>
                    </a:schemeClr>
                  </a:outerShdw>
                </a:effectLst>
              </a:rPr>
              <a:t>Sun halo</a:t>
            </a:r>
            <a:endParaRPr lang="zh-CN" altLang="en-US" sz="36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endParaRPr lang="zh-CN" altLang="en-US" b="1" dirty="0"/>
          </a:p>
        </p:txBody>
      </p:sp>
      <p:sp>
        <p:nvSpPr>
          <p:cNvPr id="4" name="灯片编号占位符 3">
            <a:extLst>
              <a:ext uri="{FF2B5EF4-FFF2-40B4-BE49-F238E27FC236}">
                <a16:creationId xmlns:a16="http://schemas.microsoft.com/office/drawing/2014/main" id="{57C884AF-BECF-428C-B648-0EB5D67FAA22}"/>
              </a:ext>
            </a:extLst>
          </p:cNvPr>
          <p:cNvSpPr>
            <a:spLocks noGrp="1"/>
          </p:cNvSpPr>
          <p:nvPr>
            <p:ph type="sldNum" sz="quarter" idx="12"/>
          </p:nvPr>
        </p:nvSpPr>
        <p:spPr/>
        <p:txBody>
          <a:bodyPr/>
          <a:lstStyle/>
          <a:p>
            <a:fld id="{65316A93-59F2-4889-9C97-010C89774A76}" type="slidenum">
              <a:rPr lang="zh-CN" altLang="en-US" smtClean="0"/>
              <a:pPr/>
              <a:t>35</a:t>
            </a:fld>
            <a:endParaRPr lang="zh-CN" altLang="en-US" dirty="0"/>
          </a:p>
        </p:txBody>
      </p:sp>
      <p:pic>
        <p:nvPicPr>
          <p:cNvPr id="6" name="图片 5">
            <a:extLst>
              <a:ext uri="{FF2B5EF4-FFF2-40B4-BE49-F238E27FC236}">
                <a16:creationId xmlns:a16="http://schemas.microsoft.com/office/drawing/2014/main" id="{4009AD70-85FA-40D3-9A88-45D3A4126DC0}"/>
              </a:ext>
            </a:extLst>
          </p:cNvPr>
          <p:cNvPicPr>
            <a:picLocks noChangeAspect="1"/>
          </p:cNvPicPr>
          <p:nvPr/>
        </p:nvPicPr>
        <p:blipFill>
          <a:blip r:embed="rId2"/>
          <a:stretch>
            <a:fillRect/>
          </a:stretch>
        </p:blipFill>
        <p:spPr>
          <a:xfrm>
            <a:off x="2584791" y="3974684"/>
            <a:ext cx="3073602" cy="617849"/>
          </a:xfrm>
          <a:prstGeom prst="rect">
            <a:avLst/>
          </a:prstGeom>
        </p:spPr>
      </p:pic>
      <p:sp>
        <p:nvSpPr>
          <p:cNvPr id="8" name="文本框 7">
            <a:extLst>
              <a:ext uri="{FF2B5EF4-FFF2-40B4-BE49-F238E27FC236}">
                <a16:creationId xmlns:a16="http://schemas.microsoft.com/office/drawing/2014/main" id="{E8B6312E-5B15-45DA-946B-9F400D97A9C4}"/>
              </a:ext>
            </a:extLst>
          </p:cNvPr>
          <p:cNvSpPr txBox="1"/>
          <p:nvPr/>
        </p:nvSpPr>
        <p:spPr>
          <a:xfrm>
            <a:off x="201183" y="1009655"/>
            <a:ext cx="3315016" cy="461665"/>
          </a:xfrm>
          <a:prstGeom prst="rect">
            <a:avLst/>
          </a:prstGeom>
          <a:noFill/>
        </p:spPr>
        <p:txBody>
          <a:bodyPr wrap="square">
            <a:spAutoFit/>
          </a:bodyPr>
          <a:lstStyle/>
          <a:p>
            <a:r>
              <a:rPr lang="en-US" altLang="zh-CN" sz="2400" b="1" dirty="0"/>
              <a:t>Formation mechanism</a:t>
            </a:r>
            <a:endParaRPr lang="zh-CN" altLang="en-US" sz="2400" b="1" dirty="0"/>
          </a:p>
        </p:txBody>
      </p:sp>
      <p:sp>
        <p:nvSpPr>
          <p:cNvPr id="9" name="矩形 8">
            <a:extLst>
              <a:ext uri="{FF2B5EF4-FFF2-40B4-BE49-F238E27FC236}">
                <a16:creationId xmlns:a16="http://schemas.microsoft.com/office/drawing/2014/main" id="{A8325090-DF11-4FF2-BEEC-EA0655273806}"/>
              </a:ext>
            </a:extLst>
          </p:cNvPr>
          <p:cNvSpPr/>
          <p:nvPr/>
        </p:nvSpPr>
        <p:spPr>
          <a:xfrm>
            <a:off x="9070496" y="6080617"/>
            <a:ext cx="2624436" cy="369332"/>
          </a:xfrm>
          <a:prstGeom prst="rect">
            <a:avLst/>
          </a:prstGeom>
        </p:spPr>
        <p:txBody>
          <a:bodyPr wrap="none">
            <a:spAutoFit/>
          </a:bodyPr>
          <a:lstStyle/>
          <a:p>
            <a:r>
              <a:rPr lang="zh-CN" altLang="en-US" dirty="0"/>
              <a:t>Budker</a:t>
            </a:r>
            <a:r>
              <a:rPr lang="en-US" altLang="zh-CN" dirty="0"/>
              <a:t> et al. 2306.12477</a:t>
            </a:r>
            <a:endParaRPr lang="zh-CN" altLang="en-US" dirty="0"/>
          </a:p>
        </p:txBody>
      </p:sp>
      <p:pic>
        <p:nvPicPr>
          <p:cNvPr id="10" name="图片 9">
            <a:extLst>
              <a:ext uri="{FF2B5EF4-FFF2-40B4-BE49-F238E27FC236}">
                <a16:creationId xmlns:a16="http://schemas.microsoft.com/office/drawing/2014/main" id="{CA026F65-7A59-4978-AE52-45FD70BCB733}"/>
              </a:ext>
            </a:extLst>
          </p:cNvPr>
          <p:cNvPicPr>
            <a:picLocks noChangeAspect="1"/>
          </p:cNvPicPr>
          <p:nvPr/>
        </p:nvPicPr>
        <p:blipFill>
          <a:blip r:embed="rId3"/>
          <a:stretch>
            <a:fillRect/>
          </a:stretch>
        </p:blipFill>
        <p:spPr>
          <a:xfrm>
            <a:off x="2342413" y="4946290"/>
            <a:ext cx="5514650" cy="675263"/>
          </a:xfrm>
          <a:prstGeom prst="rect">
            <a:avLst/>
          </a:prstGeom>
        </p:spPr>
      </p:pic>
      <p:pic>
        <p:nvPicPr>
          <p:cNvPr id="11" name="图片 10">
            <a:extLst>
              <a:ext uri="{FF2B5EF4-FFF2-40B4-BE49-F238E27FC236}">
                <a16:creationId xmlns:a16="http://schemas.microsoft.com/office/drawing/2014/main" id="{54C90D31-B66E-4FB2-A4E4-50FCC3B0DCFD}"/>
              </a:ext>
            </a:extLst>
          </p:cNvPr>
          <p:cNvPicPr>
            <a:picLocks noChangeAspect="1"/>
          </p:cNvPicPr>
          <p:nvPr/>
        </p:nvPicPr>
        <p:blipFill>
          <a:blip r:embed="rId4"/>
          <a:stretch>
            <a:fillRect/>
          </a:stretch>
        </p:blipFill>
        <p:spPr>
          <a:xfrm>
            <a:off x="3583628" y="2384370"/>
            <a:ext cx="1115413" cy="651160"/>
          </a:xfrm>
          <a:prstGeom prst="rect">
            <a:avLst/>
          </a:prstGeom>
        </p:spPr>
      </p:pic>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B160FF6C-56BD-419A-8B0D-4F5C974FB783}"/>
                  </a:ext>
                </a:extLst>
              </p:cNvPr>
              <p:cNvSpPr/>
              <p:nvPr/>
            </p:nvSpPr>
            <p:spPr>
              <a:xfrm>
                <a:off x="1335944" y="3588148"/>
                <a:ext cx="4397294" cy="369332"/>
              </a:xfrm>
              <a:prstGeom prst="rect">
                <a:avLst/>
              </a:prstGeom>
            </p:spPr>
            <p:txBody>
              <a:bodyPr wrap="none">
                <a:spAutoFit/>
              </a:bodyPr>
              <a:lstStyle/>
              <a:p>
                <a:r>
                  <a:rPr lang="en-US" altLang="zh-CN" b="1" dirty="0">
                    <a:solidFill>
                      <a:srgbClr val="FF0000"/>
                    </a:solidFill>
                  </a:rPr>
                  <a:t>T</a:t>
                </a:r>
                <a:r>
                  <a:rPr lang="zh-CN" altLang="en-US" b="1" dirty="0">
                    <a:solidFill>
                      <a:srgbClr val="FF0000"/>
                    </a:solidFill>
                  </a:rPr>
                  <a:t>otal mass </a:t>
                </a:r>
                <a14:m>
                  <m:oMath xmlns:m="http://schemas.openxmlformats.org/officeDocument/2006/math">
                    <m:sSub>
                      <m:sSubPr>
                        <m:ctrlPr>
                          <a:rPr lang="en-US" altLang="zh-CN" b="1" i="1" smtClean="0">
                            <a:solidFill>
                              <a:srgbClr val="FF0000"/>
                            </a:solidFill>
                            <a:latin typeface="Cambria Math" panose="02040503050406030204" pitchFamily="18" charset="0"/>
                          </a:rPr>
                        </m:ctrlPr>
                      </m:sSubPr>
                      <m:e>
                        <m:r>
                          <a:rPr lang="en-US" altLang="zh-CN" b="1" i="1" smtClean="0">
                            <a:solidFill>
                              <a:srgbClr val="FF0000"/>
                            </a:solidFill>
                            <a:latin typeface="Cambria Math" panose="02040503050406030204" pitchFamily="18" charset="0"/>
                          </a:rPr>
                          <m:t>𝑴</m:t>
                        </m:r>
                      </m:e>
                      <m:sub>
                        <m:r>
                          <a:rPr lang="en-US" altLang="zh-CN" b="1" i="1" smtClean="0">
                            <a:solidFill>
                              <a:srgbClr val="FF0000"/>
                            </a:solidFill>
                            <a:latin typeface="Cambria Math" panose="02040503050406030204" pitchFamily="18" charset="0"/>
                          </a:rPr>
                          <m:t>⋆</m:t>
                        </m:r>
                      </m:sub>
                    </m:sSub>
                  </m:oMath>
                </a14:m>
                <a:r>
                  <a:rPr lang="zh-CN" altLang="en-US" b="1" dirty="0">
                    <a:solidFill>
                      <a:srgbClr val="FF0000"/>
                    </a:solidFill>
                  </a:rPr>
                  <a:t> of ULDM </a:t>
                </a:r>
                <a:r>
                  <a:rPr lang="en-US" altLang="zh-CN" b="1" dirty="0">
                    <a:solidFill>
                      <a:srgbClr val="FF0000"/>
                    </a:solidFill>
                  </a:rPr>
                  <a:t>in ground state:</a:t>
                </a:r>
                <a:endParaRPr lang="zh-CN" altLang="en-US" b="1" dirty="0">
                  <a:solidFill>
                    <a:srgbClr val="FF0000"/>
                  </a:solidFill>
                </a:endParaRPr>
              </a:p>
            </p:txBody>
          </p:sp>
        </mc:Choice>
        <mc:Fallback xmlns="">
          <p:sp>
            <p:nvSpPr>
              <p:cNvPr id="12" name="矩形 11">
                <a:extLst>
                  <a:ext uri="{FF2B5EF4-FFF2-40B4-BE49-F238E27FC236}">
                    <a16:creationId xmlns:a16="http://schemas.microsoft.com/office/drawing/2014/main" id="{B160FF6C-56BD-419A-8B0D-4F5C974FB783}"/>
                  </a:ext>
                </a:extLst>
              </p:cNvPr>
              <p:cNvSpPr>
                <a:spLocks noRot="1" noChangeAspect="1" noMove="1" noResize="1" noEditPoints="1" noAdjustHandles="1" noChangeArrowheads="1" noChangeShapeType="1" noTextEdit="1"/>
              </p:cNvSpPr>
              <p:nvPr/>
            </p:nvSpPr>
            <p:spPr>
              <a:xfrm>
                <a:off x="1335944" y="3588148"/>
                <a:ext cx="4397294" cy="369332"/>
              </a:xfrm>
              <a:prstGeom prst="rect">
                <a:avLst/>
              </a:prstGeom>
              <a:blipFill>
                <a:blip r:embed="rId5"/>
                <a:stretch>
                  <a:fillRect l="-1110" t="-10000" r="-416" b="-26667"/>
                </a:stretch>
              </a:blipFill>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B9C578FE-75C8-48F4-A3BD-EF36CE3C0D84}"/>
              </a:ext>
            </a:extLst>
          </p:cNvPr>
          <p:cNvPicPr>
            <a:picLocks noChangeAspect="1"/>
          </p:cNvPicPr>
          <p:nvPr/>
        </p:nvPicPr>
        <p:blipFill rotWithShape="1">
          <a:blip r:embed="rId6"/>
          <a:srcRect r="55678" b="-6153"/>
          <a:stretch/>
        </p:blipFill>
        <p:spPr>
          <a:xfrm>
            <a:off x="2364016" y="5658160"/>
            <a:ext cx="1954567" cy="408029"/>
          </a:xfrm>
          <a:prstGeom prst="rect">
            <a:avLst/>
          </a:prstGeom>
        </p:spPr>
      </p:pic>
      <p:pic>
        <p:nvPicPr>
          <p:cNvPr id="14" name="图片 13">
            <a:extLst>
              <a:ext uri="{FF2B5EF4-FFF2-40B4-BE49-F238E27FC236}">
                <a16:creationId xmlns:a16="http://schemas.microsoft.com/office/drawing/2014/main" id="{52821967-8EBC-4550-BDED-8DAF867557D5}"/>
              </a:ext>
            </a:extLst>
          </p:cNvPr>
          <p:cNvPicPr>
            <a:picLocks noChangeAspect="1"/>
          </p:cNvPicPr>
          <p:nvPr/>
        </p:nvPicPr>
        <p:blipFill>
          <a:blip r:embed="rId7"/>
          <a:stretch>
            <a:fillRect/>
          </a:stretch>
        </p:blipFill>
        <p:spPr>
          <a:xfrm>
            <a:off x="6095998" y="4127507"/>
            <a:ext cx="1456527" cy="388879"/>
          </a:xfrm>
          <a:prstGeom prst="rect">
            <a:avLst/>
          </a:prstGeom>
        </p:spPr>
      </p:pic>
      <p:sp>
        <p:nvSpPr>
          <p:cNvPr id="16" name="矩形 15">
            <a:extLst>
              <a:ext uri="{FF2B5EF4-FFF2-40B4-BE49-F238E27FC236}">
                <a16:creationId xmlns:a16="http://schemas.microsoft.com/office/drawing/2014/main" id="{CC9122E4-00CF-42C9-BABB-BB187D98644F}"/>
              </a:ext>
            </a:extLst>
          </p:cNvPr>
          <p:cNvSpPr/>
          <p:nvPr/>
        </p:nvSpPr>
        <p:spPr>
          <a:xfrm>
            <a:off x="693245" y="2564757"/>
            <a:ext cx="3062926" cy="369332"/>
          </a:xfrm>
          <a:prstGeom prst="rect">
            <a:avLst/>
          </a:prstGeom>
        </p:spPr>
        <p:txBody>
          <a:bodyPr wrap="square">
            <a:spAutoFit/>
          </a:bodyPr>
          <a:lstStyle/>
          <a:p>
            <a:r>
              <a:rPr lang="en-US" altLang="zh-CN" b="1" dirty="0"/>
              <a:t>Quartic self-interactions: </a:t>
            </a:r>
            <a:endParaRPr lang="zh-CN" altLang="en-US" b="1" dirty="0"/>
          </a:p>
        </p:txBody>
      </p:sp>
      <p:sp>
        <p:nvSpPr>
          <p:cNvPr id="17" name="矩形 16">
            <a:extLst>
              <a:ext uri="{FF2B5EF4-FFF2-40B4-BE49-F238E27FC236}">
                <a16:creationId xmlns:a16="http://schemas.microsoft.com/office/drawing/2014/main" id="{BC902543-7D39-4AF0-BC64-AC577093D068}"/>
              </a:ext>
            </a:extLst>
          </p:cNvPr>
          <p:cNvSpPr/>
          <p:nvPr/>
        </p:nvSpPr>
        <p:spPr>
          <a:xfrm>
            <a:off x="716704" y="4540351"/>
            <a:ext cx="2489784" cy="369332"/>
          </a:xfrm>
          <a:prstGeom prst="rect">
            <a:avLst/>
          </a:prstGeom>
        </p:spPr>
        <p:txBody>
          <a:bodyPr wrap="none">
            <a:spAutoFit/>
          </a:bodyPr>
          <a:lstStyle/>
          <a:p>
            <a:r>
              <a:rPr lang="en-US" altLang="zh-CN" b="1" dirty="0"/>
              <a:t>Gravitational focusing</a:t>
            </a:r>
            <a:endParaRPr lang="zh-CN" altLang="en-US" b="1" dirty="0"/>
          </a:p>
        </p:txBody>
      </p:sp>
      <p:sp>
        <p:nvSpPr>
          <p:cNvPr id="18" name="文本框 17">
            <a:extLst>
              <a:ext uri="{FF2B5EF4-FFF2-40B4-BE49-F238E27FC236}">
                <a16:creationId xmlns:a16="http://schemas.microsoft.com/office/drawing/2014/main" id="{BBD696F5-BE83-4558-9A43-A5DBDDF03883}"/>
              </a:ext>
            </a:extLst>
          </p:cNvPr>
          <p:cNvSpPr txBox="1"/>
          <p:nvPr/>
        </p:nvSpPr>
        <p:spPr>
          <a:xfrm>
            <a:off x="693245" y="1627345"/>
            <a:ext cx="2717160" cy="369332"/>
          </a:xfrm>
          <a:prstGeom prst="rect">
            <a:avLst/>
          </a:prstGeom>
          <a:noFill/>
        </p:spPr>
        <p:txBody>
          <a:bodyPr wrap="square">
            <a:spAutoFit/>
          </a:bodyPr>
          <a:lstStyle/>
          <a:p>
            <a:r>
              <a:rPr lang="en-US" altLang="zh-CN" b="1" dirty="0"/>
              <a:t>Gravitational potential :</a:t>
            </a:r>
            <a:endParaRPr lang="zh-CN" altLang="en-US" b="1" dirty="0"/>
          </a:p>
        </p:txBody>
      </p:sp>
      <p:sp>
        <p:nvSpPr>
          <p:cNvPr id="19" name="文本框 18">
            <a:extLst>
              <a:ext uri="{FF2B5EF4-FFF2-40B4-BE49-F238E27FC236}">
                <a16:creationId xmlns:a16="http://schemas.microsoft.com/office/drawing/2014/main" id="{0C9958DF-2EA2-47B2-B6CC-2A405536BA65}"/>
              </a:ext>
            </a:extLst>
          </p:cNvPr>
          <p:cNvSpPr txBox="1"/>
          <p:nvPr/>
        </p:nvSpPr>
        <p:spPr>
          <a:xfrm>
            <a:off x="2403133" y="2155859"/>
            <a:ext cx="5170124" cy="338554"/>
          </a:xfrm>
          <a:prstGeom prst="rect">
            <a:avLst/>
          </a:prstGeom>
          <a:noFill/>
        </p:spPr>
        <p:txBody>
          <a:bodyPr wrap="square">
            <a:spAutoFit/>
          </a:bodyPr>
          <a:lstStyle/>
          <a:p>
            <a:r>
              <a:rPr lang="zh-CN" altLang="en-US" sz="1600" b="1" dirty="0"/>
              <a:t>①</a:t>
            </a:r>
            <a:r>
              <a:rPr lang="en-US" altLang="zh-CN" sz="1600" b="1" dirty="0"/>
              <a:t>Gravitational atom </a:t>
            </a:r>
            <a:r>
              <a:rPr lang="en-US" altLang="zh-CN" sz="1600" b="1" dirty="0">
                <a:solidFill>
                  <a:srgbClr val="FF0000"/>
                </a:solidFill>
              </a:rPr>
              <a:t>Bound states</a:t>
            </a:r>
            <a:endParaRPr lang="zh-CN" altLang="en-US" sz="1600" b="1" dirty="0"/>
          </a:p>
        </p:txBody>
      </p:sp>
      <p:sp>
        <p:nvSpPr>
          <p:cNvPr id="20" name="文本框 19">
            <a:extLst>
              <a:ext uri="{FF2B5EF4-FFF2-40B4-BE49-F238E27FC236}">
                <a16:creationId xmlns:a16="http://schemas.microsoft.com/office/drawing/2014/main" id="{AE1ECD82-19F3-411A-A3E2-6684E78B37F7}"/>
              </a:ext>
            </a:extLst>
          </p:cNvPr>
          <p:cNvSpPr txBox="1"/>
          <p:nvPr/>
        </p:nvSpPr>
        <p:spPr>
          <a:xfrm>
            <a:off x="1364614" y="2159684"/>
            <a:ext cx="1168394" cy="338554"/>
          </a:xfrm>
          <a:prstGeom prst="rect">
            <a:avLst/>
          </a:prstGeom>
          <a:noFill/>
        </p:spPr>
        <p:txBody>
          <a:bodyPr wrap="square">
            <a:spAutoFit/>
          </a:bodyPr>
          <a:lstStyle/>
          <a:p>
            <a:r>
              <a:rPr lang="en-US" altLang="zh-CN" sz="1600" b="1" dirty="0"/>
              <a:t>Solution:</a:t>
            </a:r>
            <a:endParaRPr lang="zh-CN" altLang="en-US" sz="1600" b="1" dirty="0"/>
          </a:p>
        </p:txBody>
      </p:sp>
      <p:sp>
        <p:nvSpPr>
          <p:cNvPr id="21" name="文本框 20">
            <a:extLst>
              <a:ext uri="{FF2B5EF4-FFF2-40B4-BE49-F238E27FC236}">
                <a16:creationId xmlns:a16="http://schemas.microsoft.com/office/drawing/2014/main" id="{537E4800-7E92-47ED-A927-EC89548E319D}"/>
              </a:ext>
            </a:extLst>
          </p:cNvPr>
          <p:cNvSpPr txBox="1"/>
          <p:nvPr/>
        </p:nvSpPr>
        <p:spPr>
          <a:xfrm>
            <a:off x="5772592" y="2152034"/>
            <a:ext cx="2217543" cy="338554"/>
          </a:xfrm>
          <a:prstGeom prst="rect">
            <a:avLst/>
          </a:prstGeom>
          <a:noFill/>
        </p:spPr>
        <p:txBody>
          <a:bodyPr wrap="square">
            <a:spAutoFit/>
          </a:bodyPr>
          <a:lstStyle/>
          <a:p>
            <a:r>
              <a:rPr lang="zh-CN" altLang="en-US" sz="1600" b="1" dirty="0">
                <a:solidFill>
                  <a:srgbClr val="2E11BF"/>
                </a:solidFill>
              </a:rPr>
              <a:t>②</a:t>
            </a:r>
            <a:r>
              <a:rPr lang="en-US" altLang="zh-CN" sz="1600" b="1" dirty="0">
                <a:solidFill>
                  <a:srgbClr val="2E11BF"/>
                </a:solidFill>
              </a:rPr>
              <a:t>Unbound states</a:t>
            </a:r>
            <a:endParaRPr lang="zh-CN" altLang="en-US" sz="1600" b="1" dirty="0"/>
          </a:p>
        </p:txBody>
      </p:sp>
      <p:sp>
        <p:nvSpPr>
          <p:cNvPr id="23" name="矩形 22">
            <a:extLst>
              <a:ext uri="{FF2B5EF4-FFF2-40B4-BE49-F238E27FC236}">
                <a16:creationId xmlns:a16="http://schemas.microsoft.com/office/drawing/2014/main" id="{D837DFDC-A173-4997-BDDF-BBA030D9F54C}"/>
              </a:ext>
            </a:extLst>
          </p:cNvPr>
          <p:cNvSpPr/>
          <p:nvPr/>
        </p:nvSpPr>
        <p:spPr>
          <a:xfrm>
            <a:off x="4661516" y="6160181"/>
            <a:ext cx="1434482" cy="338554"/>
          </a:xfrm>
          <a:prstGeom prst="rect">
            <a:avLst/>
          </a:prstGeom>
        </p:spPr>
        <p:txBody>
          <a:bodyPr wrap="square">
            <a:spAutoFit/>
          </a:bodyPr>
          <a:lstStyle/>
          <a:p>
            <a:r>
              <a:rPr lang="en-US" altLang="zh-CN" sz="1600" b="1" dirty="0">
                <a:solidFill>
                  <a:srgbClr val="FF0000"/>
                </a:solidFill>
                <a:latin typeface="Arial" panose="020B0604020202020204" pitchFamily="34" charset="0"/>
              </a:rPr>
              <a:t>Dense halo</a:t>
            </a:r>
            <a:endParaRPr lang="zh-CN" altLang="en-US" sz="1600" b="1" dirty="0">
              <a:solidFill>
                <a:srgbClr val="FF0000"/>
              </a:solidFill>
            </a:endParaRPr>
          </a:p>
        </p:txBody>
      </p:sp>
      <p:sp>
        <p:nvSpPr>
          <p:cNvPr id="24" name="矩形 23">
            <a:extLst>
              <a:ext uri="{FF2B5EF4-FFF2-40B4-BE49-F238E27FC236}">
                <a16:creationId xmlns:a16="http://schemas.microsoft.com/office/drawing/2014/main" id="{978627B4-2F95-4BC9-939F-BCB0BB9E3871}"/>
              </a:ext>
            </a:extLst>
          </p:cNvPr>
          <p:cNvSpPr/>
          <p:nvPr/>
        </p:nvSpPr>
        <p:spPr>
          <a:xfrm>
            <a:off x="1189913" y="6160181"/>
            <a:ext cx="2598788" cy="369332"/>
          </a:xfrm>
          <a:prstGeom prst="rect">
            <a:avLst/>
          </a:prstGeom>
        </p:spPr>
        <p:txBody>
          <a:bodyPr wrap="none">
            <a:spAutoFit/>
          </a:bodyPr>
          <a:lstStyle/>
          <a:p>
            <a:r>
              <a:rPr lang="en-US" altLang="zh-CN" b="1" dirty="0"/>
              <a:t>Capture get stimulated</a:t>
            </a:r>
            <a:endParaRPr lang="zh-CN" altLang="en-US" b="1" dirty="0"/>
          </a:p>
        </p:txBody>
      </p:sp>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823D8A1B-D8C2-4D70-80DD-5385389CE22A}"/>
                  </a:ext>
                </a:extLst>
              </p:cNvPr>
              <p:cNvSpPr/>
              <p:nvPr/>
            </p:nvSpPr>
            <p:spPr>
              <a:xfrm>
                <a:off x="3341300" y="1536745"/>
                <a:ext cx="2176558" cy="549381"/>
              </a:xfrm>
              <a:prstGeom prst="rect">
                <a:avLst/>
              </a:prstGeom>
              <a:ln>
                <a:noFill/>
              </a:ln>
            </p:spPr>
            <p:txBody>
              <a:bodyPr wrap="none">
                <a:spAutoFit/>
              </a:bodyPr>
              <a:lstStyle/>
              <a:p>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𝑉</m:t>
                        </m:r>
                      </m:e>
                      <m:sub>
                        <m:r>
                          <a:rPr lang="en-US" altLang="zh-CN" sz="2000" b="0" i="1" smtClean="0">
                            <a:latin typeface="Cambria Math" panose="02040503050406030204" pitchFamily="18" charset="0"/>
                          </a:rPr>
                          <m:t>𝑒𝑥𝑡</m:t>
                        </m:r>
                      </m:sub>
                    </m:sSub>
                    <m:r>
                      <a:rPr lang="en-US" altLang="zh-CN" sz="2000" b="0" i="1" smtClean="0">
                        <a:latin typeface="Cambria Math" panose="02040503050406030204" pitchFamily="18" charset="0"/>
                      </a:rPr>
                      <m:t>=−</m:t>
                    </m:r>
                    <m:f>
                      <m:fPr>
                        <m:ctrlPr>
                          <a:rPr lang="en-US" altLang="zh-CN" sz="2000" i="1" smtClean="0">
                            <a:latin typeface="Cambria Math" panose="02040503050406030204" pitchFamily="18" charset="0"/>
                          </a:rPr>
                        </m:ctrlPr>
                      </m:fPr>
                      <m:num>
                        <m:r>
                          <a:rPr lang="en-US" altLang="zh-CN" sz="2000" b="0" i="1" smtClean="0">
                            <a:latin typeface="Cambria Math" panose="02040503050406030204" pitchFamily="18" charset="0"/>
                          </a:rPr>
                          <m:t>𝐺</m:t>
                        </m:r>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𝑚</m:t>
                            </m:r>
                          </m:e>
                          <m:sub>
                            <m:r>
                              <a:rPr lang="en-US" altLang="zh-CN" sz="2000" b="0" i="1" smtClean="0">
                                <a:latin typeface="Cambria Math" panose="02040503050406030204" pitchFamily="18" charset="0"/>
                              </a:rPr>
                              <m:t>𝜙</m:t>
                            </m:r>
                          </m:sub>
                        </m:sSub>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𝑀</m:t>
                            </m:r>
                          </m:e>
                          <m:sub>
                            <m:r>
                              <a:rPr lang="en-US" altLang="zh-CN" sz="2000" b="0" i="1" smtClean="0">
                                <a:latin typeface="Cambria Math" panose="02040503050406030204" pitchFamily="18" charset="0"/>
                              </a:rPr>
                              <m:t>𝑒𝑥𝑡</m:t>
                            </m:r>
                          </m:sub>
                        </m:sSub>
                      </m:num>
                      <m:den>
                        <m:r>
                          <a:rPr lang="en-US" altLang="zh-CN" sz="2000" b="0" i="1" smtClean="0">
                            <a:latin typeface="Cambria Math" panose="02040503050406030204" pitchFamily="18" charset="0"/>
                          </a:rPr>
                          <m:t>𝑟</m:t>
                        </m:r>
                      </m:den>
                    </m:f>
                  </m:oMath>
                </a14:m>
                <a:r>
                  <a:rPr lang="zh-CN" altLang="en-US" sz="2000" i="1" dirty="0"/>
                  <a:t> </a:t>
                </a:r>
              </a:p>
            </p:txBody>
          </p:sp>
        </mc:Choice>
        <mc:Fallback xmlns="">
          <p:sp>
            <p:nvSpPr>
              <p:cNvPr id="25" name="矩形 24">
                <a:extLst>
                  <a:ext uri="{FF2B5EF4-FFF2-40B4-BE49-F238E27FC236}">
                    <a16:creationId xmlns:a16="http://schemas.microsoft.com/office/drawing/2014/main" id="{823D8A1B-D8C2-4D70-80DD-5385389CE22A}"/>
                  </a:ext>
                </a:extLst>
              </p:cNvPr>
              <p:cNvSpPr>
                <a:spLocks noRot="1" noChangeAspect="1" noMove="1" noResize="1" noEditPoints="1" noAdjustHandles="1" noChangeArrowheads="1" noChangeShapeType="1" noTextEdit="1"/>
              </p:cNvSpPr>
              <p:nvPr/>
            </p:nvSpPr>
            <p:spPr>
              <a:xfrm>
                <a:off x="3341300" y="1536745"/>
                <a:ext cx="2176558" cy="549381"/>
              </a:xfrm>
              <a:prstGeom prst="rect">
                <a:avLst/>
              </a:prstGeom>
              <a:blipFill>
                <a:blip r:embed="rId8"/>
                <a:stretch>
                  <a:fillRect/>
                </a:stretch>
              </a:blipFill>
              <a:ln>
                <a:noFill/>
              </a:ln>
            </p:spPr>
            <p:txBody>
              <a:bodyPr/>
              <a:lstStyle/>
              <a:p>
                <a:r>
                  <a:rPr lang="zh-CN" altLang="en-US">
                    <a:noFill/>
                  </a:rPr>
                  <a:t> </a:t>
                </a:r>
              </a:p>
            </p:txBody>
          </p:sp>
        </mc:Fallback>
      </mc:AlternateContent>
      <p:cxnSp>
        <p:nvCxnSpPr>
          <p:cNvPr id="27" name="直接箭头连接符 26">
            <a:extLst>
              <a:ext uri="{FF2B5EF4-FFF2-40B4-BE49-F238E27FC236}">
                <a16:creationId xmlns:a16="http://schemas.microsoft.com/office/drawing/2014/main" id="{3125E6CB-C8DF-4D68-8887-317BA4FCF281}"/>
              </a:ext>
            </a:extLst>
          </p:cNvPr>
          <p:cNvCxnSpPr/>
          <p:nvPr/>
        </p:nvCxnSpPr>
        <p:spPr>
          <a:xfrm>
            <a:off x="733000" y="3772814"/>
            <a:ext cx="63161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8" name="直接箭头连接符 27">
            <a:extLst>
              <a:ext uri="{FF2B5EF4-FFF2-40B4-BE49-F238E27FC236}">
                <a16:creationId xmlns:a16="http://schemas.microsoft.com/office/drawing/2014/main" id="{6013F786-3426-418C-9D31-933523877CA1}"/>
              </a:ext>
            </a:extLst>
          </p:cNvPr>
          <p:cNvCxnSpPr/>
          <p:nvPr/>
        </p:nvCxnSpPr>
        <p:spPr>
          <a:xfrm>
            <a:off x="3788701" y="6360535"/>
            <a:ext cx="63161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859ECEE0-3779-4C23-8D36-D411CC9AA328}"/>
                  </a:ext>
                </a:extLst>
              </p:cNvPr>
              <p:cNvSpPr/>
              <p:nvPr/>
            </p:nvSpPr>
            <p:spPr>
              <a:xfrm>
                <a:off x="5658393" y="1432084"/>
                <a:ext cx="1492653" cy="6644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r>
                            <a:rPr lang="en-US" altLang="zh-CN" sz="1600" i="1">
                              <a:latin typeface="Cambria Math" panose="02040503050406030204" pitchFamily="18" charset="0"/>
                            </a:rPr>
                            <m:t>𝑅</m:t>
                          </m:r>
                        </m:e>
                        <m:sub>
                          <m:r>
                            <a:rPr lang="en-US" altLang="zh-CN" sz="1600" i="1">
                              <a:latin typeface="Cambria Math" panose="02040503050406030204" pitchFamily="18" charset="0"/>
                            </a:rPr>
                            <m:t>⋆</m:t>
                          </m:r>
                        </m:sub>
                      </m:sSub>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sSubSup>
                            <m:sSubSupPr>
                              <m:ctrlPr>
                                <a:rPr lang="en-US" altLang="zh-CN" sz="1600" b="0" i="1" smtClean="0">
                                  <a:latin typeface="Cambria Math" panose="02040503050406030204" pitchFamily="18" charset="0"/>
                                </a:rPr>
                              </m:ctrlPr>
                            </m:sSubSupPr>
                            <m:e>
                              <m:r>
                                <a:rPr lang="en-US" altLang="zh-CN" sz="1600" b="0" i="1" smtClean="0">
                                  <a:latin typeface="Cambria Math" panose="02040503050406030204" pitchFamily="18" charset="0"/>
                                </a:rPr>
                                <m:t>𝑀</m:t>
                              </m:r>
                            </m:e>
                            <m:sub>
                              <m:r>
                                <a:rPr lang="en-US" altLang="zh-CN" sz="1600" b="0" i="1" smtClean="0">
                                  <a:latin typeface="Cambria Math" panose="02040503050406030204" pitchFamily="18" charset="0"/>
                                </a:rPr>
                                <m:t>𝑃𝑙</m:t>
                              </m:r>
                            </m:sub>
                            <m:sup>
                              <m:r>
                                <a:rPr lang="en-US" altLang="zh-CN" sz="1600" b="0" i="1" smtClean="0">
                                  <a:latin typeface="Cambria Math" panose="02040503050406030204" pitchFamily="18" charset="0"/>
                                </a:rPr>
                                <m:t>2</m:t>
                              </m:r>
                            </m:sup>
                          </m:sSubSup>
                        </m:num>
                        <m:den>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𝑚</m:t>
                              </m:r>
                            </m:e>
                            <m:sub>
                              <m:r>
                                <a:rPr lang="en-US" altLang="zh-CN" sz="1600" b="0" i="1" smtClean="0">
                                  <a:latin typeface="Cambria Math" panose="02040503050406030204" pitchFamily="18" charset="0"/>
                                </a:rPr>
                                <m:t>𝜙</m:t>
                              </m:r>
                            </m:sub>
                          </m:sSub>
                        </m:den>
                      </m:f>
                      <m:f>
                        <m:fPr>
                          <m:ctrlPr>
                            <a:rPr lang="en-US" altLang="zh-CN" sz="1600" b="0" i="1" smtClean="0">
                              <a:latin typeface="Cambria Math" panose="02040503050406030204" pitchFamily="18" charset="0"/>
                            </a:rPr>
                          </m:ctrlPr>
                        </m:fPr>
                        <m:num>
                          <m:r>
                            <a:rPr lang="en-US" altLang="zh-CN" sz="1600" b="0" i="1" smtClean="0">
                              <a:latin typeface="Cambria Math" panose="02040503050406030204" pitchFamily="18" charset="0"/>
                            </a:rPr>
                            <m:t>1</m:t>
                          </m:r>
                        </m:num>
                        <m:den>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𝑀</m:t>
                              </m:r>
                            </m:e>
                            <m:sub>
                              <m:r>
                                <a:rPr lang="en-US" altLang="zh-CN" sz="1600" b="0" i="1" smtClean="0">
                                  <a:latin typeface="Cambria Math" panose="02040503050406030204" pitchFamily="18" charset="0"/>
                                </a:rPr>
                                <m:t>𝑒𝑥𝑡</m:t>
                              </m:r>
                            </m:sub>
                          </m:sSub>
                        </m:den>
                      </m:f>
                    </m:oMath>
                  </m:oMathPara>
                </a14:m>
                <a:endParaRPr lang="zh-CN" altLang="en-US" sz="1600" dirty="0"/>
              </a:p>
            </p:txBody>
          </p:sp>
        </mc:Choice>
        <mc:Fallback xmlns="">
          <p:sp>
            <p:nvSpPr>
              <p:cNvPr id="29" name="矩形 28">
                <a:extLst>
                  <a:ext uri="{FF2B5EF4-FFF2-40B4-BE49-F238E27FC236}">
                    <a16:creationId xmlns:a16="http://schemas.microsoft.com/office/drawing/2014/main" id="{859ECEE0-3779-4C23-8D36-D411CC9AA328}"/>
                  </a:ext>
                </a:extLst>
              </p:cNvPr>
              <p:cNvSpPr>
                <a:spLocks noRot="1" noChangeAspect="1" noMove="1" noResize="1" noEditPoints="1" noAdjustHandles="1" noChangeArrowheads="1" noChangeShapeType="1" noTextEdit="1"/>
              </p:cNvSpPr>
              <p:nvPr/>
            </p:nvSpPr>
            <p:spPr>
              <a:xfrm>
                <a:off x="5658393" y="1432084"/>
                <a:ext cx="1492653" cy="664413"/>
              </a:xfrm>
              <a:prstGeom prst="rect">
                <a:avLst/>
              </a:prstGeom>
              <a:blipFill>
                <a:blip r:embed="rId9"/>
                <a:stretch>
                  <a:fillRect/>
                </a:stretch>
              </a:blipFill>
            </p:spPr>
            <p:txBody>
              <a:bodyPr/>
              <a:lstStyle/>
              <a:p>
                <a:r>
                  <a:rPr lang="zh-CN" altLang="en-US">
                    <a:noFill/>
                  </a:rPr>
                  <a:t> </a:t>
                </a:r>
              </a:p>
            </p:txBody>
          </p:sp>
        </mc:Fallback>
      </mc:AlternateContent>
      <p:pic>
        <p:nvPicPr>
          <p:cNvPr id="30" name="图片 29">
            <a:extLst>
              <a:ext uri="{FF2B5EF4-FFF2-40B4-BE49-F238E27FC236}">
                <a16:creationId xmlns:a16="http://schemas.microsoft.com/office/drawing/2014/main" id="{9D33C390-2A27-4F26-98E6-84387D2401C5}"/>
              </a:ext>
            </a:extLst>
          </p:cNvPr>
          <p:cNvPicPr>
            <a:picLocks noChangeAspect="1"/>
          </p:cNvPicPr>
          <p:nvPr/>
        </p:nvPicPr>
        <p:blipFill>
          <a:blip r:embed="rId10"/>
          <a:stretch>
            <a:fillRect/>
          </a:stretch>
        </p:blipFill>
        <p:spPr>
          <a:xfrm>
            <a:off x="7800588" y="1756717"/>
            <a:ext cx="4247594" cy="2635018"/>
          </a:xfrm>
          <a:prstGeom prst="rect">
            <a:avLst/>
          </a:prstGeom>
          <a:ln>
            <a:solidFill>
              <a:schemeClr val="tx1"/>
            </a:solidFill>
          </a:ln>
        </p:spPr>
      </p:pic>
      <p:sp>
        <p:nvSpPr>
          <p:cNvPr id="31" name="矩形 30">
            <a:extLst>
              <a:ext uri="{FF2B5EF4-FFF2-40B4-BE49-F238E27FC236}">
                <a16:creationId xmlns:a16="http://schemas.microsoft.com/office/drawing/2014/main" id="{67816236-7ED5-44AC-B322-33FF3D86E409}"/>
              </a:ext>
            </a:extLst>
          </p:cNvPr>
          <p:cNvSpPr/>
          <p:nvPr/>
        </p:nvSpPr>
        <p:spPr>
          <a:xfrm>
            <a:off x="8250040" y="4391735"/>
            <a:ext cx="3559872" cy="923330"/>
          </a:xfrm>
          <a:prstGeom prst="rect">
            <a:avLst/>
          </a:prstGeom>
        </p:spPr>
        <p:txBody>
          <a:bodyPr wrap="square">
            <a:spAutoFit/>
          </a:bodyPr>
          <a:lstStyle/>
          <a:p>
            <a:r>
              <a:rPr lang="en-US" altLang="zh-CN" dirty="0"/>
              <a:t>DM </a:t>
            </a:r>
            <a:r>
              <a:rPr lang="zh-CN" altLang="en-US" dirty="0"/>
              <a:t>can be trapped into a bound configuration </a:t>
            </a:r>
            <a:r>
              <a:rPr lang="en-US" altLang="zh-CN" dirty="0"/>
              <a:t>via 2 to 2 process in quartic self-interactions</a:t>
            </a:r>
            <a:endParaRPr lang="zh-CN" altLang="en-US" dirty="0"/>
          </a:p>
        </p:txBody>
      </p:sp>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8302843D-0C9B-4E00-BA98-82178C983EEB}"/>
                  </a:ext>
                </a:extLst>
              </p:cNvPr>
              <p:cNvSpPr/>
              <p:nvPr/>
            </p:nvSpPr>
            <p:spPr>
              <a:xfrm>
                <a:off x="3068397" y="3059954"/>
                <a:ext cx="3945146" cy="394403"/>
              </a:xfrm>
              <a:prstGeom prst="rect">
                <a:avLst/>
              </a:prstGeom>
              <a:ln>
                <a:solidFill>
                  <a:srgbClr val="FF0000"/>
                </a:solidFill>
              </a:ln>
            </p:spPr>
            <p:txBody>
              <a:bodyPr wrap="square">
                <a:spAutoFit/>
              </a:bodyPr>
              <a:lstStyle/>
              <a:p>
                <a14:m>
                  <m:oMath xmlns:m="http://schemas.openxmlformats.org/officeDocument/2006/math">
                    <m:sSub>
                      <m:sSubPr>
                        <m:ctrlPr>
                          <a:rPr lang="en-US" altLang="zh-CN" i="1" dirty="0" smtClean="0">
                            <a:solidFill>
                              <a:srgbClr val="2E11BF"/>
                            </a:solidFill>
                            <a:latin typeface="Cambria Math" panose="02040503050406030204" pitchFamily="18" charset="0"/>
                          </a:rPr>
                        </m:ctrlPr>
                      </m:sSubPr>
                      <m:e>
                        <m:r>
                          <a:rPr lang="en-US" altLang="zh-CN" b="0" i="1" dirty="0" smtClean="0">
                            <a:solidFill>
                              <a:srgbClr val="2E11BF"/>
                            </a:solidFill>
                            <a:latin typeface="Cambria Math" panose="02040503050406030204" pitchFamily="18" charset="0"/>
                          </a:rPr>
                          <m:t>𝜓</m:t>
                        </m:r>
                      </m:e>
                      <m:sub>
                        <m:sSub>
                          <m:sSubPr>
                            <m:ctrlPr>
                              <a:rPr lang="en-US" altLang="zh-CN" i="1" dirty="0" smtClean="0">
                                <a:solidFill>
                                  <a:srgbClr val="2E11BF"/>
                                </a:solidFill>
                                <a:latin typeface="Cambria Math" panose="02040503050406030204" pitchFamily="18" charset="0"/>
                              </a:rPr>
                            </m:ctrlPr>
                          </m:sSubPr>
                          <m:e>
                            <m:r>
                              <a:rPr lang="zh-CN" altLang="en-US" b="0" i="1" dirty="0" smtClean="0">
                                <a:solidFill>
                                  <a:srgbClr val="2E11BF"/>
                                </a:solidFill>
                                <a:latin typeface="Cambria Math" panose="02040503050406030204" pitchFamily="18" charset="0"/>
                              </a:rPr>
                              <m:t>𝑘</m:t>
                            </m:r>
                          </m:e>
                          <m:sub>
                            <m:r>
                              <a:rPr lang="zh-CN" altLang="en-US" b="0" i="1" dirty="0" smtClean="0">
                                <a:solidFill>
                                  <a:srgbClr val="2E11BF"/>
                                </a:solidFill>
                                <a:latin typeface="Cambria Math" panose="02040503050406030204" pitchFamily="18" charset="0"/>
                              </a:rPr>
                              <m:t>1</m:t>
                            </m:r>
                          </m:sub>
                        </m:sSub>
                        <m:r>
                          <a:rPr lang="en-US" altLang="zh-CN" b="0" i="1" dirty="0" smtClean="0">
                            <a:solidFill>
                              <a:srgbClr val="2E11BF"/>
                            </a:solidFill>
                            <a:latin typeface="Cambria Math" panose="02040503050406030204" pitchFamily="18" charset="0"/>
                          </a:rPr>
                          <m:t>=</m:t>
                        </m:r>
                        <m:sSub>
                          <m:sSubPr>
                            <m:ctrlPr>
                              <a:rPr lang="en-US" altLang="zh-CN" i="1" dirty="0">
                                <a:solidFill>
                                  <a:srgbClr val="2E11BF"/>
                                </a:solidFill>
                                <a:latin typeface="Cambria Math" panose="02040503050406030204" pitchFamily="18" charset="0"/>
                              </a:rPr>
                            </m:ctrlPr>
                          </m:sSubPr>
                          <m:e>
                            <m:r>
                              <m:rPr>
                                <m:sty m:val="p"/>
                              </m:rPr>
                              <a:rPr lang="en-US" altLang="zh-CN" i="0" dirty="0">
                                <a:solidFill>
                                  <a:srgbClr val="2E11BF"/>
                                </a:solidFill>
                                <a:latin typeface="Cambria Math" panose="02040503050406030204" pitchFamily="18" charset="0"/>
                              </a:rPr>
                              <m:t>mv</m:t>
                            </m:r>
                          </m:e>
                          <m:sub>
                            <m:r>
                              <a:rPr lang="en-US" altLang="zh-CN" i="1" dirty="0">
                                <a:solidFill>
                                  <a:srgbClr val="2E11BF"/>
                                </a:solidFill>
                                <a:latin typeface="Cambria Math" panose="02040503050406030204" pitchFamily="18" charset="0"/>
                              </a:rPr>
                              <m:t>1</m:t>
                            </m:r>
                          </m:sub>
                        </m:sSub>
                      </m:sub>
                    </m:sSub>
                    <m:r>
                      <a:rPr lang="zh-CN" altLang="en-US" b="0" i="1" dirty="0" smtClean="0">
                        <a:solidFill>
                          <a:srgbClr val="2E11BF"/>
                        </a:solidFill>
                        <a:latin typeface="Cambria Math" panose="02040503050406030204" pitchFamily="18" charset="0"/>
                      </a:rPr>
                      <m:t> +</m:t>
                    </m:r>
                    <m:sSub>
                      <m:sSubPr>
                        <m:ctrlPr>
                          <a:rPr lang="en-US" altLang="zh-CN" i="1" dirty="0">
                            <a:solidFill>
                              <a:srgbClr val="2E11BF"/>
                            </a:solidFill>
                            <a:latin typeface="Cambria Math" panose="02040503050406030204" pitchFamily="18" charset="0"/>
                          </a:rPr>
                        </m:ctrlPr>
                      </m:sSubPr>
                      <m:e>
                        <m:r>
                          <a:rPr lang="en-US" altLang="zh-CN" b="0" i="1" dirty="0">
                            <a:solidFill>
                              <a:srgbClr val="2E11BF"/>
                            </a:solidFill>
                            <a:latin typeface="Cambria Math" panose="02040503050406030204" pitchFamily="18" charset="0"/>
                          </a:rPr>
                          <m:t>𝜓</m:t>
                        </m:r>
                      </m:e>
                      <m:sub>
                        <m:sSub>
                          <m:sSubPr>
                            <m:ctrlPr>
                              <a:rPr lang="en-US" altLang="zh-CN" b="0" i="1" dirty="0" smtClean="0">
                                <a:solidFill>
                                  <a:srgbClr val="2E11BF"/>
                                </a:solidFill>
                                <a:latin typeface="Cambria Math" panose="02040503050406030204" pitchFamily="18" charset="0"/>
                              </a:rPr>
                            </m:ctrlPr>
                          </m:sSubPr>
                          <m:e>
                            <m:r>
                              <m:rPr>
                                <m:sty m:val="p"/>
                              </m:rPr>
                              <a:rPr lang="en-US" altLang="zh-CN" i="1" dirty="0">
                                <a:solidFill>
                                  <a:srgbClr val="2E11BF"/>
                                </a:solidFill>
                                <a:latin typeface="Cambria Math" panose="02040503050406030204" pitchFamily="18" charset="0"/>
                              </a:rPr>
                              <m:t>k</m:t>
                            </m:r>
                          </m:e>
                          <m:sub>
                            <m:r>
                              <a:rPr lang="en-US" altLang="zh-CN" b="0" i="1" dirty="0" smtClean="0">
                                <a:solidFill>
                                  <a:srgbClr val="2E11BF"/>
                                </a:solidFill>
                                <a:latin typeface="Cambria Math" panose="02040503050406030204" pitchFamily="18" charset="0"/>
                              </a:rPr>
                              <m:t>2</m:t>
                            </m:r>
                          </m:sub>
                        </m:sSub>
                        <m:r>
                          <a:rPr lang="en-US" altLang="zh-CN" b="0" i="1" dirty="0" smtClean="0">
                            <a:solidFill>
                              <a:srgbClr val="2E11BF"/>
                            </a:solidFill>
                            <a:latin typeface="Cambria Math" panose="02040503050406030204" pitchFamily="18" charset="0"/>
                          </a:rPr>
                          <m:t>=</m:t>
                        </m:r>
                        <m:r>
                          <a:rPr lang="en-US" altLang="zh-CN" b="0" i="1" dirty="0" smtClean="0">
                            <a:solidFill>
                              <a:srgbClr val="2E11BF"/>
                            </a:solidFill>
                            <a:latin typeface="Cambria Math" panose="02040503050406030204" pitchFamily="18" charset="0"/>
                          </a:rPr>
                          <m:t>𝑚</m:t>
                        </m:r>
                        <m:sSub>
                          <m:sSubPr>
                            <m:ctrlPr>
                              <a:rPr lang="en-US" altLang="zh-CN" b="0" i="1" dirty="0" smtClean="0">
                                <a:solidFill>
                                  <a:srgbClr val="2E11BF"/>
                                </a:solidFill>
                                <a:latin typeface="Cambria Math" panose="02040503050406030204" pitchFamily="18" charset="0"/>
                              </a:rPr>
                            </m:ctrlPr>
                          </m:sSubPr>
                          <m:e>
                            <m:r>
                              <a:rPr lang="en-US" altLang="zh-CN" b="0" i="1" dirty="0" smtClean="0">
                                <a:solidFill>
                                  <a:srgbClr val="2E11BF"/>
                                </a:solidFill>
                                <a:latin typeface="Cambria Math" panose="02040503050406030204" pitchFamily="18" charset="0"/>
                              </a:rPr>
                              <m:t>𝑣</m:t>
                            </m:r>
                          </m:e>
                          <m:sub>
                            <m:r>
                              <a:rPr lang="en-US" altLang="zh-CN" b="0" i="1" dirty="0" smtClean="0">
                                <a:solidFill>
                                  <a:srgbClr val="2E11BF"/>
                                </a:solidFill>
                                <a:latin typeface="Cambria Math" panose="02040503050406030204" pitchFamily="18" charset="0"/>
                              </a:rPr>
                              <m:t>2</m:t>
                            </m:r>
                          </m:sub>
                        </m:sSub>
                      </m:sub>
                    </m:sSub>
                    <m:r>
                      <a:rPr lang="zh-CN" altLang="en-US" b="0" i="1" dirty="0" smtClean="0">
                        <a:solidFill>
                          <a:srgbClr val="2E11BF"/>
                        </a:solidFill>
                        <a:latin typeface="Cambria Math" panose="02040503050406030204" pitchFamily="18" charset="0"/>
                      </a:rPr>
                      <m:t>→</m:t>
                    </m:r>
                    <m:sSub>
                      <m:sSubPr>
                        <m:ctrlPr>
                          <a:rPr lang="en-US" altLang="zh-CN" i="1" dirty="0">
                            <a:solidFill>
                              <a:srgbClr val="2E11BF"/>
                            </a:solidFill>
                            <a:latin typeface="Cambria Math" panose="02040503050406030204" pitchFamily="18" charset="0"/>
                          </a:rPr>
                        </m:ctrlPr>
                      </m:sSubPr>
                      <m:e>
                        <m:r>
                          <a:rPr lang="en-US" altLang="zh-CN" b="0" i="1" dirty="0">
                            <a:solidFill>
                              <a:srgbClr val="2E11BF"/>
                            </a:solidFill>
                            <a:latin typeface="Cambria Math" panose="02040503050406030204" pitchFamily="18" charset="0"/>
                          </a:rPr>
                          <m:t>𝜓</m:t>
                        </m:r>
                      </m:e>
                      <m:sub>
                        <m:sSub>
                          <m:sSubPr>
                            <m:ctrlPr>
                              <a:rPr lang="en-US" altLang="zh-CN" i="1" dirty="0">
                                <a:solidFill>
                                  <a:srgbClr val="2E11BF"/>
                                </a:solidFill>
                                <a:latin typeface="Cambria Math" panose="02040503050406030204" pitchFamily="18" charset="0"/>
                              </a:rPr>
                            </m:ctrlPr>
                          </m:sSubPr>
                          <m:e>
                            <m:r>
                              <a:rPr lang="zh-CN" altLang="en-US" b="0" i="1" dirty="0">
                                <a:solidFill>
                                  <a:srgbClr val="2E11BF"/>
                                </a:solidFill>
                                <a:latin typeface="Cambria Math" panose="02040503050406030204" pitchFamily="18" charset="0"/>
                              </a:rPr>
                              <m:t>𝑘</m:t>
                            </m:r>
                          </m:e>
                          <m:sub>
                            <m:r>
                              <a:rPr lang="en-US" altLang="zh-CN" b="0" i="1" dirty="0" smtClean="0">
                                <a:solidFill>
                                  <a:srgbClr val="2E11BF"/>
                                </a:solidFill>
                                <a:latin typeface="Cambria Math" panose="02040503050406030204" pitchFamily="18" charset="0"/>
                              </a:rPr>
                              <m:t>3</m:t>
                            </m:r>
                          </m:sub>
                        </m:sSub>
                        <m:r>
                          <a:rPr lang="en-US" altLang="zh-CN" b="0" i="1" dirty="0" smtClean="0">
                            <a:solidFill>
                              <a:srgbClr val="2E11BF"/>
                            </a:solidFill>
                            <a:latin typeface="Cambria Math" panose="02040503050406030204" pitchFamily="18" charset="0"/>
                          </a:rPr>
                          <m:t>=</m:t>
                        </m:r>
                        <m:r>
                          <a:rPr lang="en-US" altLang="zh-CN" b="0" i="1" dirty="0" smtClean="0">
                            <a:solidFill>
                              <a:srgbClr val="2E11BF"/>
                            </a:solidFill>
                            <a:latin typeface="Cambria Math" panose="02040503050406030204" pitchFamily="18" charset="0"/>
                            <a:ea typeface="Cambria Math" panose="02040503050406030204" pitchFamily="18" charset="0"/>
                          </a:rPr>
                          <m:t>∞</m:t>
                        </m:r>
                      </m:sub>
                    </m:sSub>
                    <m:r>
                      <a:rPr lang="zh-CN" altLang="en-US" b="0" i="1" dirty="0" smtClean="0">
                        <a:latin typeface="Cambria Math" panose="02040503050406030204" pitchFamily="18" charset="0"/>
                      </a:rPr>
                      <m:t>+</m:t>
                    </m:r>
                    <m:sSub>
                      <m:sSubPr>
                        <m:ctrlPr>
                          <a:rPr lang="en-US" altLang="zh-CN" i="1" dirty="0" smtClean="0">
                            <a:solidFill>
                              <a:srgbClr val="FF0000"/>
                            </a:solidFill>
                            <a:latin typeface="Cambria Math" panose="02040503050406030204" pitchFamily="18" charset="0"/>
                          </a:rPr>
                        </m:ctrlPr>
                      </m:sSubPr>
                      <m:e>
                        <m:r>
                          <a:rPr lang="en-US" altLang="zh-CN" b="0" i="1" dirty="0">
                            <a:solidFill>
                              <a:srgbClr val="FF0000"/>
                            </a:solidFill>
                            <a:latin typeface="Cambria Math" panose="02040503050406030204" pitchFamily="18" charset="0"/>
                          </a:rPr>
                          <m:t>𝜓</m:t>
                        </m:r>
                      </m:e>
                      <m:sub>
                        <m:r>
                          <a:rPr lang="en-US" altLang="zh-CN" b="0" i="1" dirty="0" smtClean="0">
                            <a:solidFill>
                              <a:srgbClr val="FF0000"/>
                            </a:solidFill>
                            <a:latin typeface="Cambria Math" panose="02040503050406030204" pitchFamily="18" charset="0"/>
                          </a:rPr>
                          <m:t>100</m:t>
                        </m:r>
                      </m:sub>
                    </m:sSub>
                  </m:oMath>
                </a14:m>
                <a:r>
                  <a:rPr lang="zh-CN" altLang="en-US" dirty="0"/>
                  <a:t>  </a:t>
                </a:r>
              </a:p>
            </p:txBody>
          </p:sp>
        </mc:Choice>
        <mc:Fallback xmlns="">
          <p:sp>
            <p:nvSpPr>
              <p:cNvPr id="32" name="矩形 31">
                <a:extLst>
                  <a:ext uri="{FF2B5EF4-FFF2-40B4-BE49-F238E27FC236}">
                    <a16:creationId xmlns:a16="http://schemas.microsoft.com/office/drawing/2014/main" id="{8302843D-0C9B-4E00-BA98-82178C983EEB}"/>
                  </a:ext>
                </a:extLst>
              </p:cNvPr>
              <p:cNvSpPr>
                <a:spLocks noRot="1" noChangeAspect="1" noMove="1" noResize="1" noEditPoints="1" noAdjustHandles="1" noChangeArrowheads="1" noChangeShapeType="1" noTextEdit="1"/>
              </p:cNvSpPr>
              <p:nvPr/>
            </p:nvSpPr>
            <p:spPr>
              <a:xfrm>
                <a:off x="3068397" y="3059954"/>
                <a:ext cx="3945146" cy="394403"/>
              </a:xfrm>
              <a:prstGeom prst="rect">
                <a:avLst/>
              </a:prstGeom>
              <a:blipFill>
                <a:blip r:embed="rId11"/>
                <a:stretch>
                  <a:fillRect l="-308" b="-4478"/>
                </a:stretch>
              </a:blipFill>
              <a:ln>
                <a:solidFill>
                  <a:srgbClr val="FF0000"/>
                </a:solidFill>
              </a:ln>
            </p:spPr>
            <p:txBody>
              <a:bodyPr/>
              <a:lstStyle/>
              <a:p>
                <a:r>
                  <a:rPr lang="zh-CN" altLang="en-US">
                    <a:noFill/>
                  </a:rPr>
                  <a:t> </a:t>
                </a:r>
              </a:p>
            </p:txBody>
          </p:sp>
        </mc:Fallback>
      </mc:AlternateContent>
      <p:sp>
        <p:nvSpPr>
          <p:cNvPr id="33" name="矩形 32">
            <a:extLst>
              <a:ext uri="{FF2B5EF4-FFF2-40B4-BE49-F238E27FC236}">
                <a16:creationId xmlns:a16="http://schemas.microsoft.com/office/drawing/2014/main" id="{8E325CFD-2B4B-4FF2-811E-5E234A126EAA}"/>
              </a:ext>
            </a:extLst>
          </p:cNvPr>
          <p:cNvSpPr/>
          <p:nvPr/>
        </p:nvSpPr>
        <p:spPr>
          <a:xfrm>
            <a:off x="9968585" y="840607"/>
            <a:ext cx="1604927" cy="369332"/>
          </a:xfrm>
          <a:prstGeom prst="rect">
            <a:avLst/>
          </a:prstGeom>
        </p:spPr>
        <p:txBody>
          <a:bodyPr wrap="none">
            <a:spAutoFit/>
          </a:bodyPr>
          <a:lstStyle/>
          <a:p>
            <a:r>
              <a:rPr lang="en-US" altLang="zh-CN" b="1" dirty="0"/>
              <a:t>Formation V3</a:t>
            </a:r>
            <a:endParaRPr lang="zh-CN" altLang="en-US" dirty="0"/>
          </a:p>
        </p:txBody>
      </p:sp>
    </p:spTree>
    <p:extLst>
      <p:ext uri="{BB962C8B-B14F-4D97-AF65-F5344CB8AC3E}">
        <p14:creationId xmlns:p14="http://schemas.microsoft.com/office/powerpoint/2010/main" val="172623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30F0C1-FA8B-BA2A-38F7-59A22FDE4849}"/>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Local Halo</a:t>
            </a:r>
            <a:endParaRPr lang="zh-CN" altLang="en-US" dirty="0"/>
          </a:p>
        </p:txBody>
      </p:sp>
      <p:sp>
        <p:nvSpPr>
          <p:cNvPr id="4" name="灯片编号占位符 3">
            <a:extLst>
              <a:ext uri="{FF2B5EF4-FFF2-40B4-BE49-F238E27FC236}">
                <a16:creationId xmlns:a16="http://schemas.microsoft.com/office/drawing/2014/main" id="{2CC8A2D8-B6F3-80A9-B6F0-19CD0FCEA982}"/>
              </a:ext>
            </a:extLst>
          </p:cNvPr>
          <p:cNvSpPr>
            <a:spLocks noGrp="1"/>
          </p:cNvSpPr>
          <p:nvPr>
            <p:ph type="sldNum" sz="quarter" idx="12"/>
          </p:nvPr>
        </p:nvSpPr>
        <p:spPr/>
        <p:txBody>
          <a:bodyPr/>
          <a:lstStyle/>
          <a:p>
            <a:fld id="{65316A93-59F2-4889-9C97-010C89774A76}" type="slidenum">
              <a:rPr lang="zh-CN" altLang="en-US" smtClean="0"/>
              <a:pPr/>
              <a:t>36</a:t>
            </a:fld>
            <a:r>
              <a:rPr lang="en-US" altLang="zh-CN" dirty="0"/>
              <a:t> /24</a:t>
            </a:r>
            <a:endParaRPr lang="zh-CN" altLang="en-US" dirty="0"/>
          </a:p>
        </p:txBody>
      </p:sp>
      <p:sp>
        <p:nvSpPr>
          <p:cNvPr id="7" name="AutoShape 2" descr="Dark matter can give you cancer — and that may be a good thing. (Synopsis)  | ScienceBlogs">
            <a:extLst>
              <a:ext uri="{FF2B5EF4-FFF2-40B4-BE49-F238E27FC236}">
                <a16:creationId xmlns:a16="http://schemas.microsoft.com/office/drawing/2014/main" id="{03425A35-20CA-5524-9A5E-6DB747D6A163}"/>
              </a:ext>
            </a:extLst>
          </p:cNvPr>
          <p:cNvSpPr>
            <a:spLocks noChangeAspect="1" noChangeArrowheads="1"/>
          </p:cNvSpPr>
          <p:nvPr/>
        </p:nvSpPr>
        <p:spPr bwMode="auto">
          <a:xfrm>
            <a:off x="5935979" y="3980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AutoShape 2" descr="Dark matter can give you cancer — and that may be a good thing. (Synopsis)  | ScienceBlogs">
            <a:extLst>
              <a:ext uri="{FF2B5EF4-FFF2-40B4-BE49-F238E27FC236}">
                <a16:creationId xmlns:a16="http://schemas.microsoft.com/office/drawing/2014/main" id="{B3E76F8D-BD05-36E3-1203-E31C76DDCEC8}"/>
              </a:ext>
            </a:extLst>
          </p:cNvPr>
          <p:cNvSpPr>
            <a:spLocks noChangeAspect="1" noChangeArrowheads="1"/>
          </p:cNvSpPr>
          <p:nvPr/>
        </p:nvSpPr>
        <p:spPr bwMode="auto">
          <a:xfrm>
            <a:off x="5935979" y="3980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 name="AutoShape 2" descr="Dark matter can give you cancer — and that may be a good thing. (Synopsis)  | ScienceBlogs">
            <a:extLst>
              <a:ext uri="{FF2B5EF4-FFF2-40B4-BE49-F238E27FC236}">
                <a16:creationId xmlns:a16="http://schemas.microsoft.com/office/drawing/2014/main" id="{468045D2-CCBD-35EB-B585-E252DA468AD5}"/>
              </a:ext>
            </a:extLst>
          </p:cNvPr>
          <p:cNvSpPr>
            <a:spLocks noChangeAspect="1" noChangeArrowheads="1"/>
          </p:cNvSpPr>
          <p:nvPr/>
        </p:nvSpPr>
        <p:spPr bwMode="auto">
          <a:xfrm>
            <a:off x="5935979" y="3980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AutoShape 2" descr="Dark matter can give you cancer — and that may be a good thing. (Synopsis)  | ScienceBlogs">
            <a:extLst>
              <a:ext uri="{FF2B5EF4-FFF2-40B4-BE49-F238E27FC236}">
                <a16:creationId xmlns:a16="http://schemas.microsoft.com/office/drawing/2014/main" id="{33120A5B-88F1-AD3B-91CD-177F02E5529A}"/>
              </a:ext>
            </a:extLst>
          </p:cNvPr>
          <p:cNvSpPr>
            <a:spLocks noChangeAspect="1" noChangeArrowheads="1"/>
          </p:cNvSpPr>
          <p:nvPr/>
        </p:nvSpPr>
        <p:spPr bwMode="auto">
          <a:xfrm>
            <a:off x="5935979" y="3980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3" name="图片 2">
            <a:extLst>
              <a:ext uri="{FF2B5EF4-FFF2-40B4-BE49-F238E27FC236}">
                <a16:creationId xmlns:a16="http://schemas.microsoft.com/office/drawing/2014/main" id="{F676F4BD-656E-E8FF-8543-A44D04A5CBB2}"/>
              </a:ext>
            </a:extLst>
          </p:cNvPr>
          <p:cNvPicPr>
            <a:picLocks noChangeAspect="1"/>
          </p:cNvPicPr>
          <p:nvPr/>
        </p:nvPicPr>
        <p:blipFill>
          <a:blip r:embed="rId3"/>
          <a:stretch>
            <a:fillRect/>
          </a:stretch>
        </p:blipFill>
        <p:spPr>
          <a:xfrm>
            <a:off x="650819" y="1385251"/>
            <a:ext cx="4491662" cy="2258209"/>
          </a:xfrm>
          <a:prstGeom prst="rect">
            <a:avLst/>
          </a:prstGeom>
        </p:spPr>
      </p:pic>
      <p:sp>
        <p:nvSpPr>
          <p:cNvPr id="6" name="文本框 5">
            <a:extLst>
              <a:ext uri="{FF2B5EF4-FFF2-40B4-BE49-F238E27FC236}">
                <a16:creationId xmlns:a16="http://schemas.microsoft.com/office/drawing/2014/main" id="{4651A2D7-B84C-BA88-45D7-31022E1E61EE}"/>
              </a:ext>
            </a:extLst>
          </p:cNvPr>
          <p:cNvSpPr txBox="1"/>
          <p:nvPr/>
        </p:nvSpPr>
        <p:spPr>
          <a:xfrm>
            <a:off x="3134404" y="988902"/>
            <a:ext cx="3315901" cy="338554"/>
          </a:xfrm>
          <a:prstGeom prst="rect">
            <a:avLst/>
          </a:prstGeom>
          <a:noFill/>
        </p:spPr>
        <p:txBody>
          <a:bodyPr wrap="square">
            <a:spAutoFit/>
          </a:bodyPr>
          <a:lstStyle/>
          <a:p>
            <a:r>
              <a:rPr lang="en-US" altLang="zh-CN" sz="1600" dirty="0"/>
              <a:t>Oleg Tretiak et al., 2201.02042(PRL)</a:t>
            </a:r>
            <a:endParaRPr lang="zh-CN" altLang="en-US" sz="1600" dirty="0"/>
          </a:p>
        </p:txBody>
      </p:sp>
      <p:sp>
        <p:nvSpPr>
          <p:cNvPr id="17" name="文本框 16">
            <a:extLst>
              <a:ext uri="{FF2B5EF4-FFF2-40B4-BE49-F238E27FC236}">
                <a16:creationId xmlns:a16="http://schemas.microsoft.com/office/drawing/2014/main" id="{FF6492A8-2E78-1449-3C8E-A37937ABC995}"/>
              </a:ext>
            </a:extLst>
          </p:cNvPr>
          <p:cNvSpPr txBox="1"/>
          <p:nvPr/>
        </p:nvSpPr>
        <p:spPr>
          <a:xfrm>
            <a:off x="421958" y="942895"/>
            <a:ext cx="2712446" cy="400110"/>
          </a:xfrm>
          <a:prstGeom prst="rect">
            <a:avLst/>
          </a:prstGeom>
          <a:noFill/>
        </p:spPr>
        <p:txBody>
          <a:bodyPr wrap="square">
            <a:spAutoFit/>
          </a:bodyPr>
          <a:lstStyle/>
          <a:p>
            <a:pPr algn="ctr"/>
            <a:r>
              <a:rPr lang="en-US" altLang="zh-CN" sz="2000" b="1" dirty="0">
                <a:solidFill>
                  <a:srgbClr val="2E11BF"/>
                </a:solidFill>
              </a:rPr>
              <a:t>Optical-spectroscopy</a:t>
            </a:r>
            <a:endParaRPr lang="zh-CN" altLang="en-US" sz="2000" b="1" dirty="0">
              <a:solidFill>
                <a:srgbClr val="2E11BF"/>
              </a:solidFill>
            </a:endParaRPr>
          </a:p>
        </p:txBody>
      </p:sp>
      <p:sp>
        <p:nvSpPr>
          <p:cNvPr id="5" name="文本框 4">
            <a:extLst>
              <a:ext uri="{FF2B5EF4-FFF2-40B4-BE49-F238E27FC236}">
                <a16:creationId xmlns:a16="http://schemas.microsoft.com/office/drawing/2014/main" id="{242A55AC-3744-10C7-3FE6-291C2383AE3D}"/>
              </a:ext>
            </a:extLst>
          </p:cNvPr>
          <p:cNvSpPr txBox="1"/>
          <p:nvPr/>
        </p:nvSpPr>
        <p:spPr>
          <a:xfrm>
            <a:off x="0" y="506202"/>
            <a:ext cx="3407044" cy="523220"/>
          </a:xfrm>
          <a:prstGeom prst="rect">
            <a:avLst/>
          </a:prstGeom>
          <a:noFill/>
        </p:spPr>
        <p:txBody>
          <a:bodyPr wrap="square">
            <a:spAutoFit/>
          </a:bodyPr>
          <a:lstStyle/>
          <a:p>
            <a:r>
              <a:rPr lang="en-US" altLang="zh-CN" sz="2800" b="1" dirty="0"/>
              <a:t>Search (linear)</a:t>
            </a:r>
            <a:endParaRPr lang="zh-CN" altLang="en-US" sz="2800" b="1" dirty="0"/>
          </a:p>
        </p:txBody>
      </p:sp>
      <p:pic>
        <p:nvPicPr>
          <p:cNvPr id="12" name="图片 11">
            <a:extLst>
              <a:ext uri="{FF2B5EF4-FFF2-40B4-BE49-F238E27FC236}">
                <a16:creationId xmlns:a16="http://schemas.microsoft.com/office/drawing/2014/main" id="{51C2BA72-41D2-4695-BB69-319A7B6B9A52}"/>
              </a:ext>
            </a:extLst>
          </p:cNvPr>
          <p:cNvPicPr>
            <a:picLocks noChangeAspect="1"/>
          </p:cNvPicPr>
          <p:nvPr/>
        </p:nvPicPr>
        <p:blipFill>
          <a:blip r:embed="rId4"/>
          <a:stretch>
            <a:fillRect/>
          </a:stretch>
        </p:blipFill>
        <p:spPr>
          <a:xfrm>
            <a:off x="10231707" y="2245117"/>
            <a:ext cx="1892548" cy="1224177"/>
          </a:xfrm>
          <a:prstGeom prst="rect">
            <a:avLst/>
          </a:prstGeom>
        </p:spPr>
      </p:pic>
      <p:pic>
        <p:nvPicPr>
          <p:cNvPr id="13" name="图片 12">
            <a:extLst>
              <a:ext uri="{FF2B5EF4-FFF2-40B4-BE49-F238E27FC236}">
                <a16:creationId xmlns:a16="http://schemas.microsoft.com/office/drawing/2014/main" id="{29FC2868-B75B-4370-A67C-614516D4F47C}"/>
              </a:ext>
            </a:extLst>
          </p:cNvPr>
          <p:cNvPicPr>
            <a:picLocks noChangeAspect="1"/>
          </p:cNvPicPr>
          <p:nvPr/>
        </p:nvPicPr>
        <p:blipFill>
          <a:blip r:embed="rId5"/>
          <a:stretch>
            <a:fillRect/>
          </a:stretch>
        </p:blipFill>
        <p:spPr>
          <a:xfrm>
            <a:off x="619758" y="4435840"/>
            <a:ext cx="2110216" cy="2193893"/>
          </a:xfrm>
          <a:prstGeom prst="rect">
            <a:avLst/>
          </a:prstGeom>
        </p:spPr>
      </p:pic>
      <p:sp>
        <p:nvSpPr>
          <p:cNvPr id="14" name="文本框 13">
            <a:extLst>
              <a:ext uri="{FF2B5EF4-FFF2-40B4-BE49-F238E27FC236}">
                <a16:creationId xmlns:a16="http://schemas.microsoft.com/office/drawing/2014/main" id="{C1C86842-FB90-453B-BFD8-0FC740A39614}"/>
              </a:ext>
            </a:extLst>
          </p:cNvPr>
          <p:cNvSpPr txBox="1"/>
          <p:nvPr/>
        </p:nvSpPr>
        <p:spPr>
          <a:xfrm>
            <a:off x="421958" y="3701255"/>
            <a:ext cx="1959054" cy="400110"/>
          </a:xfrm>
          <a:prstGeom prst="rect">
            <a:avLst/>
          </a:prstGeom>
          <a:noFill/>
        </p:spPr>
        <p:txBody>
          <a:bodyPr wrap="square">
            <a:spAutoFit/>
          </a:bodyPr>
          <a:lstStyle/>
          <a:p>
            <a:r>
              <a:rPr lang="en-US" altLang="zh-CN" sz="2000" b="1" dirty="0">
                <a:solidFill>
                  <a:srgbClr val="2E11BF"/>
                </a:solidFill>
              </a:rPr>
              <a:t>Atomic clock</a:t>
            </a:r>
            <a:endParaRPr lang="zh-CN" altLang="en-US" sz="2000" b="1" dirty="0">
              <a:solidFill>
                <a:srgbClr val="2E11BF"/>
              </a:solidFill>
            </a:endParaRPr>
          </a:p>
        </p:txBody>
      </p:sp>
      <p:pic>
        <p:nvPicPr>
          <p:cNvPr id="16" name="图片 15">
            <a:extLst>
              <a:ext uri="{FF2B5EF4-FFF2-40B4-BE49-F238E27FC236}">
                <a16:creationId xmlns:a16="http://schemas.microsoft.com/office/drawing/2014/main" id="{5F0A0F56-6B31-44D2-9846-5773FABE96A0}"/>
              </a:ext>
            </a:extLst>
          </p:cNvPr>
          <p:cNvPicPr>
            <a:picLocks noChangeAspect="1"/>
          </p:cNvPicPr>
          <p:nvPr/>
        </p:nvPicPr>
        <p:blipFill>
          <a:blip r:embed="rId6"/>
          <a:stretch>
            <a:fillRect/>
          </a:stretch>
        </p:blipFill>
        <p:spPr>
          <a:xfrm>
            <a:off x="10073196" y="664932"/>
            <a:ext cx="1974259" cy="1463399"/>
          </a:xfrm>
          <a:prstGeom prst="rect">
            <a:avLst/>
          </a:prstGeom>
          <a:ln>
            <a:noFill/>
          </a:ln>
        </p:spPr>
      </p:pic>
      <p:pic>
        <p:nvPicPr>
          <p:cNvPr id="8" name="图片 7">
            <a:extLst>
              <a:ext uri="{FF2B5EF4-FFF2-40B4-BE49-F238E27FC236}">
                <a16:creationId xmlns:a16="http://schemas.microsoft.com/office/drawing/2014/main" id="{9CB58213-4CA5-4970-8400-B49707003934}"/>
              </a:ext>
            </a:extLst>
          </p:cNvPr>
          <p:cNvPicPr>
            <a:picLocks noChangeAspect="1"/>
          </p:cNvPicPr>
          <p:nvPr/>
        </p:nvPicPr>
        <p:blipFill>
          <a:blip r:embed="rId7"/>
          <a:stretch>
            <a:fillRect/>
          </a:stretch>
        </p:blipFill>
        <p:spPr>
          <a:xfrm>
            <a:off x="2880776" y="4473635"/>
            <a:ext cx="2110216" cy="2118302"/>
          </a:xfrm>
          <a:prstGeom prst="rect">
            <a:avLst/>
          </a:prstGeom>
        </p:spPr>
      </p:pic>
      <p:sp>
        <p:nvSpPr>
          <p:cNvPr id="11" name="矩形 10">
            <a:extLst>
              <a:ext uri="{FF2B5EF4-FFF2-40B4-BE49-F238E27FC236}">
                <a16:creationId xmlns:a16="http://schemas.microsoft.com/office/drawing/2014/main" id="{1FEBFF76-D59D-48EF-947A-25B240025479}"/>
              </a:ext>
            </a:extLst>
          </p:cNvPr>
          <p:cNvSpPr/>
          <p:nvPr/>
        </p:nvSpPr>
        <p:spPr>
          <a:xfrm>
            <a:off x="1194220" y="4128063"/>
            <a:ext cx="1433365" cy="307777"/>
          </a:xfrm>
          <a:prstGeom prst="rect">
            <a:avLst/>
          </a:prstGeom>
        </p:spPr>
        <p:txBody>
          <a:bodyPr wrap="square">
            <a:spAutoFit/>
          </a:bodyPr>
          <a:lstStyle/>
          <a:p>
            <a:r>
              <a:rPr lang="en-US" altLang="zh-CN" sz="1400" b="1" dirty="0"/>
              <a:t>For Sun halo </a:t>
            </a:r>
            <a:endParaRPr lang="zh-CN" altLang="en-US" sz="1400" dirty="0"/>
          </a:p>
        </p:txBody>
      </p:sp>
      <p:sp>
        <p:nvSpPr>
          <p:cNvPr id="18" name="矩形 17">
            <a:extLst>
              <a:ext uri="{FF2B5EF4-FFF2-40B4-BE49-F238E27FC236}">
                <a16:creationId xmlns:a16="http://schemas.microsoft.com/office/drawing/2014/main" id="{2F098143-DEE4-4749-9B85-F482C0FB46D4}"/>
              </a:ext>
            </a:extLst>
          </p:cNvPr>
          <p:cNvSpPr/>
          <p:nvPr/>
        </p:nvSpPr>
        <p:spPr>
          <a:xfrm>
            <a:off x="3311120" y="4128063"/>
            <a:ext cx="1367682" cy="307777"/>
          </a:xfrm>
          <a:prstGeom prst="rect">
            <a:avLst/>
          </a:prstGeom>
        </p:spPr>
        <p:txBody>
          <a:bodyPr wrap="none">
            <a:spAutoFit/>
          </a:bodyPr>
          <a:lstStyle/>
          <a:p>
            <a:r>
              <a:rPr lang="en-US" altLang="zh-CN" sz="1400" b="1" dirty="0"/>
              <a:t>For Earth halo </a:t>
            </a:r>
            <a:endParaRPr lang="zh-CN" altLang="en-US" sz="1400" dirty="0"/>
          </a:p>
        </p:txBody>
      </p:sp>
      <p:pic>
        <p:nvPicPr>
          <p:cNvPr id="1026" name="Picture 2" descr="Fig. 3">
            <a:extLst>
              <a:ext uri="{FF2B5EF4-FFF2-40B4-BE49-F238E27FC236}">
                <a16:creationId xmlns:a16="http://schemas.microsoft.com/office/drawing/2014/main" id="{03D67D34-134F-42D1-9A1A-3E2A66E29A2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a:stretch/>
        </p:blipFill>
        <p:spPr bwMode="auto">
          <a:xfrm>
            <a:off x="6095777" y="2330332"/>
            <a:ext cx="3977419" cy="3938059"/>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a:extLst>
              <a:ext uri="{FF2B5EF4-FFF2-40B4-BE49-F238E27FC236}">
                <a16:creationId xmlns:a16="http://schemas.microsoft.com/office/drawing/2014/main" id="{49EA2333-7A60-4556-B619-0B7254254066}"/>
              </a:ext>
            </a:extLst>
          </p:cNvPr>
          <p:cNvSpPr/>
          <p:nvPr/>
        </p:nvSpPr>
        <p:spPr>
          <a:xfrm>
            <a:off x="6649707" y="1629167"/>
            <a:ext cx="3224088" cy="400110"/>
          </a:xfrm>
          <a:prstGeom prst="rect">
            <a:avLst/>
          </a:prstGeom>
        </p:spPr>
        <p:txBody>
          <a:bodyPr wrap="none">
            <a:spAutoFit/>
          </a:bodyPr>
          <a:lstStyle/>
          <a:p>
            <a:r>
              <a:rPr lang="en-US" altLang="zh-CN" sz="2000" b="1" dirty="0">
                <a:solidFill>
                  <a:srgbClr val="2E11BF"/>
                </a:solidFill>
                <a:latin typeface="Harding"/>
              </a:rPr>
              <a:t>Gravitational-wave detector </a:t>
            </a:r>
            <a:endParaRPr lang="zh-CN" altLang="en-US" sz="2000" b="1" dirty="0">
              <a:solidFill>
                <a:srgbClr val="2E11BF"/>
              </a:solidFill>
            </a:endParaRPr>
          </a:p>
        </p:txBody>
      </p:sp>
      <p:sp>
        <p:nvSpPr>
          <p:cNvPr id="21" name="文本框 20">
            <a:extLst>
              <a:ext uri="{FF2B5EF4-FFF2-40B4-BE49-F238E27FC236}">
                <a16:creationId xmlns:a16="http://schemas.microsoft.com/office/drawing/2014/main" id="{3B4139EA-0C85-470B-927B-B76333876A4E}"/>
              </a:ext>
            </a:extLst>
          </p:cNvPr>
          <p:cNvSpPr txBox="1"/>
          <p:nvPr/>
        </p:nvSpPr>
        <p:spPr>
          <a:xfrm>
            <a:off x="2862296" y="3732033"/>
            <a:ext cx="3378483" cy="338554"/>
          </a:xfrm>
          <a:prstGeom prst="rect">
            <a:avLst/>
          </a:prstGeom>
          <a:noFill/>
        </p:spPr>
        <p:txBody>
          <a:bodyPr wrap="square">
            <a:spAutoFit/>
          </a:bodyPr>
          <a:lstStyle/>
          <a:p>
            <a:r>
              <a:rPr lang="en-US" altLang="zh-CN" sz="1600" dirty="0"/>
              <a:t>Yu-Dai Tsai et al. </a:t>
            </a:r>
            <a:r>
              <a:rPr lang="zh-CN" altLang="en-US" sz="1600" dirty="0"/>
              <a:t>2112.07674</a:t>
            </a:r>
            <a:r>
              <a:rPr lang="en-US" altLang="zh-CN" sz="1600" dirty="0"/>
              <a:t>(NA)</a:t>
            </a:r>
            <a:endParaRPr lang="zh-CN" altLang="en-US" sz="1600" dirty="0"/>
          </a:p>
        </p:txBody>
      </p:sp>
      <p:sp>
        <p:nvSpPr>
          <p:cNvPr id="20" name="矩形 19">
            <a:extLst>
              <a:ext uri="{FF2B5EF4-FFF2-40B4-BE49-F238E27FC236}">
                <a16:creationId xmlns:a16="http://schemas.microsoft.com/office/drawing/2014/main" id="{DE2BBC4E-EAB6-4626-A7D4-D1F1595C0A97}"/>
              </a:ext>
            </a:extLst>
          </p:cNvPr>
          <p:cNvSpPr/>
          <p:nvPr/>
        </p:nvSpPr>
        <p:spPr>
          <a:xfrm>
            <a:off x="6331504" y="6211673"/>
            <a:ext cx="3942105" cy="338554"/>
          </a:xfrm>
          <a:prstGeom prst="rect">
            <a:avLst/>
          </a:prstGeom>
        </p:spPr>
        <p:txBody>
          <a:bodyPr wrap="none">
            <a:spAutoFit/>
          </a:bodyPr>
          <a:lstStyle/>
          <a:p>
            <a:r>
              <a:rPr lang="en-US" altLang="zh-CN" sz="1600" dirty="0"/>
              <a:t>S. M. Vermeulen et al., 2103.03783(Nature)</a:t>
            </a:r>
            <a:endParaRPr lang="zh-CN" altLang="en-US" sz="1600" dirty="0"/>
          </a:p>
        </p:txBody>
      </p:sp>
      <p:sp>
        <p:nvSpPr>
          <p:cNvPr id="22" name="矩形 21">
            <a:extLst>
              <a:ext uri="{FF2B5EF4-FFF2-40B4-BE49-F238E27FC236}">
                <a16:creationId xmlns:a16="http://schemas.microsoft.com/office/drawing/2014/main" id="{EB5044DF-8335-42F3-905A-0D639051E405}"/>
              </a:ext>
            </a:extLst>
          </p:cNvPr>
          <p:cNvSpPr/>
          <p:nvPr/>
        </p:nvSpPr>
        <p:spPr>
          <a:xfrm>
            <a:off x="7342153" y="1961000"/>
            <a:ext cx="1522596" cy="369332"/>
          </a:xfrm>
          <a:prstGeom prst="rect">
            <a:avLst/>
          </a:prstGeom>
        </p:spPr>
        <p:txBody>
          <a:bodyPr wrap="none">
            <a:spAutoFit/>
          </a:bodyPr>
          <a:lstStyle/>
          <a:p>
            <a:r>
              <a:rPr lang="en-US" altLang="zh-CN" dirty="0">
                <a:solidFill>
                  <a:srgbClr val="222222"/>
                </a:solidFill>
                <a:latin typeface="Harding"/>
              </a:rPr>
              <a:t>For Earth Halo</a:t>
            </a:r>
            <a:endParaRPr lang="zh-CN" altLang="en-US" dirty="0"/>
          </a:p>
        </p:txBody>
      </p:sp>
    </p:spTree>
    <p:extLst>
      <p:ext uri="{BB962C8B-B14F-4D97-AF65-F5344CB8AC3E}">
        <p14:creationId xmlns:p14="http://schemas.microsoft.com/office/powerpoint/2010/main" val="2165631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5D373A-5A21-0075-F16D-7CEE0AB784E7}"/>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Introduction</a:t>
            </a:r>
            <a:endParaRPr lang="zh-CN" altLang="en-US" b="1" dirty="0">
              <a:solidFill>
                <a:schemeClr val="bg1"/>
              </a:solidFill>
            </a:endParaRPr>
          </a:p>
        </p:txBody>
      </p:sp>
      <p:sp>
        <p:nvSpPr>
          <p:cNvPr id="4" name="灯片编号占位符 3">
            <a:extLst>
              <a:ext uri="{FF2B5EF4-FFF2-40B4-BE49-F238E27FC236}">
                <a16:creationId xmlns:a16="http://schemas.microsoft.com/office/drawing/2014/main" id="{E00785E1-3877-9A5D-3ECE-E058E6281E59}"/>
              </a:ext>
            </a:extLst>
          </p:cNvPr>
          <p:cNvSpPr>
            <a:spLocks noGrp="1"/>
          </p:cNvSpPr>
          <p:nvPr>
            <p:ph type="sldNum" sz="quarter" idx="12"/>
          </p:nvPr>
        </p:nvSpPr>
        <p:spPr/>
        <p:txBody>
          <a:bodyPr/>
          <a:lstStyle/>
          <a:p>
            <a:fld id="{65316A93-59F2-4889-9C97-010C89774A76}" type="slidenum">
              <a:rPr lang="zh-CN" altLang="en-US" smtClean="0"/>
              <a:pPr/>
              <a:t>4</a:t>
            </a:fld>
            <a:r>
              <a:rPr lang="en-US" altLang="zh-CN" dirty="0"/>
              <a:t>/ 16</a:t>
            </a:r>
            <a:endParaRPr lang="zh-CN" altLang="en-US" dirty="0"/>
          </a:p>
        </p:txBody>
      </p:sp>
      <p:sp>
        <p:nvSpPr>
          <p:cNvPr id="6" name="内容占位符 6">
            <a:extLst>
              <a:ext uri="{FF2B5EF4-FFF2-40B4-BE49-F238E27FC236}">
                <a16:creationId xmlns:a16="http://schemas.microsoft.com/office/drawing/2014/main" id="{2DE28825-8A7A-000D-37E8-6D9187513EE7}"/>
              </a:ext>
            </a:extLst>
          </p:cNvPr>
          <p:cNvSpPr>
            <a:spLocks noGrp="1"/>
          </p:cNvSpPr>
          <p:nvPr>
            <p:ph idx="1"/>
          </p:nvPr>
        </p:nvSpPr>
        <p:spPr>
          <a:xfrm>
            <a:off x="20559" y="572907"/>
            <a:ext cx="4164010" cy="431947"/>
          </a:xfrm>
        </p:spPr>
        <p:txBody>
          <a:bodyPr>
            <a:normAutofit/>
          </a:bodyPr>
          <a:lstStyle/>
          <a:p>
            <a:pPr marL="0" indent="0">
              <a:buNone/>
            </a:pPr>
            <a:r>
              <a:rPr lang="en-US" altLang="zh-CN" sz="2400" dirty="0">
                <a:ln w="0"/>
                <a:effectLst>
                  <a:outerShdw blurRad="38100" dist="19050" dir="2700000" algn="tl" rotWithShape="0">
                    <a:schemeClr val="dk1">
                      <a:alpha val="40000"/>
                    </a:schemeClr>
                  </a:outerShdw>
                </a:effectLst>
              </a:rPr>
              <a:t>Ultra-light Dark Matter</a:t>
            </a:r>
            <a:endParaRPr lang="zh-CN" altLang="en-US" sz="2400" dirty="0">
              <a:ln w="0"/>
              <a:effectLst>
                <a:outerShdw blurRad="38100" dist="19050" dir="2700000" algn="tl" rotWithShape="0">
                  <a:schemeClr val="dk1">
                    <a:alpha val="40000"/>
                  </a:schemeClr>
                </a:outerShdw>
              </a:effectLst>
            </a:endParaRPr>
          </a:p>
        </p:txBody>
      </p:sp>
      <p:sp>
        <p:nvSpPr>
          <p:cNvPr id="18" name="文本框 17">
            <a:extLst>
              <a:ext uri="{FF2B5EF4-FFF2-40B4-BE49-F238E27FC236}">
                <a16:creationId xmlns:a16="http://schemas.microsoft.com/office/drawing/2014/main" id="{A0BE0284-F9AE-3E6D-94F2-C6F1721B7AB3}"/>
              </a:ext>
            </a:extLst>
          </p:cNvPr>
          <p:cNvSpPr txBox="1"/>
          <p:nvPr/>
        </p:nvSpPr>
        <p:spPr>
          <a:xfrm>
            <a:off x="0" y="949705"/>
            <a:ext cx="2981416" cy="369332"/>
          </a:xfrm>
          <a:prstGeom prst="rect">
            <a:avLst/>
          </a:prstGeom>
          <a:noFill/>
        </p:spPr>
        <p:txBody>
          <a:bodyPr wrap="square">
            <a:spAutoFit/>
          </a:bodyPr>
          <a:lstStyle/>
          <a:p>
            <a:pPr algn="ctr"/>
            <a:r>
              <a:rPr lang="en-US" altLang="zh-CN" b="1" dirty="0">
                <a:ln w="0"/>
                <a:effectLst>
                  <a:outerShdw blurRad="38100" dist="19050" dir="2700000" algn="tl" rotWithShape="0">
                    <a:schemeClr val="dk1">
                      <a:alpha val="40000"/>
                    </a:schemeClr>
                  </a:outerShdw>
                </a:effectLst>
              </a:rPr>
              <a:t>Small Scale Problem</a:t>
            </a:r>
            <a:endParaRPr lang="zh-CN" altLang="en-US" b="1" dirty="0">
              <a:ln w="0"/>
              <a:effectLst>
                <a:outerShdw blurRad="38100" dist="19050" dir="2700000" algn="tl" rotWithShape="0">
                  <a:schemeClr val="dk1">
                    <a:alpha val="40000"/>
                  </a:schemeClr>
                </a:outerShdw>
              </a:effectLst>
            </a:endParaRPr>
          </a:p>
        </p:txBody>
      </p:sp>
      <p:sp>
        <p:nvSpPr>
          <p:cNvPr id="14" name="矩形 13">
            <a:extLst>
              <a:ext uri="{FF2B5EF4-FFF2-40B4-BE49-F238E27FC236}">
                <a16:creationId xmlns:a16="http://schemas.microsoft.com/office/drawing/2014/main" id="{57642548-2BA7-47BC-B03B-CA06B077765D}"/>
              </a:ext>
            </a:extLst>
          </p:cNvPr>
          <p:cNvSpPr/>
          <p:nvPr/>
        </p:nvSpPr>
        <p:spPr>
          <a:xfrm>
            <a:off x="8842805" y="566419"/>
            <a:ext cx="3122952" cy="307777"/>
          </a:xfrm>
          <a:prstGeom prst="rect">
            <a:avLst/>
          </a:prstGeom>
        </p:spPr>
        <p:txBody>
          <a:bodyPr wrap="square">
            <a:spAutoFit/>
          </a:bodyPr>
          <a:lstStyle/>
          <a:p>
            <a:r>
              <a:rPr lang="en-US" altLang="zh-CN" sz="1400" dirty="0"/>
              <a:t>Schive, Chiueh, Broadhurst,</a:t>
            </a:r>
            <a:r>
              <a:rPr lang="zh-CN" altLang="en-US" sz="1400" dirty="0"/>
              <a:t> </a:t>
            </a:r>
            <a:r>
              <a:rPr lang="en-US" altLang="zh-CN" sz="1400" dirty="0"/>
              <a:t>1406.6586 </a:t>
            </a:r>
            <a:endParaRPr lang="zh-CN" altLang="en-US" sz="1400" dirty="0"/>
          </a:p>
        </p:txBody>
      </p:sp>
      <p:pic>
        <p:nvPicPr>
          <p:cNvPr id="17" name="图片 16">
            <a:extLst>
              <a:ext uri="{FF2B5EF4-FFF2-40B4-BE49-F238E27FC236}">
                <a16:creationId xmlns:a16="http://schemas.microsoft.com/office/drawing/2014/main" id="{56966DB8-D807-446A-B080-2507C7B79B51}"/>
              </a:ext>
            </a:extLst>
          </p:cNvPr>
          <p:cNvPicPr>
            <a:picLocks noChangeAspect="1"/>
          </p:cNvPicPr>
          <p:nvPr/>
        </p:nvPicPr>
        <p:blipFill>
          <a:blip r:embed="rId3"/>
          <a:stretch>
            <a:fillRect/>
          </a:stretch>
        </p:blipFill>
        <p:spPr>
          <a:xfrm>
            <a:off x="685398" y="1353895"/>
            <a:ext cx="3424285" cy="1827221"/>
          </a:xfrm>
          <a:prstGeom prst="rect">
            <a:avLst/>
          </a:prstGeom>
        </p:spPr>
      </p:pic>
      <p:pic>
        <p:nvPicPr>
          <p:cNvPr id="20" name="图片 19">
            <a:extLst>
              <a:ext uri="{FF2B5EF4-FFF2-40B4-BE49-F238E27FC236}">
                <a16:creationId xmlns:a16="http://schemas.microsoft.com/office/drawing/2014/main" id="{7AC22405-7FAB-4B0F-99AA-DBD7B01C6530}"/>
              </a:ext>
            </a:extLst>
          </p:cNvPr>
          <p:cNvPicPr>
            <a:picLocks noChangeAspect="1"/>
          </p:cNvPicPr>
          <p:nvPr/>
        </p:nvPicPr>
        <p:blipFill>
          <a:blip r:embed="rId4"/>
          <a:stretch>
            <a:fillRect/>
          </a:stretch>
        </p:blipFill>
        <p:spPr>
          <a:xfrm>
            <a:off x="4553033" y="1409703"/>
            <a:ext cx="3341932" cy="1876624"/>
          </a:xfrm>
          <a:prstGeom prst="rect">
            <a:avLst/>
          </a:prstGeom>
        </p:spPr>
      </p:pic>
      <p:pic>
        <p:nvPicPr>
          <p:cNvPr id="3" name="图片 2">
            <a:extLst>
              <a:ext uri="{FF2B5EF4-FFF2-40B4-BE49-F238E27FC236}">
                <a16:creationId xmlns:a16="http://schemas.microsoft.com/office/drawing/2014/main" id="{2A9F1B91-937E-486B-B20E-45241ACFEDD9}"/>
              </a:ext>
            </a:extLst>
          </p:cNvPr>
          <p:cNvPicPr>
            <a:picLocks noChangeAspect="1"/>
          </p:cNvPicPr>
          <p:nvPr/>
        </p:nvPicPr>
        <p:blipFill>
          <a:blip r:embed="rId5"/>
          <a:stretch>
            <a:fillRect/>
          </a:stretch>
        </p:blipFill>
        <p:spPr>
          <a:xfrm>
            <a:off x="8535413" y="1333035"/>
            <a:ext cx="2059910" cy="2029960"/>
          </a:xfrm>
          <a:prstGeom prst="rect">
            <a:avLst/>
          </a:prstGeom>
        </p:spPr>
      </p:pic>
      <p:sp>
        <p:nvSpPr>
          <p:cNvPr id="5" name="矩形 4">
            <a:extLst>
              <a:ext uri="{FF2B5EF4-FFF2-40B4-BE49-F238E27FC236}">
                <a16:creationId xmlns:a16="http://schemas.microsoft.com/office/drawing/2014/main" id="{42B17673-8994-4959-A44D-D8FAB8BC064C}"/>
              </a:ext>
            </a:extLst>
          </p:cNvPr>
          <p:cNvSpPr/>
          <p:nvPr/>
        </p:nvSpPr>
        <p:spPr>
          <a:xfrm>
            <a:off x="626590" y="3228198"/>
            <a:ext cx="3541903" cy="461665"/>
          </a:xfrm>
          <a:prstGeom prst="rect">
            <a:avLst/>
          </a:prstGeom>
        </p:spPr>
        <p:txBody>
          <a:bodyPr wrap="square">
            <a:spAutoFit/>
          </a:bodyPr>
          <a:lstStyle/>
          <a:p>
            <a:r>
              <a:rPr lang="zh-CN" altLang="en-US" sz="1200" dirty="0"/>
              <a:t>Comparison of cosmological large-scale structures formed by standard CDM and by wavelike </a:t>
            </a:r>
            <a:r>
              <a:rPr lang="en-US" altLang="zh-CN" sz="1200" dirty="0"/>
              <a:t>DM</a:t>
            </a:r>
            <a:endParaRPr lang="zh-CN" altLang="en-US" sz="1200" dirty="0"/>
          </a:p>
        </p:txBody>
      </p:sp>
      <p:sp>
        <p:nvSpPr>
          <p:cNvPr id="7" name="矩形 6">
            <a:extLst>
              <a:ext uri="{FF2B5EF4-FFF2-40B4-BE49-F238E27FC236}">
                <a16:creationId xmlns:a16="http://schemas.microsoft.com/office/drawing/2014/main" id="{7ADEEB3F-BF35-417B-B2B0-4D25CE563168}"/>
              </a:ext>
            </a:extLst>
          </p:cNvPr>
          <p:cNvSpPr/>
          <p:nvPr/>
        </p:nvSpPr>
        <p:spPr>
          <a:xfrm>
            <a:off x="4557443" y="3332085"/>
            <a:ext cx="3430527" cy="276999"/>
          </a:xfrm>
          <a:prstGeom prst="rect">
            <a:avLst/>
          </a:prstGeom>
        </p:spPr>
        <p:txBody>
          <a:bodyPr wrap="square">
            <a:spAutoFit/>
          </a:bodyPr>
          <a:lstStyle/>
          <a:p>
            <a:r>
              <a:rPr lang="zh-CN" altLang="en-US" sz="1200" dirty="0"/>
              <a:t>A slice of density field of </a:t>
            </a:r>
            <a:r>
              <a:rPr lang="en-US" altLang="zh-CN" sz="1200" dirty="0"/>
              <a:t>wave </a:t>
            </a:r>
            <a:r>
              <a:rPr lang="zh-CN" altLang="en-US" sz="1200" dirty="0"/>
              <a:t>DM simulation</a:t>
            </a:r>
          </a:p>
        </p:txBody>
      </p:sp>
      <p:sp>
        <p:nvSpPr>
          <p:cNvPr id="8" name="矩形 7">
            <a:extLst>
              <a:ext uri="{FF2B5EF4-FFF2-40B4-BE49-F238E27FC236}">
                <a16:creationId xmlns:a16="http://schemas.microsoft.com/office/drawing/2014/main" id="{3D0FBEAF-9744-480E-B71E-08C2E7E9BDD7}"/>
              </a:ext>
            </a:extLst>
          </p:cNvPr>
          <p:cNvSpPr/>
          <p:nvPr/>
        </p:nvSpPr>
        <p:spPr>
          <a:xfrm>
            <a:off x="8388410" y="3286327"/>
            <a:ext cx="2397761" cy="461665"/>
          </a:xfrm>
          <a:prstGeom prst="rect">
            <a:avLst/>
          </a:prstGeom>
        </p:spPr>
        <p:txBody>
          <a:bodyPr wrap="square">
            <a:spAutoFit/>
          </a:bodyPr>
          <a:lstStyle/>
          <a:p>
            <a:r>
              <a:rPr lang="zh-CN" altLang="en-US" sz="1200" dirty="0"/>
              <a:t>Radial density profiles of haloes formed in the </a:t>
            </a:r>
            <a:r>
              <a:rPr lang="en-US" altLang="zh-CN" sz="1200" dirty="0"/>
              <a:t>wave </a:t>
            </a:r>
            <a:r>
              <a:rPr lang="zh-CN" altLang="en-US" sz="1200" dirty="0"/>
              <a:t>DM model</a:t>
            </a:r>
          </a:p>
        </p:txBody>
      </p:sp>
      <p:sp>
        <p:nvSpPr>
          <p:cNvPr id="9" name="矩形 8">
            <a:extLst>
              <a:ext uri="{FF2B5EF4-FFF2-40B4-BE49-F238E27FC236}">
                <a16:creationId xmlns:a16="http://schemas.microsoft.com/office/drawing/2014/main" id="{6A08006A-983A-484E-B776-930329EC98E4}"/>
              </a:ext>
            </a:extLst>
          </p:cNvPr>
          <p:cNvSpPr/>
          <p:nvPr/>
        </p:nvSpPr>
        <p:spPr>
          <a:xfrm rot="18326545">
            <a:off x="9352424" y="2150972"/>
            <a:ext cx="2277087" cy="369332"/>
          </a:xfrm>
          <a:prstGeom prst="rect">
            <a:avLst/>
          </a:prstGeom>
        </p:spPr>
        <p:txBody>
          <a:bodyPr wrap="square">
            <a:spAutoFit/>
          </a:bodyPr>
          <a:lstStyle/>
          <a:p>
            <a:r>
              <a:rPr lang="en-US" altLang="zh-CN" b="1" dirty="0"/>
              <a:t>Core-cusp problem</a:t>
            </a:r>
            <a:endParaRPr lang="zh-CN" altLang="en-US" b="1" dirty="0"/>
          </a:p>
        </p:txBody>
      </p:sp>
      <p:pic>
        <p:nvPicPr>
          <p:cNvPr id="15" name="图片 14">
            <a:extLst>
              <a:ext uri="{FF2B5EF4-FFF2-40B4-BE49-F238E27FC236}">
                <a16:creationId xmlns:a16="http://schemas.microsoft.com/office/drawing/2014/main" id="{C37CE983-AC7B-44B8-A83D-514A99096B18}"/>
              </a:ext>
            </a:extLst>
          </p:cNvPr>
          <p:cNvPicPr>
            <a:picLocks noChangeAspect="1"/>
          </p:cNvPicPr>
          <p:nvPr/>
        </p:nvPicPr>
        <p:blipFill>
          <a:blip r:embed="rId6"/>
          <a:stretch>
            <a:fillRect/>
          </a:stretch>
        </p:blipFill>
        <p:spPr>
          <a:xfrm>
            <a:off x="8547492" y="3973092"/>
            <a:ext cx="2811135" cy="1739247"/>
          </a:xfrm>
          <a:prstGeom prst="rect">
            <a:avLst/>
          </a:prstGeom>
          <a:ln>
            <a:solidFill>
              <a:schemeClr val="tx1"/>
            </a:solidFill>
          </a:ln>
        </p:spPr>
      </p:pic>
      <p:sp>
        <p:nvSpPr>
          <p:cNvPr id="16" name="文本框 15">
            <a:extLst>
              <a:ext uri="{FF2B5EF4-FFF2-40B4-BE49-F238E27FC236}">
                <a16:creationId xmlns:a16="http://schemas.microsoft.com/office/drawing/2014/main" id="{23205033-823E-4E20-803D-377B3835D7D5}"/>
              </a:ext>
            </a:extLst>
          </p:cNvPr>
          <p:cNvSpPr txBox="1"/>
          <p:nvPr/>
        </p:nvSpPr>
        <p:spPr>
          <a:xfrm>
            <a:off x="8416485" y="5655581"/>
            <a:ext cx="3133201" cy="276999"/>
          </a:xfrm>
          <a:prstGeom prst="rect">
            <a:avLst/>
          </a:prstGeom>
          <a:noFill/>
        </p:spPr>
        <p:txBody>
          <a:bodyPr wrap="square">
            <a:spAutoFit/>
          </a:bodyPr>
          <a:lstStyle/>
          <a:p>
            <a:r>
              <a:rPr lang="zh-CN" altLang="en-US" sz="1200" dirty="0"/>
              <a:t>dynamical solution to the hierarchy problem</a:t>
            </a:r>
          </a:p>
        </p:txBody>
      </p:sp>
      <p:sp>
        <p:nvSpPr>
          <p:cNvPr id="19" name="文本框 18">
            <a:extLst>
              <a:ext uri="{FF2B5EF4-FFF2-40B4-BE49-F238E27FC236}">
                <a16:creationId xmlns:a16="http://schemas.microsoft.com/office/drawing/2014/main" id="{E9374A77-9222-4F79-94FE-211302CD02BB}"/>
              </a:ext>
            </a:extLst>
          </p:cNvPr>
          <p:cNvSpPr txBox="1"/>
          <p:nvPr/>
        </p:nvSpPr>
        <p:spPr>
          <a:xfrm>
            <a:off x="336052" y="3863384"/>
            <a:ext cx="3406350" cy="400110"/>
          </a:xfrm>
          <a:prstGeom prst="rect">
            <a:avLst/>
          </a:prstGeom>
          <a:noFill/>
        </p:spPr>
        <p:txBody>
          <a:bodyPr wrap="square">
            <a:spAutoFit/>
          </a:bodyPr>
          <a:lstStyle/>
          <a:p>
            <a:pPr algn="ctr"/>
            <a:r>
              <a:rPr lang="en-US" altLang="zh-CN" sz="2000" b="1" dirty="0">
                <a:ln w="0"/>
                <a:effectLst>
                  <a:outerShdw blurRad="38100" dist="19050" dir="2700000" algn="tl" rotWithShape="0">
                    <a:schemeClr val="dk1">
                      <a:alpha val="40000"/>
                    </a:schemeClr>
                  </a:outerShdw>
                </a:effectLst>
              </a:rPr>
              <a:t>Higgs Naturalness Problem</a:t>
            </a:r>
            <a:endParaRPr lang="zh-CN" altLang="en-US" sz="2000" b="1" dirty="0">
              <a:ln w="0"/>
              <a:effectLst>
                <a:outerShdw blurRad="38100" dist="19050" dir="2700000" algn="tl" rotWithShape="0">
                  <a:schemeClr val="dk1">
                    <a:alpha val="40000"/>
                  </a:schemeClr>
                </a:outerShdw>
              </a:effectLst>
            </a:endParaRPr>
          </a:p>
        </p:txBody>
      </p:sp>
      <p:sp>
        <p:nvSpPr>
          <p:cNvPr id="31" name="文本框 30">
            <a:extLst>
              <a:ext uri="{FF2B5EF4-FFF2-40B4-BE49-F238E27FC236}">
                <a16:creationId xmlns:a16="http://schemas.microsoft.com/office/drawing/2014/main" id="{336C8B8A-DE20-4F3C-B841-F53C3D04827F}"/>
              </a:ext>
            </a:extLst>
          </p:cNvPr>
          <p:cNvSpPr txBox="1"/>
          <p:nvPr/>
        </p:nvSpPr>
        <p:spPr>
          <a:xfrm>
            <a:off x="7683418" y="6139379"/>
            <a:ext cx="4270290" cy="276999"/>
          </a:xfrm>
          <a:prstGeom prst="rect">
            <a:avLst/>
          </a:prstGeom>
          <a:noFill/>
        </p:spPr>
        <p:txBody>
          <a:bodyPr wrap="square">
            <a:spAutoFit/>
          </a:bodyPr>
          <a:lstStyle/>
          <a:p>
            <a:r>
              <a:rPr lang="en-US" altLang="zh-CN" sz="1200" b="0" dirty="0">
                <a:effectLst/>
              </a:rPr>
              <a:t>Peter W. Graham et al, Phys. Rev. Lett. 115 (2015) 22, 221801</a:t>
            </a:r>
            <a:endParaRPr lang="zh-CN" altLang="en-US" sz="1200" dirty="0"/>
          </a:p>
        </p:txBody>
      </p:sp>
      <p:sp>
        <p:nvSpPr>
          <p:cNvPr id="32" name="文本框 31">
            <a:extLst>
              <a:ext uri="{FF2B5EF4-FFF2-40B4-BE49-F238E27FC236}">
                <a16:creationId xmlns:a16="http://schemas.microsoft.com/office/drawing/2014/main" id="{A46A2A89-5D81-4DD2-A5E2-717FA5509E7F}"/>
              </a:ext>
            </a:extLst>
          </p:cNvPr>
          <p:cNvSpPr txBox="1"/>
          <p:nvPr/>
        </p:nvSpPr>
        <p:spPr>
          <a:xfrm>
            <a:off x="376654" y="5999006"/>
            <a:ext cx="4296893" cy="400110"/>
          </a:xfrm>
          <a:prstGeom prst="rect">
            <a:avLst/>
          </a:prstGeom>
          <a:noFill/>
        </p:spPr>
        <p:txBody>
          <a:bodyPr wrap="square">
            <a:spAutoFit/>
          </a:bodyPr>
          <a:lstStyle/>
          <a:p>
            <a:pPr algn="ctr"/>
            <a:r>
              <a:rPr lang="en-US" altLang="zh-CN" sz="2000" b="1" dirty="0">
                <a:solidFill>
                  <a:schemeClr val="bg1">
                    <a:lumMod val="50000"/>
                  </a:schemeClr>
                </a:solidFill>
              </a:rPr>
              <a:t>Strong CP Problem,</a:t>
            </a:r>
            <a:r>
              <a:rPr lang="zh-CN" altLang="en-US" sz="2000" b="1" dirty="0">
                <a:solidFill>
                  <a:schemeClr val="bg1">
                    <a:lumMod val="50000"/>
                  </a:schemeClr>
                </a:solidFill>
              </a:rPr>
              <a:t> </a:t>
            </a:r>
            <a:r>
              <a:rPr lang="en-US" altLang="zh-CN" sz="2000" b="1" dirty="0">
                <a:solidFill>
                  <a:schemeClr val="bg1">
                    <a:lumMod val="50000"/>
                  </a:schemeClr>
                </a:solidFill>
              </a:rPr>
              <a:t>String theory…</a:t>
            </a:r>
            <a:endParaRPr lang="zh-CN" altLang="en-US" sz="2000" dirty="0">
              <a:ln w="0"/>
              <a:solidFill>
                <a:schemeClr val="bg1">
                  <a:lumMod val="50000"/>
                </a:schemeClr>
              </a:solidFill>
              <a:effectLst>
                <a:outerShdw blurRad="38100" dist="19050" dir="2700000" algn="tl" rotWithShape="0">
                  <a:schemeClr val="dk1">
                    <a:alpha val="40000"/>
                  </a:schemeClr>
                </a:outerShdw>
              </a:effectLst>
            </a:endParaRPr>
          </a:p>
        </p:txBody>
      </p:sp>
      <p:sp>
        <p:nvSpPr>
          <p:cNvPr id="34" name="矩形 33">
            <a:extLst>
              <a:ext uri="{FF2B5EF4-FFF2-40B4-BE49-F238E27FC236}">
                <a16:creationId xmlns:a16="http://schemas.microsoft.com/office/drawing/2014/main" id="{E98388AD-DF07-471F-9A36-93D635AA607C}"/>
              </a:ext>
            </a:extLst>
          </p:cNvPr>
          <p:cNvSpPr/>
          <p:nvPr/>
        </p:nvSpPr>
        <p:spPr>
          <a:xfrm>
            <a:off x="7683418" y="6359620"/>
            <a:ext cx="4599336" cy="276999"/>
          </a:xfrm>
          <a:prstGeom prst="rect">
            <a:avLst/>
          </a:prstGeom>
        </p:spPr>
        <p:txBody>
          <a:bodyPr wrap="none">
            <a:spAutoFit/>
          </a:bodyPr>
          <a:lstStyle/>
          <a:p>
            <a:r>
              <a:rPr lang="zh-CN" altLang="en-US" sz="1200" dirty="0"/>
              <a:t>Jackson Kimball </a:t>
            </a:r>
            <a:r>
              <a:rPr lang="en-US" altLang="zh-CN" sz="1200" dirty="0"/>
              <a:t>et al,</a:t>
            </a:r>
            <a:r>
              <a:rPr lang="zh-CN" altLang="en-US" sz="1200" dirty="0"/>
              <a:t> </a:t>
            </a:r>
            <a:r>
              <a:rPr lang="en-US" altLang="zh-CN" sz="1200" dirty="0"/>
              <a:t>The Search for Ultralight Bosonic Dark Matter</a:t>
            </a:r>
            <a:endParaRPr lang="zh-CN" altLang="en-US" sz="1200" dirty="0"/>
          </a:p>
        </p:txBody>
      </p:sp>
      <mc:AlternateContent xmlns:mc="http://schemas.openxmlformats.org/markup-compatibility/2006" xmlns:a14="http://schemas.microsoft.com/office/drawing/2010/main">
        <mc:Choice Requires="a14">
          <p:sp>
            <p:nvSpPr>
              <p:cNvPr id="35" name="矩形 34">
                <a:extLst>
                  <a:ext uri="{FF2B5EF4-FFF2-40B4-BE49-F238E27FC236}">
                    <a16:creationId xmlns:a16="http://schemas.microsoft.com/office/drawing/2014/main" id="{B8E139AB-9F01-402B-A87D-C2D9E7E56327}"/>
                  </a:ext>
                </a:extLst>
              </p:cNvPr>
              <p:cNvSpPr/>
              <p:nvPr/>
            </p:nvSpPr>
            <p:spPr>
              <a:xfrm>
                <a:off x="3444012" y="5498354"/>
                <a:ext cx="221804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1" i="1" dirty="0" smtClean="0">
                              <a:solidFill>
                                <a:srgbClr val="7030A0"/>
                              </a:solidFill>
                              <a:latin typeface="Cambria Math" panose="02040503050406030204" pitchFamily="18" charset="0"/>
                            </a:rPr>
                          </m:ctrlPr>
                        </m:sSubPr>
                        <m:e>
                          <m:r>
                            <a:rPr lang="en-US" altLang="zh-CN" b="1" i="1" dirty="0" smtClean="0">
                              <a:solidFill>
                                <a:srgbClr val="7030A0"/>
                              </a:solidFill>
                              <a:latin typeface="Cambria Math" panose="02040503050406030204" pitchFamily="18" charset="0"/>
                            </a:rPr>
                            <m:t>𝒎</m:t>
                          </m:r>
                        </m:e>
                        <m:sub>
                          <m:r>
                            <a:rPr lang="en-US" altLang="zh-CN" b="1" i="1" dirty="0" smtClean="0">
                              <a:solidFill>
                                <a:srgbClr val="7030A0"/>
                              </a:solidFill>
                              <a:latin typeface="Cambria Math" panose="02040503050406030204" pitchFamily="18" charset="0"/>
                            </a:rPr>
                            <m:t>𝒉</m:t>
                          </m:r>
                        </m:sub>
                      </m:sSub>
                      <m:r>
                        <a:rPr lang="en-US" altLang="zh-CN" b="1" i="1" dirty="0" smtClean="0">
                          <a:solidFill>
                            <a:srgbClr val="7030A0"/>
                          </a:solidFill>
                          <a:latin typeface="Cambria Math" panose="02040503050406030204" pitchFamily="18" charset="0"/>
                        </a:rPr>
                        <m:t>~</m:t>
                      </m:r>
                      <m:r>
                        <a:rPr lang="en-US" altLang="zh-CN" b="0" i="1" dirty="0" smtClean="0">
                          <a:solidFill>
                            <a:srgbClr val="7030A0"/>
                          </a:solidFill>
                          <a:latin typeface="Cambria Math" panose="02040503050406030204" pitchFamily="18" charset="0"/>
                        </a:rPr>
                        <m:t>125</m:t>
                      </m:r>
                      <m:r>
                        <a:rPr lang="en-US" altLang="zh-CN" b="1" i="1" dirty="0" smtClean="0">
                          <a:solidFill>
                            <a:srgbClr val="7030A0"/>
                          </a:solidFill>
                          <a:latin typeface="Cambria Math" panose="02040503050406030204" pitchFamily="18" charset="0"/>
                        </a:rPr>
                        <m:t> </m:t>
                      </m:r>
                      <m:r>
                        <m:rPr>
                          <m:sty m:val="p"/>
                        </m:rPr>
                        <a:rPr lang="en-US" altLang="zh-CN" b="0" i="0" dirty="0" smtClean="0">
                          <a:solidFill>
                            <a:srgbClr val="7030A0"/>
                          </a:solidFill>
                          <a:latin typeface="Cambria Math" panose="02040503050406030204" pitchFamily="18" charset="0"/>
                        </a:rPr>
                        <m:t>GeV</m:t>
                      </m:r>
                      <m:r>
                        <a:rPr lang="en-US" altLang="zh-CN" b="1" i="1" dirty="0" smtClean="0">
                          <a:solidFill>
                            <a:schemeClr val="tx1"/>
                          </a:solidFill>
                          <a:latin typeface="Cambria Math" panose="02040503050406030204" pitchFamily="18" charset="0"/>
                        </a:rPr>
                        <m:t>≪</m:t>
                      </m:r>
                      <m:sSub>
                        <m:sSubPr>
                          <m:ctrlPr>
                            <a:rPr lang="en-US" altLang="zh-CN" b="1" i="1" dirty="0" smtClean="0">
                              <a:solidFill>
                                <a:schemeClr val="tx1"/>
                              </a:solidFill>
                              <a:latin typeface="Cambria Math" panose="02040503050406030204" pitchFamily="18" charset="0"/>
                            </a:rPr>
                          </m:ctrlPr>
                        </m:sSubPr>
                        <m:e>
                          <m:r>
                            <m:rPr>
                              <m:sty m:val="p"/>
                            </m:rPr>
                            <a:rPr lang="en-US" altLang="zh-CN" b="0" i="0" dirty="0" smtClean="0">
                              <a:solidFill>
                                <a:schemeClr val="tx1"/>
                              </a:solidFill>
                              <a:latin typeface="Cambria Math" panose="02040503050406030204" pitchFamily="18" charset="0"/>
                            </a:rPr>
                            <m:t>M</m:t>
                          </m:r>
                        </m:e>
                        <m:sub>
                          <m:r>
                            <m:rPr>
                              <m:sty m:val="p"/>
                            </m:rPr>
                            <a:rPr lang="en-US" altLang="zh-CN" b="1" i="1" dirty="0">
                              <a:solidFill>
                                <a:schemeClr val="tx1"/>
                              </a:solidFill>
                              <a:latin typeface="Cambria Math" panose="02040503050406030204" pitchFamily="18" charset="0"/>
                            </a:rPr>
                            <m:t>P</m:t>
                          </m:r>
                          <m:r>
                            <m:rPr>
                              <m:sty m:val="p"/>
                            </m:rPr>
                            <a:rPr lang="en-US" altLang="zh-CN" b="1" i="1" dirty="0" smtClean="0">
                              <a:solidFill>
                                <a:schemeClr val="tx1"/>
                              </a:solidFill>
                              <a:latin typeface="Cambria Math" panose="02040503050406030204" pitchFamily="18" charset="0"/>
                            </a:rPr>
                            <m:t>l</m:t>
                          </m:r>
                        </m:sub>
                      </m:sSub>
                    </m:oMath>
                  </m:oMathPara>
                </a14:m>
                <a:endParaRPr lang="zh-CN" altLang="en-US" b="1" dirty="0">
                  <a:solidFill>
                    <a:schemeClr val="tx1"/>
                  </a:solidFill>
                </a:endParaRPr>
              </a:p>
            </p:txBody>
          </p:sp>
        </mc:Choice>
        <mc:Fallback xmlns="">
          <p:sp>
            <p:nvSpPr>
              <p:cNvPr id="35" name="矩形 34">
                <a:extLst>
                  <a:ext uri="{FF2B5EF4-FFF2-40B4-BE49-F238E27FC236}">
                    <a16:creationId xmlns:a16="http://schemas.microsoft.com/office/drawing/2014/main" id="{B8E139AB-9F01-402B-A87D-C2D9E7E56327}"/>
                  </a:ext>
                </a:extLst>
              </p:cNvPr>
              <p:cNvSpPr>
                <a:spLocks noRot="1" noChangeAspect="1" noMove="1" noResize="1" noEditPoints="1" noAdjustHandles="1" noChangeArrowheads="1" noChangeShapeType="1" noTextEdit="1"/>
              </p:cNvSpPr>
              <p:nvPr/>
            </p:nvSpPr>
            <p:spPr>
              <a:xfrm>
                <a:off x="3444012" y="5498354"/>
                <a:ext cx="2218042" cy="369332"/>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42798279-0C8C-4EE8-A015-74B61A1509CB}"/>
                  </a:ext>
                </a:extLst>
              </p:cNvPr>
              <p:cNvSpPr/>
              <p:nvPr/>
            </p:nvSpPr>
            <p:spPr>
              <a:xfrm>
                <a:off x="859901" y="4553413"/>
                <a:ext cx="7496532" cy="830997"/>
              </a:xfrm>
              <a:prstGeom prst="rect">
                <a:avLst/>
              </a:prstGeom>
            </p:spPr>
            <p:txBody>
              <a:bodyPr wrap="square">
                <a:spAutoFit/>
              </a:bodyPr>
              <a:lstStyle/>
              <a:p>
                <a:r>
                  <a:rPr lang="en-US" altLang="zh-CN" sz="1600" b="1" dirty="0">
                    <a:solidFill>
                      <a:srgbClr val="000000"/>
                    </a:solidFill>
                  </a:rPr>
                  <a:t>During inflation, the Hubble friction of </a:t>
                </a:r>
                <a:r>
                  <a:rPr lang="en-US" altLang="zh-CN" sz="1600" b="1" dirty="0">
                    <a:solidFill>
                      <a:srgbClr val="FF0000"/>
                    </a:solidFill>
                  </a:rPr>
                  <a:t>relaxion </a:t>
                </a:r>
                <a14:m>
                  <m:oMath xmlns:m="http://schemas.openxmlformats.org/officeDocument/2006/math">
                    <m:r>
                      <a:rPr lang="en-US" altLang="zh-CN" sz="1600" b="1" i="1">
                        <a:solidFill>
                          <a:srgbClr val="FF0000"/>
                        </a:solidFill>
                        <a:latin typeface="Cambria Math" panose="02040503050406030204" pitchFamily="18" charset="0"/>
                      </a:rPr>
                      <m:t>𝝋</m:t>
                    </m:r>
                  </m:oMath>
                </a14:m>
                <a:r>
                  <a:rPr lang="zh-CN" altLang="en-US" sz="1600" b="1" dirty="0">
                    <a:solidFill>
                      <a:srgbClr val="FF0000"/>
                    </a:solidFill>
                  </a:rPr>
                  <a:t> </a:t>
                </a:r>
                <a:r>
                  <a:rPr lang="en-US" altLang="zh-CN" sz="1600" b="1" dirty="0">
                    <a:solidFill>
                      <a:srgbClr val="FF0000"/>
                    </a:solidFill>
                  </a:rPr>
                  <a:t>makes it </a:t>
                </a:r>
                <a:r>
                  <a:rPr lang="zh-CN" altLang="en-US" sz="1600" b="1" dirty="0">
                    <a:solidFill>
                      <a:schemeClr val="accent6"/>
                    </a:solidFill>
                  </a:rPr>
                  <a:t>“slowly rolls </a:t>
                </a:r>
                <a:r>
                  <a:rPr lang="en-US" altLang="zh-CN" sz="1600" b="1" i="1" dirty="0">
                    <a:solidFill>
                      <a:schemeClr val="accent6"/>
                    </a:solidFill>
                  </a:rPr>
                  <a:t>down</a:t>
                </a:r>
                <a:r>
                  <a:rPr lang="zh-CN" altLang="en-US" sz="1600" b="1" dirty="0">
                    <a:solidFill>
                      <a:schemeClr val="accent6"/>
                    </a:solidFill>
                  </a:rPr>
                  <a:t>”</a:t>
                </a:r>
                <a:r>
                  <a:rPr lang="en-US" altLang="zh-CN" sz="1600" b="1" dirty="0">
                    <a:solidFill>
                      <a:schemeClr val="accent6"/>
                    </a:solidFill>
                  </a:rPr>
                  <a:t>, </a:t>
                </a:r>
                <a:r>
                  <a:rPr lang="en-US" altLang="zh-CN" sz="1600" b="1" dirty="0">
                    <a:solidFill>
                      <a:srgbClr val="000000"/>
                    </a:solidFill>
                  </a:rPr>
                  <a:t>where </a:t>
                </a:r>
                <a:r>
                  <a:rPr lang="en-US" altLang="zh-CN" sz="1600" b="1" dirty="0"/>
                  <a:t>s</a:t>
                </a:r>
                <a:r>
                  <a:rPr lang="zh-CN" altLang="en-US" sz="1600" b="1" dirty="0"/>
                  <a:t>pontaneous symmetry breaking </a:t>
                </a:r>
                <a:r>
                  <a:rPr lang="en-US" altLang="zh-CN" sz="1600" b="1" dirty="0"/>
                  <a:t>of </a:t>
                </a:r>
                <a:r>
                  <a:rPr lang="en-US" altLang="zh-CN" sz="1600" b="1" dirty="0">
                    <a:solidFill>
                      <a:srgbClr val="7030A0"/>
                    </a:solidFill>
                  </a:rPr>
                  <a:t>Higgs h</a:t>
                </a:r>
                <a:r>
                  <a:rPr lang="zh-CN" altLang="en-US" sz="1600" b="1" dirty="0"/>
                  <a:t> </a:t>
                </a:r>
                <a:r>
                  <a:rPr lang="en-US" altLang="zh-CN" sz="1600" b="1" dirty="0"/>
                  <a:t>occurs </a:t>
                </a:r>
                <a:r>
                  <a:rPr lang="en-US" altLang="zh-CN" sz="1600" b="1" dirty="0">
                    <a:solidFill>
                      <a:srgbClr val="000000"/>
                    </a:solidFill>
                  </a:rPr>
                  <a:t>and</a:t>
                </a:r>
                <a:r>
                  <a:rPr lang="zh-CN" altLang="en-US" sz="1600" b="1" dirty="0">
                    <a:solidFill>
                      <a:srgbClr val="000000"/>
                    </a:solidFill>
                  </a:rPr>
                  <a:t> </a:t>
                </a:r>
                <a:r>
                  <a:rPr lang="en-US" altLang="zh-CN" sz="1600" b="1" dirty="0">
                    <a:solidFill>
                      <a:srgbClr val="000000"/>
                    </a:solidFill>
                  </a:rPr>
                  <a:t>eventually</a:t>
                </a:r>
                <a:r>
                  <a:rPr lang="zh-CN" altLang="en-US" sz="1600" b="1" dirty="0">
                    <a:solidFill>
                      <a:srgbClr val="000000"/>
                    </a:solidFill>
                  </a:rPr>
                  <a:t> </a:t>
                </a:r>
                <a14:m>
                  <m:oMath xmlns:m="http://schemas.openxmlformats.org/officeDocument/2006/math">
                    <m:r>
                      <a:rPr lang="en-US" altLang="zh-CN" sz="1600" b="1" i="1">
                        <a:solidFill>
                          <a:srgbClr val="FF0000"/>
                        </a:solidFill>
                        <a:latin typeface="Cambria Math" panose="02040503050406030204" pitchFamily="18" charset="0"/>
                      </a:rPr>
                      <m:t>𝝋</m:t>
                    </m:r>
                    <m:r>
                      <a:rPr lang="en-US" altLang="zh-CN" sz="1600" b="1" i="1">
                        <a:solidFill>
                          <a:srgbClr val="FF0000"/>
                        </a:solidFill>
                        <a:latin typeface="Cambria Math" panose="02040503050406030204" pitchFamily="18" charset="0"/>
                      </a:rPr>
                      <m:t> </m:t>
                    </m:r>
                  </m:oMath>
                </a14:m>
                <a:r>
                  <a:rPr lang="en-US" altLang="zh-CN" sz="1600" b="1" dirty="0">
                    <a:solidFill>
                      <a:schemeClr val="accent6"/>
                    </a:solidFill>
                  </a:rPr>
                  <a:t>halts</a:t>
                </a:r>
                <a:r>
                  <a:rPr lang="en-US" altLang="zh-CN" sz="1600" b="1" dirty="0">
                    <a:solidFill>
                      <a:srgbClr val="92D050"/>
                    </a:solidFill>
                  </a:rPr>
                  <a:t> </a:t>
                </a:r>
                <a:r>
                  <a:rPr lang="en-US" altLang="zh-CN" sz="1600" b="1" dirty="0">
                    <a:solidFill>
                      <a:schemeClr val="accent5"/>
                    </a:solidFill>
                  </a:rPr>
                  <a:t>by the </a:t>
                </a:r>
                <a:r>
                  <a:rPr lang="zh-CN" altLang="en-US" sz="1600" b="1" dirty="0">
                    <a:solidFill>
                      <a:schemeClr val="accent5"/>
                    </a:solidFill>
                  </a:rPr>
                  <a:t>periodic potential</a:t>
                </a:r>
                <a:r>
                  <a:rPr lang="en-US" altLang="zh-CN" sz="1600" b="1" dirty="0">
                    <a:solidFill>
                      <a:srgbClr val="000000"/>
                    </a:solidFill>
                  </a:rPr>
                  <a:t> </a:t>
                </a:r>
                <a:r>
                  <a:rPr lang="en-US" altLang="zh-CN" sz="1600" b="1" dirty="0">
                    <a:solidFill>
                      <a:srgbClr val="7030A0"/>
                    </a:solidFill>
                  </a:rPr>
                  <a:t>and </a:t>
                </a:r>
                <a14:m>
                  <m:oMath xmlns:m="http://schemas.openxmlformats.org/officeDocument/2006/math">
                    <m:sSub>
                      <m:sSubPr>
                        <m:ctrlPr>
                          <a:rPr lang="en-US" altLang="zh-CN" sz="1600" b="1" i="1" smtClean="0">
                            <a:solidFill>
                              <a:srgbClr val="7030A0"/>
                            </a:solidFill>
                            <a:latin typeface="Cambria Math" panose="02040503050406030204" pitchFamily="18" charset="0"/>
                          </a:rPr>
                        </m:ctrlPr>
                      </m:sSubPr>
                      <m:e>
                        <m:r>
                          <a:rPr lang="en-US" altLang="zh-CN" sz="1600" b="1" i="1" smtClean="0">
                            <a:solidFill>
                              <a:srgbClr val="7030A0"/>
                            </a:solidFill>
                            <a:latin typeface="Cambria Math" panose="02040503050406030204" pitchFamily="18" charset="0"/>
                          </a:rPr>
                          <m:t>𝒎</m:t>
                        </m:r>
                      </m:e>
                      <m:sub>
                        <m:r>
                          <a:rPr lang="en-US" altLang="zh-CN" sz="1600" b="1" i="1" smtClean="0">
                            <a:solidFill>
                              <a:srgbClr val="7030A0"/>
                            </a:solidFill>
                            <a:latin typeface="Cambria Math" panose="02040503050406030204" pitchFamily="18" charset="0"/>
                          </a:rPr>
                          <m:t>𝒉</m:t>
                        </m:r>
                      </m:sub>
                    </m:sSub>
                  </m:oMath>
                </a14:m>
                <a:r>
                  <a:rPr lang="en-US" altLang="zh-CN" sz="1600" b="1" dirty="0">
                    <a:solidFill>
                      <a:srgbClr val="7030A0"/>
                    </a:solidFill>
                  </a:rPr>
                  <a:t> settles at</a:t>
                </a:r>
                <a:endParaRPr lang="zh-CN" altLang="en-US" sz="1600" b="1" dirty="0">
                  <a:solidFill>
                    <a:srgbClr val="7030A0"/>
                  </a:solidFill>
                </a:endParaRPr>
              </a:p>
            </p:txBody>
          </p:sp>
        </mc:Choice>
        <mc:Fallback xmlns="">
          <p:sp>
            <p:nvSpPr>
              <p:cNvPr id="36" name="矩形 35">
                <a:extLst>
                  <a:ext uri="{FF2B5EF4-FFF2-40B4-BE49-F238E27FC236}">
                    <a16:creationId xmlns:a16="http://schemas.microsoft.com/office/drawing/2014/main" id="{42798279-0C8C-4EE8-A015-74B61A1509CB}"/>
                  </a:ext>
                </a:extLst>
              </p:cNvPr>
              <p:cNvSpPr>
                <a:spLocks noRot="1" noChangeAspect="1" noMove="1" noResize="1" noEditPoints="1" noAdjustHandles="1" noChangeArrowheads="1" noChangeShapeType="1" noTextEdit="1"/>
              </p:cNvSpPr>
              <p:nvPr/>
            </p:nvSpPr>
            <p:spPr>
              <a:xfrm>
                <a:off x="859901" y="4553413"/>
                <a:ext cx="7496532" cy="830997"/>
              </a:xfrm>
              <a:prstGeom prst="rect">
                <a:avLst/>
              </a:prstGeom>
              <a:blipFill>
                <a:blip r:embed="rId8"/>
                <a:stretch>
                  <a:fillRect l="-407" t="-2206" r="-163" b="-882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0479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31" grpId="0"/>
      <p:bldP spid="32" grpId="0"/>
      <p:bldP spid="34" grpId="0"/>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116AF6B-925D-4071-9B27-D841CF957D12}"/>
              </a:ext>
            </a:extLst>
          </p:cNvPr>
          <p:cNvSpPr/>
          <p:nvPr/>
        </p:nvSpPr>
        <p:spPr>
          <a:xfrm>
            <a:off x="9785522" y="2502493"/>
            <a:ext cx="2147516" cy="20176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E49CA12C-72AE-C0E0-3D51-5DD3B83E4AB3}"/>
              </a:ext>
            </a:extLst>
          </p:cNvPr>
          <p:cNvSpPr>
            <a:spLocks noGrp="1"/>
          </p:cNvSpPr>
          <p:nvPr>
            <p:ph type="title" idx="4294967295"/>
          </p:nvPr>
        </p:nvSpPr>
        <p:spPr>
          <a:xfrm>
            <a:off x="-1" y="0"/>
            <a:ext cx="12191999" cy="548146"/>
          </a:xfrm>
        </p:spPr>
        <p:txBody>
          <a:bodyPr>
            <a:normAutofit fontScale="90000"/>
          </a:bodyPr>
          <a:lstStyle/>
          <a:p>
            <a:r>
              <a:rPr lang="en-US" altLang="zh-CN" dirty="0"/>
              <a:t> </a:t>
            </a:r>
            <a:endParaRPr lang="zh-CN" altLang="en-US" dirty="0"/>
          </a:p>
        </p:txBody>
      </p:sp>
      <p:sp>
        <p:nvSpPr>
          <p:cNvPr id="4" name="灯片编号占位符 3">
            <a:extLst>
              <a:ext uri="{FF2B5EF4-FFF2-40B4-BE49-F238E27FC236}">
                <a16:creationId xmlns:a16="http://schemas.microsoft.com/office/drawing/2014/main" id="{B1F25C76-7B05-A114-95F0-591F043B7F89}"/>
              </a:ext>
            </a:extLst>
          </p:cNvPr>
          <p:cNvSpPr>
            <a:spLocks noGrp="1"/>
          </p:cNvSpPr>
          <p:nvPr>
            <p:ph type="sldNum" sz="quarter" idx="12"/>
          </p:nvPr>
        </p:nvSpPr>
        <p:spPr/>
        <p:txBody>
          <a:bodyPr/>
          <a:lstStyle/>
          <a:p>
            <a:fld id="{65316A93-59F2-4889-9C97-010C89774A76}" type="slidenum">
              <a:rPr lang="zh-CN" altLang="en-US" smtClean="0"/>
              <a:pPr/>
              <a:t>5</a:t>
            </a:fld>
            <a:r>
              <a:rPr lang="en-US" altLang="zh-CN" dirty="0"/>
              <a:t>/ 16</a:t>
            </a:r>
            <a:endParaRPr lang="zh-CN" altLang="en-US" dirty="0"/>
          </a:p>
        </p:txBody>
      </p:sp>
      <p:sp>
        <p:nvSpPr>
          <p:cNvPr id="5" name="标题 1">
            <a:extLst>
              <a:ext uri="{FF2B5EF4-FFF2-40B4-BE49-F238E27FC236}">
                <a16:creationId xmlns:a16="http://schemas.microsoft.com/office/drawing/2014/main" id="{49F5448E-2709-F44D-63E0-ACBB30D4FDD2}"/>
              </a:ext>
            </a:extLst>
          </p:cNvPr>
          <p:cNvSpPr txBox="1">
            <a:spLocks/>
          </p:cNvSpPr>
          <p:nvPr/>
        </p:nvSpPr>
        <p:spPr>
          <a:xfrm>
            <a:off x="0" y="4571"/>
            <a:ext cx="12191999" cy="496592"/>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altLang="zh-CN" b="1" dirty="0">
                <a:solidFill>
                  <a:schemeClr val="bg1"/>
                </a:solidFill>
              </a:rPr>
              <a:t>Introduction</a:t>
            </a:r>
            <a:endParaRPr lang="zh-CN" altLang="en-US" b="1" dirty="0">
              <a:solidFill>
                <a:schemeClr val="bg1"/>
              </a:solidFill>
            </a:endParaRPr>
          </a:p>
        </p:txBody>
      </p:sp>
      <p:sp>
        <p:nvSpPr>
          <p:cNvPr id="6" name="内容占位符 6">
            <a:extLst>
              <a:ext uri="{FF2B5EF4-FFF2-40B4-BE49-F238E27FC236}">
                <a16:creationId xmlns:a16="http://schemas.microsoft.com/office/drawing/2014/main" id="{5642DBE0-EDE7-16C8-947C-8CD4ADE449B3}"/>
              </a:ext>
            </a:extLst>
          </p:cNvPr>
          <p:cNvSpPr>
            <a:spLocks noGrp="1"/>
          </p:cNvSpPr>
          <p:nvPr>
            <p:ph idx="1"/>
          </p:nvPr>
        </p:nvSpPr>
        <p:spPr>
          <a:xfrm>
            <a:off x="0" y="583617"/>
            <a:ext cx="10515600" cy="625404"/>
          </a:xfrm>
        </p:spPr>
        <p:txBody>
          <a:bodyPr/>
          <a:lstStyle/>
          <a:p>
            <a:pPr marL="0" indent="0">
              <a:buNone/>
            </a:pPr>
            <a:r>
              <a:rPr lang="en-US" altLang="zh-CN" dirty="0">
                <a:ln w="0"/>
                <a:effectLst>
                  <a:outerShdw blurRad="38100" dist="19050" dir="2700000" algn="tl" rotWithShape="0">
                    <a:schemeClr val="dk1">
                      <a:alpha val="40000"/>
                    </a:schemeClr>
                  </a:outerShdw>
                </a:effectLst>
              </a:rPr>
              <a:t>Scalar ULDM</a:t>
            </a:r>
            <a:endParaRPr lang="zh-CN" altLang="en-US" dirty="0">
              <a:ln w="0"/>
              <a:effectLst>
                <a:outerShdw blurRad="38100" dist="19050" dir="2700000" algn="tl" rotWithShape="0">
                  <a:schemeClr val="dk1">
                    <a:alpha val="40000"/>
                  </a:schemeClr>
                </a:outerShdw>
              </a:effectLst>
            </a:endParaRPr>
          </a:p>
        </p:txBody>
      </p:sp>
      <p:sp>
        <p:nvSpPr>
          <p:cNvPr id="7" name="文本框 6">
            <a:extLst>
              <a:ext uri="{FF2B5EF4-FFF2-40B4-BE49-F238E27FC236}">
                <a16:creationId xmlns:a16="http://schemas.microsoft.com/office/drawing/2014/main" id="{F1D9F1AB-327F-E01D-8D99-03F0E67CB246}"/>
              </a:ext>
            </a:extLst>
          </p:cNvPr>
          <p:cNvSpPr txBox="1"/>
          <p:nvPr/>
        </p:nvSpPr>
        <p:spPr>
          <a:xfrm>
            <a:off x="395041" y="1936276"/>
            <a:ext cx="3112783" cy="400110"/>
          </a:xfrm>
          <a:prstGeom prst="rect">
            <a:avLst/>
          </a:prstGeom>
          <a:noFill/>
        </p:spPr>
        <p:txBody>
          <a:bodyPr wrap="square">
            <a:spAutoFit/>
          </a:bodyPr>
          <a:lstStyle/>
          <a:p>
            <a:r>
              <a:rPr lang="en-US" altLang="zh-CN" sz="2000" b="1" dirty="0">
                <a:ln w="0"/>
                <a:effectLst>
                  <a:outerShdw blurRad="38100" dist="19050" dir="2700000" algn="tl" rotWithShape="0">
                    <a:schemeClr val="dk1">
                      <a:alpha val="40000"/>
                    </a:schemeClr>
                  </a:outerShdw>
                </a:effectLst>
              </a:rPr>
              <a:t>Variation of the constant</a:t>
            </a:r>
          </a:p>
        </p:txBody>
      </p:sp>
      <p:sp>
        <p:nvSpPr>
          <p:cNvPr id="12" name="文本框 11">
            <a:extLst>
              <a:ext uri="{FF2B5EF4-FFF2-40B4-BE49-F238E27FC236}">
                <a16:creationId xmlns:a16="http://schemas.microsoft.com/office/drawing/2014/main" id="{A0BAAA83-D549-7C73-E048-50B9A863C72A}"/>
              </a:ext>
            </a:extLst>
          </p:cNvPr>
          <p:cNvSpPr txBox="1"/>
          <p:nvPr/>
        </p:nvSpPr>
        <p:spPr>
          <a:xfrm>
            <a:off x="403501" y="1001069"/>
            <a:ext cx="2545798" cy="400110"/>
          </a:xfrm>
          <a:prstGeom prst="rect">
            <a:avLst/>
          </a:prstGeom>
          <a:noFill/>
        </p:spPr>
        <p:txBody>
          <a:bodyPr wrap="square">
            <a:spAutoFit/>
          </a:bodyPr>
          <a:lstStyle/>
          <a:p>
            <a:r>
              <a:rPr lang="en-US" altLang="zh-CN" sz="2000" b="1" dirty="0">
                <a:ln w="0"/>
                <a:effectLst>
                  <a:outerShdw blurRad="38100" dist="19050" dir="2700000" algn="tl" rotWithShape="0">
                    <a:schemeClr val="dk1">
                      <a:alpha val="40000"/>
                    </a:schemeClr>
                  </a:outerShdw>
                </a:effectLst>
              </a:rPr>
              <a:t>Interaction portal</a:t>
            </a:r>
          </a:p>
        </p:txBody>
      </p:sp>
      <p:pic>
        <p:nvPicPr>
          <p:cNvPr id="16" name="图片 15">
            <a:extLst>
              <a:ext uri="{FF2B5EF4-FFF2-40B4-BE49-F238E27FC236}">
                <a16:creationId xmlns:a16="http://schemas.microsoft.com/office/drawing/2014/main" id="{5565B13F-2DC0-2135-2A0B-A5CE2280BA38}"/>
              </a:ext>
            </a:extLst>
          </p:cNvPr>
          <p:cNvPicPr>
            <a:picLocks noChangeAspect="1"/>
          </p:cNvPicPr>
          <p:nvPr/>
        </p:nvPicPr>
        <p:blipFill>
          <a:blip r:embed="rId3"/>
          <a:stretch>
            <a:fillRect/>
          </a:stretch>
        </p:blipFill>
        <p:spPr>
          <a:xfrm>
            <a:off x="2354657" y="1409177"/>
            <a:ext cx="2947347" cy="590538"/>
          </a:xfrm>
          <a:prstGeom prst="rect">
            <a:avLst/>
          </a:prstGeom>
          <a:ln>
            <a:solidFill>
              <a:srgbClr val="2E11BF"/>
            </a:solidFill>
          </a:ln>
        </p:spPr>
      </p:pic>
      <p:pic>
        <p:nvPicPr>
          <p:cNvPr id="18" name="图片 17">
            <a:extLst>
              <a:ext uri="{FF2B5EF4-FFF2-40B4-BE49-F238E27FC236}">
                <a16:creationId xmlns:a16="http://schemas.microsoft.com/office/drawing/2014/main" id="{115F015C-F044-4135-6D30-C7D9FC11B022}"/>
              </a:ext>
            </a:extLst>
          </p:cNvPr>
          <p:cNvPicPr>
            <a:picLocks noChangeAspect="1"/>
          </p:cNvPicPr>
          <p:nvPr/>
        </p:nvPicPr>
        <p:blipFill>
          <a:blip r:embed="rId4"/>
          <a:stretch>
            <a:fillRect/>
          </a:stretch>
        </p:blipFill>
        <p:spPr>
          <a:xfrm>
            <a:off x="6058419" y="1393705"/>
            <a:ext cx="3372242" cy="646142"/>
          </a:xfrm>
          <a:prstGeom prst="rect">
            <a:avLst/>
          </a:prstGeom>
          <a:ln>
            <a:solidFill>
              <a:srgbClr val="FF0000"/>
            </a:solidFill>
          </a:ln>
        </p:spPr>
      </p:pic>
      <p:sp>
        <p:nvSpPr>
          <p:cNvPr id="15" name="文本框 14">
            <a:extLst>
              <a:ext uri="{FF2B5EF4-FFF2-40B4-BE49-F238E27FC236}">
                <a16:creationId xmlns:a16="http://schemas.microsoft.com/office/drawing/2014/main" id="{A0848C8B-CC1E-EDEB-3C1E-DAC19E658D62}"/>
              </a:ext>
            </a:extLst>
          </p:cNvPr>
          <p:cNvSpPr txBox="1"/>
          <p:nvPr/>
        </p:nvSpPr>
        <p:spPr>
          <a:xfrm>
            <a:off x="9099123" y="6573219"/>
            <a:ext cx="3092877" cy="276999"/>
          </a:xfrm>
          <a:prstGeom prst="rect">
            <a:avLst/>
          </a:prstGeom>
          <a:noFill/>
        </p:spPr>
        <p:txBody>
          <a:bodyPr wrap="square">
            <a:spAutoFit/>
          </a:bodyPr>
          <a:lstStyle/>
          <a:p>
            <a:r>
              <a:rPr lang="zh-CN" altLang="en-US" sz="1200" dirty="0"/>
              <a:t>Y. V. Stadnik </a:t>
            </a:r>
            <a:r>
              <a:rPr lang="en-US" altLang="zh-CN" sz="1200" dirty="0"/>
              <a:t>et al</a:t>
            </a:r>
            <a:r>
              <a:rPr lang="zh-CN" altLang="en-US" sz="1200" dirty="0"/>
              <a:t>, </a:t>
            </a:r>
            <a:r>
              <a:rPr lang="en-US" altLang="zh-CN" sz="1200" dirty="0"/>
              <a:t>PRL.</a:t>
            </a:r>
            <a:r>
              <a:rPr lang="zh-CN" altLang="en-US" sz="1200" dirty="0"/>
              <a:t> 115, 201301 (2015).</a:t>
            </a:r>
          </a:p>
        </p:txBody>
      </p:sp>
      <p:sp>
        <p:nvSpPr>
          <p:cNvPr id="19" name="文本框 18">
            <a:extLst>
              <a:ext uri="{FF2B5EF4-FFF2-40B4-BE49-F238E27FC236}">
                <a16:creationId xmlns:a16="http://schemas.microsoft.com/office/drawing/2014/main" id="{3718FB07-EFC7-1911-5818-9101A3A150F3}"/>
              </a:ext>
            </a:extLst>
          </p:cNvPr>
          <p:cNvSpPr txBox="1"/>
          <p:nvPr/>
        </p:nvSpPr>
        <p:spPr>
          <a:xfrm>
            <a:off x="9099123" y="6167912"/>
            <a:ext cx="2920702" cy="461665"/>
          </a:xfrm>
          <a:prstGeom prst="rect">
            <a:avLst/>
          </a:prstGeom>
          <a:noFill/>
        </p:spPr>
        <p:txBody>
          <a:bodyPr wrap="square">
            <a:spAutoFit/>
          </a:bodyPr>
          <a:lstStyle/>
          <a:p>
            <a:r>
              <a:rPr lang="zh-CN" altLang="en-US" sz="1200" dirty="0"/>
              <a:t>T. Damour </a:t>
            </a:r>
            <a:r>
              <a:rPr lang="en-US" altLang="zh-CN" sz="1200" dirty="0"/>
              <a:t>et al</a:t>
            </a:r>
            <a:r>
              <a:rPr lang="zh-CN" altLang="en-US" sz="1200" dirty="0"/>
              <a:t>, C</a:t>
            </a:r>
            <a:r>
              <a:rPr lang="en-US" altLang="zh-CN" sz="1200" dirty="0"/>
              <a:t>QG</a:t>
            </a:r>
            <a:r>
              <a:rPr lang="zh-CN" altLang="en-US" sz="1200" dirty="0"/>
              <a:t> 27, 202001 (2010)</a:t>
            </a:r>
            <a:r>
              <a:rPr lang="en-US" altLang="zh-CN" sz="1200" dirty="0"/>
              <a:t>, </a:t>
            </a:r>
          </a:p>
          <a:p>
            <a:r>
              <a:rPr lang="en-US" altLang="zh-CN" sz="1200" dirty="0"/>
              <a:t>PR</a:t>
            </a:r>
            <a:r>
              <a:rPr lang="zh-CN" altLang="en-US" sz="1200" dirty="0"/>
              <a:t>D 82, 084033 (2010).</a:t>
            </a:r>
          </a:p>
        </p:txBody>
      </p:sp>
      <p:pic>
        <p:nvPicPr>
          <p:cNvPr id="9" name="图片 8">
            <a:extLst>
              <a:ext uri="{FF2B5EF4-FFF2-40B4-BE49-F238E27FC236}">
                <a16:creationId xmlns:a16="http://schemas.microsoft.com/office/drawing/2014/main" id="{9DD37741-F7C8-F2F7-7247-8B620A04143A}"/>
              </a:ext>
            </a:extLst>
          </p:cNvPr>
          <p:cNvPicPr>
            <a:picLocks noChangeAspect="1"/>
          </p:cNvPicPr>
          <p:nvPr/>
        </p:nvPicPr>
        <p:blipFill>
          <a:blip r:embed="rId5"/>
          <a:stretch>
            <a:fillRect/>
          </a:stretch>
        </p:blipFill>
        <p:spPr>
          <a:xfrm>
            <a:off x="2365048" y="2365702"/>
            <a:ext cx="2992730" cy="472036"/>
          </a:xfrm>
          <a:prstGeom prst="rect">
            <a:avLst/>
          </a:prstGeom>
          <a:ln>
            <a:solidFill>
              <a:srgbClr val="2E11BF"/>
            </a:solidFill>
          </a:ln>
        </p:spPr>
      </p:pic>
      <p:pic>
        <p:nvPicPr>
          <p:cNvPr id="13" name="图片 12">
            <a:extLst>
              <a:ext uri="{FF2B5EF4-FFF2-40B4-BE49-F238E27FC236}">
                <a16:creationId xmlns:a16="http://schemas.microsoft.com/office/drawing/2014/main" id="{7AD9B726-7449-2A9E-C90E-A60F3E0683D2}"/>
              </a:ext>
            </a:extLst>
          </p:cNvPr>
          <p:cNvPicPr>
            <a:picLocks noChangeAspect="1"/>
          </p:cNvPicPr>
          <p:nvPr/>
        </p:nvPicPr>
        <p:blipFill>
          <a:blip r:embed="rId6"/>
          <a:stretch>
            <a:fillRect/>
          </a:stretch>
        </p:blipFill>
        <p:spPr>
          <a:xfrm>
            <a:off x="6068809" y="2227026"/>
            <a:ext cx="3372243" cy="595720"/>
          </a:xfrm>
          <a:prstGeom prst="rect">
            <a:avLst/>
          </a:prstGeom>
          <a:ln>
            <a:solidFill>
              <a:srgbClr val="FF0000"/>
            </a:solidFill>
          </a:ln>
        </p:spPr>
      </p:pic>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1C59A8DF-80FE-974A-2EB7-1E96B4788779}"/>
                  </a:ext>
                </a:extLst>
              </p:cNvPr>
              <p:cNvSpPr txBox="1"/>
              <p:nvPr/>
            </p:nvSpPr>
            <p:spPr>
              <a:xfrm>
                <a:off x="9688787" y="3272752"/>
                <a:ext cx="2244251" cy="8422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dirty="0" smtClean="0">
                              <a:latin typeface="Cambria Math" panose="02040503050406030204" pitchFamily="18" charset="0"/>
                            </a:rPr>
                          </m:ctrlPr>
                        </m:sSubPr>
                        <m:e>
                          <m:r>
                            <a:rPr lang="en-US" altLang="zh-CN" sz="2000" b="0" i="1" dirty="0" smtClean="0">
                              <a:latin typeface="Cambria Math" panose="02040503050406030204" pitchFamily="18" charset="0"/>
                            </a:rPr>
                            <m:t>𝜙</m:t>
                          </m:r>
                        </m:e>
                        <m:sub>
                          <m:r>
                            <a:rPr lang="zh-CN" altLang="en-US" sz="2000" i="1" dirty="0">
                              <a:latin typeface="Cambria Math" panose="02040503050406030204" pitchFamily="18" charset="0"/>
                            </a:rPr>
                            <m:t>0</m:t>
                          </m:r>
                        </m:sub>
                      </m:sSub>
                      <m:r>
                        <a:rPr lang="en-US" altLang="zh-CN" sz="2000" b="0" i="1" dirty="0" smtClean="0">
                          <a:latin typeface="Cambria Math" panose="02040503050406030204" pitchFamily="18" charset="0"/>
                        </a:rPr>
                        <m:t>=</m:t>
                      </m:r>
                      <m:f>
                        <m:fPr>
                          <m:ctrlPr>
                            <a:rPr lang="en-US" altLang="zh-CN" sz="2000" b="0" i="1" dirty="0" smtClean="0">
                              <a:latin typeface="Cambria Math" panose="02040503050406030204" pitchFamily="18" charset="0"/>
                            </a:rPr>
                          </m:ctrlPr>
                        </m:fPr>
                        <m:num>
                          <m:rad>
                            <m:radPr>
                              <m:degHide m:val="on"/>
                              <m:ctrlPr>
                                <a:rPr lang="en-US" altLang="zh-CN" sz="2000" b="0" i="1" dirty="0" smtClean="0">
                                  <a:latin typeface="Cambria Math" panose="02040503050406030204" pitchFamily="18" charset="0"/>
                                </a:rPr>
                              </m:ctrlPr>
                            </m:radPr>
                            <m:deg/>
                            <m:e>
                              <m:r>
                                <a:rPr lang="en-US" altLang="zh-CN" sz="2000" i="1" dirty="0">
                                  <a:latin typeface="Cambria Math" panose="02040503050406030204" pitchFamily="18" charset="0"/>
                                </a:rPr>
                                <m:t>2</m:t>
                              </m:r>
                              <m:sSub>
                                <m:sSubPr>
                                  <m:ctrlPr>
                                    <a:rPr lang="en-US" altLang="zh-CN" sz="2000" b="1" i="1" dirty="0" smtClean="0">
                                      <a:solidFill>
                                        <a:srgbClr val="FF0000"/>
                                      </a:solidFill>
                                      <a:latin typeface="Cambria Math" panose="02040503050406030204" pitchFamily="18" charset="0"/>
                                    </a:rPr>
                                  </m:ctrlPr>
                                </m:sSubPr>
                                <m:e>
                                  <m:r>
                                    <a:rPr lang="en-US" altLang="zh-CN" sz="2000" b="1" i="1" dirty="0" smtClean="0">
                                      <a:solidFill>
                                        <a:srgbClr val="FF0000"/>
                                      </a:solidFill>
                                      <a:latin typeface="Cambria Math" panose="02040503050406030204" pitchFamily="18" charset="0"/>
                                    </a:rPr>
                                    <m:t>𝝆</m:t>
                                  </m:r>
                                </m:e>
                                <m:sub>
                                  <m:r>
                                    <a:rPr lang="en-US" altLang="zh-CN" sz="2000" b="1" i="1" dirty="0" smtClean="0">
                                      <a:solidFill>
                                        <a:srgbClr val="FF0000"/>
                                      </a:solidFill>
                                      <a:latin typeface="Cambria Math" panose="02040503050406030204" pitchFamily="18" charset="0"/>
                                    </a:rPr>
                                    <m:t>𝟎</m:t>
                                  </m:r>
                                </m:sub>
                              </m:sSub>
                            </m:e>
                          </m:rad>
                        </m:num>
                        <m:den>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𝑚</m:t>
                              </m:r>
                            </m:e>
                            <m:sub>
                              <m:r>
                                <a:rPr lang="en-US" altLang="zh-CN" sz="2000" b="0" i="1" dirty="0" smtClean="0">
                                  <a:latin typeface="Cambria Math" panose="02040503050406030204" pitchFamily="18" charset="0"/>
                                </a:rPr>
                                <m:t>𝜙</m:t>
                              </m:r>
                            </m:sub>
                          </m:sSub>
                        </m:den>
                      </m:f>
                    </m:oMath>
                  </m:oMathPara>
                </a14:m>
                <a:endParaRPr lang="zh-CN" altLang="en-US" sz="2000" dirty="0"/>
              </a:p>
            </p:txBody>
          </p:sp>
        </mc:Choice>
        <mc:Fallback xmlns="">
          <p:sp>
            <p:nvSpPr>
              <p:cNvPr id="25" name="文本框 24">
                <a:extLst>
                  <a:ext uri="{FF2B5EF4-FFF2-40B4-BE49-F238E27FC236}">
                    <a16:creationId xmlns:a16="http://schemas.microsoft.com/office/drawing/2014/main" id="{1C59A8DF-80FE-974A-2EB7-1E96B4788779}"/>
                  </a:ext>
                </a:extLst>
              </p:cNvPr>
              <p:cNvSpPr txBox="1">
                <a:spLocks noRot="1" noChangeAspect="1" noMove="1" noResize="1" noEditPoints="1" noAdjustHandles="1" noChangeArrowheads="1" noChangeShapeType="1" noTextEdit="1"/>
              </p:cNvSpPr>
              <p:nvPr/>
            </p:nvSpPr>
            <p:spPr>
              <a:xfrm>
                <a:off x="9688787" y="3272752"/>
                <a:ext cx="2244251" cy="842282"/>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54037126-03E8-C2AE-5455-864AA26D1B79}"/>
                  </a:ext>
                </a:extLst>
              </p:cNvPr>
              <p:cNvSpPr txBox="1"/>
              <p:nvPr/>
            </p:nvSpPr>
            <p:spPr>
              <a:xfrm>
                <a:off x="2863064" y="2984076"/>
                <a:ext cx="5561736" cy="369332"/>
              </a:xfrm>
              <a:prstGeom prst="rect">
                <a:avLst/>
              </a:prstGeom>
              <a:noFill/>
            </p:spPr>
            <p:txBody>
              <a:bodyPr wrap="square">
                <a:spAutoFit/>
              </a:bodyPr>
              <a:lstStyle/>
              <a:p>
                <a:r>
                  <a:rPr lang="en-US" altLang="zh-CN" b="1" dirty="0">
                    <a:ln w="0"/>
                  </a:rPr>
                  <a:t>Atomic</a:t>
                </a:r>
                <a:r>
                  <a:rPr lang="en-US" altLang="zh-CN" b="1" dirty="0">
                    <a:ln w="0"/>
                    <a:effectLst>
                      <a:outerShdw blurRad="38100" dist="19050" dir="2700000" algn="tl" rotWithShape="0">
                        <a:schemeClr val="dk1">
                          <a:alpha val="40000"/>
                        </a:schemeClr>
                      </a:outerShdw>
                    </a:effectLst>
                  </a:rPr>
                  <a:t> </a:t>
                </a:r>
                <a:r>
                  <a:rPr lang="en-US" altLang="zh-CN" b="1" dirty="0">
                    <a:ln w="0"/>
                  </a:rPr>
                  <a:t>clock</a:t>
                </a:r>
                <a:r>
                  <a:rPr lang="en-US" altLang="zh-CN" b="1" dirty="0">
                    <a:ln w="0"/>
                    <a:effectLst>
                      <a:outerShdw blurRad="38100" dist="19050" dir="2700000" algn="tl" rotWithShape="0">
                        <a:schemeClr val="dk1">
                          <a:alpha val="40000"/>
                        </a:schemeClr>
                      </a:outerShdw>
                    </a:effectLst>
                  </a:rPr>
                  <a:t>,</a:t>
                </a:r>
                <a:r>
                  <a:rPr lang="en-US" altLang="zh-CN" b="1" dirty="0">
                    <a:ln w="0"/>
                  </a:rPr>
                  <a:t> Atomic</a:t>
                </a:r>
                <a:r>
                  <a:rPr lang="en-US" altLang="zh-CN" b="1" dirty="0">
                    <a:ln w="0"/>
                    <a:effectLst>
                      <a:outerShdw blurRad="38100" dist="19050" dir="2700000" algn="tl" rotWithShape="0">
                        <a:schemeClr val="dk1">
                          <a:alpha val="40000"/>
                        </a:schemeClr>
                      </a:outerShdw>
                    </a:effectLst>
                  </a:rPr>
                  <a:t> </a:t>
                </a:r>
                <a:r>
                  <a:rPr lang="en-US" altLang="zh-CN" b="1" dirty="0"/>
                  <a:t>interferometer, EP tests</a:t>
                </a:r>
                <a14:m>
                  <m:oMath xmlns:m="http://schemas.openxmlformats.org/officeDocument/2006/math">
                    <m:r>
                      <a:rPr lang="en-US" altLang="zh-CN" b="1" i="1" dirty="0" smtClean="0">
                        <a:latin typeface="Cambria Math" panose="02040503050406030204" pitchFamily="18" charset="0"/>
                      </a:rPr>
                      <m:t>……</m:t>
                    </m:r>
                  </m:oMath>
                </a14:m>
                <a:endParaRPr lang="zh-CN" altLang="en-US" b="1" dirty="0"/>
              </a:p>
            </p:txBody>
          </p:sp>
        </mc:Choice>
        <mc:Fallback xmlns="">
          <p:sp>
            <p:nvSpPr>
              <p:cNvPr id="27" name="文本框 26">
                <a:extLst>
                  <a:ext uri="{FF2B5EF4-FFF2-40B4-BE49-F238E27FC236}">
                    <a16:creationId xmlns:a16="http://schemas.microsoft.com/office/drawing/2014/main" id="{54037126-03E8-C2AE-5455-864AA26D1B79}"/>
                  </a:ext>
                </a:extLst>
              </p:cNvPr>
              <p:cNvSpPr txBox="1">
                <a:spLocks noRot="1" noChangeAspect="1" noMove="1" noResize="1" noEditPoints="1" noAdjustHandles="1" noChangeArrowheads="1" noChangeShapeType="1" noTextEdit="1"/>
              </p:cNvSpPr>
              <p:nvPr/>
            </p:nvSpPr>
            <p:spPr>
              <a:xfrm>
                <a:off x="2863064" y="2984076"/>
                <a:ext cx="5561736" cy="369332"/>
              </a:xfrm>
              <a:prstGeom prst="rect">
                <a:avLst/>
              </a:prstGeom>
              <a:blipFill>
                <a:blip r:embed="rId8"/>
                <a:stretch>
                  <a:fillRect l="-987" t="-13333" b="-31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5A2B91BD-21FE-64C7-519F-2F17C7354864}"/>
                  </a:ext>
                </a:extLst>
              </p:cNvPr>
              <p:cNvSpPr txBox="1"/>
              <p:nvPr/>
            </p:nvSpPr>
            <p:spPr>
              <a:xfrm>
                <a:off x="9692740" y="2837738"/>
                <a:ext cx="2240299" cy="4274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𝜙</m:t>
                      </m:r>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𝜙</m:t>
                          </m:r>
                        </m:e>
                        <m:sub>
                          <m:r>
                            <a:rPr lang="en-US" altLang="zh-CN" sz="2000" b="0" i="1" smtClean="0">
                              <a:latin typeface="Cambria Math" panose="02040503050406030204" pitchFamily="18" charset="0"/>
                            </a:rPr>
                            <m:t>0</m:t>
                          </m:r>
                        </m:sub>
                      </m:sSub>
                      <m:r>
                        <m:rPr>
                          <m:sty m:val="p"/>
                        </m:rPr>
                        <a:rPr lang="en-US" altLang="zh-CN" sz="2000" b="0" i="0" smtClean="0">
                          <a:latin typeface="Cambria Math" panose="02040503050406030204" pitchFamily="18" charset="0"/>
                        </a:rPr>
                        <m:t>cos</m:t>
                      </m:r>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𝑚</m:t>
                          </m:r>
                        </m:e>
                        <m:sub>
                          <m:r>
                            <a:rPr lang="en-US" altLang="zh-CN" sz="2000" b="0" i="1" smtClean="0">
                              <a:latin typeface="Cambria Math" panose="02040503050406030204" pitchFamily="18" charset="0"/>
                            </a:rPr>
                            <m:t>𝜙</m:t>
                          </m:r>
                        </m:sub>
                      </m:sSub>
                      <m:r>
                        <a:rPr lang="en-US" altLang="zh-CN" sz="2000" b="0" i="1" smtClean="0">
                          <a:latin typeface="Cambria Math" panose="02040503050406030204" pitchFamily="18" charset="0"/>
                        </a:rPr>
                        <m:t>𝑡</m:t>
                      </m:r>
                      <m:r>
                        <a:rPr lang="en-US" altLang="zh-CN" sz="2000" b="0" i="1" smtClean="0">
                          <a:latin typeface="Cambria Math" panose="02040503050406030204" pitchFamily="18" charset="0"/>
                        </a:rPr>
                        <m:t>)</m:t>
                      </m:r>
                    </m:oMath>
                  </m:oMathPara>
                </a14:m>
                <a:endParaRPr lang="zh-CN" altLang="en-US" sz="2000" dirty="0"/>
              </a:p>
            </p:txBody>
          </p:sp>
        </mc:Choice>
        <mc:Fallback xmlns="">
          <p:sp>
            <p:nvSpPr>
              <p:cNvPr id="29" name="文本框 28">
                <a:extLst>
                  <a:ext uri="{FF2B5EF4-FFF2-40B4-BE49-F238E27FC236}">
                    <a16:creationId xmlns:a16="http://schemas.microsoft.com/office/drawing/2014/main" id="{5A2B91BD-21FE-64C7-519F-2F17C7354864}"/>
                  </a:ext>
                </a:extLst>
              </p:cNvPr>
              <p:cNvSpPr txBox="1">
                <a:spLocks noRot="1" noChangeAspect="1" noMove="1" noResize="1" noEditPoints="1" noAdjustHandles="1" noChangeArrowheads="1" noChangeShapeType="1" noTextEdit="1"/>
              </p:cNvSpPr>
              <p:nvPr/>
            </p:nvSpPr>
            <p:spPr>
              <a:xfrm>
                <a:off x="9692740" y="2837738"/>
                <a:ext cx="2240299" cy="427425"/>
              </a:xfrm>
              <a:prstGeom prst="rect">
                <a:avLst/>
              </a:prstGeom>
              <a:blipFill>
                <a:blip r:embed="rId9"/>
                <a:stretch>
                  <a:fillRect b="-10000"/>
                </a:stretch>
              </a:blipFill>
            </p:spPr>
            <p:txBody>
              <a:bodyPr/>
              <a:lstStyle/>
              <a:p>
                <a:r>
                  <a:rPr lang="zh-CN" altLang="en-US">
                    <a:noFill/>
                  </a:rPr>
                  <a:t> </a:t>
                </a:r>
              </a:p>
            </p:txBody>
          </p:sp>
        </mc:Fallback>
      </mc:AlternateContent>
      <p:sp>
        <p:nvSpPr>
          <p:cNvPr id="30" name="文本框 29">
            <a:extLst>
              <a:ext uri="{FF2B5EF4-FFF2-40B4-BE49-F238E27FC236}">
                <a16:creationId xmlns:a16="http://schemas.microsoft.com/office/drawing/2014/main" id="{4E821B0D-9DB7-C21C-8E57-2D013E7576C7}"/>
              </a:ext>
            </a:extLst>
          </p:cNvPr>
          <p:cNvSpPr txBox="1"/>
          <p:nvPr/>
        </p:nvSpPr>
        <p:spPr>
          <a:xfrm>
            <a:off x="403501" y="2807743"/>
            <a:ext cx="2646449" cy="400110"/>
          </a:xfrm>
          <a:prstGeom prst="rect">
            <a:avLst/>
          </a:prstGeom>
          <a:noFill/>
        </p:spPr>
        <p:txBody>
          <a:bodyPr wrap="square">
            <a:spAutoFit/>
          </a:bodyPr>
          <a:lstStyle/>
          <a:p>
            <a:r>
              <a:rPr lang="en-US" altLang="zh-CN" sz="2000" b="1" dirty="0">
                <a:ln w="0"/>
                <a:effectLst>
                  <a:outerShdw blurRad="38100" dist="19050" dir="2700000" algn="tl" rotWithShape="0">
                    <a:schemeClr val="dk1">
                      <a:alpha val="40000"/>
                    </a:schemeClr>
                  </a:outerShdw>
                </a:effectLst>
              </a:rPr>
              <a:t>Experiment search</a:t>
            </a:r>
          </a:p>
        </p:txBody>
      </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1662E33D-499A-619F-B1E0-F954C413D732}"/>
                  </a:ext>
                </a:extLst>
              </p:cNvPr>
              <p:cNvSpPr txBox="1"/>
              <p:nvPr/>
            </p:nvSpPr>
            <p:spPr>
              <a:xfrm>
                <a:off x="9905635" y="3791266"/>
                <a:ext cx="1814505" cy="646331"/>
              </a:xfrm>
              <a:prstGeom prst="rect">
                <a:avLst/>
              </a:prstGeom>
              <a:noFill/>
              <a:ln>
                <a:noFill/>
              </a:ln>
            </p:spPr>
            <p:txBody>
              <a:bodyPr wrap="square">
                <a:spAutoFit/>
              </a:bodyPr>
              <a:lstStyle/>
              <a:p>
                <a:r>
                  <a:rPr lang="en-US" altLang="zh-CN" sz="1800" b="1" dirty="0">
                    <a:solidFill>
                      <a:schemeClr val="tx1"/>
                    </a:solidFill>
                  </a:rPr>
                  <a:t> </a:t>
                </a:r>
                <a14:m>
                  <m:oMath xmlns:m="http://schemas.openxmlformats.org/officeDocument/2006/math">
                    <m:r>
                      <a:rPr lang="en-US" altLang="zh-CN" sz="1800" b="1" i="0" dirty="0" smtClean="0">
                        <a:solidFill>
                          <a:schemeClr val="tx1"/>
                        </a:solidFill>
                        <a:latin typeface="Cambria Math" panose="02040503050406030204" pitchFamily="18" charset="0"/>
                      </a:rPr>
                      <m:t>𝐋𝐨𝐜𝐚𝐥</m:t>
                    </m:r>
                    <m:r>
                      <a:rPr lang="en-US" altLang="zh-CN" sz="1800" b="1" i="0" dirty="0" smtClean="0">
                        <a:solidFill>
                          <a:schemeClr val="tx1"/>
                        </a:solidFill>
                        <a:latin typeface="Cambria Math" panose="02040503050406030204" pitchFamily="18" charset="0"/>
                      </a:rPr>
                      <m:t> </m:t>
                    </m:r>
                    <m:r>
                      <a:rPr lang="en-US" altLang="zh-CN" sz="1800" b="1" i="0" dirty="0" smtClean="0">
                        <a:solidFill>
                          <a:schemeClr val="tx1"/>
                        </a:solidFill>
                        <a:latin typeface="Cambria Math" panose="02040503050406030204" pitchFamily="18" charset="0"/>
                      </a:rPr>
                      <m:t>𝐝𝐞𝐧𝐬𝐢𝐭𝐲</m:t>
                    </m:r>
                    <m:r>
                      <a:rPr lang="en-US" altLang="zh-CN" sz="1800" b="1" i="0" dirty="0" smtClean="0">
                        <a:solidFill>
                          <a:schemeClr val="tx1"/>
                        </a:solidFill>
                        <a:latin typeface="Cambria Math" panose="02040503050406030204" pitchFamily="18" charset="0"/>
                      </a:rPr>
                      <m:t> </m:t>
                    </m:r>
                    <m:sSub>
                      <m:sSubPr>
                        <m:ctrlPr>
                          <a:rPr lang="en-US" altLang="zh-CN" sz="1800" b="1" i="1" dirty="0" smtClean="0">
                            <a:solidFill>
                              <a:srgbClr val="FF0000"/>
                            </a:solidFill>
                            <a:latin typeface="Cambria Math" panose="02040503050406030204" pitchFamily="18" charset="0"/>
                          </a:rPr>
                        </m:ctrlPr>
                      </m:sSubPr>
                      <m:e>
                        <m:r>
                          <a:rPr lang="en-US" altLang="zh-CN" sz="1800" b="1" i="1" dirty="0" smtClean="0">
                            <a:solidFill>
                              <a:srgbClr val="FF0000"/>
                            </a:solidFill>
                            <a:latin typeface="Cambria Math" panose="02040503050406030204" pitchFamily="18" charset="0"/>
                          </a:rPr>
                          <m:t>𝝆</m:t>
                        </m:r>
                      </m:e>
                      <m:sub>
                        <m:r>
                          <a:rPr lang="en-US" altLang="zh-CN" sz="1800" b="1" i="1" dirty="0" smtClean="0">
                            <a:solidFill>
                              <a:srgbClr val="FF0000"/>
                            </a:solidFill>
                            <a:latin typeface="Cambria Math" panose="02040503050406030204" pitchFamily="18" charset="0"/>
                          </a:rPr>
                          <m:t>𝟎</m:t>
                        </m:r>
                      </m:sub>
                    </m:sSub>
                  </m:oMath>
                </a14:m>
                <a:endParaRPr lang="zh-CN" altLang="en-US" dirty="0"/>
              </a:p>
            </p:txBody>
          </p:sp>
        </mc:Choice>
        <mc:Fallback xmlns="">
          <p:sp>
            <p:nvSpPr>
              <p:cNvPr id="32" name="文本框 31">
                <a:extLst>
                  <a:ext uri="{FF2B5EF4-FFF2-40B4-BE49-F238E27FC236}">
                    <a16:creationId xmlns:a16="http://schemas.microsoft.com/office/drawing/2014/main" id="{1662E33D-499A-619F-B1E0-F954C413D732}"/>
                  </a:ext>
                </a:extLst>
              </p:cNvPr>
              <p:cNvSpPr txBox="1">
                <a:spLocks noRot="1" noChangeAspect="1" noMove="1" noResize="1" noEditPoints="1" noAdjustHandles="1" noChangeArrowheads="1" noChangeShapeType="1" noTextEdit="1"/>
              </p:cNvSpPr>
              <p:nvPr/>
            </p:nvSpPr>
            <p:spPr>
              <a:xfrm>
                <a:off x="9905635" y="3791266"/>
                <a:ext cx="1814505" cy="646331"/>
              </a:xfrm>
              <a:prstGeom prst="rect">
                <a:avLst/>
              </a:prstGeom>
              <a:blipFill>
                <a:blip r:embed="rId10"/>
                <a:stretch>
                  <a:fillRect r="-3020" b="-7547"/>
                </a:stretch>
              </a:blipFill>
              <a:ln>
                <a:noFill/>
              </a:ln>
            </p:spPr>
            <p:txBody>
              <a:bodyPr/>
              <a:lstStyle/>
              <a:p>
                <a:r>
                  <a:rPr lang="zh-CN" altLang="en-US">
                    <a:noFill/>
                  </a:rPr>
                  <a:t> </a:t>
                </a:r>
              </a:p>
            </p:txBody>
          </p:sp>
        </mc:Fallback>
      </mc:AlternateContent>
      <p:pic>
        <p:nvPicPr>
          <p:cNvPr id="22" name="图片 21">
            <a:extLst>
              <a:ext uri="{FF2B5EF4-FFF2-40B4-BE49-F238E27FC236}">
                <a16:creationId xmlns:a16="http://schemas.microsoft.com/office/drawing/2014/main" id="{AD166D4E-63A3-4FD7-90A6-4A6E3C100017}"/>
              </a:ext>
            </a:extLst>
          </p:cNvPr>
          <p:cNvPicPr>
            <a:picLocks noChangeAspect="1"/>
          </p:cNvPicPr>
          <p:nvPr/>
        </p:nvPicPr>
        <p:blipFill>
          <a:blip r:embed="rId11"/>
          <a:stretch>
            <a:fillRect/>
          </a:stretch>
        </p:blipFill>
        <p:spPr>
          <a:xfrm>
            <a:off x="2314974" y="3316856"/>
            <a:ext cx="3092878" cy="1939330"/>
          </a:xfrm>
          <a:prstGeom prst="rect">
            <a:avLst/>
          </a:prstGeom>
        </p:spPr>
      </p:pic>
      <p:pic>
        <p:nvPicPr>
          <p:cNvPr id="24" name="图片 23">
            <a:extLst>
              <a:ext uri="{FF2B5EF4-FFF2-40B4-BE49-F238E27FC236}">
                <a16:creationId xmlns:a16="http://schemas.microsoft.com/office/drawing/2014/main" id="{0F70DD3A-30B8-4C51-A72E-6936EA1DFBE4}"/>
              </a:ext>
            </a:extLst>
          </p:cNvPr>
          <p:cNvPicPr>
            <a:picLocks noChangeAspect="1"/>
          </p:cNvPicPr>
          <p:nvPr/>
        </p:nvPicPr>
        <p:blipFill>
          <a:blip r:embed="rId12"/>
          <a:stretch>
            <a:fillRect/>
          </a:stretch>
        </p:blipFill>
        <p:spPr>
          <a:xfrm>
            <a:off x="6273158" y="3302961"/>
            <a:ext cx="3092877" cy="2106157"/>
          </a:xfrm>
          <a:prstGeom prst="rect">
            <a:avLst/>
          </a:prstGeom>
        </p:spPr>
      </p:pic>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721612E6-92AA-4114-98B5-111A6245262F}"/>
                  </a:ext>
                </a:extLst>
              </p:cNvPr>
              <p:cNvSpPr txBox="1"/>
              <p:nvPr/>
            </p:nvSpPr>
            <p:spPr>
              <a:xfrm>
                <a:off x="3789872" y="5760813"/>
                <a:ext cx="4292214" cy="407099"/>
              </a:xfrm>
              <a:prstGeom prst="rect">
                <a:avLst/>
              </a:prstGeom>
              <a:noFill/>
            </p:spPr>
            <p:txBody>
              <a:bodyPr wrap="square">
                <a:spAutoFit/>
              </a:bodyPr>
              <a:lstStyle/>
              <a:p>
                <a:r>
                  <a:rPr lang="en-US" altLang="zh-CN" sz="2000" b="1" dirty="0">
                    <a:solidFill>
                      <a:srgbClr val="385723"/>
                    </a:solidFill>
                  </a:rPr>
                  <a:t> </a:t>
                </a:r>
                <a:r>
                  <a:rPr lang="en-US" altLang="zh-CN" sz="2000" b="1" dirty="0">
                    <a:solidFill>
                      <a:srgbClr val="2E11BF"/>
                    </a:solidFill>
                  </a:rPr>
                  <a:t>Beyond </a:t>
                </a:r>
                <a14:m>
                  <m:oMath xmlns:m="http://schemas.openxmlformats.org/officeDocument/2006/math">
                    <m:sSub>
                      <m:sSubPr>
                        <m:ctrlPr>
                          <a:rPr lang="en-US" altLang="zh-CN" sz="2000" b="1" i="1" smtClean="0">
                            <a:solidFill>
                              <a:srgbClr val="2E11BF"/>
                            </a:solidFill>
                            <a:latin typeface="Cambria Math" panose="02040503050406030204" pitchFamily="18" charset="0"/>
                          </a:rPr>
                        </m:ctrlPr>
                      </m:sSubPr>
                      <m:e>
                        <m:r>
                          <a:rPr lang="en-US" altLang="zh-CN" sz="2000" b="1" i="1" smtClean="0">
                            <a:solidFill>
                              <a:srgbClr val="2E11BF"/>
                            </a:solidFill>
                            <a:latin typeface="Cambria Math" panose="02040503050406030204" pitchFamily="18" charset="0"/>
                          </a:rPr>
                          <m:t>𝝆</m:t>
                        </m:r>
                      </m:e>
                      <m:sub>
                        <m:r>
                          <a:rPr lang="en-US" altLang="zh-CN" sz="2000" b="1" i="1" smtClean="0">
                            <a:solidFill>
                              <a:srgbClr val="2E11BF"/>
                            </a:solidFill>
                            <a:latin typeface="Cambria Math" panose="02040503050406030204" pitchFamily="18" charset="0"/>
                          </a:rPr>
                          <m:t>𝟎</m:t>
                        </m:r>
                      </m:sub>
                    </m:sSub>
                    <m:r>
                      <a:rPr lang="en-US" altLang="zh-CN" sz="2000" b="1" i="1" smtClean="0">
                        <a:solidFill>
                          <a:srgbClr val="2E11BF"/>
                        </a:solidFill>
                        <a:latin typeface="Cambria Math" panose="02040503050406030204" pitchFamily="18" charset="0"/>
                      </a:rPr>
                      <m:t>=</m:t>
                    </m:r>
                    <m:r>
                      <a:rPr lang="en-US" altLang="zh-CN" sz="2000" b="1" i="1" smtClean="0">
                        <a:solidFill>
                          <a:srgbClr val="2E11BF"/>
                        </a:solidFill>
                        <a:latin typeface="Cambria Math" panose="02040503050406030204" pitchFamily="18" charset="0"/>
                      </a:rPr>
                      <m:t>𝟎</m:t>
                    </m:r>
                    <m:r>
                      <a:rPr lang="en-US" altLang="zh-CN" sz="2000" b="1" i="1" smtClean="0">
                        <a:solidFill>
                          <a:srgbClr val="2E11BF"/>
                        </a:solidFill>
                        <a:latin typeface="Cambria Math" panose="02040503050406030204" pitchFamily="18" charset="0"/>
                      </a:rPr>
                      <m:t>.</m:t>
                    </m:r>
                    <m:r>
                      <m:rPr>
                        <m:nor/>
                      </m:rPr>
                      <a:rPr lang="en-US" altLang="zh-CN" sz="2000" b="1" i="0" smtClean="0">
                        <a:solidFill>
                          <a:srgbClr val="2E11BF"/>
                        </a:solidFill>
                        <a:latin typeface="Cambria Math" panose="02040503050406030204" pitchFamily="18" charset="0"/>
                      </a:rPr>
                      <m:t>3 </m:t>
                    </m:r>
                    <m:r>
                      <m:rPr>
                        <m:nor/>
                      </m:rPr>
                      <a:rPr lang="en-US" altLang="zh-CN" sz="2000" b="1" smtClean="0">
                        <a:solidFill>
                          <a:srgbClr val="2E11BF"/>
                        </a:solidFill>
                        <a:latin typeface="Cambria Math" panose="02040503050406030204" pitchFamily="18" charset="0"/>
                      </a:rPr>
                      <m:t>GeV</m:t>
                    </m:r>
                    <m:r>
                      <m:rPr>
                        <m:nor/>
                      </m:rPr>
                      <a:rPr lang="en-US" altLang="zh-CN" sz="2000" b="1" smtClean="0">
                        <a:solidFill>
                          <a:srgbClr val="2E11BF"/>
                        </a:solidFill>
                        <a:latin typeface="Cambria Math" panose="02040503050406030204" pitchFamily="18" charset="0"/>
                      </a:rPr>
                      <m:t>/</m:t>
                    </m:r>
                    <m:sSup>
                      <m:sSupPr>
                        <m:ctrlPr>
                          <a:rPr lang="en-US" altLang="zh-CN" sz="2000" b="1" i="1" smtClean="0">
                            <a:solidFill>
                              <a:srgbClr val="2E11BF"/>
                            </a:solidFill>
                            <a:latin typeface="Cambria Math" panose="02040503050406030204" pitchFamily="18" charset="0"/>
                          </a:rPr>
                        </m:ctrlPr>
                      </m:sSupPr>
                      <m:e>
                        <m:r>
                          <a:rPr lang="en-US" altLang="zh-CN" sz="2000" b="1" i="0" smtClean="0">
                            <a:solidFill>
                              <a:srgbClr val="2E11BF"/>
                            </a:solidFill>
                            <a:latin typeface="Cambria Math" panose="02040503050406030204" pitchFamily="18" charset="0"/>
                          </a:rPr>
                          <m:t>𝐜𝐦</m:t>
                        </m:r>
                      </m:e>
                      <m:sup>
                        <m:r>
                          <a:rPr lang="en-US" altLang="zh-CN" sz="2000" b="1" i="0" smtClean="0">
                            <a:solidFill>
                              <a:srgbClr val="2E11BF"/>
                            </a:solidFill>
                            <a:latin typeface="Cambria Math" panose="02040503050406030204" pitchFamily="18" charset="0"/>
                          </a:rPr>
                          <m:t>𝟑</m:t>
                        </m:r>
                      </m:sup>
                    </m:sSup>
                    <m:r>
                      <m:rPr>
                        <m:nor/>
                      </m:rPr>
                      <a:rPr lang="en-US" altLang="zh-CN" sz="2000" b="1" i="0" dirty="0" smtClean="0">
                        <a:solidFill>
                          <a:srgbClr val="2E11BF"/>
                        </a:solidFill>
                      </a:rPr>
                      <m:t>  </m:t>
                    </m:r>
                  </m:oMath>
                </a14:m>
                <a:r>
                  <a:rPr lang="en-US" altLang="zh-CN" sz="2000" b="1" dirty="0">
                    <a:solidFill>
                      <a:srgbClr val="2E11BF"/>
                    </a:solidFill>
                  </a:rPr>
                  <a:t>?</a:t>
                </a:r>
                <a:endParaRPr lang="zh-CN" altLang="en-US" sz="2000" b="1" dirty="0">
                  <a:solidFill>
                    <a:srgbClr val="385723"/>
                  </a:solidFill>
                </a:endParaRPr>
              </a:p>
            </p:txBody>
          </p:sp>
        </mc:Choice>
        <mc:Fallback xmlns="">
          <p:sp>
            <p:nvSpPr>
              <p:cNvPr id="26" name="文本框 25">
                <a:extLst>
                  <a:ext uri="{FF2B5EF4-FFF2-40B4-BE49-F238E27FC236}">
                    <a16:creationId xmlns:a16="http://schemas.microsoft.com/office/drawing/2014/main" id="{721612E6-92AA-4114-98B5-111A6245262F}"/>
                  </a:ext>
                </a:extLst>
              </p:cNvPr>
              <p:cNvSpPr txBox="1">
                <a:spLocks noRot="1" noChangeAspect="1" noMove="1" noResize="1" noEditPoints="1" noAdjustHandles="1" noChangeArrowheads="1" noChangeShapeType="1" noTextEdit="1"/>
              </p:cNvSpPr>
              <p:nvPr/>
            </p:nvSpPr>
            <p:spPr>
              <a:xfrm>
                <a:off x="3789872" y="5760813"/>
                <a:ext cx="4292214" cy="407099"/>
              </a:xfrm>
              <a:prstGeom prst="rect">
                <a:avLst/>
              </a:prstGeom>
              <a:blipFill>
                <a:blip r:embed="rId13"/>
                <a:stretch>
                  <a:fillRect t="-5970" b="-25373"/>
                </a:stretch>
              </a:blipFill>
            </p:spPr>
            <p:txBody>
              <a:bodyPr/>
              <a:lstStyle/>
              <a:p>
                <a:r>
                  <a:rPr lang="zh-CN" altLang="en-US">
                    <a:noFill/>
                  </a:rPr>
                  <a:t> </a:t>
                </a:r>
              </a:p>
            </p:txBody>
          </p:sp>
        </mc:Fallback>
      </mc:AlternateContent>
      <p:sp>
        <p:nvSpPr>
          <p:cNvPr id="28" name="文本框 27">
            <a:extLst>
              <a:ext uri="{FF2B5EF4-FFF2-40B4-BE49-F238E27FC236}">
                <a16:creationId xmlns:a16="http://schemas.microsoft.com/office/drawing/2014/main" id="{07C586E1-D70B-44D7-B2AF-3FA9675759B4}"/>
              </a:ext>
            </a:extLst>
          </p:cNvPr>
          <p:cNvSpPr txBox="1"/>
          <p:nvPr/>
        </p:nvSpPr>
        <p:spPr>
          <a:xfrm>
            <a:off x="2949299" y="6183909"/>
            <a:ext cx="5349782" cy="400110"/>
          </a:xfrm>
          <a:prstGeom prst="rect">
            <a:avLst/>
          </a:prstGeom>
          <a:noFill/>
        </p:spPr>
        <p:txBody>
          <a:bodyPr wrap="square">
            <a:spAutoFit/>
          </a:bodyPr>
          <a:lstStyle/>
          <a:p>
            <a:r>
              <a:rPr lang="en-US" altLang="zh-CN" sz="2000" b="1" dirty="0">
                <a:solidFill>
                  <a:srgbClr val="2E11BF"/>
                </a:solidFill>
              </a:rPr>
              <a:t>More exploration on Quadratic interaction</a:t>
            </a:r>
            <a:r>
              <a:rPr lang="zh-CN" altLang="en-US" sz="2000" b="1" dirty="0">
                <a:solidFill>
                  <a:srgbClr val="2E11BF"/>
                </a:solidFill>
              </a:rPr>
              <a:t> </a:t>
            </a:r>
            <a:r>
              <a:rPr lang="en-US" altLang="zh-CN" sz="2000" b="1" dirty="0">
                <a:solidFill>
                  <a:srgbClr val="2E11BF"/>
                </a:solidFill>
              </a:rPr>
              <a:t>?</a:t>
            </a:r>
            <a:endParaRPr lang="zh-CN" altLang="en-US" sz="2000" b="1" dirty="0">
              <a:solidFill>
                <a:srgbClr val="385723"/>
              </a:solidFill>
            </a:endParaRPr>
          </a:p>
        </p:txBody>
      </p:sp>
      <p:sp>
        <p:nvSpPr>
          <p:cNvPr id="31" name="文本框 30">
            <a:extLst>
              <a:ext uri="{FF2B5EF4-FFF2-40B4-BE49-F238E27FC236}">
                <a16:creationId xmlns:a16="http://schemas.microsoft.com/office/drawing/2014/main" id="{98CA63BD-7C48-43DB-8415-716DC94D39CE}"/>
              </a:ext>
            </a:extLst>
          </p:cNvPr>
          <p:cNvSpPr txBox="1"/>
          <p:nvPr/>
        </p:nvSpPr>
        <p:spPr>
          <a:xfrm>
            <a:off x="6853444" y="5371705"/>
            <a:ext cx="2147516" cy="307777"/>
          </a:xfrm>
          <a:prstGeom prst="rect">
            <a:avLst/>
          </a:prstGeom>
          <a:noFill/>
        </p:spPr>
        <p:txBody>
          <a:bodyPr wrap="square">
            <a:spAutoFit/>
          </a:bodyPr>
          <a:lstStyle/>
          <a:p>
            <a:r>
              <a:rPr lang="zh-CN" altLang="en-US" sz="1400" dirty="0"/>
              <a:t>A</a:t>
            </a:r>
            <a:r>
              <a:rPr lang="en-US" altLang="zh-CN" sz="1400" dirty="0"/>
              <a:t>.</a:t>
            </a:r>
            <a:r>
              <a:rPr lang="zh-CN" altLang="en-US" sz="1400" dirty="0"/>
              <a:t> Hees </a:t>
            </a:r>
            <a:r>
              <a:rPr lang="en-US" altLang="zh-CN" sz="1400" dirty="0"/>
              <a:t>et al. </a:t>
            </a:r>
            <a:r>
              <a:rPr lang="zh-CN" altLang="en-US" sz="1400" dirty="0"/>
              <a:t>1905.08524</a:t>
            </a:r>
          </a:p>
        </p:txBody>
      </p:sp>
      <p:sp>
        <p:nvSpPr>
          <p:cNvPr id="33" name="文本框 32">
            <a:extLst>
              <a:ext uri="{FF2B5EF4-FFF2-40B4-BE49-F238E27FC236}">
                <a16:creationId xmlns:a16="http://schemas.microsoft.com/office/drawing/2014/main" id="{B7A8A895-BE1A-4114-8D9A-143D66E023E9}"/>
              </a:ext>
            </a:extLst>
          </p:cNvPr>
          <p:cNvSpPr txBox="1"/>
          <p:nvPr/>
        </p:nvSpPr>
        <p:spPr>
          <a:xfrm>
            <a:off x="2633098" y="5337307"/>
            <a:ext cx="2376073" cy="307777"/>
          </a:xfrm>
          <a:prstGeom prst="rect">
            <a:avLst/>
          </a:prstGeom>
          <a:noFill/>
        </p:spPr>
        <p:txBody>
          <a:bodyPr wrap="square">
            <a:spAutoFit/>
          </a:bodyPr>
          <a:lstStyle/>
          <a:p>
            <a:r>
              <a:rPr lang="en-US" altLang="zh-CN" sz="1400" dirty="0"/>
              <a:t>Snowmass2021.</a:t>
            </a:r>
            <a:r>
              <a:rPr lang="zh-CN" altLang="en-US" sz="1400" dirty="0"/>
              <a:t> 2203.14915</a:t>
            </a:r>
          </a:p>
        </p:txBody>
      </p:sp>
      <p:sp>
        <p:nvSpPr>
          <p:cNvPr id="34" name="文本框 33">
            <a:extLst>
              <a:ext uri="{FF2B5EF4-FFF2-40B4-BE49-F238E27FC236}">
                <a16:creationId xmlns:a16="http://schemas.microsoft.com/office/drawing/2014/main" id="{0E214EB1-B0F9-4973-9B08-6291B6E8AE05}"/>
              </a:ext>
            </a:extLst>
          </p:cNvPr>
          <p:cNvSpPr txBox="1"/>
          <p:nvPr/>
        </p:nvSpPr>
        <p:spPr>
          <a:xfrm>
            <a:off x="3659731" y="965168"/>
            <a:ext cx="977390" cy="369332"/>
          </a:xfrm>
          <a:prstGeom prst="rect">
            <a:avLst/>
          </a:prstGeom>
          <a:solidFill>
            <a:schemeClr val="bg2">
              <a:lumMod val="90000"/>
            </a:schemeClr>
          </a:solidFill>
        </p:spPr>
        <p:txBody>
          <a:bodyPr wrap="square">
            <a:spAutoFit/>
          </a:bodyPr>
          <a:lstStyle/>
          <a:p>
            <a:pPr algn="ctr"/>
            <a:r>
              <a:rPr lang="en-US" altLang="zh-CN" b="1" dirty="0"/>
              <a:t>Linear</a:t>
            </a:r>
            <a:endParaRPr lang="zh-CN" altLang="en-US" b="1" dirty="0"/>
          </a:p>
        </p:txBody>
      </p:sp>
      <p:sp>
        <p:nvSpPr>
          <p:cNvPr id="35" name="文本框 34">
            <a:extLst>
              <a:ext uri="{FF2B5EF4-FFF2-40B4-BE49-F238E27FC236}">
                <a16:creationId xmlns:a16="http://schemas.microsoft.com/office/drawing/2014/main" id="{D7C662F5-9FE5-4BC8-BC55-49CA06924617}"/>
              </a:ext>
            </a:extLst>
          </p:cNvPr>
          <p:cNvSpPr txBox="1"/>
          <p:nvPr/>
        </p:nvSpPr>
        <p:spPr>
          <a:xfrm>
            <a:off x="7302333" y="971321"/>
            <a:ext cx="1249739" cy="369332"/>
          </a:xfrm>
          <a:prstGeom prst="rect">
            <a:avLst/>
          </a:prstGeom>
          <a:solidFill>
            <a:schemeClr val="bg2">
              <a:lumMod val="90000"/>
            </a:schemeClr>
          </a:solidFill>
        </p:spPr>
        <p:txBody>
          <a:bodyPr wrap="square">
            <a:spAutoFit/>
          </a:bodyPr>
          <a:lstStyle/>
          <a:p>
            <a:r>
              <a:rPr lang="en-US" altLang="zh-CN" b="1" dirty="0"/>
              <a:t>Quadratic</a:t>
            </a:r>
            <a:endParaRPr lang="zh-CN" altLang="en-US" b="1" dirty="0"/>
          </a:p>
        </p:txBody>
      </p:sp>
    </p:spTree>
    <p:extLst>
      <p:ext uri="{BB962C8B-B14F-4D97-AF65-F5344CB8AC3E}">
        <p14:creationId xmlns:p14="http://schemas.microsoft.com/office/powerpoint/2010/main" val="10822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9CA12C-72AE-C0E0-3D51-5DD3B83E4AB3}"/>
              </a:ext>
            </a:extLst>
          </p:cNvPr>
          <p:cNvSpPr>
            <a:spLocks noGrp="1"/>
          </p:cNvSpPr>
          <p:nvPr>
            <p:ph type="title" idx="4294967295"/>
          </p:nvPr>
        </p:nvSpPr>
        <p:spPr>
          <a:xfrm>
            <a:off x="-1" y="0"/>
            <a:ext cx="12191999" cy="548146"/>
          </a:xfrm>
        </p:spPr>
        <p:txBody>
          <a:bodyPr>
            <a:normAutofit fontScale="90000"/>
          </a:bodyPr>
          <a:lstStyle/>
          <a:p>
            <a:r>
              <a:rPr lang="en-US" altLang="zh-CN" dirty="0"/>
              <a:t> </a:t>
            </a:r>
            <a:endParaRPr lang="zh-CN" altLang="en-US" dirty="0"/>
          </a:p>
        </p:txBody>
      </p:sp>
      <p:sp>
        <p:nvSpPr>
          <p:cNvPr id="4" name="灯片编号占位符 3">
            <a:extLst>
              <a:ext uri="{FF2B5EF4-FFF2-40B4-BE49-F238E27FC236}">
                <a16:creationId xmlns:a16="http://schemas.microsoft.com/office/drawing/2014/main" id="{B1F25C76-7B05-A114-95F0-591F043B7F89}"/>
              </a:ext>
            </a:extLst>
          </p:cNvPr>
          <p:cNvSpPr>
            <a:spLocks noGrp="1"/>
          </p:cNvSpPr>
          <p:nvPr>
            <p:ph type="sldNum" sz="quarter" idx="12"/>
          </p:nvPr>
        </p:nvSpPr>
        <p:spPr/>
        <p:txBody>
          <a:bodyPr/>
          <a:lstStyle/>
          <a:p>
            <a:fld id="{65316A93-59F2-4889-9C97-010C89774A76}" type="slidenum">
              <a:rPr lang="zh-CN" altLang="en-US" smtClean="0"/>
              <a:pPr/>
              <a:t>6</a:t>
            </a:fld>
            <a:r>
              <a:rPr lang="en-US" altLang="zh-CN" dirty="0"/>
              <a:t> / 16</a:t>
            </a:r>
            <a:endParaRPr lang="zh-CN" altLang="en-US" dirty="0"/>
          </a:p>
        </p:txBody>
      </p:sp>
      <p:sp>
        <p:nvSpPr>
          <p:cNvPr id="5" name="标题 1">
            <a:extLst>
              <a:ext uri="{FF2B5EF4-FFF2-40B4-BE49-F238E27FC236}">
                <a16:creationId xmlns:a16="http://schemas.microsoft.com/office/drawing/2014/main" id="{49F5448E-2709-F44D-63E0-ACBB30D4FDD2}"/>
              </a:ext>
            </a:extLst>
          </p:cNvPr>
          <p:cNvSpPr txBox="1">
            <a:spLocks/>
          </p:cNvSpPr>
          <p:nvPr/>
        </p:nvSpPr>
        <p:spPr>
          <a:xfrm>
            <a:off x="0" y="21565"/>
            <a:ext cx="12191999" cy="496592"/>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altLang="zh-CN" b="1" dirty="0">
                <a:solidFill>
                  <a:schemeClr val="bg1"/>
                </a:solidFill>
              </a:rPr>
              <a:t>Introduction</a:t>
            </a:r>
            <a:endParaRPr lang="zh-CN" altLang="en-US" b="1" dirty="0">
              <a:solidFill>
                <a:schemeClr val="bg1"/>
              </a:solidFill>
            </a:endParaRPr>
          </a:p>
        </p:txBody>
      </p:sp>
      <p:sp>
        <p:nvSpPr>
          <p:cNvPr id="6" name="内容占位符 6">
            <a:extLst>
              <a:ext uri="{FF2B5EF4-FFF2-40B4-BE49-F238E27FC236}">
                <a16:creationId xmlns:a16="http://schemas.microsoft.com/office/drawing/2014/main" id="{5642DBE0-EDE7-16C8-947C-8CD4ADE449B3}"/>
              </a:ext>
            </a:extLst>
          </p:cNvPr>
          <p:cNvSpPr>
            <a:spLocks noGrp="1"/>
          </p:cNvSpPr>
          <p:nvPr>
            <p:ph idx="1"/>
          </p:nvPr>
        </p:nvSpPr>
        <p:spPr>
          <a:xfrm>
            <a:off x="9562" y="573675"/>
            <a:ext cx="3116194" cy="493270"/>
          </a:xfrm>
        </p:spPr>
        <p:txBody>
          <a:bodyPr/>
          <a:lstStyle/>
          <a:p>
            <a:pPr marL="0" indent="0">
              <a:buNone/>
            </a:pPr>
            <a:r>
              <a:rPr lang="en-US" altLang="zh-CN" b="1" dirty="0">
                <a:ln w="0"/>
                <a:effectLst>
                  <a:outerShdw blurRad="38100" dist="19050" dir="2700000" algn="tl" rotWithShape="0">
                    <a:schemeClr val="dk1">
                      <a:alpha val="40000"/>
                    </a:schemeClr>
                  </a:outerShdw>
                </a:effectLst>
              </a:rPr>
              <a:t>Why quadratic ?</a:t>
            </a:r>
            <a:endParaRPr lang="zh-CN" altLang="en-US" b="1" dirty="0">
              <a:ln w="0"/>
              <a:effectLst>
                <a:outerShdw blurRad="38100" dist="19050" dir="2700000" algn="tl" rotWithShape="0">
                  <a:schemeClr val="dk1">
                    <a:alpha val="40000"/>
                  </a:schemeClr>
                </a:outerShdw>
              </a:effectLst>
            </a:endParaRPr>
          </a:p>
        </p:txBody>
      </p:sp>
      <p:sp>
        <p:nvSpPr>
          <p:cNvPr id="7" name="文本框 6">
            <a:extLst>
              <a:ext uri="{FF2B5EF4-FFF2-40B4-BE49-F238E27FC236}">
                <a16:creationId xmlns:a16="http://schemas.microsoft.com/office/drawing/2014/main" id="{F1D9F1AB-327F-E01D-8D99-03F0E67CB246}"/>
              </a:ext>
            </a:extLst>
          </p:cNvPr>
          <p:cNvSpPr txBox="1"/>
          <p:nvPr/>
        </p:nvSpPr>
        <p:spPr>
          <a:xfrm>
            <a:off x="589928" y="2770385"/>
            <a:ext cx="3515540" cy="461665"/>
          </a:xfrm>
          <a:prstGeom prst="rect">
            <a:avLst/>
          </a:prstGeom>
          <a:noFill/>
        </p:spPr>
        <p:txBody>
          <a:bodyPr wrap="square">
            <a:spAutoFit/>
          </a:bodyPr>
          <a:lstStyle/>
          <a:p>
            <a:r>
              <a:rPr lang="en-US" altLang="zh-CN" sz="2400" b="1" dirty="0">
                <a:ln w="0"/>
                <a:solidFill>
                  <a:srgbClr val="2E11BF"/>
                </a:solidFill>
                <a:effectLst>
                  <a:outerShdw blurRad="38100" dist="19050" dir="2700000" algn="tl" rotWithShape="0">
                    <a:schemeClr val="dk1">
                      <a:alpha val="40000"/>
                    </a:schemeClr>
                  </a:outerShdw>
                </a:effectLst>
              </a:rPr>
              <a:t>Necessity for quadratic</a:t>
            </a:r>
          </a:p>
        </p:txBody>
      </p:sp>
      <p:sp>
        <p:nvSpPr>
          <p:cNvPr id="26" name="文本框 25">
            <a:extLst>
              <a:ext uri="{FF2B5EF4-FFF2-40B4-BE49-F238E27FC236}">
                <a16:creationId xmlns:a16="http://schemas.microsoft.com/office/drawing/2014/main" id="{CBA2675B-A950-B403-D9AA-75569C36A6AA}"/>
              </a:ext>
            </a:extLst>
          </p:cNvPr>
          <p:cNvSpPr txBox="1"/>
          <p:nvPr/>
        </p:nvSpPr>
        <p:spPr>
          <a:xfrm>
            <a:off x="1567659" y="4923907"/>
            <a:ext cx="1913640" cy="400110"/>
          </a:xfrm>
          <a:prstGeom prst="rect">
            <a:avLst/>
          </a:prstGeom>
          <a:noFill/>
        </p:spPr>
        <p:txBody>
          <a:bodyPr wrap="square">
            <a:spAutoFit/>
          </a:bodyPr>
          <a:lstStyle/>
          <a:p>
            <a:r>
              <a:rPr lang="en-US" altLang="zh-CN" sz="2000" b="1" dirty="0">
                <a:solidFill>
                  <a:srgbClr val="2E11BF"/>
                </a:solidFill>
              </a:rPr>
              <a:t>3, E</a:t>
            </a:r>
            <a:r>
              <a:rPr lang="zh-CN" altLang="en-US" sz="2000" b="1" dirty="0">
                <a:solidFill>
                  <a:srgbClr val="2E11BF"/>
                </a:solidFill>
              </a:rPr>
              <a:t>ven parity</a:t>
            </a:r>
            <a:endParaRPr lang="zh-CN" altLang="en-US" sz="2000" dirty="0">
              <a:solidFill>
                <a:srgbClr val="2E11BF"/>
              </a:solidFill>
            </a:endParaRPr>
          </a:p>
        </p:txBody>
      </p:sp>
      <p:sp>
        <p:nvSpPr>
          <p:cNvPr id="27" name="文本框 26">
            <a:extLst>
              <a:ext uri="{FF2B5EF4-FFF2-40B4-BE49-F238E27FC236}">
                <a16:creationId xmlns:a16="http://schemas.microsoft.com/office/drawing/2014/main" id="{78AB0BC0-F9E1-73AD-F527-300FBE3DE547}"/>
              </a:ext>
            </a:extLst>
          </p:cNvPr>
          <p:cNvSpPr txBox="1"/>
          <p:nvPr/>
        </p:nvSpPr>
        <p:spPr>
          <a:xfrm>
            <a:off x="589928" y="1091695"/>
            <a:ext cx="3515539" cy="461665"/>
          </a:xfrm>
          <a:prstGeom prst="rect">
            <a:avLst/>
          </a:prstGeom>
          <a:noFill/>
        </p:spPr>
        <p:txBody>
          <a:bodyPr wrap="square">
            <a:spAutoFit/>
          </a:bodyPr>
          <a:lstStyle/>
          <a:p>
            <a:r>
              <a:rPr lang="en-US" altLang="zh-CN" sz="2400" b="1" dirty="0">
                <a:ln w="0"/>
                <a:solidFill>
                  <a:srgbClr val="FF0000"/>
                </a:solidFill>
                <a:effectLst>
                  <a:outerShdw blurRad="38100" dist="19050" dir="2700000" algn="tl" rotWithShape="0">
                    <a:schemeClr val="dk1">
                      <a:alpha val="40000"/>
                    </a:schemeClr>
                  </a:outerShdw>
                </a:effectLst>
              </a:rPr>
              <a:t>Problem with quadratic</a:t>
            </a:r>
          </a:p>
        </p:txBody>
      </p:sp>
      <p:sp>
        <p:nvSpPr>
          <p:cNvPr id="28" name="文本框 27">
            <a:extLst>
              <a:ext uri="{FF2B5EF4-FFF2-40B4-BE49-F238E27FC236}">
                <a16:creationId xmlns:a16="http://schemas.microsoft.com/office/drawing/2014/main" id="{15FEDEF5-5226-42CA-D65A-D5698DA87169}"/>
              </a:ext>
            </a:extLst>
          </p:cNvPr>
          <p:cNvSpPr txBox="1"/>
          <p:nvPr/>
        </p:nvSpPr>
        <p:spPr>
          <a:xfrm>
            <a:off x="1546160" y="1682085"/>
            <a:ext cx="2331141" cy="369332"/>
          </a:xfrm>
          <a:prstGeom prst="rect">
            <a:avLst/>
          </a:prstGeom>
          <a:noFill/>
        </p:spPr>
        <p:txBody>
          <a:bodyPr wrap="square">
            <a:spAutoFit/>
          </a:bodyPr>
          <a:lstStyle/>
          <a:p>
            <a:r>
              <a:rPr lang="en-US" altLang="zh-CN" b="1" dirty="0">
                <a:solidFill>
                  <a:srgbClr val="FF0000"/>
                </a:solidFill>
              </a:rPr>
              <a:t>C</a:t>
            </a:r>
            <a:r>
              <a:rPr lang="zh-CN" altLang="en-US" b="1" dirty="0">
                <a:solidFill>
                  <a:srgbClr val="FF0000"/>
                </a:solidFill>
              </a:rPr>
              <a:t>utoff-suppression</a:t>
            </a:r>
            <a:endParaRPr lang="zh-CN" altLang="en-US" dirty="0"/>
          </a:p>
        </p:txBody>
      </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44C26A86-4E63-1FC3-1F16-E576F3E99712}"/>
                  </a:ext>
                </a:extLst>
              </p:cNvPr>
              <p:cNvSpPr txBox="1"/>
              <p:nvPr/>
            </p:nvSpPr>
            <p:spPr>
              <a:xfrm>
                <a:off x="1508074" y="5791462"/>
                <a:ext cx="4883622" cy="472117"/>
              </a:xfrm>
              <a:prstGeom prst="rect">
                <a:avLst/>
              </a:prstGeom>
              <a:noFill/>
            </p:spPr>
            <p:txBody>
              <a:bodyPr wrap="square">
                <a:spAutoFit/>
              </a:bodyPr>
              <a:lstStyle/>
              <a:p>
                <a:r>
                  <a:rPr lang="en-US" altLang="zh-CN" sz="2000" b="0" dirty="0">
                    <a:solidFill>
                      <a:srgbClr val="2E11BF"/>
                    </a:solidFill>
                  </a:rPr>
                  <a:t> </a:t>
                </a:r>
                <a:r>
                  <a:rPr lang="en-US" altLang="zh-CN" sz="2000" b="1" dirty="0">
                    <a:solidFill>
                      <a:srgbClr val="2E11BF"/>
                    </a:solidFill>
                  </a:rPr>
                  <a:t>4,</a:t>
                </a:r>
                <a:r>
                  <a:rPr lang="en-US" altLang="zh-CN" sz="2000" b="0" dirty="0">
                    <a:solidFill>
                      <a:srgbClr val="2E11BF"/>
                    </a:solidFill>
                  </a:rPr>
                  <a:t> </a:t>
                </a:r>
                <a14:m>
                  <m:oMath xmlns:m="http://schemas.openxmlformats.org/officeDocument/2006/math">
                    <m:sSubSup>
                      <m:sSubSupPr>
                        <m:ctrlPr>
                          <a:rPr lang="en-US" altLang="zh-CN" sz="2000" b="1" i="1" smtClean="0">
                            <a:solidFill>
                              <a:srgbClr val="2E11BF"/>
                            </a:solidFill>
                            <a:latin typeface="Cambria Math" panose="02040503050406030204" pitchFamily="18" charset="0"/>
                          </a:rPr>
                        </m:ctrlPr>
                      </m:sSubSupPr>
                      <m:e>
                        <m:r>
                          <a:rPr lang="en-US" altLang="zh-CN" sz="2000" b="1" i="0" smtClean="0">
                            <a:solidFill>
                              <a:srgbClr val="2E11BF"/>
                            </a:solidFill>
                            <a:latin typeface="Cambria Math" panose="02040503050406030204" pitchFamily="18" charset="0"/>
                          </a:rPr>
                          <m:t>𝐝</m:t>
                        </m:r>
                      </m:e>
                      <m:sub>
                        <m:r>
                          <a:rPr lang="en-US" altLang="zh-CN" sz="2000" b="1" i="0" smtClean="0">
                            <a:solidFill>
                              <a:srgbClr val="2E11BF"/>
                            </a:solidFill>
                            <a:latin typeface="Cambria Math" panose="02040503050406030204" pitchFamily="18" charset="0"/>
                          </a:rPr>
                          <m:t>𝐞</m:t>
                        </m:r>
                      </m:sub>
                      <m:sup>
                        <m:d>
                          <m:dPr>
                            <m:ctrlPr>
                              <a:rPr lang="en-US" altLang="zh-CN" sz="2000" b="1" i="1" smtClean="0">
                                <a:solidFill>
                                  <a:srgbClr val="2E11BF"/>
                                </a:solidFill>
                                <a:latin typeface="Cambria Math" panose="02040503050406030204" pitchFamily="18" charset="0"/>
                              </a:rPr>
                            </m:ctrlPr>
                          </m:dPr>
                          <m:e>
                            <m:r>
                              <a:rPr lang="en-US" altLang="zh-CN" sz="2000" b="1" i="0" smtClean="0">
                                <a:solidFill>
                                  <a:srgbClr val="2E11BF"/>
                                </a:solidFill>
                                <a:latin typeface="Cambria Math" panose="02040503050406030204" pitchFamily="18" charset="0"/>
                              </a:rPr>
                              <m:t>𝟐</m:t>
                            </m:r>
                          </m:e>
                        </m:d>
                      </m:sup>
                    </m:sSubSup>
                    <m:r>
                      <a:rPr lang="en-US" altLang="zh-CN" sz="2000" b="1" i="1" smtClean="0">
                        <a:solidFill>
                          <a:srgbClr val="2E11BF"/>
                        </a:solidFill>
                        <a:latin typeface="Cambria Math" panose="02040503050406030204" pitchFamily="18" charset="0"/>
                      </a:rPr>
                      <m:t>∝</m:t>
                    </m:r>
                    <m:r>
                      <a:rPr lang="en-US" altLang="zh-CN" sz="2000" b="1" i="1" smtClean="0">
                        <a:solidFill>
                          <a:srgbClr val="2E11BF"/>
                        </a:solidFill>
                        <a:latin typeface="Cambria Math" panose="02040503050406030204" pitchFamily="18" charset="0"/>
                      </a:rPr>
                      <m:t>𝝆</m:t>
                    </m:r>
                  </m:oMath>
                </a14:m>
                <a:r>
                  <a:rPr lang="zh-CN" altLang="en-US" sz="2000" b="1" dirty="0">
                    <a:solidFill>
                      <a:srgbClr val="2E11BF"/>
                    </a:solidFill>
                  </a:rPr>
                  <a:t>   </a:t>
                </a:r>
                <a:r>
                  <a:rPr lang="en-US" altLang="zh-CN" sz="2000" b="1" dirty="0"/>
                  <a:t>but not   </a:t>
                </a:r>
                <a14:m>
                  <m:oMath xmlns:m="http://schemas.openxmlformats.org/officeDocument/2006/math">
                    <m:sSubSup>
                      <m:sSubSupPr>
                        <m:ctrlPr>
                          <a:rPr lang="en-US" altLang="zh-CN" sz="2000" b="1" i="1">
                            <a:latin typeface="Cambria Math" panose="02040503050406030204" pitchFamily="18" charset="0"/>
                          </a:rPr>
                        </m:ctrlPr>
                      </m:sSubSupPr>
                      <m:e>
                        <m:r>
                          <a:rPr lang="en-US" altLang="zh-CN" sz="2000" b="1" i="1">
                            <a:latin typeface="Cambria Math" panose="02040503050406030204" pitchFamily="18" charset="0"/>
                          </a:rPr>
                          <m:t>𝒅</m:t>
                        </m:r>
                      </m:e>
                      <m:sub>
                        <m:r>
                          <a:rPr lang="en-US" altLang="zh-CN" sz="2000" b="1" i="1">
                            <a:latin typeface="Cambria Math" panose="02040503050406030204" pitchFamily="18" charset="0"/>
                          </a:rPr>
                          <m:t>𝒆</m:t>
                        </m:r>
                      </m:sub>
                      <m:sup>
                        <m:d>
                          <m:dPr>
                            <m:ctrlPr>
                              <a:rPr lang="en-US" altLang="zh-CN" sz="2000" b="1" i="1">
                                <a:latin typeface="Cambria Math" panose="02040503050406030204" pitchFamily="18" charset="0"/>
                              </a:rPr>
                            </m:ctrlPr>
                          </m:dPr>
                          <m:e>
                            <m:r>
                              <a:rPr lang="en-US" altLang="zh-CN" sz="2000" b="1" i="0" smtClean="0">
                                <a:latin typeface="Cambria Math" panose="02040503050406030204" pitchFamily="18" charset="0"/>
                              </a:rPr>
                              <m:t>𝟏</m:t>
                            </m:r>
                          </m:e>
                        </m:d>
                      </m:sup>
                    </m:sSubSup>
                    <m:r>
                      <a:rPr lang="en-US" altLang="zh-CN" sz="2000" b="1" i="1">
                        <a:latin typeface="Cambria Math" panose="02040503050406030204" pitchFamily="18" charset="0"/>
                      </a:rPr>
                      <m:t>∝</m:t>
                    </m:r>
                    <m:sSup>
                      <m:sSupPr>
                        <m:ctrlPr>
                          <a:rPr lang="en-US" altLang="zh-CN" sz="2000" b="1" i="1" smtClean="0">
                            <a:latin typeface="Cambria Math" panose="02040503050406030204" pitchFamily="18" charset="0"/>
                          </a:rPr>
                        </m:ctrlPr>
                      </m:sSupPr>
                      <m:e>
                        <m:r>
                          <a:rPr lang="en-US" altLang="zh-CN" sz="2000" b="1" i="1" smtClean="0">
                            <a:latin typeface="Cambria Math" panose="02040503050406030204" pitchFamily="18" charset="0"/>
                          </a:rPr>
                          <m:t>𝝆</m:t>
                        </m:r>
                      </m:e>
                      <m:sup>
                        <m:r>
                          <a:rPr lang="en-US" altLang="zh-CN" sz="2000" b="1" i="1" smtClean="0">
                            <a:latin typeface="Cambria Math" panose="02040503050406030204" pitchFamily="18" charset="0"/>
                          </a:rPr>
                          <m:t>𝟏</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𝟐</m:t>
                        </m:r>
                      </m:sup>
                    </m:sSup>
                  </m:oMath>
                </a14:m>
                <a:endParaRPr lang="zh-CN" altLang="en-US" sz="2000" b="1" dirty="0"/>
              </a:p>
            </p:txBody>
          </p:sp>
        </mc:Choice>
        <mc:Fallback xmlns="">
          <p:sp>
            <p:nvSpPr>
              <p:cNvPr id="30" name="文本框 29">
                <a:extLst>
                  <a:ext uri="{FF2B5EF4-FFF2-40B4-BE49-F238E27FC236}">
                    <a16:creationId xmlns:a16="http://schemas.microsoft.com/office/drawing/2014/main" id="{44C26A86-4E63-1FC3-1F16-E576F3E99712}"/>
                  </a:ext>
                </a:extLst>
              </p:cNvPr>
              <p:cNvSpPr txBox="1">
                <a:spLocks noRot="1" noChangeAspect="1" noMove="1" noResize="1" noEditPoints="1" noAdjustHandles="1" noChangeArrowheads="1" noChangeShapeType="1" noTextEdit="1"/>
              </p:cNvSpPr>
              <p:nvPr/>
            </p:nvSpPr>
            <p:spPr>
              <a:xfrm>
                <a:off x="1508074" y="5791462"/>
                <a:ext cx="4883622" cy="472117"/>
              </a:xfrm>
              <a:prstGeom prst="rect">
                <a:avLst/>
              </a:prstGeom>
              <a:blipFill>
                <a:blip r:embed="rId3"/>
                <a:stretch>
                  <a:fillRect b="-2077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675B85B6-D28D-C886-43B1-7C7D8499A80B}"/>
                  </a:ext>
                </a:extLst>
              </p:cNvPr>
              <p:cNvSpPr txBox="1"/>
              <p:nvPr/>
            </p:nvSpPr>
            <p:spPr>
              <a:xfrm>
                <a:off x="3097996" y="3745388"/>
                <a:ext cx="1501253"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𝜙</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𝜙</m:t>
                      </m:r>
                    </m:oMath>
                  </m:oMathPara>
                </a14:m>
                <a:endParaRPr lang="zh-CN" altLang="en-US" sz="2000" dirty="0"/>
              </a:p>
            </p:txBody>
          </p:sp>
        </mc:Choice>
        <mc:Fallback xmlns="">
          <p:sp>
            <p:nvSpPr>
              <p:cNvPr id="3" name="文本框 2">
                <a:extLst>
                  <a:ext uri="{FF2B5EF4-FFF2-40B4-BE49-F238E27FC236}">
                    <a16:creationId xmlns:a16="http://schemas.microsoft.com/office/drawing/2014/main" id="{675B85B6-D28D-C886-43B1-7C7D8499A80B}"/>
                  </a:ext>
                </a:extLst>
              </p:cNvPr>
              <p:cNvSpPr txBox="1">
                <a:spLocks noRot="1" noChangeAspect="1" noMove="1" noResize="1" noEditPoints="1" noAdjustHandles="1" noChangeArrowheads="1" noChangeShapeType="1" noTextEdit="1"/>
              </p:cNvSpPr>
              <p:nvPr/>
            </p:nvSpPr>
            <p:spPr>
              <a:xfrm>
                <a:off x="3097996" y="3745388"/>
                <a:ext cx="1501253" cy="400110"/>
              </a:xfrm>
              <a:prstGeom prst="rect">
                <a:avLst/>
              </a:prstGeom>
              <a:blipFill>
                <a:blip r:embed="rId4"/>
                <a:stretch>
                  <a:fillRect b="-13636"/>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5BCDDFFA-A03F-1AC8-0CCE-3E1B6BEBC30D}"/>
              </a:ext>
            </a:extLst>
          </p:cNvPr>
          <p:cNvSpPr txBox="1"/>
          <p:nvPr/>
        </p:nvSpPr>
        <p:spPr>
          <a:xfrm>
            <a:off x="1567659" y="2294578"/>
            <a:ext cx="6766828" cy="369332"/>
          </a:xfrm>
          <a:prstGeom prst="rect">
            <a:avLst/>
          </a:prstGeom>
          <a:noFill/>
        </p:spPr>
        <p:txBody>
          <a:bodyPr wrap="square">
            <a:spAutoFit/>
          </a:bodyPr>
          <a:lstStyle/>
          <a:p>
            <a:r>
              <a:rPr lang="en-US" altLang="zh-CN" b="1" dirty="0">
                <a:solidFill>
                  <a:srgbClr val="FF0000"/>
                </a:solidFill>
              </a:rPr>
              <a:t>S</a:t>
            </a:r>
            <a:r>
              <a:rPr lang="zh-CN" altLang="en-US" b="1" dirty="0">
                <a:solidFill>
                  <a:srgbClr val="FF0000"/>
                </a:solidFill>
              </a:rPr>
              <a:t>creen</a:t>
            </a:r>
            <a:r>
              <a:rPr lang="en-US" altLang="zh-CN" b="1" dirty="0">
                <a:solidFill>
                  <a:srgbClr val="006600"/>
                </a:solidFill>
              </a:rPr>
              <a:t>——</a:t>
            </a:r>
            <a:r>
              <a:rPr lang="en-US" altLang="zh-CN" dirty="0"/>
              <a:t> </a:t>
            </a:r>
            <a:r>
              <a:rPr lang="zh-CN" altLang="en-US" b="1" dirty="0"/>
              <a:t>might be screened at the surface of a central body</a:t>
            </a: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D5657F70-F64D-2289-5B69-9E4898484DFA}"/>
                  </a:ext>
                </a:extLst>
              </p:cNvPr>
              <p:cNvSpPr txBox="1"/>
              <p:nvPr/>
            </p:nvSpPr>
            <p:spPr>
              <a:xfrm>
                <a:off x="1546160" y="3260282"/>
                <a:ext cx="7560749" cy="400110"/>
              </a:xfrm>
              <a:prstGeom prst="rect">
                <a:avLst/>
              </a:prstGeom>
              <a:noFill/>
            </p:spPr>
            <p:txBody>
              <a:bodyPr wrap="square">
                <a:spAutoFit/>
              </a:bodyPr>
              <a:lstStyle/>
              <a:p>
                <a:r>
                  <a:rPr lang="en-US" altLang="zh-CN" sz="2000" b="1" dirty="0">
                    <a:solidFill>
                      <a:srgbClr val="2E11BF"/>
                    </a:solidFill>
                  </a:rPr>
                  <a:t>1, Domination under </a:t>
                </a:r>
                <a14:m>
                  <m:oMath xmlns:m="http://schemas.openxmlformats.org/officeDocument/2006/math">
                    <m:sSub>
                      <m:sSubPr>
                        <m:ctrlPr>
                          <a:rPr lang="en-US" altLang="zh-CN" sz="2000" b="1" i="1" smtClean="0">
                            <a:solidFill>
                              <a:srgbClr val="2E11BF"/>
                            </a:solidFill>
                            <a:latin typeface="Cambria Math" panose="02040503050406030204" pitchFamily="18" charset="0"/>
                          </a:rPr>
                        </m:ctrlPr>
                      </m:sSubPr>
                      <m:e>
                        <m:r>
                          <a:rPr lang="en-US" altLang="zh-CN" sz="2000" b="1" i="1" smtClean="0">
                            <a:solidFill>
                              <a:srgbClr val="2E11BF"/>
                            </a:solidFill>
                            <a:latin typeface="Cambria Math" panose="02040503050406030204" pitchFamily="18" charset="0"/>
                          </a:rPr>
                          <m:t>𝒁</m:t>
                        </m:r>
                      </m:e>
                      <m:sub>
                        <m:r>
                          <a:rPr lang="en-US" altLang="zh-CN" sz="2000" b="1" i="1" smtClean="0">
                            <a:solidFill>
                              <a:srgbClr val="2E11BF"/>
                            </a:solidFill>
                            <a:latin typeface="Cambria Math" panose="02040503050406030204" pitchFamily="18" charset="0"/>
                          </a:rPr>
                          <m:t>𝟐</m:t>
                        </m:r>
                      </m:sub>
                    </m:sSub>
                  </m:oMath>
                </a14:m>
                <a:r>
                  <a:rPr lang="zh-CN" altLang="en-US" sz="2000" b="1" dirty="0">
                    <a:solidFill>
                      <a:srgbClr val="2E11BF"/>
                    </a:solidFill>
                  </a:rPr>
                  <a:t> </a:t>
                </a:r>
                <a:r>
                  <a:rPr lang="en-US" altLang="zh-CN" sz="2000" b="1" dirty="0">
                    <a:solidFill>
                      <a:srgbClr val="2E11BF"/>
                    </a:solidFill>
                  </a:rPr>
                  <a:t>symmetry </a:t>
                </a:r>
                <a:endParaRPr lang="zh-CN" altLang="en-US" sz="2000" b="1" dirty="0">
                  <a:solidFill>
                    <a:srgbClr val="2E11BF"/>
                  </a:solidFill>
                </a:endParaRPr>
              </a:p>
            </p:txBody>
          </p:sp>
        </mc:Choice>
        <mc:Fallback xmlns="">
          <p:sp>
            <p:nvSpPr>
              <p:cNvPr id="11" name="文本框 10">
                <a:extLst>
                  <a:ext uri="{FF2B5EF4-FFF2-40B4-BE49-F238E27FC236}">
                    <a16:creationId xmlns:a16="http://schemas.microsoft.com/office/drawing/2014/main" id="{D5657F70-F64D-2289-5B69-9E4898484DFA}"/>
                  </a:ext>
                </a:extLst>
              </p:cNvPr>
              <p:cNvSpPr txBox="1">
                <a:spLocks noRot="1" noChangeAspect="1" noMove="1" noResize="1" noEditPoints="1" noAdjustHandles="1" noChangeArrowheads="1" noChangeShapeType="1" noTextEdit="1"/>
              </p:cNvSpPr>
              <p:nvPr/>
            </p:nvSpPr>
            <p:spPr>
              <a:xfrm>
                <a:off x="1546160" y="3260282"/>
                <a:ext cx="7560749" cy="400110"/>
              </a:xfrm>
              <a:prstGeom prst="rect">
                <a:avLst/>
              </a:prstGeom>
              <a:blipFill>
                <a:blip r:embed="rId5"/>
                <a:stretch>
                  <a:fillRect l="-887" t="-9231" b="-2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67F5E797-7840-B38B-40B8-AFCB111AAD5C}"/>
                  </a:ext>
                </a:extLst>
              </p:cNvPr>
              <p:cNvSpPr txBox="1"/>
              <p:nvPr/>
            </p:nvSpPr>
            <p:spPr>
              <a:xfrm>
                <a:off x="3158084" y="4916587"/>
                <a:ext cx="3382002" cy="407099"/>
              </a:xfrm>
              <a:prstGeom prst="rect">
                <a:avLst/>
              </a:prstGeom>
              <a:noFill/>
            </p:spPr>
            <p:txBody>
              <a:bodyPr wrap="square">
                <a:spAutoFit/>
              </a:bodyPr>
              <a:lstStyle/>
              <a:p>
                <a14:m>
                  <m:oMath xmlns:m="http://schemas.openxmlformats.org/officeDocument/2006/math">
                    <m:sSup>
                      <m:sSupPr>
                        <m:ctrlPr>
                          <a:rPr lang="en-US" altLang="zh-CN" sz="2000" b="1" i="1" dirty="0" smtClean="0">
                            <a:latin typeface="Cambria Math" panose="02040503050406030204" pitchFamily="18" charset="0"/>
                          </a:rPr>
                        </m:ctrlPr>
                      </m:sSupPr>
                      <m:e>
                        <m:r>
                          <a:rPr lang="zh-CN" altLang="en-US" sz="2000" b="1" i="1" dirty="0" smtClean="0">
                            <a:latin typeface="Cambria Math" panose="02040503050406030204" pitchFamily="18" charset="0"/>
                          </a:rPr>
                          <m:t>𝝋</m:t>
                        </m:r>
                      </m:e>
                      <m:sup>
                        <m:r>
                          <a:rPr lang="zh-CN" altLang="en-US" sz="2000" b="1" i="1" dirty="0" smtClean="0">
                            <a:latin typeface="Cambria Math" panose="02040503050406030204" pitchFamily="18" charset="0"/>
                          </a:rPr>
                          <m:t>𝟐</m:t>
                        </m:r>
                      </m:sup>
                    </m:sSup>
                  </m:oMath>
                </a14:m>
                <a:r>
                  <a:rPr lang="zh-CN" altLang="en-US" sz="2000" b="1" dirty="0"/>
                  <a:t> is of even parity </a:t>
                </a:r>
                <a:r>
                  <a:rPr lang="en-US" altLang="zh-CN" sz="2000" b="1" dirty="0"/>
                  <a:t>in </a:t>
                </a:r>
                <a14:m>
                  <m:oMath xmlns:m="http://schemas.openxmlformats.org/officeDocument/2006/math">
                    <m:r>
                      <a:rPr lang="en-US" altLang="zh-CN" sz="2000" b="1" i="1" smtClean="0">
                        <a:latin typeface="Cambria Math" panose="02040503050406030204" pitchFamily="18" charset="0"/>
                      </a:rPr>
                      <m:t>𝝋</m:t>
                    </m:r>
                  </m:oMath>
                </a14:m>
                <a:endParaRPr lang="zh-CN" altLang="en-US" sz="2000" b="1" dirty="0"/>
              </a:p>
            </p:txBody>
          </p:sp>
        </mc:Choice>
        <mc:Fallback xmlns="">
          <p:sp>
            <p:nvSpPr>
              <p:cNvPr id="14" name="文本框 13">
                <a:extLst>
                  <a:ext uri="{FF2B5EF4-FFF2-40B4-BE49-F238E27FC236}">
                    <a16:creationId xmlns:a16="http://schemas.microsoft.com/office/drawing/2014/main" id="{67F5E797-7840-B38B-40B8-AFCB111AAD5C}"/>
                  </a:ext>
                </a:extLst>
              </p:cNvPr>
              <p:cNvSpPr txBox="1">
                <a:spLocks noRot="1" noChangeAspect="1" noMove="1" noResize="1" noEditPoints="1" noAdjustHandles="1" noChangeArrowheads="1" noChangeShapeType="1" noTextEdit="1"/>
              </p:cNvSpPr>
              <p:nvPr/>
            </p:nvSpPr>
            <p:spPr>
              <a:xfrm>
                <a:off x="3158084" y="4916587"/>
                <a:ext cx="3382002" cy="407099"/>
              </a:xfrm>
              <a:prstGeom prst="rect">
                <a:avLst/>
              </a:prstGeom>
              <a:blipFill>
                <a:blip r:embed="rId6"/>
                <a:stretch>
                  <a:fillRect t="-7576" b="-2727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8D50E59A-6475-22B0-AA19-9B587D4D328C}"/>
                  </a:ext>
                </a:extLst>
              </p:cNvPr>
              <p:cNvSpPr txBox="1"/>
              <p:nvPr/>
            </p:nvSpPr>
            <p:spPr>
              <a:xfrm>
                <a:off x="4238701" y="5316697"/>
                <a:ext cx="6612801" cy="400110"/>
              </a:xfrm>
              <a:prstGeom prst="rect">
                <a:avLst/>
              </a:prstGeom>
              <a:noFill/>
            </p:spPr>
            <p:txBody>
              <a:bodyPr wrap="square">
                <a:spAutoFit/>
              </a:bodyPr>
              <a:lstStyle/>
              <a:p>
                <a14:m>
                  <m:oMath xmlns:m="http://schemas.openxmlformats.org/officeDocument/2006/math">
                    <m:r>
                      <a:rPr lang="zh-CN" altLang="en-US" sz="2000" b="1" i="1" dirty="0" smtClean="0">
                        <a:latin typeface="Cambria Math" panose="02040503050406030204" pitchFamily="18" charset="0"/>
                      </a:rPr>
                      <m:t>𝝋</m:t>
                    </m:r>
                  </m:oMath>
                </a14:m>
                <a:r>
                  <a:rPr lang="zh-CN" altLang="en-US" sz="2000" b="1" dirty="0"/>
                  <a:t> can represent either a scalar or pseudoscalar particle</a:t>
                </a:r>
              </a:p>
            </p:txBody>
          </p:sp>
        </mc:Choice>
        <mc:Fallback xmlns="">
          <p:sp>
            <p:nvSpPr>
              <p:cNvPr id="17" name="文本框 16">
                <a:extLst>
                  <a:ext uri="{FF2B5EF4-FFF2-40B4-BE49-F238E27FC236}">
                    <a16:creationId xmlns:a16="http://schemas.microsoft.com/office/drawing/2014/main" id="{8D50E59A-6475-22B0-AA19-9B587D4D328C}"/>
                  </a:ext>
                </a:extLst>
              </p:cNvPr>
              <p:cNvSpPr txBox="1">
                <a:spLocks noRot="1" noChangeAspect="1" noMove="1" noResize="1" noEditPoints="1" noAdjustHandles="1" noChangeArrowheads="1" noChangeShapeType="1" noTextEdit="1"/>
              </p:cNvSpPr>
              <p:nvPr/>
            </p:nvSpPr>
            <p:spPr>
              <a:xfrm>
                <a:off x="4238701" y="5316697"/>
                <a:ext cx="6612801" cy="400110"/>
              </a:xfrm>
              <a:prstGeom prst="rect">
                <a:avLst/>
              </a:prstGeom>
              <a:blipFill>
                <a:blip r:embed="rId7"/>
                <a:stretch>
                  <a:fillRect t="-7576"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958D0FE7-13F5-8179-7740-CA6E9600091A}"/>
                  </a:ext>
                </a:extLst>
              </p:cNvPr>
              <p:cNvSpPr txBox="1"/>
              <p:nvPr/>
            </p:nvSpPr>
            <p:spPr>
              <a:xfrm>
                <a:off x="3558894" y="5331336"/>
                <a:ext cx="786104"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m:t>
                      </m:r>
                    </m:oMath>
                  </m:oMathPara>
                </a14:m>
                <a:endParaRPr lang="zh-CN" altLang="en-US" sz="2000" dirty="0"/>
              </a:p>
            </p:txBody>
          </p:sp>
        </mc:Choice>
        <mc:Fallback xmlns="">
          <p:sp>
            <p:nvSpPr>
              <p:cNvPr id="20" name="文本框 19">
                <a:extLst>
                  <a:ext uri="{FF2B5EF4-FFF2-40B4-BE49-F238E27FC236}">
                    <a16:creationId xmlns:a16="http://schemas.microsoft.com/office/drawing/2014/main" id="{958D0FE7-13F5-8179-7740-CA6E9600091A}"/>
                  </a:ext>
                </a:extLst>
              </p:cNvPr>
              <p:cNvSpPr txBox="1">
                <a:spLocks noRot="1" noChangeAspect="1" noMove="1" noResize="1" noEditPoints="1" noAdjustHandles="1" noChangeArrowheads="1" noChangeShapeType="1" noTextEdit="1"/>
              </p:cNvSpPr>
              <p:nvPr/>
            </p:nvSpPr>
            <p:spPr>
              <a:xfrm>
                <a:off x="3558894" y="5331336"/>
                <a:ext cx="786104" cy="400110"/>
              </a:xfrm>
              <a:prstGeom prst="rect">
                <a:avLst/>
              </a:prstGeom>
              <a:blipFill>
                <a:blip r:embed="rId8"/>
                <a:stretch>
                  <a:fillRect/>
                </a:stretch>
              </a:blipFill>
            </p:spPr>
            <p:txBody>
              <a:bodyPr/>
              <a:lstStyle/>
              <a:p>
                <a:r>
                  <a:rPr lang="zh-CN" altLang="en-US">
                    <a:noFill/>
                  </a:rPr>
                  <a:t> </a:t>
                </a:r>
              </a:p>
            </p:txBody>
          </p:sp>
        </mc:Fallback>
      </mc:AlternateContent>
      <p:sp>
        <p:nvSpPr>
          <p:cNvPr id="25" name="文本框 24">
            <a:extLst>
              <a:ext uri="{FF2B5EF4-FFF2-40B4-BE49-F238E27FC236}">
                <a16:creationId xmlns:a16="http://schemas.microsoft.com/office/drawing/2014/main" id="{11E45F77-BAB6-001E-2D2D-C55714477951}"/>
              </a:ext>
            </a:extLst>
          </p:cNvPr>
          <p:cNvSpPr txBox="1"/>
          <p:nvPr/>
        </p:nvSpPr>
        <p:spPr>
          <a:xfrm>
            <a:off x="1567659" y="4388517"/>
            <a:ext cx="6296436" cy="400110"/>
          </a:xfrm>
          <a:prstGeom prst="rect">
            <a:avLst/>
          </a:prstGeom>
          <a:noFill/>
        </p:spPr>
        <p:txBody>
          <a:bodyPr wrap="square">
            <a:spAutoFit/>
          </a:bodyPr>
          <a:lstStyle/>
          <a:p>
            <a:r>
              <a:rPr lang="en-US" altLang="zh-CN" sz="2000" b="1" dirty="0">
                <a:solidFill>
                  <a:srgbClr val="2E11BF"/>
                </a:solidFill>
              </a:rPr>
              <a:t>2, Domination under t</a:t>
            </a:r>
            <a:r>
              <a:rPr lang="zh-CN" altLang="en-US" sz="2000" b="1" dirty="0">
                <a:solidFill>
                  <a:srgbClr val="2E11BF"/>
                </a:solidFill>
              </a:rPr>
              <a:t>echnically-Natural Models</a:t>
            </a:r>
          </a:p>
        </p:txBody>
      </p:sp>
      <p:sp>
        <p:nvSpPr>
          <p:cNvPr id="10" name="文本框 9">
            <a:extLst>
              <a:ext uri="{FF2B5EF4-FFF2-40B4-BE49-F238E27FC236}">
                <a16:creationId xmlns:a16="http://schemas.microsoft.com/office/drawing/2014/main" id="{4D8BCFEC-4B98-BA7E-53D7-1A51828E24DA}"/>
              </a:ext>
            </a:extLst>
          </p:cNvPr>
          <p:cNvSpPr txBox="1"/>
          <p:nvPr/>
        </p:nvSpPr>
        <p:spPr>
          <a:xfrm>
            <a:off x="7344827" y="4403906"/>
            <a:ext cx="3803880" cy="369332"/>
          </a:xfrm>
          <a:prstGeom prst="rect">
            <a:avLst/>
          </a:prstGeom>
          <a:noFill/>
        </p:spPr>
        <p:txBody>
          <a:bodyPr wrap="square">
            <a:spAutoFit/>
          </a:bodyPr>
          <a:lstStyle/>
          <a:p>
            <a:r>
              <a:rPr lang="en-US" altLang="zh-CN" dirty="0"/>
              <a:t>Abhishek Banerjee et al.</a:t>
            </a:r>
            <a:r>
              <a:rPr lang="zh-CN" altLang="en-US" dirty="0"/>
              <a:t> 2211.05174</a:t>
            </a:r>
          </a:p>
        </p:txBody>
      </p:sp>
      <p:sp>
        <p:nvSpPr>
          <p:cNvPr id="12" name="矩形 11">
            <a:extLst>
              <a:ext uri="{FF2B5EF4-FFF2-40B4-BE49-F238E27FC236}">
                <a16:creationId xmlns:a16="http://schemas.microsoft.com/office/drawing/2014/main" id="{DF0CD374-08A4-4BC8-8F55-783E7B4397AF}"/>
              </a:ext>
            </a:extLst>
          </p:cNvPr>
          <p:cNvSpPr/>
          <p:nvPr/>
        </p:nvSpPr>
        <p:spPr>
          <a:xfrm>
            <a:off x="8400898" y="2263722"/>
            <a:ext cx="2808782" cy="369332"/>
          </a:xfrm>
          <a:prstGeom prst="rect">
            <a:avLst/>
          </a:prstGeom>
        </p:spPr>
        <p:txBody>
          <a:bodyPr wrap="none">
            <a:spAutoFit/>
          </a:bodyPr>
          <a:lstStyle/>
          <a:p>
            <a:r>
              <a:rPr lang="zh-CN" altLang="en-US" dirty="0"/>
              <a:t>A</a:t>
            </a:r>
            <a:r>
              <a:rPr lang="en-US" altLang="zh-CN" dirty="0"/>
              <a:t>.</a:t>
            </a:r>
            <a:r>
              <a:rPr lang="zh-CN" altLang="en-US" dirty="0"/>
              <a:t> Hees </a:t>
            </a:r>
            <a:r>
              <a:rPr lang="en-US" altLang="zh-CN" dirty="0"/>
              <a:t>et al. 1807.04512 </a:t>
            </a:r>
            <a:endParaRPr lang="zh-CN" altLang="en-US" dirty="0"/>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223C1A6B-4997-4AA9-8E20-6DC26ECA0C4C}"/>
                  </a:ext>
                </a:extLst>
              </p:cNvPr>
              <p:cNvSpPr/>
              <p:nvPr/>
            </p:nvSpPr>
            <p:spPr>
              <a:xfrm>
                <a:off x="4849085" y="1569769"/>
                <a:ext cx="1579214" cy="6161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dirty="0" smtClean="0">
                              <a:solidFill>
                                <a:schemeClr val="tx1"/>
                              </a:solidFill>
                              <a:latin typeface="Cambria Math" panose="02040503050406030204" pitchFamily="18" charset="0"/>
                            </a:rPr>
                          </m:ctrlPr>
                        </m:sSubPr>
                        <m:e>
                          <m:r>
                            <a:rPr lang="en-US" altLang="zh-CN" b="1" i="1" dirty="0" smtClean="0">
                              <a:solidFill>
                                <a:schemeClr val="tx1"/>
                              </a:solidFill>
                              <a:latin typeface="Cambria Math" panose="02040503050406030204" pitchFamily="18" charset="0"/>
                            </a:rPr>
                            <m:t>ℒ</m:t>
                          </m:r>
                        </m:e>
                        <m:sub>
                          <m:r>
                            <a:rPr lang="en-US" altLang="zh-CN" b="1" i="1" dirty="0" smtClean="0">
                              <a:solidFill>
                                <a:schemeClr val="tx1"/>
                              </a:solidFill>
                              <a:latin typeface="Cambria Math" panose="02040503050406030204" pitchFamily="18" charset="0"/>
                            </a:rPr>
                            <m:t>𝒍𝒊𝒏</m:t>
                          </m:r>
                        </m:sub>
                      </m:sSub>
                      <m:r>
                        <a:rPr lang="en-US" altLang="zh-CN" b="1" i="1" dirty="0" smtClean="0">
                          <a:solidFill>
                            <a:schemeClr val="tx1"/>
                          </a:solidFill>
                          <a:latin typeface="Cambria Math" panose="02040503050406030204" pitchFamily="18" charset="0"/>
                        </a:rPr>
                        <m:t>=</m:t>
                      </m:r>
                      <m:f>
                        <m:fPr>
                          <m:ctrlPr>
                            <a:rPr lang="zh-CN" altLang="en-US" b="1" i="1" dirty="0" smtClean="0">
                              <a:solidFill>
                                <a:srgbClr val="FF0000"/>
                              </a:solidFill>
                              <a:latin typeface="Cambria Math" panose="02040503050406030204" pitchFamily="18" charset="0"/>
                            </a:rPr>
                          </m:ctrlPr>
                        </m:fPr>
                        <m:num>
                          <m:r>
                            <a:rPr lang="zh-CN" altLang="en-US" b="1" i="1" dirty="0">
                              <a:solidFill>
                                <a:srgbClr val="FF0000"/>
                              </a:solidFill>
                              <a:latin typeface="Cambria Math" panose="02040503050406030204" pitchFamily="18" charset="0"/>
                            </a:rPr>
                            <m:t>𝝋</m:t>
                          </m:r>
                        </m:num>
                        <m:den>
                          <m:sSub>
                            <m:sSubPr>
                              <m:ctrlPr>
                                <a:rPr lang="en-US" altLang="zh-CN" b="1" i="1" dirty="0">
                                  <a:solidFill>
                                    <a:srgbClr val="FF0000"/>
                                  </a:solidFill>
                                  <a:latin typeface="Cambria Math" panose="02040503050406030204" pitchFamily="18" charset="0"/>
                                </a:rPr>
                              </m:ctrlPr>
                            </m:sSubPr>
                            <m:e>
                              <m:r>
                                <a:rPr lang="zh-CN" altLang="en-US" b="1" dirty="0">
                                  <a:solidFill>
                                    <a:srgbClr val="FF0000"/>
                                  </a:solidFill>
                                  <a:latin typeface="Cambria Math" panose="02040503050406030204" pitchFamily="18" charset="0"/>
                                </a:rPr>
                                <m:t>𝚲</m:t>
                              </m:r>
                            </m:e>
                            <m:sub>
                              <m:r>
                                <a:rPr lang="en-US" altLang="zh-CN" b="1" i="1" dirty="0">
                                  <a:solidFill>
                                    <a:srgbClr val="FF0000"/>
                                  </a:solidFill>
                                  <a:latin typeface="Cambria Math" panose="02040503050406030204" pitchFamily="18" charset="0"/>
                                </a:rPr>
                                <m:t> </m:t>
                              </m:r>
                            </m:sub>
                          </m:sSub>
                        </m:den>
                      </m:f>
                      <m:sSub>
                        <m:sSubPr>
                          <m:ctrlPr>
                            <a:rPr lang="en-US" altLang="zh-CN" b="1" i="1" dirty="0" smtClean="0">
                              <a:solidFill>
                                <a:schemeClr val="tx1"/>
                              </a:solidFill>
                              <a:latin typeface="Cambria Math" panose="02040503050406030204" pitchFamily="18" charset="0"/>
                            </a:rPr>
                          </m:ctrlPr>
                        </m:sSubPr>
                        <m:e>
                          <m:r>
                            <a:rPr lang="en-US" altLang="zh-CN" b="1" i="1" dirty="0" smtClean="0">
                              <a:solidFill>
                                <a:schemeClr val="tx1"/>
                              </a:solidFill>
                              <a:latin typeface="Cambria Math" panose="02040503050406030204" pitchFamily="18" charset="0"/>
                            </a:rPr>
                            <m:t>𝒪</m:t>
                          </m:r>
                        </m:e>
                        <m:sub>
                          <m:r>
                            <a:rPr lang="en-US" altLang="zh-CN" b="1" i="1" dirty="0" smtClean="0">
                              <a:solidFill>
                                <a:schemeClr val="tx1"/>
                              </a:solidFill>
                              <a:latin typeface="Cambria Math" panose="02040503050406030204" pitchFamily="18" charset="0"/>
                            </a:rPr>
                            <m:t>𝑺𝑴</m:t>
                          </m:r>
                        </m:sub>
                      </m:sSub>
                    </m:oMath>
                  </m:oMathPara>
                </a14:m>
                <a:endParaRPr lang="zh-CN" altLang="en-US" dirty="0">
                  <a:solidFill>
                    <a:schemeClr val="tx1"/>
                  </a:solidFill>
                </a:endParaRPr>
              </a:p>
            </p:txBody>
          </p:sp>
        </mc:Choice>
        <mc:Fallback xmlns="">
          <p:sp>
            <p:nvSpPr>
              <p:cNvPr id="8" name="矩形 7">
                <a:extLst>
                  <a:ext uri="{FF2B5EF4-FFF2-40B4-BE49-F238E27FC236}">
                    <a16:creationId xmlns:a16="http://schemas.microsoft.com/office/drawing/2014/main" id="{223C1A6B-4997-4AA9-8E20-6DC26ECA0C4C}"/>
                  </a:ext>
                </a:extLst>
              </p:cNvPr>
              <p:cNvSpPr>
                <a:spLocks noRot="1" noChangeAspect="1" noMove="1" noResize="1" noEditPoints="1" noAdjustHandles="1" noChangeArrowheads="1" noChangeShapeType="1" noTextEdit="1"/>
              </p:cNvSpPr>
              <p:nvPr/>
            </p:nvSpPr>
            <p:spPr>
              <a:xfrm>
                <a:off x="4849085" y="1569769"/>
                <a:ext cx="1579214" cy="616194"/>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B29F6D02-89EE-4C84-A319-7A04DC53AB0F}"/>
                  </a:ext>
                </a:extLst>
              </p:cNvPr>
              <p:cNvSpPr/>
              <p:nvPr/>
            </p:nvSpPr>
            <p:spPr>
              <a:xfrm>
                <a:off x="6548853" y="1485387"/>
                <a:ext cx="1852045" cy="7005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dirty="0" smtClean="0">
                              <a:solidFill>
                                <a:schemeClr val="tx1"/>
                              </a:solidFill>
                              <a:latin typeface="Cambria Math" panose="02040503050406030204" pitchFamily="18" charset="0"/>
                            </a:rPr>
                          </m:ctrlPr>
                        </m:sSubPr>
                        <m:e>
                          <m:r>
                            <a:rPr lang="en-US" altLang="zh-CN" b="1" i="1" dirty="0" smtClean="0">
                              <a:solidFill>
                                <a:schemeClr val="tx1"/>
                              </a:solidFill>
                              <a:latin typeface="Cambria Math" panose="02040503050406030204" pitchFamily="18" charset="0"/>
                            </a:rPr>
                            <m:t>ℒ</m:t>
                          </m:r>
                        </m:e>
                        <m:sub>
                          <m:r>
                            <a:rPr lang="en-US" altLang="zh-CN" b="1" i="1" dirty="0" smtClean="0">
                              <a:solidFill>
                                <a:schemeClr val="tx1"/>
                              </a:solidFill>
                              <a:latin typeface="Cambria Math" panose="02040503050406030204" pitchFamily="18" charset="0"/>
                            </a:rPr>
                            <m:t>𝒒𝒖𝒂𝒅</m:t>
                          </m:r>
                        </m:sub>
                      </m:sSub>
                      <m:r>
                        <a:rPr lang="en-US" altLang="zh-CN" b="1" i="1" dirty="0" smtClean="0">
                          <a:solidFill>
                            <a:schemeClr val="tx1"/>
                          </a:solidFill>
                          <a:latin typeface="Cambria Math" panose="02040503050406030204" pitchFamily="18" charset="0"/>
                        </a:rPr>
                        <m:t>=</m:t>
                      </m:r>
                      <m:f>
                        <m:fPr>
                          <m:ctrlPr>
                            <a:rPr lang="zh-CN" altLang="en-US" b="1" i="1" dirty="0" smtClean="0">
                              <a:solidFill>
                                <a:srgbClr val="2E11BF"/>
                              </a:solidFill>
                              <a:latin typeface="Cambria Math" panose="02040503050406030204" pitchFamily="18" charset="0"/>
                            </a:rPr>
                          </m:ctrlPr>
                        </m:fPr>
                        <m:num>
                          <m:sSup>
                            <m:sSupPr>
                              <m:ctrlPr>
                                <a:rPr lang="en-US" altLang="zh-CN" b="1" i="1" dirty="0" smtClean="0">
                                  <a:solidFill>
                                    <a:srgbClr val="2E11BF"/>
                                  </a:solidFill>
                                  <a:latin typeface="Cambria Math" panose="02040503050406030204" pitchFamily="18" charset="0"/>
                                </a:rPr>
                              </m:ctrlPr>
                            </m:sSupPr>
                            <m:e>
                              <m:r>
                                <a:rPr lang="zh-CN" altLang="en-US" b="1" i="1" dirty="0">
                                  <a:solidFill>
                                    <a:srgbClr val="2E11BF"/>
                                  </a:solidFill>
                                  <a:latin typeface="Cambria Math" panose="02040503050406030204" pitchFamily="18" charset="0"/>
                                </a:rPr>
                                <m:t>𝝋</m:t>
                              </m:r>
                            </m:e>
                            <m:sup>
                              <m:r>
                                <a:rPr lang="en-US" altLang="zh-CN" b="1" i="1" dirty="0" smtClean="0">
                                  <a:solidFill>
                                    <a:srgbClr val="2E11BF"/>
                                  </a:solidFill>
                                  <a:latin typeface="Cambria Math" panose="02040503050406030204" pitchFamily="18" charset="0"/>
                                </a:rPr>
                                <m:t>𝟐</m:t>
                              </m:r>
                            </m:sup>
                          </m:sSup>
                        </m:num>
                        <m:den>
                          <m:sSubSup>
                            <m:sSubSupPr>
                              <m:ctrlPr>
                                <a:rPr lang="en-US" altLang="zh-CN" b="1" i="1" dirty="0" smtClean="0">
                                  <a:solidFill>
                                    <a:srgbClr val="2E11BF"/>
                                  </a:solidFill>
                                  <a:latin typeface="Cambria Math" panose="02040503050406030204" pitchFamily="18" charset="0"/>
                                </a:rPr>
                              </m:ctrlPr>
                            </m:sSubSupPr>
                            <m:e>
                              <m:r>
                                <a:rPr lang="zh-CN" altLang="en-US" b="1" dirty="0">
                                  <a:solidFill>
                                    <a:srgbClr val="2E11BF"/>
                                  </a:solidFill>
                                  <a:latin typeface="Cambria Math" panose="02040503050406030204" pitchFamily="18" charset="0"/>
                                </a:rPr>
                                <m:t>𝚲</m:t>
                              </m:r>
                            </m:e>
                            <m:sub>
                              <m:r>
                                <a:rPr lang="en-US" altLang="zh-CN" b="1" i="1" dirty="0">
                                  <a:solidFill>
                                    <a:srgbClr val="2E11BF"/>
                                  </a:solidFill>
                                  <a:latin typeface="Cambria Math" panose="02040503050406030204" pitchFamily="18" charset="0"/>
                                </a:rPr>
                                <m:t> </m:t>
                              </m:r>
                            </m:sub>
                            <m:sup>
                              <m:r>
                                <a:rPr lang="en-US" altLang="zh-CN" b="1" i="0" dirty="0" smtClean="0">
                                  <a:solidFill>
                                    <a:srgbClr val="2E11BF"/>
                                  </a:solidFill>
                                  <a:latin typeface="Cambria Math" panose="02040503050406030204" pitchFamily="18" charset="0"/>
                                </a:rPr>
                                <m:t>𝟐</m:t>
                              </m:r>
                            </m:sup>
                          </m:sSubSup>
                        </m:den>
                      </m:f>
                      <m:sSub>
                        <m:sSubPr>
                          <m:ctrlPr>
                            <a:rPr lang="en-US" altLang="zh-CN" b="1" i="1" dirty="0" smtClean="0">
                              <a:solidFill>
                                <a:schemeClr val="tx1"/>
                              </a:solidFill>
                              <a:latin typeface="Cambria Math" panose="02040503050406030204" pitchFamily="18" charset="0"/>
                            </a:rPr>
                          </m:ctrlPr>
                        </m:sSubPr>
                        <m:e>
                          <m:r>
                            <a:rPr lang="en-US" altLang="zh-CN" b="1" i="1" dirty="0" smtClean="0">
                              <a:solidFill>
                                <a:schemeClr val="tx1"/>
                              </a:solidFill>
                              <a:latin typeface="Cambria Math" panose="02040503050406030204" pitchFamily="18" charset="0"/>
                            </a:rPr>
                            <m:t>𝒪</m:t>
                          </m:r>
                        </m:e>
                        <m:sub>
                          <m:r>
                            <a:rPr lang="en-US" altLang="zh-CN" b="1" i="1" dirty="0" smtClean="0">
                              <a:solidFill>
                                <a:schemeClr val="tx1"/>
                              </a:solidFill>
                              <a:latin typeface="Cambria Math" panose="02040503050406030204" pitchFamily="18" charset="0"/>
                            </a:rPr>
                            <m:t>𝑺𝑴</m:t>
                          </m:r>
                        </m:sub>
                      </m:sSub>
                    </m:oMath>
                  </m:oMathPara>
                </a14:m>
                <a:endParaRPr lang="zh-CN" altLang="en-US" dirty="0"/>
              </a:p>
            </p:txBody>
          </p:sp>
        </mc:Choice>
        <mc:Fallback xmlns="">
          <p:sp>
            <p:nvSpPr>
              <p:cNvPr id="21" name="矩形 20">
                <a:extLst>
                  <a:ext uri="{FF2B5EF4-FFF2-40B4-BE49-F238E27FC236}">
                    <a16:creationId xmlns:a16="http://schemas.microsoft.com/office/drawing/2014/main" id="{B29F6D02-89EE-4C84-A319-7A04DC53AB0F}"/>
                  </a:ext>
                </a:extLst>
              </p:cNvPr>
              <p:cNvSpPr>
                <a:spLocks noRot="1" noChangeAspect="1" noMove="1" noResize="1" noEditPoints="1" noAdjustHandles="1" noChangeArrowheads="1" noChangeShapeType="1" noTextEdit="1"/>
              </p:cNvSpPr>
              <p:nvPr/>
            </p:nvSpPr>
            <p:spPr>
              <a:xfrm>
                <a:off x="6548853" y="1485387"/>
                <a:ext cx="1852045" cy="700576"/>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C2B4E24B-DC19-415B-88CE-6CC3D1B0A7F0}"/>
                  </a:ext>
                </a:extLst>
              </p:cNvPr>
              <p:cNvSpPr/>
              <p:nvPr/>
            </p:nvSpPr>
            <p:spPr>
              <a:xfrm>
                <a:off x="3569391" y="1541066"/>
                <a:ext cx="760989" cy="6123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1" i="1" dirty="0" smtClean="0">
                          <a:solidFill>
                            <a:srgbClr val="FF0000"/>
                          </a:solidFill>
                          <a:latin typeface="Cambria Math" panose="02040503050406030204" pitchFamily="18" charset="0"/>
                        </a:rPr>
                        <m:t>−</m:t>
                      </m:r>
                      <m:f>
                        <m:fPr>
                          <m:ctrlPr>
                            <a:rPr lang="zh-CN" altLang="en-US" b="1" i="1" dirty="0">
                              <a:solidFill>
                                <a:srgbClr val="FF0000"/>
                              </a:solidFill>
                              <a:latin typeface="Cambria Math" panose="02040503050406030204" pitchFamily="18" charset="0"/>
                            </a:rPr>
                          </m:ctrlPr>
                        </m:fPr>
                        <m:num>
                          <m:r>
                            <a:rPr lang="en-US" altLang="zh-CN" b="0" i="1" dirty="0" smtClean="0">
                              <a:solidFill>
                                <a:srgbClr val="FF0000"/>
                              </a:solidFill>
                              <a:latin typeface="Cambria Math" panose="02040503050406030204" pitchFamily="18" charset="0"/>
                            </a:rPr>
                            <m:t>𝜑</m:t>
                          </m:r>
                        </m:num>
                        <m:den>
                          <m:sSub>
                            <m:sSubPr>
                              <m:ctrlPr>
                                <a:rPr lang="en-US" altLang="zh-CN" b="1" i="1" dirty="0">
                                  <a:solidFill>
                                    <a:srgbClr val="FF0000"/>
                                  </a:solidFill>
                                  <a:latin typeface="Cambria Math" panose="02040503050406030204" pitchFamily="18" charset="0"/>
                                </a:rPr>
                              </m:ctrlPr>
                            </m:sSubPr>
                            <m:e>
                              <m:r>
                                <a:rPr lang="zh-CN" altLang="en-US" b="1" dirty="0">
                                  <a:solidFill>
                                    <a:srgbClr val="FF0000"/>
                                  </a:solidFill>
                                  <a:latin typeface="Cambria Math" panose="02040503050406030204" pitchFamily="18" charset="0"/>
                                </a:rPr>
                                <m:t>𝚲</m:t>
                              </m:r>
                            </m:e>
                            <m:sub>
                              <m:r>
                                <a:rPr lang="en-US" altLang="zh-CN" b="1" i="1" dirty="0">
                                  <a:solidFill>
                                    <a:srgbClr val="FF0000"/>
                                  </a:solidFill>
                                  <a:latin typeface="Cambria Math" panose="02040503050406030204" pitchFamily="18" charset="0"/>
                                </a:rPr>
                                <m:t> </m:t>
                              </m:r>
                            </m:sub>
                          </m:sSub>
                        </m:den>
                      </m:f>
                    </m:oMath>
                  </m:oMathPara>
                </a14:m>
                <a:endParaRPr lang="zh-CN" altLang="en-US" dirty="0"/>
              </a:p>
            </p:txBody>
          </p:sp>
        </mc:Choice>
        <mc:Fallback xmlns="">
          <p:sp>
            <p:nvSpPr>
              <p:cNvPr id="13" name="矩形 12">
                <a:extLst>
                  <a:ext uri="{FF2B5EF4-FFF2-40B4-BE49-F238E27FC236}">
                    <a16:creationId xmlns:a16="http://schemas.microsoft.com/office/drawing/2014/main" id="{C2B4E24B-DC19-415B-88CE-6CC3D1B0A7F0}"/>
                  </a:ext>
                </a:extLst>
              </p:cNvPr>
              <p:cNvSpPr>
                <a:spLocks noRot="1" noChangeAspect="1" noMove="1" noResize="1" noEditPoints="1" noAdjustHandles="1" noChangeArrowheads="1" noChangeShapeType="1" noTextEdit="1"/>
              </p:cNvSpPr>
              <p:nvPr/>
            </p:nvSpPr>
            <p:spPr>
              <a:xfrm>
                <a:off x="3569391" y="1541066"/>
                <a:ext cx="760989" cy="612347"/>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矩形 22">
                <a:extLst>
                  <a:ext uri="{FF2B5EF4-FFF2-40B4-BE49-F238E27FC236}">
                    <a16:creationId xmlns:a16="http://schemas.microsoft.com/office/drawing/2014/main" id="{C97C1BAA-D999-4A6A-8A8A-0CB84E99C900}"/>
                  </a:ext>
                </a:extLst>
              </p:cNvPr>
              <p:cNvSpPr/>
              <p:nvPr/>
            </p:nvSpPr>
            <p:spPr>
              <a:xfrm>
                <a:off x="4785553" y="3687327"/>
                <a:ext cx="1579214" cy="6161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dirty="0" smtClean="0">
                              <a:solidFill>
                                <a:schemeClr val="tx1"/>
                              </a:solidFill>
                              <a:latin typeface="Cambria Math" panose="02040503050406030204" pitchFamily="18" charset="0"/>
                            </a:rPr>
                          </m:ctrlPr>
                        </m:sSubPr>
                        <m:e>
                          <m:r>
                            <a:rPr lang="en-US" altLang="zh-CN" b="1" i="1" dirty="0" smtClean="0">
                              <a:solidFill>
                                <a:schemeClr val="tx1"/>
                              </a:solidFill>
                              <a:latin typeface="Cambria Math" panose="02040503050406030204" pitchFamily="18" charset="0"/>
                            </a:rPr>
                            <m:t>ℒ</m:t>
                          </m:r>
                        </m:e>
                        <m:sub>
                          <m:r>
                            <a:rPr lang="en-US" altLang="zh-CN" b="1" i="1" dirty="0" smtClean="0">
                              <a:solidFill>
                                <a:schemeClr val="tx1"/>
                              </a:solidFill>
                              <a:latin typeface="Cambria Math" panose="02040503050406030204" pitchFamily="18" charset="0"/>
                            </a:rPr>
                            <m:t>𝒍𝒊𝒏</m:t>
                          </m:r>
                        </m:sub>
                      </m:sSub>
                      <m:r>
                        <a:rPr lang="en-US" altLang="zh-CN" b="1" i="1" dirty="0" smtClean="0">
                          <a:solidFill>
                            <a:schemeClr val="tx1"/>
                          </a:solidFill>
                          <a:latin typeface="Cambria Math" panose="02040503050406030204" pitchFamily="18" charset="0"/>
                        </a:rPr>
                        <m:t>=</m:t>
                      </m:r>
                      <m:f>
                        <m:fPr>
                          <m:ctrlPr>
                            <a:rPr lang="zh-CN" altLang="en-US" b="1" i="1" dirty="0" smtClean="0">
                              <a:solidFill>
                                <a:srgbClr val="FF0000"/>
                              </a:solidFill>
                              <a:latin typeface="Cambria Math" panose="02040503050406030204" pitchFamily="18" charset="0"/>
                            </a:rPr>
                          </m:ctrlPr>
                        </m:fPr>
                        <m:num>
                          <m:r>
                            <a:rPr lang="zh-CN" altLang="en-US" b="1" i="1" dirty="0">
                              <a:solidFill>
                                <a:srgbClr val="FF0000"/>
                              </a:solidFill>
                              <a:latin typeface="Cambria Math" panose="02040503050406030204" pitchFamily="18" charset="0"/>
                            </a:rPr>
                            <m:t>𝝋</m:t>
                          </m:r>
                        </m:num>
                        <m:den>
                          <m:sSub>
                            <m:sSubPr>
                              <m:ctrlPr>
                                <a:rPr lang="en-US" altLang="zh-CN" b="1" i="1" dirty="0">
                                  <a:solidFill>
                                    <a:srgbClr val="FF0000"/>
                                  </a:solidFill>
                                  <a:latin typeface="Cambria Math" panose="02040503050406030204" pitchFamily="18" charset="0"/>
                                </a:rPr>
                              </m:ctrlPr>
                            </m:sSubPr>
                            <m:e>
                              <m:r>
                                <a:rPr lang="zh-CN" altLang="en-US" b="1" dirty="0">
                                  <a:solidFill>
                                    <a:srgbClr val="FF0000"/>
                                  </a:solidFill>
                                  <a:latin typeface="Cambria Math" panose="02040503050406030204" pitchFamily="18" charset="0"/>
                                </a:rPr>
                                <m:t>𝚲</m:t>
                              </m:r>
                            </m:e>
                            <m:sub>
                              <m:r>
                                <a:rPr lang="en-US" altLang="zh-CN" b="1" i="1" dirty="0">
                                  <a:solidFill>
                                    <a:srgbClr val="FF0000"/>
                                  </a:solidFill>
                                  <a:latin typeface="Cambria Math" panose="02040503050406030204" pitchFamily="18" charset="0"/>
                                </a:rPr>
                                <m:t> </m:t>
                              </m:r>
                            </m:sub>
                          </m:sSub>
                        </m:den>
                      </m:f>
                      <m:sSub>
                        <m:sSubPr>
                          <m:ctrlPr>
                            <a:rPr lang="en-US" altLang="zh-CN" b="1" i="1" dirty="0" smtClean="0">
                              <a:solidFill>
                                <a:schemeClr val="tx1"/>
                              </a:solidFill>
                              <a:latin typeface="Cambria Math" panose="02040503050406030204" pitchFamily="18" charset="0"/>
                            </a:rPr>
                          </m:ctrlPr>
                        </m:sSubPr>
                        <m:e>
                          <m:r>
                            <a:rPr lang="en-US" altLang="zh-CN" b="1" i="1" dirty="0" smtClean="0">
                              <a:solidFill>
                                <a:schemeClr val="tx1"/>
                              </a:solidFill>
                              <a:latin typeface="Cambria Math" panose="02040503050406030204" pitchFamily="18" charset="0"/>
                            </a:rPr>
                            <m:t>𝒪</m:t>
                          </m:r>
                        </m:e>
                        <m:sub>
                          <m:r>
                            <a:rPr lang="en-US" altLang="zh-CN" b="1" i="1" dirty="0" smtClean="0">
                              <a:solidFill>
                                <a:schemeClr val="tx1"/>
                              </a:solidFill>
                              <a:latin typeface="Cambria Math" panose="02040503050406030204" pitchFamily="18" charset="0"/>
                            </a:rPr>
                            <m:t>𝑺𝑴</m:t>
                          </m:r>
                        </m:sub>
                      </m:sSub>
                    </m:oMath>
                  </m:oMathPara>
                </a14:m>
                <a:endParaRPr lang="zh-CN" altLang="en-US" dirty="0">
                  <a:solidFill>
                    <a:schemeClr val="tx1"/>
                  </a:solidFill>
                </a:endParaRPr>
              </a:p>
            </p:txBody>
          </p:sp>
        </mc:Choice>
        <mc:Fallback xmlns="">
          <p:sp>
            <p:nvSpPr>
              <p:cNvPr id="23" name="矩形 22">
                <a:extLst>
                  <a:ext uri="{FF2B5EF4-FFF2-40B4-BE49-F238E27FC236}">
                    <a16:creationId xmlns:a16="http://schemas.microsoft.com/office/drawing/2014/main" id="{C97C1BAA-D999-4A6A-8A8A-0CB84E99C900}"/>
                  </a:ext>
                </a:extLst>
              </p:cNvPr>
              <p:cNvSpPr>
                <a:spLocks noRot="1" noChangeAspect="1" noMove="1" noResize="1" noEditPoints="1" noAdjustHandles="1" noChangeArrowheads="1" noChangeShapeType="1" noTextEdit="1"/>
              </p:cNvSpPr>
              <p:nvPr/>
            </p:nvSpPr>
            <p:spPr>
              <a:xfrm>
                <a:off x="4785553" y="3687327"/>
                <a:ext cx="1579214" cy="616194"/>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矩形 23">
                <a:extLst>
                  <a:ext uri="{FF2B5EF4-FFF2-40B4-BE49-F238E27FC236}">
                    <a16:creationId xmlns:a16="http://schemas.microsoft.com/office/drawing/2014/main" id="{CDE4C473-8758-4EB2-A716-C639CFED118A}"/>
                  </a:ext>
                </a:extLst>
              </p:cNvPr>
              <p:cNvSpPr/>
              <p:nvPr/>
            </p:nvSpPr>
            <p:spPr>
              <a:xfrm>
                <a:off x="6663763" y="3585553"/>
                <a:ext cx="1852045" cy="7005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1" i="1" dirty="0" smtClean="0">
                              <a:solidFill>
                                <a:schemeClr val="tx1"/>
                              </a:solidFill>
                              <a:latin typeface="Cambria Math" panose="02040503050406030204" pitchFamily="18" charset="0"/>
                            </a:rPr>
                          </m:ctrlPr>
                        </m:sSubPr>
                        <m:e>
                          <m:r>
                            <a:rPr lang="en-US" altLang="zh-CN" b="1" i="1" dirty="0" smtClean="0">
                              <a:solidFill>
                                <a:schemeClr val="tx1"/>
                              </a:solidFill>
                              <a:latin typeface="Cambria Math" panose="02040503050406030204" pitchFamily="18" charset="0"/>
                            </a:rPr>
                            <m:t>ℒ</m:t>
                          </m:r>
                        </m:e>
                        <m:sub>
                          <m:r>
                            <a:rPr lang="en-US" altLang="zh-CN" b="1" i="1" dirty="0" smtClean="0">
                              <a:solidFill>
                                <a:schemeClr val="tx1"/>
                              </a:solidFill>
                              <a:latin typeface="Cambria Math" panose="02040503050406030204" pitchFamily="18" charset="0"/>
                            </a:rPr>
                            <m:t>𝒒𝒖𝒂𝒅</m:t>
                          </m:r>
                        </m:sub>
                      </m:sSub>
                      <m:r>
                        <a:rPr lang="en-US" altLang="zh-CN" b="1" i="1" dirty="0" smtClean="0">
                          <a:solidFill>
                            <a:schemeClr val="tx1"/>
                          </a:solidFill>
                          <a:latin typeface="Cambria Math" panose="02040503050406030204" pitchFamily="18" charset="0"/>
                        </a:rPr>
                        <m:t>=</m:t>
                      </m:r>
                      <m:f>
                        <m:fPr>
                          <m:ctrlPr>
                            <a:rPr lang="zh-CN" altLang="en-US" b="1" i="1" dirty="0" smtClean="0">
                              <a:solidFill>
                                <a:srgbClr val="2E11BF"/>
                              </a:solidFill>
                              <a:latin typeface="Cambria Math" panose="02040503050406030204" pitchFamily="18" charset="0"/>
                            </a:rPr>
                          </m:ctrlPr>
                        </m:fPr>
                        <m:num>
                          <m:sSup>
                            <m:sSupPr>
                              <m:ctrlPr>
                                <a:rPr lang="en-US" altLang="zh-CN" b="1" i="1" dirty="0" smtClean="0">
                                  <a:solidFill>
                                    <a:srgbClr val="2E11BF"/>
                                  </a:solidFill>
                                  <a:latin typeface="Cambria Math" panose="02040503050406030204" pitchFamily="18" charset="0"/>
                                </a:rPr>
                              </m:ctrlPr>
                            </m:sSupPr>
                            <m:e>
                              <m:r>
                                <a:rPr lang="zh-CN" altLang="en-US" b="1" i="1" dirty="0">
                                  <a:solidFill>
                                    <a:srgbClr val="2E11BF"/>
                                  </a:solidFill>
                                  <a:latin typeface="Cambria Math" panose="02040503050406030204" pitchFamily="18" charset="0"/>
                                </a:rPr>
                                <m:t>𝝋</m:t>
                              </m:r>
                            </m:e>
                            <m:sup>
                              <m:r>
                                <a:rPr lang="en-US" altLang="zh-CN" b="1" i="1" dirty="0" smtClean="0">
                                  <a:solidFill>
                                    <a:srgbClr val="2E11BF"/>
                                  </a:solidFill>
                                  <a:latin typeface="Cambria Math" panose="02040503050406030204" pitchFamily="18" charset="0"/>
                                </a:rPr>
                                <m:t>𝟐</m:t>
                              </m:r>
                            </m:sup>
                          </m:sSup>
                        </m:num>
                        <m:den>
                          <m:sSubSup>
                            <m:sSubSupPr>
                              <m:ctrlPr>
                                <a:rPr lang="en-US" altLang="zh-CN" b="1" i="1" dirty="0" smtClean="0">
                                  <a:solidFill>
                                    <a:srgbClr val="2E11BF"/>
                                  </a:solidFill>
                                  <a:latin typeface="Cambria Math" panose="02040503050406030204" pitchFamily="18" charset="0"/>
                                </a:rPr>
                              </m:ctrlPr>
                            </m:sSubSupPr>
                            <m:e>
                              <m:r>
                                <a:rPr lang="zh-CN" altLang="en-US" b="1" dirty="0">
                                  <a:solidFill>
                                    <a:srgbClr val="2E11BF"/>
                                  </a:solidFill>
                                  <a:latin typeface="Cambria Math" panose="02040503050406030204" pitchFamily="18" charset="0"/>
                                </a:rPr>
                                <m:t>𝚲</m:t>
                              </m:r>
                            </m:e>
                            <m:sub>
                              <m:r>
                                <a:rPr lang="en-US" altLang="zh-CN" b="1" i="1" dirty="0">
                                  <a:solidFill>
                                    <a:srgbClr val="2E11BF"/>
                                  </a:solidFill>
                                  <a:latin typeface="Cambria Math" panose="02040503050406030204" pitchFamily="18" charset="0"/>
                                </a:rPr>
                                <m:t> </m:t>
                              </m:r>
                            </m:sub>
                            <m:sup>
                              <m:r>
                                <a:rPr lang="en-US" altLang="zh-CN" b="1" i="0" dirty="0" smtClean="0">
                                  <a:solidFill>
                                    <a:srgbClr val="2E11BF"/>
                                  </a:solidFill>
                                  <a:latin typeface="Cambria Math" panose="02040503050406030204" pitchFamily="18" charset="0"/>
                                </a:rPr>
                                <m:t>𝟐</m:t>
                              </m:r>
                            </m:sup>
                          </m:sSubSup>
                        </m:den>
                      </m:f>
                      <m:sSub>
                        <m:sSubPr>
                          <m:ctrlPr>
                            <a:rPr lang="en-US" altLang="zh-CN" b="1" i="1" dirty="0" smtClean="0">
                              <a:solidFill>
                                <a:schemeClr val="tx1"/>
                              </a:solidFill>
                              <a:latin typeface="Cambria Math" panose="02040503050406030204" pitchFamily="18" charset="0"/>
                            </a:rPr>
                          </m:ctrlPr>
                        </m:sSubPr>
                        <m:e>
                          <m:r>
                            <a:rPr lang="en-US" altLang="zh-CN" b="1" i="1" dirty="0" smtClean="0">
                              <a:solidFill>
                                <a:schemeClr val="tx1"/>
                              </a:solidFill>
                              <a:latin typeface="Cambria Math" panose="02040503050406030204" pitchFamily="18" charset="0"/>
                            </a:rPr>
                            <m:t>𝒪</m:t>
                          </m:r>
                        </m:e>
                        <m:sub>
                          <m:r>
                            <a:rPr lang="en-US" altLang="zh-CN" b="1" i="1" dirty="0" smtClean="0">
                              <a:solidFill>
                                <a:schemeClr val="tx1"/>
                              </a:solidFill>
                              <a:latin typeface="Cambria Math" panose="02040503050406030204" pitchFamily="18" charset="0"/>
                            </a:rPr>
                            <m:t>𝑺𝑴</m:t>
                          </m:r>
                        </m:sub>
                      </m:sSub>
                    </m:oMath>
                  </m:oMathPara>
                </a14:m>
                <a:endParaRPr lang="zh-CN" altLang="en-US" dirty="0"/>
              </a:p>
            </p:txBody>
          </p:sp>
        </mc:Choice>
        <mc:Fallback xmlns="">
          <p:sp>
            <p:nvSpPr>
              <p:cNvPr id="24" name="矩形 23">
                <a:extLst>
                  <a:ext uri="{FF2B5EF4-FFF2-40B4-BE49-F238E27FC236}">
                    <a16:creationId xmlns:a16="http://schemas.microsoft.com/office/drawing/2014/main" id="{CDE4C473-8758-4EB2-A716-C639CFED118A}"/>
                  </a:ext>
                </a:extLst>
              </p:cNvPr>
              <p:cNvSpPr>
                <a:spLocks noRot="1" noChangeAspect="1" noMove="1" noResize="1" noEditPoints="1" noAdjustHandles="1" noChangeArrowheads="1" noChangeShapeType="1" noTextEdit="1"/>
              </p:cNvSpPr>
              <p:nvPr/>
            </p:nvSpPr>
            <p:spPr>
              <a:xfrm>
                <a:off x="6663763" y="3585553"/>
                <a:ext cx="1852045" cy="700576"/>
              </a:xfrm>
              <a:prstGeom prst="rect">
                <a:avLst/>
              </a:prstGeom>
              <a:blipFill>
                <a:blip r:embed="rId13"/>
                <a:stretch>
                  <a:fillRect/>
                </a:stretch>
              </a:blipFill>
            </p:spPr>
            <p:txBody>
              <a:bodyPr/>
              <a:lstStyle/>
              <a:p>
                <a:r>
                  <a:rPr lang="zh-CN" altLang="en-US">
                    <a:noFill/>
                  </a:rPr>
                  <a:t> </a:t>
                </a:r>
              </a:p>
            </p:txBody>
          </p:sp>
        </mc:Fallback>
      </mc:AlternateContent>
      <p:grpSp>
        <p:nvGrpSpPr>
          <p:cNvPr id="33" name="组合 32">
            <a:extLst>
              <a:ext uri="{FF2B5EF4-FFF2-40B4-BE49-F238E27FC236}">
                <a16:creationId xmlns:a16="http://schemas.microsoft.com/office/drawing/2014/main" id="{851F49F4-41BD-46B8-A78F-9FD6EC99CE84}"/>
              </a:ext>
            </a:extLst>
          </p:cNvPr>
          <p:cNvGrpSpPr/>
          <p:nvPr/>
        </p:nvGrpSpPr>
        <p:grpSpPr>
          <a:xfrm>
            <a:off x="5084549" y="3812443"/>
            <a:ext cx="1114043" cy="473686"/>
            <a:chOff x="6270171" y="4765394"/>
            <a:chExt cx="692055" cy="283371"/>
          </a:xfrm>
        </p:grpSpPr>
        <p:cxnSp>
          <p:nvCxnSpPr>
            <p:cNvPr id="18" name="直接连接符 17">
              <a:extLst>
                <a:ext uri="{FF2B5EF4-FFF2-40B4-BE49-F238E27FC236}">
                  <a16:creationId xmlns:a16="http://schemas.microsoft.com/office/drawing/2014/main" id="{7F647A5B-27A1-4291-AF4F-3EF792729431}"/>
                </a:ext>
              </a:extLst>
            </p:cNvPr>
            <p:cNvCxnSpPr>
              <a:cxnSpLocks/>
            </p:cNvCxnSpPr>
            <p:nvPr/>
          </p:nvCxnSpPr>
          <p:spPr>
            <a:xfrm>
              <a:off x="6270171" y="4765394"/>
              <a:ext cx="692055" cy="283371"/>
            </a:xfrm>
            <a:prstGeom prst="line">
              <a:avLst/>
            </a:prstGeom>
            <a:ln w="38100">
              <a:solidFill>
                <a:srgbClr val="2E11BF"/>
              </a:solidFill>
            </a:ln>
          </p:spPr>
          <p:style>
            <a:lnRef idx="1">
              <a:schemeClr val="dk1"/>
            </a:lnRef>
            <a:fillRef idx="0">
              <a:schemeClr val="dk1"/>
            </a:fillRef>
            <a:effectRef idx="0">
              <a:schemeClr val="dk1"/>
            </a:effectRef>
            <a:fontRef idx="minor">
              <a:schemeClr val="tx1"/>
            </a:fontRef>
          </p:style>
        </p:cxnSp>
        <p:cxnSp>
          <p:nvCxnSpPr>
            <p:cNvPr id="29" name="直接连接符 28">
              <a:extLst>
                <a:ext uri="{FF2B5EF4-FFF2-40B4-BE49-F238E27FC236}">
                  <a16:creationId xmlns:a16="http://schemas.microsoft.com/office/drawing/2014/main" id="{489CD1CA-31DA-464C-851C-F302CCD843F3}"/>
                </a:ext>
              </a:extLst>
            </p:cNvPr>
            <p:cNvCxnSpPr>
              <a:cxnSpLocks/>
            </p:cNvCxnSpPr>
            <p:nvPr/>
          </p:nvCxnSpPr>
          <p:spPr>
            <a:xfrm flipV="1">
              <a:off x="6361888" y="4800261"/>
              <a:ext cx="552096" cy="231006"/>
            </a:xfrm>
            <a:prstGeom prst="line">
              <a:avLst/>
            </a:prstGeom>
            <a:ln w="38100">
              <a:solidFill>
                <a:srgbClr val="2E11BF"/>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98012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30" grpId="0"/>
      <p:bldP spid="3" grpId="0"/>
      <p:bldP spid="11" grpId="0"/>
      <p:bldP spid="14" grpId="0"/>
      <p:bldP spid="17" grpId="0"/>
      <p:bldP spid="20" grpId="0"/>
      <p:bldP spid="25" grpId="0"/>
      <p:bldP spid="10"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1A2849C9-E21F-4423-ADEB-06DC59304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733" y="1627170"/>
            <a:ext cx="2040204" cy="1511806"/>
          </a:xfrm>
          <a:prstGeom prst="rect">
            <a:avLst/>
          </a:prstGeom>
        </p:spPr>
      </p:pic>
      <p:sp>
        <p:nvSpPr>
          <p:cNvPr id="2" name="标题 1">
            <a:extLst>
              <a:ext uri="{FF2B5EF4-FFF2-40B4-BE49-F238E27FC236}">
                <a16:creationId xmlns:a16="http://schemas.microsoft.com/office/drawing/2014/main" id="{8E96379E-3B3E-3A3A-55B0-6100BFC07834}"/>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Stimulated</a:t>
            </a:r>
            <a:r>
              <a:rPr lang="en-US" altLang="zh-CN" b="1" dirty="0"/>
              <a:t> </a:t>
            </a:r>
            <a:r>
              <a:rPr lang="en-US" altLang="zh-CN" b="1" dirty="0">
                <a:solidFill>
                  <a:schemeClr val="bg1"/>
                </a:solidFill>
              </a:rPr>
              <a:t>Annihilation</a:t>
            </a:r>
            <a:endParaRPr lang="zh-CN" altLang="en-US" b="1" dirty="0">
              <a:solidFill>
                <a:schemeClr val="bg1"/>
              </a:solidFill>
            </a:endParaRPr>
          </a:p>
        </p:txBody>
      </p:sp>
      <p:sp>
        <p:nvSpPr>
          <p:cNvPr id="4" name="灯片编号占位符 3">
            <a:extLst>
              <a:ext uri="{FF2B5EF4-FFF2-40B4-BE49-F238E27FC236}">
                <a16:creationId xmlns:a16="http://schemas.microsoft.com/office/drawing/2014/main" id="{16B8DC9B-A975-4FA3-2BA2-598503B34535}"/>
              </a:ext>
            </a:extLst>
          </p:cNvPr>
          <p:cNvSpPr>
            <a:spLocks noGrp="1"/>
          </p:cNvSpPr>
          <p:nvPr>
            <p:ph type="sldNum" sz="quarter" idx="12"/>
          </p:nvPr>
        </p:nvSpPr>
        <p:spPr/>
        <p:txBody>
          <a:bodyPr/>
          <a:lstStyle/>
          <a:p>
            <a:fld id="{65316A93-59F2-4889-9C97-010C89774A76}" type="slidenum">
              <a:rPr lang="zh-CN" altLang="en-US" smtClean="0"/>
              <a:pPr/>
              <a:t>7</a:t>
            </a:fld>
            <a:r>
              <a:rPr lang="en-US" altLang="zh-CN" dirty="0"/>
              <a:t> / 16</a:t>
            </a:r>
            <a:endParaRPr lang="zh-CN" altLang="en-US" dirty="0"/>
          </a:p>
        </p:txBody>
      </p:sp>
      <p:sp>
        <p:nvSpPr>
          <p:cNvPr id="16" name="内容占位符 2">
            <a:extLst>
              <a:ext uri="{FF2B5EF4-FFF2-40B4-BE49-F238E27FC236}">
                <a16:creationId xmlns:a16="http://schemas.microsoft.com/office/drawing/2014/main" id="{03FA005D-C4CD-B2DF-4343-7804CD9F0F5D}"/>
              </a:ext>
            </a:extLst>
          </p:cNvPr>
          <p:cNvSpPr txBox="1">
            <a:spLocks/>
          </p:cNvSpPr>
          <p:nvPr/>
        </p:nvSpPr>
        <p:spPr>
          <a:xfrm>
            <a:off x="1785432" y="3794091"/>
            <a:ext cx="2884834" cy="461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200" b="1" dirty="0">
                <a:ln w="0"/>
                <a:solidFill>
                  <a:srgbClr val="2E11BF"/>
                </a:solidFill>
                <a:effectLst>
                  <a:outerShdw blurRad="38100" dist="19050" dir="2700000" algn="tl" rotWithShape="0">
                    <a:schemeClr val="dk1">
                      <a:alpha val="40000"/>
                    </a:schemeClr>
                  </a:outerShdw>
                </a:effectLst>
              </a:rPr>
              <a:t>Bose Enhancement</a:t>
            </a:r>
            <a:endParaRPr lang="zh-CN" altLang="en-US" sz="2200" b="1" dirty="0">
              <a:ln w="0"/>
              <a:solidFill>
                <a:srgbClr val="2E11B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文本框 8">
                <a:extLst>
                  <a:ext uri="{FF2B5EF4-FFF2-40B4-BE49-F238E27FC236}">
                    <a16:creationId xmlns:a16="http://schemas.microsoft.com/office/drawing/2014/main" id="{530CEA8E-C32C-DD44-4891-1608CD85A65C}"/>
                  </a:ext>
                </a:extLst>
              </p:cNvPr>
              <p:cNvSpPr txBox="1"/>
              <p:nvPr/>
            </p:nvSpPr>
            <p:spPr>
              <a:xfrm>
                <a:off x="2430335" y="2003785"/>
                <a:ext cx="2125393" cy="6594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𝜎</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32</m:t>
                          </m:r>
                          <m:r>
                            <a:rPr lang="en-US" altLang="zh-CN" b="0" i="1" smtClean="0">
                              <a:latin typeface="Cambria Math" panose="02040503050406030204" pitchFamily="18" charset="0"/>
                            </a:rPr>
                            <m:t>𝜋</m:t>
                          </m:r>
                        </m:den>
                      </m:f>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𝛽</m:t>
                          </m:r>
                        </m:den>
                      </m:f>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𝑔</m:t>
                          </m:r>
                        </m:e>
                        <m:sup>
                          <m:r>
                            <a:rPr lang="en-US" altLang="zh-CN" b="0" i="1" smtClean="0">
                              <a:latin typeface="Cambria Math" panose="02040503050406030204" pitchFamily="18" charset="0"/>
                            </a:rPr>
                            <m:t>′2</m:t>
                          </m:r>
                        </m:sup>
                      </m:sSup>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𝜙</m:t>
                          </m:r>
                        </m:sub>
                        <m:sup>
                          <m:r>
                            <a:rPr lang="en-US" altLang="zh-CN" b="0" i="1" smtClean="0">
                              <a:latin typeface="Cambria Math" panose="02040503050406030204" pitchFamily="18" charset="0"/>
                            </a:rPr>
                            <m:t>2</m:t>
                          </m:r>
                        </m:sup>
                      </m:sSubSup>
                    </m:oMath>
                  </m:oMathPara>
                </a14:m>
                <a:endParaRPr lang="zh-CN" altLang="en-US" i="1" dirty="0"/>
              </a:p>
            </p:txBody>
          </p:sp>
        </mc:Choice>
        <mc:Fallback>
          <p:sp>
            <p:nvSpPr>
              <p:cNvPr id="9" name="文本框 8">
                <a:extLst>
                  <a:ext uri="{FF2B5EF4-FFF2-40B4-BE49-F238E27FC236}">
                    <a16:creationId xmlns:a16="http://schemas.microsoft.com/office/drawing/2014/main" id="{530CEA8E-C32C-DD44-4891-1608CD85A65C}"/>
                  </a:ext>
                </a:extLst>
              </p:cNvPr>
              <p:cNvSpPr txBox="1">
                <a:spLocks noRot="1" noChangeAspect="1" noMove="1" noResize="1" noEditPoints="1" noAdjustHandles="1" noChangeArrowheads="1" noChangeShapeType="1" noTextEdit="1"/>
              </p:cNvSpPr>
              <p:nvPr/>
            </p:nvSpPr>
            <p:spPr>
              <a:xfrm>
                <a:off x="2430335" y="2003785"/>
                <a:ext cx="2125393" cy="659411"/>
              </a:xfrm>
              <a:prstGeom prst="rect">
                <a:avLst/>
              </a:prstGeom>
              <a:blipFill>
                <a:blip r:embed="rId3"/>
                <a:stretch>
                  <a:fillRect/>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422D0A00-A907-6368-C193-EE368B5EDCD3}"/>
              </a:ext>
            </a:extLst>
          </p:cNvPr>
          <p:cNvSpPr txBox="1"/>
          <p:nvPr/>
        </p:nvSpPr>
        <p:spPr>
          <a:xfrm>
            <a:off x="267473" y="3063128"/>
            <a:ext cx="2960376" cy="369332"/>
          </a:xfrm>
          <a:prstGeom prst="rect">
            <a:avLst/>
          </a:prstGeom>
          <a:noFill/>
        </p:spPr>
        <p:txBody>
          <a:bodyPr wrap="square">
            <a:spAutoFit/>
          </a:bodyPr>
          <a:lstStyle/>
          <a:p>
            <a:r>
              <a:rPr lang="en-US" altLang="zh-CN" b="1" dirty="0"/>
              <a:t>S</a:t>
            </a:r>
            <a:r>
              <a:rPr lang="en-US" altLang="zh-CN" sz="1800" b="1" dirty="0"/>
              <a:t>pontaneous Annihilation</a:t>
            </a:r>
            <a:endParaRPr lang="zh-CN" altLang="en-US" b="1" dirty="0"/>
          </a:p>
        </p:txBody>
      </p:sp>
      <p:sp>
        <p:nvSpPr>
          <p:cNvPr id="17" name="文本框 16">
            <a:extLst>
              <a:ext uri="{FF2B5EF4-FFF2-40B4-BE49-F238E27FC236}">
                <a16:creationId xmlns:a16="http://schemas.microsoft.com/office/drawing/2014/main" id="{B108F913-8881-5568-F403-D6BA69BF22FA}"/>
              </a:ext>
            </a:extLst>
          </p:cNvPr>
          <p:cNvSpPr txBox="1"/>
          <p:nvPr/>
        </p:nvSpPr>
        <p:spPr>
          <a:xfrm>
            <a:off x="338882" y="6185047"/>
            <a:ext cx="2657763" cy="369332"/>
          </a:xfrm>
          <a:prstGeom prst="rect">
            <a:avLst/>
          </a:prstGeom>
          <a:noFill/>
        </p:spPr>
        <p:txBody>
          <a:bodyPr wrap="square">
            <a:spAutoFit/>
          </a:bodyPr>
          <a:lstStyle/>
          <a:p>
            <a:r>
              <a:rPr lang="en-US" altLang="zh-CN" b="1" dirty="0">
                <a:solidFill>
                  <a:srgbClr val="2E11BF"/>
                </a:solidFill>
              </a:rPr>
              <a:t>Stimulated Annihilation</a:t>
            </a:r>
            <a:endParaRPr lang="zh-CN" altLang="en-US" dirty="0">
              <a:solidFill>
                <a:srgbClr val="2E11BF"/>
              </a:solidFill>
            </a:endParaRPr>
          </a:p>
        </p:txBody>
      </p:sp>
      <p:sp>
        <p:nvSpPr>
          <p:cNvPr id="19" name="文本框 18">
            <a:extLst>
              <a:ext uri="{FF2B5EF4-FFF2-40B4-BE49-F238E27FC236}">
                <a16:creationId xmlns:a16="http://schemas.microsoft.com/office/drawing/2014/main" id="{CE051E74-01F2-402E-6B5E-963A047F02F9}"/>
              </a:ext>
            </a:extLst>
          </p:cNvPr>
          <p:cNvSpPr txBox="1"/>
          <p:nvPr/>
        </p:nvSpPr>
        <p:spPr>
          <a:xfrm>
            <a:off x="6248796" y="6270121"/>
            <a:ext cx="4795752" cy="307777"/>
          </a:xfrm>
          <a:prstGeom prst="rect">
            <a:avLst/>
          </a:prstGeom>
          <a:noFill/>
        </p:spPr>
        <p:txBody>
          <a:bodyPr wrap="square">
            <a:spAutoFit/>
          </a:bodyPr>
          <a:lstStyle/>
          <a:p>
            <a:r>
              <a:rPr lang="en-US" altLang="zh-CN" sz="1400" b="1" dirty="0"/>
              <a:t>Y. G</a:t>
            </a:r>
            <a:r>
              <a:rPr lang="en-US" altLang="zh-CN" sz="1400" dirty="0"/>
              <a:t>, Xin Liu, Lei Wu, Q. Yang and Bin Zhu, arXiv:2308.08477</a:t>
            </a:r>
            <a:endParaRPr lang="zh-CN" altLang="en-US" sz="1400" dirty="0"/>
          </a:p>
        </p:txBody>
      </p:sp>
      <p:pic>
        <p:nvPicPr>
          <p:cNvPr id="5" name="图片 4">
            <a:extLst>
              <a:ext uri="{FF2B5EF4-FFF2-40B4-BE49-F238E27FC236}">
                <a16:creationId xmlns:a16="http://schemas.microsoft.com/office/drawing/2014/main" id="{9084D8A3-42B4-412A-99F8-BAB9A3ACED0B}"/>
              </a:ext>
            </a:extLst>
          </p:cNvPr>
          <p:cNvPicPr>
            <a:picLocks noChangeAspect="1"/>
          </p:cNvPicPr>
          <p:nvPr/>
        </p:nvPicPr>
        <p:blipFill rotWithShape="1">
          <a:blip r:embed="rId4">
            <a:biLevel thresh="75000"/>
          </a:blip>
          <a:srcRect r="41000"/>
          <a:stretch/>
        </p:blipFill>
        <p:spPr>
          <a:xfrm>
            <a:off x="4331026" y="664100"/>
            <a:ext cx="2486928" cy="820652"/>
          </a:xfrm>
          <a:prstGeom prst="rect">
            <a:avLst/>
          </a:prstGeom>
        </p:spPr>
      </p:pic>
      <p:pic>
        <p:nvPicPr>
          <p:cNvPr id="7" name="图片 6">
            <a:extLst>
              <a:ext uri="{FF2B5EF4-FFF2-40B4-BE49-F238E27FC236}">
                <a16:creationId xmlns:a16="http://schemas.microsoft.com/office/drawing/2014/main" id="{061B5C32-3C77-4D96-9220-65C4D36295AD}"/>
              </a:ext>
            </a:extLst>
          </p:cNvPr>
          <p:cNvPicPr>
            <a:picLocks noChangeAspect="1"/>
          </p:cNvPicPr>
          <p:nvPr/>
        </p:nvPicPr>
        <p:blipFill rotWithShape="1">
          <a:blip r:embed="rId5"/>
          <a:srcRect b="10307"/>
          <a:stretch/>
        </p:blipFill>
        <p:spPr>
          <a:xfrm>
            <a:off x="10724574" y="573194"/>
            <a:ext cx="1450898" cy="400416"/>
          </a:xfrm>
          <a:prstGeom prst="rect">
            <a:avLst/>
          </a:prstGeom>
          <a:ln>
            <a:solidFill>
              <a:schemeClr val="tx1"/>
            </a:solidFill>
          </a:ln>
        </p:spPr>
      </p:pic>
      <p:sp>
        <p:nvSpPr>
          <p:cNvPr id="8" name="矩形 7">
            <a:extLst>
              <a:ext uri="{FF2B5EF4-FFF2-40B4-BE49-F238E27FC236}">
                <a16:creationId xmlns:a16="http://schemas.microsoft.com/office/drawing/2014/main" id="{95578BDB-D8A2-442E-B66C-9FC98FBE155A}"/>
              </a:ext>
            </a:extLst>
          </p:cNvPr>
          <p:cNvSpPr/>
          <p:nvPr/>
        </p:nvSpPr>
        <p:spPr>
          <a:xfrm>
            <a:off x="44066" y="573194"/>
            <a:ext cx="3645550" cy="523220"/>
          </a:xfrm>
          <a:prstGeom prst="rect">
            <a:avLst/>
          </a:prstGeom>
        </p:spPr>
        <p:txBody>
          <a:bodyPr wrap="none">
            <a:spAutoFit/>
          </a:bodyPr>
          <a:lstStyle/>
          <a:p>
            <a:r>
              <a:rPr lang="en-US" altLang="zh-CN" sz="2800" b="1" dirty="0"/>
              <a:t>Quadratic interaction</a:t>
            </a:r>
            <a:endParaRPr lang="zh-CN" altLang="en-US" sz="2800" b="1" dirty="0"/>
          </a:p>
        </p:txBody>
      </p:sp>
      <p:pic>
        <p:nvPicPr>
          <p:cNvPr id="6" name="图片 5">
            <a:extLst>
              <a:ext uri="{FF2B5EF4-FFF2-40B4-BE49-F238E27FC236}">
                <a16:creationId xmlns:a16="http://schemas.microsoft.com/office/drawing/2014/main" id="{1EF965F4-8DEA-4C1B-95B1-EA71356F3FBC}"/>
              </a:ext>
            </a:extLst>
          </p:cNvPr>
          <p:cNvPicPr>
            <a:picLocks noChangeAspect="1"/>
          </p:cNvPicPr>
          <p:nvPr/>
        </p:nvPicPr>
        <p:blipFill>
          <a:blip r:embed="rId6"/>
          <a:stretch>
            <a:fillRect/>
          </a:stretch>
        </p:blipFill>
        <p:spPr>
          <a:xfrm>
            <a:off x="231832" y="4420937"/>
            <a:ext cx="2701075" cy="1764110"/>
          </a:xfrm>
          <a:prstGeom prst="rect">
            <a:avLst/>
          </a:prstGeom>
        </p:spPr>
      </p:pic>
      <p:sp>
        <p:nvSpPr>
          <p:cNvPr id="26" name="箭头: 下 25">
            <a:extLst>
              <a:ext uri="{FF2B5EF4-FFF2-40B4-BE49-F238E27FC236}">
                <a16:creationId xmlns:a16="http://schemas.microsoft.com/office/drawing/2014/main" id="{614AD272-34E8-8393-1907-323D2E99E54B}"/>
              </a:ext>
            </a:extLst>
          </p:cNvPr>
          <p:cNvSpPr/>
          <p:nvPr/>
        </p:nvSpPr>
        <p:spPr>
          <a:xfrm>
            <a:off x="1385855" y="3571418"/>
            <a:ext cx="535597" cy="1063538"/>
          </a:xfrm>
          <a:prstGeom prst="downArrow">
            <a:avLst/>
          </a:prstGeom>
          <a:solidFill>
            <a:schemeClr val="bg1"/>
          </a:solidFill>
          <a:ln>
            <a:solidFill>
              <a:srgbClr val="2E11B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8" name="图片 27">
            <a:extLst>
              <a:ext uri="{FF2B5EF4-FFF2-40B4-BE49-F238E27FC236}">
                <a16:creationId xmlns:a16="http://schemas.microsoft.com/office/drawing/2014/main" id="{A93C4812-14E7-4F8D-EE2D-057DCBE3EB9D}"/>
              </a:ext>
            </a:extLst>
          </p:cNvPr>
          <p:cNvPicPr>
            <a:picLocks noChangeAspect="1"/>
          </p:cNvPicPr>
          <p:nvPr/>
        </p:nvPicPr>
        <p:blipFill>
          <a:blip r:embed="rId7"/>
          <a:stretch>
            <a:fillRect/>
          </a:stretch>
        </p:blipFill>
        <p:spPr>
          <a:xfrm>
            <a:off x="5362108" y="1623235"/>
            <a:ext cx="6087915" cy="4561812"/>
          </a:xfrm>
          <a:prstGeom prst="rect">
            <a:avLst/>
          </a:prstGeom>
        </p:spPr>
      </p:pic>
      <p:sp>
        <p:nvSpPr>
          <p:cNvPr id="29" name="文本框 28">
            <a:extLst>
              <a:ext uri="{FF2B5EF4-FFF2-40B4-BE49-F238E27FC236}">
                <a16:creationId xmlns:a16="http://schemas.microsoft.com/office/drawing/2014/main" id="{6F41E8BD-5766-2488-81B5-EFDE75044D7F}"/>
              </a:ext>
            </a:extLst>
          </p:cNvPr>
          <p:cNvSpPr txBox="1"/>
          <p:nvPr/>
        </p:nvSpPr>
        <p:spPr>
          <a:xfrm rot="2632041">
            <a:off x="9921238" y="4007933"/>
            <a:ext cx="2052801" cy="369332"/>
          </a:xfrm>
          <a:prstGeom prst="rect">
            <a:avLst/>
          </a:prstGeom>
          <a:noFill/>
        </p:spPr>
        <p:txBody>
          <a:bodyPr wrap="square">
            <a:spAutoFit/>
          </a:bodyPr>
          <a:lstStyle/>
          <a:p>
            <a:r>
              <a:rPr lang="en-US" altLang="zh-CN" b="1" dirty="0">
                <a:solidFill>
                  <a:srgbClr val="FF0000"/>
                </a:solidFill>
              </a:rPr>
              <a:t>Reflected photon</a:t>
            </a:r>
            <a:endParaRPr lang="zh-CN" altLang="en-US" b="1" dirty="0">
              <a:solidFill>
                <a:srgbClr val="FF0000"/>
              </a:solidFill>
            </a:endParaRPr>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83C122C6-7FCC-60EB-FCC3-DE051A950974}"/>
                  </a:ext>
                </a:extLst>
              </p:cNvPr>
              <p:cNvSpPr txBox="1"/>
              <p:nvPr/>
            </p:nvSpPr>
            <p:spPr>
              <a:xfrm rot="2633503">
                <a:off x="10374754" y="3826446"/>
                <a:ext cx="196346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dirty="0">
                          <a:solidFill>
                            <a:srgbClr val="2E11BF"/>
                          </a:solidFill>
                          <a:latin typeface="Cambria Math" panose="02040503050406030204" pitchFamily="18" charset="0"/>
                        </a:rPr>
                        <m:t>O</m:t>
                      </m:r>
                      <m:r>
                        <m:rPr>
                          <m:sty m:val="p"/>
                        </m:rPr>
                        <a:rPr lang="en-US" altLang="zh-CN" b="0" i="0" dirty="0" smtClean="0">
                          <a:solidFill>
                            <a:srgbClr val="2E11BF"/>
                          </a:solidFill>
                          <a:latin typeface="Cambria Math" panose="02040503050406030204" pitchFamily="18" charset="0"/>
                        </a:rPr>
                        <m:t>utgoing</m:t>
                      </m:r>
                      <m:r>
                        <a:rPr lang="en-US" altLang="zh-CN" b="0" i="0" dirty="0" smtClean="0">
                          <a:solidFill>
                            <a:srgbClr val="2E11BF"/>
                          </a:solidFill>
                          <a:latin typeface="Cambria Math" panose="02040503050406030204" pitchFamily="18" charset="0"/>
                        </a:rPr>
                        <m:t> </m:t>
                      </m:r>
                      <m:r>
                        <m:rPr>
                          <m:sty m:val="p"/>
                        </m:rPr>
                        <a:rPr lang="en-US" altLang="zh-CN" b="0" i="0" dirty="0">
                          <a:solidFill>
                            <a:srgbClr val="2E11BF"/>
                          </a:solidFill>
                          <a:latin typeface="Cambria Math" panose="02040503050406030204" pitchFamily="18" charset="0"/>
                        </a:rPr>
                        <m:t>radiation</m:t>
                      </m:r>
                    </m:oMath>
                  </m:oMathPara>
                </a14:m>
                <a:endParaRPr lang="zh-CN" altLang="en-US" dirty="0">
                  <a:solidFill>
                    <a:srgbClr val="2E11BF"/>
                  </a:solidFill>
                </a:endParaRPr>
              </a:p>
            </p:txBody>
          </p:sp>
        </mc:Choice>
        <mc:Fallback xmlns="">
          <p:sp>
            <p:nvSpPr>
              <p:cNvPr id="31" name="文本框 30">
                <a:extLst>
                  <a:ext uri="{FF2B5EF4-FFF2-40B4-BE49-F238E27FC236}">
                    <a16:creationId xmlns:a16="http://schemas.microsoft.com/office/drawing/2014/main" id="{83C122C6-7FCC-60EB-FCC3-DE051A950974}"/>
                  </a:ext>
                </a:extLst>
              </p:cNvPr>
              <p:cNvSpPr txBox="1">
                <a:spLocks noRot="1" noChangeAspect="1" noMove="1" noResize="1" noEditPoints="1" noAdjustHandles="1" noChangeArrowheads="1" noChangeShapeType="1" noTextEdit="1"/>
              </p:cNvSpPr>
              <p:nvPr/>
            </p:nvSpPr>
            <p:spPr>
              <a:xfrm rot="2633503">
                <a:off x="10374754" y="3826446"/>
                <a:ext cx="1963462" cy="369332"/>
              </a:xfrm>
              <a:prstGeom prst="rect">
                <a:avLst/>
              </a:prstGeom>
              <a:blipFill>
                <a:blip r:embed="rId8"/>
                <a:stretch>
                  <a:fillRect r="-364" b="-111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4" name="文本框 33">
                <a:extLst>
                  <a:ext uri="{FF2B5EF4-FFF2-40B4-BE49-F238E27FC236}">
                    <a16:creationId xmlns:a16="http://schemas.microsoft.com/office/drawing/2014/main" id="{2AA16907-2E4F-7F6B-CDCC-F9FBAD95B319}"/>
                  </a:ext>
                </a:extLst>
              </p:cNvPr>
              <p:cNvSpPr txBox="1"/>
              <p:nvPr/>
            </p:nvSpPr>
            <p:spPr>
              <a:xfrm>
                <a:off x="220487" y="1530563"/>
                <a:ext cx="62520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1" i="1" smtClean="0">
                          <a:latin typeface="Cambria Math" panose="02040503050406030204" pitchFamily="18" charset="0"/>
                        </a:rPr>
                        <m:t>𝝓</m:t>
                      </m:r>
                    </m:oMath>
                  </m:oMathPara>
                </a14:m>
                <a:endParaRPr lang="zh-CN" altLang="en-US" dirty="0"/>
              </a:p>
            </p:txBody>
          </p:sp>
        </mc:Choice>
        <mc:Fallback>
          <p:sp>
            <p:nvSpPr>
              <p:cNvPr id="34" name="文本框 33">
                <a:extLst>
                  <a:ext uri="{FF2B5EF4-FFF2-40B4-BE49-F238E27FC236}">
                    <a16:creationId xmlns:a16="http://schemas.microsoft.com/office/drawing/2014/main" id="{2AA16907-2E4F-7F6B-CDCC-F9FBAD95B319}"/>
                  </a:ext>
                </a:extLst>
              </p:cNvPr>
              <p:cNvSpPr txBox="1">
                <a:spLocks noRot="1" noChangeAspect="1" noMove="1" noResize="1" noEditPoints="1" noAdjustHandles="1" noChangeArrowheads="1" noChangeShapeType="1" noTextEdit="1"/>
              </p:cNvSpPr>
              <p:nvPr/>
            </p:nvSpPr>
            <p:spPr>
              <a:xfrm>
                <a:off x="220487" y="1530563"/>
                <a:ext cx="625203" cy="369332"/>
              </a:xfrm>
              <a:prstGeom prst="rect">
                <a:avLst/>
              </a:prstGeom>
              <a:blipFill>
                <a:blip r:embed="rId9"/>
                <a:stretch>
                  <a:fillRect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F6A9A565-5326-2919-37AC-36ACD9BF6CEA}"/>
                  </a:ext>
                </a:extLst>
              </p:cNvPr>
              <p:cNvSpPr txBox="1"/>
              <p:nvPr/>
            </p:nvSpPr>
            <p:spPr>
              <a:xfrm>
                <a:off x="2550347" y="4996503"/>
                <a:ext cx="2366328" cy="429220"/>
              </a:xfrm>
              <a:prstGeom prst="rect">
                <a:avLst/>
              </a:prstGeom>
              <a:noFill/>
            </p:spPr>
            <p:txBody>
              <a:bodyPr wrap="square">
                <a:spAutoFit/>
              </a:bodyPr>
              <a:lstStyle/>
              <a:p>
                <a14:m>
                  <m:oMath xmlns:m="http://schemas.openxmlformats.org/officeDocument/2006/math">
                    <m:sSub>
                      <m:sSubPr>
                        <m:ctrlPr>
                          <a:rPr lang="en-US" altLang="zh-CN" sz="2000" b="1" i="1" smtClean="0">
                            <a:solidFill>
                              <a:srgbClr val="FF0000"/>
                            </a:solidFill>
                            <a:latin typeface="Cambria Math" panose="02040503050406030204" pitchFamily="18" charset="0"/>
                          </a:rPr>
                        </m:ctrlPr>
                      </m:sSubPr>
                      <m:e>
                        <m:r>
                          <a:rPr lang="en-US" altLang="zh-CN" sz="2000" b="1" i="1" smtClean="0">
                            <a:solidFill>
                              <a:srgbClr val="FF0000"/>
                            </a:solidFill>
                            <a:latin typeface="Cambria Math" panose="02040503050406030204" pitchFamily="18" charset="0"/>
                          </a:rPr>
                          <m:t>𝝈</m:t>
                        </m:r>
                      </m:e>
                      <m:sub>
                        <m:r>
                          <a:rPr lang="en-US" altLang="zh-CN" sz="2000" b="1" i="1" smtClean="0">
                            <a:solidFill>
                              <a:srgbClr val="FF0000"/>
                            </a:solidFill>
                            <a:latin typeface="Cambria Math" panose="02040503050406030204" pitchFamily="18" charset="0"/>
                          </a:rPr>
                          <m:t>𝒆𝒇𝒇</m:t>
                        </m:r>
                      </m:sub>
                    </m:sSub>
                    <m:r>
                      <a:rPr lang="en-US" altLang="zh-CN" sz="2000" b="1" i="1" smtClean="0">
                        <a:solidFill>
                          <a:srgbClr val="FF0000"/>
                        </a:solidFill>
                        <a:latin typeface="Cambria Math" panose="02040503050406030204" pitchFamily="18" charset="0"/>
                      </a:rPr>
                      <m:t>∝</m:t>
                    </m:r>
                    <m:r>
                      <a:rPr lang="en-US" altLang="zh-CN" sz="2000" b="1" i="1" smtClean="0">
                        <a:solidFill>
                          <a:srgbClr val="2E11BF"/>
                        </a:solidFill>
                        <a:latin typeface="Cambria Math" panose="02040503050406030204" pitchFamily="18" charset="0"/>
                      </a:rPr>
                      <m:t>𝟐</m:t>
                    </m:r>
                    <m:r>
                      <a:rPr lang="en-US" altLang="zh-CN" sz="2000" b="1" i="1" smtClean="0">
                        <a:solidFill>
                          <a:srgbClr val="2E11BF"/>
                        </a:solidFill>
                        <a:latin typeface="Cambria Math" panose="02040503050406030204" pitchFamily="18" charset="0"/>
                      </a:rPr>
                      <m:t> </m:t>
                    </m:r>
                    <m:sSubSup>
                      <m:sSubSupPr>
                        <m:ctrlPr>
                          <a:rPr lang="en-US" altLang="zh-CN" sz="2000" b="1" i="1" smtClean="0">
                            <a:solidFill>
                              <a:srgbClr val="2E11BF"/>
                            </a:solidFill>
                            <a:latin typeface="Cambria Math" panose="02040503050406030204" pitchFamily="18" charset="0"/>
                          </a:rPr>
                        </m:ctrlPr>
                      </m:sSubSupPr>
                      <m:e>
                        <m:r>
                          <a:rPr lang="en-US" altLang="zh-CN" sz="2000" b="1" i="1" smtClean="0">
                            <a:solidFill>
                              <a:srgbClr val="2E11BF"/>
                            </a:solidFill>
                            <a:latin typeface="Cambria Math" panose="02040503050406030204" pitchFamily="18" charset="0"/>
                          </a:rPr>
                          <m:t>𝒇</m:t>
                        </m:r>
                      </m:e>
                      <m:sub>
                        <m:r>
                          <a:rPr lang="en-US" altLang="zh-CN" sz="2000" b="1" i="1" smtClean="0">
                            <a:solidFill>
                              <a:srgbClr val="2E11BF"/>
                            </a:solidFill>
                            <a:latin typeface="Cambria Math" panose="02040503050406030204" pitchFamily="18" charset="0"/>
                          </a:rPr>
                          <m:t>𝜸</m:t>
                        </m:r>
                      </m:sub>
                      <m:sup>
                        <m:r>
                          <a:rPr lang="en-US" altLang="zh-CN" sz="2000" b="1" i="1" smtClean="0">
                            <a:solidFill>
                              <a:srgbClr val="2E11BF"/>
                            </a:solidFill>
                            <a:latin typeface="Cambria Math" panose="02040503050406030204" pitchFamily="18" charset="0"/>
                          </a:rPr>
                          <m:t> </m:t>
                        </m:r>
                      </m:sup>
                    </m:sSubSup>
                    <m:r>
                      <a:rPr lang="en-US" altLang="zh-CN" sz="2000" b="1" i="1" smtClean="0">
                        <a:solidFill>
                          <a:srgbClr val="2E11BF"/>
                        </a:solidFill>
                        <a:latin typeface="Cambria Math" panose="02040503050406030204" pitchFamily="18" charset="0"/>
                      </a:rPr>
                      <m:t> </m:t>
                    </m:r>
                    <m:sSub>
                      <m:sSubPr>
                        <m:ctrlPr>
                          <a:rPr lang="en-US" altLang="zh-CN" sz="2000" b="1" i="1" smtClean="0">
                            <a:solidFill>
                              <a:schemeClr val="tx1"/>
                            </a:solidFill>
                            <a:latin typeface="Cambria Math" panose="02040503050406030204" pitchFamily="18" charset="0"/>
                          </a:rPr>
                        </m:ctrlPr>
                      </m:sSubPr>
                      <m:e>
                        <m:r>
                          <a:rPr lang="en-US" altLang="zh-CN" sz="2000" b="1" i="1" smtClean="0">
                            <a:solidFill>
                              <a:schemeClr val="tx1"/>
                            </a:solidFill>
                            <a:latin typeface="Cambria Math" panose="02040503050406030204" pitchFamily="18" charset="0"/>
                          </a:rPr>
                          <m:t>𝝈</m:t>
                        </m:r>
                      </m:e>
                      <m:sub>
                        <m:r>
                          <a:rPr lang="en-US" altLang="zh-CN" sz="2000" b="1" i="1" smtClean="0">
                            <a:solidFill>
                              <a:schemeClr val="tx1"/>
                            </a:solidFill>
                            <a:latin typeface="Cambria Math" panose="02040503050406030204" pitchFamily="18" charset="0"/>
                          </a:rPr>
                          <m:t>𝟎</m:t>
                        </m:r>
                      </m:sub>
                    </m:sSub>
                  </m:oMath>
                </a14:m>
                <a:r>
                  <a:rPr lang="zh-CN" altLang="en-US" sz="2000" b="1" dirty="0">
                    <a:solidFill>
                      <a:schemeClr val="tx1"/>
                    </a:solidFill>
                  </a:rPr>
                  <a:t> </a:t>
                </a:r>
                <a:endParaRPr lang="zh-CN" altLang="en-US" sz="2000" b="1" dirty="0">
                  <a:solidFill>
                    <a:srgbClr val="FF0000"/>
                  </a:solidFill>
                </a:endParaRPr>
              </a:p>
            </p:txBody>
          </p:sp>
        </mc:Choice>
        <mc:Fallback xmlns="">
          <p:sp>
            <p:nvSpPr>
              <p:cNvPr id="10" name="文本框 9">
                <a:extLst>
                  <a:ext uri="{FF2B5EF4-FFF2-40B4-BE49-F238E27FC236}">
                    <a16:creationId xmlns:a16="http://schemas.microsoft.com/office/drawing/2014/main" id="{F6A9A565-5326-2919-37AC-36ACD9BF6CEA}"/>
                  </a:ext>
                </a:extLst>
              </p:cNvPr>
              <p:cNvSpPr txBox="1">
                <a:spLocks noRot="1" noChangeAspect="1" noMove="1" noResize="1" noEditPoints="1" noAdjustHandles="1" noChangeArrowheads="1" noChangeShapeType="1" noTextEdit="1"/>
              </p:cNvSpPr>
              <p:nvPr/>
            </p:nvSpPr>
            <p:spPr>
              <a:xfrm>
                <a:off x="2550347" y="4996503"/>
                <a:ext cx="2366328" cy="429220"/>
              </a:xfrm>
              <a:prstGeom prst="rect">
                <a:avLst/>
              </a:prstGeom>
              <a:blipFill>
                <a:blip r:embed="rId10"/>
                <a:stretch>
                  <a:fillRect b="-1142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6" name="文本框 35">
                <a:extLst>
                  <a:ext uri="{FF2B5EF4-FFF2-40B4-BE49-F238E27FC236}">
                    <a16:creationId xmlns:a16="http://schemas.microsoft.com/office/drawing/2014/main" id="{11102657-8C43-8EED-4605-C09F3A309F00}"/>
                  </a:ext>
                </a:extLst>
              </p:cNvPr>
              <p:cNvSpPr txBox="1"/>
              <p:nvPr/>
            </p:nvSpPr>
            <p:spPr>
              <a:xfrm>
                <a:off x="272366" y="2704632"/>
                <a:ext cx="49325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1" i="1" smtClean="0">
                          <a:latin typeface="Cambria Math" panose="02040503050406030204" pitchFamily="18" charset="0"/>
                        </a:rPr>
                        <m:t>𝝓</m:t>
                      </m:r>
                    </m:oMath>
                  </m:oMathPara>
                </a14:m>
                <a:endParaRPr lang="zh-CN" altLang="en-US" dirty="0"/>
              </a:p>
            </p:txBody>
          </p:sp>
        </mc:Choice>
        <mc:Fallback>
          <p:sp>
            <p:nvSpPr>
              <p:cNvPr id="36" name="文本框 35">
                <a:extLst>
                  <a:ext uri="{FF2B5EF4-FFF2-40B4-BE49-F238E27FC236}">
                    <a16:creationId xmlns:a16="http://schemas.microsoft.com/office/drawing/2014/main" id="{11102657-8C43-8EED-4605-C09F3A309F00}"/>
                  </a:ext>
                </a:extLst>
              </p:cNvPr>
              <p:cNvSpPr txBox="1">
                <a:spLocks noRot="1" noChangeAspect="1" noMove="1" noResize="1" noEditPoints="1" noAdjustHandles="1" noChangeArrowheads="1" noChangeShapeType="1" noTextEdit="1"/>
              </p:cNvSpPr>
              <p:nvPr/>
            </p:nvSpPr>
            <p:spPr>
              <a:xfrm>
                <a:off x="272366" y="2704632"/>
                <a:ext cx="493251" cy="369332"/>
              </a:xfrm>
              <a:prstGeom prst="rect">
                <a:avLst/>
              </a:prstGeom>
              <a:blipFill>
                <a:blip r:embed="rId11"/>
                <a:stretch>
                  <a:fillRect b="-1333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7" name="文本框 36">
                <a:extLst>
                  <a:ext uri="{FF2B5EF4-FFF2-40B4-BE49-F238E27FC236}">
                    <a16:creationId xmlns:a16="http://schemas.microsoft.com/office/drawing/2014/main" id="{48EF63C4-314E-C254-D47E-C0A10B5C091D}"/>
                  </a:ext>
                </a:extLst>
              </p:cNvPr>
              <p:cNvSpPr txBox="1"/>
              <p:nvPr/>
            </p:nvSpPr>
            <p:spPr>
              <a:xfrm>
                <a:off x="2560626" y="2719257"/>
                <a:ext cx="37024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1" i="1" smtClean="0">
                          <a:latin typeface="Cambria Math" panose="02040503050406030204" pitchFamily="18" charset="0"/>
                        </a:rPr>
                        <m:t>𝜸</m:t>
                      </m:r>
                    </m:oMath>
                  </m:oMathPara>
                </a14:m>
                <a:endParaRPr lang="zh-CN" altLang="en-US" dirty="0"/>
              </a:p>
            </p:txBody>
          </p:sp>
        </mc:Choice>
        <mc:Fallback>
          <p:sp>
            <p:nvSpPr>
              <p:cNvPr id="37" name="文本框 36">
                <a:extLst>
                  <a:ext uri="{FF2B5EF4-FFF2-40B4-BE49-F238E27FC236}">
                    <a16:creationId xmlns:a16="http://schemas.microsoft.com/office/drawing/2014/main" id="{48EF63C4-314E-C254-D47E-C0A10B5C091D}"/>
                  </a:ext>
                </a:extLst>
              </p:cNvPr>
              <p:cNvSpPr txBox="1">
                <a:spLocks noRot="1" noChangeAspect="1" noMove="1" noResize="1" noEditPoints="1" noAdjustHandles="1" noChangeArrowheads="1" noChangeShapeType="1" noTextEdit="1"/>
              </p:cNvSpPr>
              <p:nvPr/>
            </p:nvSpPr>
            <p:spPr>
              <a:xfrm>
                <a:off x="2560626" y="2719257"/>
                <a:ext cx="370241" cy="369332"/>
              </a:xfrm>
              <a:prstGeom prst="rect">
                <a:avLst/>
              </a:prstGeom>
              <a:blipFill>
                <a:blip r:embed="rId12"/>
                <a:stretch>
                  <a:fillRect b="-327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8" name="文本框 37">
                <a:extLst>
                  <a:ext uri="{FF2B5EF4-FFF2-40B4-BE49-F238E27FC236}">
                    <a16:creationId xmlns:a16="http://schemas.microsoft.com/office/drawing/2014/main" id="{81AE55F4-44B1-7264-5D8E-FC632CDAE9A8}"/>
                  </a:ext>
                </a:extLst>
              </p:cNvPr>
              <p:cNvSpPr txBox="1"/>
              <p:nvPr/>
            </p:nvSpPr>
            <p:spPr>
              <a:xfrm>
                <a:off x="2514033" y="1481439"/>
                <a:ext cx="44235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1" i="1" smtClean="0">
                          <a:latin typeface="Cambria Math" panose="02040503050406030204" pitchFamily="18" charset="0"/>
                        </a:rPr>
                        <m:t>𝜸</m:t>
                      </m:r>
                    </m:oMath>
                  </m:oMathPara>
                </a14:m>
                <a:endParaRPr lang="zh-CN" altLang="en-US" dirty="0"/>
              </a:p>
            </p:txBody>
          </p:sp>
        </mc:Choice>
        <mc:Fallback>
          <p:sp>
            <p:nvSpPr>
              <p:cNvPr id="38" name="文本框 37">
                <a:extLst>
                  <a:ext uri="{FF2B5EF4-FFF2-40B4-BE49-F238E27FC236}">
                    <a16:creationId xmlns:a16="http://schemas.microsoft.com/office/drawing/2014/main" id="{81AE55F4-44B1-7264-5D8E-FC632CDAE9A8}"/>
                  </a:ext>
                </a:extLst>
              </p:cNvPr>
              <p:cNvSpPr txBox="1">
                <a:spLocks noRot="1" noChangeAspect="1" noMove="1" noResize="1" noEditPoints="1" noAdjustHandles="1" noChangeArrowheads="1" noChangeShapeType="1" noTextEdit="1"/>
              </p:cNvSpPr>
              <p:nvPr/>
            </p:nvSpPr>
            <p:spPr>
              <a:xfrm>
                <a:off x="2514033" y="1481439"/>
                <a:ext cx="442359" cy="369332"/>
              </a:xfrm>
              <a:prstGeom prst="rect">
                <a:avLst/>
              </a:prstGeom>
              <a:blipFill>
                <a:blip r:embed="rId13"/>
                <a:stretch>
                  <a:fillRect b="-327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7855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6" grpId="0" animBg="1"/>
      <p:bldP spid="29" grpId="0"/>
      <p:bldP spid="31"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96379E-3B3E-3A3A-55B0-6100BFC07834}"/>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Research progression</a:t>
            </a:r>
            <a:endParaRPr lang="zh-CN" altLang="en-US" b="1" dirty="0">
              <a:solidFill>
                <a:schemeClr val="bg1"/>
              </a:solidFill>
            </a:endParaRPr>
          </a:p>
        </p:txBody>
      </p:sp>
      <p:sp>
        <p:nvSpPr>
          <p:cNvPr id="4" name="灯片编号占位符 3">
            <a:extLst>
              <a:ext uri="{FF2B5EF4-FFF2-40B4-BE49-F238E27FC236}">
                <a16:creationId xmlns:a16="http://schemas.microsoft.com/office/drawing/2014/main" id="{16B8DC9B-A975-4FA3-2BA2-598503B34535}"/>
              </a:ext>
            </a:extLst>
          </p:cNvPr>
          <p:cNvSpPr>
            <a:spLocks noGrp="1"/>
          </p:cNvSpPr>
          <p:nvPr>
            <p:ph type="sldNum" sz="quarter" idx="12"/>
          </p:nvPr>
        </p:nvSpPr>
        <p:spPr/>
        <p:txBody>
          <a:bodyPr/>
          <a:lstStyle/>
          <a:p>
            <a:fld id="{65316A93-59F2-4889-9C97-010C89774A76}" type="slidenum">
              <a:rPr lang="zh-CN" altLang="en-US" smtClean="0"/>
              <a:pPr/>
              <a:t>8</a:t>
            </a:fld>
            <a:r>
              <a:rPr lang="en-US" altLang="zh-CN" dirty="0"/>
              <a:t> / 16</a:t>
            </a:r>
            <a:endParaRPr lang="zh-CN" altLang="en-US" dirty="0"/>
          </a:p>
        </p:txBody>
      </p:sp>
      <p:sp>
        <p:nvSpPr>
          <p:cNvPr id="5" name="内容占位符 2">
            <a:extLst>
              <a:ext uri="{FF2B5EF4-FFF2-40B4-BE49-F238E27FC236}">
                <a16:creationId xmlns:a16="http://schemas.microsoft.com/office/drawing/2014/main" id="{23151FBA-F950-E19C-2727-C30531FB7342}"/>
              </a:ext>
            </a:extLst>
          </p:cNvPr>
          <p:cNvSpPr>
            <a:spLocks noGrp="1"/>
          </p:cNvSpPr>
          <p:nvPr>
            <p:ph idx="1"/>
          </p:nvPr>
        </p:nvSpPr>
        <p:spPr>
          <a:xfrm>
            <a:off x="0" y="557432"/>
            <a:ext cx="4683369" cy="565883"/>
          </a:xfrm>
        </p:spPr>
        <p:txBody>
          <a:bodyPr/>
          <a:lstStyle/>
          <a:p>
            <a:pPr marL="0" indent="0">
              <a:buNone/>
            </a:pPr>
            <a:r>
              <a:rPr lang="en-US" altLang="zh-CN" b="1" dirty="0">
                <a:ln w="0"/>
                <a:effectLst>
                  <a:outerShdw blurRad="38100" dist="19050" dir="2700000" algn="tl" rotWithShape="0">
                    <a:schemeClr val="dk1">
                      <a:alpha val="40000"/>
                    </a:schemeClr>
                  </a:outerShdw>
                </a:effectLst>
              </a:rPr>
              <a:t>Bose enhancement</a:t>
            </a:r>
            <a:endParaRPr lang="zh-CN" altLang="en-US"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CFE44A82-F3E8-23DD-8DC8-80D110D703AA}"/>
                  </a:ext>
                </a:extLst>
              </p:cNvPr>
              <p:cNvSpPr txBox="1"/>
              <p:nvPr/>
            </p:nvSpPr>
            <p:spPr>
              <a:xfrm>
                <a:off x="3368303" y="1027287"/>
                <a:ext cx="4560482" cy="4951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dirty="0" smtClean="0">
                              <a:latin typeface="Cambria Math" panose="02040503050406030204" pitchFamily="18" charset="0"/>
                            </a:rPr>
                          </m:ctrlPr>
                        </m:sSubPr>
                        <m:e>
                          <m:r>
                            <a:rPr lang="en-US" altLang="zh-CN" sz="2400" b="1" i="1" dirty="0" smtClean="0">
                              <a:latin typeface="Cambria Math" panose="02040503050406030204" pitchFamily="18" charset="0"/>
                            </a:rPr>
                            <m:t>𝝓</m:t>
                          </m:r>
                        </m:e>
                        <m:sub>
                          <m:sSub>
                            <m:sSubPr>
                              <m:ctrlPr>
                                <a:rPr lang="en-US" altLang="zh-CN" sz="2400" b="1" i="1" dirty="0" smtClean="0">
                                  <a:latin typeface="Cambria Math" panose="02040503050406030204" pitchFamily="18" charset="0"/>
                                </a:rPr>
                              </m:ctrlPr>
                            </m:sSubPr>
                            <m:e>
                              <m:r>
                                <a:rPr lang="zh-CN" altLang="en-US" sz="2400" b="1" i="1" dirty="0" smtClean="0">
                                  <a:latin typeface="Cambria Math" panose="02040503050406030204" pitchFamily="18" charset="0"/>
                                </a:rPr>
                                <m:t>𝒑</m:t>
                              </m:r>
                            </m:e>
                            <m:sub>
                              <m:r>
                                <a:rPr lang="en-US" altLang="zh-CN" sz="2400" b="1" i="1" dirty="0" smtClean="0">
                                  <a:latin typeface="Cambria Math" panose="02040503050406030204" pitchFamily="18" charset="0"/>
                                </a:rPr>
                                <m:t>𝟏</m:t>
                              </m:r>
                            </m:sub>
                          </m:sSub>
                        </m:sub>
                      </m:sSub>
                      <m:r>
                        <a:rPr lang="zh-CN" altLang="en-US" sz="2400" b="1" i="1" dirty="0" smtClean="0">
                          <a:latin typeface="Cambria Math" panose="02040503050406030204" pitchFamily="18" charset="0"/>
                        </a:rPr>
                        <m:t> +</m:t>
                      </m:r>
                      <m:sSub>
                        <m:sSubPr>
                          <m:ctrlPr>
                            <a:rPr lang="en-US" altLang="zh-CN" sz="2400" b="1" i="1" dirty="0" smtClean="0">
                              <a:latin typeface="Cambria Math" panose="02040503050406030204" pitchFamily="18" charset="0"/>
                            </a:rPr>
                          </m:ctrlPr>
                        </m:sSubPr>
                        <m:e>
                          <m:r>
                            <a:rPr lang="en-US" altLang="zh-CN" sz="2400" b="1" i="1" dirty="0" smtClean="0">
                              <a:latin typeface="Cambria Math" panose="02040503050406030204" pitchFamily="18" charset="0"/>
                            </a:rPr>
                            <m:t>𝝓</m:t>
                          </m:r>
                        </m:e>
                        <m:sub>
                          <m:sSub>
                            <m:sSubPr>
                              <m:ctrlPr>
                                <a:rPr lang="en-US" altLang="zh-CN" sz="2400" b="1" i="1" dirty="0" smtClean="0">
                                  <a:latin typeface="Cambria Math" panose="02040503050406030204" pitchFamily="18" charset="0"/>
                                </a:rPr>
                              </m:ctrlPr>
                            </m:sSubPr>
                            <m:e>
                              <m:r>
                                <a:rPr lang="en-US" altLang="zh-CN" sz="2400" b="1" i="1" dirty="0" smtClean="0">
                                  <a:latin typeface="Cambria Math" panose="02040503050406030204" pitchFamily="18" charset="0"/>
                                </a:rPr>
                                <m:t>𝒑</m:t>
                              </m:r>
                            </m:e>
                            <m:sub>
                              <m:r>
                                <a:rPr lang="en-US" altLang="zh-CN" sz="2400" b="1" i="1" dirty="0" smtClean="0">
                                  <a:latin typeface="Cambria Math" panose="02040503050406030204" pitchFamily="18" charset="0"/>
                                </a:rPr>
                                <m:t>𝟐</m:t>
                              </m:r>
                            </m:sub>
                          </m:sSub>
                        </m:sub>
                      </m:sSub>
                      <m:r>
                        <a:rPr lang="zh-CN" altLang="en-US" sz="2400" b="1" i="1" dirty="0" smtClean="0">
                          <a:latin typeface="Cambria Math" panose="02040503050406030204" pitchFamily="18" charset="0"/>
                        </a:rPr>
                        <m:t> </m:t>
                      </m:r>
                      <m:r>
                        <a:rPr lang="zh-CN" altLang="en-US" sz="2400" b="1" i="1" dirty="0" smtClean="0">
                          <a:latin typeface="Cambria Math" panose="02040503050406030204" pitchFamily="18" charset="0"/>
                        </a:rPr>
                        <m:t>↔</m:t>
                      </m:r>
                      <m:sSub>
                        <m:sSubPr>
                          <m:ctrlPr>
                            <a:rPr lang="en-US" altLang="zh-CN" sz="2400" b="1" i="1" dirty="0" smtClean="0">
                              <a:latin typeface="Cambria Math" panose="02040503050406030204" pitchFamily="18" charset="0"/>
                            </a:rPr>
                          </m:ctrlPr>
                        </m:sSubPr>
                        <m:e>
                          <m:r>
                            <a:rPr lang="en-US" altLang="zh-CN" sz="2400" b="1" i="1" dirty="0" smtClean="0">
                              <a:latin typeface="Cambria Math" panose="02040503050406030204" pitchFamily="18" charset="0"/>
                            </a:rPr>
                            <m:t>𝜸</m:t>
                          </m:r>
                        </m:e>
                        <m:sub>
                          <m:sSub>
                            <m:sSubPr>
                              <m:ctrlPr>
                                <a:rPr lang="en-US" altLang="zh-CN" sz="2400" b="1" i="1" dirty="0" smtClean="0">
                                  <a:latin typeface="Cambria Math" panose="02040503050406030204" pitchFamily="18" charset="0"/>
                                </a:rPr>
                              </m:ctrlPr>
                            </m:sSubPr>
                            <m:e>
                              <m:r>
                                <a:rPr lang="zh-CN" altLang="en-US" sz="2400" b="1" i="1" dirty="0" smtClean="0">
                                  <a:latin typeface="Cambria Math" panose="02040503050406030204" pitchFamily="18" charset="0"/>
                                </a:rPr>
                                <m:t>𝒑</m:t>
                              </m:r>
                            </m:e>
                            <m:sub>
                              <m:r>
                                <a:rPr lang="en-US" altLang="zh-CN" sz="2400" b="1" i="1" dirty="0" smtClean="0">
                                  <a:latin typeface="Cambria Math" panose="02040503050406030204" pitchFamily="18" charset="0"/>
                                </a:rPr>
                                <m:t>𝟑</m:t>
                              </m:r>
                            </m:sub>
                          </m:sSub>
                        </m:sub>
                      </m:sSub>
                      <m:r>
                        <a:rPr lang="zh-CN" altLang="en-US" sz="2400" b="1" i="1" dirty="0" smtClean="0">
                          <a:latin typeface="Cambria Math" panose="02040503050406030204" pitchFamily="18" charset="0"/>
                        </a:rPr>
                        <m:t> +</m:t>
                      </m:r>
                      <m:sSub>
                        <m:sSubPr>
                          <m:ctrlPr>
                            <a:rPr lang="en-US" altLang="zh-CN" sz="2400" b="1" i="1" dirty="0" smtClean="0">
                              <a:latin typeface="Cambria Math" panose="02040503050406030204" pitchFamily="18" charset="0"/>
                            </a:rPr>
                          </m:ctrlPr>
                        </m:sSubPr>
                        <m:e>
                          <m:r>
                            <a:rPr lang="en-US" altLang="zh-CN" sz="2400" b="1" i="1" dirty="0" smtClean="0">
                              <a:latin typeface="Cambria Math" panose="02040503050406030204" pitchFamily="18" charset="0"/>
                            </a:rPr>
                            <m:t>𝜸</m:t>
                          </m:r>
                        </m:e>
                        <m:sub>
                          <m:sSub>
                            <m:sSubPr>
                              <m:ctrlPr>
                                <a:rPr lang="en-US" altLang="zh-CN" sz="2400" b="1" i="1" dirty="0" smtClean="0">
                                  <a:latin typeface="Cambria Math" panose="02040503050406030204" pitchFamily="18" charset="0"/>
                                </a:rPr>
                              </m:ctrlPr>
                            </m:sSubPr>
                            <m:e>
                              <m:r>
                                <a:rPr lang="en-US" altLang="zh-CN" sz="2400" b="1" i="1" dirty="0" smtClean="0">
                                  <a:latin typeface="Cambria Math" panose="02040503050406030204" pitchFamily="18" charset="0"/>
                                </a:rPr>
                                <m:t>𝒑</m:t>
                              </m:r>
                            </m:e>
                            <m:sub>
                              <m:r>
                                <a:rPr lang="en-US" altLang="zh-CN" sz="2400" b="1" i="1" dirty="0" smtClean="0">
                                  <a:latin typeface="Cambria Math" panose="02040503050406030204" pitchFamily="18" charset="0"/>
                                </a:rPr>
                                <m:t>𝟒</m:t>
                              </m:r>
                            </m:sub>
                          </m:sSub>
                        </m:sub>
                      </m:sSub>
                      <m:r>
                        <a:rPr lang="zh-CN" altLang="en-US" sz="2400" b="1" i="1" dirty="0" smtClean="0">
                          <a:latin typeface="Cambria Math" panose="02040503050406030204" pitchFamily="18" charset="0"/>
                        </a:rPr>
                        <m:t> </m:t>
                      </m:r>
                    </m:oMath>
                  </m:oMathPara>
                </a14:m>
                <a:endParaRPr lang="zh-CN" altLang="en-US" sz="2400" b="1" dirty="0"/>
              </a:p>
            </p:txBody>
          </p:sp>
        </mc:Choice>
        <mc:Fallback xmlns="">
          <p:sp>
            <p:nvSpPr>
              <p:cNvPr id="10" name="文本框 9">
                <a:extLst>
                  <a:ext uri="{FF2B5EF4-FFF2-40B4-BE49-F238E27FC236}">
                    <a16:creationId xmlns:a16="http://schemas.microsoft.com/office/drawing/2014/main" id="{CFE44A82-F3E8-23DD-8DC8-80D110D703AA}"/>
                  </a:ext>
                </a:extLst>
              </p:cNvPr>
              <p:cNvSpPr txBox="1">
                <a:spLocks noRot="1" noChangeAspect="1" noMove="1" noResize="1" noEditPoints="1" noAdjustHandles="1" noChangeArrowheads="1" noChangeShapeType="1" noTextEdit="1"/>
              </p:cNvSpPr>
              <p:nvPr/>
            </p:nvSpPr>
            <p:spPr>
              <a:xfrm>
                <a:off x="3368303" y="1027287"/>
                <a:ext cx="4560482" cy="495136"/>
              </a:xfrm>
              <a:prstGeom prst="rect">
                <a:avLst/>
              </a:prstGeom>
              <a:blipFill>
                <a:blip r:embed="rId2"/>
                <a:stretch>
                  <a:fillRect b="-11111"/>
                </a:stretch>
              </a:blipFill>
            </p:spPr>
            <p:txBody>
              <a:bodyPr/>
              <a:lstStyle/>
              <a:p>
                <a:r>
                  <a:rPr lang="zh-CN" altLang="en-US">
                    <a:noFill/>
                  </a:rPr>
                  <a:t> </a:t>
                </a:r>
              </a:p>
            </p:txBody>
          </p:sp>
        </mc:Fallback>
      </mc:AlternateContent>
      <p:sp>
        <p:nvSpPr>
          <p:cNvPr id="12" name="内容占位符 2">
            <a:extLst>
              <a:ext uri="{FF2B5EF4-FFF2-40B4-BE49-F238E27FC236}">
                <a16:creationId xmlns:a16="http://schemas.microsoft.com/office/drawing/2014/main" id="{37600831-9D5C-19A2-8EA3-A281E595A62D}"/>
              </a:ext>
            </a:extLst>
          </p:cNvPr>
          <p:cNvSpPr txBox="1">
            <a:spLocks/>
          </p:cNvSpPr>
          <p:nvPr/>
        </p:nvSpPr>
        <p:spPr>
          <a:xfrm>
            <a:off x="689442" y="1097266"/>
            <a:ext cx="3014810" cy="4468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b="1" dirty="0"/>
              <a:t>Consider the process:</a:t>
            </a:r>
            <a:endParaRPr lang="zh-CN" altLang="en-US" sz="2000" b="1" dirty="0"/>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8AC3C359-CB3B-7CB2-E5CA-57F5A75D04C5}"/>
                  </a:ext>
                </a:extLst>
              </p:cNvPr>
              <p:cNvSpPr txBox="1"/>
              <p:nvPr/>
            </p:nvSpPr>
            <p:spPr>
              <a:xfrm>
                <a:off x="4068892" y="5161677"/>
                <a:ext cx="2452248" cy="624595"/>
              </a:xfrm>
              <a:prstGeom prst="rect">
                <a:avLst/>
              </a:prstGeom>
              <a:solidFill>
                <a:schemeClr val="bg1">
                  <a:lumMod val="85000"/>
                </a:schemeClr>
              </a:solidFill>
              <a:ln>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3200" b="1" i="1" smtClean="0">
                          <a:solidFill>
                            <a:srgbClr val="2E11BF"/>
                          </a:solidFill>
                          <a:latin typeface="Cambria Math" panose="02040503050406030204" pitchFamily="18" charset="0"/>
                        </a:rPr>
                        <m:t>𝟏</m:t>
                      </m:r>
                      <m:r>
                        <a:rPr lang="en-US" altLang="zh-CN" sz="3200" b="1" i="1" smtClean="0">
                          <a:solidFill>
                            <a:srgbClr val="2E11BF"/>
                          </a:solidFill>
                          <a:latin typeface="Cambria Math" panose="02040503050406030204" pitchFamily="18" charset="0"/>
                        </a:rPr>
                        <m:t>+</m:t>
                      </m:r>
                      <m:sSub>
                        <m:sSubPr>
                          <m:ctrlPr>
                            <a:rPr lang="en-US" altLang="zh-CN" sz="3200" b="1" i="1" smtClean="0">
                              <a:solidFill>
                                <a:srgbClr val="2E11BF"/>
                              </a:solidFill>
                              <a:latin typeface="Cambria Math" panose="02040503050406030204" pitchFamily="18" charset="0"/>
                            </a:rPr>
                          </m:ctrlPr>
                        </m:sSubPr>
                        <m:e>
                          <m:r>
                            <a:rPr lang="en-US" altLang="zh-CN" sz="3200" b="1" i="1" smtClean="0">
                              <a:solidFill>
                                <a:srgbClr val="2E11BF"/>
                              </a:solidFill>
                              <a:latin typeface="Cambria Math" panose="02040503050406030204" pitchFamily="18" charset="0"/>
                            </a:rPr>
                            <m:t>𝒇</m:t>
                          </m:r>
                        </m:e>
                        <m:sub>
                          <m:r>
                            <a:rPr lang="en-US" altLang="zh-CN" sz="3200" b="1" i="1" smtClean="0">
                              <a:solidFill>
                                <a:srgbClr val="2E11BF"/>
                              </a:solidFill>
                              <a:latin typeface="Cambria Math" panose="02040503050406030204" pitchFamily="18" charset="0"/>
                            </a:rPr>
                            <m:t>𝜸</m:t>
                          </m:r>
                        </m:sub>
                      </m:sSub>
                      <m:r>
                        <a:rPr lang="en-US" altLang="zh-CN" sz="3200" b="1" i="0" smtClean="0">
                          <a:solidFill>
                            <a:srgbClr val="2E11BF"/>
                          </a:solidFill>
                          <a:latin typeface="Cambria Math" panose="02040503050406030204" pitchFamily="18" charset="0"/>
                        </a:rPr>
                        <m:t>≫</m:t>
                      </m:r>
                      <m:r>
                        <a:rPr lang="en-US" altLang="zh-CN" sz="3200" b="1" i="0" smtClean="0">
                          <a:solidFill>
                            <a:srgbClr val="2E11BF"/>
                          </a:solidFill>
                          <a:latin typeface="Cambria Math" panose="02040503050406030204" pitchFamily="18" charset="0"/>
                        </a:rPr>
                        <m:t>𝟏</m:t>
                      </m:r>
                    </m:oMath>
                  </m:oMathPara>
                </a14:m>
                <a:endParaRPr lang="zh-CN" altLang="en-US" sz="3200" b="1" dirty="0">
                  <a:solidFill>
                    <a:srgbClr val="2E11BF"/>
                  </a:solidFill>
                </a:endParaRPr>
              </a:p>
            </p:txBody>
          </p:sp>
        </mc:Choice>
        <mc:Fallback xmlns="">
          <p:sp>
            <p:nvSpPr>
              <p:cNvPr id="15" name="文本框 14">
                <a:extLst>
                  <a:ext uri="{FF2B5EF4-FFF2-40B4-BE49-F238E27FC236}">
                    <a16:creationId xmlns:a16="http://schemas.microsoft.com/office/drawing/2014/main" id="{8AC3C359-CB3B-7CB2-E5CA-57F5A75D04C5}"/>
                  </a:ext>
                </a:extLst>
              </p:cNvPr>
              <p:cNvSpPr txBox="1">
                <a:spLocks noRot="1" noChangeAspect="1" noMove="1" noResize="1" noEditPoints="1" noAdjustHandles="1" noChangeArrowheads="1" noChangeShapeType="1" noTextEdit="1"/>
              </p:cNvSpPr>
              <p:nvPr/>
            </p:nvSpPr>
            <p:spPr>
              <a:xfrm>
                <a:off x="4068892" y="5161677"/>
                <a:ext cx="2452248" cy="624595"/>
              </a:xfrm>
              <a:prstGeom prst="rect">
                <a:avLst/>
              </a:prstGeom>
              <a:blipFill>
                <a:blip r:embed="rId3"/>
                <a:stretch>
                  <a:fillRect/>
                </a:stretch>
              </a:blipFill>
              <a:ln>
                <a:solidFill>
                  <a:srgbClr val="FF0000"/>
                </a:solidFill>
              </a:ln>
            </p:spPr>
            <p:txBody>
              <a:bodyPr/>
              <a:lstStyle/>
              <a:p>
                <a:r>
                  <a:rPr lang="zh-CN" altLang="en-US">
                    <a:noFill/>
                  </a:rPr>
                  <a:t> </a:t>
                </a:r>
              </a:p>
            </p:txBody>
          </p:sp>
        </mc:Fallback>
      </mc:AlternateContent>
      <p:sp>
        <p:nvSpPr>
          <p:cNvPr id="21" name="内容占位符 2">
            <a:extLst>
              <a:ext uri="{FF2B5EF4-FFF2-40B4-BE49-F238E27FC236}">
                <a16:creationId xmlns:a16="http://schemas.microsoft.com/office/drawing/2014/main" id="{0B744FD5-19AB-9DA7-F172-3D28B968C0EB}"/>
              </a:ext>
            </a:extLst>
          </p:cNvPr>
          <p:cNvSpPr txBox="1">
            <a:spLocks/>
          </p:cNvSpPr>
          <p:nvPr/>
        </p:nvSpPr>
        <p:spPr>
          <a:xfrm>
            <a:off x="324802" y="5302192"/>
            <a:ext cx="3744090" cy="528521"/>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2400" b="1" dirty="0">
                <a:ln w="0"/>
                <a:solidFill>
                  <a:srgbClr val="2E11BF"/>
                </a:solidFill>
                <a:effectLst>
                  <a:outerShdw blurRad="38100" dist="19050" dir="2700000" algn="tl" rotWithShape="0">
                    <a:schemeClr val="dk1">
                      <a:alpha val="40000"/>
                    </a:schemeClr>
                  </a:outerShdw>
                </a:effectLst>
              </a:rPr>
              <a:t>Bose enhancement:</a:t>
            </a:r>
          </a:p>
        </p:txBody>
      </p:sp>
      <p:sp>
        <p:nvSpPr>
          <p:cNvPr id="9" name="文本框 8">
            <a:extLst>
              <a:ext uri="{FF2B5EF4-FFF2-40B4-BE49-F238E27FC236}">
                <a16:creationId xmlns:a16="http://schemas.microsoft.com/office/drawing/2014/main" id="{D9C5F9B0-5FFF-9001-838F-E9C7793C7393}"/>
              </a:ext>
            </a:extLst>
          </p:cNvPr>
          <p:cNvSpPr txBox="1"/>
          <p:nvPr/>
        </p:nvSpPr>
        <p:spPr>
          <a:xfrm>
            <a:off x="7481739" y="5786272"/>
            <a:ext cx="4825825" cy="369332"/>
          </a:xfrm>
          <a:prstGeom prst="rect">
            <a:avLst/>
          </a:prstGeom>
          <a:noFill/>
        </p:spPr>
        <p:txBody>
          <a:bodyPr wrap="square">
            <a:spAutoFit/>
          </a:bodyPr>
          <a:lstStyle/>
          <a:p>
            <a:r>
              <a:rPr lang="en-US" altLang="zh-CN" dirty="0"/>
              <a:t>Scott Dodelson et al, </a:t>
            </a:r>
            <a:r>
              <a:rPr lang="zh-CN" altLang="en-US" dirty="0"/>
              <a:t>Modern Cosmology</a:t>
            </a:r>
            <a:r>
              <a:rPr lang="en-US" altLang="zh-CN" dirty="0"/>
              <a:t>, 2nd</a:t>
            </a:r>
            <a:endParaRPr lang="zh-CN" altLang="en-US" dirty="0"/>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C4A48F74-954E-0C4B-5661-EDE9629A19DB}"/>
                  </a:ext>
                </a:extLst>
              </p:cNvPr>
              <p:cNvSpPr txBox="1"/>
              <p:nvPr/>
            </p:nvSpPr>
            <p:spPr>
              <a:xfrm>
                <a:off x="2749239" y="4534096"/>
                <a:ext cx="5179546" cy="400110"/>
              </a:xfrm>
              <a:prstGeom prst="rect">
                <a:avLst/>
              </a:prstGeom>
              <a:noFill/>
            </p:spPr>
            <p:txBody>
              <a:bodyPr wrap="square">
                <a:spAutoFit/>
              </a:bodyPr>
              <a:lstStyle/>
              <a:p>
                <a14:m>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𝑓</m:t>
                        </m:r>
                      </m:e>
                      <m:sub>
                        <m:r>
                          <a:rPr lang="en-US" altLang="zh-CN" sz="2000" b="0" i="1" smtClean="0">
                            <a:latin typeface="Cambria Math" panose="02040503050406030204" pitchFamily="18" charset="0"/>
                          </a:rPr>
                          <m:t>𝑖</m:t>
                        </m:r>
                      </m:sub>
                    </m:sSub>
                  </m:oMath>
                </a14:m>
                <a:r>
                  <a:rPr lang="zh-CN" altLang="en-US" sz="2000" dirty="0"/>
                  <a:t> </a:t>
                </a:r>
                <a:r>
                  <a:rPr lang="en-US" altLang="zh-CN" sz="2000" dirty="0"/>
                  <a:t>  the phase space number(distribution)</a:t>
                </a:r>
                <a:endParaRPr lang="zh-CN" altLang="en-US" sz="2000" dirty="0"/>
              </a:p>
            </p:txBody>
          </p:sp>
        </mc:Choice>
        <mc:Fallback xmlns="">
          <p:sp>
            <p:nvSpPr>
              <p:cNvPr id="3" name="文本框 2">
                <a:extLst>
                  <a:ext uri="{FF2B5EF4-FFF2-40B4-BE49-F238E27FC236}">
                    <a16:creationId xmlns:a16="http://schemas.microsoft.com/office/drawing/2014/main" id="{C4A48F74-954E-0C4B-5661-EDE9629A19DB}"/>
                  </a:ext>
                </a:extLst>
              </p:cNvPr>
              <p:cNvSpPr txBox="1">
                <a:spLocks noRot="1" noChangeAspect="1" noMove="1" noResize="1" noEditPoints="1" noAdjustHandles="1" noChangeArrowheads="1" noChangeShapeType="1" noTextEdit="1"/>
              </p:cNvSpPr>
              <p:nvPr/>
            </p:nvSpPr>
            <p:spPr>
              <a:xfrm>
                <a:off x="2749239" y="4534096"/>
                <a:ext cx="5179546" cy="400110"/>
              </a:xfrm>
              <a:prstGeom prst="rect">
                <a:avLst/>
              </a:prstGeom>
              <a:blipFill>
                <a:blip r:embed="rId4"/>
                <a:stretch>
                  <a:fillRect l="-588" t="-9231" b="-2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0EF6FA54-067B-1A51-DAAA-DF3DE83EB842}"/>
                  </a:ext>
                </a:extLst>
              </p:cNvPr>
              <p:cNvSpPr txBox="1"/>
              <p:nvPr/>
            </p:nvSpPr>
            <p:spPr>
              <a:xfrm>
                <a:off x="2729681" y="3946275"/>
                <a:ext cx="4416581" cy="612412"/>
              </a:xfrm>
              <a:prstGeom prst="rect">
                <a:avLst/>
              </a:prstGeom>
              <a:noFill/>
            </p:spPr>
            <p:txBody>
              <a:bodyPr wrap="square">
                <a:spAutoFit/>
              </a:bodyPr>
              <a:lstStyle/>
              <a:p>
                <a14:m>
                  <m:oMath xmlns:m="http://schemas.openxmlformats.org/officeDocument/2006/math">
                    <m:r>
                      <a:rPr lang="it-IT" altLang="zh-CN" sz="2000" i="1" dirty="0" smtClean="0">
                        <a:latin typeface="Cambria Math" panose="02040503050406030204" pitchFamily="18" charset="0"/>
                      </a:rPr>
                      <m:t>𝑑</m:t>
                    </m:r>
                    <m:sSub>
                      <m:sSubPr>
                        <m:ctrlPr>
                          <a:rPr lang="en-US" altLang="zh-CN" sz="2000" b="0" i="1" dirty="0" smtClean="0">
                            <a:latin typeface="Cambria Math" panose="02040503050406030204" pitchFamily="18" charset="0"/>
                          </a:rPr>
                        </m:ctrlPr>
                      </m:sSubPr>
                      <m:e>
                        <m:r>
                          <m:rPr>
                            <m:sty m:val="p"/>
                          </m:rPr>
                          <a:rPr lang="it-IT" altLang="zh-CN" sz="2000" i="0" dirty="0">
                            <a:latin typeface="Cambria Math" panose="02040503050406030204" pitchFamily="18" charset="0"/>
                          </a:rPr>
                          <m:t>Π</m:t>
                        </m:r>
                      </m:e>
                      <m:sub>
                        <m:r>
                          <a:rPr lang="it-IT" altLang="zh-CN" sz="2000" i="1" dirty="0">
                            <a:latin typeface="Cambria Math" panose="02040503050406030204" pitchFamily="18" charset="0"/>
                          </a:rPr>
                          <m:t>𝑖</m:t>
                        </m:r>
                      </m:sub>
                    </m:sSub>
                    <m:r>
                      <a:rPr lang="it-IT" altLang="zh-CN" sz="2000" i="1" dirty="0">
                        <a:latin typeface="Cambria Math" panose="02040503050406030204" pitchFamily="18" charset="0"/>
                      </a:rPr>
                      <m:t>=</m:t>
                    </m:r>
                    <m:f>
                      <m:fPr>
                        <m:ctrlPr>
                          <a:rPr lang="it-IT" altLang="zh-CN" sz="2000" i="1" dirty="0">
                            <a:latin typeface="Cambria Math" panose="02040503050406030204" pitchFamily="18" charset="0"/>
                          </a:rPr>
                        </m:ctrlPr>
                      </m:fPr>
                      <m:num>
                        <m:sSub>
                          <m:sSubPr>
                            <m:ctrlPr>
                              <a:rPr lang="en-US" altLang="zh-CN" sz="2000" i="1" dirty="0">
                                <a:latin typeface="Cambria Math" panose="02040503050406030204" pitchFamily="18" charset="0"/>
                              </a:rPr>
                            </m:ctrlPr>
                          </m:sSubPr>
                          <m:e>
                            <m:r>
                              <a:rPr lang="it-IT" altLang="zh-CN" sz="2000" i="1" dirty="0">
                                <a:latin typeface="Cambria Math" panose="02040503050406030204" pitchFamily="18" charset="0"/>
                              </a:rPr>
                              <m:t>𝑔</m:t>
                            </m:r>
                          </m:e>
                          <m:sub>
                            <m:r>
                              <a:rPr lang="it-IT" altLang="zh-CN" sz="2000" i="1" dirty="0">
                                <a:latin typeface="Cambria Math" panose="02040503050406030204" pitchFamily="18" charset="0"/>
                              </a:rPr>
                              <m:t>𝑖</m:t>
                            </m:r>
                          </m:sub>
                        </m:sSub>
                      </m:num>
                      <m:den>
                        <m:sSup>
                          <m:sSupPr>
                            <m:ctrlPr>
                              <a:rPr lang="en-US" altLang="zh-CN" sz="2000" i="1" dirty="0">
                                <a:latin typeface="Cambria Math" panose="02040503050406030204" pitchFamily="18" charset="0"/>
                              </a:rPr>
                            </m:ctrlPr>
                          </m:sSupPr>
                          <m:e>
                            <m:d>
                              <m:dPr>
                                <m:ctrlPr>
                                  <a:rPr lang="it-IT" altLang="zh-CN" sz="2000" i="1" dirty="0">
                                    <a:latin typeface="Cambria Math" panose="02040503050406030204" pitchFamily="18" charset="0"/>
                                  </a:rPr>
                                </m:ctrlPr>
                              </m:dPr>
                              <m:e>
                                <m:r>
                                  <a:rPr lang="it-IT" altLang="zh-CN" sz="2000" i="1" dirty="0">
                                    <a:latin typeface="Cambria Math" panose="02040503050406030204" pitchFamily="18" charset="0"/>
                                  </a:rPr>
                                  <m:t>2</m:t>
                                </m:r>
                                <m:r>
                                  <a:rPr lang="it-IT" altLang="zh-CN" sz="2000" i="1" dirty="0">
                                    <a:latin typeface="Cambria Math" panose="02040503050406030204" pitchFamily="18" charset="0"/>
                                  </a:rPr>
                                  <m:t>𝜋</m:t>
                                </m:r>
                              </m:e>
                            </m:d>
                          </m:e>
                          <m:sup>
                            <m:r>
                              <a:rPr lang="it-IT" altLang="zh-CN" sz="2000" i="1" dirty="0">
                                <a:latin typeface="Cambria Math" panose="02040503050406030204" pitchFamily="18" charset="0"/>
                              </a:rPr>
                              <m:t>3</m:t>
                            </m:r>
                          </m:sup>
                        </m:sSup>
                      </m:den>
                    </m:f>
                    <m:f>
                      <m:fPr>
                        <m:ctrlPr>
                          <a:rPr lang="it-IT" altLang="zh-CN" sz="2000" b="0" i="1" dirty="0" smtClean="0">
                            <a:latin typeface="Cambria Math" panose="02040503050406030204" pitchFamily="18" charset="0"/>
                          </a:rPr>
                        </m:ctrlPr>
                      </m:fPr>
                      <m:num>
                        <m:sSup>
                          <m:sSupPr>
                            <m:ctrlPr>
                              <a:rPr lang="en-US" altLang="zh-CN" sz="2000" b="0" i="1" dirty="0" smtClean="0">
                                <a:latin typeface="Cambria Math" panose="02040503050406030204" pitchFamily="18" charset="0"/>
                              </a:rPr>
                            </m:ctrlPr>
                          </m:sSupPr>
                          <m:e>
                            <m:r>
                              <a:rPr lang="it-IT" altLang="zh-CN" sz="2000" i="1" dirty="0">
                                <a:latin typeface="Cambria Math" panose="02040503050406030204" pitchFamily="18" charset="0"/>
                              </a:rPr>
                              <m:t>𝑑</m:t>
                            </m:r>
                          </m:e>
                          <m:sup>
                            <m:r>
                              <a:rPr lang="it-IT" altLang="zh-CN" sz="2000" i="1" dirty="0">
                                <a:latin typeface="Cambria Math" panose="02040503050406030204" pitchFamily="18" charset="0"/>
                              </a:rPr>
                              <m:t>3</m:t>
                            </m:r>
                          </m:sup>
                        </m:sSup>
                        <m:r>
                          <a:rPr lang="it-IT" altLang="zh-CN" sz="2000" i="1" dirty="0">
                            <a:latin typeface="Cambria Math" panose="02040503050406030204" pitchFamily="18" charset="0"/>
                          </a:rPr>
                          <m:t>𝑝</m:t>
                        </m:r>
                      </m:num>
                      <m:den>
                        <m:r>
                          <a:rPr lang="it-IT" altLang="zh-CN" sz="2000" i="1" dirty="0">
                            <a:latin typeface="Cambria Math" panose="02040503050406030204" pitchFamily="18" charset="0"/>
                          </a:rPr>
                          <m:t>2 </m:t>
                        </m:r>
                        <m:sSub>
                          <m:sSubPr>
                            <m:ctrlPr>
                              <a:rPr lang="en-US" altLang="zh-CN" sz="2000" b="0" i="1" dirty="0" smtClean="0">
                                <a:latin typeface="Cambria Math" panose="02040503050406030204" pitchFamily="18" charset="0"/>
                              </a:rPr>
                            </m:ctrlPr>
                          </m:sSubPr>
                          <m:e>
                            <m:r>
                              <a:rPr lang="it-IT" altLang="zh-CN" sz="2000" i="1" dirty="0">
                                <a:latin typeface="Cambria Math" panose="02040503050406030204" pitchFamily="18" charset="0"/>
                              </a:rPr>
                              <m:t>𝐸</m:t>
                            </m:r>
                          </m:e>
                          <m:sub>
                            <m:r>
                              <a:rPr lang="en-US" altLang="zh-CN" sz="2000" b="0" i="1" dirty="0" smtClean="0">
                                <a:latin typeface="Cambria Math" panose="02040503050406030204" pitchFamily="18" charset="0"/>
                              </a:rPr>
                              <m:t>𝑖</m:t>
                            </m:r>
                          </m:sub>
                        </m:sSub>
                      </m:den>
                    </m:f>
                  </m:oMath>
                </a14:m>
                <a:r>
                  <a:rPr lang="zh-CN" altLang="en-US" sz="2000" dirty="0"/>
                  <a:t>  </a:t>
                </a:r>
                <a:r>
                  <a:rPr lang="en-US" altLang="zh-CN" sz="2000" dirty="0"/>
                  <a:t>phase space volume</a:t>
                </a:r>
                <a:endParaRPr lang="zh-CN" altLang="en-US" sz="2000" dirty="0"/>
              </a:p>
            </p:txBody>
          </p:sp>
        </mc:Choice>
        <mc:Fallback xmlns="">
          <p:sp>
            <p:nvSpPr>
              <p:cNvPr id="6" name="文本框 5">
                <a:extLst>
                  <a:ext uri="{FF2B5EF4-FFF2-40B4-BE49-F238E27FC236}">
                    <a16:creationId xmlns:a16="http://schemas.microsoft.com/office/drawing/2014/main" id="{0EF6FA54-067B-1A51-DAAA-DF3DE83EB842}"/>
                  </a:ext>
                </a:extLst>
              </p:cNvPr>
              <p:cNvSpPr txBox="1">
                <a:spLocks noRot="1" noChangeAspect="1" noMove="1" noResize="1" noEditPoints="1" noAdjustHandles="1" noChangeArrowheads="1" noChangeShapeType="1" noTextEdit="1"/>
              </p:cNvSpPr>
              <p:nvPr/>
            </p:nvSpPr>
            <p:spPr>
              <a:xfrm>
                <a:off x="2729681" y="3946275"/>
                <a:ext cx="4416581" cy="61241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3DE9E93C-7B83-678E-F0A6-BEA2D0D9F7CA}"/>
                  </a:ext>
                </a:extLst>
              </p:cNvPr>
              <p:cNvSpPr txBox="1"/>
              <p:nvPr/>
            </p:nvSpPr>
            <p:spPr>
              <a:xfrm>
                <a:off x="2729681" y="3570755"/>
                <a:ext cx="3540411" cy="400110"/>
              </a:xfrm>
              <a:prstGeom prst="rect">
                <a:avLst/>
              </a:prstGeom>
              <a:noFill/>
            </p:spPr>
            <p:txBody>
              <a:bodyPr wrap="square">
                <a:spAutoFit/>
              </a:bodyPr>
              <a:lstStyle/>
              <a:p>
                <a14:m>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ℳ</m:t>
                        </m:r>
                      </m:e>
                      <m:sub>
                        <m:r>
                          <a:rPr lang="en-US" altLang="zh-CN" sz="2000" b="0" i="1" smtClean="0">
                            <a:latin typeface="Cambria Math" panose="02040503050406030204" pitchFamily="18" charset="0"/>
                          </a:rPr>
                          <m:t>0</m:t>
                        </m:r>
                      </m:sub>
                    </m:sSub>
                  </m:oMath>
                </a14:m>
                <a:r>
                  <a:rPr lang="zh-CN" altLang="en-US" sz="2000" dirty="0"/>
                  <a:t> </a:t>
                </a:r>
                <a:r>
                  <a:rPr lang="en-US" altLang="zh-CN" sz="2000" dirty="0"/>
                  <a:t>   spontaneous amplitude</a:t>
                </a:r>
                <a:endParaRPr lang="zh-CN" altLang="en-US" sz="2000" dirty="0"/>
              </a:p>
            </p:txBody>
          </p:sp>
        </mc:Choice>
        <mc:Fallback xmlns="">
          <p:sp>
            <p:nvSpPr>
              <p:cNvPr id="11" name="文本框 10">
                <a:extLst>
                  <a:ext uri="{FF2B5EF4-FFF2-40B4-BE49-F238E27FC236}">
                    <a16:creationId xmlns:a16="http://schemas.microsoft.com/office/drawing/2014/main" id="{3DE9E93C-7B83-678E-F0A6-BEA2D0D9F7CA}"/>
                  </a:ext>
                </a:extLst>
              </p:cNvPr>
              <p:cNvSpPr txBox="1">
                <a:spLocks noRot="1" noChangeAspect="1" noMove="1" noResize="1" noEditPoints="1" noAdjustHandles="1" noChangeArrowheads="1" noChangeShapeType="1" noTextEdit="1"/>
              </p:cNvSpPr>
              <p:nvPr/>
            </p:nvSpPr>
            <p:spPr>
              <a:xfrm>
                <a:off x="2729681" y="3570755"/>
                <a:ext cx="3540411" cy="400110"/>
              </a:xfrm>
              <a:prstGeom prst="rect">
                <a:avLst/>
              </a:prstGeom>
              <a:blipFill>
                <a:blip r:embed="rId6"/>
                <a:stretch>
                  <a:fillRect t="-9231" b="-276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内容占位符 2">
                <a:extLst>
                  <a:ext uri="{FF2B5EF4-FFF2-40B4-BE49-F238E27FC236}">
                    <a16:creationId xmlns:a16="http://schemas.microsoft.com/office/drawing/2014/main" id="{4F488C8C-A743-4295-FCED-EDDCF5F2E834}"/>
                  </a:ext>
                </a:extLst>
              </p:cNvPr>
              <p:cNvSpPr txBox="1">
                <a:spLocks/>
              </p:cNvSpPr>
              <p:nvPr/>
            </p:nvSpPr>
            <p:spPr>
              <a:xfrm>
                <a:off x="712172" y="1657110"/>
                <a:ext cx="9411005" cy="4468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b="1" dirty="0">
                    <a:solidFill>
                      <a:schemeClr val="tx1"/>
                    </a:solidFill>
                  </a:rPr>
                  <a:t>Annihilation rate of </a:t>
                </a:r>
                <a14:m>
                  <m:oMath xmlns:m="http://schemas.openxmlformats.org/officeDocument/2006/math">
                    <m:r>
                      <a:rPr lang="en-US" altLang="zh-CN" sz="2000" b="1" i="1" smtClean="0">
                        <a:solidFill>
                          <a:schemeClr val="tx1"/>
                        </a:solidFill>
                        <a:latin typeface="Cambria Math" panose="02040503050406030204" pitchFamily="18" charset="0"/>
                      </a:rPr>
                      <m:t>𝝓</m:t>
                    </m:r>
                  </m:oMath>
                </a14:m>
                <a:r>
                  <a:rPr lang="en-US" altLang="zh-CN" sz="2000" b="1" dirty="0">
                    <a:solidFill>
                      <a:schemeClr val="tx1"/>
                    </a:solidFill>
                  </a:rPr>
                  <a:t> reads:</a:t>
                </a:r>
                <a:endParaRPr lang="zh-CN" altLang="en-US" sz="2000" b="1" dirty="0">
                  <a:solidFill>
                    <a:schemeClr val="tx1"/>
                  </a:solidFill>
                </a:endParaRPr>
              </a:p>
            </p:txBody>
          </p:sp>
        </mc:Choice>
        <mc:Fallback xmlns="">
          <p:sp>
            <p:nvSpPr>
              <p:cNvPr id="13" name="内容占位符 2">
                <a:extLst>
                  <a:ext uri="{FF2B5EF4-FFF2-40B4-BE49-F238E27FC236}">
                    <a16:creationId xmlns:a16="http://schemas.microsoft.com/office/drawing/2014/main" id="{4F488C8C-A743-4295-FCED-EDDCF5F2E834}"/>
                  </a:ext>
                </a:extLst>
              </p:cNvPr>
              <p:cNvSpPr txBox="1">
                <a:spLocks noRot="1" noChangeAspect="1" noMove="1" noResize="1" noEditPoints="1" noAdjustHandles="1" noChangeArrowheads="1" noChangeShapeType="1" noTextEdit="1"/>
              </p:cNvSpPr>
              <p:nvPr/>
            </p:nvSpPr>
            <p:spPr>
              <a:xfrm>
                <a:off x="712172" y="1657110"/>
                <a:ext cx="9411005" cy="446864"/>
              </a:xfrm>
              <a:prstGeom prst="rect">
                <a:avLst/>
              </a:prstGeom>
              <a:blipFill>
                <a:blip r:embed="rId7"/>
                <a:stretch>
                  <a:fillRect l="-712" t="-15068" b="-6849"/>
                </a:stretch>
              </a:blipFill>
            </p:spPr>
            <p:txBody>
              <a:bodyPr/>
              <a:lstStyle/>
              <a:p>
                <a:r>
                  <a:rPr lang="zh-CN" altLang="en-US">
                    <a:noFill/>
                  </a:rPr>
                  <a:t> </a:t>
                </a:r>
              </a:p>
            </p:txBody>
          </p:sp>
        </mc:Fallback>
      </mc:AlternateContent>
      <p:sp>
        <p:nvSpPr>
          <p:cNvPr id="16" name="文本框 15">
            <a:extLst>
              <a:ext uri="{FF2B5EF4-FFF2-40B4-BE49-F238E27FC236}">
                <a16:creationId xmlns:a16="http://schemas.microsoft.com/office/drawing/2014/main" id="{E624AABD-407B-484C-8EF8-EE78071503A3}"/>
              </a:ext>
            </a:extLst>
          </p:cNvPr>
          <p:cNvSpPr txBox="1"/>
          <p:nvPr/>
        </p:nvSpPr>
        <p:spPr>
          <a:xfrm>
            <a:off x="6095998" y="6189682"/>
            <a:ext cx="6096000" cy="369332"/>
          </a:xfrm>
          <a:prstGeom prst="rect">
            <a:avLst/>
          </a:prstGeom>
          <a:noFill/>
        </p:spPr>
        <p:txBody>
          <a:bodyPr wrap="square">
            <a:spAutoFit/>
          </a:bodyPr>
          <a:lstStyle/>
          <a:p>
            <a:r>
              <a:rPr lang="en-US" altLang="zh-CN" b="1" dirty="0"/>
              <a:t>Y. G</a:t>
            </a:r>
            <a:r>
              <a:rPr lang="en-US" altLang="zh-CN" dirty="0"/>
              <a:t>, Xin Liu, Lei Wu, Q. Yang and Bin Zhu, arXiv:2308.08477</a:t>
            </a:r>
            <a:endParaRPr lang="zh-CN" altLang="en-US" dirty="0"/>
          </a:p>
        </p:txBody>
      </p:sp>
      <p:pic>
        <p:nvPicPr>
          <p:cNvPr id="7" name="图片 6">
            <a:extLst>
              <a:ext uri="{FF2B5EF4-FFF2-40B4-BE49-F238E27FC236}">
                <a16:creationId xmlns:a16="http://schemas.microsoft.com/office/drawing/2014/main" id="{056340D9-64F4-4C7E-B1E2-6196DD7ED5C6}"/>
              </a:ext>
            </a:extLst>
          </p:cNvPr>
          <p:cNvPicPr>
            <a:picLocks noChangeAspect="1"/>
          </p:cNvPicPr>
          <p:nvPr/>
        </p:nvPicPr>
        <p:blipFill>
          <a:blip r:embed="rId8"/>
          <a:stretch>
            <a:fillRect/>
          </a:stretch>
        </p:blipFill>
        <p:spPr>
          <a:xfrm>
            <a:off x="2341684" y="1989463"/>
            <a:ext cx="8021080" cy="1620285"/>
          </a:xfrm>
          <a:prstGeom prst="rect">
            <a:avLst/>
          </a:prstGeom>
        </p:spPr>
      </p:pic>
    </p:spTree>
    <p:extLst>
      <p:ext uri="{BB962C8B-B14F-4D97-AF65-F5344CB8AC3E}">
        <p14:creationId xmlns:p14="http://schemas.microsoft.com/office/powerpoint/2010/main" val="495243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96379E-3B3E-3A3A-55B0-6100BFC07834}"/>
              </a:ext>
            </a:extLst>
          </p:cNvPr>
          <p:cNvSpPr>
            <a:spLocks noGrp="1"/>
          </p:cNvSpPr>
          <p:nvPr>
            <p:ph type="title" idx="4294967295"/>
          </p:nvPr>
        </p:nvSpPr>
        <p:spPr>
          <a:xfrm>
            <a:off x="-1" y="0"/>
            <a:ext cx="12191999" cy="548146"/>
          </a:xfrm>
        </p:spPr>
        <p:txBody>
          <a:bodyPr>
            <a:normAutofit fontScale="90000"/>
          </a:bodyPr>
          <a:lstStyle/>
          <a:p>
            <a:pPr algn="ctr"/>
            <a:r>
              <a:rPr lang="en-US" altLang="zh-CN" b="1" dirty="0">
                <a:solidFill>
                  <a:schemeClr val="bg1"/>
                </a:solidFill>
              </a:rPr>
              <a:t>Stimulated Annihilation</a:t>
            </a:r>
            <a:endParaRPr lang="zh-CN" altLang="en-US" b="1" dirty="0">
              <a:solidFill>
                <a:schemeClr val="bg1"/>
              </a:solidFill>
            </a:endParaRPr>
          </a:p>
        </p:txBody>
      </p:sp>
      <p:sp>
        <p:nvSpPr>
          <p:cNvPr id="4" name="灯片编号占位符 3">
            <a:extLst>
              <a:ext uri="{FF2B5EF4-FFF2-40B4-BE49-F238E27FC236}">
                <a16:creationId xmlns:a16="http://schemas.microsoft.com/office/drawing/2014/main" id="{16B8DC9B-A975-4FA3-2BA2-598503B34535}"/>
              </a:ext>
            </a:extLst>
          </p:cNvPr>
          <p:cNvSpPr>
            <a:spLocks noGrp="1"/>
          </p:cNvSpPr>
          <p:nvPr>
            <p:ph type="sldNum" sz="quarter" idx="12"/>
          </p:nvPr>
        </p:nvSpPr>
        <p:spPr/>
        <p:txBody>
          <a:bodyPr/>
          <a:lstStyle/>
          <a:p>
            <a:fld id="{65316A93-59F2-4889-9C97-010C89774A76}" type="slidenum">
              <a:rPr lang="zh-CN" altLang="en-US" smtClean="0"/>
              <a:pPr/>
              <a:t>9</a:t>
            </a:fld>
            <a:r>
              <a:rPr lang="en-US" altLang="zh-CN" dirty="0"/>
              <a:t> / 16</a:t>
            </a:r>
            <a:endParaRPr lang="zh-CN" altLang="en-US" dirty="0"/>
          </a:p>
        </p:txBody>
      </p:sp>
      <p:sp>
        <p:nvSpPr>
          <p:cNvPr id="5" name="内容占位符 2">
            <a:extLst>
              <a:ext uri="{FF2B5EF4-FFF2-40B4-BE49-F238E27FC236}">
                <a16:creationId xmlns:a16="http://schemas.microsoft.com/office/drawing/2014/main" id="{23151FBA-F950-E19C-2727-C30531FB7342}"/>
              </a:ext>
            </a:extLst>
          </p:cNvPr>
          <p:cNvSpPr>
            <a:spLocks noGrp="1"/>
          </p:cNvSpPr>
          <p:nvPr>
            <p:ph idx="1"/>
          </p:nvPr>
        </p:nvSpPr>
        <p:spPr>
          <a:xfrm>
            <a:off x="0" y="577836"/>
            <a:ext cx="4683369" cy="666044"/>
          </a:xfrm>
        </p:spPr>
        <p:txBody>
          <a:bodyPr/>
          <a:lstStyle/>
          <a:p>
            <a:pPr marL="0" indent="0">
              <a:buNone/>
            </a:pPr>
            <a:r>
              <a:rPr lang="en-US" altLang="zh-CN" b="1" dirty="0"/>
              <a:t>Effective Amplitude</a:t>
            </a:r>
          </a:p>
        </p:txBody>
      </p:sp>
      <p:sp>
        <p:nvSpPr>
          <p:cNvPr id="17" name="内容占位符 2">
            <a:extLst>
              <a:ext uri="{FF2B5EF4-FFF2-40B4-BE49-F238E27FC236}">
                <a16:creationId xmlns:a16="http://schemas.microsoft.com/office/drawing/2014/main" id="{E61565E9-100F-4A4E-8A32-00FC83D3232D}"/>
              </a:ext>
            </a:extLst>
          </p:cNvPr>
          <p:cNvSpPr txBox="1">
            <a:spLocks/>
          </p:cNvSpPr>
          <p:nvPr/>
        </p:nvSpPr>
        <p:spPr>
          <a:xfrm>
            <a:off x="443274" y="3064712"/>
            <a:ext cx="5450372" cy="5203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solidFill>
                  <a:srgbClr val="000201"/>
                </a:solidFill>
                <a:latin typeface="+mn-ea"/>
                <a:cs typeface="Times New Roman" panose="02020603050405020304" pitchFamily="18" charset="0"/>
              </a:rPr>
              <a:t>Stimulated annihilation</a:t>
            </a:r>
            <a:endParaRPr lang="en-US" altLang="zh-CN" sz="2400" b="1" i="0" dirty="0">
              <a:solidFill>
                <a:srgbClr val="000201"/>
              </a:solidFill>
              <a:latin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A12292C9-6DFF-43DF-BFEC-D05D25B0D876}"/>
                  </a:ext>
                </a:extLst>
              </p:cNvPr>
              <p:cNvSpPr txBox="1"/>
              <p:nvPr/>
            </p:nvSpPr>
            <p:spPr>
              <a:xfrm>
                <a:off x="1261053" y="3351018"/>
                <a:ext cx="7248699" cy="6501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i="1" smtClean="0">
                          <a:latin typeface="Cambria Math" panose="02040503050406030204" pitchFamily="18" charset="0"/>
                        </a:rPr>
                        <m:t>𝑀</m:t>
                      </m:r>
                      <m:r>
                        <a:rPr lang="en-US" altLang="zh-CN" sz="2400" b="0" i="1" smtClean="0">
                          <a:solidFill>
                            <a:schemeClr val="tx1"/>
                          </a:solidFill>
                          <a:latin typeface="Cambria Math" panose="02040503050406030204" pitchFamily="18" charset="0"/>
                        </a:rPr>
                        <m:t>=</m:t>
                      </m:r>
                      <m:sSubSup>
                        <m:sSubSupPr>
                          <m:ctrlPr>
                            <a:rPr lang="en-US" altLang="zh-CN" sz="2400" b="1" i="1" smtClean="0">
                              <a:solidFill>
                                <a:schemeClr val="tx1"/>
                              </a:solidFill>
                              <a:latin typeface="Cambria Math" panose="02040503050406030204" pitchFamily="18" charset="0"/>
                            </a:rPr>
                          </m:ctrlPr>
                        </m:sSubSupPr>
                        <m:e>
                          <m:r>
                            <a:rPr lang="en-US" altLang="zh-CN" sz="2400" b="1" i="1">
                              <a:latin typeface="Cambria Math" panose="02040503050406030204" pitchFamily="18" charset="0"/>
                            </a:rPr>
                            <m:t>𝓜</m:t>
                          </m:r>
                        </m:e>
                        <m:sub>
                          <m:r>
                            <a:rPr lang="en-US" altLang="zh-CN" sz="2400" b="1" i="1">
                              <a:solidFill>
                                <a:schemeClr val="tx1"/>
                              </a:solidFill>
                              <a:latin typeface="Cambria Math" panose="02040503050406030204" pitchFamily="18" charset="0"/>
                            </a:rPr>
                            <m:t>𝟎</m:t>
                          </m:r>
                        </m:sub>
                        <m:sup>
                          <m:r>
                            <a:rPr lang="en-US" altLang="zh-CN" sz="2400" b="1" i="1">
                              <a:solidFill>
                                <a:schemeClr val="tx1"/>
                              </a:solidFill>
                              <a:latin typeface="Cambria Math" panose="02040503050406030204" pitchFamily="18" charset="0"/>
                            </a:rPr>
                            <m:t>𝟐</m:t>
                          </m:r>
                        </m:sup>
                      </m:sSubSup>
                      <m:d>
                        <m:dPr>
                          <m:ctrlPr>
                            <a:rPr lang="en-US" altLang="zh-CN" sz="2400" b="0" i="1" smtClean="0">
                              <a:latin typeface="Cambria Math" panose="02040503050406030204" pitchFamily="18" charset="0"/>
                            </a:rPr>
                          </m:ctrlPr>
                        </m:dPr>
                        <m:e>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𝑓</m:t>
                              </m:r>
                            </m:e>
                            <m:sub>
                              <m:r>
                                <a:rPr lang="en-US" altLang="zh-CN" sz="2400" i="1">
                                  <a:latin typeface="Cambria Math" panose="02040503050406030204" pitchFamily="18" charset="0"/>
                                </a:rPr>
                                <m:t>𝜙</m:t>
                              </m:r>
                            </m:sub>
                            <m:sup>
                              <m:r>
                                <a:rPr lang="en-US" altLang="zh-CN" sz="2400" i="1">
                                  <a:latin typeface="Cambria Math" panose="02040503050406030204" pitchFamily="18" charset="0"/>
                                </a:rPr>
                                <m:t>2</m:t>
                              </m:r>
                            </m:sup>
                          </m:sSubSup>
                          <m:sSup>
                            <m:sSupPr>
                              <m:ctrlPr>
                                <a:rPr lang="en-US" altLang="zh-CN" sz="2400" b="0" i="1" smtClean="0">
                                  <a:solidFill>
                                    <a:schemeClr val="tx1"/>
                                  </a:solidFill>
                                  <a:latin typeface="Cambria Math" panose="02040503050406030204" pitchFamily="18" charset="0"/>
                                </a:rPr>
                              </m:ctrlPr>
                            </m:sSupPr>
                            <m:e>
                              <m:d>
                                <m:dPr>
                                  <m:ctrlPr>
                                    <a:rPr lang="en-US" altLang="zh-CN" sz="2400" i="1" smtClean="0">
                                      <a:solidFill>
                                        <a:schemeClr val="tx1"/>
                                      </a:solidFill>
                                      <a:latin typeface="Cambria Math" panose="02040503050406030204" pitchFamily="18" charset="0"/>
                                    </a:rPr>
                                  </m:ctrlPr>
                                </m:dPr>
                                <m:e>
                                  <m:r>
                                    <a:rPr lang="en-US" altLang="zh-CN" sz="2400" b="0" i="1" smtClean="0">
                                      <a:solidFill>
                                        <a:schemeClr val="tx1"/>
                                      </a:solidFill>
                                      <a:latin typeface="Cambria Math" panose="02040503050406030204" pitchFamily="18" charset="0"/>
                                    </a:rPr>
                                    <m:t>1</m:t>
                                  </m:r>
                                  <m:r>
                                    <a:rPr lang="en-US" altLang="zh-CN" sz="2400" b="0" i="1" smtClean="0">
                                      <a:solidFill>
                                        <a:srgbClr val="2E11BF"/>
                                      </a:solidFill>
                                      <a:latin typeface="Cambria Math" panose="02040503050406030204" pitchFamily="18" charset="0"/>
                                    </a:rPr>
                                    <m:t>+</m:t>
                                  </m:r>
                                  <m:sSub>
                                    <m:sSubPr>
                                      <m:ctrlPr>
                                        <a:rPr lang="en-US" altLang="zh-CN" sz="2400" i="1" smtClean="0">
                                          <a:solidFill>
                                            <a:srgbClr val="2E11BF"/>
                                          </a:solidFill>
                                          <a:latin typeface="Cambria Math" panose="02040503050406030204" pitchFamily="18" charset="0"/>
                                        </a:rPr>
                                      </m:ctrlPr>
                                    </m:sSubPr>
                                    <m:e>
                                      <m:r>
                                        <a:rPr lang="en-US" altLang="zh-CN" sz="2400" i="1">
                                          <a:solidFill>
                                            <a:srgbClr val="2E11BF"/>
                                          </a:solidFill>
                                          <a:latin typeface="Cambria Math" panose="02040503050406030204" pitchFamily="18" charset="0"/>
                                        </a:rPr>
                                        <m:t>𝑓</m:t>
                                      </m:r>
                                    </m:e>
                                    <m:sub>
                                      <m:r>
                                        <a:rPr lang="en-US" altLang="zh-CN" sz="2400" i="1">
                                          <a:solidFill>
                                            <a:srgbClr val="2E11BF"/>
                                          </a:solidFill>
                                          <a:latin typeface="Cambria Math" panose="02040503050406030204" pitchFamily="18" charset="0"/>
                                        </a:rPr>
                                        <m:t>𝛾</m:t>
                                      </m:r>
                                    </m:sub>
                                  </m:sSub>
                                </m:e>
                              </m:d>
                            </m:e>
                            <m:sup>
                              <m:r>
                                <a:rPr lang="en-US" altLang="zh-CN" sz="2400" b="0" i="1" smtClean="0">
                                  <a:solidFill>
                                    <a:schemeClr val="tx1"/>
                                  </a:solidFill>
                                  <a:latin typeface="Cambria Math" panose="02040503050406030204" pitchFamily="18" charset="0"/>
                                </a:rPr>
                                <m:t>2</m:t>
                              </m:r>
                            </m:sup>
                          </m:sSup>
                          <m:r>
                            <a:rPr lang="en-US" altLang="zh-CN" sz="2400" b="0" i="1" smtClean="0">
                              <a:solidFill>
                                <a:schemeClr val="tx1"/>
                              </a:solidFill>
                              <a:latin typeface="Cambria Math" panose="02040503050406030204" pitchFamily="18" charset="0"/>
                            </a:rPr>
                            <m:t>−</m:t>
                          </m:r>
                          <m:sSup>
                            <m:sSupPr>
                              <m:ctrlPr>
                                <a:rPr lang="en-US" altLang="zh-CN" sz="2400" b="0" i="1" smtClean="0">
                                  <a:latin typeface="Cambria Math" panose="02040503050406030204" pitchFamily="18" charset="0"/>
                                </a:rPr>
                              </m:ctrlPr>
                            </m:sSupPr>
                            <m:e>
                              <m:d>
                                <m:dPr>
                                  <m:ctrlPr>
                                    <a:rPr lang="en-US" altLang="zh-CN" sz="2400" i="1">
                                      <a:latin typeface="Cambria Math" panose="02040503050406030204" pitchFamily="18" charset="0"/>
                                    </a:rPr>
                                  </m:ctrlPr>
                                </m:dPr>
                                <m:e>
                                  <m:r>
                                    <a:rPr lang="en-US" altLang="zh-CN" sz="2400" b="0" i="1" smtClean="0">
                                      <a:latin typeface="Cambria Math" panose="02040503050406030204" pitchFamily="18" charset="0"/>
                                    </a:rPr>
                                    <m:t>1</m:t>
                                  </m:r>
                                  <m:r>
                                    <a:rPr lang="en-US" altLang="zh-CN" sz="2400" b="0" i="1" smtClean="0">
                                      <a:solidFill>
                                        <a:srgbClr val="2E11BF"/>
                                      </a:solidFill>
                                      <a:latin typeface="Cambria Math" panose="02040503050406030204" pitchFamily="18" charset="0"/>
                                    </a:rPr>
                                    <m:t>+</m:t>
                                  </m:r>
                                  <m:sSub>
                                    <m:sSubPr>
                                      <m:ctrlPr>
                                        <a:rPr lang="en-US" altLang="zh-CN" sz="2400" i="1">
                                          <a:solidFill>
                                            <a:srgbClr val="2E11BF"/>
                                          </a:solidFill>
                                          <a:latin typeface="Cambria Math" panose="02040503050406030204" pitchFamily="18" charset="0"/>
                                        </a:rPr>
                                      </m:ctrlPr>
                                    </m:sSubPr>
                                    <m:e>
                                      <m:r>
                                        <a:rPr lang="en-US" altLang="zh-CN" sz="2400" i="1">
                                          <a:solidFill>
                                            <a:srgbClr val="2E11BF"/>
                                          </a:solidFill>
                                          <a:latin typeface="Cambria Math" panose="02040503050406030204" pitchFamily="18" charset="0"/>
                                        </a:rPr>
                                        <m:t>𝑓</m:t>
                                      </m:r>
                                    </m:e>
                                    <m:sub>
                                      <m:r>
                                        <a:rPr lang="en-US" altLang="zh-CN" sz="2400" i="1">
                                          <a:solidFill>
                                            <a:srgbClr val="2E11BF"/>
                                          </a:solidFill>
                                          <a:latin typeface="Cambria Math" panose="02040503050406030204" pitchFamily="18" charset="0"/>
                                        </a:rPr>
                                        <m:t>𝜙</m:t>
                                      </m:r>
                                    </m:sub>
                                  </m:sSub>
                                </m:e>
                              </m:d>
                            </m:e>
                            <m:sup>
                              <m:r>
                                <a:rPr lang="en-US" altLang="zh-CN" sz="2400" b="0" i="1" smtClean="0">
                                  <a:latin typeface="Cambria Math" panose="02040503050406030204" pitchFamily="18" charset="0"/>
                                </a:rPr>
                                <m:t>2</m:t>
                              </m:r>
                            </m:sup>
                          </m:sSup>
                          <m:sSubSup>
                            <m:sSubSupPr>
                              <m:ctrlPr>
                                <a:rPr lang="en-US" altLang="zh-CN" sz="2400" i="1" smtClean="0">
                                  <a:solidFill>
                                    <a:schemeClr val="tx1"/>
                                  </a:solidFill>
                                  <a:latin typeface="Cambria Math" panose="02040503050406030204" pitchFamily="18" charset="0"/>
                                </a:rPr>
                              </m:ctrlPr>
                            </m:sSubSupPr>
                            <m:e>
                              <m:r>
                                <a:rPr lang="en-US" altLang="zh-CN" sz="2400" i="1">
                                  <a:solidFill>
                                    <a:schemeClr val="tx1"/>
                                  </a:solidFill>
                                  <a:latin typeface="Cambria Math" panose="02040503050406030204" pitchFamily="18" charset="0"/>
                                </a:rPr>
                                <m:t>𝑓</m:t>
                              </m:r>
                            </m:e>
                            <m:sub>
                              <m:r>
                                <a:rPr lang="en-US" altLang="zh-CN" sz="2400" i="1">
                                  <a:solidFill>
                                    <a:schemeClr val="tx1"/>
                                  </a:solidFill>
                                  <a:latin typeface="Cambria Math" panose="02040503050406030204" pitchFamily="18" charset="0"/>
                                </a:rPr>
                                <m:t>𝛾</m:t>
                              </m:r>
                            </m:sub>
                            <m:sup>
                              <m:r>
                                <a:rPr lang="en-US" altLang="zh-CN" sz="2400" i="1">
                                  <a:solidFill>
                                    <a:schemeClr val="tx1"/>
                                  </a:solidFill>
                                  <a:latin typeface="Cambria Math" panose="02040503050406030204" pitchFamily="18" charset="0"/>
                                </a:rPr>
                                <m:t>2</m:t>
                              </m:r>
                            </m:sup>
                          </m:sSubSup>
                        </m:e>
                      </m:d>
                      <m:r>
                        <a:rPr lang="en-US" altLang="zh-CN" sz="2400" b="0" i="1" smtClean="0">
                          <a:solidFill>
                            <a:srgbClr val="FF0000"/>
                          </a:solidFill>
                          <a:latin typeface="Cambria Math" panose="02040503050406030204" pitchFamily="18" charset="0"/>
                        </a:rPr>
                        <m:t>   </m:t>
                      </m:r>
                    </m:oMath>
                  </m:oMathPara>
                </a14:m>
                <a:endParaRPr lang="en-US" altLang="zh-CN" sz="2400" i="1" dirty="0">
                  <a:solidFill>
                    <a:srgbClr val="FF0000"/>
                  </a:solidFill>
                  <a:latin typeface="Cambria Math" panose="02040503050406030204" pitchFamily="18" charset="0"/>
                </a:endParaRPr>
              </a:p>
            </p:txBody>
          </p:sp>
        </mc:Choice>
        <mc:Fallback xmlns="">
          <p:sp>
            <p:nvSpPr>
              <p:cNvPr id="18" name="文本框 17">
                <a:extLst>
                  <a:ext uri="{FF2B5EF4-FFF2-40B4-BE49-F238E27FC236}">
                    <a16:creationId xmlns:a16="http://schemas.microsoft.com/office/drawing/2014/main" id="{A12292C9-6DFF-43DF-BFEC-D05D25B0D876}"/>
                  </a:ext>
                </a:extLst>
              </p:cNvPr>
              <p:cNvSpPr txBox="1">
                <a:spLocks noRot="1" noChangeAspect="1" noMove="1" noResize="1" noEditPoints="1" noAdjustHandles="1" noChangeArrowheads="1" noChangeShapeType="1" noTextEdit="1"/>
              </p:cNvSpPr>
              <p:nvPr/>
            </p:nvSpPr>
            <p:spPr>
              <a:xfrm>
                <a:off x="1261053" y="3351018"/>
                <a:ext cx="7248699" cy="650114"/>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4E2CF506-8991-4776-A000-D94818E4CB9F}"/>
                  </a:ext>
                </a:extLst>
              </p:cNvPr>
              <p:cNvSpPr txBox="1"/>
              <p:nvPr/>
            </p:nvSpPr>
            <p:spPr>
              <a:xfrm>
                <a:off x="3669990" y="5743999"/>
                <a:ext cx="3279167" cy="686535"/>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14:m>
                  <m:oMathPara xmlns:m="http://schemas.openxmlformats.org/officeDocument/2006/math">
                    <m:oMathParaPr>
                      <m:jc m:val="centerGroup"/>
                    </m:oMathParaPr>
                    <m:oMath xmlns:m="http://schemas.openxmlformats.org/officeDocument/2006/math">
                      <m:groupChr>
                        <m:groupChrPr>
                          <m:chr m:val="⇒"/>
                          <m:vertJc m:val="bot"/>
                          <m:ctrlPr>
                            <a:rPr lang="en-US" altLang="zh-CN" sz="2400" i="1" smtClean="0">
                              <a:solidFill>
                                <a:srgbClr val="FF0000"/>
                              </a:solidFill>
                              <a:latin typeface="Cambria Math" panose="02040503050406030204" pitchFamily="18" charset="0"/>
                            </a:rPr>
                          </m:ctrlPr>
                        </m:groupChrPr>
                        <m:e>
                          <m:sSub>
                            <m:sSubPr>
                              <m:ctrlPr>
                                <a:rPr lang="en-US" altLang="zh-CN" sz="2400" b="0" i="1" smtClean="0">
                                  <a:solidFill>
                                    <a:srgbClr val="FF0000"/>
                                  </a:solidFill>
                                  <a:latin typeface="Cambria Math" panose="02040503050406030204" pitchFamily="18" charset="0"/>
                                </a:rPr>
                              </m:ctrlPr>
                            </m:sSubPr>
                            <m:e>
                              <m:r>
                                <m:rPr>
                                  <m:brk m:alnAt="2"/>
                                </m:rPr>
                                <a:rPr lang="en-US" altLang="zh-CN" sz="2400" b="0" i="1" smtClean="0">
                                  <a:solidFill>
                                    <a:srgbClr val="FF0000"/>
                                  </a:solidFill>
                                  <a:latin typeface="Cambria Math" panose="02040503050406030204" pitchFamily="18" charset="0"/>
                                </a:rPr>
                                <m:t>𝑓</m:t>
                              </m:r>
                            </m:e>
                            <m:sub>
                              <m:r>
                                <a:rPr lang="en-US" altLang="zh-CN" sz="2400" b="0" i="1" smtClean="0">
                                  <a:solidFill>
                                    <a:srgbClr val="FF0000"/>
                                  </a:solidFill>
                                  <a:latin typeface="Cambria Math" panose="02040503050406030204" pitchFamily="18" charset="0"/>
                                </a:rPr>
                                <m:t>𝜙</m:t>
                              </m:r>
                            </m:sub>
                          </m:sSub>
                          <m:r>
                            <m:rPr>
                              <m:brk m:alnAt="2"/>
                            </m:rPr>
                            <a:rPr lang="en-US" altLang="zh-CN" sz="2400" b="0" i="1" smtClean="0">
                              <a:solidFill>
                                <a:srgbClr val="FF0000"/>
                              </a:solidFill>
                              <a:latin typeface="Cambria Math" panose="02040503050406030204" pitchFamily="18" charset="0"/>
                            </a:rPr>
                            <m:t>≫</m:t>
                          </m:r>
                          <m:sSub>
                            <m:sSubPr>
                              <m:ctrlPr>
                                <a:rPr lang="en-US" altLang="zh-CN" sz="2400" b="0" i="1" smtClean="0">
                                  <a:solidFill>
                                    <a:srgbClr val="FF0000"/>
                                  </a:solidFill>
                                  <a:latin typeface="Cambria Math" panose="02040503050406030204" pitchFamily="18" charset="0"/>
                                </a:rPr>
                              </m:ctrlPr>
                            </m:sSubPr>
                            <m:e>
                              <m:r>
                                <m:rPr>
                                  <m:brk m:alnAt="2"/>
                                </m:rPr>
                                <a:rPr lang="en-US" altLang="zh-CN" sz="2400" b="0" i="1" smtClean="0">
                                  <a:solidFill>
                                    <a:srgbClr val="FF0000"/>
                                  </a:solidFill>
                                  <a:latin typeface="Cambria Math" panose="02040503050406030204" pitchFamily="18" charset="0"/>
                                </a:rPr>
                                <m:t>𝑓</m:t>
                              </m:r>
                            </m:e>
                            <m:sub>
                              <m:r>
                                <a:rPr lang="en-US" altLang="zh-CN" sz="2400" b="0" i="1" smtClean="0">
                                  <a:solidFill>
                                    <a:srgbClr val="FF0000"/>
                                  </a:solidFill>
                                  <a:latin typeface="Cambria Math" panose="02040503050406030204" pitchFamily="18" charset="0"/>
                                </a:rPr>
                                <m:t>𝛾</m:t>
                              </m:r>
                            </m:sub>
                          </m:sSub>
                        </m:e>
                      </m:groupChr>
                      <m:sSubSup>
                        <m:sSubSupPr>
                          <m:ctrlPr>
                            <a:rPr lang="en-US" altLang="zh-CN" sz="2400" i="1">
                              <a:latin typeface="Cambria Math" panose="02040503050406030204" pitchFamily="18" charset="0"/>
                            </a:rPr>
                          </m:ctrlPr>
                        </m:sSubSupPr>
                        <m:e>
                          <m:r>
                            <a:rPr lang="en-US" altLang="zh-CN" sz="2400" b="0" i="1" smtClean="0">
                              <a:latin typeface="Cambria Math" panose="02040503050406030204" pitchFamily="18" charset="0"/>
                            </a:rPr>
                            <m:t>ℳ</m:t>
                          </m:r>
                        </m:e>
                        <m:sub>
                          <m:r>
                            <a:rPr lang="en-US" altLang="zh-CN" sz="2400" i="1">
                              <a:latin typeface="Cambria Math" panose="02040503050406030204" pitchFamily="18" charset="0"/>
                            </a:rPr>
                            <m:t>0</m:t>
                          </m:r>
                        </m:sub>
                        <m:sup>
                          <m:r>
                            <a:rPr lang="en-US" altLang="zh-CN" sz="2400" i="1">
                              <a:latin typeface="Cambria Math" panose="02040503050406030204" pitchFamily="18" charset="0"/>
                            </a:rPr>
                            <m:t>2</m:t>
                          </m:r>
                        </m:sup>
                      </m:sSubSup>
                      <m:sSubSup>
                        <m:sSubSupPr>
                          <m:ctrlPr>
                            <a:rPr lang="en-US" altLang="zh-CN" sz="2400" i="1" smtClean="0">
                              <a:solidFill>
                                <a:schemeClr val="tx1"/>
                              </a:solidFill>
                              <a:latin typeface="Cambria Math" panose="02040503050406030204" pitchFamily="18" charset="0"/>
                            </a:rPr>
                          </m:ctrlPr>
                        </m:sSubSupPr>
                        <m:e>
                          <m:r>
                            <a:rPr lang="en-US" altLang="zh-CN" sz="2400" i="1">
                              <a:solidFill>
                                <a:schemeClr val="tx1"/>
                              </a:solidFill>
                              <a:latin typeface="Cambria Math" panose="02040503050406030204" pitchFamily="18" charset="0"/>
                            </a:rPr>
                            <m:t>𝑓</m:t>
                          </m:r>
                        </m:e>
                        <m:sub>
                          <m:r>
                            <a:rPr lang="en-US" altLang="zh-CN" sz="2400" i="1">
                              <a:solidFill>
                                <a:schemeClr val="tx1"/>
                              </a:solidFill>
                              <a:latin typeface="Cambria Math" panose="02040503050406030204" pitchFamily="18" charset="0"/>
                            </a:rPr>
                            <m:t>𝜙</m:t>
                          </m:r>
                        </m:sub>
                        <m:sup>
                          <m:r>
                            <a:rPr lang="en-US" altLang="zh-CN" sz="2400" i="1">
                              <a:solidFill>
                                <a:schemeClr val="tx1"/>
                              </a:solidFill>
                              <a:latin typeface="Cambria Math" panose="02040503050406030204" pitchFamily="18" charset="0"/>
                            </a:rPr>
                            <m:t>2</m:t>
                          </m:r>
                        </m:sup>
                      </m:sSubSup>
                      <m:d>
                        <m:dPr>
                          <m:ctrlPr>
                            <a:rPr lang="en-US" altLang="zh-CN" sz="2400" b="1" i="1" smtClean="0">
                              <a:solidFill>
                                <a:srgbClr val="2E11BF"/>
                              </a:solidFill>
                              <a:latin typeface="Cambria Math" panose="02040503050406030204" pitchFamily="18" charset="0"/>
                            </a:rPr>
                          </m:ctrlPr>
                        </m:dPr>
                        <m:e>
                          <m:r>
                            <a:rPr lang="en-US" altLang="zh-CN" sz="2400" b="1" i="1" smtClean="0">
                              <a:solidFill>
                                <a:srgbClr val="2E11BF"/>
                              </a:solidFill>
                              <a:latin typeface="Cambria Math" panose="02040503050406030204" pitchFamily="18" charset="0"/>
                            </a:rPr>
                            <m:t>𝟐</m:t>
                          </m:r>
                          <m:sSub>
                            <m:sSubPr>
                              <m:ctrlPr>
                                <a:rPr lang="en-US" altLang="zh-CN" sz="2400" b="1" i="1" smtClean="0">
                                  <a:solidFill>
                                    <a:srgbClr val="2E11BF"/>
                                  </a:solidFill>
                                  <a:latin typeface="Cambria Math" panose="02040503050406030204" pitchFamily="18" charset="0"/>
                                </a:rPr>
                              </m:ctrlPr>
                            </m:sSubPr>
                            <m:e>
                              <m:r>
                                <a:rPr lang="en-US" altLang="zh-CN" sz="2400" b="1" i="1" smtClean="0">
                                  <a:solidFill>
                                    <a:srgbClr val="2E11BF"/>
                                  </a:solidFill>
                                  <a:latin typeface="Cambria Math" panose="02040503050406030204" pitchFamily="18" charset="0"/>
                                </a:rPr>
                                <m:t>𝒇</m:t>
                              </m:r>
                            </m:e>
                            <m:sub>
                              <m:r>
                                <a:rPr lang="en-US" altLang="zh-CN" sz="2400" b="1" i="1" smtClean="0">
                                  <a:solidFill>
                                    <a:srgbClr val="2E11BF"/>
                                  </a:solidFill>
                                  <a:latin typeface="Cambria Math" panose="02040503050406030204" pitchFamily="18" charset="0"/>
                                </a:rPr>
                                <m:t>𝜸</m:t>
                              </m:r>
                            </m:sub>
                          </m:sSub>
                          <m:r>
                            <a:rPr lang="en-US" altLang="zh-CN" sz="2400" b="1" i="1" smtClean="0">
                              <a:solidFill>
                                <a:srgbClr val="2E11BF"/>
                              </a:solidFill>
                              <a:latin typeface="Cambria Math" panose="02040503050406030204" pitchFamily="18" charset="0"/>
                            </a:rPr>
                            <m:t>+</m:t>
                          </m:r>
                          <m:r>
                            <a:rPr lang="en-US" altLang="zh-CN" sz="2400" b="1" i="1" smtClean="0">
                              <a:solidFill>
                                <a:srgbClr val="2E11BF"/>
                              </a:solidFill>
                              <a:latin typeface="Cambria Math" panose="02040503050406030204" pitchFamily="18" charset="0"/>
                            </a:rPr>
                            <m:t>𝟏</m:t>
                          </m:r>
                        </m:e>
                      </m:d>
                    </m:oMath>
                  </m:oMathPara>
                </a14:m>
                <a:endParaRPr lang="en-US" altLang="zh-CN" sz="2400" b="1" dirty="0">
                  <a:solidFill>
                    <a:srgbClr val="FF0000"/>
                  </a:solidFill>
                </a:endParaRPr>
              </a:p>
            </p:txBody>
          </p:sp>
        </mc:Choice>
        <mc:Fallback xmlns="">
          <p:sp>
            <p:nvSpPr>
              <p:cNvPr id="19" name="文本框 18">
                <a:extLst>
                  <a:ext uri="{FF2B5EF4-FFF2-40B4-BE49-F238E27FC236}">
                    <a16:creationId xmlns:a16="http://schemas.microsoft.com/office/drawing/2014/main" id="{4E2CF506-8991-4776-A000-D94818E4CB9F}"/>
                  </a:ext>
                </a:extLst>
              </p:cNvPr>
              <p:cNvSpPr txBox="1">
                <a:spLocks noRot="1" noChangeAspect="1" noMove="1" noResize="1" noEditPoints="1" noAdjustHandles="1" noChangeArrowheads="1" noChangeShapeType="1" noTextEdit="1"/>
              </p:cNvSpPr>
              <p:nvPr/>
            </p:nvSpPr>
            <p:spPr>
              <a:xfrm>
                <a:off x="3669990" y="5743999"/>
                <a:ext cx="3279167" cy="68653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89F47993-6B7F-48DC-914D-FC7FAA248C94}"/>
                  </a:ext>
                </a:extLst>
              </p:cNvPr>
              <p:cNvSpPr txBox="1"/>
              <p:nvPr/>
            </p:nvSpPr>
            <p:spPr>
              <a:xfrm>
                <a:off x="2439635" y="3997133"/>
                <a:ext cx="5374508" cy="536109"/>
              </a:xfrm>
              <a:prstGeom prst="rect">
                <a:avLst/>
              </a:prstGeom>
              <a:noFill/>
            </p:spPr>
            <p:txBody>
              <a:bodyPr wrap="square">
                <a:spAutoFit/>
              </a:bodyPr>
              <a:lstStyle/>
              <a:p>
                <a:r>
                  <a:rPr lang="en-US" altLang="zh-CN" sz="2400" b="0" dirty="0">
                    <a:solidFill>
                      <a:srgbClr val="FF0000"/>
                    </a:solidFill>
                  </a:rPr>
                  <a:t> </a:t>
                </a:r>
                <a14:m>
                  <m:oMath xmlns:m="http://schemas.openxmlformats.org/officeDocument/2006/math">
                    <m:r>
                      <a:rPr lang="en-US" altLang="zh-CN" sz="2400" b="0" i="0" smtClean="0">
                        <a:latin typeface="Cambria Math" panose="02040503050406030204" pitchFamily="18" charset="0"/>
                      </a:rPr>
                      <m:t>=</m:t>
                    </m:r>
                    <m:sSubSup>
                      <m:sSubSupPr>
                        <m:ctrlPr>
                          <a:rPr lang="en-US" altLang="zh-CN" sz="2400" b="1" i="1">
                            <a:latin typeface="Cambria Math" panose="02040503050406030204" pitchFamily="18" charset="0"/>
                          </a:rPr>
                        </m:ctrlPr>
                      </m:sSubSupPr>
                      <m:e>
                        <m:r>
                          <a:rPr lang="en-US" altLang="zh-CN" sz="2400" b="1" i="1">
                            <a:latin typeface="Cambria Math" panose="02040503050406030204" pitchFamily="18" charset="0"/>
                          </a:rPr>
                          <m:t>𝓜</m:t>
                        </m:r>
                      </m:e>
                      <m:sub>
                        <m:r>
                          <a:rPr lang="en-US" altLang="zh-CN" sz="2400" b="1" i="1">
                            <a:latin typeface="Cambria Math" panose="02040503050406030204" pitchFamily="18" charset="0"/>
                          </a:rPr>
                          <m:t>𝟎</m:t>
                        </m:r>
                      </m:sub>
                      <m:sup>
                        <m:r>
                          <a:rPr lang="en-US" altLang="zh-CN" sz="2400" b="1" i="1">
                            <a:latin typeface="Cambria Math" panose="02040503050406030204" pitchFamily="18" charset="0"/>
                          </a:rPr>
                          <m:t>𝟐</m:t>
                        </m:r>
                      </m:sup>
                    </m:sSubSup>
                    <m:d>
                      <m:dPr>
                        <m:ctrlPr>
                          <a:rPr lang="en-US" altLang="zh-CN" sz="2400" i="1">
                            <a:latin typeface="Cambria Math" panose="02040503050406030204" pitchFamily="18" charset="0"/>
                          </a:rPr>
                        </m:ctrlPr>
                      </m:dPr>
                      <m:e>
                        <m:sSubSup>
                          <m:sSubSupPr>
                            <m:ctrlPr>
                              <a:rPr lang="en-US" altLang="zh-CN" sz="2400" b="1" i="1" smtClean="0">
                                <a:solidFill>
                                  <a:srgbClr val="FF0000"/>
                                </a:solidFill>
                                <a:latin typeface="Cambria Math" panose="02040503050406030204" pitchFamily="18" charset="0"/>
                              </a:rPr>
                            </m:ctrlPr>
                          </m:sSubSupPr>
                          <m:e>
                            <m:r>
                              <a:rPr lang="en-US" altLang="zh-CN" sz="2400" b="1" i="1">
                                <a:solidFill>
                                  <a:srgbClr val="FF0000"/>
                                </a:solidFill>
                                <a:latin typeface="Cambria Math" panose="02040503050406030204" pitchFamily="18" charset="0"/>
                              </a:rPr>
                              <m:t>𝒇</m:t>
                            </m:r>
                          </m:e>
                          <m:sub>
                            <m:r>
                              <a:rPr lang="en-US" altLang="zh-CN" sz="2400" b="1" i="1">
                                <a:solidFill>
                                  <a:srgbClr val="FF0000"/>
                                </a:solidFill>
                                <a:latin typeface="Cambria Math" panose="02040503050406030204" pitchFamily="18" charset="0"/>
                              </a:rPr>
                              <m:t>𝝓</m:t>
                            </m:r>
                          </m:sub>
                          <m:sup>
                            <m:r>
                              <a:rPr lang="en-US" altLang="zh-CN" sz="2400" b="1" i="1">
                                <a:solidFill>
                                  <a:srgbClr val="FF0000"/>
                                </a:solidFill>
                                <a:latin typeface="Cambria Math" panose="02040503050406030204" pitchFamily="18" charset="0"/>
                              </a:rPr>
                              <m:t>𝟐</m:t>
                            </m:r>
                          </m:sup>
                        </m:sSubSup>
                        <m:r>
                          <a:rPr lang="en-US" altLang="zh-CN" sz="2400" b="0" i="1" smtClean="0">
                            <a:solidFill>
                              <a:schemeClr val="tx1"/>
                            </a:solidFill>
                            <a:latin typeface="Cambria Math" panose="02040503050406030204" pitchFamily="18" charset="0"/>
                          </a:rPr>
                          <m:t>+</m:t>
                        </m:r>
                        <m:r>
                          <a:rPr lang="en-US" altLang="zh-CN" sz="2400" b="1" i="1" smtClean="0">
                            <a:solidFill>
                              <a:srgbClr val="2E11BF"/>
                            </a:solidFill>
                            <a:latin typeface="Cambria Math" panose="02040503050406030204" pitchFamily="18" charset="0"/>
                          </a:rPr>
                          <m:t>𝟐</m:t>
                        </m:r>
                        <m:sSub>
                          <m:sSubPr>
                            <m:ctrlPr>
                              <a:rPr lang="en-US" altLang="zh-CN" sz="2400" b="1" i="1" smtClean="0">
                                <a:solidFill>
                                  <a:srgbClr val="2E11BF"/>
                                </a:solidFill>
                                <a:latin typeface="Cambria Math" panose="02040503050406030204" pitchFamily="18" charset="0"/>
                              </a:rPr>
                            </m:ctrlPr>
                          </m:sSubPr>
                          <m:e>
                            <m:r>
                              <a:rPr lang="en-US" altLang="zh-CN" sz="2400" b="1" i="1" smtClean="0">
                                <a:solidFill>
                                  <a:srgbClr val="2E11BF"/>
                                </a:solidFill>
                                <a:latin typeface="Cambria Math" panose="02040503050406030204" pitchFamily="18" charset="0"/>
                              </a:rPr>
                              <m:t>𝒇</m:t>
                            </m:r>
                          </m:e>
                          <m:sub>
                            <m:r>
                              <a:rPr lang="en-US" altLang="zh-CN" sz="2400" b="1" i="1" smtClean="0">
                                <a:solidFill>
                                  <a:srgbClr val="2E11BF"/>
                                </a:solidFill>
                                <a:latin typeface="Cambria Math" panose="02040503050406030204" pitchFamily="18" charset="0"/>
                              </a:rPr>
                              <m:t>𝜸</m:t>
                            </m:r>
                          </m:sub>
                        </m:sSub>
                        <m:sSubSup>
                          <m:sSubSupPr>
                            <m:ctrlPr>
                              <a:rPr lang="en-US" altLang="zh-CN" sz="2400" b="1" i="1">
                                <a:solidFill>
                                  <a:srgbClr val="2E11BF"/>
                                </a:solidFill>
                                <a:latin typeface="Cambria Math" panose="02040503050406030204" pitchFamily="18" charset="0"/>
                              </a:rPr>
                            </m:ctrlPr>
                          </m:sSubSupPr>
                          <m:e>
                            <m:r>
                              <a:rPr lang="en-US" altLang="zh-CN" sz="2400" b="1" i="1">
                                <a:solidFill>
                                  <a:srgbClr val="2E11BF"/>
                                </a:solidFill>
                                <a:latin typeface="Cambria Math" panose="02040503050406030204" pitchFamily="18" charset="0"/>
                              </a:rPr>
                              <m:t>𝒇</m:t>
                            </m:r>
                          </m:e>
                          <m:sub>
                            <m:r>
                              <a:rPr lang="en-US" altLang="zh-CN" sz="2400" b="1" i="1">
                                <a:solidFill>
                                  <a:srgbClr val="2E11BF"/>
                                </a:solidFill>
                                <a:latin typeface="Cambria Math" panose="02040503050406030204" pitchFamily="18" charset="0"/>
                              </a:rPr>
                              <m:t>𝝓</m:t>
                            </m:r>
                          </m:sub>
                          <m:sup>
                            <m:r>
                              <a:rPr lang="en-US" altLang="zh-CN" sz="2400" b="1" i="1">
                                <a:solidFill>
                                  <a:srgbClr val="2E11BF"/>
                                </a:solidFill>
                                <a:latin typeface="Cambria Math" panose="02040503050406030204" pitchFamily="18" charset="0"/>
                              </a:rPr>
                              <m:t>𝟐</m:t>
                            </m:r>
                          </m:sup>
                        </m:sSubSup>
                        <m:r>
                          <a:rPr lang="en-US" altLang="zh-CN" sz="2400" i="1" smtClean="0">
                            <a:solidFill>
                              <a:srgbClr val="00B050"/>
                            </a:solidFill>
                            <a:latin typeface="Cambria Math" panose="02040503050406030204" pitchFamily="18" charset="0"/>
                          </a:rPr>
                          <m:t>−2</m:t>
                        </m:r>
                        <m:sSub>
                          <m:sSubPr>
                            <m:ctrlPr>
                              <a:rPr lang="en-US" altLang="zh-CN" sz="2400" i="1">
                                <a:solidFill>
                                  <a:srgbClr val="00B050"/>
                                </a:solidFill>
                                <a:latin typeface="Cambria Math" panose="02040503050406030204" pitchFamily="18" charset="0"/>
                              </a:rPr>
                            </m:ctrlPr>
                          </m:sSubPr>
                          <m:e>
                            <m:r>
                              <a:rPr lang="en-US" altLang="zh-CN" sz="2400" i="1">
                                <a:solidFill>
                                  <a:srgbClr val="00B050"/>
                                </a:solidFill>
                                <a:latin typeface="Cambria Math" panose="02040503050406030204" pitchFamily="18" charset="0"/>
                              </a:rPr>
                              <m:t>𝑓</m:t>
                            </m:r>
                          </m:e>
                          <m:sub>
                            <m:r>
                              <a:rPr lang="en-US" altLang="zh-CN" sz="2400" i="1">
                                <a:solidFill>
                                  <a:srgbClr val="00B050"/>
                                </a:solidFill>
                                <a:latin typeface="Cambria Math" panose="02040503050406030204" pitchFamily="18" charset="0"/>
                              </a:rPr>
                              <m:t>𝜙</m:t>
                            </m:r>
                          </m:sub>
                        </m:sSub>
                        <m:sSubSup>
                          <m:sSubSupPr>
                            <m:ctrlPr>
                              <a:rPr lang="en-US" altLang="zh-CN" sz="2400" i="1" smtClean="0">
                                <a:solidFill>
                                  <a:srgbClr val="00B050"/>
                                </a:solidFill>
                                <a:latin typeface="Cambria Math" panose="02040503050406030204" pitchFamily="18" charset="0"/>
                              </a:rPr>
                            </m:ctrlPr>
                          </m:sSubSupPr>
                          <m:e>
                            <m:r>
                              <a:rPr lang="en-US" altLang="zh-CN" sz="2400" i="1">
                                <a:solidFill>
                                  <a:srgbClr val="00B050"/>
                                </a:solidFill>
                                <a:latin typeface="Cambria Math" panose="02040503050406030204" pitchFamily="18" charset="0"/>
                              </a:rPr>
                              <m:t>𝑓</m:t>
                            </m:r>
                          </m:e>
                          <m:sub>
                            <m:r>
                              <a:rPr lang="en-US" altLang="zh-CN" sz="2400" i="1">
                                <a:solidFill>
                                  <a:srgbClr val="00B050"/>
                                </a:solidFill>
                                <a:latin typeface="Cambria Math" panose="02040503050406030204" pitchFamily="18" charset="0"/>
                              </a:rPr>
                              <m:t>𝛾</m:t>
                            </m:r>
                          </m:sub>
                          <m:sup>
                            <m:r>
                              <a:rPr lang="en-US" altLang="zh-CN" sz="2400" i="1">
                                <a:solidFill>
                                  <a:srgbClr val="00B050"/>
                                </a:solidFill>
                                <a:latin typeface="Cambria Math" panose="02040503050406030204" pitchFamily="18" charset="0"/>
                              </a:rPr>
                              <m:t>2</m:t>
                            </m:r>
                          </m:sup>
                        </m:sSubSup>
                        <m:r>
                          <a:rPr lang="en-US" altLang="zh-CN" sz="2400" b="0" i="1" smtClean="0">
                            <a:solidFill>
                              <a:srgbClr val="00B050"/>
                            </a:solidFill>
                            <a:latin typeface="Cambria Math" panose="02040503050406030204" pitchFamily="18" charset="0"/>
                          </a:rPr>
                          <m:t>−</m:t>
                        </m:r>
                        <m:sSubSup>
                          <m:sSubSupPr>
                            <m:ctrlPr>
                              <a:rPr lang="en-US" altLang="zh-CN" sz="2400" i="1">
                                <a:solidFill>
                                  <a:srgbClr val="00B050"/>
                                </a:solidFill>
                                <a:latin typeface="Cambria Math" panose="02040503050406030204" pitchFamily="18" charset="0"/>
                              </a:rPr>
                            </m:ctrlPr>
                          </m:sSubSupPr>
                          <m:e>
                            <m:r>
                              <a:rPr lang="en-US" altLang="zh-CN" sz="2400" i="1">
                                <a:solidFill>
                                  <a:srgbClr val="00B050"/>
                                </a:solidFill>
                                <a:latin typeface="Cambria Math" panose="02040503050406030204" pitchFamily="18" charset="0"/>
                              </a:rPr>
                              <m:t>𝑓</m:t>
                            </m:r>
                          </m:e>
                          <m:sub>
                            <m:r>
                              <a:rPr lang="en-US" altLang="zh-CN" sz="2400" i="1">
                                <a:solidFill>
                                  <a:srgbClr val="00B050"/>
                                </a:solidFill>
                                <a:latin typeface="Cambria Math" panose="02040503050406030204" pitchFamily="18" charset="0"/>
                              </a:rPr>
                              <m:t>𝛾</m:t>
                            </m:r>
                          </m:sub>
                          <m:sup>
                            <m:r>
                              <a:rPr lang="en-US" altLang="zh-CN" sz="2400" i="1">
                                <a:solidFill>
                                  <a:srgbClr val="00B050"/>
                                </a:solidFill>
                                <a:latin typeface="Cambria Math" panose="02040503050406030204" pitchFamily="18" charset="0"/>
                              </a:rPr>
                              <m:t>2</m:t>
                            </m:r>
                          </m:sup>
                        </m:sSubSup>
                      </m:e>
                    </m:d>
                  </m:oMath>
                </a14:m>
                <a:endParaRPr lang="zh-CN" altLang="en-US" sz="2400" dirty="0"/>
              </a:p>
            </p:txBody>
          </p:sp>
        </mc:Choice>
        <mc:Fallback xmlns="">
          <p:sp>
            <p:nvSpPr>
              <p:cNvPr id="25" name="文本框 24">
                <a:extLst>
                  <a:ext uri="{FF2B5EF4-FFF2-40B4-BE49-F238E27FC236}">
                    <a16:creationId xmlns:a16="http://schemas.microsoft.com/office/drawing/2014/main" id="{89F47993-6B7F-48DC-914D-FC7FAA248C94}"/>
                  </a:ext>
                </a:extLst>
              </p:cNvPr>
              <p:cNvSpPr txBox="1">
                <a:spLocks noRot="1" noChangeAspect="1" noMove="1" noResize="1" noEditPoints="1" noAdjustHandles="1" noChangeArrowheads="1" noChangeShapeType="1" noTextEdit="1"/>
              </p:cNvSpPr>
              <p:nvPr/>
            </p:nvSpPr>
            <p:spPr>
              <a:xfrm>
                <a:off x="2439635" y="3997133"/>
                <a:ext cx="5374508" cy="536109"/>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爆炸形: 8 pt  29">
                <a:extLst>
                  <a:ext uri="{FF2B5EF4-FFF2-40B4-BE49-F238E27FC236}">
                    <a16:creationId xmlns:a16="http://schemas.microsoft.com/office/drawing/2014/main" id="{246AF182-DFC7-490D-AD81-3E4EF8FC7FD4}"/>
                  </a:ext>
                </a:extLst>
              </p:cNvPr>
              <p:cNvSpPr>
                <a:spLocks noChangeAspect="1"/>
              </p:cNvSpPr>
              <p:nvPr/>
            </p:nvSpPr>
            <p:spPr>
              <a:xfrm>
                <a:off x="9279707" y="2742983"/>
                <a:ext cx="2658251" cy="2658251"/>
              </a:xfrm>
              <a:prstGeom prst="irregularSeal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2800" b="1" i="1" smtClean="0">
                          <a:solidFill>
                            <a:srgbClr val="2E11BF"/>
                          </a:solidFill>
                          <a:latin typeface="Cambria Math" panose="02040503050406030204" pitchFamily="18" charset="0"/>
                        </a:rPr>
                        <m:t>𝟐</m:t>
                      </m:r>
                      <m:sSub>
                        <m:sSubPr>
                          <m:ctrlPr>
                            <a:rPr lang="en-US" altLang="zh-CN" sz="2800" b="1" i="1">
                              <a:solidFill>
                                <a:srgbClr val="2E11BF"/>
                              </a:solidFill>
                              <a:latin typeface="Cambria Math" panose="02040503050406030204" pitchFamily="18" charset="0"/>
                            </a:rPr>
                          </m:ctrlPr>
                        </m:sSubPr>
                        <m:e>
                          <m:r>
                            <a:rPr lang="en-US" altLang="zh-CN" sz="2800" b="1" i="1">
                              <a:solidFill>
                                <a:srgbClr val="2E11BF"/>
                              </a:solidFill>
                              <a:latin typeface="Cambria Math" panose="02040503050406030204" pitchFamily="18" charset="0"/>
                            </a:rPr>
                            <m:t>𝒇</m:t>
                          </m:r>
                        </m:e>
                        <m:sub>
                          <m:r>
                            <a:rPr lang="en-US" altLang="zh-CN" sz="2800" b="1" i="1">
                              <a:solidFill>
                                <a:srgbClr val="2E11BF"/>
                              </a:solidFill>
                              <a:latin typeface="Cambria Math" panose="02040503050406030204" pitchFamily="18" charset="0"/>
                            </a:rPr>
                            <m:t>𝜸</m:t>
                          </m:r>
                        </m:sub>
                      </m:sSub>
                    </m:oMath>
                  </m:oMathPara>
                </a14:m>
                <a:endParaRPr lang="zh-CN" altLang="en-US" sz="2800" b="1" dirty="0">
                  <a:solidFill>
                    <a:srgbClr val="2E11BF"/>
                  </a:solidFill>
                </a:endParaRPr>
              </a:p>
            </p:txBody>
          </p:sp>
        </mc:Choice>
        <mc:Fallback xmlns="">
          <p:sp>
            <p:nvSpPr>
              <p:cNvPr id="30" name="爆炸形: 8 pt  29">
                <a:extLst>
                  <a:ext uri="{FF2B5EF4-FFF2-40B4-BE49-F238E27FC236}">
                    <a16:creationId xmlns:a16="http://schemas.microsoft.com/office/drawing/2014/main" id="{246AF182-DFC7-490D-AD81-3E4EF8FC7FD4}"/>
                  </a:ext>
                </a:extLst>
              </p:cNvPr>
              <p:cNvSpPr>
                <a:spLocks noRot="1" noChangeAspect="1" noMove="1" noResize="1" noEditPoints="1" noAdjustHandles="1" noChangeArrowheads="1" noChangeShapeType="1" noTextEdit="1"/>
              </p:cNvSpPr>
              <p:nvPr/>
            </p:nvSpPr>
            <p:spPr>
              <a:xfrm>
                <a:off x="9279707" y="2742983"/>
                <a:ext cx="2658251" cy="2658251"/>
              </a:xfrm>
              <a:prstGeom prst="irregularSeal1">
                <a:avLst/>
              </a:prstGeom>
              <a:blipFill>
                <a:blip r:embed="rId6"/>
                <a:stretch>
                  <a:fillRect/>
                </a:stretch>
              </a:blipFill>
              <a:ln>
                <a:noFill/>
              </a:ln>
            </p:spPr>
            <p:txBody>
              <a:bodyPr/>
              <a:lstStyle/>
              <a:p>
                <a:r>
                  <a:rPr lang="zh-CN" altLang="en-US">
                    <a:noFill/>
                  </a:rPr>
                  <a:t> </a:t>
                </a:r>
              </a:p>
            </p:txBody>
          </p:sp>
        </mc:Fallback>
      </mc:AlternateContent>
      <p:cxnSp>
        <p:nvCxnSpPr>
          <p:cNvPr id="36" name="直接连接符 35">
            <a:extLst>
              <a:ext uri="{FF2B5EF4-FFF2-40B4-BE49-F238E27FC236}">
                <a16:creationId xmlns:a16="http://schemas.microsoft.com/office/drawing/2014/main" id="{206F38B0-5BD4-407D-B457-B13ACB50938C}"/>
              </a:ext>
            </a:extLst>
          </p:cNvPr>
          <p:cNvCxnSpPr>
            <a:cxnSpLocks/>
          </p:cNvCxnSpPr>
          <p:nvPr/>
        </p:nvCxnSpPr>
        <p:spPr>
          <a:xfrm>
            <a:off x="3669990" y="4524294"/>
            <a:ext cx="0" cy="220162"/>
          </a:xfrm>
          <a:prstGeom prst="line">
            <a:avLst/>
          </a:prstGeom>
          <a:ln>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F5E70608-2F01-4FE5-8C31-F6F5FE123BC0}"/>
              </a:ext>
            </a:extLst>
          </p:cNvPr>
          <p:cNvCxnSpPr>
            <a:cxnSpLocks/>
          </p:cNvCxnSpPr>
          <p:nvPr/>
        </p:nvCxnSpPr>
        <p:spPr>
          <a:xfrm>
            <a:off x="4732118" y="4524294"/>
            <a:ext cx="0" cy="877955"/>
          </a:xfrm>
          <a:prstGeom prst="line">
            <a:avLst/>
          </a:prstGeom>
          <a:ln>
            <a:solidFill>
              <a:srgbClr val="2E11B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504500A8-45DE-4241-AA65-128CACD0B692}"/>
              </a:ext>
            </a:extLst>
          </p:cNvPr>
          <p:cNvCxnSpPr>
            <a:cxnSpLocks/>
          </p:cNvCxnSpPr>
          <p:nvPr/>
        </p:nvCxnSpPr>
        <p:spPr>
          <a:xfrm>
            <a:off x="5655358" y="4523279"/>
            <a:ext cx="0" cy="877955"/>
          </a:xfrm>
          <a:prstGeom prst="line">
            <a:avLst/>
          </a:prstGeom>
          <a:ln>
            <a:solidFill>
              <a:schemeClr val="accent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1B2F8AAD-DA0A-4E97-A8D4-2554C0FE1708}"/>
              </a:ext>
            </a:extLst>
          </p:cNvPr>
          <p:cNvCxnSpPr>
            <a:cxnSpLocks/>
          </p:cNvCxnSpPr>
          <p:nvPr/>
        </p:nvCxnSpPr>
        <p:spPr>
          <a:xfrm>
            <a:off x="6789676" y="4532227"/>
            <a:ext cx="0" cy="212229"/>
          </a:xfrm>
          <a:prstGeom prst="line">
            <a:avLst/>
          </a:prstGeom>
          <a:ln>
            <a:solidFill>
              <a:schemeClr val="accent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矩形: 圆角 43">
            <a:extLst>
              <a:ext uri="{FF2B5EF4-FFF2-40B4-BE49-F238E27FC236}">
                <a16:creationId xmlns:a16="http://schemas.microsoft.com/office/drawing/2014/main" id="{84721145-EE27-481F-A142-35F305FF6552}"/>
              </a:ext>
            </a:extLst>
          </p:cNvPr>
          <p:cNvSpPr/>
          <p:nvPr/>
        </p:nvSpPr>
        <p:spPr>
          <a:xfrm>
            <a:off x="1902977" y="4663072"/>
            <a:ext cx="2588624" cy="369332"/>
          </a:xfrm>
          <a:prstGeom prst="roundRect">
            <a:avLst>
              <a:gd name="adj" fmla="val 500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0000"/>
                </a:solidFill>
              </a:rPr>
              <a:t>Spontaneous </a:t>
            </a:r>
            <a:r>
              <a:rPr lang="en-US" altLang="zh-CN" dirty="0">
                <a:solidFill>
                  <a:srgbClr val="FF0000"/>
                </a:solidFill>
              </a:rPr>
              <a:t>ann.</a:t>
            </a:r>
          </a:p>
        </p:txBody>
      </p:sp>
      <p:sp>
        <p:nvSpPr>
          <p:cNvPr id="45" name="矩形: 圆角 44">
            <a:extLst>
              <a:ext uri="{FF2B5EF4-FFF2-40B4-BE49-F238E27FC236}">
                <a16:creationId xmlns:a16="http://schemas.microsoft.com/office/drawing/2014/main" id="{531FFAF0-861C-4A8F-A14A-F0EC332D38F6}"/>
              </a:ext>
            </a:extLst>
          </p:cNvPr>
          <p:cNvSpPr/>
          <p:nvPr/>
        </p:nvSpPr>
        <p:spPr>
          <a:xfrm>
            <a:off x="2439635" y="5128257"/>
            <a:ext cx="2445768" cy="369332"/>
          </a:xfrm>
          <a:prstGeom prst="roundRect">
            <a:avLst>
              <a:gd name="adj" fmla="val 50000"/>
            </a:avLst>
          </a:prstGeom>
          <a:noFill/>
          <a:ln>
            <a:solidFill>
              <a:srgbClr val="2E11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2E11BF"/>
                </a:solidFill>
              </a:rPr>
              <a:t>Stimulated</a:t>
            </a:r>
            <a:r>
              <a:rPr lang="en-US" altLang="zh-CN" b="1" dirty="0">
                <a:solidFill>
                  <a:srgbClr val="FF0000"/>
                </a:solidFill>
              </a:rPr>
              <a:t> </a:t>
            </a:r>
            <a:r>
              <a:rPr lang="en-US" altLang="zh-CN" dirty="0">
                <a:solidFill>
                  <a:srgbClr val="2E11BF"/>
                </a:solidFill>
              </a:rPr>
              <a:t>ann.</a:t>
            </a:r>
          </a:p>
        </p:txBody>
      </p:sp>
      <p:sp>
        <p:nvSpPr>
          <p:cNvPr id="47" name="矩形: 圆角 46">
            <a:extLst>
              <a:ext uri="{FF2B5EF4-FFF2-40B4-BE49-F238E27FC236}">
                <a16:creationId xmlns:a16="http://schemas.microsoft.com/office/drawing/2014/main" id="{142EC368-726E-4D3C-B384-7B6F62432E02}"/>
              </a:ext>
            </a:extLst>
          </p:cNvPr>
          <p:cNvSpPr/>
          <p:nvPr/>
        </p:nvSpPr>
        <p:spPr>
          <a:xfrm>
            <a:off x="5475525" y="5134819"/>
            <a:ext cx="2727409" cy="369332"/>
          </a:xfrm>
          <a:prstGeom prst="roundRect">
            <a:avLst>
              <a:gd name="adj" fmla="val 5000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0B050"/>
                </a:solidFill>
              </a:rPr>
              <a:t>Inverse stimulated</a:t>
            </a:r>
            <a:r>
              <a:rPr lang="en-US" altLang="zh-CN" b="1" dirty="0">
                <a:solidFill>
                  <a:srgbClr val="2E11BF"/>
                </a:solidFill>
              </a:rPr>
              <a:t> </a:t>
            </a:r>
            <a:r>
              <a:rPr lang="en-US" altLang="zh-CN" dirty="0">
                <a:solidFill>
                  <a:srgbClr val="339966"/>
                </a:solidFill>
              </a:rPr>
              <a:t>ann.</a:t>
            </a:r>
          </a:p>
        </p:txBody>
      </p:sp>
      <p:sp>
        <p:nvSpPr>
          <p:cNvPr id="49" name="矩形: 圆角 48">
            <a:extLst>
              <a:ext uri="{FF2B5EF4-FFF2-40B4-BE49-F238E27FC236}">
                <a16:creationId xmlns:a16="http://schemas.microsoft.com/office/drawing/2014/main" id="{24BD9202-1819-444A-B19E-2B7877F991EB}"/>
              </a:ext>
            </a:extLst>
          </p:cNvPr>
          <p:cNvSpPr/>
          <p:nvPr/>
        </p:nvSpPr>
        <p:spPr>
          <a:xfrm>
            <a:off x="5962474" y="4679625"/>
            <a:ext cx="2748990" cy="369332"/>
          </a:xfrm>
          <a:prstGeom prst="roundRect">
            <a:avLst>
              <a:gd name="adj" fmla="val 5000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0B050"/>
                </a:solidFill>
              </a:rPr>
              <a:t>Inverse spontaneous</a:t>
            </a:r>
            <a:r>
              <a:rPr lang="en-US" altLang="zh-CN" b="1" dirty="0">
                <a:solidFill>
                  <a:srgbClr val="2E11BF"/>
                </a:solidFill>
              </a:rPr>
              <a:t> </a:t>
            </a:r>
            <a:r>
              <a:rPr lang="en-US" altLang="zh-CN" dirty="0">
                <a:solidFill>
                  <a:srgbClr val="339966"/>
                </a:solidFill>
              </a:rPr>
              <a:t>ann.</a:t>
            </a:r>
          </a:p>
        </p:txBody>
      </p:sp>
      <p:sp>
        <p:nvSpPr>
          <p:cNvPr id="3" name="内容占位符 2">
            <a:extLst>
              <a:ext uri="{FF2B5EF4-FFF2-40B4-BE49-F238E27FC236}">
                <a16:creationId xmlns:a16="http://schemas.microsoft.com/office/drawing/2014/main" id="{96E97A8A-0485-377F-DE90-BBE8843D8C3C}"/>
              </a:ext>
            </a:extLst>
          </p:cNvPr>
          <p:cNvSpPr txBox="1">
            <a:spLocks/>
          </p:cNvSpPr>
          <p:nvPr/>
        </p:nvSpPr>
        <p:spPr>
          <a:xfrm>
            <a:off x="394252" y="1202619"/>
            <a:ext cx="4924031" cy="478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ln w="0"/>
                <a:effectLst>
                  <a:outerShdw blurRad="38100" dist="19050" dir="2700000" algn="tl" rotWithShape="0">
                    <a:schemeClr val="dk1">
                      <a:alpha val="40000"/>
                    </a:schemeClr>
                  </a:outerShdw>
                </a:effectLst>
              </a:rPr>
              <a:t>Spontaneous </a:t>
            </a:r>
            <a:r>
              <a:rPr lang="en-US" altLang="zh-CN" sz="2400" b="1" dirty="0"/>
              <a:t>Annihilation</a:t>
            </a:r>
            <a:endParaRPr lang="en-US" altLang="zh-CN" sz="2400" b="1" i="0" dirty="0"/>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6990AF4D-06E6-E9E7-6F2C-E6B6837EB11C}"/>
                  </a:ext>
                </a:extLst>
              </p:cNvPr>
              <p:cNvSpPr txBox="1"/>
              <p:nvPr/>
            </p:nvSpPr>
            <p:spPr>
              <a:xfrm>
                <a:off x="1863845" y="1673589"/>
                <a:ext cx="5638925" cy="5481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i="1" smtClean="0">
                          <a:latin typeface="Cambria Math" panose="02040503050406030204" pitchFamily="18" charset="0"/>
                        </a:rPr>
                        <m:t>𝑀</m:t>
                      </m:r>
                      <m:r>
                        <a:rPr lang="en-US" altLang="zh-CN" sz="2400" i="1">
                          <a:latin typeface="Cambria Math" panose="02040503050406030204" pitchFamily="18" charset="0"/>
                        </a:rPr>
                        <m:t>=</m:t>
                      </m:r>
                      <m:sSubSup>
                        <m:sSubSupPr>
                          <m:ctrlPr>
                            <a:rPr lang="en-US" altLang="zh-CN" sz="2400" b="1" i="1">
                              <a:latin typeface="Cambria Math" panose="02040503050406030204" pitchFamily="18" charset="0"/>
                            </a:rPr>
                          </m:ctrlPr>
                        </m:sSubSupPr>
                        <m:e>
                          <m:r>
                            <a:rPr lang="en-US" altLang="zh-CN" sz="2400" b="1" i="1">
                              <a:latin typeface="Cambria Math" panose="02040503050406030204" pitchFamily="18" charset="0"/>
                            </a:rPr>
                            <m:t>𝓜</m:t>
                          </m:r>
                        </m:e>
                        <m:sub>
                          <m:r>
                            <a:rPr lang="en-US" altLang="zh-CN" sz="2400" b="1" i="1">
                              <a:latin typeface="Cambria Math" panose="02040503050406030204" pitchFamily="18" charset="0"/>
                            </a:rPr>
                            <m:t>𝟎</m:t>
                          </m:r>
                        </m:sub>
                        <m:sup>
                          <m:r>
                            <a:rPr lang="en-US" altLang="zh-CN" sz="2400" b="1" i="1">
                              <a:latin typeface="Cambria Math" panose="02040503050406030204" pitchFamily="18" charset="0"/>
                            </a:rPr>
                            <m:t>𝟐</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𝑓</m:t>
                          </m:r>
                        </m:e>
                        <m:sub>
                          <m:r>
                            <a:rPr lang="en-US" altLang="zh-CN" sz="2400" i="1">
                              <a:latin typeface="Cambria Math" panose="02040503050406030204" pitchFamily="18" charset="0"/>
                            </a:rPr>
                            <m:t>𝜙</m:t>
                          </m:r>
                        </m:sub>
                        <m:sup>
                          <m:r>
                            <a:rPr lang="en-US" altLang="zh-CN" sz="2400" i="1">
                              <a:latin typeface="Cambria Math" panose="02040503050406030204" pitchFamily="18" charset="0"/>
                            </a:rPr>
                            <m:t>2</m:t>
                          </m:r>
                        </m:sup>
                      </m:sSubSup>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1×1</m:t>
                          </m:r>
                        </m:e>
                      </m:d>
                      <m:r>
                        <a:rPr lang="en-US" altLang="zh-CN" sz="2400" i="1">
                          <a:latin typeface="Cambria Math" panose="02040503050406030204" pitchFamily="18" charset="0"/>
                        </a:rPr>
                        <m:t>−</m:t>
                      </m:r>
                      <m:r>
                        <a:rPr lang="en-US" altLang="zh-CN" sz="2400" b="0" i="1" smtClean="0">
                          <a:latin typeface="Cambria Math" panose="02040503050406030204" pitchFamily="18" charset="0"/>
                        </a:rPr>
                        <m:t>(</m:t>
                      </m:r>
                      <m:r>
                        <a:rPr lang="en-US" altLang="zh-CN" sz="2400" i="1">
                          <a:latin typeface="Cambria Math" panose="02040503050406030204" pitchFamily="18" charset="0"/>
                        </a:rPr>
                        <m:t>1×1×</m:t>
                      </m:r>
                      <m:r>
                        <a:rPr lang="en-US" altLang="zh-CN" sz="2400" b="0" i="1" smtClean="0">
                          <a:latin typeface="Cambria Math" panose="02040503050406030204" pitchFamily="18" charset="0"/>
                        </a:rPr>
                        <m:t>0×0))</m:t>
                      </m:r>
                    </m:oMath>
                  </m:oMathPara>
                </a14:m>
                <a:endParaRPr lang="zh-CN" altLang="en-US" sz="2400" dirty="0">
                  <a:solidFill>
                    <a:srgbClr val="FF0000"/>
                  </a:solidFill>
                </a:endParaRPr>
              </a:p>
            </p:txBody>
          </p:sp>
        </mc:Choice>
        <mc:Fallback xmlns="">
          <p:sp>
            <p:nvSpPr>
              <p:cNvPr id="6" name="文本框 5">
                <a:extLst>
                  <a:ext uri="{FF2B5EF4-FFF2-40B4-BE49-F238E27FC236}">
                    <a16:creationId xmlns:a16="http://schemas.microsoft.com/office/drawing/2014/main" id="{6990AF4D-06E6-E9E7-6F2C-E6B6837EB11C}"/>
                  </a:ext>
                </a:extLst>
              </p:cNvPr>
              <p:cNvSpPr txBox="1">
                <a:spLocks noRot="1" noChangeAspect="1" noMove="1" noResize="1" noEditPoints="1" noAdjustHandles="1" noChangeArrowheads="1" noChangeShapeType="1" noTextEdit="1"/>
              </p:cNvSpPr>
              <p:nvPr/>
            </p:nvSpPr>
            <p:spPr>
              <a:xfrm>
                <a:off x="1863845" y="1673589"/>
                <a:ext cx="5638925" cy="548163"/>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4395172B-631D-1208-3838-303414E2C449}"/>
                  </a:ext>
                </a:extLst>
              </p:cNvPr>
              <p:cNvSpPr txBox="1"/>
              <p:nvPr/>
            </p:nvSpPr>
            <p:spPr>
              <a:xfrm>
                <a:off x="4030279" y="2382926"/>
                <a:ext cx="2200996" cy="535403"/>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1" i="1" smtClean="0">
                          <a:latin typeface="Cambria Math" panose="02040503050406030204" pitchFamily="18" charset="0"/>
                        </a:rPr>
                        <m:t>⇒</m:t>
                      </m:r>
                      <m:sSubSup>
                        <m:sSubSupPr>
                          <m:ctrlPr>
                            <a:rPr lang="en-US" altLang="zh-CN" sz="2400" b="1" i="1" smtClean="0">
                              <a:latin typeface="Cambria Math" panose="02040503050406030204" pitchFamily="18" charset="0"/>
                            </a:rPr>
                          </m:ctrlPr>
                        </m:sSubSupPr>
                        <m:e>
                          <m:r>
                            <a:rPr lang="en-US" altLang="zh-CN" sz="2400" b="1" i="1">
                              <a:latin typeface="Cambria Math" panose="02040503050406030204" pitchFamily="18" charset="0"/>
                            </a:rPr>
                            <m:t>𝓜</m:t>
                          </m:r>
                        </m:e>
                        <m:sub>
                          <m:r>
                            <a:rPr lang="en-US" altLang="zh-CN" sz="2400" b="1" i="1">
                              <a:latin typeface="Cambria Math" panose="02040503050406030204" pitchFamily="18" charset="0"/>
                            </a:rPr>
                            <m:t>𝟎</m:t>
                          </m:r>
                        </m:sub>
                        <m:sup>
                          <m:r>
                            <a:rPr lang="en-US" altLang="zh-CN" sz="2400" b="1" i="1">
                              <a:latin typeface="Cambria Math" panose="02040503050406030204" pitchFamily="18" charset="0"/>
                            </a:rPr>
                            <m:t>𝟐</m:t>
                          </m:r>
                        </m:sup>
                      </m:sSubSup>
                      <m:sSubSup>
                        <m:sSubSupPr>
                          <m:ctrlPr>
                            <a:rPr lang="en-US" altLang="zh-CN" sz="2400" i="1" smtClean="0">
                              <a:latin typeface="Cambria Math" panose="02040503050406030204" pitchFamily="18" charset="0"/>
                            </a:rPr>
                          </m:ctrlPr>
                        </m:sSubSupPr>
                        <m:e>
                          <m:r>
                            <a:rPr lang="en-US" altLang="zh-CN" sz="2400" i="1">
                              <a:latin typeface="Cambria Math" panose="02040503050406030204" pitchFamily="18" charset="0"/>
                            </a:rPr>
                            <m:t>𝑓</m:t>
                          </m:r>
                        </m:e>
                        <m:sub>
                          <m:r>
                            <a:rPr lang="en-US" altLang="zh-CN" sz="2400" i="1">
                              <a:latin typeface="Cambria Math" panose="02040503050406030204" pitchFamily="18" charset="0"/>
                            </a:rPr>
                            <m:t>𝜙</m:t>
                          </m:r>
                        </m:sub>
                        <m:sup>
                          <m:r>
                            <a:rPr lang="en-US" altLang="zh-CN" sz="2400" i="1">
                              <a:latin typeface="Cambria Math" panose="02040503050406030204" pitchFamily="18" charset="0"/>
                            </a:rPr>
                            <m:t>2</m:t>
                          </m:r>
                        </m:sup>
                      </m:sSubSup>
                      <m:r>
                        <a:rPr lang="en-US" altLang="zh-CN" sz="2400" b="0" i="1" smtClean="0">
                          <a:latin typeface="Cambria Math" panose="02040503050406030204" pitchFamily="18" charset="0"/>
                        </a:rPr>
                        <m:t>×</m:t>
                      </m:r>
                      <m:r>
                        <a:rPr lang="en-US" altLang="zh-CN" sz="2400" b="1" i="1" smtClean="0">
                          <a:solidFill>
                            <a:srgbClr val="2E11BF"/>
                          </a:solidFill>
                          <a:latin typeface="Cambria Math" panose="02040503050406030204" pitchFamily="18" charset="0"/>
                        </a:rPr>
                        <m:t>𝟏</m:t>
                      </m:r>
                    </m:oMath>
                  </m:oMathPara>
                </a14:m>
                <a:endParaRPr lang="zh-CN" altLang="en-US" sz="2400" b="1" dirty="0">
                  <a:solidFill>
                    <a:srgbClr val="FF0000"/>
                  </a:solidFill>
                </a:endParaRPr>
              </a:p>
            </p:txBody>
          </p:sp>
        </mc:Choice>
        <mc:Fallback xmlns="">
          <p:sp>
            <p:nvSpPr>
              <p:cNvPr id="7" name="文本框 6">
                <a:extLst>
                  <a:ext uri="{FF2B5EF4-FFF2-40B4-BE49-F238E27FC236}">
                    <a16:creationId xmlns:a16="http://schemas.microsoft.com/office/drawing/2014/main" id="{4395172B-631D-1208-3838-303414E2C449}"/>
                  </a:ext>
                </a:extLst>
              </p:cNvPr>
              <p:cNvSpPr txBox="1">
                <a:spLocks noRot="1" noChangeAspect="1" noMove="1" noResize="1" noEditPoints="1" noAdjustHandles="1" noChangeArrowheads="1" noChangeShapeType="1" noTextEdit="1"/>
              </p:cNvSpPr>
              <p:nvPr/>
            </p:nvSpPr>
            <p:spPr>
              <a:xfrm>
                <a:off x="4030279" y="2382926"/>
                <a:ext cx="2200996" cy="535403"/>
              </a:xfrm>
              <a:prstGeom prst="rect">
                <a:avLst/>
              </a:prstGeom>
              <a:blipFill>
                <a:blip r:embed="rId10"/>
                <a:stretch>
                  <a:fillRect/>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5F861E14-C8D4-7DF2-150F-9463480CA5D3}"/>
              </a:ext>
            </a:extLst>
          </p:cNvPr>
          <p:cNvPicPr>
            <a:picLocks noChangeAspect="1"/>
          </p:cNvPicPr>
          <p:nvPr/>
        </p:nvPicPr>
        <p:blipFill>
          <a:blip r:embed="rId11"/>
          <a:stretch>
            <a:fillRect/>
          </a:stretch>
        </p:blipFill>
        <p:spPr>
          <a:xfrm>
            <a:off x="7502770" y="581115"/>
            <a:ext cx="4516316" cy="912311"/>
          </a:xfrm>
          <a:prstGeom prst="rect">
            <a:avLst/>
          </a:prstGeom>
        </p:spPr>
      </p:pic>
    </p:spTree>
    <p:extLst>
      <p:ext uri="{BB962C8B-B14F-4D97-AF65-F5344CB8AC3E}">
        <p14:creationId xmlns:p14="http://schemas.microsoft.com/office/powerpoint/2010/main" val="41294631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18729</TotalTime>
  <Words>3955</Words>
  <Application>Microsoft Office PowerPoint</Application>
  <PresentationFormat>宽屏</PresentationFormat>
  <Paragraphs>607</Paragraphs>
  <Slides>36</Slides>
  <Notes>18</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36</vt:i4>
      </vt:variant>
    </vt:vector>
  </HeadingPairs>
  <TitlesOfParts>
    <vt:vector size="51" baseType="lpstr">
      <vt:lpstr>Adobe 黑体 Std R</vt:lpstr>
      <vt:lpstr>Harding</vt:lpstr>
      <vt:lpstr>等线</vt:lpstr>
      <vt:lpstr>等线 Light</vt:lpstr>
      <vt:lpstr>黑体</vt:lpstr>
      <vt:lpstr>华文行楷</vt:lpstr>
      <vt:lpstr>微软雅黑</vt:lpstr>
      <vt:lpstr>arial</vt:lpstr>
      <vt:lpstr>arial</vt:lpstr>
      <vt:lpstr>Arial Black</vt:lpstr>
      <vt:lpstr>Cambria Math</vt:lpstr>
      <vt:lpstr>Open Sans</vt:lpstr>
      <vt:lpstr>Roboto</vt:lpstr>
      <vt:lpstr>Times New Roman</vt:lpstr>
      <vt:lpstr>Office 主题​​</vt:lpstr>
      <vt:lpstr>Detecting Quadratically Coupled Ultra-light Dark Matter with Stimulated Annihilation </vt:lpstr>
      <vt:lpstr>PowerPoint 演示文稿</vt:lpstr>
      <vt:lpstr>Introduction</vt:lpstr>
      <vt:lpstr>Introduction</vt:lpstr>
      <vt:lpstr> </vt:lpstr>
      <vt:lpstr> </vt:lpstr>
      <vt:lpstr>Stimulated Annihilation</vt:lpstr>
      <vt:lpstr>Research progression</vt:lpstr>
      <vt:lpstr>Stimulated Annihilation</vt:lpstr>
      <vt:lpstr>Stimulated Annihilation</vt:lpstr>
      <vt:lpstr>"Stimulated "Annihilation</vt:lpstr>
      <vt:lpstr>Local Halo</vt:lpstr>
      <vt:lpstr>Result</vt:lpstr>
      <vt:lpstr>Result</vt:lpstr>
      <vt:lpstr>Summary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Stimulated Annihilation</vt:lpstr>
      <vt:lpstr>Stimulated Annihilation</vt:lpstr>
      <vt:lpstr>Stimulated Annihilation</vt:lpstr>
      <vt:lpstr>Stimulated Annihilation</vt:lpstr>
      <vt:lpstr>Stimulated Annihilation</vt:lpstr>
      <vt:lpstr>"Stimulated "Annihilation</vt:lpstr>
      <vt:lpstr>"Stimulated "Annihilation</vt:lpstr>
      <vt:lpstr>Local Halo</vt:lpstr>
      <vt:lpstr>Local Halo</vt:lpstr>
      <vt:lpstr>Local Halo</vt:lpstr>
      <vt:lpstr>Local Halo</vt:lpstr>
      <vt:lpstr>Local Halo</vt:lpstr>
      <vt:lpstr>Local Halo</vt:lpstr>
      <vt:lpstr>Local Halo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Echo wave</dc:title>
  <dc:creator>龚 远林</dc:creator>
  <cp:lastModifiedBy>玉超 顾</cp:lastModifiedBy>
  <cp:revision>606</cp:revision>
  <dcterms:created xsi:type="dcterms:W3CDTF">2022-10-16T09:10:50Z</dcterms:created>
  <dcterms:modified xsi:type="dcterms:W3CDTF">2023-12-16T04:18:46Z</dcterms:modified>
</cp:coreProperties>
</file>