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1373" r:id="rId4"/>
    <p:sldId id="1352" r:id="rId5"/>
    <p:sldId id="1351" r:id="rId6"/>
    <p:sldId id="1353" r:id="rId7"/>
    <p:sldId id="1354" r:id="rId8"/>
    <p:sldId id="1355" r:id="rId9"/>
    <p:sldId id="1443" r:id="rId10"/>
    <p:sldId id="1356" r:id="rId11"/>
    <p:sldId id="1357" r:id="rId12"/>
    <p:sldId id="1399" r:id="rId13"/>
    <p:sldId id="1401" r:id="rId14"/>
    <p:sldId id="1402" r:id="rId15"/>
    <p:sldId id="1403" r:id="rId16"/>
    <p:sldId id="1383" r:id="rId17"/>
    <p:sldId id="1369" r:id="rId18"/>
    <p:sldId id="1431" r:id="rId19"/>
    <p:sldId id="1441" r:id="rId20"/>
    <p:sldId id="1435" r:id="rId21"/>
    <p:sldId id="1442" r:id="rId22"/>
    <p:sldId id="1429" r:id="rId23"/>
    <p:sldId id="1437" r:id="rId24"/>
    <p:sldId id="1438" r:id="rId25"/>
    <p:sldId id="1439" r:id="rId26"/>
    <p:sldId id="1436" r:id="rId27"/>
    <p:sldId id="1420" r:id="rId28"/>
    <p:sldId id="1433" r:id="rId29"/>
    <p:sldId id="1440" r:id="rId30"/>
    <p:sldId id="1430" r:id="rId31"/>
    <p:sldId id="1288" r:id="rId32"/>
    <p:sldId id="1432" r:id="rId33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mli" initials="h" lastIdx="4" clrIdx="0"/>
  <p:cmAuthor id="2" name="xitian fan" initials="xf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E6E6E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95" d="100"/>
          <a:sy n="95" d="100"/>
        </p:scale>
        <p:origin x="2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15380-D13F-44E6-89A9-05E812D62ACF}" type="datetimeFigureOut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D87DC-52BA-4C95-BF8C-878A9EEC841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90EDD3-9616-49F4-9887-37E6CD0251F0}" type="slidenum">
              <a:rPr altLang="en-US" sz="1200" smtClean="0">
                <a:latin typeface="Times New Roman" panose="02020603050405020304" pitchFamily="18" charset="0"/>
              </a:rPr>
              <a:t>4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除了前面的测试外，论文还对电子学系统的死时间进行了测试，结果表明读出系统死时间约</a:t>
            </a:r>
            <a:r>
              <a:rPr lang="en-US" altLang="zh-CN" dirty="0"/>
              <a:t>25μs</a:t>
            </a:r>
            <a:r>
              <a:rPr lang="zh-CN" altLang="en-US" dirty="0"/>
              <a:t>。电子学系统性能总结如表所示，各项性能均满足原型探测器读出需求，该方案为未来大规模</a:t>
            </a:r>
            <a:r>
              <a:rPr lang="en-US" altLang="zh-CN" dirty="0"/>
              <a:t>MTPC</a:t>
            </a:r>
            <a:r>
              <a:rPr lang="zh-CN" altLang="en-US" dirty="0"/>
              <a:t>装置的读出奠定了技术基础。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5C117-C0D3-478F-A650-DDB9633867FD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首先进行了</a:t>
            </a:r>
            <a:r>
              <a:rPr lang="en-US" altLang="zh-CN" dirty="0"/>
              <a:t>α</a:t>
            </a:r>
            <a:r>
              <a:rPr lang="zh-CN" altLang="en-US" dirty="0"/>
              <a:t>放射源测试，一个事例的波形如右上图所示，所有击中通道波形均正常，</a:t>
            </a:r>
            <a:r>
              <a:rPr lang="en-US" altLang="zh-CN" dirty="0"/>
              <a:t>α</a:t>
            </a:r>
            <a:r>
              <a:rPr lang="zh-CN" altLang="en-US" dirty="0"/>
              <a:t>粒子径迹如中间这幅图所示，可以看出比较清晰的三维径迹。电子学通道击中分布如右图所示，与放射源位置对应。通过</a:t>
            </a:r>
            <a:r>
              <a:rPr lang="en-US" altLang="zh-CN" dirty="0"/>
              <a:t>α</a:t>
            </a:r>
            <a:r>
              <a:rPr lang="zh-CN" altLang="en-US" dirty="0"/>
              <a:t>放射源测试验证了读出系统对带电粒子的测量功能。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5C117-C0D3-478F-A650-DDB9633867FD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90EDD3-9616-49F4-9887-37E6CD0251F0}" type="slidenum">
              <a:rPr altLang="en-US" sz="1200" smtClean="0">
                <a:latin typeface="Times New Roman" panose="02020603050405020304" pitchFamily="18" charset="0"/>
              </a:rPr>
              <a:t>17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5C117-C0D3-478F-A650-DDB9633867F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913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5C117-C0D3-478F-A650-DDB9633867FD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90EDD3-9616-49F4-9887-37E6CD0251F0}" type="slidenum">
              <a:rPr altLang="en-US" sz="1200" smtClean="0">
                <a:latin typeface="Times New Roman" panose="02020603050405020304" pitchFamily="18" charset="0"/>
              </a:rPr>
              <a:t>5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90EDD3-9616-49F4-9887-37E6CD0251F0}" type="slidenum">
              <a:rPr altLang="en-US" sz="1200" smtClean="0">
                <a:latin typeface="Times New Roman" panose="02020603050405020304" pitchFamily="18" charset="0"/>
              </a:rPr>
              <a:t>6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90EDD3-9616-49F4-9887-37E6CD0251F0}" type="slidenum">
              <a:rPr altLang="en-US" sz="1200" smtClean="0">
                <a:latin typeface="Times New Roman" panose="02020603050405020304" pitchFamily="18" charset="0"/>
              </a:rPr>
              <a:t>7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90EDD3-9616-49F4-9887-37E6CD0251F0}" type="slidenum">
              <a:rPr altLang="en-US" sz="1200" smtClean="0">
                <a:latin typeface="Times New Roman" panose="02020603050405020304" pitchFamily="18" charset="0"/>
              </a:rPr>
              <a:t>8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90EDD3-9616-49F4-9887-37E6CD0251F0}" type="slidenum">
              <a:rPr altLang="en-US" sz="1200" smtClean="0">
                <a:latin typeface="Times New Roman" panose="02020603050405020304" pitchFamily="18" charset="0"/>
              </a:rPr>
              <a:t>10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dirty="0"/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C90EDD3-9616-49F4-9887-37E6CD0251F0}" type="slidenum">
              <a:rPr altLang="en-US" sz="1200" smtClean="0">
                <a:latin typeface="Times New Roman" panose="02020603050405020304" pitchFamily="18" charset="0"/>
              </a:rPr>
              <a:t>11</a:t>
            </a:fld>
            <a:endParaRPr lang="zh-CN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设计完成的原型电子学系统实物如图所示，核心模块数量总计约</a:t>
            </a:r>
            <a:r>
              <a:rPr lang="en-US" altLang="zh-CN" dirty="0"/>
              <a:t>50</a:t>
            </a:r>
            <a:r>
              <a:rPr lang="zh-CN" altLang="en-US" dirty="0"/>
              <a:t>多块，可以实现对</a:t>
            </a:r>
            <a:r>
              <a:rPr lang="en-US" altLang="zh-CN" dirty="0"/>
              <a:t>1536</a:t>
            </a:r>
            <a:r>
              <a:rPr lang="zh-CN" altLang="en-US" dirty="0"/>
              <a:t>路探测器信号的读出。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5C117-C0D3-478F-A650-DDB9633867FD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同时对电子学基线进行分析，各通道间基线分布比较集中，不一致性仅约</a:t>
            </a:r>
            <a:r>
              <a:rPr lang="en-US" altLang="zh-CN" dirty="0"/>
              <a:t>0.1%</a:t>
            </a:r>
            <a:r>
              <a:rPr lang="zh-CN" altLang="en-US" dirty="0"/>
              <a:t>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5C117-C0D3-478F-A650-DDB9633867F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BE740-BA9C-40EA-8462-A11611A6F653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3FE1B-71EC-4AA4-81E2-B200EA6602CF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48212-F208-414A-A735-4208F95FED95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AD5C2-C668-4914-A89F-899BE0A06F65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702D1-8CA5-4021-8E72-AB0848A89EC2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7E665-9A18-4455-BC98-F316A65948AC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9C82F-0EF4-4A29-8CDC-6590C477CB24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98BF-07BE-4DFA-A88B-4F3F3BD75FA3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485D-EC72-4EC7-A0C6-573728F0C88A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8990D-876E-46B6-89DC-947D260BE8B5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962E9-8E23-4913-AD6A-EFA90C6E75FA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8E3E6-5BB9-48E8-A657-80465AD0DE7B}" type="datetime1">
              <a:rPr lang="zh-CN" altLang="en-US" smtClean="0"/>
              <a:t>2023/11/25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699D3-AA00-4954-AEB5-2BA43089F2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4132" y="1993676"/>
            <a:ext cx="9055735" cy="690880"/>
          </a:xfrm>
        </p:spPr>
        <p:txBody>
          <a:bodyPr>
            <a:noAutofit/>
          </a:bodyPr>
          <a:lstStyle/>
          <a:p>
            <a:r>
              <a:rPr lang="en-US" altLang="zh-CN" sz="4000" b="1" dirty="0">
                <a:solidFill>
                  <a:srgbClr val="99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MTPC</a:t>
            </a:r>
            <a:r>
              <a:rPr lang="zh-CN" altLang="en-US" sz="4000" b="1" dirty="0">
                <a:solidFill>
                  <a:srgbClr val="99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Arial" panose="020B0604020202020204" pitchFamily="34" charset="0"/>
              </a:rPr>
              <a:t>读出电子学研究进展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2999" y="3489511"/>
            <a:ext cx="6858000" cy="2531969"/>
          </a:xfrm>
        </p:spPr>
        <p:txBody>
          <a:bodyPr>
            <a:norm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报告人：赵懋源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封常青 赵懋源 段文皓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</a:p>
          <a:p>
            <a:pPr algn="ctr"/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核探测与核电子学国家重点实验室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中国科学技术大学近代物理系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967176" y="5841550"/>
            <a:ext cx="3357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2023-11-25  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广东广州</a:t>
            </a:r>
          </a:p>
        </p:txBody>
      </p:sp>
      <p:sp>
        <p:nvSpPr>
          <p:cNvPr id="7" name="副标题 2"/>
          <p:cNvSpPr>
            <a:spLocks noGrp="1"/>
          </p:cNvSpPr>
          <p:nvPr/>
        </p:nvSpPr>
        <p:spPr>
          <a:xfrm>
            <a:off x="242047" y="258474"/>
            <a:ext cx="4572000" cy="297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CSNS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白光中子多用途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TPC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物理研讨会</a:t>
            </a:r>
            <a:endParaRPr lang="zh-CN" altLang="en-US" sz="18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163" y="61551"/>
            <a:ext cx="2956837" cy="69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8"/>
          <p:cNvSpPr txBox="1"/>
          <p:nvPr/>
        </p:nvSpPr>
        <p:spPr bwMode="auto">
          <a:xfrm>
            <a:off x="205467" y="1069412"/>
            <a:ext cx="4943475" cy="343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DCM</a:t>
            </a:r>
            <a:r>
              <a:rPr lang="zh-CN" alt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：数据汇总模块</a:t>
            </a:r>
            <a:endParaRPr lang="en-US" altLang="zh-CN" sz="24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子母板结构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上位机数据接口：千兆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/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万兆以太网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前端数据接口：光纤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@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最多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16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个（子板）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8Gb DDR3L SDRAM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缓存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12V 5A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适配器供电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尺寸：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30.5cm×17.8cm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092" y="973923"/>
            <a:ext cx="3581902" cy="2545526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506684"/>
            <a:ext cx="2907846" cy="217263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标题 15"/>
          <p:cNvSpPr>
            <a:spLocks noGrp="1"/>
          </p:cNvSpPr>
          <p:nvPr/>
        </p:nvSpPr>
        <p:spPr>
          <a:xfrm>
            <a:off x="393065" y="367665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数据获取（汇总）模块设计</a:t>
            </a:r>
          </a:p>
        </p:txBody>
      </p:sp>
      <p:pic>
        <p:nvPicPr>
          <p:cNvPr id="12" name="图片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35" y="3660775"/>
            <a:ext cx="4870450" cy="319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ea typeface="微软雅黑" panose="020B0503020204020204" pitchFamily="34" charset="-122"/>
              </a:rPr>
              <a:t>电子学模块设计</a:t>
            </a:r>
          </a:p>
        </p:txBody>
      </p:sp>
      <p:sp>
        <p:nvSpPr>
          <p:cNvPr id="7" name="内容占位符 8"/>
          <p:cNvSpPr txBox="1"/>
          <p:nvPr/>
        </p:nvSpPr>
        <p:spPr bwMode="auto">
          <a:xfrm>
            <a:off x="628650" y="1209111"/>
            <a:ext cx="4540704" cy="245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TCM</a:t>
            </a:r>
            <a:r>
              <a:rPr lang="zh-CN" alt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：时钟触发模块</a:t>
            </a:r>
            <a:endParaRPr lang="en-US" altLang="zh-CN" sz="24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DCM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数据接口：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RJ45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口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@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最多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个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系统时钟源：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100MHz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50ppm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）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12V 5A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适配器供电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尺寸：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30.5cm×17.8cm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5" y="4112260"/>
            <a:ext cx="3671570" cy="2214245"/>
          </a:xfrm>
          <a:prstGeom prst="rect">
            <a:avLst/>
          </a:prstGeom>
        </p:spPr>
      </p:pic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主时钟触发模块设计</a:t>
            </a:r>
          </a:p>
        </p:txBody>
      </p:sp>
      <p:pic>
        <p:nvPicPr>
          <p:cNvPr id="14" name="图片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807" y="4054944"/>
            <a:ext cx="3761721" cy="2271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765" y="1515110"/>
            <a:ext cx="3933190" cy="19735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270" y="1089025"/>
            <a:ext cx="6724650" cy="435673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A888-F0A6-497F-A203-744BF10280CF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3753158" y="4073774"/>
            <a:ext cx="1093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ADM</a:t>
            </a:r>
            <a:endParaRPr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533492" y="2916006"/>
            <a:ext cx="1093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PAM</a:t>
            </a:r>
            <a:endParaRPr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474786" y="3920757"/>
            <a:ext cx="1093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PCMM</a:t>
            </a:r>
            <a:endParaRPr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99773" y="4817568"/>
            <a:ext cx="1093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DCM</a:t>
            </a:r>
            <a:endParaRPr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545820" y="2915741"/>
            <a:ext cx="1093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TCM</a:t>
            </a:r>
            <a:endParaRPr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cxnSp>
        <p:nvCxnSpPr>
          <p:cNvPr id="4" name="直接箭头连接符 3"/>
          <p:cNvCxnSpPr>
            <a:stCxn id="16" idx="2"/>
          </p:cNvCxnSpPr>
          <p:nvPr/>
        </p:nvCxnSpPr>
        <p:spPr>
          <a:xfrm>
            <a:off x="4080107" y="3223783"/>
            <a:ext cx="0" cy="41397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V="1">
            <a:off x="2381935" y="3920757"/>
            <a:ext cx="186081" cy="15301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5"/>
          <p:cNvSpPr>
            <a:spLocks noGrp="1"/>
          </p:cNvSpPr>
          <p:nvPr/>
        </p:nvSpPr>
        <p:spPr>
          <a:xfrm>
            <a:off x="393065" y="367665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已交付的读出电子学模块</a:t>
            </a:r>
            <a:endParaRPr lang="zh-CN" altLang="en-US" sz="2800" b="1" dirty="0"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28743" y="5724499"/>
            <a:ext cx="8035290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lnSpc>
                <a:spcPct val="150000"/>
              </a:lnSpc>
              <a:spcBef>
                <a:spcPct val="0"/>
              </a:spcBef>
              <a:buFont typeface="Wingdings" panose="05000000000000000000" charset="0"/>
              <a:buNone/>
              <a:defRPr/>
            </a:pP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24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块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PAM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、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24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块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ADM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、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6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块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PCMM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、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2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块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DCM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、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1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块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TCM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，共计</a:t>
            </a:r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57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个电路模块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  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A888-F0A6-497F-A203-744BF10280CF}" type="slidenum">
              <a:rPr lang="zh-CN" altLang="en-US" smtClean="0"/>
              <a:t>13</a:t>
            </a:fld>
            <a:endParaRPr lang="zh-CN" altLang="en-US" dirty="0"/>
          </a:p>
        </p:txBody>
      </p:sp>
      <p:pic>
        <p:nvPicPr>
          <p:cNvPr id="12" name="图片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140" y="1400810"/>
            <a:ext cx="4359910" cy="29381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电子学测试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65" y="1341120"/>
            <a:ext cx="3888740" cy="30575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9565" y="4624070"/>
            <a:ext cx="805561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主要测试项目</a:t>
            </a:r>
            <a:endParaRPr lang="en-US" altLang="zh-CN" sz="2000" b="1" dirty="0">
              <a:solidFill>
                <a:srgbClr val="0070C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828040" indent="-457200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电荷测量性能（基线噪声、线性、通道间串扰）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828040" indent="-457200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时间性能：时钟同步、触发同步、定时性能</a:t>
            </a:r>
          </a:p>
          <a:p>
            <a:pPr marL="828040" indent="-457200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数据传输可靠性（长时间误码率测试）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A888-F0A6-497F-A203-744BF10280CF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1772598" y="5520710"/>
            <a:ext cx="5602816" cy="4955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读出电子学各项技术参数满足原型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TPC</a:t>
            </a:r>
            <a:r>
              <a:rPr lang="zh-CN" altLang="en-US" sz="2000" b="1" dirty="0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读出需求</a:t>
            </a:r>
            <a:endParaRPr lang="en-US" altLang="zh-CN" sz="2000" b="1" dirty="0">
              <a:solidFill>
                <a:srgbClr val="7030A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93452" y="1457326"/>
          <a:ext cx="7559973" cy="37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9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99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9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0000">
                <a:tc>
                  <a:txBody>
                    <a:bodyPr/>
                    <a:lstStyle/>
                    <a:p>
                      <a:pPr algn="ctr"/>
                      <a:endParaRPr lang="zh-CN" altLang="en-US" b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原型探测器读出需求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电子学性能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读出通道数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1521</a:t>
                      </a:r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1536</a:t>
                      </a:r>
                      <a:r>
                        <a:rPr lang="zh-CN" altLang="en-US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0000"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电荷测量性能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信号幅度范围：</a:t>
                      </a:r>
                    </a:p>
                    <a:p>
                      <a:pPr algn="ctr"/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4.2fC</a:t>
                      </a:r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至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1.7pC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噪声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RMS: </a:t>
                      </a:r>
                      <a:r>
                        <a:rPr lang="en-US" altLang="zh-CN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0.76fC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00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动态范围上限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: </a:t>
                      </a:r>
                      <a:r>
                        <a:rPr lang="en-US" altLang="zh-CN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2.8pC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波形采样率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不低于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20MSPS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40MSPS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单次事例采样窗口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覆盖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20</a:t>
                      </a:r>
                      <a:r>
                        <a:rPr lang="el-GR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μ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s</a:t>
                      </a:r>
                      <a:endParaRPr lang="zh-CN" altLang="en-US" b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25.6μ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通道间同步精度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好于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10ns</a:t>
                      </a:r>
                      <a:endParaRPr lang="zh-CN" altLang="en-US" b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好于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200ps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飞行时间测量精度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好于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10ns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好于</a:t>
                      </a:r>
                      <a:r>
                        <a:rPr lang="en-US" altLang="zh-CN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3ns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死时间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短于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50</a:t>
                      </a:r>
                      <a:r>
                        <a:rPr lang="el-GR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μ</a:t>
                      </a:r>
                      <a:r>
                        <a:rPr lang="en-US" altLang="zh-CN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s</a:t>
                      </a:r>
                      <a:endParaRPr lang="zh-CN" altLang="en-US" b="1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约</a:t>
                      </a:r>
                      <a:r>
                        <a:rPr lang="el-GR" altLang="zh-CN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25μ</a:t>
                      </a:r>
                      <a:r>
                        <a:rPr lang="en-US" altLang="zh-CN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电子学测试结果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A888-F0A6-497F-A203-744BF10280CF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0" y="1351915"/>
            <a:ext cx="40849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8040" indent="-457200" algn="l">
              <a:lnSpc>
                <a:spcPct val="200000"/>
              </a:lnSpc>
              <a:buFont typeface="Wingdings" panose="05000000000000000000" charset="0"/>
              <a:buChar char="l"/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实验装置：原型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TPC</a:t>
            </a:r>
          </a:p>
          <a:p>
            <a:pPr marL="828040" indent="-457200">
              <a:lnSpc>
                <a:spcPct val="20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放射源：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黑体" panose="02010609060101010101" pitchFamily="49" charset="-122"/>
              </a:rPr>
              <a:t>241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Am α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</a:rPr>
              <a:t>源</a:t>
            </a:r>
          </a:p>
        </p:txBody>
      </p:sp>
      <p:pic>
        <p:nvPicPr>
          <p:cNvPr id="57346" name="Picture 2" descr="放射源测试hitma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789" y="3264502"/>
            <a:ext cx="2576531" cy="246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2"/>
          <p:cNvSpPr txBox="1"/>
          <p:nvPr/>
        </p:nvSpPr>
        <p:spPr>
          <a:xfrm>
            <a:off x="2441466" y="5848520"/>
            <a:ext cx="4136069" cy="4552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验证了读出系统对带电粒子的测量功能</a:t>
            </a:r>
            <a:endParaRPr lang="en-US" altLang="zh-CN" b="1" dirty="0">
              <a:solidFill>
                <a:srgbClr val="7030A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68" y="3264502"/>
            <a:ext cx="2562074" cy="246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55" y="1351915"/>
            <a:ext cx="4724400" cy="16770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5"/>
          <p:cNvSpPr>
            <a:spLocks noGrp="1"/>
          </p:cNvSpPr>
          <p:nvPr/>
        </p:nvSpPr>
        <p:spPr>
          <a:xfrm>
            <a:off x="393065" y="403860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系统联调：放射源测试</a:t>
            </a:r>
            <a:endParaRPr lang="en-US" altLang="zh-CN" sz="3600" b="1" dirty="0"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</p:txBody>
      </p:sp>
      <p:grpSp>
        <p:nvGrpSpPr>
          <p:cNvPr id="10" name="组合 9"/>
          <p:cNvGrpSpPr>
            <a:grpSpLocks noChangeAspect="1"/>
          </p:cNvGrpSpPr>
          <p:nvPr/>
        </p:nvGrpSpPr>
        <p:grpSpPr>
          <a:xfrm>
            <a:off x="263745" y="3261995"/>
            <a:ext cx="3224616" cy="2356290"/>
            <a:chOff x="0" y="0"/>
            <a:chExt cx="3288496" cy="2463748"/>
          </a:xfrm>
        </p:grpSpPr>
        <p:pic>
          <p:nvPicPr>
            <p:cNvPr id="11" name="Picture 2" descr="放射源测试前端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88496" cy="2463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2"/>
            <p:cNvSpPr txBox="1"/>
            <p:nvPr/>
          </p:nvSpPr>
          <p:spPr>
            <a:xfrm>
              <a:off x="1399156" y="524855"/>
              <a:ext cx="1207175" cy="3648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zh-CN" sz="1500" b="1" kern="1200" dirty="0">
                  <a:solidFill>
                    <a:srgbClr val="FFFF00"/>
                  </a:solidFill>
                  <a:effectLst/>
                  <a:latin typeface="Calibri" panose="020F0502020204030204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电子学模块</a:t>
              </a:r>
              <a:endParaRPr lang="zh-CN" sz="1500" kern="100" dirty="0">
                <a:effectLst/>
                <a:latin typeface="Calibri" panose="020F0502020204030204" charset="0"/>
                <a:ea typeface="仿宋_GB231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79514-4B5E-47B6-A691-F5C56B7E838C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10" name="内容占位符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" y="2106329"/>
            <a:ext cx="2894837" cy="2819971"/>
          </a:xfrm>
          <a:prstGeom prst="rect">
            <a:avLst/>
          </a:prstGeom>
        </p:spPr>
      </p:pic>
      <p:pic>
        <p:nvPicPr>
          <p:cNvPr id="11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360" y="2106329"/>
            <a:ext cx="2864811" cy="2819971"/>
          </a:xfrm>
          <a:prstGeom prst="rect">
            <a:avLst/>
          </a:prstGeom>
        </p:spPr>
      </p:pic>
      <p:pic>
        <p:nvPicPr>
          <p:cNvPr id="12" name="内容占位符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773" y="2106329"/>
            <a:ext cx="2834865" cy="2819971"/>
          </a:xfrm>
          <a:prstGeom prst="rect">
            <a:avLst/>
          </a:prstGeom>
        </p:spPr>
      </p:pic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系统联调：宇宙线测试</a:t>
            </a:r>
            <a:endParaRPr lang="en-US" altLang="zh-CN" sz="3600" b="1" dirty="0"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8"/>
          <p:cNvSpPr txBox="1"/>
          <p:nvPr/>
        </p:nvSpPr>
        <p:spPr bwMode="auto">
          <a:xfrm>
            <a:off x="277495" y="554144"/>
            <a:ext cx="4606018" cy="193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Back-n</a:t>
            </a:r>
            <a:r>
              <a:rPr lang="zh-CN" alt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束流实验（</a:t>
            </a:r>
            <a:r>
              <a:rPr lang="en-US" altLang="zh-CN" sz="2400" b="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</a:t>
            </a:r>
            <a:r>
              <a:rPr lang="en-US" altLang="zh-CN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Li</a:t>
            </a:r>
            <a:r>
              <a:rPr lang="zh-CN" alt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靶）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所有电子学通道工作正常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系统具有良好的粒子径迹测量能力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对氚、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α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实现了良好鉴别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9" name="内容占位符 3"/>
          <p:cNvPicPr/>
          <p:nvPr/>
        </p:nvPicPr>
        <p:blipFill>
          <a:blip r:embed="rId3"/>
          <a:stretch>
            <a:fillRect/>
          </a:stretch>
        </p:blipFill>
        <p:spPr>
          <a:xfrm>
            <a:off x="157752" y="3134801"/>
            <a:ext cx="2922491" cy="2861492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696" y="554144"/>
            <a:ext cx="3038665" cy="2580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426" y="3134801"/>
            <a:ext cx="5681805" cy="28614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76250" y="6246495"/>
            <a:ext cx="82835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/>
              <a:t>实验室新闻链接：http://sklpde.ustc.edu.cn/2021/0217/c7107a470852/page.htm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34334"/>
            <a:ext cx="7886700" cy="717449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内容提要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7" name="内容占位符 2"/>
          <p:cNvSpPr txBox="1"/>
          <p:nvPr/>
        </p:nvSpPr>
        <p:spPr>
          <a:xfrm>
            <a:off x="735012" y="879153"/>
            <a:ext cx="7673975" cy="5659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读出电子学系统介绍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触发方案改进介绍</a:t>
            </a:r>
            <a:endParaRPr lang="en-US" altLang="zh-C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电子学系统改进升级计划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总结与展望</a:t>
            </a:r>
          </a:p>
        </p:txBody>
      </p:sp>
    </p:spTree>
    <p:extLst>
      <p:ext uri="{BB962C8B-B14F-4D97-AF65-F5344CB8AC3E}">
        <p14:creationId xmlns:p14="http://schemas.microsoft.com/office/powerpoint/2010/main" val="2419352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79514-4B5E-47B6-A691-F5C56B7E838C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现有触发逻辑</a:t>
            </a:r>
            <a:endParaRPr lang="en-US" altLang="zh-CN" sz="3600" b="1" dirty="0"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413BBDC-CC4F-43E9-AAAF-223DFD993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0605" y="2946661"/>
            <a:ext cx="6192371" cy="37248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768C07-69C7-426B-84FA-B9595BBB3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853" y="651433"/>
            <a:ext cx="4159464" cy="2082907"/>
          </a:xfrm>
          <a:prstGeom prst="rect">
            <a:avLst/>
          </a:prstGeom>
        </p:spPr>
      </p:pic>
      <p:sp>
        <p:nvSpPr>
          <p:cNvPr id="10" name="内容占位符 8">
            <a:extLst>
              <a:ext uri="{FF2B5EF4-FFF2-40B4-BE49-F238E27FC236}">
                <a16:creationId xmlns:a16="http://schemas.microsoft.com/office/drawing/2014/main" id="{B100AB83-33AE-4218-9A1C-6FA6D621A695}"/>
              </a:ext>
            </a:extLst>
          </p:cNvPr>
          <p:cNvSpPr txBox="1"/>
          <p:nvPr/>
        </p:nvSpPr>
        <p:spPr bwMode="auto">
          <a:xfrm>
            <a:off x="324560" y="1434928"/>
            <a:ext cx="4606018" cy="247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自触发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多通道数据并行写入缓存，串行读出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为防止高能区数据占满缓存，造成较大的死时间，采用允许击中的区间避开高能区数据</a:t>
            </a:r>
            <a:endParaRPr lang="en-US" altLang="zh-CN" sz="18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4433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34334"/>
            <a:ext cx="7886700" cy="717449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内容提要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7" name="内容占位符 2"/>
          <p:cNvSpPr txBox="1"/>
          <p:nvPr/>
        </p:nvSpPr>
        <p:spPr>
          <a:xfrm>
            <a:off x="735012" y="879153"/>
            <a:ext cx="7673975" cy="5659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读出电子学系统介绍</a:t>
            </a:r>
            <a:endParaRPr lang="en-US" altLang="zh-C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触发方案改进介绍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电子学系统改进升级计划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总结与展望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79514-4B5E-47B6-A691-F5C56B7E838C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触发逻辑改进</a:t>
            </a:r>
            <a:endParaRPr lang="en-US" altLang="zh-CN" sz="3600" b="1" dirty="0"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3E373EE-93CC-421E-9AE1-56FBFC472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830" y="1010285"/>
            <a:ext cx="5607338" cy="308625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89E72AA-D52B-4A96-9975-EC9531114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281" y="5229149"/>
            <a:ext cx="6712295" cy="1492327"/>
          </a:xfrm>
          <a:prstGeom prst="rect">
            <a:avLst/>
          </a:prstGeom>
        </p:spPr>
      </p:pic>
      <p:sp>
        <p:nvSpPr>
          <p:cNvPr id="13" name="内容占位符 8">
            <a:extLst>
              <a:ext uri="{FF2B5EF4-FFF2-40B4-BE49-F238E27FC236}">
                <a16:creationId xmlns:a16="http://schemas.microsoft.com/office/drawing/2014/main" id="{7F58F0B2-0BBC-4D85-85E5-F35CC1BC10D8}"/>
              </a:ext>
            </a:extLst>
          </p:cNvPr>
          <p:cNvSpPr txBox="1"/>
          <p:nvPr/>
        </p:nvSpPr>
        <p:spPr bwMode="auto">
          <a:xfrm>
            <a:off x="324560" y="1434927"/>
            <a:ext cx="3299422" cy="379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高能区数据由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T0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外触发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高能区数据并行写入缓存之后不读出，切换至低能区之后，低能区数据边采集边读出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低能区数据采集结束后，在下次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T0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来临之前读取高能区数据</a:t>
            </a:r>
            <a:endParaRPr lang="en-US" altLang="zh-CN" sz="18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5475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79514-4B5E-47B6-A691-F5C56B7E838C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触发逻辑改进</a:t>
            </a:r>
            <a:endParaRPr lang="en-US" altLang="zh-CN" sz="3600" b="1" dirty="0"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F527E6B-D31A-46FE-8730-B777C9AB6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83" y="1493939"/>
            <a:ext cx="7721997" cy="3454578"/>
          </a:xfrm>
          <a:prstGeom prst="rect">
            <a:avLst/>
          </a:prstGeom>
        </p:spPr>
      </p:pic>
      <p:sp>
        <p:nvSpPr>
          <p:cNvPr id="8" name="内容占位符 8">
            <a:extLst>
              <a:ext uri="{FF2B5EF4-FFF2-40B4-BE49-F238E27FC236}">
                <a16:creationId xmlns:a16="http://schemas.microsoft.com/office/drawing/2014/main" id="{9E0EAC02-B27E-4E47-BAC6-69C85983189B}"/>
              </a:ext>
            </a:extLst>
          </p:cNvPr>
          <p:cNvSpPr txBox="1"/>
          <p:nvPr/>
        </p:nvSpPr>
        <p:spPr bwMode="auto">
          <a:xfrm>
            <a:off x="1677521" y="4995316"/>
            <a:ext cx="6148667" cy="1543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可以采集高能区数据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目前采用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2*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高能区数据包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+8*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低能区数据包的模式</a:t>
            </a:r>
            <a:endParaRPr lang="en-US" altLang="zh-CN" sz="18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4477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34334"/>
            <a:ext cx="7886700" cy="717449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内容提要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7" name="内容占位符 2"/>
          <p:cNvSpPr txBox="1"/>
          <p:nvPr/>
        </p:nvSpPr>
        <p:spPr>
          <a:xfrm>
            <a:off x="735012" y="879153"/>
            <a:ext cx="7673975" cy="5659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读出电子学系统介绍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触发方案改进介绍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电子学系统改进升级计划</a:t>
            </a:r>
            <a:endParaRPr lang="en-US" altLang="zh-CN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总结与展望</a:t>
            </a:r>
          </a:p>
        </p:txBody>
      </p:sp>
    </p:spTree>
    <p:extLst>
      <p:ext uri="{BB962C8B-B14F-4D97-AF65-F5344CB8AC3E}">
        <p14:creationId xmlns:p14="http://schemas.microsoft.com/office/powerpoint/2010/main" val="2265705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AC333D-180B-4336-A643-3F30D1BD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2D6A2E4-F810-47CC-B36C-3D6D5F1D2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89" y="1256407"/>
            <a:ext cx="4225461" cy="410896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2AD1F73-B6F0-45D8-A17F-F37ED846C316}"/>
              </a:ext>
            </a:extLst>
          </p:cNvPr>
          <p:cNvSpPr txBox="1"/>
          <p:nvPr/>
        </p:nvSpPr>
        <p:spPr>
          <a:xfrm>
            <a:off x="327662" y="1434622"/>
            <a:ext cx="4019377" cy="3268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电子学相邻通道号颠倒，原本连续的径迹出现中断；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每次上电情况不同，给径迹重建带来影响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分析认为是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ADC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的数据经过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JESD204B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协议传输至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FPGA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过程中造成的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8" name="标题 15">
            <a:extLst>
              <a:ext uri="{FF2B5EF4-FFF2-40B4-BE49-F238E27FC236}">
                <a16:creationId xmlns:a16="http://schemas.microsoft.com/office/drawing/2014/main" id="{5C966053-9503-41CF-9C2B-0E489312528E}"/>
              </a:ext>
            </a:extLst>
          </p:cNvPr>
          <p:cNvSpPr>
            <a:spLocks noGrp="1"/>
          </p:cNvSpPr>
          <p:nvPr/>
        </p:nvSpPr>
        <p:spPr>
          <a:xfrm>
            <a:off x="379618" y="258558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存在问题一</a:t>
            </a:r>
          </a:p>
        </p:txBody>
      </p:sp>
    </p:spTree>
    <p:extLst>
      <p:ext uri="{BB962C8B-B14F-4D97-AF65-F5344CB8AC3E}">
        <p14:creationId xmlns:p14="http://schemas.microsoft.com/office/powerpoint/2010/main" val="487545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AC333D-180B-4336-A643-3F30D1BD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2AD1F73-B6F0-45D8-A17F-F37ED846C316}"/>
              </a:ext>
            </a:extLst>
          </p:cNvPr>
          <p:cNvSpPr txBox="1"/>
          <p:nvPr/>
        </p:nvSpPr>
        <p:spPr>
          <a:xfrm>
            <a:off x="327662" y="1434622"/>
            <a:ext cx="4019377" cy="37272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电子学同一片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ADC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采集时间，与其他通道相差一个采样点（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12.5ns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）；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每次上电情况不同，给数据分析带来影响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分析认为是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ADC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的数据经过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JESD204B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协议传输至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FPGA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过程中造成的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8" name="标题 15">
            <a:extLst>
              <a:ext uri="{FF2B5EF4-FFF2-40B4-BE49-F238E27FC236}">
                <a16:creationId xmlns:a16="http://schemas.microsoft.com/office/drawing/2014/main" id="{5C966053-9503-41CF-9C2B-0E489312528E}"/>
              </a:ext>
            </a:extLst>
          </p:cNvPr>
          <p:cNvSpPr>
            <a:spLocks noGrp="1"/>
          </p:cNvSpPr>
          <p:nvPr/>
        </p:nvSpPr>
        <p:spPr>
          <a:xfrm>
            <a:off x="379618" y="258558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存在问题二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C59652D-A616-4BEC-AE36-768EFF071A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39" y="1869140"/>
            <a:ext cx="4642430" cy="271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454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AC333D-180B-4336-A643-3F30D1BD6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2AD1F73-B6F0-45D8-A17F-F37ED846C316}"/>
              </a:ext>
            </a:extLst>
          </p:cNvPr>
          <p:cNvSpPr txBox="1"/>
          <p:nvPr/>
        </p:nvSpPr>
        <p:spPr>
          <a:xfrm>
            <a:off x="327663" y="1108677"/>
            <a:ext cx="4506556" cy="28039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现有的逻辑是基于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10MHz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全局时钟下工作，该时钟频率为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FPGA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芯片内时钟管理模块的频率下限，稳定性差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下一步将全局时钟提升至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20MHz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可以提高系统工作稳定性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8" name="标题 15">
            <a:extLst>
              <a:ext uri="{FF2B5EF4-FFF2-40B4-BE49-F238E27FC236}">
                <a16:creationId xmlns:a16="http://schemas.microsoft.com/office/drawing/2014/main" id="{5C966053-9503-41CF-9C2B-0E489312528E}"/>
              </a:ext>
            </a:extLst>
          </p:cNvPr>
          <p:cNvSpPr>
            <a:spLocks noGrp="1"/>
          </p:cNvSpPr>
          <p:nvPr/>
        </p:nvSpPr>
        <p:spPr>
          <a:xfrm>
            <a:off x="379618" y="258558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存在问题三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9978EF0-B837-43BD-9079-6BA97FD4D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063" y="235177"/>
            <a:ext cx="2420208" cy="319382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B172C89-24A1-4EFA-A7BB-F50C288F6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625" y="3696075"/>
            <a:ext cx="5089712" cy="302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81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A888-F0A6-497F-A203-744BF10280CF}" type="slidenum">
              <a:rPr lang="zh-CN" altLang="en-US" smtClean="0"/>
              <a:t>26</a:t>
            </a:fld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4299773" y="4817568"/>
            <a:ext cx="1093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DCM</a:t>
            </a:r>
            <a:endParaRPr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标题 15"/>
          <p:cNvSpPr>
            <a:spLocks noGrp="1"/>
          </p:cNvSpPr>
          <p:nvPr/>
        </p:nvSpPr>
        <p:spPr>
          <a:xfrm>
            <a:off x="379618" y="258558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电子学硬件规模升级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59574" y="789162"/>
            <a:ext cx="8824852" cy="113024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在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MTPC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原型系统的设计框架内，利用电子学可扩展性扩大规模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1536+1536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路原型系统，应用于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TPC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双端读出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224795A-A951-4419-96C4-336E10C41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50" y="2040432"/>
            <a:ext cx="7367951" cy="46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99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9A888-F0A6-497F-A203-744BF10280CF}" type="slidenum">
              <a:rPr lang="zh-CN" altLang="en-US" smtClean="0"/>
              <a:t>27</a:t>
            </a:fld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1474786" y="3920757"/>
            <a:ext cx="1093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PCMM</a:t>
            </a:r>
            <a:endParaRPr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99773" y="4817568"/>
            <a:ext cx="1093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DCM</a:t>
            </a:r>
            <a:endParaRPr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545820" y="2915741"/>
            <a:ext cx="1093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TCM</a:t>
            </a:r>
            <a:endParaRPr lang="zh-CN" altLang="en-US" sz="1400" b="1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" name="标题 15"/>
          <p:cNvSpPr>
            <a:spLocks noGrp="1"/>
          </p:cNvSpPr>
          <p:nvPr/>
        </p:nvSpPr>
        <p:spPr>
          <a:xfrm>
            <a:off x="393065" y="367665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电子学模块设计加工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210788" y="5106067"/>
            <a:ext cx="7037183" cy="45525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24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块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PAM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、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24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块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ADM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、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6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块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PCMM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、</a:t>
            </a:r>
            <a:r>
              <a:rPr lang="en-US" altLang="zh-CN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2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块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DCM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，共计</a:t>
            </a:r>
            <a:r>
              <a:rPr lang="en-US" altLang="zh-CN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56</a:t>
            </a:r>
            <a:r>
              <a:rPr lang="zh-CN" altLang="en-US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个电路模块</a:t>
            </a:r>
            <a:r>
              <a:rPr lang="en-US" altLang="zh-CN" dirty="0">
                <a:highlight>
                  <a:srgbClr val="FFFF00"/>
                </a:highlight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   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315616" y="5561320"/>
            <a:ext cx="4512774" cy="57624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1536</a:t>
            </a:r>
            <a:r>
              <a:rPr lang="zh-CN" altLang="en-US" sz="24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路原型系统，正在进行调试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21" name="图片 20" descr="微信图片_20231109165821">
            <a:extLst>
              <a:ext uri="{FF2B5EF4-FFF2-40B4-BE49-F238E27FC236}">
                <a16:creationId xmlns:a16="http://schemas.microsoft.com/office/drawing/2014/main" id="{064D10D7-FC4C-4C4E-A155-F896C01FA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12" b="7743"/>
          <a:stretch/>
        </p:blipFill>
        <p:spPr>
          <a:xfrm>
            <a:off x="1104538" y="1390690"/>
            <a:ext cx="6854726" cy="358076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79514-4B5E-47B6-A691-F5C56B7E838C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8024794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大规模电子学系统逻辑升级模块开发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D402FC6-E9C8-4B90-903E-B95B3237BE49}"/>
              </a:ext>
            </a:extLst>
          </p:cNvPr>
          <p:cNvSpPr/>
          <p:nvPr/>
        </p:nvSpPr>
        <p:spPr>
          <a:xfrm>
            <a:off x="5520017" y="2607048"/>
            <a:ext cx="1593476" cy="16439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ysClr val="windowText" lastClr="000000"/>
                </a:solidFill>
              </a:rPr>
              <a:t>FPGA</a:t>
            </a:r>
            <a:endParaRPr lang="zh-CN" alt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6E3D08C-C3C8-4FB2-9E83-6E672DA55D62}"/>
              </a:ext>
            </a:extLst>
          </p:cNvPr>
          <p:cNvSpPr/>
          <p:nvPr/>
        </p:nvSpPr>
        <p:spPr>
          <a:xfrm>
            <a:off x="7864286" y="2875990"/>
            <a:ext cx="1098177" cy="1106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ysClr val="windowText" lastClr="000000"/>
                </a:solidFill>
              </a:rPr>
              <a:t>Flash</a:t>
            </a:r>
            <a:endParaRPr lang="zh-CN" alt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302D87BC-2478-4E60-AB24-96C503EFF4D4}"/>
              </a:ext>
            </a:extLst>
          </p:cNvPr>
          <p:cNvSpPr/>
          <p:nvPr/>
        </p:nvSpPr>
        <p:spPr>
          <a:xfrm rot="5400000">
            <a:off x="7342653" y="3137554"/>
            <a:ext cx="292473" cy="6064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箭头: 下 12">
            <a:extLst>
              <a:ext uri="{FF2B5EF4-FFF2-40B4-BE49-F238E27FC236}">
                <a16:creationId xmlns:a16="http://schemas.microsoft.com/office/drawing/2014/main" id="{376EA05A-CB2A-49E6-9F4D-74293CF9A57D}"/>
              </a:ext>
            </a:extLst>
          </p:cNvPr>
          <p:cNvSpPr/>
          <p:nvPr/>
        </p:nvSpPr>
        <p:spPr>
          <a:xfrm rot="16200000">
            <a:off x="4864917" y="2967995"/>
            <a:ext cx="292473" cy="9455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7C6BF58-573A-4F07-B25B-FD16F3957FAD}"/>
              </a:ext>
            </a:extLst>
          </p:cNvPr>
          <p:cNvSpPr txBox="1"/>
          <p:nvPr/>
        </p:nvSpPr>
        <p:spPr>
          <a:xfrm>
            <a:off x="4370293" y="2875990"/>
            <a:ext cx="1149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Logic data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C8DAAE9-05A9-44EB-B046-53AC30457EC6}"/>
              </a:ext>
            </a:extLst>
          </p:cNvPr>
          <p:cNvSpPr txBox="1"/>
          <p:nvPr/>
        </p:nvSpPr>
        <p:spPr>
          <a:xfrm>
            <a:off x="0" y="1751049"/>
            <a:ext cx="4587450" cy="28069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大规模系统中，电子学硬件逻辑更新过程繁琐；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可以尝试采用远程更新，将逻辑固化的数据用现有的数据通道发送至各前端进行固化；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已在一些系统中得到应用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27068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79514-4B5E-47B6-A691-F5C56B7E838C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8024794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基于</a:t>
            </a:r>
            <a:r>
              <a:rPr lang="en-US" altLang="zh-CN" sz="3600" b="1" dirty="0" err="1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SiTCP</a:t>
            </a:r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协议的万兆以太网模块应用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C8DAAE9-05A9-44EB-B046-53AC30457EC6}"/>
              </a:ext>
            </a:extLst>
          </p:cNvPr>
          <p:cNvSpPr txBox="1"/>
          <p:nvPr/>
        </p:nvSpPr>
        <p:spPr>
          <a:xfrm>
            <a:off x="262087" y="1737602"/>
            <a:ext cx="8515350" cy="2345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双端读出的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TPC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电子学系统共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3072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通道，使用双触发模式数据量巨大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按最大估算，将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3072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通道的高能区部分数据在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30ms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内传输完成，每块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DCM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的数据率为：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		16bit*1024samples*2*1024channel / 30ms = 1Gbps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已接近或超过以太网上限，需要对以太网速率进行升级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79739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555" y="294640"/>
            <a:ext cx="8776970" cy="606425"/>
          </a:xfrm>
        </p:spPr>
        <p:txBody>
          <a:bodyPr>
            <a:noAutofit/>
          </a:bodyPr>
          <a:lstStyle/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白光中子源多用途</a:t>
            </a:r>
            <a:r>
              <a:rPr lang="en-US" altLang="zh-CN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TPC </a:t>
            </a:r>
            <a:r>
              <a:rPr lang="en-US" altLang="zh-CN" sz="28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(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MTPC</a:t>
            </a:r>
            <a:r>
              <a:rPr lang="en-US" altLang="zh-CN" sz="28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, 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M</a:t>
            </a:r>
            <a:r>
              <a:rPr lang="en-US" altLang="zh-CN" sz="28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ulti-Purpose 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TPC</a:t>
            </a:r>
            <a:r>
              <a:rPr lang="en-US" altLang="zh-CN" sz="28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)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555" y="1152525"/>
            <a:ext cx="8842375" cy="1511300"/>
          </a:xfrm>
        </p:spPr>
        <p:txBody>
          <a:bodyPr>
            <a:normAutofit fontScale="97500"/>
          </a:bodyPr>
          <a:lstStyle/>
          <a:p>
            <a:pPr lvl="0" algn="l">
              <a:lnSpc>
                <a:spcPct val="120000"/>
              </a:lnSpc>
              <a:buClrTx/>
              <a:buSzTx/>
              <a:buFont typeface="Wingdings" panose="05000000000000000000" charset="0"/>
              <a:buChar char="n"/>
            </a:pPr>
            <a:r>
              <a:rPr lang="zh-CN" altLang="en-US" sz="233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主要用途：针对轻带电粒子测量</a:t>
            </a:r>
          </a:p>
          <a:p>
            <a:pPr lvl="1">
              <a:lnSpc>
                <a:spcPct val="120000"/>
              </a:lnSpc>
              <a:buFont typeface="Wingdings" panose="05000000000000000000" charset="0"/>
              <a:buChar char="p"/>
            </a:pPr>
            <a:r>
              <a:rPr lang="en-US" altLang="zh-CN" sz="171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BLUET</a:t>
            </a:r>
            <a:r>
              <a:rPr lang="zh-CN" altLang="en-US" sz="171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</a:t>
            </a:r>
            <a:r>
              <a:rPr lang="en-US" altLang="zh-CN" sz="171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B</a:t>
            </a:r>
            <a:r>
              <a:rPr lang="en-US" altLang="zh-CN" sz="171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ack-n </a:t>
            </a:r>
            <a:r>
              <a:rPr lang="en-US" altLang="zh-CN" sz="171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L</a:t>
            </a:r>
            <a:r>
              <a:rPr lang="en-US" altLang="zh-CN" sz="171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ight Charged Particle </a:t>
            </a:r>
            <a:r>
              <a:rPr lang="en-US" altLang="zh-CN" sz="171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U</a:t>
            </a:r>
            <a:r>
              <a:rPr lang="en-US" altLang="zh-CN" sz="171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niversal </a:t>
            </a:r>
            <a:r>
              <a:rPr lang="en-US" altLang="zh-CN" sz="171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E</a:t>
            </a:r>
            <a:r>
              <a:rPr lang="en-US" altLang="zh-CN" sz="171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xperimental </a:t>
            </a:r>
            <a:r>
              <a:rPr lang="en-US" altLang="zh-CN" sz="171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T</a:t>
            </a:r>
            <a:r>
              <a:rPr lang="en-US" altLang="zh-CN" sz="171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PC</a:t>
            </a:r>
            <a:r>
              <a:rPr lang="en-US" altLang="zh-CN" sz="171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endParaRPr lang="zh-CN" altLang="en-US" sz="1710" dirty="0"/>
          </a:p>
          <a:p>
            <a:pPr lvl="0">
              <a:lnSpc>
                <a:spcPct val="120000"/>
              </a:lnSpc>
              <a:buFont typeface="Wingdings" panose="05000000000000000000" charset="0"/>
              <a:buChar char="n"/>
            </a:pPr>
            <a:r>
              <a:rPr lang="zh-CN" altLang="en-US" sz="233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兼顾其他用途：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裂变产物测量、中子共振照相、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中子束斑测量</a:t>
            </a:r>
          </a:p>
        </p:txBody>
      </p:sp>
      <p:pic>
        <p:nvPicPr>
          <p:cNvPr id="13" name="内容占位符 6"/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6579"/>
          <a:stretch>
            <a:fillRect/>
          </a:stretch>
        </p:blipFill>
        <p:spPr>
          <a:xfrm>
            <a:off x="3724275" y="3855720"/>
            <a:ext cx="5367655" cy="2303780"/>
          </a:xfrm>
          <a:prstGeom prst="rect">
            <a:avLst/>
          </a:prstGeom>
        </p:spPr>
      </p:pic>
      <p:pic>
        <p:nvPicPr>
          <p:cNvPr id="24" name="内容占位符 10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955" y="3215640"/>
            <a:ext cx="2616200" cy="287845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" y="3138805"/>
            <a:ext cx="2033270" cy="2879090"/>
          </a:xfrm>
          <a:prstGeom prst="rect">
            <a:avLst/>
          </a:prstGeom>
        </p:spPr>
      </p:pic>
      <p:cxnSp>
        <p:nvCxnSpPr>
          <p:cNvPr id="20" name="直接箭头连接符 19"/>
          <p:cNvCxnSpPr/>
          <p:nvPr/>
        </p:nvCxnSpPr>
        <p:spPr>
          <a:xfrm>
            <a:off x="4916805" y="3855720"/>
            <a:ext cx="3361690" cy="431800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312420" y="3138805"/>
            <a:ext cx="4857115" cy="3037205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339090" y="3896360"/>
            <a:ext cx="6877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正面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2516505" y="3873500"/>
            <a:ext cx="6877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背面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0360" y="4937125"/>
            <a:ext cx="868045" cy="96647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613025" y="4937125"/>
            <a:ext cx="967740" cy="902640"/>
            <a:chOff x="12045" y="279"/>
            <a:chExt cx="2126" cy="198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12045" y="279"/>
              <a:ext cx="2126" cy="1965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2213" y="1520"/>
              <a:ext cx="1770" cy="74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 b="1">
                  <a:solidFill>
                    <a:srgbClr val="FFFF00"/>
                  </a:solidFill>
                </a:rPr>
                <a:t>矢车菊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264"/>
    </mc:Choice>
    <mc:Fallback xmlns="">
      <p:transition advTm="1726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34334"/>
            <a:ext cx="7886700" cy="717449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内容提要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7" name="内容占位符 2"/>
          <p:cNvSpPr txBox="1"/>
          <p:nvPr/>
        </p:nvSpPr>
        <p:spPr>
          <a:xfrm>
            <a:off x="735012" y="879153"/>
            <a:ext cx="7673975" cy="5659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50000"/>
              </a:lnSpc>
            </a:pP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读出电子学系统介绍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触发方案改进介绍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电子学系统改进升级计划</a:t>
            </a: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总结与展望</a:t>
            </a:r>
          </a:p>
        </p:txBody>
      </p:sp>
    </p:spTree>
    <p:extLst>
      <p:ext uri="{BB962C8B-B14F-4D97-AF65-F5344CB8AC3E}">
        <p14:creationId xmlns:p14="http://schemas.microsoft.com/office/powerpoint/2010/main" val="3845589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4459" y="876440"/>
            <a:ext cx="8895080" cy="512094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研制完成了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1519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路原型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TPC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系统，并成功开展了束流实验</a:t>
            </a:r>
          </a:p>
          <a:p>
            <a:pPr lvl="1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该原型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TPC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也是继美国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LANSCE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的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NIFFTE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后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世界上第二台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专门用于测量中子核反应截面数据的专业探测器系统</a:t>
            </a:r>
          </a:p>
          <a:p>
            <a:pPr lvl="1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为更大规模的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TPC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系统研制奠定了技术基础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应用于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TPC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双端读出的电子学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2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硬件正在调试中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lvl="2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利用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TPC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双端读出的方案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开展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进一步的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实验，发表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物理结果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lvl="2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改进了电子学触发方案</a:t>
            </a:r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461962" y="85855"/>
            <a:ext cx="8220075" cy="576262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总</a:t>
            </a:r>
            <a:r>
              <a:rPr lang="zh-CN" altLang="en-US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6057900" y="6492876"/>
            <a:ext cx="3086100" cy="365125"/>
          </a:xfrm>
        </p:spPr>
        <p:txBody>
          <a:bodyPr/>
          <a:lstStyle/>
          <a:p>
            <a:pPr>
              <a:defRPr/>
            </a:pPr>
            <a:fld id="{DA277C42-22DC-4044-8CC3-676A4B03B895}" type="slidenum">
              <a:rPr lang="en-US" altLang="zh-CN" smtClean="0"/>
              <a:t>31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"/>
    </mc:Choice>
    <mc:Fallback xmlns="">
      <p:transition spd="slow" advTm="30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4459" y="965200"/>
            <a:ext cx="8895080" cy="358986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charset="0"/>
              <a:buChar char="n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下一步工作计划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解决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ADC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采集数据时，通道号和时间错位的问题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提高全局时钟频率，提高系统运行稳定性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完成双端读出电子学硬件调试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增加便于大规模电子学硬件逻辑升级的模块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开发基于</a:t>
            </a:r>
            <a:r>
              <a:rPr lang="en-US" altLang="zh-CN" sz="2000" dirty="0" err="1">
                <a:latin typeface="黑体" panose="02010609060101010101" pitchFamily="49" charset="-122"/>
                <a:ea typeface="黑体" panose="02010609060101010101" pitchFamily="49" charset="-122"/>
              </a:rPr>
              <a:t>SiTCP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协议的万兆速率数据传输端口模块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1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调研和使用国产读出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ASIC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，提高系统集成度，降低功耗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461962" y="180731"/>
            <a:ext cx="8220075" cy="576262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展望</a:t>
            </a:r>
            <a:endParaRPr lang="zh-CN" altLang="en-US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>
          <a:xfrm>
            <a:off x="6057900" y="6492876"/>
            <a:ext cx="3086100" cy="365125"/>
          </a:xfrm>
        </p:spPr>
        <p:txBody>
          <a:bodyPr/>
          <a:lstStyle/>
          <a:p>
            <a:pPr>
              <a:defRPr/>
            </a:pPr>
            <a:fld id="{DA277C42-22DC-4044-8CC3-676A4B03B895}" type="slidenum">
              <a:rPr lang="en-US" altLang="zh-CN" smtClean="0"/>
              <a:t>32</a:t>
            </a:fld>
            <a:endParaRPr lang="en-US" altLang="zh-CN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6807B66-892A-499F-9F08-6357BBADA527}"/>
              </a:ext>
            </a:extLst>
          </p:cNvPr>
          <p:cNvSpPr txBox="1"/>
          <p:nvPr/>
        </p:nvSpPr>
        <p:spPr>
          <a:xfrm>
            <a:off x="381634" y="4923216"/>
            <a:ext cx="8380730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后续工作还在开展中，希望得到</a:t>
            </a:r>
            <a:r>
              <a:rPr lang="zh-CN" altLang="en-US" sz="32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进一步的</a:t>
            </a:r>
            <a:r>
              <a:rPr lang="zh-CN" altLang="en-US" sz="32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支持！</a:t>
            </a:r>
            <a:endParaRPr lang="en-US" altLang="zh-CN" sz="32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endParaRPr lang="en-US" altLang="zh-CN" sz="3200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/>
            <a:r>
              <a:rPr lang="zh-CN" altLang="en-US" sz="3200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恳请批评指正</a:t>
            </a:r>
          </a:p>
        </p:txBody>
      </p:sp>
    </p:spTree>
    <p:extLst>
      <p:ext uri="{BB962C8B-B14F-4D97-AF65-F5344CB8AC3E}">
        <p14:creationId xmlns:p14="http://schemas.microsoft.com/office/powerpoint/2010/main" val="180131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"/>
    </mc:Choice>
    <mc:Fallback xmlns="">
      <p:transition spd="slow" advTm="30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220" y="1105535"/>
            <a:ext cx="5944235" cy="5482590"/>
          </a:xfrm>
          <a:prstGeom prst="rect">
            <a:avLst/>
          </a:prstGeom>
        </p:spPr>
      </p:pic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原型</a:t>
            </a:r>
            <a:r>
              <a:rPr lang="en-US" altLang="zh-CN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TPC</a:t>
            </a:r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读出电子学系统方案</a:t>
            </a:r>
            <a:endParaRPr lang="zh-CN" altLang="en-US" sz="2800" b="1" dirty="0">
              <a:solidFill>
                <a:srgbClr val="FF0000"/>
              </a:solidFill>
              <a:latin typeface="Calibri" panose="020F0502020204030204" charset="0"/>
              <a:ea typeface="黑体" panose="02010609060101010101" pitchFamily="49" charset="-122"/>
              <a:cs typeface="Calibri" panose="020F0502020204030204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ea typeface="微软雅黑" panose="020B0503020204020204" pitchFamily="34" charset="-122"/>
              </a:rPr>
              <a:t>电子学需求</a:t>
            </a:r>
          </a:p>
        </p:txBody>
      </p:sp>
      <p:sp>
        <p:nvSpPr>
          <p:cNvPr id="8" name="内容占位符 8"/>
          <p:cNvSpPr txBox="1"/>
          <p:nvPr/>
        </p:nvSpPr>
        <p:spPr bwMode="auto">
          <a:xfrm>
            <a:off x="477520" y="1323975"/>
            <a:ext cx="5650865" cy="382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电子学需求</a:t>
            </a:r>
            <a:r>
              <a:rPr lang="en-US" altLang="zh-CN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: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读出通道数：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1519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路阳极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+1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路阴极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+1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路丝网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电荷测量范围：覆盖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4.2fC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至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1.7pC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波形采样率：不低于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20MSPS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采样窗口：大于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20μs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通道间同步性：好于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10ns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定时精度：好于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10ns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读出死时间：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低于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50μs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9" name="内容占位符 8"/>
          <p:cNvSpPr txBox="1"/>
          <p:nvPr/>
        </p:nvSpPr>
        <p:spPr bwMode="auto">
          <a:xfrm>
            <a:off x="6172200" y="1324202"/>
            <a:ext cx="29718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主要的技术挑战</a:t>
            </a:r>
            <a:r>
              <a:rPr lang="en-US" altLang="zh-CN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: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低功耗、高集成度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电荷测量范围大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死时间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短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0" name="内容占位符 8"/>
          <p:cNvSpPr txBox="1"/>
          <p:nvPr/>
        </p:nvSpPr>
        <p:spPr bwMode="auto">
          <a:xfrm>
            <a:off x="1022985" y="5351145"/>
            <a:ext cx="7492365" cy="59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+mn-ea"/>
              </a:rPr>
              <a:t>技术方案：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电荷灵敏放大</a:t>
            </a:r>
            <a:r>
              <a:rPr lang="en-US" altLang="zh-CN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+  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波形数字化</a:t>
            </a:r>
            <a:r>
              <a:rPr lang="en-US" altLang="zh-CN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+ FPGA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数字化处理</a:t>
            </a:r>
          </a:p>
        </p:txBody>
      </p:sp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原型</a:t>
            </a:r>
            <a:r>
              <a:rPr lang="en-US" altLang="zh-CN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  <a:sym typeface="+mn-ea"/>
              </a:rPr>
              <a:t>TPC</a:t>
            </a:r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读出电子学指标需求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ea typeface="微软雅黑" panose="020B0503020204020204" pitchFamily="34" charset="-122"/>
              </a:rPr>
              <a:t>电子学模块设计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279" y="933283"/>
            <a:ext cx="3612130" cy="2870387"/>
          </a:xfrm>
          <a:prstGeom prst="rect">
            <a:avLst/>
          </a:prstGeom>
        </p:spPr>
      </p:pic>
      <p:sp>
        <p:nvSpPr>
          <p:cNvPr id="7" name="内容占位符 8"/>
          <p:cNvSpPr txBox="1"/>
          <p:nvPr/>
        </p:nvSpPr>
        <p:spPr bwMode="auto">
          <a:xfrm>
            <a:off x="393065" y="1249680"/>
            <a:ext cx="390398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通道数：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64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路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处理方式：电荷收集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电荷测量范围：不超过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3pC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输出信号类型：差分模拟信号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尺寸：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19.1cm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×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11.5cm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功耗：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1W/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板</a:t>
            </a:r>
          </a:p>
        </p:txBody>
      </p:sp>
      <p:sp>
        <p:nvSpPr>
          <p:cNvPr id="10" name="内容占位符 8"/>
          <p:cNvSpPr txBox="1"/>
          <p:nvPr/>
        </p:nvSpPr>
        <p:spPr bwMode="auto">
          <a:xfrm>
            <a:off x="206558" y="4626749"/>
            <a:ext cx="4156301" cy="100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探测器信号由金手指输入</a:t>
            </a:r>
            <a:endParaRPr lang="en-US" altLang="zh-CN" sz="2000" b="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处理后差分信号由高密连接器输出</a:t>
            </a:r>
            <a:endParaRPr lang="en-US" altLang="zh-CN" sz="2000" b="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前放模块设计</a:t>
            </a:r>
          </a:p>
        </p:txBody>
      </p:sp>
      <p:pic>
        <p:nvPicPr>
          <p:cNvPr id="13" name="图片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510" y="4043680"/>
            <a:ext cx="4197350" cy="2574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  <a:ea typeface="微软雅黑" panose="020B0503020204020204" pitchFamily="34" charset="-122"/>
              </a:rPr>
              <a:t>电子学模块设计</a:t>
            </a:r>
          </a:p>
        </p:txBody>
      </p:sp>
      <p:sp>
        <p:nvSpPr>
          <p:cNvPr id="7" name="内容占位符 8"/>
          <p:cNvSpPr txBox="1"/>
          <p:nvPr/>
        </p:nvSpPr>
        <p:spPr bwMode="auto">
          <a:xfrm>
            <a:off x="314325" y="1091850"/>
            <a:ext cx="4099969" cy="341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ADM</a:t>
            </a:r>
            <a:r>
              <a:rPr lang="zh-CN" alt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：模拟</a:t>
            </a:r>
            <a:r>
              <a:rPr lang="en-US" altLang="zh-CN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-</a:t>
            </a:r>
            <a:r>
              <a:rPr lang="zh-CN" alt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数字转换模块</a:t>
            </a:r>
            <a:endParaRPr lang="en-US" altLang="zh-CN" sz="24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通道数：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64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路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采样率：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40MSPS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分辨率：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12bits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输出接口：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2.4Gbps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光纤链路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备用接口：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USB3.0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、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1G Ethernet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尺寸：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16.5cm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×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12.7cm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功耗：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8W/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板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0" name="内容占位符 8"/>
          <p:cNvSpPr txBox="1"/>
          <p:nvPr/>
        </p:nvSpPr>
        <p:spPr bwMode="auto">
          <a:xfrm>
            <a:off x="152399" y="5163105"/>
            <a:ext cx="4156301" cy="100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基于两片</a:t>
            </a:r>
            <a:r>
              <a:rPr lang="en-US" altLang="zh-CN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32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通道</a:t>
            </a:r>
            <a:r>
              <a:rPr lang="en-US" altLang="zh-CN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ADC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芯片实现数字化</a:t>
            </a:r>
            <a:endParaRPr lang="en-US" altLang="zh-CN" sz="2000" b="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FPGA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内部对</a:t>
            </a:r>
            <a:r>
              <a:rPr lang="en-US" altLang="zh-CN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64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通道进行</a:t>
            </a:r>
            <a:r>
              <a:rPr lang="en-US" altLang="zh-CN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CR-RC</a:t>
            </a:r>
            <a:r>
              <a:rPr lang="en-US" altLang="zh-CN" sz="2000" b="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滤波</a:t>
            </a:r>
            <a:endParaRPr lang="en-US" altLang="zh-CN" sz="2000" b="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48100" y="1119364"/>
            <a:ext cx="3654890" cy="2819401"/>
          </a:xfrm>
          <a:prstGeom prst="rect">
            <a:avLst/>
          </a:prstGeom>
        </p:spPr>
      </p:pic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波形数字化模块设计</a:t>
            </a:r>
          </a:p>
        </p:txBody>
      </p:sp>
      <p:pic>
        <p:nvPicPr>
          <p:cNvPr id="2" name="图片 1" descr="ADM正面_抠_详"/>
          <p:cNvPicPr>
            <a:picLocks noChangeAspect="1"/>
          </p:cNvPicPr>
          <p:nvPr/>
        </p:nvPicPr>
        <p:blipFill>
          <a:blip r:embed="rId5"/>
          <a:srcRect l="9847" t="1713" r="28299"/>
          <a:stretch>
            <a:fillRect/>
          </a:stretch>
        </p:blipFill>
        <p:spPr>
          <a:xfrm>
            <a:off x="4747895" y="4048125"/>
            <a:ext cx="3479165" cy="24879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8"/>
          <p:cNvSpPr txBox="1"/>
          <p:nvPr/>
        </p:nvSpPr>
        <p:spPr bwMode="auto">
          <a:xfrm>
            <a:off x="314325" y="1361076"/>
            <a:ext cx="3865789" cy="257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CN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PCMM</a:t>
            </a:r>
            <a:r>
              <a:rPr lang="zh-CN" altLang="en-US" sz="24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：电源时钟管理模块</a:t>
            </a:r>
            <a:endParaRPr lang="en-US" altLang="zh-CN" sz="24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个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12V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电源适配器供电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两路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5V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输出，为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ADM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供电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两路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3.6V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输出，为</a:t>
            </a: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PAM</a:t>
            </a: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供电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2000" b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时钟扇出</a:t>
            </a:r>
            <a:endParaRPr lang="en-US" altLang="zh-CN" sz="2000" b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0" name="内容占位符 8"/>
          <p:cNvSpPr txBox="1"/>
          <p:nvPr/>
        </p:nvSpPr>
        <p:spPr bwMode="auto">
          <a:xfrm>
            <a:off x="314483" y="4511389"/>
            <a:ext cx="4156301" cy="100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 marL="341630" indent="-342900">
              <a:spcBef>
                <a:spcPct val="60000"/>
              </a:spcBef>
              <a:buClr>
                <a:srgbClr val="660033"/>
              </a:buClr>
              <a:buSzPct val="100000"/>
              <a:buFont typeface="Wingdings" panose="05000000000000000000" pitchFamily="2" charset="2"/>
              <a:buChar char="l"/>
              <a:defRPr sz="2800" b="1">
                <a:solidFill>
                  <a:srgbClr val="990033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1pPr>
            <a:lvl2pPr marL="381000" indent="-189230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2pPr>
            <a:lvl3pPr marL="561975" indent="-1797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3pPr>
            <a:lvl4pPr marL="768350" indent="-205105">
              <a:spcBef>
                <a:spcPct val="30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4pPr>
            <a:lvl5pPr marL="882650" indent="-168275">
              <a:spcBef>
                <a:spcPct val="40000"/>
              </a:spcBef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5pPr>
            <a:lvl6pPr marL="13398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6pPr>
            <a:lvl7pPr marL="17970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7pPr>
            <a:lvl8pPr marL="22542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8pPr>
            <a:lvl9pPr marL="2711450" indent="-168275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sym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为前端电子学（</a:t>
            </a:r>
            <a:r>
              <a:rPr lang="en-US" altLang="zh-CN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PAM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、</a:t>
            </a:r>
            <a:r>
              <a:rPr lang="en-US" altLang="zh-CN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ADM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）供电每个模块最大支持</a:t>
            </a:r>
            <a:r>
              <a:rPr lang="en-US" altLang="zh-CN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16A</a:t>
            </a:r>
            <a:r>
              <a:rPr lang="zh-CN" altLang="en-US" sz="2000" b="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输出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156" y="982993"/>
            <a:ext cx="3913652" cy="2774263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849" y="3842982"/>
            <a:ext cx="4173732" cy="279054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标题 15"/>
          <p:cNvSpPr>
            <a:spLocks noGrp="1"/>
          </p:cNvSpPr>
          <p:nvPr/>
        </p:nvSpPr>
        <p:spPr>
          <a:xfrm>
            <a:off x="393065" y="403860"/>
            <a:ext cx="7517765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电源时钟管理模块设计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8A1346-6A55-487D-A42D-5723D556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9D3-AA00-4954-AEB5-2BA43089F25E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2180C4F-48A5-455D-A5C9-6EB1AC026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538" y="2218764"/>
            <a:ext cx="4714824" cy="302694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EF9C175-2D59-4623-AF28-7A4FEF8FC619}"/>
              </a:ext>
            </a:extLst>
          </p:cNvPr>
          <p:cNvGrpSpPr/>
          <p:nvPr/>
        </p:nvGrpSpPr>
        <p:grpSpPr>
          <a:xfrm>
            <a:off x="550519" y="2037228"/>
            <a:ext cx="3281893" cy="3026945"/>
            <a:chOff x="846354" y="3324967"/>
            <a:chExt cx="2488707" cy="236500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F15ABAF-13A4-4CE6-951F-1C1B2A1B1E50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354" y="3324967"/>
              <a:ext cx="2488707" cy="2365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B98B121-CB9A-47FC-BDDE-FD921A74BD40}"/>
                </a:ext>
              </a:extLst>
            </p:cNvPr>
            <p:cNvSpPr/>
            <p:nvPr/>
          </p:nvSpPr>
          <p:spPr>
            <a:xfrm>
              <a:off x="1089581" y="3933265"/>
              <a:ext cx="2110154" cy="1066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07A53E89-D4ED-4A1A-B5CF-8CC6156E2E9C}"/>
              </a:ext>
            </a:extLst>
          </p:cNvPr>
          <p:cNvSpPr txBox="1"/>
          <p:nvPr/>
        </p:nvSpPr>
        <p:spPr>
          <a:xfrm>
            <a:off x="753036" y="44734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Calibri" panose="020F0502020204030204" charset="0"/>
                <a:ea typeface="黑体" panose="02010609060101010101" pitchFamily="49" charset="-122"/>
                <a:cs typeface="Calibri" panose="020F0502020204030204" charset="0"/>
              </a:rPr>
              <a:t>前端互联模块设计</a:t>
            </a:r>
          </a:p>
        </p:txBody>
      </p:sp>
    </p:spTree>
    <p:extLst>
      <p:ext uri="{BB962C8B-B14F-4D97-AF65-F5344CB8AC3E}">
        <p14:creationId xmlns:p14="http://schemas.microsoft.com/office/powerpoint/2010/main" val="5312994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f64462d0-4cc5-4fe4-9573-cec2330675f1"/>
  <p:tag name="COMMONDATA" val="eyJoZGlkIjoiZDkzMmU0M2ZjNTAwNWYwODkxN2FhYjBmMmM4YjliMGY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440.001574803149,&quot;width&quot;:5755.732283464566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9c3ebbf-3c03-4558-a048-fca65a7d14ac}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568</TotalTime>
  <Words>1572</Words>
  <Application>Microsoft Office PowerPoint</Application>
  <PresentationFormat>全屏显示(4:3)</PresentationFormat>
  <Paragraphs>251</Paragraphs>
  <Slides>32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2" baseType="lpstr">
      <vt:lpstr>等线</vt:lpstr>
      <vt:lpstr>黑体</vt:lpstr>
      <vt:lpstr>华文楷体</vt:lpstr>
      <vt:lpstr>微软雅黑</vt:lpstr>
      <vt:lpstr>Arial</vt:lpstr>
      <vt:lpstr>Calibri</vt:lpstr>
      <vt:lpstr>Calibri Light</vt:lpstr>
      <vt:lpstr>Times New Roman</vt:lpstr>
      <vt:lpstr>Wingdings</vt:lpstr>
      <vt:lpstr>Office 主题​​</vt:lpstr>
      <vt:lpstr>MTPC读出电子学研究进展</vt:lpstr>
      <vt:lpstr>内容提要</vt:lpstr>
      <vt:lpstr>白光中子源多用途TPC (MTPC, Multi-Purpose TPC)</vt:lpstr>
      <vt:lpstr>PowerPoint 演示文稿</vt:lpstr>
      <vt:lpstr>电子学需求</vt:lpstr>
      <vt:lpstr>电子学模块设计</vt:lpstr>
      <vt:lpstr>电子学模块设计</vt:lpstr>
      <vt:lpstr>PowerPoint 演示文稿</vt:lpstr>
      <vt:lpstr>PowerPoint 演示文稿</vt:lpstr>
      <vt:lpstr>PowerPoint 演示文稿</vt:lpstr>
      <vt:lpstr>电子学模块设计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内容提要</vt:lpstr>
      <vt:lpstr>PowerPoint 演示文稿</vt:lpstr>
      <vt:lpstr>PowerPoint 演示文稿</vt:lpstr>
      <vt:lpstr>PowerPoint 演示文稿</vt:lpstr>
      <vt:lpstr>内容提要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内容提要</vt:lpstr>
      <vt:lpstr>总结</vt:lpstr>
      <vt:lpstr>展望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High Performance FPGA-based Accelerator for Large-Scale Convolutional Neural Networks</dc:title>
  <dc:creator>hmli</dc:creator>
  <cp:lastModifiedBy>XI Liyan</cp:lastModifiedBy>
  <cp:revision>769</cp:revision>
  <dcterms:created xsi:type="dcterms:W3CDTF">2016-08-12T07:12:00Z</dcterms:created>
  <dcterms:modified xsi:type="dcterms:W3CDTF">2023-11-24T22:30:50Z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4228E10A4A0E4FE79A938C9A5D82EAA1</vt:lpwstr>
  </property>
  <property fmtid="{D5CDD505-2E9C-101B-9397-08002B2CF9AE}" pid="3" name="KSOProductBuildVer">
    <vt:lpwstr>2052-11.1.0.14036</vt:lpwstr>
  </property>
</Properties>
</file>