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81" r:id="rId14"/>
    <p:sldId id="270" r:id="rId15"/>
    <p:sldId id="278" r:id="rId16"/>
    <p:sldId id="282" r:id="rId17"/>
    <p:sldId id="279" r:id="rId18"/>
    <p:sldId id="280" r:id="rId19"/>
    <p:sldId id="271" r:id="rId20"/>
    <p:sldId id="272" r:id="rId21"/>
    <p:sldId id="273" r:id="rId22"/>
    <p:sldId id="274" r:id="rId23"/>
    <p:sldId id="277" r:id="rId24"/>
    <p:sldId id="320" r:id="rId25"/>
    <p:sldId id="275" r:id="rId26"/>
    <p:sldId id="321" r:id="rId27"/>
    <p:sldId id="323" r:id="rId28"/>
    <p:sldId id="276" r:id="rId29"/>
    <p:sldId id="265" r:id="rId3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4BD336-3E45-435F-B8E4-43256B23EF5F}" type="doc">
      <dgm:prSet loTypeId="urn:microsoft.com/office/officeart/2005/8/layout/hProcess11" loCatId="process" qsTypeId="urn:microsoft.com/office/officeart/2005/8/quickstyle/3d1" qsCatId="3D" csTypeId="urn:microsoft.com/office/officeart/2005/8/colors/accent1_2" csCatId="accent1" phldr="1"/>
      <dgm:spPr/>
    </dgm:pt>
    <dgm:pt modelId="{F412FC2B-083E-4187-971C-54F28F904C87}">
      <dgm:prSet phldrT="[文本]"/>
      <dgm:spPr/>
      <dgm:t>
        <a:bodyPr/>
        <a:lstStyle/>
        <a:p>
          <a:r>
            <a:rPr lang="en-US" altLang="zh-CN"/>
            <a:t>1993</a:t>
          </a:r>
          <a:r>
            <a:rPr lang="zh-CN" altLang="en-US"/>
            <a:t>年由</a:t>
          </a:r>
          <a:r>
            <a:rPr lang="en-US" altLang="zh-CN"/>
            <a:t>PSI</a:t>
          </a:r>
          <a:r>
            <a:rPr lang="zh-CN" altLang="en-US"/>
            <a:t>的</a:t>
          </a:r>
          <a:r>
            <a:rPr lang="en-US" altLang="zh-CN"/>
            <a:t>Stefan Ritt</a:t>
          </a:r>
          <a:r>
            <a:rPr lang="zh-CN" altLang="en-US"/>
            <a:t>开始开发</a:t>
          </a:r>
        </a:p>
      </dgm:t>
    </dgm:pt>
    <dgm:pt modelId="{D7232E2E-7A67-4BE9-8C38-64F8B54C329C}" type="parTrans" cxnId="{9F560136-13FB-4B73-A743-9F0BFDDAB600}">
      <dgm:prSet/>
      <dgm:spPr/>
      <dgm:t>
        <a:bodyPr/>
        <a:lstStyle/>
        <a:p>
          <a:endParaRPr lang="zh-CN" altLang="en-US"/>
        </a:p>
      </dgm:t>
    </dgm:pt>
    <dgm:pt modelId="{6972763D-93C9-4531-97A9-3C626128440A}" type="sibTrans" cxnId="{9F560136-13FB-4B73-A743-9F0BFDDAB600}">
      <dgm:prSet/>
      <dgm:spPr/>
      <dgm:t>
        <a:bodyPr/>
        <a:lstStyle/>
        <a:p>
          <a:endParaRPr lang="zh-CN" altLang="en-US"/>
        </a:p>
      </dgm:t>
    </dgm:pt>
    <dgm:pt modelId="{0776203C-FCA2-4659-BFBA-23AAC645D279}">
      <dgm:prSet phldrT="[文本]"/>
      <dgm:spPr/>
      <dgm:t>
        <a:bodyPr/>
        <a:lstStyle/>
        <a:p>
          <a:r>
            <a:rPr lang="en-US" altLang="zh-CN"/>
            <a:t>1995</a:t>
          </a:r>
          <a:r>
            <a:rPr lang="zh-CN" altLang="en-US"/>
            <a:t>年在</a:t>
          </a:r>
          <a:r>
            <a:rPr lang="en-US" altLang="zh-CN"/>
            <a:t>TRIUMF</a:t>
          </a:r>
          <a:r>
            <a:rPr lang="zh-CN" altLang="en-US"/>
            <a:t>的</a:t>
          </a:r>
          <a:r>
            <a:rPr lang="en-US" altLang="zh-CN"/>
            <a:t>CHAOS</a:t>
          </a:r>
          <a:r>
            <a:rPr lang="zh-CN" altLang="en-US"/>
            <a:t>谱仪上首次部署</a:t>
          </a:r>
        </a:p>
      </dgm:t>
    </dgm:pt>
    <dgm:pt modelId="{3EAB2EE4-72EB-4CFC-B572-4A543624E433}" type="parTrans" cxnId="{07E51232-13BC-4717-BE62-3E8B13431315}">
      <dgm:prSet/>
      <dgm:spPr/>
      <dgm:t>
        <a:bodyPr/>
        <a:lstStyle/>
        <a:p>
          <a:endParaRPr lang="zh-CN" altLang="en-US"/>
        </a:p>
      </dgm:t>
    </dgm:pt>
    <dgm:pt modelId="{946F163A-B58E-4282-AA53-F2D618745850}" type="sibTrans" cxnId="{07E51232-13BC-4717-BE62-3E8B13431315}">
      <dgm:prSet/>
      <dgm:spPr/>
      <dgm:t>
        <a:bodyPr/>
        <a:lstStyle/>
        <a:p>
          <a:endParaRPr lang="zh-CN" altLang="en-US"/>
        </a:p>
      </dgm:t>
    </dgm:pt>
    <dgm:pt modelId="{0FBEA2AD-EE9F-415C-8333-DB91EBC859DB}">
      <dgm:prSet phldrT="[文本]"/>
      <dgm:spPr/>
      <dgm:t>
        <a:bodyPr/>
        <a:lstStyle/>
        <a:p>
          <a:r>
            <a:rPr lang="zh-CN" altLang="en-US"/>
            <a:t>陆续应用在约</a:t>
          </a:r>
          <a:r>
            <a:rPr lang="en-US" altLang="zh-CN"/>
            <a:t>40</a:t>
          </a:r>
          <a:r>
            <a:rPr lang="zh-CN" altLang="en-US"/>
            <a:t>余个不同的领域的物理实验中</a:t>
          </a:r>
        </a:p>
      </dgm:t>
    </dgm:pt>
    <dgm:pt modelId="{C329DAEC-4463-4365-BC5D-3F5885D76AA4}" type="parTrans" cxnId="{FB550888-F3E3-437F-8497-0F03660B1BC0}">
      <dgm:prSet/>
      <dgm:spPr/>
      <dgm:t>
        <a:bodyPr/>
        <a:lstStyle/>
        <a:p>
          <a:endParaRPr lang="zh-CN" altLang="en-US"/>
        </a:p>
      </dgm:t>
    </dgm:pt>
    <dgm:pt modelId="{C5CF0CFD-4B36-4111-99DA-B6E902E9E0C7}" type="sibTrans" cxnId="{FB550888-F3E3-437F-8497-0F03660B1BC0}">
      <dgm:prSet/>
      <dgm:spPr/>
      <dgm:t>
        <a:bodyPr/>
        <a:lstStyle/>
        <a:p>
          <a:endParaRPr lang="zh-CN" altLang="en-US"/>
        </a:p>
      </dgm:t>
    </dgm:pt>
    <dgm:pt modelId="{87CF0943-1B24-4C20-8178-7AB4A9291926}">
      <dgm:prSet phldrT="[文本]"/>
      <dgm:spPr/>
      <dgm:t>
        <a:bodyPr/>
        <a:lstStyle/>
        <a:p>
          <a:r>
            <a:rPr lang="en-US" altLang="zh-CN" dirty="0"/>
            <a:t>2013</a:t>
          </a:r>
          <a:r>
            <a:rPr lang="zh-CN" altLang="en-US" dirty="0"/>
            <a:t>年由</a:t>
          </a:r>
          <a:r>
            <a:rPr lang="en-US" altLang="zh-CN" dirty="0"/>
            <a:t>Stefan </a:t>
          </a:r>
          <a:r>
            <a:rPr lang="en-US" altLang="zh-CN" dirty="0" err="1"/>
            <a:t>Ritt</a:t>
          </a:r>
          <a:r>
            <a:rPr lang="zh-CN" altLang="en-US" dirty="0"/>
            <a:t>带到</a:t>
          </a:r>
          <a:r>
            <a:rPr lang="en-US" altLang="zh-CN" dirty="0" err="1"/>
            <a:t>TRIUMF</a:t>
          </a:r>
          <a:r>
            <a:rPr lang="zh-CN" altLang="en-US" dirty="0"/>
            <a:t>并建立的目前的</a:t>
          </a:r>
          <a:r>
            <a:rPr lang="en-US" altLang="zh-CN" dirty="0" err="1"/>
            <a:t>BitBucket</a:t>
          </a:r>
          <a:r>
            <a:rPr lang="zh-CN" altLang="en-US" dirty="0"/>
            <a:t>和</a:t>
          </a:r>
          <a:r>
            <a:rPr lang="en-US" altLang="zh-CN" dirty="0"/>
            <a:t>Wiki</a:t>
          </a:r>
          <a:r>
            <a:rPr lang="zh-CN" altLang="en-US" dirty="0"/>
            <a:t>主页</a:t>
          </a:r>
        </a:p>
      </dgm:t>
    </dgm:pt>
    <dgm:pt modelId="{C350DCD3-91FC-480E-A215-3AE47379CF1F}" type="parTrans" cxnId="{ED868FEE-8BB8-483E-8A21-85C000B8DCAC}">
      <dgm:prSet/>
      <dgm:spPr/>
      <dgm:t>
        <a:bodyPr/>
        <a:lstStyle/>
        <a:p>
          <a:endParaRPr lang="zh-CN" altLang="en-US"/>
        </a:p>
      </dgm:t>
    </dgm:pt>
    <dgm:pt modelId="{07E3FC7F-2486-4C88-873F-ADA7A46B7AD7}" type="sibTrans" cxnId="{ED868FEE-8BB8-483E-8A21-85C000B8DCAC}">
      <dgm:prSet/>
      <dgm:spPr/>
      <dgm:t>
        <a:bodyPr/>
        <a:lstStyle/>
        <a:p>
          <a:endParaRPr lang="zh-CN" altLang="en-US"/>
        </a:p>
      </dgm:t>
    </dgm:pt>
    <dgm:pt modelId="{066DBFF6-2BE9-4FDC-9363-05E66311FBB6}">
      <dgm:prSet phldrT="[文本]"/>
      <dgm:spPr/>
      <dgm:t>
        <a:bodyPr/>
        <a:lstStyle/>
        <a:p>
          <a:r>
            <a:rPr lang="en-US" altLang="zh-CN"/>
            <a:t>2017</a:t>
          </a:r>
          <a:r>
            <a:rPr lang="zh-CN" altLang="en-US"/>
            <a:t>年</a:t>
          </a:r>
          <a:r>
            <a:rPr lang="en-US" altLang="zh-CN"/>
            <a:t>Midas Workshop</a:t>
          </a:r>
          <a:r>
            <a:rPr lang="zh-CN" altLang="en-US"/>
            <a:t>后开始陆续发型稳定版本</a:t>
          </a:r>
        </a:p>
      </dgm:t>
    </dgm:pt>
    <dgm:pt modelId="{1BFBFD19-0284-44E9-BEBF-66D8B04F879A}" type="parTrans" cxnId="{3EB9D466-B7B3-488D-B7E3-4B32193E3D49}">
      <dgm:prSet/>
      <dgm:spPr/>
      <dgm:t>
        <a:bodyPr/>
        <a:lstStyle/>
        <a:p>
          <a:endParaRPr lang="zh-CN" altLang="en-US"/>
        </a:p>
      </dgm:t>
    </dgm:pt>
    <dgm:pt modelId="{4306C211-925C-477B-88F0-706539F075C0}" type="sibTrans" cxnId="{3EB9D466-B7B3-488D-B7E3-4B32193E3D49}">
      <dgm:prSet/>
      <dgm:spPr/>
      <dgm:t>
        <a:bodyPr/>
        <a:lstStyle/>
        <a:p>
          <a:endParaRPr lang="zh-CN" altLang="en-US"/>
        </a:p>
      </dgm:t>
    </dgm:pt>
    <dgm:pt modelId="{D73E7BA3-243E-439E-A560-34E8B4F6BBB4}">
      <dgm:prSet phldrT="[文本]"/>
      <dgm:spPr/>
      <dgm:t>
        <a:bodyPr/>
        <a:lstStyle/>
        <a:p>
          <a:r>
            <a:rPr lang="en-US" altLang="zh-CN" dirty="0"/>
            <a:t>2019</a:t>
          </a:r>
          <a:r>
            <a:rPr lang="zh-CN" altLang="en-US" dirty="0"/>
            <a:t>年</a:t>
          </a:r>
          <a:r>
            <a:rPr lang="en-US" altLang="zh-CN" dirty="0"/>
            <a:t>Midas Workshop</a:t>
          </a:r>
          <a:r>
            <a:rPr lang="zh-CN" altLang="en-US" dirty="0"/>
            <a:t>主要模块开始从</a:t>
          </a:r>
          <a:r>
            <a:rPr lang="en-US" altLang="zh-CN" dirty="0"/>
            <a:t>C/C++</a:t>
          </a:r>
          <a:r>
            <a:rPr lang="zh-CN" altLang="en-US" dirty="0"/>
            <a:t>混合模式向纯</a:t>
          </a:r>
          <a:r>
            <a:rPr lang="en-US" altLang="zh-CN" dirty="0"/>
            <a:t>C++</a:t>
          </a:r>
          <a:r>
            <a:rPr lang="zh-CN" altLang="en-US" dirty="0"/>
            <a:t>迁移</a:t>
          </a:r>
        </a:p>
      </dgm:t>
    </dgm:pt>
    <dgm:pt modelId="{82BCEB24-F32F-4685-8F97-0A2F42AE6311}" type="parTrans" cxnId="{29C239C2-5A6F-46A0-8D2F-3FDBB667DC6A}">
      <dgm:prSet/>
      <dgm:spPr/>
      <dgm:t>
        <a:bodyPr/>
        <a:lstStyle/>
        <a:p>
          <a:endParaRPr lang="zh-CN" altLang="en-US"/>
        </a:p>
      </dgm:t>
    </dgm:pt>
    <dgm:pt modelId="{B1C85220-9247-4048-A722-81A9E5AF813C}" type="sibTrans" cxnId="{29C239C2-5A6F-46A0-8D2F-3FDBB667DC6A}">
      <dgm:prSet/>
      <dgm:spPr/>
      <dgm:t>
        <a:bodyPr/>
        <a:lstStyle/>
        <a:p>
          <a:endParaRPr lang="zh-CN" altLang="en-US"/>
        </a:p>
      </dgm:t>
    </dgm:pt>
    <dgm:pt modelId="{71F5530D-7B92-4509-BEAB-166C5946572D}">
      <dgm:prSet phldrT="[文本]"/>
      <dgm:spPr/>
      <dgm:t>
        <a:bodyPr/>
        <a:lstStyle/>
        <a:p>
          <a:r>
            <a:rPr lang="en-US" altLang="zh-CN" dirty="0"/>
            <a:t>2023</a:t>
          </a:r>
          <a:r>
            <a:rPr lang="zh-CN" altLang="en-US" dirty="0"/>
            <a:t>年</a:t>
          </a:r>
          <a:r>
            <a:rPr lang="en-US" altLang="zh-CN" dirty="0"/>
            <a:t>Midas Workshop</a:t>
          </a:r>
        </a:p>
        <a:p>
          <a:r>
            <a:rPr lang="zh-CN" altLang="en-US" dirty="0"/>
            <a:t>基于</a:t>
          </a:r>
          <a:r>
            <a:rPr lang="en-US" altLang="zh-CN" dirty="0"/>
            <a:t>JSON</a:t>
          </a:r>
          <a:r>
            <a:rPr lang="zh-CN" altLang="en-US" dirty="0"/>
            <a:t>对核心的</a:t>
          </a:r>
          <a:r>
            <a:rPr lang="en-US" altLang="zh-CN" dirty="0"/>
            <a:t>Online Database</a:t>
          </a:r>
          <a:r>
            <a:rPr lang="zh-CN" altLang="en-US" dirty="0"/>
            <a:t>数据库进行优化。</a:t>
          </a:r>
          <a:r>
            <a:rPr lang="en-US" altLang="zh-CN" dirty="0" err="1"/>
            <a:t>HTML5</a:t>
          </a:r>
          <a:r>
            <a:rPr lang="zh-CN" altLang="en-US" dirty="0"/>
            <a:t>动态网页显示，</a:t>
          </a:r>
          <a:r>
            <a:rPr lang="en-US" altLang="zh-CN" dirty="0"/>
            <a:t>Python</a:t>
          </a:r>
          <a:r>
            <a:rPr lang="zh-CN" altLang="en-US" dirty="0"/>
            <a:t>接口</a:t>
          </a:r>
        </a:p>
      </dgm:t>
    </dgm:pt>
    <dgm:pt modelId="{3487866B-6E89-4905-BA3D-59E68F34E1FD}" type="parTrans" cxnId="{C0B0675D-BA01-4918-BA38-400EFC2A5924}">
      <dgm:prSet/>
      <dgm:spPr/>
      <dgm:t>
        <a:bodyPr/>
        <a:lstStyle/>
        <a:p>
          <a:endParaRPr lang="zh-CN" altLang="en-US"/>
        </a:p>
      </dgm:t>
    </dgm:pt>
    <dgm:pt modelId="{B028840E-D5E0-4AE1-8BE0-AE980CBD3549}" type="sibTrans" cxnId="{C0B0675D-BA01-4918-BA38-400EFC2A5924}">
      <dgm:prSet/>
      <dgm:spPr/>
      <dgm:t>
        <a:bodyPr/>
        <a:lstStyle/>
        <a:p>
          <a:endParaRPr lang="zh-CN" altLang="en-US"/>
        </a:p>
      </dgm:t>
    </dgm:pt>
    <dgm:pt modelId="{0BD9E92C-3FC9-412F-8FDD-8FBA006B6964}" type="pres">
      <dgm:prSet presAssocID="{644BD336-3E45-435F-B8E4-43256B23EF5F}" presName="Name0" presStyleCnt="0">
        <dgm:presLayoutVars>
          <dgm:dir/>
          <dgm:resizeHandles val="exact"/>
        </dgm:presLayoutVars>
      </dgm:prSet>
      <dgm:spPr/>
    </dgm:pt>
    <dgm:pt modelId="{40DCA075-F601-4319-B9B4-31EF58EA69BA}" type="pres">
      <dgm:prSet presAssocID="{644BD336-3E45-435F-B8E4-43256B23EF5F}" presName="arrow" presStyleLbl="bgShp" presStyleIdx="0" presStyleCnt="1"/>
      <dgm:spPr/>
    </dgm:pt>
    <dgm:pt modelId="{AB020985-7417-4BD2-97F1-C8CBF3F7B08D}" type="pres">
      <dgm:prSet presAssocID="{644BD336-3E45-435F-B8E4-43256B23EF5F}" presName="points" presStyleCnt="0"/>
      <dgm:spPr/>
    </dgm:pt>
    <dgm:pt modelId="{F839F3A3-AAB9-4F7C-A159-D1C9A39CF720}" type="pres">
      <dgm:prSet presAssocID="{F412FC2B-083E-4187-971C-54F28F904C87}" presName="compositeA" presStyleCnt="0"/>
      <dgm:spPr/>
    </dgm:pt>
    <dgm:pt modelId="{2A897F31-D90E-44FF-9A14-A6087328DE2F}" type="pres">
      <dgm:prSet presAssocID="{F412FC2B-083E-4187-971C-54F28F904C87}" presName="textA" presStyleLbl="revTx" presStyleIdx="0" presStyleCnt="7">
        <dgm:presLayoutVars>
          <dgm:bulletEnabled val="1"/>
        </dgm:presLayoutVars>
      </dgm:prSet>
      <dgm:spPr/>
    </dgm:pt>
    <dgm:pt modelId="{59F84C0E-82B5-4052-AE27-6C58269248EF}" type="pres">
      <dgm:prSet presAssocID="{F412FC2B-083E-4187-971C-54F28F904C87}" presName="circleA" presStyleLbl="node1" presStyleIdx="0" presStyleCnt="7"/>
      <dgm:spPr/>
    </dgm:pt>
    <dgm:pt modelId="{792926CB-848B-41AC-92C5-D15A7CA79887}" type="pres">
      <dgm:prSet presAssocID="{F412FC2B-083E-4187-971C-54F28F904C87}" presName="spaceA" presStyleCnt="0"/>
      <dgm:spPr/>
    </dgm:pt>
    <dgm:pt modelId="{264B6921-4075-4DB3-A5D6-201456FA47F4}" type="pres">
      <dgm:prSet presAssocID="{6972763D-93C9-4531-97A9-3C626128440A}" presName="space" presStyleCnt="0"/>
      <dgm:spPr/>
    </dgm:pt>
    <dgm:pt modelId="{F54A5B4B-AC0E-4953-895F-DE6F9BCA8EAE}" type="pres">
      <dgm:prSet presAssocID="{0776203C-FCA2-4659-BFBA-23AAC645D279}" presName="compositeB" presStyleCnt="0"/>
      <dgm:spPr/>
    </dgm:pt>
    <dgm:pt modelId="{13B7F140-6C4C-44FE-9BCC-9EFD04DA3830}" type="pres">
      <dgm:prSet presAssocID="{0776203C-FCA2-4659-BFBA-23AAC645D279}" presName="textB" presStyleLbl="revTx" presStyleIdx="1" presStyleCnt="7">
        <dgm:presLayoutVars>
          <dgm:bulletEnabled val="1"/>
        </dgm:presLayoutVars>
      </dgm:prSet>
      <dgm:spPr/>
    </dgm:pt>
    <dgm:pt modelId="{F0A2226D-A856-4238-A1EA-507EA9912C03}" type="pres">
      <dgm:prSet presAssocID="{0776203C-FCA2-4659-BFBA-23AAC645D279}" presName="circleB" presStyleLbl="node1" presStyleIdx="1" presStyleCnt="7"/>
      <dgm:spPr/>
    </dgm:pt>
    <dgm:pt modelId="{05CE16D0-CCCF-4F5F-8A67-F2B455DC1BDF}" type="pres">
      <dgm:prSet presAssocID="{0776203C-FCA2-4659-BFBA-23AAC645D279}" presName="spaceB" presStyleCnt="0"/>
      <dgm:spPr/>
    </dgm:pt>
    <dgm:pt modelId="{C7A3A27C-6F5E-4ECD-B1F5-08CB2AF1D695}" type="pres">
      <dgm:prSet presAssocID="{946F163A-B58E-4282-AA53-F2D618745850}" presName="space" presStyleCnt="0"/>
      <dgm:spPr/>
    </dgm:pt>
    <dgm:pt modelId="{AE9766E0-0B5E-4706-AB76-E9E61FB689BA}" type="pres">
      <dgm:prSet presAssocID="{0FBEA2AD-EE9F-415C-8333-DB91EBC859DB}" presName="compositeA" presStyleCnt="0"/>
      <dgm:spPr/>
    </dgm:pt>
    <dgm:pt modelId="{C8645A88-65D0-4A5E-9DD3-D6B4D8750201}" type="pres">
      <dgm:prSet presAssocID="{0FBEA2AD-EE9F-415C-8333-DB91EBC859DB}" presName="textA" presStyleLbl="revTx" presStyleIdx="2" presStyleCnt="7">
        <dgm:presLayoutVars>
          <dgm:bulletEnabled val="1"/>
        </dgm:presLayoutVars>
      </dgm:prSet>
      <dgm:spPr/>
    </dgm:pt>
    <dgm:pt modelId="{FC9112AD-5DA6-4A34-9432-08DC3D26C8EF}" type="pres">
      <dgm:prSet presAssocID="{0FBEA2AD-EE9F-415C-8333-DB91EBC859DB}" presName="circleA" presStyleLbl="node1" presStyleIdx="2" presStyleCnt="7"/>
      <dgm:spPr/>
    </dgm:pt>
    <dgm:pt modelId="{AE61838C-06FB-4790-898C-3562D72010DC}" type="pres">
      <dgm:prSet presAssocID="{0FBEA2AD-EE9F-415C-8333-DB91EBC859DB}" presName="spaceA" presStyleCnt="0"/>
      <dgm:spPr/>
    </dgm:pt>
    <dgm:pt modelId="{149A897F-0A22-4E5C-8F5A-EAD90B058BC2}" type="pres">
      <dgm:prSet presAssocID="{C5CF0CFD-4B36-4111-99DA-B6E902E9E0C7}" presName="space" presStyleCnt="0"/>
      <dgm:spPr/>
    </dgm:pt>
    <dgm:pt modelId="{1528D818-CF40-48CE-9210-4A40DD56BFCA}" type="pres">
      <dgm:prSet presAssocID="{87CF0943-1B24-4C20-8178-7AB4A9291926}" presName="compositeB" presStyleCnt="0"/>
      <dgm:spPr/>
    </dgm:pt>
    <dgm:pt modelId="{4C3EFA9C-52F0-473A-8E50-B7E3EFFB543E}" type="pres">
      <dgm:prSet presAssocID="{87CF0943-1B24-4C20-8178-7AB4A9291926}" presName="textB" presStyleLbl="revTx" presStyleIdx="3" presStyleCnt="7" custScaleX="139137">
        <dgm:presLayoutVars>
          <dgm:bulletEnabled val="1"/>
        </dgm:presLayoutVars>
      </dgm:prSet>
      <dgm:spPr/>
    </dgm:pt>
    <dgm:pt modelId="{C18B3DCE-0C2D-4F5B-8608-41FA2A87D52F}" type="pres">
      <dgm:prSet presAssocID="{87CF0943-1B24-4C20-8178-7AB4A9291926}" presName="circleB" presStyleLbl="node1" presStyleIdx="3" presStyleCnt="7"/>
      <dgm:spPr/>
    </dgm:pt>
    <dgm:pt modelId="{1E4A652A-36D3-4B00-A39A-291C576BD157}" type="pres">
      <dgm:prSet presAssocID="{87CF0943-1B24-4C20-8178-7AB4A9291926}" presName="spaceB" presStyleCnt="0"/>
      <dgm:spPr/>
    </dgm:pt>
    <dgm:pt modelId="{C9773D3B-CF03-4196-B4AA-A95FD45455F0}" type="pres">
      <dgm:prSet presAssocID="{07E3FC7F-2486-4C88-873F-ADA7A46B7AD7}" presName="space" presStyleCnt="0"/>
      <dgm:spPr/>
    </dgm:pt>
    <dgm:pt modelId="{E90EDE74-E741-46BC-85D7-997C09863A2B}" type="pres">
      <dgm:prSet presAssocID="{066DBFF6-2BE9-4FDC-9363-05E66311FBB6}" presName="compositeA" presStyleCnt="0"/>
      <dgm:spPr/>
    </dgm:pt>
    <dgm:pt modelId="{BB26C782-16A4-49F6-87A0-727AD63E12E5}" type="pres">
      <dgm:prSet presAssocID="{066DBFF6-2BE9-4FDC-9363-05E66311FBB6}" presName="textA" presStyleLbl="revTx" presStyleIdx="4" presStyleCnt="7">
        <dgm:presLayoutVars>
          <dgm:bulletEnabled val="1"/>
        </dgm:presLayoutVars>
      </dgm:prSet>
      <dgm:spPr/>
    </dgm:pt>
    <dgm:pt modelId="{00763529-2761-4803-B898-54C85E59464F}" type="pres">
      <dgm:prSet presAssocID="{066DBFF6-2BE9-4FDC-9363-05E66311FBB6}" presName="circleA" presStyleLbl="node1" presStyleIdx="4" presStyleCnt="7"/>
      <dgm:spPr/>
    </dgm:pt>
    <dgm:pt modelId="{BE4B4213-07EB-4AEC-8A4A-4978A1E4B946}" type="pres">
      <dgm:prSet presAssocID="{066DBFF6-2BE9-4FDC-9363-05E66311FBB6}" presName="spaceA" presStyleCnt="0"/>
      <dgm:spPr/>
    </dgm:pt>
    <dgm:pt modelId="{3116C987-0E86-4C8F-8B65-F6E183F5AB15}" type="pres">
      <dgm:prSet presAssocID="{4306C211-925C-477B-88F0-706539F075C0}" presName="space" presStyleCnt="0"/>
      <dgm:spPr/>
    </dgm:pt>
    <dgm:pt modelId="{383DE3A8-308F-41DA-B32F-FD1E589FC517}" type="pres">
      <dgm:prSet presAssocID="{D73E7BA3-243E-439E-A560-34E8B4F6BBB4}" presName="compositeB" presStyleCnt="0"/>
      <dgm:spPr/>
    </dgm:pt>
    <dgm:pt modelId="{84288B1E-72F6-4C66-B04F-AF6AF373A249}" type="pres">
      <dgm:prSet presAssocID="{D73E7BA3-243E-439E-A560-34E8B4F6BBB4}" presName="textB" presStyleLbl="revTx" presStyleIdx="5" presStyleCnt="7">
        <dgm:presLayoutVars>
          <dgm:bulletEnabled val="1"/>
        </dgm:presLayoutVars>
      </dgm:prSet>
      <dgm:spPr/>
    </dgm:pt>
    <dgm:pt modelId="{E0D0DAE9-C4A8-4AB6-895C-30F4726E74C6}" type="pres">
      <dgm:prSet presAssocID="{D73E7BA3-243E-439E-A560-34E8B4F6BBB4}" presName="circleB" presStyleLbl="node1" presStyleIdx="5" presStyleCnt="7"/>
      <dgm:spPr/>
    </dgm:pt>
    <dgm:pt modelId="{807724BC-9A3E-4F76-9084-9505AB29FF92}" type="pres">
      <dgm:prSet presAssocID="{D73E7BA3-243E-439E-A560-34E8B4F6BBB4}" presName="spaceB" presStyleCnt="0"/>
      <dgm:spPr/>
    </dgm:pt>
    <dgm:pt modelId="{A5EA4F7D-61D3-48DC-8225-244FBC1DA4A2}" type="pres">
      <dgm:prSet presAssocID="{B1C85220-9247-4048-A722-81A9E5AF813C}" presName="space" presStyleCnt="0"/>
      <dgm:spPr/>
    </dgm:pt>
    <dgm:pt modelId="{F61C2F63-475C-4E53-B563-2477A94C2089}" type="pres">
      <dgm:prSet presAssocID="{71F5530D-7B92-4509-BEAB-166C5946572D}" presName="compositeA" presStyleCnt="0"/>
      <dgm:spPr/>
    </dgm:pt>
    <dgm:pt modelId="{C9521E88-9C59-47E0-A09C-AA1F3B95FBED}" type="pres">
      <dgm:prSet presAssocID="{71F5530D-7B92-4509-BEAB-166C5946572D}" presName="textA" presStyleLbl="revTx" presStyleIdx="6" presStyleCnt="7" custScaleX="203090">
        <dgm:presLayoutVars>
          <dgm:bulletEnabled val="1"/>
        </dgm:presLayoutVars>
      </dgm:prSet>
      <dgm:spPr/>
    </dgm:pt>
    <dgm:pt modelId="{84DB8360-B23C-407C-800D-CB0773D5F243}" type="pres">
      <dgm:prSet presAssocID="{71F5530D-7B92-4509-BEAB-166C5946572D}" presName="circleA" presStyleLbl="node1" presStyleIdx="6" presStyleCnt="7"/>
      <dgm:spPr/>
    </dgm:pt>
    <dgm:pt modelId="{35B0D588-3765-46A1-BE3D-883B741FF758}" type="pres">
      <dgm:prSet presAssocID="{71F5530D-7B92-4509-BEAB-166C5946572D}" presName="spaceA" presStyleCnt="0"/>
      <dgm:spPr/>
    </dgm:pt>
  </dgm:ptLst>
  <dgm:cxnLst>
    <dgm:cxn modelId="{F33F1301-88A2-4D53-8DB3-8579152B91D3}" type="presOf" srcId="{D73E7BA3-243E-439E-A560-34E8B4F6BBB4}" destId="{84288B1E-72F6-4C66-B04F-AF6AF373A249}" srcOrd="0" destOrd="0" presId="urn:microsoft.com/office/officeart/2005/8/layout/hProcess11"/>
    <dgm:cxn modelId="{30275714-3A65-4A95-B2CB-64AC37C892B2}" type="presOf" srcId="{87CF0943-1B24-4C20-8178-7AB4A9291926}" destId="{4C3EFA9C-52F0-473A-8E50-B7E3EFFB543E}" srcOrd="0" destOrd="0" presId="urn:microsoft.com/office/officeart/2005/8/layout/hProcess11"/>
    <dgm:cxn modelId="{A036FC28-C237-44A0-8AB3-8DD49369A88B}" type="presOf" srcId="{644BD336-3E45-435F-B8E4-43256B23EF5F}" destId="{0BD9E92C-3FC9-412F-8FDD-8FBA006B6964}" srcOrd="0" destOrd="0" presId="urn:microsoft.com/office/officeart/2005/8/layout/hProcess11"/>
    <dgm:cxn modelId="{A30E3F2F-0AB4-4A04-808D-AAA163EC977E}" type="presOf" srcId="{066DBFF6-2BE9-4FDC-9363-05E66311FBB6}" destId="{BB26C782-16A4-49F6-87A0-727AD63E12E5}" srcOrd="0" destOrd="0" presId="urn:microsoft.com/office/officeart/2005/8/layout/hProcess11"/>
    <dgm:cxn modelId="{07E51232-13BC-4717-BE62-3E8B13431315}" srcId="{644BD336-3E45-435F-B8E4-43256B23EF5F}" destId="{0776203C-FCA2-4659-BFBA-23AAC645D279}" srcOrd="1" destOrd="0" parTransId="{3EAB2EE4-72EB-4CFC-B572-4A543624E433}" sibTransId="{946F163A-B58E-4282-AA53-F2D618745850}"/>
    <dgm:cxn modelId="{9F560136-13FB-4B73-A743-9F0BFDDAB600}" srcId="{644BD336-3E45-435F-B8E4-43256B23EF5F}" destId="{F412FC2B-083E-4187-971C-54F28F904C87}" srcOrd="0" destOrd="0" parTransId="{D7232E2E-7A67-4BE9-8C38-64F8B54C329C}" sibTransId="{6972763D-93C9-4531-97A9-3C626128440A}"/>
    <dgm:cxn modelId="{C0B0675D-BA01-4918-BA38-400EFC2A5924}" srcId="{644BD336-3E45-435F-B8E4-43256B23EF5F}" destId="{71F5530D-7B92-4509-BEAB-166C5946572D}" srcOrd="6" destOrd="0" parTransId="{3487866B-6E89-4905-BA3D-59E68F34E1FD}" sibTransId="{B028840E-D5E0-4AE1-8BE0-AE980CBD3549}"/>
    <dgm:cxn modelId="{3EB9D466-B7B3-488D-B7E3-4B32193E3D49}" srcId="{644BD336-3E45-435F-B8E4-43256B23EF5F}" destId="{066DBFF6-2BE9-4FDC-9363-05E66311FBB6}" srcOrd="4" destOrd="0" parTransId="{1BFBFD19-0284-44E9-BEBF-66D8B04F879A}" sibTransId="{4306C211-925C-477B-88F0-706539F075C0}"/>
    <dgm:cxn modelId="{2FBFF44C-0480-4EC3-895A-4B5BB85EB54D}" type="presOf" srcId="{0776203C-FCA2-4659-BFBA-23AAC645D279}" destId="{13B7F140-6C4C-44FE-9BCC-9EFD04DA3830}" srcOrd="0" destOrd="0" presId="urn:microsoft.com/office/officeart/2005/8/layout/hProcess11"/>
    <dgm:cxn modelId="{FB550888-F3E3-437F-8497-0F03660B1BC0}" srcId="{644BD336-3E45-435F-B8E4-43256B23EF5F}" destId="{0FBEA2AD-EE9F-415C-8333-DB91EBC859DB}" srcOrd="2" destOrd="0" parTransId="{C329DAEC-4463-4365-BC5D-3F5885D76AA4}" sibTransId="{C5CF0CFD-4B36-4111-99DA-B6E902E9E0C7}"/>
    <dgm:cxn modelId="{A3E9BB92-38EA-40EF-A0CD-A925254ECB33}" type="presOf" srcId="{0FBEA2AD-EE9F-415C-8333-DB91EBC859DB}" destId="{C8645A88-65D0-4A5E-9DD3-D6B4D8750201}" srcOrd="0" destOrd="0" presId="urn:microsoft.com/office/officeart/2005/8/layout/hProcess11"/>
    <dgm:cxn modelId="{29C239C2-5A6F-46A0-8D2F-3FDBB667DC6A}" srcId="{644BD336-3E45-435F-B8E4-43256B23EF5F}" destId="{D73E7BA3-243E-439E-A560-34E8B4F6BBB4}" srcOrd="5" destOrd="0" parTransId="{82BCEB24-F32F-4685-8F97-0A2F42AE6311}" sibTransId="{B1C85220-9247-4048-A722-81A9E5AF813C}"/>
    <dgm:cxn modelId="{7DEB71DB-1275-4412-BE9D-C92CA3E4F1B6}" type="presOf" srcId="{F412FC2B-083E-4187-971C-54F28F904C87}" destId="{2A897F31-D90E-44FF-9A14-A6087328DE2F}" srcOrd="0" destOrd="0" presId="urn:microsoft.com/office/officeart/2005/8/layout/hProcess11"/>
    <dgm:cxn modelId="{ED868FEE-8BB8-483E-8A21-85C000B8DCAC}" srcId="{644BD336-3E45-435F-B8E4-43256B23EF5F}" destId="{87CF0943-1B24-4C20-8178-7AB4A9291926}" srcOrd="3" destOrd="0" parTransId="{C350DCD3-91FC-480E-A215-3AE47379CF1F}" sibTransId="{07E3FC7F-2486-4C88-873F-ADA7A46B7AD7}"/>
    <dgm:cxn modelId="{D4BC86F8-3346-445D-8F26-5C9FD97B17F5}" type="presOf" srcId="{71F5530D-7B92-4509-BEAB-166C5946572D}" destId="{C9521E88-9C59-47E0-A09C-AA1F3B95FBED}" srcOrd="0" destOrd="0" presId="urn:microsoft.com/office/officeart/2005/8/layout/hProcess11"/>
    <dgm:cxn modelId="{549C4093-1D78-49B5-88AE-F2D7D281E1CC}" type="presParOf" srcId="{0BD9E92C-3FC9-412F-8FDD-8FBA006B6964}" destId="{40DCA075-F601-4319-B9B4-31EF58EA69BA}" srcOrd="0" destOrd="0" presId="urn:microsoft.com/office/officeart/2005/8/layout/hProcess11"/>
    <dgm:cxn modelId="{CF54DA5D-C1DF-44AD-96D4-7F9647AF6CC0}" type="presParOf" srcId="{0BD9E92C-3FC9-412F-8FDD-8FBA006B6964}" destId="{AB020985-7417-4BD2-97F1-C8CBF3F7B08D}" srcOrd="1" destOrd="0" presId="urn:microsoft.com/office/officeart/2005/8/layout/hProcess11"/>
    <dgm:cxn modelId="{765AECB4-2DA0-4061-B46F-17F40E87F049}" type="presParOf" srcId="{AB020985-7417-4BD2-97F1-C8CBF3F7B08D}" destId="{F839F3A3-AAB9-4F7C-A159-D1C9A39CF720}" srcOrd="0" destOrd="0" presId="urn:microsoft.com/office/officeart/2005/8/layout/hProcess11"/>
    <dgm:cxn modelId="{BB5A1936-E546-4DD4-AAEE-C7683A79E5A5}" type="presParOf" srcId="{F839F3A3-AAB9-4F7C-A159-D1C9A39CF720}" destId="{2A897F31-D90E-44FF-9A14-A6087328DE2F}" srcOrd="0" destOrd="0" presId="urn:microsoft.com/office/officeart/2005/8/layout/hProcess11"/>
    <dgm:cxn modelId="{67ACFA6B-7527-4F6D-A7F0-26ABD6D0FE4D}" type="presParOf" srcId="{F839F3A3-AAB9-4F7C-A159-D1C9A39CF720}" destId="{59F84C0E-82B5-4052-AE27-6C58269248EF}" srcOrd="1" destOrd="0" presId="urn:microsoft.com/office/officeart/2005/8/layout/hProcess11"/>
    <dgm:cxn modelId="{EA9B4902-32D6-42D1-B08A-08830F44CA61}" type="presParOf" srcId="{F839F3A3-AAB9-4F7C-A159-D1C9A39CF720}" destId="{792926CB-848B-41AC-92C5-D15A7CA79887}" srcOrd="2" destOrd="0" presId="urn:microsoft.com/office/officeart/2005/8/layout/hProcess11"/>
    <dgm:cxn modelId="{BCA04C7B-05D2-411D-9D7F-211A67702B26}" type="presParOf" srcId="{AB020985-7417-4BD2-97F1-C8CBF3F7B08D}" destId="{264B6921-4075-4DB3-A5D6-201456FA47F4}" srcOrd="1" destOrd="0" presId="urn:microsoft.com/office/officeart/2005/8/layout/hProcess11"/>
    <dgm:cxn modelId="{E116E7B7-DAB8-4B1E-8D2D-40A4C1250FA9}" type="presParOf" srcId="{AB020985-7417-4BD2-97F1-C8CBF3F7B08D}" destId="{F54A5B4B-AC0E-4953-895F-DE6F9BCA8EAE}" srcOrd="2" destOrd="0" presId="urn:microsoft.com/office/officeart/2005/8/layout/hProcess11"/>
    <dgm:cxn modelId="{293420F4-2367-4025-8EE3-A8EDB3497250}" type="presParOf" srcId="{F54A5B4B-AC0E-4953-895F-DE6F9BCA8EAE}" destId="{13B7F140-6C4C-44FE-9BCC-9EFD04DA3830}" srcOrd="0" destOrd="0" presId="urn:microsoft.com/office/officeart/2005/8/layout/hProcess11"/>
    <dgm:cxn modelId="{DB6341A7-37B3-4A83-9DEA-BA783AA9855B}" type="presParOf" srcId="{F54A5B4B-AC0E-4953-895F-DE6F9BCA8EAE}" destId="{F0A2226D-A856-4238-A1EA-507EA9912C03}" srcOrd="1" destOrd="0" presId="urn:microsoft.com/office/officeart/2005/8/layout/hProcess11"/>
    <dgm:cxn modelId="{06EDC4DB-76ED-4E61-9AEB-71BF26A09DBB}" type="presParOf" srcId="{F54A5B4B-AC0E-4953-895F-DE6F9BCA8EAE}" destId="{05CE16D0-CCCF-4F5F-8A67-F2B455DC1BDF}" srcOrd="2" destOrd="0" presId="urn:microsoft.com/office/officeart/2005/8/layout/hProcess11"/>
    <dgm:cxn modelId="{40A22ED0-6B04-47F6-84EA-AD6CBEFDFD54}" type="presParOf" srcId="{AB020985-7417-4BD2-97F1-C8CBF3F7B08D}" destId="{C7A3A27C-6F5E-4ECD-B1F5-08CB2AF1D695}" srcOrd="3" destOrd="0" presId="urn:microsoft.com/office/officeart/2005/8/layout/hProcess11"/>
    <dgm:cxn modelId="{E37D0492-1324-49FD-9CFC-2F82D3801430}" type="presParOf" srcId="{AB020985-7417-4BD2-97F1-C8CBF3F7B08D}" destId="{AE9766E0-0B5E-4706-AB76-E9E61FB689BA}" srcOrd="4" destOrd="0" presId="urn:microsoft.com/office/officeart/2005/8/layout/hProcess11"/>
    <dgm:cxn modelId="{876152DE-BAE0-4890-9A4D-795768E93F2D}" type="presParOf" srcId="{AE9766E0-0B5E-4706-AB76-E9E61FB689BA}" destId="{C8645A88-65D0-4A5E-9DD3-D6B4D8750201}" srcOrd="0" destOrd="0" presId="urn:microsoft.com/office/officeart/2005/8/layout/hProcess11"/>
    <dgm:cxn modelId="{F30D4037-D09C-4539-8E0C-EDD8918C74B3}" type="presParOf" srcId="{AE9766E0-0B5E-4706-AB76-E9E61FB689BA}" destId="{FC9112AD-5DA6-4A34-9432-08DC3D26C8EF}" srcOrd="1" destOrd="0" presId="urn:microsoft.com/office/officeart/2005/8/layout/hProcess11"/>
    <dgm:cxn modelId="{B8DBABCC-67F0-455B-90F8-F3D0C3DC8766}" type="presParOf" srcId="{AE9766E0-0B5E-4706-AB76-E9E61FB689BA}" destId="{AE61838C-06FB-4790-898C-3562D72010DC}" srcOrd="2" destOrd="0" presId="urn:microsoft.com/office/officeart/2005/8/layout/hProcess11"/>
    <dgm:cxn modelId="{56BC02FA-5372-4C7E-A4BE-7B0DF6E80D9D}" type="presParOf" srcId="{AB020985-7417-4BD2-97F1-C8CBF3F7B08D}" destId="{149A897F-0A22-4E5C-8F5A-EAD90B058BC2}" srcOrd="5" destOrd="0" presId="urn:microsoft.com/office/officeart/2005/8/layout/hProcess11"/>
    <dgm:cxn modelId="{6FC28A32-AAD6-4188-B832-A9828CD8B095}" type="presParOf" srcId="{AB020985-7417-4BD2-97F1-C8CBF3F7B08D}" destId="{1528D818-CF40-48CE-9210-4A40DD56BFCA}" srcOrd="6" destOrd="0" presId="urn:microsoft.com/office/officeart/2005/8/layout/hProcess11"/>
    <dgm:cxn modelId="{4233EA2F-8379-4C7A-B44D-F9BC48104ACC}" type="presParOf" srcId="{1528D818-CF40-48CE-9210-4A40DD56BFCA}" destId="{4C3EFA9C-52F0-473A-8E50-B7E3EFFB543E}" srcOrd="0" destOrd="0" presId="urn:microsoft.com/office/officeart/2005/8/layout/hProcess11"/>
    <dgm:cxn modelId="{B4F0DB32-1A67-4490-842E-35E0D8AA98FE}" type="presParOf" srcId="{1528D818-CF40-48CE-9210-4A40DD56BFCA}" destId="{C18B3DCE-0C2D-4F5B-8608-41FA2A87D52F}" srcOrd="1" destOrd="0" presId="urn:microsoft.com/office/officeart/2005/8/layout/hProcess11"/>
    <dgm:cxn modelId="{404F47CE-A212-4C3E-B53A-425EEFD1773A}" type="presParOf" srcId="{1528D818-CF40-48CE-9210-4A40DD56BFCA}" destId="{1E4A652A-36D3-4B00-A39A-291C576BD157}" srcOrd="2" destOrd="0" presId="urn:microsoft.com/office/officeart/2005/8/layout/hProcess11"/>
    <dgm:cxn modelId="{C62A6FD2-88A1-4A9B-BA59-72B7BC9A42AB}" type="presParOf" srcId="{AB020985-7417-4BD2-97F1-C8CBF3F7B08D}" destId="{C9773D3B-CF03-4196-B4AA-A95FD45455F0}" srcOrd="7" destOrd="0" presId="urn:microsoft.com/office/officeart/2005/8/layout/hProcess11"/>
    <dgm:cxn modelId="{42B82C6D-FF6A-488F-B184-DDC0CE7887C6}" type="presParOf" srcId="{AB020985-7417-4BD2-97F1-C8CBF3F7B08D}" destId="{E90EDE74-E741-46BC-85D7-997C09863A2B}" srcOrd="8" destOrd="0" presId="urn:microsoft.com/office/officeart/2005/8/layout/hProcess11"/>
    <dgm:cxn modelId="{DEA199EE-A876-4DA2-9776-A9439B27FB75}" type="presParOf" srcId="{E90EDE74-E741-46BC-85D7-997C09863A2B}" destId="{BB26C782-16A4-49F6-87A0-727AD63E12E5}" srcOrd="0" destOrd="0" presId="urn:microsoft.com/office/officeart/2005/8/layout/hProcess11"/>
    <dgm:cxn modelId="{5183523A-1D58-47FC-AD63-5557B4626521}" type="presParOf" srcId="{E90EDE74-E741-46BC-85D7-997C09863A2B}" destId="{00763529-2761-4803-B898-54C85E59464F}" srcOrd="1" destOrd="0" presId="urn:microsoft.com/office/officeart/2005/8/layout/hProcess11"/>
    <dgm:cxn modelId="{75BEEE3D-10DB-433E-91BA-2D82377F7DD2}" type="presParOf" srcId="{E90EDE74-E741-46BC-85D7-997C09863A2B}" destId="{BE4B4213-07EB-4AEC-8A4A-4978A1E4B946}" srcOrd="2" destOrd="0" presId="urn:microsoft.com/office/officeart/2005/8/layout/hProcess11"/>
    <dgm:cxn modelId="{8A6D6B57-C191-4027-968C-867842E915BD}" type="presParOf" srcId="{AB020985-7417-4BD2-97F1-C8CBF3F7B08D}" destId="{3116C987-0E86-4C8F-8B65-F6E183F5AB15}" srcOrd="9" destOrd="0" presId="urn:microsoft.com/office/officeart/2005/8/layout/hProcess11"/>
    <dgm:cxn modelId="{80999827-F8D7-487A-A700-38C89C62478D}" type="presParOf" srcId="{AB020985-7417-4BD2-97F1-C8CBF3F7B08D}" destId="{383DE3A8-308F-41DA-B32F-FD1E589FC517}" srcOrd="10" destOrd="0" presId="urn:microsoft.com/office/officeart/2005/8/layout/hProcess11"/>
    <dgm:cxn modelId="{31C26B6A-C654-4D52-ABD1-24A61046337C}" type="presParOf" srcId="{383DE3A8-308F-41DA-B32F-FD1E589FC517}" destId="{84288B1E-72F6-4C66-B04F-AF6AF373A249}" srcOrd="0" destOrd="0" presId="urn:microsoft.com/office/officeart/2005/8/layout/hProcess11"/>
    <dgm:cxn modelId="{57B9504C-0FF3-4012-B8A3-783E845F8761}" type="presParOf" srcId="{383DE3A8-308F-41DA-B32F-FD1E589FC517}" destId="{E0D0DAE9-C4A8-4AB6-895C-30F4726E74C6}" srcOrd="1" destOrd="0" presId="urn:microsoft.com/office/officeart/2005/8/layout/hProcess11"/>
    <dgm:cxn modelId="{567A4221-9C52-4A6D-9F0C-79F97B9A28D0}" type="presParOf" srcId="{383DE3A8-308F-41DA-B32F-FD1E589FC517}" destId="{807724BC-9A3E-4F76-9084-9505AB29FF92}" srcOrd="2" destOrd="0" presId="urn:microsoft.com/office/officeart/2005/8/layout/hProcess11"/>
    <dgm:cxn modelId="{3AC46DF8-AB27-44F3-ACA4-656439DA1EF5}" type="presParOf" srcId="{AB020985-7417-4BD2-97F1-C8CBF3F7B08D}" destId="{A5EA4F7D-61D3-48DC-8225-244FBC1DA4A2}" srcOrd="11" destOrd="0" presId="urn:microsoft.com/office/officeart/2005/8/layout/hProcess11"/>
    <dgm:cxn modelId="{2DCBC33B-A401-4408-8D8A-595878305C8C}" type="presParOf" srcId="{AB020985-7417-4BD2-97F1-C8CBF3F7B08D}" destId="{F61C2F63-475C-4E53-B563-2477A94C2089}" srcOrd="12" destOrd="0" presId="urn:microsoft.com/office/officeart/2005/8/layout/hProcess11"/>
    <dgm:cxn modelId="{774DFC48-BA54-4669-BC9B-5E939811C850}" type="presParOf" srcId="{F61C2F63-475C-4E53-B563-2477A94C2089}" destId="{C9521E88-9C59-47E0-A09C-AA1F3B95FBED}" srcOrd="0" destOrd="0" presId="urn:microsoft.com/office/officeart/2005/8/layout/hProcess11"/>
    <dgm:cxn modelId="{A3124C13-8535-43F6-9385-8150BEC9C514}" type="presParOf" srcId="{F61C2F63-475C-4E53-B563-2477A94C2089}" destId="{84DB8360-B23C-407C-800D-CB0773D5F243}" srcOrd="1" destOrd="0" presId="urn:microsoft.com/office/officeart/2005/8/layout/hProcess11"/>
    <dgm:cxn modelId="{F6F26D11-26FB-4949-A25B-495BA2E7D169}" type="presParOf" srcId="{F61C2F63-475C-4E53-B563-2477A94C2089}" destId="{35B0D588-3765-46A1-BE3D-883B741FF75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CA075-F601-4319-B9B4-31EF58EA69BA}">
      <dsp:nvSpPr>
        <dsp:cNvPr id="0" name=""/>
        <dsp:cNvSpPr/>
      </dsp:nvSpPr>
      <dsp:spPr>
        <a:xfrm>
          <a:off x="0" y="1483072"/>
          <a:ext cx="8496944" cy="1977429"/>
        </a:xfrm>
        <a:prstGeom prst="notched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A897F31-D90E-44FF-9A14-A6087328DE2F}">
      <dsp:nvSpPr>
        <dsp:cNvPr id="0" name=""/>
        <dsp:cNvSpPr/>
      </dsp:nvSpPr>
      <dsp:spPr>
        <a:xfrm>
          <a:off x="834" y="0"/>
          <a:ext cx="876558" cy="197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/>
            <a:t>1993</a:t>
          </a:r>
          <a:r>
            <a:rPr lang="zh-CN" altLang="en-US" sz="1300" kern="1200"/>
            <a:t>年由</a:t>
          </a:r>
          <a:r>
            <a:rPr lang="en-US" altLang="zh-CN" sz="1300" kern="1200"/>
            <a:t>PSI</a:t>
          </a:r>
          <a:r>
            <a:rPr lang="zh-CN" altLang="en-US" sz="1300" kern="1200"/>
            <a:t>的</a:t>
          </a:r>
          <a:r>
            <a:rPr lang="en-US" altLang="zh-CN" sz="1300" kern="1200"/>
            <a:t>Stefan Ritt</a:t>
          </a:r>
          <a:r>
            <a:rPr lang="zh-CN" altLang="en-US" sz="1300" kern="1200"/>
            <a:t>开始开发</a:t>
          </a:r>
        </a:p>
      </dsp:txBody>
      <dsp:txXfrm>
        <a:off x="834" y="0"/>
        <a:ext cx="876558" cy="1977429"/>
      </dsp:txXfrm>
    </dsp:sp>
    <dsp:sp modelId="{59F84C0E-82B5-4052-AE27-6C58269248EF}">
      <dsp:nvSpPr>
        <dsp:cNvPr id="0" name=""/>
        <dsp:cNvSpPr/>
      </dsp:nvSpPr>
      <dsp:spPr>
        <a:xfrm>
          <a:off x="191935" y="2224608"/>
          <a:ext cx="494357" cy="4943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B7F140-6C4C-44FE-9BCC-9EFD04DA3830}">
      <dsp:nvSpPr>
        <dsp:cNvPr id="0" name=""/>
        <dsp:cNvSpPr/>
      </dsp:nvSpPr>
      <dsp:spPr>
        <a:xfrm>
          <a:off x="921221" y="2966144"/>
          <a:ext cx="876558" cy="197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/>
            <a:t>1995</a:t>
          </a:r>
          <a:r>
            <a:rPr lang="zh-CN" altLang="en-US" sz="1300" kern="1200"/>
            <a:t>年在</a:t>
          </a:r>
          <a:r>
            <a:rPr lang="en-US" altLang="zh-CN" sz="1300" kern="1200"/>
            <a:t>TRIUMF</a:t>
          </a:r>
          <a:r>
            <a:rPr lang="zh-CN" altLang="en-US" sz="1300" kern="1200"/>
            <a:t>的</a:t>
          </a:r>
          <a:r>
            <a:rPr lang="en-US" altLang="zh-CN" sz="1300" kern="1200"/>
            <a:t>CHAOS</a:t>
          </a:r>
          <a:r>
            <a:rPr lang="zh-CN" altLang="en-US" sz="1300" kern="1200"/>
            <a:t>谱仪上首次部署</a:t>
          </a:r>
        </a:p>
      </dsp:txBody>
      <dsp:txXfrm>
        <a:off x="921221" y="2966144"/>
        <a:ext cx="876558" cy="1977429"/>
      </dsp:txXfrm>
    </dsp:sp>
    <dsp:sp modelId="{F0A2226D-A856-4238-A1EA-507EA9912C03}">
      <dsp:nvSpPr>
        <dsp:cNvPr id="0" name=""/>
        <dsp:cNvSpPr/>
      </dsp:nvSpPr>
      <dsp:spPr>
        <a:xfrm>
          <a:off x="1112321" y="2224608"/>
          <a:ext cx="494357" cy="4943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645A88-65D0-4A5E-9DD3-D6B4D8750201}">
      <dsp:nvSpPr>
        <dsp:cNvPr id="0" name=""/>
        <dsp:cNvSpPr/>
      </dsp:nvSpPr>
      <dsp:spPr>
        <a:xfrm>
          <a:off x="1841607" y="0"/>
          <a:ext cx="876558" cy="197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/>
            <a:t>陆续应用在约</a:t>
          </a:r>
          <a:r>
            <a:rPr lang="en-US" altLang="zh-CN" sz="1300" kern="1200"/>
            <a:t>40</a:t>
          </a:r>
          <a:r>
            <a:rPr lang="zh-CN" altLang="en-US" sz="1300" kern="1200"/>
            <a:t>余个不同的领域的物理实验中</a:t>
          </a:r>
        </a:p>
      </dsp:txBody>
      <dsp:txXfrm>
        <a:off x="1841607" y="0"/>
        <a:ext cx="876558" cy="1977429"/>
      </dsp:txXfrm>
    </dsp:sp>
    <dsp:sp modelId="{FC9112AD-5DA6-4A34-9432-08DC3D26C8EF}">
      <dsp:nvSpPr>
        <dsp:cNvPr id="0" name=""/>
        <dsp:cNvSpPr/>
      </dsp:nvSpPr>
      <dsp:spPr>
        <a:xfrm>
          <a:off x="2032708" y="2224608"/>
          <a:ext cx="494357" cy="4943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3EFA9C-52F0-473A-8E50-B7E3EFFB543E}">
      <dsp:nvSpPr>
        <dsp:cNvPr id="0" name=""/>
        <dsp:cNvSpPr/>
      </dsp:nvSpPr>
      <dsp:spPr>
        <a:xfrm>
          <a:off x="2761994" y="2966144"/>
          <a:ext cx="1219617" cy="197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2013</a:t>
          </a:r>
          <a:r>
            <a:rPr lang="zh-CN" altLang="en-US" sz="1300" kern="1200" dirty="0"/>
            <a:t>年由</a:t>
          </a:r>
          <a:r>
            <a:rPr lang="en-US" altLang="zh-CN" sz="1300" kern="1200" dirty="0"/>
            <a:t>Stefan </a:t>
          </a:r>
          <a:r>
            <a:rPr lang="en-US" altLang="zh-CN" sz="1300" kern="1200" dirty="0" err="1"/>
            <a:t>Ritt</a:t>
          </a:r>
          <a:r>
            <a:rPr lang="zh-CN" altLang="en-US" sz="1300" kern="1200" dirty="0"/>
            <a:t>带到</a:t>
          </a:r>
          <a:r>
            <a:rPr lang="en-US" altLang="zh-CN" sz="1300" kern="1200" dirty="0" err="1"/>
            <a:t>TRIUMF</a:t>
          </a:r>
          <a:r>
            <a:rPr lang="zh-CN" altLang="en-US" sz="1300" kern="1200" dirty="0"/>
            <a:t>并建立的目前的</a:t>
          </a:r>
          <a:r>
            <a:rPr lang="en-US" altLang="zh-CN" sz="1300" kern="1200" dirty="0" err="1"/>
            <a:t>BitBucket</a:t>
          </a:r>
          <a:r>
            <a:rPr lang="zh-CN" altLang="en-US" sz="1300" kern="1200" dirty="0"/>
            <a:t>和</a:t>
          </a:r>
          <a:r>
            <a:rPr lang="en-US" altLang="zh-CN" sz="1300" kern="1200" dirty="0"/>
            <a:t>Wiki</a:t>
          </a:r>
          <a:r>
            <a:rPr lang="zh-CN" altLang="en-US" sz="1300" kern="1200" dirty="0"/>
            <a:t>主页</a:t>
          </a:r>
        </a:p>
      </dsp:txBody>
      <dsp:txXfrm>
        <a:off x="2761994" y="2966144"/>
        <a:ext cx="1219617" cy="1977429"/>
      </dsp:txXfrm>
    </dsp:sp>
    <dsp:sp modelId="{C18B3DCE-0C2D-4F5B-8608-41FA2A87D52F}">
      <dsp:nvSpPr>
        <dsp:cNvPr id="0" name=""/>
        <dsp:cNvSpPr/>
      </dsp:nvSpPr>
      <dsp:spPr>
        <a:xfrm>
          <a:off x="3124624" y="2224608"/>
          <a:ext cx="494357" cy="4943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26C782-16A4-49F6-87A0-727AD63E12E5}">
      <dsp:nvSpPr>
        <dsp:cNvPr id="0" name=""/>
        <dsp:cNvSpPr/>
      </dsp:nvSpPr>
      <dsp:spPr>
        <a:xfrm>
          <a:off x="4025439" y="0"/>
          <a:ext cx="876558" cy="197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/>
            <a:t>2017</a:t>
          </a:r>
          <a:r>
            <a:rPr lang="zh-CN" altLang="en-US" sz="1300" kern="1200"/>
            <a:t>年</a:t>
          </a:r>
          <a:r>
            <a:rPr lang="en-US" altLang="zh-CN" sz="1300" kern="1200"/>
            <a:t>Midas Workshop</a:t>
          </a:r>
          <a:r>
            <a:rPr lang="zh-CN" altLang="en-US" sz="1300" kern="1200"/>
            <a:t>后开始陆续发型稳定版本</a:t>
          </a:r>
        </a:p>
      </dsp:txBody>
      <dsp:txXfrm>
        <a:off x="4025439" y="0"/>
        <a:ext cx="876558" cy="1977429"/>
      </dsp:txXfrm>
    </dsp:sp>
    <dsp:sp modelId="{00763529-2761-4803-B898-54C85E59464F}">
      <dsp:nvSpPr>
        <dsp:cNvPr id="0" name=""/>
        <dsp:cNvSpPr/>
      </dsp:nvSpPr>
      <dsp:spPr>
        <a:xfrm>
          <a:off x="4216539" y="2224608"/>
          <a:ext cx="494357" cy="4943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288B1E-72F6-4C66-B04F-AF6AF373A249}">
      <dsp:nvSpPr>
        <dsp:cNvPr id="0" name=""/>
        <dsp:cNvSpPr/>
      </dsp:nvSpPr>
      <dsp:spPr>
        <a:xfrm>
          <a:off x="4945825" y="2966144"/>
          <a:ext cx="876558" cy="197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2019</a:t>
          </a:r>
          <a:r>
            <a:rPr lang="zh-CN" altLang="en-US" sz="1300" kern="1200" dirty="0"/>
            <a:t>年</a:t>
          </a:r>
          <a:r>
            <a:rPr lang="en-US" altLang="zh-CN" sz="1300" kern="1200" dirty="0"/>
            <a:t>Midas Workshop</a:t>
          </a:r>
          <a:r>
            <a:rPr lang="zh-CN" altLang="en-US" sz="1300" kern="1200" dirty="0"/>
            <a:t>主要模块开始从</a:t>
          </a:r>
          <a:r>
            <a:rPr lang="en-US" altLang="zh-CN" sz="1300" kern="1200" dirty="0"/>
            <a:t>C/C++</a:t>
          </a:r>
          <a:r>
            <a:rPr lang="zh-CN" altLang="en-US" sz="1300" kern="1200" dirty="0"/>
            <a:t>混合模式向纯</a:t>
          </a:r>
          <a:r>
            <a:rPr lang="en-US" altLang="zh-CN" sz="1300" kern="1200" dirty="0"/>
            <a:t>C++</a:t>
          </a:r>
          <a:r>
            <a:rPr lang="zh-CN" altLang="en-US" sz="1300" kern="1200" dirty="0"/>
            <a:t>迁移</a:t>
          </a:r>
        </a:p>
      </dsp:txBody>
      <dsp:txXfrm>
        <a:off x="4945825" y="2966144"/>
        <a:ext cx="876558" cy="1977429"/>
      </dsp:txXfrm>
    </dsp:sp>
    <dsp:sp modelId="{E0D0DAE9-C4A8-4AB6-895C-30F4726E74C6}">
      <dsp:nvSpPr>
        <dsp:cNvPr id="0" name=""/>
        <dsp:cNvSpPr/>
      </dsp:nvSpPr>
      <dsp:spPr>
        <a:xfrm>
          <a:off x="5136926" y="2224608"/>
          <a:ext cx="494357" cy="4943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521E88-9C59-47E0-A09C-AA1F3B95FBED}">
      <dsp:nvSpPr>
        <dsp:cNvPr id="0" name=""/>
        <dsp:cNvSpPr/>
      </dsp:nvSpPr>
      <dsp:spPr>
        <a:xfrm>
          <a:off x="5866212" y="0"/>
          <a:ext cx="1780202" cy="1977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2023</a:t>
          </a:r>
          <a:r>
            <a:rPr lang="zh-CN" altLang="en-US" sz="1300" kern="1200" dirty="0"/>
            <a:t>年</a:t>
          </a:r>
          <a:r>
            <a:rPr lang="en-US" altLang="zh-CN" sz="1300" kern="1200" dirty="0"/>
            <a:t>Midas Workshop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300" kern="1200" dirty="0"/>
            <a:t>基于</a:t>
          </a:r>
          <a:r>
            <a:rPr lang="en-US" altLang="zh-CN" sz="1300" kern="1200" dirty="0"/>
            <a:t>JSON</a:t>
          </a:r>
          <a:r>
            <a:rPr lang="zh-CN" altLang="en-US" sz="1300" kern="1200" dirty="0"/>
            <a:t>对核心的</a:t>
          </a:r>
          <a:r>
            <a:rPr lang="en-US" altLang="zh-CN" sz="1300" kern="1200" dirty="0"/>
            <a:t>Online Database</a:t>
          </a:r>
          <a:r>
            <a:rPr lang="zh-CN" altLang="en-US" sz="1300" kern="1200" dirty="0"/>
            <a:t>数据库进行优化。</a:t>
          </a:r>
          <a:r>
            <a:rPr lang="en-US" altLang="zh-CN" sz="1300" kern="1200" dirty="0" err="1"/>
            <a:t>HTML5</a:t>
          </a:r>
          <a:r>
            <a:rPr lang="zh-CN" altLang="en-US" sz="1300" kern="1200" dirty="0"/>
            <a:t>动态网页显示，</a:t>
          </a:r>
          <a:r>
            <a:rPr lang="en-US" altLang="zh-CN" sz="1300" kern="1200" dirty="0"/>
            <a:t>Python</a:t>
          </a:r>
          <a:r>
            <a:rPr lang="zh-CN" altLang="en-US" sz="1300" kern="1200" dirty="0"/>
            <a:t>接口</a:t>
          </a:r>
        </a:p>
      </dsp:txBody>
      <dsp:txXfrm>
        <a:off x="5866212" y="0"/>
        <a:ext cx="1780202" cy="1977429"/>
      </dsp:txXfrm>
    </dsp:sp>
    <dsp:sp modelId="{84DB8360-B23C-407C-800D-CB0773D5F243}">
      <dsp:nvSpPr>
        <dsp:cNvPr id="0" name=""/>
        <dsp:cNvSpPr/>
      </dsp:nvSpPr>
      <dsp:spPr>
        <a:xfrm>
          <a:off x="6509134" y="2224608"/>
          <a:ext cx="494357" cy="4943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AF29B-E9F6-4F39-A316-122A78CF4DC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A4A19-0745-4AAF-82BC-4F6AFB38F9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91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E9E8-5532-4E12-9935-471D78DD327B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987823" cy="10194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15B4-9D55-46AD-8E7F-4A0637F65501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133F0-E43C-4801-A6E6-2A7BD9B03A68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644450"/>
          </a:xfrm>
        </p:spPr>
        <p:txBody>
          <a:bodyPr>
            <a:noAutofit/>
          </a:bodyPr>
          <a:lstStyle>
            <a:lvl1pPr>
              <a:defRPr sz="3200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BB5-076F-4525-A165-C9C578F8AAE7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17024" cy="88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293A-13DF-488F-A007-234D3F600C41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E3AB-7929-4D1D-AE20-8ACD3984198C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BB72-848C-4463-82E5-C458FCF3BD25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1E99B-8B0A-44FA-8FDE-00CED3251A7E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F0EF6-760F-4787-A6DF-512ABC388D30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C578-CDA1-48AE-BD38-AE9B1AEBA097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6C042-2582-4506-9A82-478697322C59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2E58D-1400-45E6-98CE-C51D49C37DF0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midas.triumf.ca/MidasWiki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das.triumf.ca/MidasWiki/index.php/MIDAS_around_the_worl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pics-controls.org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2331690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Midas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框架的数据采集与慢控制系统研制 	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中山大学物理学院</a:t>
            </a:r>
            <a:endParaRPr lang="en-US" altLang="zh-CN" dirty="0"/>
          </a:p>
          <a:p>
            <a:r>
              <a:rPr lang="zh-CN" altLang="en-US" dirty="0"/>
              <a:t>陈羽</a:t>
            </a:r>
            <a:endParaRPr lang="en-US" altLang="zh-CN" dirty="0"/>
          </a:p>
          <a:p>
            <a:r>
              <a:rPr lang="en-US" altLang="zh-CN" dirty="0"/>
              <a:t>2023-11-04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FE31F-B5EF-4F79-91AD-B871BDE20492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653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/>
              <a:t>Midas</a:t>
            </a:r>
            <a:r>
              <a:rPr lang="zh-CN" altLang="en-US" sz="2800"/>
              <a:t>开源框架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628801"/>
            <a:ext cx="8280920" cy="1512167"/>
          </a:xfrm>
        </p:spPr>
        <p:txBody>
          <a:bodyPr>
            <a:normAutofit/>
          </a:bodyPr>
          <a:lstStyle/>
          <a:p>
            <a:r>
              <a:rPr lang="en-US" altLang="zh-CN" sz="2000"/>
              <a:t>MIDAS: </a:t>
            </a:r>
            <a:r>
              <a:rPr lang="en-US" altLang="zh-CN" sz="2000">
                <a:solidFill>
                  <a:srgbClr val="FF0000"/>
                </a:solidFill>
              </a:rPr>
              <a:t>M</a:t>
            </a:r>
            <a:r>
              <a:rPr lang="en-US" altLang="zh-CN" sz="2000"/>
              <a:t>aximum </a:t>
            </a:r>
            <a:r>
              <a:rPr lang="en-US" altLang="zh-CN" sz="2000">
                <a:solidFill>
                  <a:srgbClr val="FF0000"/>
                </a:solidFill>
              </a:rPr>
              <a:t>I</a:t>
            </a:r>
            <a:r>
              <a:rPr lang="en-US" altLang="zh-CN" sz="2000"/>
              <a:t>ntegrated </a:t>
            </a:r>
            <a:r>
              <a:rPr lang="en-US" altLang="zh-CN" sz="2000">
                <a:solidFill>
                  <a:srgbClr val="FF0000"/>
                </a:solidFill>
              </a:rPr>
              <a:t>D</a:t>
            </a:r>
            <a:r>
              <a:rPr lang="en-US" altLang="zh-CN" sz="2000"/>
              <a:t>ata </a:t>
            </a:r>
            <a:r>
              <a:rPr lang="en-US" altLang="zh-CN" sz="2000">
                <a:solidFill>
                  <a:srgbClr val="FF0000"/>
                </a:solidFill>
              </a:rPr>
              <a:t>A</a:t>
            </a:r>
            <a:r>
              <a:rPr lang="en-US" altLang="zh-CN" sz="2000"/>
              <a:t>cquisition </a:t>
            </a:r>
            <a:r>
              <a:rPr lang="en-US" altLang="zh-CN" sz="2000">
                <a:solidFill>
                  <a:srgbClr val="FF0000"/>
                </a:solidFill>
              </a:rPr>
              <a:t>S</a:t>
            </a:r>
            <a:r>
              <a:rPr lang="en-US" altLang="zh-CN" sz="2000"/>
              <a:t>ystem</a:t>
            </a:r>
            <a:r>
              <a:rPr lang="zh-CN" altLang="en-US" sz="2000"/>
              <a:t>，针对中等规模物理实验的数据采集、系统监控、运行控制、数据筛选等功能的框架</a:t>
            </a:r>
            <a:endParaRPr lang="en-US" altLang="zh-CN" sz="2000"/>
          </a:p>
          <a:p>
            <a:r>
              <a:rPr lang="en-US" altLang="zh-CN" sz="2000"/>
              <a:t>C/C++</a:t>
            </a:r>
            <a:r>
              <a:rPr lang="zh-CN" altLang="en-US" sz="2000"/>
              <a:t>语言的开源框架，支持类</a:t>
            </a:r>
            <a:r>
              <a:rPr lang="en-US" altLang="zh-CN" sz="2000"/>
              <a:t>UNIX</a:t>
            </a:r>
            <a:r>
              <a:rPr lang="zh-CN" altLang="en-US" sz="2000"/>
              <a:t>、</a:t>
            </a:r>
            <a:r>
              <a:rPr lang="en-US" altLang="zh-CN" sz="2000"/>
              <a:t>VxWorks</a:t>
            </a:r>
            <a:r>
              <a:rPr lang="zh-CN" altLang="en-US" sz="2000"/>
              <a:t>等多种系统</a:t>
            </a:r>
            <a:endParaRPr lang="en-US" altLang="zh-CN" sz="2000"/>
          </a:p>
          <a:p>
            <a:r>
              <a:rPr lang="zh-CN" altLang="en-US" sz="2000"/>
              <a:t>目前由瑞士</a:t>
            </a:r>
            <a:r>
              <a:rPr lang="en-US" altLang="zh-CN" sz="2000"/>
              <a:t>PSI</a:t>
            </a:r>
            <a:r>
              <a:rPr lang="zh-CN" altLang="en-US" sz="2000"/>
              <a:t>和加拿大</a:t>
            </a:r>
            <a:r>
              <a:rPr lang="en-US" altLang="zh-CN" sz="2000"/>
              <a:t>TRIUMF</a:t>
            </a:r>
            <a:r>
              <a:rPr lang="zh-CN" altLang="en-US" sz="2000"/>
              <a:t>共同维护。</a:t>
            </a:r>
          </a:p>
          <a:p>
            <a:endParaRPr lang="en-US" altLang="zh-CN" sz="20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4448-AE9E-48E1-80C0-3B894003B495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1560" y="6008816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linkClick r:id="rId2"/>
              </a:rPr>
              <a:t>https://</a:t>
            </a:r>
            <a:r>
              <a:rPr lang="en-US" altLang="zh-CN" sz="1600" dirty="0" err="1">
                <a:hlinkClick r:id="rId2"/>
              </a:rPr>
              <a:t>midas.triumf.ca</a:t>
            </a:r>
            <a:r>
              <a:rPr lang="en-US" altLang="zh-CN" sz="1600" dirty="0">
                <a:hlinkClick r:id="rId2"/>
              </a:rPr>
              <a:t>/</a:t>
            </a:r>
            <a:r>
              <a:rPr lang="en-US" altLang="zh-CN" sz="1600" dirty="0" err="1">
                <a:hlinkClick r:id="rId2"/>
              </a:rPr>
              <a:t>MidasWiki</a:t>
            </a:r>
            <a:r>
              <a:rPr lang="en-US" altLang="zh-CN" sz="1600" dirty="0">
                <a:hlinkClick r:id="rId2"/>
              </a:rPr>
              <a:t>/</a:t>
            </a:r>
            <a:endParaRPr lang="zh-CN" altLang="en-US" sz="1600" i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50" y="3081872"/>
            <a:ext cx="7577570" cy="291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5EAB7EE-680B-4B54-BE56-6B190ABDAF15}"/>
              </a:ext>
            </a:extLst>
          </p:cNvPr>
          <p:cNvSpPr txBox="1"/>
          <p:nvPr/>
        </p:nvSpPr>
        <p:spPr>
          <a:xfrm>
            <a:off x="3951550" y="5999836"/>
            <a:ext cx="518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https://</a:t>
            </a:r>
            <a:r>
              <a:rPr lang="en-US" altLang="zh-CN" sz="1600" dirty="0" err="1">
                <a:solidFill>
                  <a:srgbClr val="FF0000"/>
                </a:solidFill>
              </a:rPr>
              <a:t>daq00.triumf.ca</a:t>
            </a:r>
            <a:r>
              <a:rPr lang="en-US" altLang="zh-CN" sz="1600" dirty="0">
                <a:solidFill>
                  <a:srgbClr val="FF0000"/>
                </a:solidFill>
              </a:rPr>
              <a:t>/</a:t>
            </a:r>
            <a:r>
              <a:rPr lang="en-US" altLang="zh-CN" sz="1600" dirty="0" err="1">
                <a:solidFill>
                  <a:srgbClr val="FF0000"/>
                </a:solidFill>
              </a:rPr>
              <a:t>MidasWiki</a:t>
            </a:r>
            <a:r>
              <a:rPr lang="en-US" altLang="zh-CN" sz="1600" dirty="0">
                <a:solidFill>
                  <a:srgbClr val="FF0000"/>
                </a:solidFill>
              </a:rPr>
              <a:t>/</a:t>
            </a:r>
            <a:r>
              <a:rPr lang="en-US" altLang="zh-CN" sz="1600" dirty="0" err="1">
                <a:solidFill>
                  <a:srgbClr val="FF0000"/>
                </a:solidFill>
              </a:rPr>
              <a:t>index.php</a:t>
            </a:r>
            <a:r>
              <a:rPr lang="en-US" altLang="zh-CN" sz="1600" dirty="0">
                <a:solidFill>
                  <a:srgbClr val="FF0000"/>
                </a:solidFill>
              </a:rPr>
              <a:t>/</a:t>
            </a:r>
            <a:r>
              <a:rPr lang="en-US" altLang="zh-CN" sz="1600" dirty="0" err="1">
                <a:solidFill>
                  <a:srgbClr val="FF0000"/>
                </a:solidFill>
              </a:rPr>
              <a:t>Main_Page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71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/>
              <a:t>Midas</a:t>
            </a:r>
            <a:r>
              <a:rPr lang="zh-CN" altLang="en-US" sz="2800"/>
              <a:t>框架发展历史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D150-D9B6-4B3E-ACAA-DE1427011591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928792041"/>
              </p:ext>
            </p:extLst>
          </p:nvPr>
        </p:nvGraphicFramePr>
        <p:xfrm>
          <a:off x="467544" y="1412776"/>
          <a:ext cx="8496944" cy="4943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0973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/>
              <a:t>基于</a:t>
            </a:r>
            <a:r>
              <a:rPr lang="en-US" altLang="zh-CN" sz="2800"/>
              <a:t>Midas</a:t>
            </a:r>
            <a:r>
              <a:rPr lang="zh-CN" altLang="en-US" sz="2800"/>
              <a:t>框架的实验系统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9E34-2197-4E9E-8714-E56854301418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34295"/>
            <a:ext cx="7920880" cy="23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920880" cy="433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87624" y="6093296"/>
            <a:ext cx="552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hlinkClick r:id="rId4"/>
              </a:rPr>
              <a:t>https://midas.triumf.ca/MidasWiki/index.php/MIDAS_around_the_world</a:t>
            </a:r>
            <a:endParaRPr lang="zh-CN" altLang="en-US" sz="1400"/>
          </a:p>
        </p:txBody>
      </p:sp>
    </p:spTree>
    <p:extLst>
      <p:ext uri="{BB962C8B-B14F-4D97-AF65-F5344CB8AC3E}">
        <p14:creationId xmlns:p14="http://schemas.microsoft.com/office/powerpoint/2010/main" val="1519908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F646F9-9D36-4A29-8E0B-87833CE05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Midas 2023 Workshop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9B051A-0306-41C7-9597-DF8646B5C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744444"/>
            <a:ext cx="8229600" cy="504056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4 Years after Midas 2019 due to </a:t>
            </a:r>
            <a:r>
              <a:rPr lang="en-US" altLang="zh-CN" sz="2400" dirty="0" err="1"/>
              <a:t>COVID</a:t>
            </a:r>
            <a:r>
              <a:rPr lang="en-US" altLang="zh-CN" sz="2400" dirty="0"/>
              <a:t>-2019</a:t>
            </a:r>
          </a:p>
          <a:p>
            <a:endParaRPr lang="zh-CN" altLang="en-US" sz="24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637EA5-996D-4B16-9F32-23C313E5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BB5-076F-4525-A165-C9C578F8AAE7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AC8C17-688C-437F-89FF-FB79F59CB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28612F-F9B2-4F7E-A1D9-097E26BD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488EADB-5258-4FFA-A0D0-34F02515F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245863"/>
            <a:ext cx="8352928" cy="414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27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/>
              <a:t>Midas</a:t>
            </a:r>
            <a:r>
              <a:rPr lang="zh-CN" altLang="en-US" sz="2800"/>
              <a:t>框架的特点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1700808"/>
            <a:ext cx="3672408" cy="4608512"/>
          </a:xfrm>
        </p:spPr>
        <p:txBody>
          <a:bodyPr>
            <a:normAutofit/>
          </a:bodyPr>
          <a:lstStyle/>
          <a:p>
            <a:r>
              <a:rPr lang="zh-CN" altLang="en-US" sz="2000"/>
              <a:t>跨平台，以</a:t>
            </a:r>
            <a:r>
              <a:rPr lang="en-US" altLang="zh-CN" sz="2000"/>
              <a:t>Unix/Linux</a:t>
            </a:r>
            <a:r>
              <a:rPr lang="zh-CN" altLang="en-US" sz="2000"/>
              <a:t>应用最为广泛。</a:t>
            </a:r>
            <a:endParaRPr lang="en-US" altLang="zh-CN" sz="2000"/>
          </a:p>
          <a:p>
            <a:r>
              <a:rPr lang="zh-CN" altLang="en-US" sz="2000"/>
              <a:t>程序精简，核心部分不超过</a:t>
            </a:r>
            <a:r>
              <a:rPr lang="en-US" altLang="zh-CN" sz="2000"/>
              <a:t>100MB</a:t>
            </a:r>
            <a:r>
              <a:rPr lang="zh-CN" altLang="en-US" sz="2000"/>
              <a:t>。</a:t>
            </a:r>
            <a:endParaRPr lang="en-US" altLang="zh-CN" sz="2000"/>
          </a:p>
          <a:p>
            <a:r>
              <a:rPr lang="zh-CN" altLang="en-US" sz="2000"/>
              <a:t>用户自定义与硬件设备的接口程序</a:t>
            </a:r>
            <a:r>
              <a:rPr lang="en-US" altLang="zh-CN" sz="2000"/>
              <a:t>Equipment</a:t>
            </a:r>
            <a:r>
              <a:rPr lang="zh-CN" altLang="en-US" sz="2000"/>
              <a:t>，和数据分析程序</a:t>
            </a:r>
            <a:r>
              <a:rPr lang="en-US" altLang="zh-CN" sz="2000"/>
              <a:t>Analyzer</a:t>
            </a:r>
            <a:r>
              <a:rPr lang="zh-CN" altLang="en-US" sz="2000"/>
              <a:t>，分别运行在</a:t>
            </a:r>
            <a:r>
              <a:rPr lang="zh-CN" altLang="en-US" sz="2000">
                <a:solidFill>
                  <a:srgbClr val="FF0000"/>
                </a:solidFill>
              </a:rPr>
              <a:t>独立进程</a:t>
            </a:r>
            <a:r>
              <a:rPr lang="zh-CN" altLang="en-US" sz="2000"/>
              <a:t>中。</a:t>
            </a:r>
            <a:endParaRPr lang="en-US" altLang="zh-CN" sz="2000"/>
          </a:p>
          <a:p>
            <a:pPr lvl="1"/>
            <a:r>
              <a:rPr lang="zh-CN" altLang="en-US" sz="1600"/>
              <a:t>模块化</a:t>
            </a:r>
            <a:endParaRPr lang="en-US" altLang="zh-CN" sz="1600"/>
          </a:p>
          <a:p>
            <a:pPr lvl="1"/>
            <a:r>
              <a:rPr lang="zh-CN" altLang="en-US" sz="1600"/>
              <a:t>功能相独立</a:t>
            </a:r>
            <a:endParaRPr lang="en-US" altLang="zh-CN" sz="1600"/>
          </a:p>
          <a:p>
            <a:r>
              <a:rPr lang="zh-CN" altLang="en-US" sz="2000"/>
              <a:t>以</a:t>
            </a:r>
            <a:r>
              <a:rPr lang="en-US" altLang="zh-CN" sz="2000">
                <a:solidFill>
                  <a:srgbClr val="FF0000"/>
                </a:solidFill>
              </a:rPr>
              <a:t>Event Buffer</a:t>
            </a:r>
            <a:r>
              <a:rPr lang="zh-CN" altLang="en-US" sz="2000"/>
              <a:t>和</a:t>
            </a:r>
            <a:r>
              <a:rPr lang="en-US" altLang="zh-CN" sz="2000">
                <a:solidFill>
                  <a:srgbClr val="FF0000"/>
                </a:solidFill>
              </a:rPr>
              <a:t>Online Database</a:t>
            </a:r>
            <a:r>
              <a:rPr lang="zh-CN" altLang="en-US" sz="2000"/>
              <a:t>为核心，通过进程间通信技术被各个进程（模块）访问。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2D4B-C586-4E9D-9F93-82D1BF9AB887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33791"/>
            <a:ext cx="5328592" cy="396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772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0"/>
          <a:stretch/>
        </p:blipFill>
        <p:spPr bwMode="auto">
          <a:xfrm>
            <a:off x="3600399" y="1753344"/>
            <a:ext cx="5832135" cy="37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/>
              <a:t>基于</a:t>
            </a:r>
            <a:r>
              <a:rPr lang="en-US" altLang="zh-CN" sz="2800"/>
              <a:t>Event</a:t>
            </a:r>
            <a:r>
              <a:rPr lang="zh-CN" altLang="en-US" sz="2800"/>
              <a:t>的数据处理与存储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1722730"/>
            <a:ext cx="3960440" cy="4514582"/>
          </a:xfrm>
        </p:spPr>
        <p:txBody>
          <a:bodyPr>
            <a:normAutofit/>
          </a:bodyPr>
          <a:lstStyle/>
          <a:p>
            <a:r>
              <a:rPr lang="en-US" altLang="zh-CN" sz="2000"/>
              <a:t>Midas</a:t>
            </a:r>
            <a:r>
              <a:rPr lang="zh-CN" altLang="en-US" sz="2000"/>
              <a:t>提供了可拓展的</a:t>
            </a:r>
            <a:r>
              <a:rPr lang="en-US" altLang="zh-CN" sz="2000"/>
              <a:t>Event</a:t>
            </a:r>
            <a:r>
              <a:rPr lang="zh-CN" altLang="en-US" sz="2000"/>
              <a:t>格式来缓冲、存储以及提供给</a:t>
            </a:r>
            <a:r>
              <a:rPr lang="en-US" altLang="zh-CN" sz="2000"/>
              <a:t>Analyzer</a:t>
            </a:r>
            <a:r>
              <a:rPr lang="zh-CN" altLang="en-US" sz="2000"/>
              <a:t>处理。</a:t>
            </a:r>
            <a:endParaRPr lang="en-US" altLang="zh-CN" sz="2000"/>
          </a:p>
          <a:p>
            <a:pPr lvl="1"/>
            <a:r>
              <a:rPr lang="zh-CN" altLang="en-US" sz="1600"/>
              <a:t>单个</a:t>
            </a:r>
            <a:r>
              <a:rPr lang="en-US" altLang="zh-CN" sz="1600"/>
              <a:t>Event</a:t>
            </a:r>
            <a:r>
              <a:rPr lang="zh-CN" altLang="en-US" sz="1600"/>
              <a:t>数量可变的</a:t>
            </a:r>
            <a:r>
              <a:rPr lang="en-US" altLang="zh-CN" sz="1600"/>
              <a:t>Bank</a:t>
            </a:r>
            <a:r>
              <a:rPr lang="zh-CN" altLang="en-US" sz="1600"/>
              <a:t>作为基本的数据存储单元。</a:t>
            </a:r>
            <a:endParaRPr lang="en-US" altLang="zh-CN" sz="1600"/>
          </a:p>
          <a:p>
            <a:pPr lvl="1"/>
            <a:r>
              <a:rPr lang="en-US" altLang="zh-CN" sz="1600"/>
              <a:t>Bank</a:t>
            </a:r>
            <a:r>
              <a:rPr lang="zh-CN" altLang="en-US" sz="1600"/>
              <a:t>内以一位数组形式存储数据，但数组长度可变。</a:t>
            </a:r>
            <a:endParaRPr lang="en-US" altLang="zh-CN" sz="1600"/>
          </a:p>
          <a:p>
            <a:r>
              <a:rPr lang="zh-CN" altLang="en-US" sz="2000"/>
              <a:t>容易实现</a:t>
            </a:r>
            <a:r>
              <a:rPr lang="en-US" altLang="zh-CN" sz="2000"/>
              <a:t>Event</a:t>
            </a:r>
            <a:r>
              <a:rPr lang="zh-CN" altLang="en-US" sz="2000"/>
              <a:t>格式和</a:t>
            </a:r>
            <a:r>
              <a:rPr lang="en-US" altLang="zh-CN" sz="2000"/>
              <a:t>ROOT</a:t>
            </a:r>
            <a:r>
              <a:rPr lang="zh-CN" altLang="en-US" sz="2000"/>
              <a:t>的</a:t>
            </a:r>
            <a:r>
              <a:rPr lang="en-US" altLang="zh-CN" sz="2000"/>
              <a:t>Tree</a:t>
            </a:r>
            <a:r>
              <a:rPr lang="zh-CN" altLang="en-US" sz="2000"/>
              <a:t>类型的相互转换。</a:t>
            </a:r>
            <a:endParaRPr lang="en-US" altLang="zh-CN" sz="2000"/>
          </a:p>
          <a:p>
            <a:endParaRPr lang="en-US" altLang="zh-CN" sz="2000"/>
          </a:p>
          <a:p>
            <a:r>
              <a:rPr lang="en-US" altLang="zh-CN" sz="2000"/>
              <a:t>Event</a:t>
            </a:r>
            <a:r>
              <a:rPr lang="zh-CN" altLang="en-US" sz="2000"/>
              <a:t>的</a:t>
            </a:r>
            <a:r>
              <a:rPr lang="zh-CN" altLang="en-US" sz="2000">
                <a:solidFill>
                  <a:srgbClr val="FF0000"/>
                </a:solidFill>
              </a:rPr>
              <a:t>生产者</a:t>
            </a:r>
            <a:r>
              <a:rPr lang="zh-CN" altLang="en-US" sz="2000"/>
              <a:t>：</a:t>
            </a:r>
            <a:r>
              <a:rPr lang="en-US" altLang="zh-CN" sz="2000"/>
              <a:t>Equipment</a:t>
            </a:r>
            <a:r>
              <a:rPr lang="zh-CN" altLang="en-US" sz="2000"/>
              <a:t>（通常一次触发产生一个</a:t>
            </a:r>
            <a:r>
              <a:rPr lang="en-US" altLang="zh-CN" sz="2000"/>
              <a:t>Event</a:t>
            </a:r>
            <a:r>
              <a:rPr lang="zh-CN" altLang="en-US" sz="2000"/>
              <a:t>）</a:t>
            </a:r>
            <a:endParaRPr lang="en-US" altLang="zh-CN" sz="2000"/>
          </a:p>
          <a:p>
            <a:r>
              <a:rPr lang="en-US" altLang="zh-CN" sz="2000"/>
              <a:t>Event</a:t>
            </a:r>
            <a:r>
              <a:rPr lang="zh-CN" altLang="en-US" sz="2000"/>
              <a:t>的</a:t>
            </a:r>
            <a:r>
              <a:rPr lang="zh-CN" altLang="en-US" sz="2000">
                <a:solidFill>
                  <a:srgbClr val="FF0000"/>
                </a:solidFill>
              </a:rPr>
              <a:t>消费者</a:t>
            </a:r>
            <a:r>
              <a:rPr lang="zh-CN" altLang="en-US" sz="2000"/>
              <a:t>：</a:t>
            </a:r>
            <a:r>
              <a:rPr lang="en-US" altLang="zh-CN" sz="2000"/>
              <a:t>Data Logger</a:t>
            </a:r>
            <a:r>
              <a:rPr lang="zh-CN" altLang="en-US" sz="2000"/>
              <a:t>、</a:t>
            </a:r>
            <a:r>
              <a:rPr lang="en-US" altLang="zh-CN" sz="2000"/>
              <a:t>Analyzer</a:t>
            </a:r>
            <a:endParaRPr lang="zh-CN" altLang="en-US" sz="20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12CB9-F694-446F-A44E-D562D46CF953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363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6C3C36-7AD2-4023-BF91-80F362CE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Midas</a:t>
            </a:r>
            <a:r>
              <a:rPr lang="zh-CN" altLang="en-US" dirty="0"/>
              <a:t>软件框架的数据采集系统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0835A-7908-44DD-B11E-E475FFD9B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BB5-076F-4525-A165-C9C578F8AAE7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59ABF4-E868-4AF3-9F12-573B403C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009A8B-5409-4539-9AE0-A4860A1A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19CD413-02FC-4CC0-9AE2-C30D142E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799"/>
            <a:ext cx="7632848" cy="474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504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/>
              <a:t>TDCM</a:t>
            </a:r>
            <a:r>
              <a:rPr lang="zh-CN" altLang="en-US" sz="2800"/>
              <a:t>的</a:t>
            </a:r>
            <a:r>
              <a:rPr lang="en-US" altLang="zh-CN" sz="2800"/>
              <a:t>Equipment</a:t>
            </a:r>
            <a:r>
              <a:rPr lang="zh-CN" altLang="en-US" sz="2800"/>
              <a:t>设计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700808"/>
            <a:ext cx="8229600" cy="4536504"/>
          </a:xfrm>
        </p:spPr>
        <p:txBody>
          <a:bodyPr>
            <a:normAutofit/>
          </a:bodyPr>
          <a:lstStyle/>
          <a:p>
            <a:r>
              <a:rPr lang="zh-CN" altLang="en-US" sz="2000"/>
              <a:t>单个</a:t>
            </a:r>
            <a:r>
              <a:rPr lang="en-US" altLang="zh-CN" sz="2000"/>
              <a:t>TDCM</a:t>
            </a:r>
            <a:r>
              <a:rPr lang="zh-CN" altLang="en-US" sz="2000"/>
              <a:t>通过</a:t>
            </a:r>
            <a:r>
              <a:rPr lang="zh-CN" altLang="en-US" sz="2000">
                <a:solidFill>
                  <a:srgbClr val="FF0000"/>
                </a:solidFill>
              </a:rPr>
              <a:t>多个相互独立的进程</a:t>
            </a:r>
            <a:r>
              <a:rPr lang="zh-CN" altLang="en-US" sz="2000"/>
              <a:t>进行访问，以提高系统的稳定性。</a:t>
            </a:r>
            <a:endParaRPr lang="en-US" altLang="zh-CN" sz="2000"/>
          </a:p>
          <a:p>
            <a:pPr lvl="1"/>
            <a:r>
              <a:rPr lang="en-US" altLang="zh-CN" sz="1800"/>
              <a:t>Data Taking</a:t>
            </a:r>
            <a:r>
              <a:rPr lang="zh-CN" altLang="en-US" sz="1800"/>
              <a:t>进程负责</a:t>
            </a:r>
            <a:br>
              <a:rPr lang="en-US" altLang="zh-CN" sz="1800"/>
            </a:br>
            <a:r>
              <a:rPr lang="zh-CN" altLang="en-US" sz="1800"/>
              <a:t>数据采集，流量控制和</a:t>
            </a:r>
            <a:br>
              <a:rPr lang="en-US" altLang="zh-CN" sz="1800"/>
            </a:br>
            <a:r>
              <a:rPr lang="en-US" altLang="zh-CN" sz="1800"/>
              <a:t>Event Build</a:t>
            </a:r>
          </a:p>
          <a:p>
            <a:pPr lvl="1"/>
            <a:r>
              <a:rPr lang="en-US" altLang="zh-CN" sz="1800"/>
              <a:t>Control </a:t>
            </a:r>
            <a:r>
              <a:rPr lang="zh-CN" altLang="en-US" sz="1800"/>
              <a:t>进程负责</a:t>
            </a:r>
            <a:r>
              <a:rPr lang="en-US" altLang="zh-CN" sz="1800"/>
              <a:t>TDCM</a:t>
            </a:r>
            <a:br>
              <a:rPr lang="en-US" altLang="zh-CN" sz="1800"/>
            </a:br>
            <a:r>
              <a:rPr lang="zh-CN" altLang="en-US" sz="1800"/>
              <a:t>和</a:t>
            </a:r>
            <a:r>
              <a:rPr lang="en-US" altLang="zh-CN" sz="1800"/>
              <a:t>FEC</a:t>
            </a:r>
            <a:r>
              <a:rPr lang="zh-CN" altLang="en-US" sz="1800"/>
              <a:t>的电子学参数</a:t>
            </a:r>
            <a:br>
              <a:rPr lang="en-US" altLang="zh-CN" sz="1800"/>
            </a:br>
            <a:r>
              <a:rPr lang="zh-CN" altLang="en-US" sz="1800"/>
              <a:t>配置、板上监控等。</a:t>
            </a:r>
            <a:endParaRPr lang="en-US" altLang="zh-CN" sz="1800"/>
          </a:p>
          <a:p>
            <a:r>
              <a:rPr lang="zh-CN" altLang="en-US" sz="2000"/>
              <a:t>多个</a:t>
            </a:r>
            <a:r>
              <a:rPr lang="en-US" altLang="zh-CN" sz="2000"/>
              <a:t>Control</a:t>
            </a:r>
            <a:r>
              <a:rPr lang="zh-CN" altLang="en-US" sz="2000"/>
              <a:t>进程并行</a:t>
            </a:r>
            <a:br>
              <a:rPr lang="en-US" altLang="zh-CN" sz="2000"/>
            </a:br>
            <a:r>
              <a:rPr lang="zh-CN" altLang="en-US" sz="2000"/>
              <a:t>工作，按功能分工</a:t>
            </a:r>
            <a:endParaRPr lang="en-US" altLang="zh-CN" sz="2000"/>
          </a:p>
          <a:p>
            <a:r>
              <a:rPr lang="zh-CN" altLang="en-US" sz="2000"/>
              <a:t>多个</a:t>
            </a:r>
            <a:r>
              <a:rPr lang="en-US" altLang="zh-CN" sz="2000"/>
              <a:t>Data Taking</a:t>
            </a:r>
            <a:r>
              <a:rPr lang="zh-CN" altLang="en-US" sz="2000"/>
              <a:t>进程</a:t>
            </a:r>
            <a:br>
              <a:rPr lang="en-US" altLang="zh-CN" sz="2000"/>
            </a:br>
            <a:r>
              <a:rPr lang="zh-CN" altLang="en-US" sz="2000"/>
              <a:t>构成冗余结构，以保</a:t>
            </a:r>
            <a:br>
              <a:rPr lang="en-US" altLang="zh-CN" sz="2000"/>
            </a:br>
            <a:r>
              <a:rPr lang="zh-CN" altLang="en-US" sz="2000"/>
              <a:t>证单个进程发生错误</a:t>
            </a:r>
            <a:br>
              <a:rPr lang="en-US" altLang="zh-CN" sz="2000"/>
            </a:br>
            <a:r>
              <a:rPr lang="zh-CN" altLang="en-US" sz="2000"/>
              <a:t>时可以由备用进程继</a:t>
            </a:r>
            <a:br>
              <a:rPr lang="en-US" altLang="zh-CN" sz="2000"/>
            </a:br>
            <a:r>
              <a:rPr lang="zh-CN" altLang="en-US" sz="2000"/>
              <a:t>续数据采集。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02A12-079B-43A4-953D-93958D2F03D5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90" y="2112640"/>
            <a:ext cx="5391497" cy="426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361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/>
              <a:t>Event Builder</a:t>
            </a:r>
            <a:endParaRPr lang="zh-CN" altLang="en-US" sz="28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700808"/>
            <a:ext cx="8229600" cy="4353347"/>
          </a:xfrm>
        </p:spPr>
        <p:txBody>
          <a:bodyPr>
            <a:normAutofit/>
          </a:bodyPr>
          <a:lstStyle/>
          <a:p>
            <a:r>
              <a:rPr lang="zh-CN" altLang="en-US" sz="2000"/>
              <a:t>简单的</a:t>
            </a:r>
            <a:r>
              <a:rPr lang="en-US" altLang="zh-CN" sz="2000"/>
              <a:t>Event Builder</a:t>
            </a:r>
            <a:r>
              <a:rPr lang="zh-CN" altLang="en-US" sz="2000"/>
              <a:t>将来自于不同</a:t>
            </a:r>
            <a:r>
              <a:rPr lang="en-US" altLang="zh-CN" sz="2000"/>
              <a:t>UDP</a:t>
            </a:r>
            <a:r>
              <a:rPr lang="zh-CN" altLang="en-US" sz="2000"/>
              <a:t>以太网包中的数据整合成完整的</a:t>
            </a:r>
            <a:r>
              <a:rPr lang="en-US" altLang="zh-CN" sz="2000"/>
              <a:t>Event</a:t>
            </a:r>
            <a:r>
              <a:rPr lang="zh-CN" altLang="en-US" sz="2000"/>
              <a:t>。</a:t>
            </a:r>
            <a:endParaRPr lang="en-US" altLang="zh-CN" sz="2000"/>
          </a:p>
          <a:p>
            <a:pPr lvl="1"/>
            <a:r>
              <a:rPr lang="zh-CN" altLang="en-US" sz="1800"/>
              <a:t>监测可能存在丢失的</a:t>
            </a:r>
            <a:r>
              <a:rPr lang="en-US" altLang="zh-CN" sz="1800"/>
              <a:t>UDP</a:t>
            </a:r>
            <a:r>
              <a:rPr lang="zh-CN" altLang="en-US" sz="1800"/>
              <a:t>包，将</a:t>
            </a:r>
            <a:br>
              <a:rPr lang="en-US" altLang="zh-CN" sz="1800"/>
            </a:br>
            <a:r>
              <a:rPr lang="zh-CN" altLang="en-US" sz="1800"/>
              <a:t>剩余数据尽可能多的保留。</a:t>
            </a:r>
            <a:endParaRPr lang="en-US" altLang="zh-CN" sz="1800"/>
          </a:p>
          <a:p>
            <a:r>
              <a:rPr lang="zh-CN" altLang="en-US" sz="2000"/>
              <a:t>采用</a:t>
            </a:r>
            <a:r>
              <a:rPr lang="zh-CN" altLang="en-US" sz="2000">
                <a:solidFill>
                  <a:srgbClr val="FF0000"/>
                </a:solidFill>
              </a:rPr>
              <a:t>有限状态机</a:t>
            </a:r>
            <a:r>
              <a:rPr lang="zh-CN" altLang="en-US" sz="2000"/>
              <a:t>实现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21DB-572B-4018-9464-186A83A5968C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412510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501008"/>
            <a:ext cx="462101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364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/>
              <a:t>Midas</a:t>
            </a:r>
            <a:r>
              <a:rPr lang="zh-CN" altLang="en-US" sz="2800"/>
              <a:t>的运行控制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780" y="1628800"/>
            <a:ext cx="8229600" cy="4608512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基于</a:t>
            </a:r>
            <a:r>
              <a:rPr lang="en-US" altLang="zh-CN" sz="2400" dirty="0"/>
              <a:t>Online Database</a:t>
            </a:r>
            <a:r>
              <a:rPr lang="zh-CN" altLang="en-US" sz="2400" dirty="0"/>
              <a:t>数据库键</a:t>
            </a:r>
            <a:r>
              <a:rPr lang="en-US" altLang="zh-CN" sz="2400" dirty="0"/>
              <a:t>-</a:t>
            </a:r>
            <a:r>
              <a:rPr lang="zh-CN" altLang="en-US" sz="2400" dirty="0"/>
              <a:t>值对的运行控制</a:t>
            </a:r>
            <a:endParaRPr lang="en-US" altLang="zh-CN" sz="2400" dirty="0"/>
          </a:p>
          <a:p>
            <a:pPr lvl="1"/>
            <a:r>
              <a:rPr lang="zh-CN" altLang="en-US" sz="2000" dirty="0"/>
              <a:t>基于</a:t>
            </a:r>
            <a:r>
              <a:rPr lang="en-US" altLang="zh-CN" sz="2000" dirty="0"/>
              <a:t>Mongoose 6.16</a:t>
            </a:r>
            <a:r>
              <a:rPr lang="zh-CN" altLang="en-US" sz="2000" dirty="0"/>
              <a:t>的</a:t>
            </a:r>
            <a:br>
              <a:rPr lang="en-US" altLang="zh-CN" sz="2000" dirty="0"/>
            </a:br>
            <a:r>
              <a:rPr lang="en-US" altLang="zh-CN" sz="2000" dirty="0"/>
              <a:t>Web</a:t>
            </a:r>
            <a:r>
              <a:rPr lang="zh-CN" altLang="en-US" sz="2000" dirty="0"/>
              <a:t>服务器</a:t>
            </a:r>
            <a:endParaRPr lang="en-US" altLang="zh-CN" sz="2000" dirty="0"/>
          </a:p>
          <a:p>
            <a:pPr lvl="1"/>
            <a:r>
              <a:rPr lang="en-US" altLang="zh-CN" sz="2000" dirty="0"/>
              <a:t>SSL</a:t>
            </a:r>
            <a:r>
              <a:rPr lang="zh-CN" altLang="en-US" sz="2000" dirty="0"/>
              <a:t>访问控制</a:t>
            </a:r>
            <a:endParaRPr lang="en-US" altLang="zh-CN" sz="2000" dirty="0"/>
          </a:p>
          <a:p>
            <a:r>
              <a:rPr lang="zh-CN" altLang="en-US" sz="2400" dirty="0"/>
              <a:t>通过</a:t>
            </a:r>
            <a:r>
              <a:rPr lang="en-US" altLang="zh-CN" sz="2400" dirty="0"/>
              <a:t>Memory Mapped </a:t>
            </a:r>
            <a:br>
              <a:rPr lang="en-US" altLang="zh-CN" sz="2400" dirty="0"/>
            </a:br>
            <a:r>
              <a:rPr lang="en-US" altLang="zh-CN" sz="2400" dirty="0"/>
              <a:t>Files</a:t>
            </a:r>
            <a:r>
              <a:rPr lang="zh-CN" altLang="en-US" sz="2400" dirty="0"/>
              <a:t>技术在实现各个</a:t>
            </a:r>
            <a:br>
              <a:rPr lang="en-US" altLang="zh-CN" sz="2400" dirty="0"/>
            </a:br>
            <a:r>
              <a:rPr lang="zh-CN" altLang="en-US" sz="2400" dirty="0"/>
              <a:t>进程间的数据共享</a:t>
            </a:r>
            <a:endParaRPr lang="en-US" altLang="zh-CN" sz="2400" dirty="0"/>
          </a:p>
          <a:p>
            <a:pPr lvl="1"/>
            <a:r>
              <a:rPr lang="zh-CN" altLang="en-US" sz="2000" dirty="0"/>
              <a:t>利用数据库的“</a:t>
            </a:r>
            <a:r>
              <a:rPr lang="en-US" altLang="zh-CN" sz="2000" dirty="0"/>
              <a:t>Hot-link</a:t>
            </a:r>
            <a:r>
              <a:rPr lang="zh-CN" altLang="en-US" sz="2000" dirty="0"/>
              <a:t>”</a:t>
            </a:r>
            <a:br>
              <a:rPr lang="en-US" altLang="zh-CN" sz="2000" dirty="0"/>
            </a:br>
            <a:r>
              <a:rPr lang="zh-CN" altLang="en-US" sz="2000" dirty="0"/>
              <a:t>回调函数功能来实现</a:t>
            </a:r>
            <a:br>
              <a:rPr lang="en-US" altLang="zh-CN" sz="2000" dirty="0"/>
            </a:br>
            <a:r>
              <a:rPr lang="zh-CN" altLang="en-US" sz="2000" dirty="0"/>
              <a:t>模块的控制</a:t>
            </a:r>
            <a:endParaRPr lang="en-US" altLang="zh-CN" sz="2000" dirty="0"/>
          </a:p>
          <a:p>
            <a:pPr lvl="1"/>
            <a:r>
              <a:rPr lang="zh-CN" altLang="en-US" sz="2000" dirty="0"/>
              <a:t>带有</a:t>
            </a:r>
            <a:r>
              <a:rPr lang="en-US" altLang="zh-CN" sz="2000" dirty="0"/>
              <a:t>SQL</a:t>
            </a:r>
            <a:r>
              <a:rPr lang="zh-CN" altLang="en-US" sz="2000" dirty="0"/>
              <a:t>数据库和</a:t>
            </a:r>
            <a:r>
              <a:rPr lang="en-US" altLang="zh-CN" sz="2000" dirty="0"/>
              <a:t>XML</a:t>
            </a:r>
            <a:br>
              <a:rPr lang="en-US" altLang="zh-CN" sz="2000" dirty="0"/>
            </a:br>
            <a:r>
              <a:rPr lang="zh-CN" altLang="en-US" sz="2000" dirty="0"/>
              <a:t>文件的接口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E0B7-5C3E-4019-B8C9-2CF417B32CD9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79"/>
            <a:ext cx="5396808" cy="3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20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64" y="2690703"/>
            <a:ext cx="3704392" cy="236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4450"/>
          </a:xfrm>
        </p:spPr>
        <p:txBody>
          <a:bodyPr>
            <a:normAutofit/>
          </a:bodyPr>
          <a:lstStyle/>
          <a:p>
            <a:r>
              <a:rPr lang="en-US" altLang="zh-CN" sz="2800"/>
              <a:t>PandaX-III</a:t>
            </a:r>
            <a:r>
              <a:rPr lang="zh-CN" altLang="en-US" sz="2800"/>
              <a:t>实验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648" y="4589981"/>
            <a:ext cx="2601296" cy="186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84902"/>
            <a:ext cx="3024336" cy="2286694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D113C-D223-4EF4-85A2-854494A9C229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07504" y="1614426"/>
            <a:ext cx="9038783" cy="4209331"/>
          </a:xfrm>
        </p:spPr>
        <p:txBody>
          <a:bodyPr>
            <a:normAutofit/>
          </a:bodyPr>
          <a:lstStyle/>
          <a:p>
            <a:r>
              <a:rPr lang="zh-CN" altLang="en-US" sz="2400"/>
              <a:t>利用高压气氙</a:t>
            </a:r>
            <a:r>
              <a:rPr lang="en-US" altLang="zh-CN" sz="2400"/>
              <a:t>TPC</a:t>
            </a:r>
            <a:r>
              <a:rPr lang="zh-CN" altLang="en-US" sz="2400"/>
              <a:t>进行</a:t>
            </a:r>
            <a:r>
              <a:rPr lang="en-US" altLang="zh-CN" sz="2400"/>
              <a:t>Xe-136</a:t>
            </a:r>
            <a:r>
              <a:rPr lang="zh-CN" altLang="en-US" sz="2400"/>
              <a:t>的无中微子双</a:t>
            </a:r>
            <a:r>
              <a:rPr lang="en-US" altLang="zh-CN" sz="2400"/>
              <a:t>β</a:t>
            </a:r>
            <a:r>
              <a:rPr lang="zh-CN" altLang="en-US" sz="2400"/>
              <a:t>衰变实验</a:t>
            </a:r>
            <a:endParaRPr lang="en-US" altLang="zh-CN" sz="2400"/>
          </a:p>
          <a:p>
            <a:pPr lvl="1"/>
            <a:r>
              <a:rPr lang="en-US" altLang="zh-CN" sz="2000"/>
              <a:t>Microbulk Micromegas</a:t>
            </a:r>
            <a:r>
              <a:rPr lang="zh-CN" altLang="en-US" sz="2000"/>
              <a:t>探测器平面 → </a:t>
            </a:r>
            <a:r>
              <a:rPr lang="en-US" altLang="zh-CN" sz="2000"/>
              <a:t>&lt;3% FWHM</a:t>
            </a:r>
            <a:r>
              <a:rPr lang="zh-CN" altLang="en-US" sz="2000"/>
              <a:t>能量分辨</a:t>
            </a:r>
            <a:r>
              <a:rPr lang="en-US" altLang="zh-CN" sz="2000"/>
              <a:t>@Q</a:t>
            </a:r>
            <a:r>
              <a:rPr lang="el-GR" altLang="zh-CN" sz="2000" baseline="-25000"/>
              <a:t>ββ</a:t>
            </a:r>
            <a:r>
              <a:rPr lang="en-US" altLang="zh-CN" sz="2000"/>
              <a:t>=2.458MeV</a:t>
            </a:r>
          </a:p>
          <a:p>
            <a:pPr lvl="1"/>
            <a:r>
              <a:rPr lang="zh-CN" altLang="en-US" sz="2000"/>
              <a:t>计划位于锦屏地下实验室二期</a:t>
            </a:r>
            <a:r>
              <a:rPr lang="en-US" altLang="zh-CN" sz="2000"/>
              <a:t>B2</a:t>
            </a:r>
            <a:r>
              <a:rPr lang="zh-CN" altLang="en-US" sz="2000"/>
              <a:t>试验厅 → 宇宙线水平 </a:t>
            </a:r>
            <a:r>
              <a:rPr lang="en-US" altLang="zh-CN" sz="2000"/>
              <a:t>~ 1</a:t>
            </a:r>
            <a:r>
              <a:rPr lang="el-GR" altLang="zh-CN" sz="2000"/>
              <a:t>μ</a:t>
            </a:r>
            <a:r>
              <a:rPr lang="en-US" altLang="zh-CN" sz="2000"/>
              <a:t>/week/m</a:t>
            </a:r>
            <a:r>
              <a:rPr lang="en-US" altLang="zh-CN" sz="2000" baseline="30000"/>
              <a:t>2</a:t>
            </a:r>
            <a:endParaRPr lang="en-US" altLang="zh-CN" sz="2000"/>
          </a:p>
          <a:p>
            <a:pPr lvl="1"/>
            <a:r>
              <a:rPr lang="zh-CN" altLang="en-US" sz="2000"/>
              <a:t>湿式</a:t>
            </a:r>
            <a:r>
              <a:rPr lang="en-US" altLang="zh-CN" sz="2000"/>
              <a:t>/</a:t>
            </a:r>
            <a:r>
              <a:rPr lang="zh-CN" altLang="en-US" sz="2000"/>
              <a:t>干式屏蔽</a:t>
            </a:r>
            <a:endParaRPr lang="en-US" altLang="zh-CN" sz="2000"/>
          </a:p>
          <a:p>
            <a:pPr lvl="1"/>
            <a:r>
              <a:rPr lang="zh-CN" altLang="en-US" sz="2000"/>
              <a:t>利用电子径迹的信息进行</a:t>
            </a:r>
            <a:br>
              <a:rPr lang="en-US" altLang="zh-CN" sz="2000"/>
            </a:br>
            <a:r>
              <a:rPr lang="zh-CN" altLang="en-US" sz="2000"/>
              <a:t>天然放射性</a:t>
            </a:r>
            <a:r>
              <a:rPr lang="en-US" altLang="zh-CN" sz="2000"/>
              <a:t>γ</a:t>
            </a:r>
            <a:r>
              <a:rPr lang="zh-CN" altLang="en-US" sz="2000"/>
              <a:t>等本底事件的甄别</a:t>
            </a:r>
            <a:endParaRPr lang="en-US" altLang="zh-CN" sz="2000"/>
          </a:p>
          <a:p>
            <a:pPr lvl="1"/>
            <a:endParaRPr lang="zh-CN" altLang="en-US" sz="2000"/>
          </a:p>
        </p:txBody>
      </p:sp>
      <p:sp>
        <p:nvSpPr>
          <p:cNvPr id="11" name="矩形 10"/>
          <p:cNvSpPr/>
          <p:nvPr/>
        </p:nvSpPr>
        <p:spPr>
          <a:xfrm>
            <a:off x="4186019" y="2780928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i="1">
                <a:solidFill>
                  <a:srgbClr val="FF0000"/>
                </a:solidFill>
              </a:rPr>
              <a:t>PandaX-III CDR</a:t>
            </a:r>
            <a:br>
              <a:rPr lang="en-US" altLang="zh-CN" sz="1800" i="1">
                <a:solidFill>
                  <a:srgbClr val="FF0000"/>
                </a:solidFill>
              </a:rPr>
            </a:br>
            <a:r>
              <a:rPr lang="zh-CN" altLang="en-US" sz="1800" i="1">
                <a:solidFill>
                  <a:srgbClr val="FF0000"/>
                </a:solidFill>
              </a:rPr>
              <a:t>arXiv</a:t>
            </a:r>
            <a:r>
              <a:rPr lang="zh-CN" altLang="en-US" sz="1800" i="1" dirty="0">
                <a:solidFill>
                  <a:srgbClr val="FF0000"/>
                </a:solidFill>
              </a:rPr>
              <a:t>:1610.08883</a:t>
            </a:r>
          </a:p>
        </p:txBody>
      </p:sp>
      <p:sp>
        <p:nvSpPr>
          <p:cNvPr id="12" name="圆角右箭头 11"/>
          <p:cNvSpPr/>
          <p:nvPr/>
        </p:nvSpPr>
        <p:spPr>
          <a:xfrm rot="10800000">
            <a:off x="6972523" y="5238053"/>
            <a:ext cx="648072" cy="7200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50340"/>
            <a:ext cx="1376363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29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/>
              <a:t>ODB</a:t>
            </a:r>
            <a:r>
              <a:rPr lang="zh-CN" altLang="en-US" sz="2800"/>
              <a:t>数据库的“</a:t>
            </a:r>
            <a:r>
              <a:rPr lang="en-US" altLang="zh-CN" sz="2800"/>
              <a:t>Hot-link</a:t>
            </a:r>
            <a:r>
              <a:rPr lang="zh-CN" altLang="en-US" sz="2800"/>
              <a:t>”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4175348"/>
            <a:ext cx="4104456" cy="2181002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主进程建立事件循环结构，监测数据库的增删改查操作。</a:t>
            </a:r>
            <a:endParaRPr lang="en-US" altLang="zh-CN" sz="2000" dirty="0"/>
          </a:p>
          <a:p>
            <a:r>
              <a:rPr lang="en-US" altLang="zh-CN" sz="2000" dirty="0" err="1"/>
              <a:t>ODB</a:t>
            </a:r>
            <a:r>
              <a:rPr lang="zh-CN" altLang="en-US" sz="2000" dirty="0"/>
              <a:t>数据库的修改会触发预定义的回调函数自动执行</a:t>
            </a:r>
            <a:endParaRPr lang="en-US" altLang="zh-CN" sz="2000" dirty="0"/>
          </a:p>
          <a:p>
            <a:r>
              <a:rPr lang="zh-CN" altLang="en-US" sz="2000" dirty="0"/>
              <a:t>各个</a:t>
            </a:r>
            <a:r>
              <a:rPr lang="en-US" altLang="zh-CN" sz="2000" dirty="0"/>
              <a:t>Equipment</a:t>
            </a:r>
            <a:r>
              <a:rPr lang="zh-CN" altLang="en-US" sz="2000" dirty="0"/>
              <a:t>或</a:t>
            </a:r>
            <a:r>
              <a:rPr lang="en-US" altLang="zh-CN" sz="2000" dirty="0"/>
              <a:t>Analyzer</a:t>
            </a:r>
            <a:r>
              <a:rPr lang="zh-CN" altLang="en-US" sz="2000" dirty="0"/>
              <a:t>模块可以自由定义参数和控制指令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804D-D57D-484B-ABF2-162449C3861F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03177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43" y="4175348"/>
            <a:ext cx="3313162" cy="202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730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Web</a:t>
            </a:r>
            <a:r>
              <a:rPr lang="zh-CN" altLang="en-US" sz="2800" dirty="0"/>
              <a:t>远程控制界面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31A8-B2FC-4181-BF29-F99513A13567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60688E6-3C9A-4025-B338-73E78488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671"/>
            <a:ext cx="6192688" cy="396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58BABF-CD07-4E2A-B800-39EB88821FB2}"/>
              </a:ext>
            </a:extLst>
          </p:cNvPr>
          <p:cNvSpPr txBox="1"/>
          <p:nvPr/>
        </p:nvSpPr>
        <p:spPr>
          <a:xfrm>
            <a:off x="6516216" y="2132711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运行状态：</a:t>
            </a:r>
            <a:endParaRPr lang="en-US" altLang="zh-CN" b="1"/>
          </a:p>
          <a:p>
            <a:r>
              <a:rPr lang="en-US" altLang="zh-CN"/>
              <a:t>Run</a:t>
            </a:r>
            <a:r>
              <a:rPr lang="zh-CN" altLang="en-US"/>
              <a:t>的启动与停止</a:t>
            </a:r>
            <a:endParaRPr lang="en-US" altLang="zh-CN"/>
          </a:p>
          <a:p>
            <a:r>
              <a:rPr lang="en-US" altLang="zh-CN"/>
              <a:t>Message</a:t>
            </a:r>
            <a:r>
              <a:rPr lang="zh-CN" altLang="en-US"/>
              <a:t>与</a:t>
            </a:r>
            <a:r>
              <a:rPr lang="en-US" altLang="zh-CN"/>
              <a:t>Error</a:t>
            </a:r>
            <a:endParaRPr lang="zh-CN" altLang="en-US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D547AA7-82E3-4F41-B352-232F6E8825E7}"/>
              </a:ext>
            </a:extLst>
          </p:cNvPr>
          <p:cNvSpPr txBox="1"/>
          <p:nvPr/>
        </p:nvSpPr>
        <p:spPr>
          <a:xfrm>
            <a:off x="6384310" y="3356847"/>
            <a:ext cx="241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设备控制进程：</a:t>
            </a:r>
            <a:endParaRPr lang="en-US" altLang="zh-CN" b="1" dirty="0"/>
          </a:p>
          <a:p>
            <a:r>
              <a:rPr lang="en-US" altLang="zh-CN" dirty="0" err="1"/>
              <a:t>TDCM</a:t>
            </a:r>
            <a:r>
              <a:rPr lang="zh-CN" altLang="en-US" dirty="0"/>
              <a:t>触发率，数据率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4F94EF5-C507-4A58-9D1E-857CBD8F1109}"/>
              </a:ext>
            </a:extLst>
          </p:cNvPr>
          <p:cNvSpPr txBox="1"/>
          <p:nvPr/>
        </p:nvSpPr>
        <p:spPr>
          <a:xfrm>
            <a:off x="6384310" y="521976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/>
              <a:t>运行进程监控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F8A5B332-1C91-448C-BEB5-AB6204A1097B}"/>
              </a:ext>
            </a:extLst>
          </p:cNvPr>
          <p:cNvSpPr txBox="1"/>
          <p:nvPr/>
        </p:nvSpPr>
        <p:spPr>
          <a:xfrm>
            <a:off x="6384310" y="4352185"/>
            <a:ext cx="241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Data Logger</a:t>
            </a:r>
            <a:r>
              <a:rPr lang="zh-CN" altLang="en-US" b="1"/>
              <a:t>通道：</a:t>
            </a:r>
            <a:endParaRPr lang="en-US" altLang="zh-CN" b="1"/>
          </a:p>
          <a:p>
            <a:r>
              <a:rPr lang="zh-CN" altLang="en-US"/>
              <a:t>写盘位置，数据量</a:t>
            </a:r>
          </a:p>
        </p:txBody>
      </p:sp>
    </p:spTree>
    <p:extLst>
      <p:ext uri="{BB962C8B-B14F-4D97-AF65-F5344CB8AC3E}">
        <p14:creationId xmlns:p14="http://schemas.microsoft.com/office/powerpoint/2010/main" val="2587037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/>
              <a:t>数据存储与实施处理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1569568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基于共享内存的</a:t>
            </a:r>
            <a:r>
              <a:rPr lang="en-US" altLang="zh-CN" sz="2000" dirty="0"/>
              <a:t>Event Buffer</a:t>
            </a:r>
            <a:r>
              <a:rPr lang="zh-CN" altLang="en-US" sz="2000" dirty="0"/>
              <a:t>和</a:t>
            </a:r>
            <a:r>
              <a:rPr lang="en-US" altLang="zh-CN" sz="2000" dirty="0"/>
              <a:t>Online database</a:t>
            </a:r>
            <a:r>
              <a:rPr lang="zh-CN" altLang="en-US" sz="2000" dirty="0"/>
              <a:t>，后端运行</a:t>
            </a:r>
            <a:r>
              <a:rPr lang="en-US" altLang="zh-CN" sz="2000" dirty="0"/>
              <a:t>Data Logger</a:t>
            </a:r>
            <a:r>
              <a:rPr lang="zh-CN" altLang="en-US" sz="2000" dirty="0"/>
              <a:t>可以持续读取数据以存储成二进制形式和</a:t>
            </a:r>
            <a:r>
              <a:rPr lang="en-US" altLang="zh-CN" sz="2000" dirty="0"/>
              <a:t>ROOT</a:t>
            </a:r>
            <a:r>
              <a:rPr lang="zh-CN" altLang="en-US" sz="2000" dirty="0"/>
              <a:t>格式。</a:t>
            </a:r>
            <a:endParaRPr lang="en-US" altLang="zh-CN" sz="2000" dirty="0"/>
          </a:p>
          <a:p>
            <a:r>
              <a:rPr lang="zh-CN" altLang="en-US" sz="2000" dirty="0"/>
              <a:t>基于</a:t>
            </a:r>
            <a:r>
              <a:rPr lang="en-US" altLang="zh-CN" sz="2000" dirty="0"/>
              <a:t>ROOT</a:t>
            </a:r>
            <a:r>
              <a:rPr lang="zh-CN" altLang="en-US" sz="2000" dirty="0"/>
              <a:t>框架的实时监控软件框架</a:t>
            </a:r>
            <a:r>
              <a:rPr lang="en-US" altLang="zh-CN" sz="2000" dirty="0" err="1"/>
              <a:t>rootana</a:t>
            </a:r>
            <a:r>
              <a:rPr lang="zh-CN" altLang="en-US" sz="2000" dirty="0"/>
              <a:t>：利用</a:t>
            </a:r>
            <a:r>
              <a:rPr lang="en-US" altLang="zh-CN" sz="2000" dirty="0" err="1"/>
              <a:t>JSROOT</a:t>
            </a:r>
            <a:r>
              <a:rPr lang="zh-CN" altLang="en-US" sz="2000" dirty="0"/>
              <a:t>框架可以实现数据实时显示。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7131-ED51-4930-97EF-FFD6F900393C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C6418DB-44F6-4743-B625-4C6997B0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8064896" cy="352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565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Midas</a:t>
            </a:r>
            <a:r>
              <a:rPr lang="zh-CN" altLang="en-US" sz="2800" dirty="0"/>
              <a:t>的警报系统与</a:t>
            </a:r>
            <a:r>
              <a:rPr lang="en-US" altLang="zh-CN" sz="2800" dirty="0" err="1"/>
              <a:t>Elog</a:t>
            </a:r>
            <a:r>
              <a:rPr lang="zh-CN" altLang="en-US" sz="2800" dirty="0"/>
              <a:t>系统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50DB-1EF4-460C-891F-A6C96D86BE45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5"/>
          <a:stretch/>
        </p:blipFill>
        <p:spPr bwMode="auto">
          <a:xfrm>
            <a:off x="107504" y="1919404"/>
            <a:ext cx="3968125" cy="23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82" y="1619508"/>
            <a:ext cx="283522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/>
              <a:t>应用程序产生的</a:t>
            </a:r>
            <a:r>
              <a:rPr lang="en-US" altLang="zh-CN"/>
              <a:t>Error</a:t>
            </a:r>
            <a:r>
              <a:rPr lang="zh-CN" altLang="en-US"/>
              <a:t>警报：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54804"/>
            <a:ext cx="4892010" cy="239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11960" y="1619508"/>
            <a:ext cx="283522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/>
              <a:t>监控</a:t>
            </a:r>
            <a:r>
              <a:rPr lang="en-US" altLang="zh-CN"/>
              <a:t>ODB</a:t>
            </a:r>
            <a:r>
              <a:rPr lang="zh-CN" altLang="en-US"/>
              <a:t>值过阈的警报：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4797152"/>
            <a:ext cx="5630987" cy="159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21702" y="4509120"/>
            <a:ext cx="119005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/>
              <a:t>Elog</a:t>
            </a:r>
            <a:r>
              <a:rPr lang="zh-CN" altLang="en-US"/>
              <a:t>系统：</a:t>
            </a:r>
          </a:p>
        </p:txBody>
      </p:sp>
    </p:spTree>
    <p:extLst>
      <p:ext uri="{BB962C8B-B14F-4D97-AF65-F5344CB8AC3E}">
        <p14:creationId xmlns:p14="http://schemas.microsoft.com/office/powerpoint/2010/main" val="3987523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PandaX</a:t>
            </a:r>
            <a:r>
              <a:rPr lang="en-US" altLang="zh-CN" dirty="0"/>
              <a:t>-III</a:t>
            </a:r>
            <a:r>
              <a:rPr lang="zh-CN" altLang="en-US" dirty="0"/>
              <a:t>的原始数据实时监控网页界面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DBD5D-865F-4EE0-8713-199A7E7745E5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重点专项</a:t>
            </a:r>
            <a:r>
              <a:rPr lang="en-US" altLang="zh-CN"/>
              <a:t>2021</a:t>
            </a:r>
            <a:r>
              <a:rPr lang="zh-CN" altLang="en-US"/>
              <a:t>年度总结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772816"/>
            <a:ext cx="8964488" cy="410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265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err="1"/>
              <a:t>PandaX</a:t>
            </a:r>
            <a:r>
              <a:rPr lang="en-US" altLang="zh-CN" sz="2800" dirty="0"/>
              <a:t>-III</a:t>
            </a:r>
            <a:r>
              <a:rPr lang="zh-CN" altLang="en-US" sz="2800" dirty="0"/>
              <a:t>的数据库结构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5A567-9939-449C-B603-74285423714F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5282A491-D85D-4D9B-8C3C-A790F111B9D8}"/>
              </a:ext>
            </a:extLst>
          </p:cNvPr>
          <p:cNvSpPr txBox="1">
            <a:spLocks/>
          </p:cNvSpPr>
          <p:nvPr/>
        </p:nvSpPr>
        <p:spPr>
          <a:xfrm>
            <a:off x="191852" y="1988840"/>
            <a:ext cx="2664296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完整的数据采集系统及各慢控制系统（</a:t>
            </a:r>
            <a:r>
              <a:rPr lang="en-US" altLang="zh-CN" sz="1400" dirty="0"/>
              <a:t>[1] X  Yan,  X  Chen,  Chen Y , et al. Slow Control System for </a:t>
            </a:r>
            <a:r>
              <a:rPr lang="en-US" altLang="zh-CN" sz="1400" dirty="0" err="1"/>
              <a:t>PandaX</a:t>
            </a:r>
            <a:r>
              <a:rPr lang="en-US" altLang="zh-CN" sz="1400" dirty="0"/>
              <a:t>-III experiment[J].  2020.</a:t>
            </a:r>
            <a:r>
              <a:rPr lang="zh-CN" altLang="en-US" sz="2000" dirty="0"/>
              <a:t>）一同部署在</a:t>
            </a:r>
            <a:r>
              <a:rPr lang="en-US" altLang="zh-CN" sz="2000" dirty="0" err="1"/>
              <a:t>PandaX</a:t>
            </a:r>
            <a:r>
              <a:rPr lang="en-US" altLang="zh-CN" sz="2000" dirty="0"/>
              <a:t>-III</a:t>
            </a:r>
            <a:r>
              <a:rPr lang="zh-CN" altLang="en-US" sz="2000" dirty="0"/>
              <a:t>实验最终的局域网环境中。</a:t>
            </a:r>
            <a:endParaRPr lang="en-US" altLang="zh-CN" sz="2000" dirty="0"/>
          </a:p>
          <a:p>
            <a:r>
              <a:rPr lang="zh-CN" altLang="en-US" sz="2000" dirty="0"/>
              <a:t>通过网页接口与外界交互，提供用户接口。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B7431F8-2E59-452E-A1B9-21E936543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96" y="1597162"/>
            <a:ext cx="5472608" cy="474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842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已粘贴的影片.png" descr="已粘贴的影片.png">
            <a:extLst>
              <a:ext uri="{FF2B5EF4-FFF2-40B4-BE49-F238E27FC236}">
                <a16:creationId xmlns:a16="http://schemas.microsoft.com/office/drawing/2014/main" id="{51FCEE23-E523-4021-9DD9-9EC87C9E8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7824" y="1733190"/>
            <a:ext cx="5616624" cy="2491985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D3C0031-B115-4E56-BBB1-1C1ECB66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Midas</a:t>
            </a:r>
            <a:r>
              <a:rPr lang="zh-CN" altLang="en-US" dirty="0"/>
              <a:t>应用于中小型实验的快速部署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7767CC-3EB2-44DB-81F8-4FEE184D6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863059"/>
            <a:ext cx="2667000" cy="1008111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中山大学小型</a:t>
            </a:r>
            <a:r>
              <a:rPr lang="en-US" altLang="zh-CN" sz="2400" dirty="0"/>
              <a:t>μ</a:t>
            </a:r>
            <a:r>
              <a:rPr lang="zh-CN" altLang="en-US" sz="2400" dirty="0"/>
              <a:t>子径迹探测器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35A164-4076-4076-813E-A03B0700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BB5-076F-4525-A165-C9C578F8AAE7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AD219D-A49B-4F85-97BD-297ABCC2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4B8748-F856-4DE1-AD48-345AF83C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F2E36C-9B79-4BC1-A82B-8A11E6C57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6026" y="4009361"/>
            <a:ext cx="2357055" cy="17699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F03407-87BF-4105-83A1-74BA20DA7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896" y="4333188"/>
            <a:ext cx="6018413" cy="241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50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C0031-B115-4E56-BBB1-1C1ECB66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Midas</a:t>
            </a:r>
            <a:r>
              <a:rPr lang="zh-CN" altLang="en-US" dirty="0"/>
              <a:t>应用于中小型实验的快速部署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35A164-4076-4076-813E-A03B0700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EBB5-076F-4525-A165-C9C578F8AAE7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AD219D-A49B-4F85-97BD-297ABCC2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4B8748-F856-4DE1-AD48-345AF83C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E312F8E-C0E1-41CB-A41B-A6DF2462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1" y="1556792"/>
            <a:ext cx="5487390" cy="28771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F854D8-915A-4DD9-B600-149CA41A3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320874"/>
            <a:ext cx="5487390" cy="3132462"/>
          </a:xfrm>
          <a:prstGeom prst="rect">
            <a:avLst/>
          </a:prstGeom>
        </p:spPr>
      </p:pic>
      <p:pic>
        <p:nvPicPr>
          <p:cNvPr id="8" name="已粘贴的影片.png" descr="已粘贴的影片.png">
            <a:extLst>
              <a:ext uri="{FF2B5EF4-FFF2-40B4-BE49-F238E27FC236}">
                <a16:creationId xmlns:a16="http://schemas.microsoft.com/office/drawing/2014/main" id="{E2F4D3F0-F0F6-481B-B20E-8767C0D67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02623" y="1705352"/>
            <a:ext cx="1940809" cy="2587744"/>
          </a:xfrm>
          <a:prstGeom prst="rect">
            <a:avLst/>
          </a:prstGeom>
          <a:ln w="25400" cap="flat">
            <a:noFill/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969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/>
              <a:t>应用于中小规模实验的数据采集与控制系统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1700808"/>
            <a:ext cx="3384376" cy="4608512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传统的基于通用计算机的控制系统不利于小型化、模块化的应用场合</a:t>
            </a:r>
            <a:endParaRPr lang="en-US" altLang="zh-CN" sz="2000" dirty="0"/>
          </a:p>
          <a:p>
            <a:pPr lvl="1"/>
            <a:r>
              <a:rPr lang="zh-CN" altLang="en-US" sz="1600" dirty="0"/>
              <a:t>通用计算机接口资源不足</a:t>
            </a:r>
            <a:endParaRPr lang="en-US" altLang="zh-CN" sz="1600" dirty="0"/>
          </a:p>
          <a:p>
            <a:pPr lvl="1"/>
            <a:r>
              <a:rPr lang="en-US" altLang="zh-CN" sz="1600" dirty="0" err="1"/>
              <a:t>DAQ</a:t>
            </a:r>
            <a:r>
              <a:rPr lang="zh-CN" altLang="en-US" sz="1600" dirty="0"/>
              <a:t>与慢控制系统通常相对独立。</a:t>
            </a:r>
            <a:endParaRPr lang="en-US" altLang="zh-CN" sz="1600" dirty="0"/>
          </a:p>
          <a:p>
            <a:r>
              <a:rPr lang="zh-CN" altLang="en-US" sz="2000" dirty="0"/>
              <a:t>异构结构的片上系统（</a:t>
            </a:r>
            <a:r>
              <a:rPr lang="en-US" altLang="zh-CN" sz="2000" dirty="0"/>
              <a:t>SOC</a:t>
            </a:r>
            <a:r>
              <a:rPr lang="zh-CN" altLang="en-US" sz="2000" dirty="0"/>
              <a:t>）器件提供了处理器</a:t>
            </a:r>
            <a:r>
              <a:rPr lang="en-US" altLang="zh-CN" sz="2000" dirty="0"/>
              <a:t>+FPGA</a:t>
            </a:r>
            <a:r>
              <a:rPr lang="zh-CN" altLang="en-US" sz="2000" dirty="0"/>
              <a:t>的高密度结合。</a:t>
            </a:r>
            <a:endParaRPr lang="en-US" altLang="zh-CN" sz="2000" dirty="0"/>
          </a:p>
          <a:p>
            <a:pPr lvl="1"/>
            <a:r>
              <a:rPr lang="zh-CN" altLang="en-US" sz="1600" dirty="0"/>
              <a:t>利用嵌入式系统建立数据采集与控制的服务器（</a:t>
            </a:r>
            <a:r>
              <a:rPr lang="en-US" altLang="zh-CN" sz="1600" dirty="0"/>
              <a:t>Midas on Xilinx Zynq</a:t>
            </a:r>
            <a:r>
              <a:rPr lang="zh-CN" altLang="en-US" sz="1600" dirty="0"/>
              <a:t>芯片，</a:t>
            </a:r>
            <a:r>
              <a:rPr lang="en-US" altLang="zh-CN" sz="1600" dirty="0" err="1"/>
              <a:t>T2K</a:t>
            </a:r>
            <a:r>
              <a:rPr lang="en-US" altLang="zh-CN" sz="1600" dirty="0"/>
              <a:t>-II</a:t>
            </a:r>
            <a:r>
              <a:rPr lang="zh-CN" altLang="en-US" sz="1600" dirty="0"/>
              <a:t>最早提出的想法）</a:t>
            </a:r>
            <a:endParaRPr lang="en-US" altLang="zh-CN" sz="1600" dirty="0"/>
          </a:p>
          <a:p>
            <a:pPr lvl="1"/>
            <a:r>
              <a:rPr lang="zh-CN" altLang="en-US" sz="1600" dirty="0"/>
              <a:t>利用</a:t>
            </a:r>
            <a:r>
              <a:rPr lang="en-US" altLang="zh-CN" sz="1600" dirty="0"/>
              <a:t>FPGA</a:t>
            </a:r>
            <a:r>
              <a:rPr lang="zh-CN" altLang="en-US" sz="1600" dirty="0"/>
              <a:t>的并行能力进行数据的实时特征提取</a:t>
            </a:r>
            <a:endParaRPr lang="en-US" altLang="zh-CN" sz="16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A4001-A4DA-400E-B014-01A156CF5C85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5184576" cy="217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77072"/>
            <a:ext cx="523951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117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谢谢！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chenyu73@mail.sysu.edu.cn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6FB5-083A-44A1-BB15-4A9142A20F33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409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/>
              <a:t>探测器信号与电子学读出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3FA61-CF7C-4D9F-AD40-EEDA9022CBAF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30" y="3959382"/>
            <a:ext cx="2376264" cy="214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979277"/>
            <a:ext cx="331808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533" y="4181079"/>
            <a:ext cx="2209198" cy="169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33508" y="3924821"/>
            <a:ext cx="122413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/>
              <a:t>FEC board</a:t>
            </a:r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197805" y="3861048"/>
            <a:ext cx="75608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/>
              <a:t>Signal</a:t>
            </a:r>
            <a:endParaRPr lang="zh-CN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8" y="1745957"/>
            <a:ext cx="3559670" cy="212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504" y="3861048"/>
            <a:ext cx="7200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/>
              <a:t>AGET </a:t>
            </a:r>
            <a:endParaRPr lang="zh-CN" altLang="en-US"/>
          </a:p>
        </p:txBody>
      </p:sp>
      <p:sp>
        <p:nvSpPr>
          <p:cNvPr id="14" name="内容占位符 2"/>
          <p:cNvSpPr>
            <a:spLocks noGrp="1"/>
          </p:cNvSpPr>
          <p:nvPr>
            <p:ph idx="1"/>
          </p:nvPr>
        </p:nvSpPr>
        <p:spPr>
          <a:xfrm>
            <a:off x="3347864" y="1776878"/>
            <a:ext cx="5647004" cy="2516218"/>
          </a:xfrm>
        </p:spPr>
        <p:txBody>
          <a:bodyPr>
            <a:normAutofit/>
          </a:bodyPr>
          <a:lstStyle/>
          <a:p>
            <a:r>
              <a:rPr lang="zh-CN" altLang="en-US" sz="1800"/>
              <a:t>法国</a:t>
            </a:r>
            <a:r>
              <a:rPr lang="en-US" altLang="zh-CN" sz="1800"/>
              <a:t>CEA Saclay</a:t>
            </a:r>
            <a:r>
              <a:rPr lang="zh-CN" altLang="en-US" sz="1800"/>
              <a:t>设计的</a:t>
            </a:r>
            <a:r>
              <a:rPr lang="en-US" altLang="zh-CN" sz="1800"/>
              <a:t>64</a:t>
            </a:r>
            <a:r>
              <a:rPr lang="zh-CN" altLang="en-US" sz="1800"/>
              <a:t>通道</a:t>
            </a:r>
            <a:r>
              <a:rPr lang="en-US" altLang="zh-CN" sz="1800"/>
              <a:t>AGET</a:t>
            </a:r>
            <a:r>
              <a:rPr lang="zh-CN" altLang="en-US" sz="1800"/>
              <a:t>开关电容阵列</a:t>
            </a:r>
            <a:r>
              <a:rPr lang="en-US" altLang="zh-CN" sz="1800"/>
              <a:t>ASIC</a:t>
            </a:r>
            <a:r>
              <a:rPr lang="zh-CN" altLang="en-US" sz="1800"/>
              <a:t>，中科大设计的</a:t>
            </a:r>
            <a:r>
              <a:rPr lang="en-US" altLang="zh-CN" sz="1800"/>
              <a:t>256</a:t>
            </a:r>
            <a:r>
              <a:rPr lang="zh-CN" altLang="en-US" sz="1800"/>
              <a:t>通道的</a:t>
            </a:r>
            <a:r>
              <a:rPr lang="en-US" altLang="zh-CN" sz="1800"/>
              <a:t>FEC</a:t>
            </a:r>
            <a:r>
              <a:rPr lang="zh-CN" altLang="en-US" sz="1800"/>
              <a:t>前端电子学板</a:t>
            </a:r>
            <a:endParaRPr lang="en-US" altLang="zh-CN" sz="1800"/>
          </a:p>
          <a:p>
            <a:pPr lvl="1"/>
            <a:r>
              <a:rPr lang="zh-CN" altLang="en-US" sz="1400"/>
              <a:t>阳极读出</a:t>
            </a:r>
            <a:r>
              <a:rPr lang="en-US" altLang="zh-CN" sz="1400"/>
              <a:t>Pad</a:t>
            </a:r>
            <a:r>
              <a:rPr lang="zh-CN" altLang="en-US" sz="1400"/>
              <a:t>和</a:t>
            </a:r>
            <a:r>
              <a:rPr lang="en-US" altLang="zh-CN" sz="1400"/>
              <a:t>Micromegas Mesh</a:t>
            </a:r>
            <a:r>
              <a:rPr lang="zh-CN" altLang="en-US" sz="1400"/>
              <a:t>信号的波形采样</a:t>
            </a:r>
            <a:endParaRPr lang="en-US" altLang="zh-CN" sz="1400"/>
          </a:p>
          <a:p>
            <a:pPr lvl="1"/>
            <a:r>
              <a:rPr lang="en-US" altLang="zh-CN" sz="1400"/>
              <a:t>1~100MHz ASIC</a:t>
            </a:r>
            <a:r>
              <a:rPr lang="zh-CN" altLang="en-US" sz="1400"/>
              <a:t>采样率（实验计划使用</a:t>
            </a:r>
            <a:r>
              <a:rPr lang="en-US" altLang="zh-CN" sz="1400"/>
              <a:t>5MHz</a:t>
            </a:r>
            <a:r>
              <a:rPr lang="zh-CN" altLang="en-US" sz="1400"/>
              <a:t>），采样深度</a:t>
            </a:r>
            <a:r>
              <a:rPr lang="en-US" altLang="zh-CN" sz="1400"/>
              <a:t>512</a:t>
            </a:r>
          </a:p>
          <a:p>
            <a:pPr lvl="1"/>
            <a:r>
              <a:rPr lang="zh-CN" altLang="en-US" sz="1400"/>
              <a:t>动态范围：</a:t>
            </a:r>
            <a:r>
              <a:rPr lang="en-US" altLang="zh-CN" sz="1400"/>
              <a:t>120 fC ~ 10 pC</a:t>
            </a:r>
          </a:p>
          <a:p>
            <a:pPr lvl="1"/>
            <a:r>
              <a:rPr lang="zh-CN" altLang="en-US" sz="1400"/>
              <a:t>积分成型时间：</a:t>
            </a:r>
            <a:r>
              <a:rPr lang="en-US" altLang="zh-CN" sz="1400"/>
              <a:t>100 ns ~ 1</a:t>
            </a:r>
            <a:r>
              <a:rPr lang="el-GR" altLang="zh-CN" sz="1400"/>
              <a:t>μ</a:t>
            </a:r>
            <a:r>
              <a:rPr lang="en-US" altLang="zh-CN" sz="1400"/>
              <a:t>s</a:t>
            </a:r>
          </a:p>
          <a:p>
            <a:pPr lvl="1"/>
            <a:r>
              <a:rPr lang="zh-CN" altLang="en-US" sz="1400"/>
              <a:t>采样电压值经</a:t>
            </a:r>
            <a:r>
              <a:rPr lang="en-US" altLang="zh-CN" sz="1400"/>
              <a:t>FEC</a:t>
            </a:r>
            <a:r>
              <a:rPr lang="zh-CN" altLang="en-US" sz="1400"/>
              <a:t>上</a:t>
            </a:r>
            <a:r>
              <a:rPr lang="en-US" altLang="zh-CN" sz="1400"/>
              <a:t>12-bit ADC</a:t>
            </a:r>
            <a:r>
              <a:rPr lang="zh-CN" altLang="en-US" sz="1400"/>
              <a:t>转换后，通过光纤接口传输给后端电子学。</a:t>
            </a:r>
          </a:p>
        </p:txBody>
      </p:sp>
      <p:sp>
        <p:nvSpPr>
          <p:cNvPr id="16" name="文本框 6"/>
          <p:cNvSpPr txBox="1"/>
          <p:nvPr/>
        </p:nvSpPr>
        <p:spPr>
          <a:xfrm>
            <a:off x="85948" y="6008794"/>
            <a:ext cx="3142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zh-CN" sz="1400" i="1">
                <a:solidFill>
                  <a:srgbClr val="FF0000"/>
                </a:solidFill>
                <a:latin typeface=""/>
              </a:rPr>
              <a:t>IEEE NSS</a:t>
            </a:r>
            <a:r>
              <a:rPr lang="en-US" altLang="zh-CN" sz="1400" i="1">
                <a:solidFill>
                  <a:srgbClr val="FF0000"/>
                </a:solidFill>
                <a:latin typeface=""/>
              </a:rPr>
              <a:t>/MIC pp. 745~749, 2011</a:t>
            </a:r>
            <a:endParaRPr lang="zh-CN" altLang="en-US" i="1" dirty="0"/>
          </a:p>
        </p:txBody>
      </p:sp>
      <p:sp>
        <p:nvSpPr>
          <p:cNvPr id="17" name="文本框 6"/>
          <p:cNvSpPr txBox="1"/>
          <p:nvPr/>
        </p:nvSpPr>
        <p:spPr>
          <a:xfrm>
            <a:off x="3995936" y="5993405"/>
            <a:ext cx="4241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>
                <a:solidFill>
                  <a:srgbClr val="FF0000"/>
                </a:solidFill>
              </a:rPr>
              <a:t>D. Zhu et al, IEEE TNS VOL. 66, NO. 7, JULY 2019</a:t>
            </a:r>
            <a:endParaRPr lang="zh-CN" alt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02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173" y="980728"/>
            <a:ext cx="629714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/>
              <a:t>电子学读出系统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EF5C-D666-4EB6-BB37-884A7FD0136B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35496" y="1556792"/>
            <a:ext cx="2880320" cy="4608512"/>
          </a:xfrm>
        </p:spPr>
        <p:txBody>
          <a:bodyPr>
            <a:normAutofit/>
          </a:bodyPr>
          <a:lstStyle/>
          <a:p>
            <a:r>
              <a:rPr lang="zh-CN" altLang="en-US" sz="2000"/>
              <a:t>读出平面的数据经</a:t>
            </a:r>
            <a:r>
              <a:rPr lang="en-US" altLang="zh-CN" sz="2000"/>
              <a:t>TDCM</a:t>
            </a:r>
            <a:r>
              <a:rPr lang="zh-CN" altLang="en-US" sz="2000"/>
              <a:t>（</a:t>
            </a:r>
            <a:r>
              <a:rPr lang="en-US" altLang="zh-CN" sz="2000"/>
              <a:t>Trigger and Data Collection Module</a:t>
            </a:r>
            <a:r>
              <a:rPr lang="zh-CN" altLang="en-US" sz="2000"/>
              <a:t>）进行收集整合，通过</a:t>
            </a:r>
            <a:r>
              <a:rPr lang="zh-CN" altLang="en-US" sz="2000">
                <a:solidFill>
                  <a:srgbClr val="FF0000"/>
                </a:solidFill>
              </a:rPr>
              <a:t>千兆以太网</a:t>
            </a:r>
            <a:r>
              <a:rPr lang="zh-CN" altLang="en-US" sz="2000"/>
              <a:t>传输给</a:t>
            </a:r>
            <a:r>
              <a:rPr lang="en-US" altLang="zh-CN" sz="2000"/>
              <a:t>DAQ</a:t>
            </a:r>
            <a:r>
              <a:rPr lang="zh-CN" altLang="en-US" sz="2000"/>
              <a:t>系统。</a:t>
            </a:r>
            <a:endParaRPr lang="en-US" altLang="zh-CN" sz="2000"/>
          </a:p>
          <a:p>
            <a:pPr lvl="1"/>
            <a:r>
              <a:rPr lang="zh-CN" altLang="en-US" sz="1600"/>
              <a:t>由</a:t>
            </a:r>
            <a:r>
              <a:rPr lang="en-US" altLang="zh-CN" sz="1600"/>
              <a:t>Saclay</a:t>
            </a:r>
            <a:r>
              <a:rPr lang="zh-CN" altLang="en-US" sz="1600"/>
              <a:t>设计，适用于</a:t>
            </a:r>
            <a:r>
              <a:rPr lang="en-US" altLang="zh-CN" sz="1600"/>
              <a:t>PandaX-III</a:t>
            </a:r>
            <a:r>
              <a:rPr lang="zh-CN" altLang="en-US" sz="1600"/>
              <a:t>和</a:t>
            </a:r>
            <a:r>
              <a:rPr lang="en-US" altLang="zh-CN" sz="1600"/>
              <a:t>T2K-II</a:t>
            </a:r>
            <a:r>
              <a:rPr lang="zh-CN" altLang="en-US" sz="1600"/>
              <a:t>实验的数据读出</a:t>
            </a:r>
            <a:endParaRPr lang="en-US" altLang="zh-CN" sz="1600"/>
          </a:p>
          <a:p>
            <a:pPr lvl="1"/>
            <a:r>
              <a:rPr lang="en-US" altLang="zh-CN" sz="1600"/>
              <a:t>TDCM</a:t>
            </a:r>
            <a:r>
              <a:rPr lang="zh-CN" altLang="en-US" sz="1600"/>
              <a:t>通过光纤接口与最多</a:t>
            </a:r>
            <a:r>
              <a:rPr lang="en-US" altLang="zh-CN" sz="1600"/>
              <a:t>32</a:t>
            </a:r>
            <a:r>
              <a:rPr lang="zh-CN" altLang="en-US" sz="1600"/>
              <a:t>个</a:t>
            </a:r>
            <a:r>
              <a:rPr lang="en-US" altLang="zh-CN" sz="1600"/>
              <a:t>FEC</a:t>
            </a:r>
            <a:r>
              <a:rPr lang="zh-CN" altLang="en-US" sz="1600"/>
              <a:t>连接，支持</a:t>
            </a:r>
            <a:r>
              <a:rPr lang="en-US" altLang="zh-CN" sz="1600"/>
              <a:t>64</a:t>
            </a:r>
            <a:r>
              <a:rPr lang="zh-CN" altLang="en-US" sz="1600"/>
              <a:t>块</a:t>
            </a:r>
            <a:r>
              <a:rPr lang="en-US" altLang="zh-CN" sz="1600"/>
              <a:t>Micromegas</a:t>
            </a:r>
            <a:r>
              <a:rPr lang="zh-CN" altLang="en-US" sz="1600"/>
              <a:t>的读出。</a:t>
            </a:r>
            <a:endParaRPr lang="en-US" altLang="zh-CN" sz="1600"/>
          </a:p>
          <a:p>
            <a:pPr lvl="1"/>
            <a:r>
              <a:rPr lang="en-US" altLang="zh-CN" sz="1600"/>
              <a:t>MTCM</a:t>
            </a:r>
            <a:r>
              <a:rPr lang="zh-CN" altLang="en-US" sz="1600"/>
              <a:t>（</a:t>
            </a:r>
            <a:r>
              <a:rPr lang="en-US" altLang="zh-CN" sz="1600"/>
              <a:t>Master Trigger and Clock Module</a:t>
            </a:r>
            <a:r>
              <a:rPr lang="zh-CN" altLang="en-US" sz="1600"/>
              <a:t>）触发功能整合至</a:t>
            </a:r>
            <a:r>
              <a:rPr lang="en-US" altLang="zh-CN" sz="1600"/>
              <a:t>TDCM</a:t>
            </a:r>
            <a:r>
              <a:rPr lang="zh-CN" altLang="en-US" sz="1600"/>
              <a:t>中</a:t>
            </a:r>
            <a:endParaRPr lang="en-US" altLang="zh-CN" sz="1600"/>
          </a:p>
        </p:txBody>
      </p:sp>
    </p:spTree>
    <p:extLst>
      <p:ext uri="{BB962C8B-B14F-4D97-AF65-F5344CB8AC3E}">
        <p14:creationId xmlns:p14="http://schemas.microsoft.com/office/powerpoint/2010/main" val="330562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A3E8D-685A-46C1-8453-F3270D7D8335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" y="1340768"/>
            <a:ext cx="354970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6"/>
          <p:cNvSpPr txBox="1"/>
          <p:nvPr/>
        </p:nvSpPr>
        <p:spPr>
          <a:xfrm>
            <a:off x="611560" y="880730"/>
            <a:ext cx="234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>
                <a:solidFill>
                  <a:srgbClr val="FF0000"/>
                </a:solidFill>
              </a:rPr>
              <a:t>D. Calvet, 21</a:t>
            </a:r>
            <a:r>
              <a:rPr lang="en-US" altLang="zh-CN" sz="1400" i="1" baseline="30000">
                <a:solidFill>
                  <a:srgbClr val="FF0000"/>
                </a:solidFill>
              </a:rPr>
              <a:t>st</a:t>
            </a:r>
            <a:r>
              <a:rPr lang="en-US" altLang="zh-CN" sz="1400" i="1">
                <a:solidFill>
                  <a:srgbClr val="FF0000"/>
                </a:solidFill>
              </a:rPr>
              <a:t> IEEE Real Time Conference, 9~15 June 2018</a:t>
            </a:r>
            <a:endParaRPr lang="zh-CN" altLang="en-US" sz="1400" i="1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9" y="4192454"/>
            <a:ext cx="3251378" cy="235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24744"/>
            <a:ext cx="533276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846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44450"/>
          </a:xfrm>
        </p:spPr>
        <p:txBody>
          <a:bodyPr>
            <a:normAutofit/>
          </a:bodyPr>
          <a:lstStyle/>
          <a:p>
            <a:r>
              <a:rPr lang="zh-CN" altLang="en-US" sz="2800"/>
              <a:t>数据采集与慢控制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1484784"/>
            <a:ext cx="3819546" cy="3888432"/>
          </a:xfrm>
        </p:spPr>
        <p:txBody>
          <a:bodyPr>
            <a:normAutofit/>
          </a:bodyPr>
          <a:lstStyle/>
          <a:p>
            <a:r>
              <a:rPr lang="zh-CN" altLang="en-US" sz="2000" b="1" dirty="0"/>
              <a:t>前端电子学数据的连续获取</a:t>
            </a:r>
            <a:endParaRPr lang="en-US" altLang="zh-CN" sz="2000" b="1" dirty="0"/>
          </a:p>
          <a:p>
            <a:pPr lvl="1"/>
            <a:r>
              <a:rPr lang="en-US" altLang="zh-CN" sz="1600" dirty="0" err="1"/>
              <a:t>10Hz</a:t>
            </a:r>
            <a:r>
              <a:rPr lang="zh-CN" altLang="en-US" sz="1600" dirty="0"/>
              <a:t>触发率水平下，</a:t>
            </a:r>
            <a:r>
              <a:rPr lang="en-US" altLang="zh-CN" sz="1600" dirty="0"/>
              <a:t>~</a:t>
            </a:r>
            <a:r>
              <a:rPr lang="en-US" altLang="zh-CN" sz="1600" dirty="0" err="1"/>
              <a:t>520Mbps</a:t>
            </a:r>
            <a:r>
              <a:rPr lang="zh-CN" altLang="en-US" sz="1600" dirty="0"/>
              <a:t>，</a:t>
            </a:r>
            <a:r>
              <a:rPr lang="en-US" altLang="zh-CN" sz="1600" dirty="0"/>
              <a:t>~</a:t>
            </a:r>
            <a:r>
              <a:rPr lang="en-US" altLang="zh-CN" sz="1600" dirty="0" err="1"/>
              <a:t>5.6TB</a:t>
            </a:r>
            <a:r>
              <a:rPr lang="en-US" altLang="zh-CN" sz="1600" dirty="0"/>
              <a:t>/</a:t>
            </a:r>
            <a:r>
              <a:rPr lang="zh-CN" altLang="en-US" sz="1600" dirty="0"/>
              <a:t>天（无零压缩时）</a:t>
            </a:r>
            <a:endParaRPr lang="en-US" altLang="zh-CN" sz="1600" dirty="0"/>
          </a:p>
          <a:p>
            <a:pPr lvl="1"/>
            <a:r>
              <a:rPr lang="zh-CN" altLang="en-US" sz="1600" dirty="0"/>
              <a:t>以太网包中探测器数据的整理和组装（</a:t>
            </a:r>
            <a:r>
              <a:rPr lang="en-US" altLang="zh-CN" sz="1600" dirty="0"/>
              <a:t>Event Builder</a:t>
            </a:r>
            <a:r>
              <a:rPr lang="zh-CN" altLang="en-US" sz="1600" dirty="0"/>
              <a:t>），校验，筛选，存储（</a:t>
            </a:r>
            <a:r>
              <a:rPr lang="en-US" altLang="zh-CN" sz="1600" dirty="0"/>
              <a:t>SAS</a:t>
            </a:r>
            <a:r>
              <a:rPr lang="zh-CN" altLang="en-US" sz="1600" dirty="0"/>
              <a:t>磁盘阵列，</a:t>
            </a:r>
            <a:r>
              <a:rPr lang="en-US" altLang="zh-CN" sz="1600" dirty="0" err="1"/>
              <a:t>6Gb</a:t>
            </a:r>
            <a:r>
              <a:rPr lang="en-US" altLang="zh-CN" sz="1600" dirty="0"/>
              <a:t>/s</a:t>
            </a:r>
            <a:r>
              <a:rPr lang="zh-CN" altLang="en-US" sz="1600" dirty="0"/>
              <a:t>）等</a:t>
            </a:r>
            <a:r>
              <a:rPr lang="en-US" altLang="zh-CN" sz="1600" dirty="0"/>
              <a:t>……</a:t>
            </a:r>
          </a:p>
          <a:p>
            <a:r>
              <a:rPr lang="zh-CN" altLang="en-US" sz="2000" b="1" dirty="0"/>
              <a:t>实验运行控制</a:t>
            </a:r>
            <a:endParaRPr lang="en-US" altLang="zh-CN" sz="2000" b="1" dirty="0"/>
          </a:p>
          <a:p>
            <a:pPr lvl="1"/>
            <a:r>
              <a:rPr lang="zh-CN" altLang="en-US" sz="1600" dirty="0"/>
              <a:t>事件率、数据质量监测</a:t>
            </a:r>
            <a:endParaRPr lang="en-US" altLang="zh-CN" sz="1600" dirty="0"/>
          </a:p>
          <a:p>
            <a:pPr lvl="1"/>
            <a:r>
              <a:rPr lang="zh-CN" altLang="en-US" sz="1600" dirty="0"/>
              <a:t>探测器与电子学配置，标定</a:t>
            </a:r>
            <a:r>
              <a:rPr lang="en-US" altLang="zh-CN" sz="1600" dirty="0"/>
              <a:t>……</a:t>
            </a:r>
          </a:p>
          <a:p>
            <a:pPr lvl="1"/>
            <a:r>
              <a:rPr lang="zh-CN" altLang="en-US" sz="1600" dirty="0"/>
              <a:t>人机交互（图形用户界面</a:t>
            </a:r>
            <a:r>
              <a:rPr lang="en-US" altLang="zh-CN" sz="1600" dirty="0"/>
              <a:t>GUI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lvl="1"/>
            <a:r>
              <a:rPr lang="zh-CN" altLang="en-US" sz="1600" dirty="0"/>
              <a:t>异常监测与警报，自动恢复</a:t>
            </a:r>
            <a:r>
              <a:rPr lang="en-US" altLang="zh-CN" sz="1600" dirty="0"/>
              <a:t>……</a:t>
            </a:r>
            <a:endParaRPr lang="zh-CN" altLang="en-US" sz="1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9B09-8FEB-4941-B524-35129EB13964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5491356" cy="333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内容占位符 2"/>
          <p:cNvSpPr txBox="1">
            <a:spLocks/>
          </p:cNvSpPr>
          <p:nvPr/>
        </p:nvSpPr>
        <p:spPr>
          <a:xfrm>
            <a:off x="107504" y="4965722"/>
            <a:ext cx="8424936" cy="1703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/>
              <a:t>各探测器子系统的控制</a:t>
            </a:r>
            <a:endParaRPr lang="en-US" altLang="zh-CN" sz="2000" b="1"/>
          </a:p>
          <a:p>
            <a:pPr lvl="1"/>
            <a:r>
              <a:rPr lang="zh-CN" altLang="en-US" sz="1600"/>
              <a:t>高压电源系统、前端电子学监控、高压气体系统、环境监测系统</a:t>
            </a:r>
            <a:r>
              <a:rPr lang="en-US" altLang="zh-CN" sz="1600"/>
              <a:t>……</a:t>
            </a:r>
          </a:p>
          <a:p>
            <a:pPr lvl="1"/>
            <a:r>
              <a:rPr lang="zh-CN" altLang="en-US" sz="1600"/>
              <a:t>硬件接口与通信协议设计</a:t>
            </a:r>
            <a:r>
              <a:rPr lang="en-US" altLang="zh-CN" sz="1600"/>
              <a:t>——</a:t>
            </a:r>
            <a:r>
              <a:rPr lang="zh-CN" altLang="en-US" sz="1600"/>
              <a:t>计算机通信与</a:t>
            </a:r>
            <a:r>
              <a:rPr lang="zh-CN" altLang="en-US" sz="1600" b="1"/>
              <a:t>接口</a:t>
            </a:r>
            <a:endParaRPr lang="en-US" altLang="zh-CN" sz="1600" b="1"/>
          </a:p>
          <a:p>
            <a:pPr lvl="1"/>
            <a:r>
              <a:rPr lang="zh-CN" altLang="en-US" sz="1600"/>
              <a:t>数据的整理、储存与关联</a:t>
            </a:r>
            <a:r>
              <a:rPr lang="en-US" altLang="zh-CN" sz="1600"/>
              <a:t>——</a:t>
            </a:r>
            <a:r>
              <a:rPr lang="zh-CN" altLang="en-US" sz="1600" b="1"/>
              <a:t>数据库</a:t>
            </a:r>
            <a:r>
              <a:rPr lang="zh-CN" altLang="en-US" sz="1600"/>
              <a:t>技术</a:t>
            </a:r>
            <a:endParaRPr lang="en-US" altLang="zh-CN" sz="1600"/>
          </a:p>
          <a:p>
            <a:pPr lvl="1"/>
            <a:r>
              <a:rPr lang="zh-CN" altLang="en-US" sz="1600"/>
              <a:t>实时控制与警报，人机交互、故障诊断等</a:t>
            </a:r>
            <a:r>
              <a:rPr lang="en-US" altLang="zh-CN" sz="1600"/>
              <a:t>……</a:t>
            </a:r>
            <a:endParaRPr lang="zh-CN" altLang="en-US" sz="1600"/>
          </a:p>
        </p:txBody>
      </p:sp>
      <p:sp>
        <p:nvSpPr>
          <p:cNvPr id="7" name="TextBox 6"/>
          <p:cNvSpPr txBox="1"/>
          <p:nvPr/>
        </p:nvSpPr>
        <p:spPr>
          <a:xfrm>
            <a:off x="6039450" y="5745533"/>
            <a:ext cx="249299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>
                <a:latin typeface="微软雅黑" pitchFamily="34" charset="-122"/>
                <a:ea typeface="微软雅黑" pitchFamily="34" charset="-122"/>
              </a:rPr>
              <a:t>软硬件协同开发与调试</a:t>
            </a:r>
          </a:p>
        </p:txBody>
      </p:sp>
    </p:spTree>
    <p:extLst>
      <p:ext uri="{BB962C8B-B14F-4D97-AF65-F5344CB8AC3E}">
        <p14:creationId xmlns:p14="http://schemas.microsoft.com/office/powerpoint/2010/main" val="1106927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85" y="1556792"/>
            <a:ext cx="3076587" cy="239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12342"/>
            <a:ext cx="8229600" cy="644450"/>
          </a:xfrm>
        </p:spPr>
        <p:txBody>
          <a:bodyPr/>
          <a:lstStyle/>
          <a:p>
            <a:r>
              <a:rPr lang="zh-CN" altLang="en-US" sz="2800"/>
              <a:t>大型物理实验的</a:t>
            </a:r>
            <a:r>
              <a:rPr lang="en-US" altLang="zh-CN" sz="2800"/>
              <a:t>DAQ</a:t>
            </a:r>
            <a:r>
              <a:rPr lang="zh-CN" altLang="en-US" sz="2800"/>
              <a:t>与慢控制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7BFB-6D60-4C34-BA54-49F31E392CF9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203848" y="3212976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>
                <a:solidFill>
                  <a:srgbClr val="FF0000"/>
                </a:solidFill>
              </a:rPr>
              <a:t>Bauer G</a:t>
            </a:r>
            <a:r>
              <a:rPr lang="zh-CN" altLang="en-US" sz="1600" i="1">
                <a:solidFill>
                  <a:srgbClr val="FF0000"/>
                </a:solidFill>
              </a:rPr>
              <a:t> </a:t>
            </a:r>
            <a:r>
              <a:rPr lang="en-US" altLang="zh-CN" sz="1600" i="1">
                <a:solidFill>
                  <a:srgbClr val="FF0000"/>
                </a:solidFill>
              </a:rPr>
              <a:t>et al. Journal of Physics Volume 119 Part 2. </a:t>
            </a:r>
            <a:endParaRPr lang="zh-CN" altLang="en-US" sz="1600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04" y="1906834"/>
            <a:ext cx="2639391" cy="202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1468981"/>
            <a:ext cx="202965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/>
              <a:t>CMS XDAQ System</a:t>
            </a:r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983650" y="155679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利用“功能模块”（</a:t>
            </a:r>
            <a:r>
              <a:rPr lang="en-US" altLang="zh-CN"/>
              <a:t>FM</a:t>
            </a:r>
            <a:r>
              <a:rPr lang="zh-CN" altLang="en-US"/>
              <a:t>）对探测器各个系统进行监测控制：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82" y="4122382"/>
            <a:ext cx="3083945" cy="226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27135" y="4127821"/>
            <a:ext cx="202965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/>
              <a:t>ATLAS DCS System</a:t>
            </a:r>
            <a:endParaRPr lang="zh-CN" altLang="en-US"/>
          </a:p>
        </p:txBody>
      </p:sp>
      <p:sp>
        <p:nvSpPr>
          <p:cNvPr id="14" name="文本框 6"/>
          <p:cNvSpPr txBox="1"/>
          <p:nvPr/>
        </p:nvSpPr>
        <p:spPr>
          <a:xfrm>
            <a:off x="7469375" y="5229200"/>
            <a:ext cx="1711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>
                <a:solidFill>
                  <a:srgbClr val="FF0000"/>
                </a:solidFill>
              </a:rPr>
              <a:t>Poy A B et al. Journal of Instrument, 2008 3(05) P05006 </a:t>
            </a:r>
            <a:endParaRPr lang="zh-CN" altLang="en-US" sz="16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628" y="5085184"/>
            <a:ext cx="3652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基于工业界的</a:t>
            </a:r>
            <a:r>
              <a:rPr lang="en-US" altLang="zh-CN"/>
              <a:t>SCADA(Supervisory Control And Data Acquisition)</a:t>
            </a:r>
            <a:r>
              <a:rPr lang="zh-CN" altLang="en-US"/>
              <a:t>系统设计的</a:t>
            </a:r>
            <a:r>
              <a:rPr lang="en-US" altLang="zh-CN"/>
              <a:t>JCON(Joint Control Project)</a:t>
            </a:r>
            <a:r>
              <a:rPr lang="zh-CN" altLang="en-US"/>
              <a:t>系统</a:t>
            </a:r>
          </a:p>
        </p:txBody>
      </p:sp>
    </p:spTree>
    <p:extLst>
      <p:ext uri="{BB962C8B-B14F-4D97-AF65-F5344CB8AC3E}">
        <p14:creationId xmlns:p14="http://schemas.microsoft.com/office/powerpoint/2010/main" val="1826991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04" y="1839354"/>
            <a:ext cx="3484476" cy="403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7E92-C891-46F7-88CB-A9F9B8159B1C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292080" y="1493949"/>
            <a:ext cx="122413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/>
              <a:t>BaBar</a:t>
            </a:r>
            <a:r>
              <a:rPr lang="zh-CN" altLang="en-US"/>
              <a:t>实验</a:t>
            </a:r>
          </a:p>
        </p:txBody>
      </p:sp>
      <p:sp>
        <p:nvSpPr>
          <p:cNvPr id="9" name="文本框 6"/>
          <p:cNvSpPr txBox="1"/>
          <p:nvPr/>
        </p:nvSpPr>
        <p:spPr>
          <a:xfrm>
            <a:off x="6084168" y="5782314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>
                <a:solidFill>
                  <a:srgbClr val="FF0000"/>
                </a:solidFill>
              </a:rPr>
              <a:t>Paolucci P.</a:t>
            </a:r>
            <a:r>
              <a:rPr lang="zh-CN" altLang="en-US" sz="1600" i="1">
                <a:solidFill>
                  <a:srgbClr val="FF0000"/>
                </a:solidFill>
              </a:rPr>
              <a:t> </a:t>
            </a:r>
            <a:r>
              <a:rPr lang="en-US" altLang="zh-CN" sz="1600" i="1">
                <a:solidFill>
                  <a:srgbClr val="FF0000"/>
                </a:solidFill>
              </a:rPr>
              <a:t>et al. NIMA 456 (2000) 137-139. </a:t>
            </a:r>
            <a:endParaRPr lang="zh-CN" altLang="en-US" sz="16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3" y="980728"/>
            <a:ext cx="878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EPICS(Experimental Physics and Industrial Control System)</a:t>
            </a:r>
            <a:r>
              <a:rPr lang="zh-CN" altLang="en-US"/>
              <a:t>：由</a:t>
            </a:r>
            <a:r>
              <a:rPr lang="en-US" altLang="zh-CN"/>
              <a:t>SLAC</a:t>
            </a:r>
            <a:r>
              <a:rPr lang="zh-CN" altLang="en-US"/>
              <a:t>、</a:t>
            </a:r>
            <a:r>
              <a:rPr lang="en-US" altLang="zh-CN"/>
              <a:t>PSI</a:t>
            </a:r>
            <a:r>
              <a:rPr lang="zh-CN" altLang="en-US"/>
              <a:t>、</a:t>
            </a:r>
            <a:r>
              <a:rPr lang="en-US" altLang="zh-CN"/>
              <a:t>APS</a:t>
            </a:r>
            <a:r>
              <a:rPr lang="zh-CN" altLang="en-US"/>
              <a:t>等多个合作组联合开发和维护。</a:t>
            </a:r>
          </a:p>
        </p:txBody>
      </p:sp>
      <p:sp>
        <p:nvSpPr>
          <p:cNvPr id="11" name="文本框 6"/>
          <p:cNvSpPr txBox="1"/>
          <p:nvPr/>
        </p:nvSpPr>
        <p:spPr>
          <a:xfrm>
            <a:off x="1187624" y="5613037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hlinkClick r:id="rId3"/>
              </a:rPr>
              <a:t>https://epics-controls.org/</a:t>
            </a:r>
            <a:endParaRPr lang="zh-CN" altLang="en-US" sz="1600" i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1" y="2193591"/>
            <a:ext cx="5080224" cy="332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857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F76A279-14F0-4A18-A36B-E6088D00C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677" y="2507809"/>
            <a:ext cx="3122584" cy="18306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/>
              <a:t>中等规模物理实验的</a:t>
            </a:r>
            <a:r>
              <a:rPr lang="en-US" altLang="zh-CN" sz="2800" dirty="0" err="1"/>
              <a:t>DAQ</a:t>
            </a:r>
            <a:r>
              <a:rPr lang="zh-CN" altLang="en-US" sz="2800" dirty="0"/>
              <a:t>与慢控制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700809"/>
            <a:ext cx="8496944" cy="559768"/>
          </a:xfrm>
        </p:spPr>
        <p:txBody>
          <a:bodyPr>
            <a:noAutofit/>
          </a:bodyPr>
          <a:lstStyle/>
          <a:p>
            <a:r>
              <a:rPr lang="zh-CN" altLang="en-US" sz="2400" dirty="0"/>
              <a:t>从开发成本和效率考虑，多采用定制化系统或子系统组合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6C442-43C2-4E97-9B17-E53AA59D14A0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CSNS</a:t>
            </a:r>
            <a:r>
              <a:rPr lang="zh-CN" altLang="en-US"/>
              <a:t>白光多用途</a:t>
            </a:r>
            <a:r>
              <a:rPr lang="en-US" altLang="zh-CN"/>
              <a:t>TPC</a:t>
            </a:r>
            <a:r>
              <a:rPr lang="zh-CN" altLang="en-US"/>
              <a:t>物理研讨会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79524"/>
            <a:ext cx="4485980" cy="317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1767" y="2316633"/>
            <a:ext cx="194421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/>
              <a:t>Gerda</a:t>
            </a:r>
            <a:r>
              <a:rPr lang="zh-CN" altLang="en-US"/>
              <a:t>实验基于以太网的控制系统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2240" y="2146063"/>
            <a:ext cx="231499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RENO</a:t>
            </a:r>
            <a:r>
              <a:rPr lang="zh-CN" altLang="en-US" dirty="0"/>
              <a:t>实验的基于</a:t>
            </a:r>
            <a:r>
              <a:rPr lang="en-US" altLang="zh-CN" dirty="0"/>
              <a:t>LabVIEW</a:t>
            </a:r>
            <a:r>
              <a:rPr lang="zh-CN" altLang="en-US" dirty="0"/>
              <a:t>的控制系统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A0BF200-F578-4A91-A70D-A2D9D8466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431787"/>
            <a:ext cx="3581823" cy="205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49427"/>
      </p:ext>
    </p:extLst>
  </p:cSld>
  <p:clrMapOvr>
    <a:masterClrMapping/>
  </p:clrMapOvr>
</p:sld>
</file>

<file path=ppt/theme/theme1.xml><?xml version="1.0" encoding="utf-8"?>
<a:theme xmlns:a="http://schemas.openxmlformats.org/drawingml/2006/main" name="SYSU_S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SYSU_SP</Template>
  <TotalTime>622</TotalTime>
  <Words>1761</Words>
  <Application>Microsoft Office PowerPoint</Application>
  <PresentationFormat>全屏显示(4:3)</PresentationFormat>
  <Paragraphs>236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4" baseType="lpstr">
      <vt:lpstr>宋体</vt:lpstr>
      <vt:lpstr>微软雅黑</vt:lpstr>
      <vt:lpstr>Arial</vt:lpstr>
      <vt:lpstr>Calibri</vt:lpstr>
      <vt:lpstr>SYSU_SP</vt:lpstr>
      <vt:lpstr>基于Midas框架的数据采集与慢控制系统研制  </vt:lpstr>
      <vt:lpstr>PandaX-III实验</vt:lpstr>
      <vt:lpstr>探测器信号与电子学读出</vt:lpstr>
      <vt:lpstr>电子学读出系统</vt:lpstr>
      <vt:lpstr>PowerPoint 演示文稿</vt:lpstr>
      <vt:lpstr>数据采集与慢控制</vt:lpstr>
      <vt:lpstr>大型物理实验的DAQ与慢控制</vt:lpstr>
      <vt:lpstr>PowerPoint 演示文稿</vt:lpstr>
      <vt:lpstr>中等规模物理实验的DAQ与慢控制</vt:lpstr>
      <vt:lpstr>Midas开源框架</vt:lpstr>
      <vt:lpstr>Midas框架发展历史</vt:lpstr>
      <vt:lpstr>基于Midas框架的实验系统</vt:lpstr>
      <vt:lpstr>Midas 2023 Workshop</vt:lpstr>
      <vt:lpstr>Midas框架的特点</vt:lpstr>
      <vt:lpstr>基于Event的数据处理与存储</vt:lpstr>
      <vt:lpstr>基于Midas软件框架的数据采集系统</vt:lpstr>
      <vt:lpstr>TDCM的Equipment设计</vt:lpstr>
      <vt:lpstr>Event Builder</vt:lpstr>
      <vt:lpstr>Midas的运行控制</vt:lpstr>
      <vt:lpstr>ODB数据库的“Hot-link”</vt:lpstr>
      <vt:lpstr>Web远程控制界面</vt:lpstr>
      <vt:lpstr>数据存储与实施处理</vt:lpstr>
      <vt:lpstr>Midas的警报系统与Elog系统</vt:lpstr>
      <vt:lpstr>PandaX-III的原始数据实时监控网页界面</vt:lpstr>
      <vt:lpstr>PandaX-III的数据库结构</vt:lpstr>
      <vt:lpstr>Midas应用于中小型实验的快速部署</vt:lpstr>
      <vt:lpstr>Midas应用于中小型实验的快速部署</vt:lpstr>
      <vt:lpstr>应用于中小规模实验的数据采集与控制系统</vt:lpstr>
      <vt:lpstr>谢谢！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MIDAS: An integrated DAQ and Slow Control System and its application on the PandaX-III Experiment</dc:title>
  <dc:creator>Chen Yu</dc:creator>
  <cp:lastModifiedBy>chenyu</cp:lastModifiedBy>
  <cp:revision>110</cp:revision>
  <dcterms:created xsi:type="dcterms:W3CDTF">2019-12-03T09:21:33Z</dcterms:created>
  <dcterms:modified xsi:type="dcterms:W3CDTF">2023-11-25T07:02:34Z</dcterms:modified>
</cp:coreProperties>
</file>