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76" r:id="rId3"/>
    <p:sldId id="358" r:id="rId4"/>
    <p:sldId id="355" r:id="rId5"/>
    <p:sldId id="359" r:id="rId6"/>
    <p:sldId id="360" r:id="rId7"/>
    <p:sldId id="361" r:id="rId8"/>
    <p:sldId id="362" r:id="rId9"/>
    <p:sldId id="364" r:id="rId10"/>
    <p:sldId id="329" r:id="rId11"/>
    <p:sldId id="363" r:id="rId12"/>
    <p:sldId id="345" r:id="rId13"/>
    <p:sldId id="310" r:id="rId14"/>
    <p:sldId id="321" r:id="rId15"/>
    <p:sldId id="325" r:id="rId16"/>
    <p:sldId id="327" r:id="rId17"/>
    <p:sldId id="344" r:id="rId18"/>
    <p:sldId id="338" r:id="rId19"/>
    <p:sldId id="347" r:id="rId20"/>
    <p:sldId id="339" r:id="rId21"/>
    <p:sldId id="346" r:id="rId22"/>
    <p:sldId id="340" r:id="rId23"/>
    <p:sldId id="352" r:id="rId24"/>
    <p:sldId id="348" r:id="rId25"/>
    <p:sldId id="350" r:id="rId26"/>
    <p:sldId id="349" r:id="rId27"/>
    <p:sldId id="353" r:id="rId28"/>
    <p:sldId id="357" r:id="rId29"/>
    <p:sldId id="342" r:id="rId30"/>
    <p:sldId id="27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014924"/>
    <a:srgbClr val="C00000"/>
    <a:srgbClr val="FFC1C1"/>
    <a:srgbClr val="FF6969"/>
    <a:srgbClr val="005CA1"/>
    <a:srgbClr val="B2B2B2"/>
    <a:srgbClr val="004A82"/>
    <a:srgbClr val="00355C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923" autoAdjust="0"/>
  </p:normalViewPr>
  <p:slideViewPr>
    <p:cSldViewPr snapToGrid="0">
      <p:cViewPr varScale="1">
        <p:scale>
          <a:sx n="94" d="100"/>
          <a:sy n="94" d="100"/>
        </p:scale>
        <p:origin x="423" y="78"/>
      </p:cViewPr>
      <p:guideLst>
        <p:guide orient="horz" pos="2141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552A8-ECE7-49AA-8726-BE90DBC11947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EAD77-486C-432B-9EE9-E6FD5C91EB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1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0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870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84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38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013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43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431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46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882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422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28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46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06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753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099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375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982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87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744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ym typeface="+mn-ea"/>
              </a:rPr>
              <a:t>关注公众号：今日双鸭山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29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99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864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3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17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24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610-A960-41A1-8FF8-39C39BDA97DE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1BD1-0969-4D00-A54A-2B558E0059C8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E7C5-ABA0-4AD3-81F2-04B505354114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48F1-D317-4407-AB9A-9AEB773675B8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D785-D493-4590-B749-02D438543293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1775-3FCC-4600-B5AD-5C26FFF7D4EA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6A3F-FBCB-4851-87BB-A1A6DB2D290F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5ED-8B04-41FB-A1EF-F617F0A663BE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151D-50CB-4DDC-9029-AA9C84C36095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8070-A6DF-48BA-B7E1-19C515808AEC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9451-3B74-40AB-BDD1-1BA676390A7F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004B-4DCC-4D70-A61E-54707CEA2DEE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7.png"/><Relationship Id="rId5" Type="http://schemas.openxmlformats.org/officeDocument/2006/relationships/image" Target="../media/image250.png"/><Relationship Id="rId10" Type="http://schemas.openxmlformats.org/officeDocument/2006/relationships/image" Target="../media/image34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9.png"/><Relationship Id="rId10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3" r="14726" b="48018"/>
          <a:stretch>
            <a:fillRect/>
          </a:stretch>
        </p:blipFill>
        <p:spPr>
          <a:xfrm>
            <a:off x="15050" y="5223309"/>
            <a:ext cx="5870824" cy="163468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05866" y="0"/>
            <a:ext cx="2780268" cy="3063728"/>
            <a:chOff x="4705866" y="0"/>
            <a:chExt cx="2780268" cy="3063728"/>
          </a:xfrm>
        </p:grpSpPr>
        <p:sp>
          <p:nvSpPr>
            <p:cNvPr id="28" name="任意多边形 27"/>
            <p:cNvSpPr/>
            <p:nvPr/>
          </p:nvSpPr>
          <p:spPr>
            <a:xfrm>
              <a:off x="4705866" y="0"/>
              <a:ext cx="2780268" cy="3063728"/>
            </a:xfrm>
            <a:custGeom>
              <a:avLst/>
              <a:gdLst>
                <a:gd name="connsiteX0" fmla="*/ 0 w 2780268"/>
                <a:gd name="connsiteY0" fmla="*/ 0 h 3063728"/>
                <a:gd name="connsiteX1" fmla="*/ 2780268 w 2780268"/>
                <a:gd name="connsiteY1" fmla="*/ 0 h 3063728"/>
                <a:gd name="connsiteX2" fmla="*/ 2780268 w 2780268"/>
                <a:gd name="connsiteY2" fmla="*/ 1673594 h 3063728"/>
                <a:gd name="connsiteX3" fmla="*/ 1390134 w 2780268"/>
                <a:gd name="connsiteY3" fmla="*/ 3063728 h 3063728"/>
                <a:gd name="connsiteX4" fmla="*/ 0 w 2780268"/>
                <a:gd name="connsiteY4" fmla="*/ 1673594 h 30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268" h="3063728">
                  <a:moveTo>
                    <a:pt x="0" y="0"/>
                  </a:moveTo>
                  <a:lnTo>
                    <a:pt x="2780268" y="0"/>
                  </a:lnTo>
                  <a:lnTo>
                    <a:pt x="2780268" y="1673594"/>
                  </a:lnTo>
                  <a:cubicBezTo>
                    <a:pt x="2780268" y="2441344"/>
                    <a:pt x="2157884" y="3063728"/>
                    <a:pt x="1390134" y="3063728"/>
                  </a:cubicBezTo>
                  <a:cubicBezTo>
                    <a:pt x="622384" y="3063728"/>
                    <a:pt x="0" y="2441344"/>
                    <a:pt x="0" y="1673594"/>
                  </a:cubicBezTo>
                  <a:close/>
                </a:path>
              </a:pathLst>
            </a:cu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75891" y="408799"/>
              <a:ext cx="2439190" cy="2439192"/>
              <a:chOff x="5007734" y="902247"/>
              <a:chExt cx="2543685" cy="254368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007734" y="902247"/>
                <a:ext cx="2543685" cy="25436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>
                <a:off x="5160137" y="1054647"/>
                <a:ext cx="2213120" cy="2213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88900">
                  <a:prstClr val="black">
                    <a:alpha val="1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0" y="5223310"/>
            <a:ext cx="12192000" cy="1634689"/>
          </a:xfrm>
          <a:prstGeom prst="rect">
            <a:avLst/>
          </a:prstGeom>
          <a:gradFill flip="none" rotWithShape="1">
            <a:gsLst>
              <a:gs pos="0">
                <a:srgbClr val="014924"/>
              </a:gs>
              <a:gs pos="51000">
                <a:srgbClr val="014924"/>
              </a:gs>
              <a:gs pos="80000">
                <a:srgbClr val="014924">
                  <a:alpha val="80000"/>
                </a:srgbClr>
              </a:gs>
              <a:gs pos="100000">
                <a:srgbClr val="014924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5053673"/>
            <a:ext cx="12192000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100698" y="3271794"/>
            <a:ext cx="998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54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波形分析算法的研究进展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28853" y="5745063"/>
            <a:ext cx="191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报告人：陈宏昆 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39" y="650634"/>
            <a:ext cx="1936392" cy="193081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5195D6-02B2-4DA3-A9E5-D015F62F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4BCE30-D3F9-09D5-C6E6-7E2D8A67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038" y="1171637"/>
            <a:ext cx="5446562" cy="467463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B1AE4B3-04D5-02C7-BE1D-20498D479AC0}"/>
              </a:ext>
            </a:extLst>
          </p:cNvPr>
          <p:cNvSpPr txBox="1"/>
          <p:nvPr/>
        </p:nvSpPr>
        <p:spPr>
          <a:xfrm>
            <a:off x="8116111" y="5987018"/>
            <a:ext cx="2222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BLUET</a:t>
            </a:r>
            <a:r>
              <a:rPr lang="zh-CN" altLang="en-US" dirty="0"/>
              <a:t>数据分析流程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20D935F-F125-3A3F-DD8B-2915DD7FBD45}"/>
              </a:ext>
            </a:extLst>
          </p:cNvPr>
          <p:cNvSpPr/>
          <p:nvPr/>
        </p:nvSpPr>
        <p:spPr>
          <a:xfrm>
            <a:off x="268013" y="1474269"/>
            <a:ext cx="6467083" cy="326961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Bluet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BluetWaveMaster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波形分析模块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提取实验波形的幅度、宽度、起始时间和本底等信息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RootData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WaveForm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==&gt;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EventData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的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CathodeInfo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MeshInfo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HitInfo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==&gt;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BluetTrackMaster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径迹重建模块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63BC48D-6ECF-BDEC-8986-5DE9D988503A}"/>
              </a:ext>
            </a:extLst>
          </p:cNvPr>
          <p:cNvSpPr/>
          <p:nvPr/>
        </p:nvSpPr>
        <p:spPr>
          <a:xfrm>
            <a:off x="6536078" y="2901022"/>
            <a:ext cx="1572744" cy="320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D3E6E1D-ED20-28C8-294D-120E5A4736BD}"/>
              </a:ext>
            </a:extLst>
          </p:cNvPr>
          <p:cNvSpPr/>
          <p:nvPr/>
        </p:nvSpPr>
        <p:spPr>
          <a:xfrm>
            <a:off x="10422078" y="2575139"/>
            <a:ext cx="1120877" cy="172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97D5B66-0838-B4C9-A84A-957F20241063}"/>
              </a:ext>
            </a:extLst>
          </p:cNvPr>
          <p:cNvSpPr/>
          <p:nvPr/>
        </p:nvSpPr>
        <p:spPr>
          <a:xfrm>
            <a:off x="10574478" y="3789422"/>
            <a:ext cx="1120877" cy="4876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06EB51E0-DADB-E836-2BF2-8FE5BF305738}"/>
              </a:ext>
            </a:extLst>
          </p:cNvPr>
          <p:cNvCxnSpPr>
            <a:stCxn id="25" idx="3"/>
            <a:endCxn id="26" idx="3"/>
          </p:cNvCxnSpPr>
          <p:nvPr/>
        </p:nvCxnSpPr>
        <p:spPr>
          <a:xfrm>
            <a:off x="11542955" y="2661171"/>
            <a:ext cx="152400" cy="1372056"/>
          </a:xfrm>
          <a:prstGeom prst="bentConnector3">
            <a:avLst>
              <a:gd name="adj1" fmla="val 2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9073614-49F6-B012-6F8D-4416B8124DA2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12" name="圆角矩形 4">
              <a:extLst>
                <a:ext uri="{FF2B5EF4-FFF2-40B4-BE49-F238E27FC236}">
                  <a16:creationId xmlns:a16="http://schemas.microsoft.com/office/drawing/2014/main" id="{106290DF-302D-6BEA-A7A3-00D0F462290B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4698C24-AE5D-1FCA-DF8E-B60BA7BBBB60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44FF91C-A7CF-2CAB-2FF6-894C2642C720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19" name="圆角矩形 3">
              <a:extLst>
                <a:ext uri="{FF2B5EF4-FFF2-40B4-BE49-F238E27FC236}">
                  <a16:creationId xmlns:a16="http://schemas.microsoft.com/office/drawing/2014/main" id="{EDF30325-CD88-B475-8CB2-DA21EB2EA7B1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7">
              <a:extLst>
                <a:ext uri="{FF2B5EF4-FFF2-40B4-BE49-F238E27FC236}">
                  <a16:creationId xmlns:a16="http://schemas.microsoft.com/office/drawing/2014/main" id="{48A9DA19-8192-944A-E637-5A91AD3E347C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E57820A-E591-19DE-695D-D47DCD9FCBDA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CED44920-CFEA-863D-AFDB-7BE442C00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43C2821-9C7A-E138-B78D-19703F4013C4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波形分析算法介绍</a:t>
            </a:r>
          </a:p>
        </p:txBody>
      </p:sp>
    </p:spTree>
    <p:extLst>
      <p:ext uri="{BB962C8B-B14F-4D97-AF65-F5344CB8AC3E}">
        <p14:creationId xmlns:p14="http://schemas.microsoft.com/office/powerpoint/2010/main" val="295349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5" name="圆角矩形 4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4" name="圆角矩形 3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D9F9CBB-3ECB-4238-B361-A2F27E216A5E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波形分析算法介绍</a:t>
            </a:r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20D935F-F125-3A3F-DD8B-2915DD7FBD45}"/>
              </a:ext>
            </a:extLst>
          </p:cNvPr>
          <p:cNvSpPr/>
          <p:nvPr/>
        </p:nvSpPr>
        <p:spPr>
          <a:xfrm>
            <a:off x="738493" y="1204786"/>
            <a:ext cx="7766793" cy="11350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最原始的波形分析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上升沿：本底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幅度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本底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* 0.1~0.9</a:t>
            </a: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C6EE4BAD-BFFA-559F-7427-34460D5A5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514" y="3181970"/>
            <a:ext cx="4108155" cy="3144678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465D9071-D089-75A0-6DE0-46C88D7569EC}"/>
              </a:ext>
            </a:extLst>
          </p:cNvPr>
          <p:cNvGrpSpPr/>
          <p:nvPr/>
        </p:nvGrpSpPr>
        <p:grpSpPr>
          <a:xfrm>
            <a:off x="7894900" y="3309708"/>
            <a:ext cx="239537" cy="2240280"/>
            <a:chOff x="6924261" y="2637183"/>
            <a:chExt cx="337930" cy="3147391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9AD8A3AB-9F66-66A6-01C3-FA3C0A93562B}"/>
                </a:ext>
              </a:extLst>
            </p:cNvPr>
            <p:cNvCxnSpPr/>
            <p:nvPr/>
          </p:nvCxnSpPr>
          <p:spPr>
            <a:xfrm>
              <a:off x="6944139" y="2637183"/>
              <a:ext cx="3180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8886FB7-2B88-11AF-D24B-F2FB85ACC953}"/>
                </a:ext>
              </a:extLst>
            </p:cNvPr>
            <p:cNvCxnSpPr/>
            <p:nvPr/>
          </p:nvCxnSpPr>
          <p:spPr>
            <a:xfrm>
              <a:off x="6924261" y="5784574"/>
              <a:ext cx="3180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719C61D9-E636-DDE6-44D6-3E6BCB7FF338}"/>
                </a:ext>
              </a:extLst>
            </p:cNvPr>
            <p:cNvCxnSpPr/>
            <p:nvPr/>
          </p:nvCxnSpPr>
          <p:spPr>
            <a:xfrm>
              <a:off x="7083287" y="2637183"/>
              <a:ext cx="0" cy="3147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内容占位符 2">
            <a:extLst>
              <a:ext uri="{FF2B5EF4-FFF2-40B4-BE49-F238E27FC236}">
                <a16:creationId xmlns:a16="http://schemas.microsoft.com/office/drawing/2014/main" id="{5429ED94-6DCA-8FF6-AB64-D8087213F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076" y="4263304"/>
            <a:ext cx="694434" cy="27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幅度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BC309F2-9BB4-D342-F1E1-9B607D90B980}"/>
              </a:ext>
            </a:extLst>
          </p:cNvPr>
          <p:cNvSpPr txBox="1"/>
          <p:nvPr/>
        </p:nvSpPr>
        <p:spPr>
          <a:xfrm>
            <a:off x="8136910" y="5332537"/>
            <a:ext cx="689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本底</a:t>
            </a:r>
            <a:endParaRPr lang="zh-CN" altLang="en-US" dirty="0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DE8E54A-6A69-3897-485A-0A18AF24F11C}"/>
              </a:ext>
            </a:extLst>
          </p:cNvPr>
          <p:cNvCxnSpPr>
            <a:cxnSpLocks/>
          </p:cNvCxnSpPr>
          <p:nvPr/>
        </p:nvCxnSpPr>
        <p:spPr>
          <a:xfrm flipH="1">
            <a:off x="5893553" y="3525113"/>
            <a:ext cx="233680" cy="18094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B6E24F0-4F75-15DD-14CA-8D67BBD52F87}"/>
              </a:ext>
            </a:extLst>
          </p:cNvPr>
          <p:cNvCxnSpPr>
            <a:cxnSpLocks/>
          </p:cNvCxnSpPr>
          <p:nvPr/>
        </p:nvCxnSpPr>
        <p:spPr>
          <a:xfrm flipH="1">
            <a:off x="5893553" y="3172251"/>
            <a:ext cx="4547" cy="251056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3F67FEDF-2477-490E-6805-58229C7C2C69}"/>
              </a:ext>
            </a:extLst>
          </p:cNvPr>
          <p:cNvSpPr txBox="1"/>
          <p:nvPr/>
        </p:nvSpPr>
        <p:spPr>
          <a:xfrm>
            <a:off x="5283888" y="2797846"/>
            <a:ext cx="1170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起始时间</a:t>
            </a:r>
            <a:endParaRPr lang="zh-CN" altLang="en-US" sz="1800" dirty="0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90AADB7-9215-D448-E491-992D32E5D7F5}"/>
              </a:ext>
            </a:extLst>
          </p:cNvPr>
          <p:cNvGrpSpPr/>
          <p:nvPr/>
        </p:nvGrpSpPr>
        <p:grpSpPr>
          <a:xfrm rot="5400000">
            <a:off x="6118755" y="4185881"/>
            <a:ext cx="295575" cy="552983"/>
            <a:chOff x="6924261" y="2637183"/>
            <a:chExt cx="337930" cy="3147391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EE634019-7D05-8C12-5B69-49A243D3AE55}"/>
                </a:ext>
              </a:extLst>
            </p:cNvPr>
            <p:cNvCxnSpPr/>
            <p:nvPr/>
          </p:nvCxnSpPr>
          <p:spPr>
            <a:xfrm>
              <a:off x="6944139" y="2637183"/>
              <a:ext cx="3180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6DBD7E3A-63C8-31DC-59A1-BA12D36B8077}"/>
                </a:ext>
              </a:extLst>
            </p:cNvPr>
            <p:cNvCxnSpPr/>
            <p:nvPr/>
          </p:nvCxnSpPr>
          <p:spPr>
            <a:xfrm>
              <a:off x="6924261" y="5784574"/>
              <a:ext cx="3180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02BDC726-8186-96F2-FD77-F577C7CA7134}"/>
                </a:ext>
              </a:extLst>
            </p:cNvPr>
            <p:cNvCxnSpPr/>
            <p:nvPr/>
          </p:nvCxnSpPr>
          <p:spPr>
            <a:xfrm>
              <a:off x="7083287" y="2637183"/>
              <a:ext cx="0" cy="3147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79C4AA86-FC15-381F-3E5D-FE067B7B998C}"/>
              </a:ext>
            </a:extLst>
          </p:cNvPr>
          <p:cNvSpPr txBox="1"/>
          <p:nvPr/>
        </p:nvSpPr>
        <p:spPr>
          <a:xfrm>
            <a:off x="5946380" y="4612528"/>
            <a:ext cx="640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宽度</a:t>
            </a:r>
            <a:endParaRPr lang="zh-CN" altLang="en-US" sz="1800" dirty="0"/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0E63BF3-6FB7-4D67-7BF2-B9D0C8CCC7CD}"/>
              </a:ext>
            </a:extLst>
          </p:cNvPr>
          <p:cNvCxnSpPr>
            <a:cxnSpLocks/>
          </p:cNvCxnSpPr>
          <p:nvPr/>
        </p:nvCxnSpPr>
        <p:spPr>
          <a:xfrm flipH="1">
            <a:off x="6225866" y="3309708"/>
            <a:ext cx="1697350" cy="972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4C9930D-CB62-06CF-2CA4-911F94BB4607}"/>
              </a:ext>
            </a:extLst>
          </p:cNvPr>
          <p:cNvCxnSpPr>
            <a:cxnSpLocks/>
          </p:cNvCxnSpPr>
          <p:nvPr/>
        </p:nvCxnSpPr>
        <p:spPr>
          <a:xfrm flipH="1">
            <a:off x="4485634" y="5549988"/>
            <a:ext cx="339686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C503DFA3-985F-80FE-B324-EFF66BCC0263}"/>
              </a:ext>
            </a:extLst>
          </p:cNvPr>
          <p:cNvSpPr txBox="1"/>
          <p:nvPr/>
        </p:nvSpPr>
        <p:spPr>
          <a:xfrm>
            <a:off x="4956255" y="4237974"/>
            <a:ext cx="947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上升沿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0D935F-F125-3A3F-DD8B-2915DD7FBD45}"/>
                  </a:ext>
                </a:extLst>
              </p:cNvPr>
              <p:cNvSpPr/>
              <p:nvPr/>
            </p:nvSpPr>
            <p:spPr>
              <a:xfrm>
                <a:off x="653810" y="1397923"/>
                <a:ext cx="7561006" cy="581054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目前采用波形拟合方法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0D935F-F125-3A3F-DD8B-2915DD7FB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10" y="1397923"/>
                <a:ext cx="7561006" cy="581054"/>
              </a:xfrm>
              <a:prstGeom prst="rect">
                <a:avLst/>
              </a:prstGeom>
              <a:blipFill>
                <a:blip r:embed="rId3"/>
                <a:stretch>
                  <a:fillRect l="-1048" b="-22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0388B30B-DBC9-EFA0-3AA1-D5DAA01EEB03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35" name="圆角矩形 4">
              <a:extLst>
                <a:ext uri="{FF2B5EF4-FFF2-40B4-BE49-F238E27FC236}">
                  <a16:creationId xmlns:a16="http://schemas.microsoft.com/office/drawing/2014/main" id="{E5B3B14A-D879-834B-56AD-0AC5F83F2493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FCD4E70-EFED-03A3-4711-E058ECBDCE38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36E1B58-0E7E-1755-007A-4CC4274CD79F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8" name="圆角矩形 3">
              <a:extLst>
                <a:ext uri="{FF2B5EF4-FFF2-40B4-BE49-F238E27FC236}">
                  <a16:creationId xmlns:a16="http://schemas.microsoft.com/office/drawing/2014/main" id="{897022B4-0906-ED7F-3783-6C9A48F50999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7">
              <a:extLst>
                <a:ext uri="{FF2B5EF4-FFF2-40B4-BE49-F238E27FC236}">
                  <a16:creationId xmlns:a16="http://schemas.microsoft.com/office/drawing/2014/main" id="{4C5214B5-1158-C10A-0A2A-DECF6673F2BD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86C14FB-1FC8-0CCE-6E1C-FB0FE9067F6C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7A3D44D7-14D2-8AD9-B5F9-CE88624013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71ADB8F5-732F-60DB-F3D5-373301B96130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波形分析算法介绍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2B429BB-14F6-A7EE-AEF0-316AD4E46096}"/>
              </a:ext>
            </a:extLst>
          </p:cNvPr>
          <p:cNvGrpSpPr/>
          <p:nvPr/>
        </p:nvGrpSpPr>
        <p:grpSpPr>
          <a:xfrm>
            <a:off x="966168" y="2169942"/>
            <a:ext cx="11032127" cy="1394527"/>
            <a:chOff x="2048912" y="2018803"/>
            <a:chExt cx="11032127" cy="1394527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3804D2A-BD9C-B2CF-D522-34D1599B7F98}"/>
                </a:ext>
              </a:extLst>
            </p:cNvPr>
            <p:cNvGrpSpPr/>
            <p:nvPr/>
          </p:nvGrpSpPr>
          <p:grpSpPr>
            <a:xfrm>
              <a:off x="2048912" y="2018803"/>
              <a:ext cx="11032127" cy="1394527"/>
              <a:chOff x="1967146" y="3332090"/>
              <a:chExt cx="12963856" cy="1924252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1A227F3-38EE-058B-9091-F1D55D7187BC}"/>
                  </a:ext>
                </a:extLst>
              </p:cNvPr>
              <p:cNvSpPr/>
              <p:nvPr/>
            </p:nvSpPr>
            <p:spPr>
              <a:xfrm>
                <a:off x="5795780" y="4491616"/>
                <a:ext cx="2187138" cy="764726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电</a:t>
                </a:r>
                <a:r>
                  <a:rPr lang="zh-CN" altLang="en-US" sz="2400" kern="0" dirty="0">
                    <a:solidFill>
                      <a:prstClr val="white"/>
                    </a:solidFill>
                    <a:latin typeface="等线" panose="020F0502020204030204"/>
                    <a:ea typeface="等线" panose="02010600030101010101" pitchFamily="2" charset="-122"/>
                  </a:rPr>
                  <a:t>子学</a:t>
                </a: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系统</a:t>
                </a:r>
              </a:p>
            </p:txBody>
          </p:sp>
          <p:sp>
            <p:nvSpPr>
              <p:cNvPr id="18" name="箭头: 右 17">
                <a:extLst>
                  <a:ext uri="{FF2B5EF4-FFF2-40B4-BE49-F238E27FC236}">
                    <a16:creationId xmlns:a16="http://schemas.microsoft.com/office/drawing/2014/main" id="{37E92660-2F27-54A3-9369-46FA6D8D29F4}"/>
                  </a:ext>
                </a:extLst>
              </p:cNvPr>
              <p:cNvSpPr/>
              <p:nvPr/>
            </p:nvSpPr>
            <p:spPr>
              <a:xfrm>
                <a:off x="4592109" y="4626018"/>
                <a:ext cx="781489" cy="461665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7381E195-7484-9875-1BC6-104CD8883B97}"/>
                  </a:ext>
                </a:extLst>
              </p:cNvPr>
              <p:cNvSpPr/>
              <p:nvPr/>
            </p:nvSpPr>
            <p:spPr>
              <a:xfrm>
                <a:off x="2884593" y="4517245"/>
                <a:ext cx="1663674" cy="637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输入信号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50FAD5E-73D2-40CB-B9A2-FEBA6C1CD3D5}"/>
                  </a:ext>
                </a:extLst>
              </p:cNvPr>
              <p:cNvSpPr/>
              <p:nvPr/>
            </p:nvSpPr>
            <p:spPr>
              <a:xfrm>
                <a:off x="9281223" y="4517245"/>
                <a:ext cx="1663674" cy="637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输出信号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E10998D4-2916-B280-3AA1-9ADDA593C728}"/>
                      </a:ext>
                    </a:extLst>
                  </p:cNvPr>
                  <p:cNvSpPr txBox="1"/>
                  <p:nvPr/>
                </p:nvSpPr>
                <p:spPr>
                  <a:xfrm>
                    <a:off x="1967146" y="3613211"/>
                    <a:ext cx="2331735" cy="5096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4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~    </m:t>
                          </m:r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oMath>
                      </m:oMathPara>
                    </a14:m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E10998D4-2916-B280-3AA1-9ADDA593C7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7146" y="3613211"/>
                    <a:ext cx="2331735" cy="50962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EE68CA6E-813B-67ED-EF72-BAB8B5750588}"/>
                      </a:ext>
                    </a:extLst>
                  </p:cNvPr>
                  <p:cNvSpPr txBox="1"/>
                  <p:nvPr/>
                </p:nvSpPr>
                <p:spPr>
                  <a:xfrm>
                    <a:off x="9186589" y="3332090"/>
                    <a:ext cx="5744413" cy="9905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  ~  </m:t>
                          </m:r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EE68CA6E-813B-67ED-EF72-BAB8B57505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86589" y="3332090"/>
                    <a:ext cx="5744413" cy="9905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2A77BF1F-4CAC-257F-187C-B72C2D315389}"/>
                      </a:ext>
                    </a:extLst>
                  </p:cNvPr>
                  <p:cNvSpPr txBox="1"/>
                  <p:nvPr/>
                </p:nvSpPr>
                <p:spPr>
                  <a:xfrm>
                    <a:off x="6445603" y="3627264"/>
                    <a:ext cx="826338" cy="50962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oMath>
                      </m:oMathPara>
                    </a14:m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2A77BF1F-4CAC-257F-187C-B72C2D3153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5603" y="3627264"/>
                    <a:ext cx="826338" cy="50962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565" b="-655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箭头: 右 42">
                <a:extLst>
                  <a:ext uri="{FF2B5EF4-FFF2-40B4-BE49-F238E27FC236}">
                    <a16:creationId xmlns:a16="http://schemas.microsoft.com/office/drawing/2014/main" id="{DE38068B-FF62-43DF-D5C4-A4E682E136FF}"/>
                  </a:ext>
                </a:extLst>
              </p:cNvPr>
              <p:cNvSpPr/>
              <p:nvPr/>
            </p:nvSpPr>
            <p:spPr>
              <a:xfrm>
                <a:off x="8405100" y="4643146"/>
                <a:ext cx="781489" cy="461665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38E5F5FA-5623-6CAA-D898-B03E0C2029B4}"/>
                    </a:ext>
                  </a:extLst>
                </p:cNvPr>
                <p:cNvSpPr txBox="1"/>
                <p:nvPr/>
              </p:nvSpPr>
              <p:spPr>
                <a:xfrm>
                  <a:off x="7333971" y="2232717"/>
                  <a:ext cx="3141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38E5F5FA-5623-6CAA-D898-B03E0C2029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971" y="2232717"/>
                  <a:ext cx="31418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7692" r="-57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0DA4DDA7-57AE-DE75-C985-5C62397867CF}"/>
                    </a:ext>
                  </a:extLst>
                </p:cNvPr>
                <p:cNvSpPr txBox="1"/>
                <p:nvPr/>
              </p:nvSpPr>
              <p:spPr>
                <a:xfrm>
                  <a:off x="4649765" y="2232717"/>
                  <a:ext cx="3911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0DA4DDA7-57AE-DE75-C985-5C6239786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9765" y="2232717"/>
                  <a:ext cx="391133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1875" r="-23438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8256B04-D5C0-B252-F58B-17602D9111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-1418"/>
          <a:stretch/>
        </p:blipFill>
        <p:spPr>
          <a:xfrm>
            <a:off x="1686232" y="3955818"/>
            <a:ext cx="7799644" cy="250847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8E1158B-AAE2-9F14-800B-B0DDB33321FF}"/>
              </a:ext>
            </a:extLst>
          </p:cNvPr>
          <p:cNvSpPr txBox="1"/>
          <p:nvPr/>
        </p:nvSpPr>
        <p:spPr>
          <a:xfrm>
            <a:off x="6248429" y="6038885"/>
            <a:ext cx="2222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MTPC</a:t>
            </a:r>
            <a:r>
              <a:rPr lang="zh-CN" altLang="en-US" dirty="0"/>
              <a:t>前端电子学</a:t>
            </a:r>
          </a:p>
        </p:txBody>
      </p:sp>
    </p:spTree>
    <p:extLst>
      <p:ext uri="{BB962C8B-B14F-4D97-AF65-F5344CB8AC3E}">
        <p14:creationId xmlns:p14="http://schemas.microsoft.com/office/powerpoint/2010/main" val="420629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8BB70A01-4061-5D22-E547-F656F34CA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418"/>
          <a:stretch/>
        </p:blipFill>
        <p:spPr>
          <a:xfrm>
            <a:off x="1686232" y="3955818"/>
            <a:ext cx="7799644" cy="2508471"/>
          </a:xfrm>
          <a:prstGeom prst="rect">
            <a:avLst/>
          </a:prstGeom>
        </p:spPr>
      </p:pic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0D935F-F125-3A3F-DD8B-2915DD7FBD45}"/>
                  </a:ext>
                </a:extLst>
              </p:cNvPr>
              <p:cNvSpPr/>
              <p:nvPr/>
            </p:nvSpPr>
            <p:spPr>
              <a:xfrm>
                <a:off x="467033" y="1330480"/>
                <a:ext cx="8003812" cy="2422136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目前采用波形拟合方法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假设电子学的输入电流信号为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𝛿</m:t>
                    </m:r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信号，输出信号具有近似形式：</a:t>
                </a:r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分别为信号的幅度、宽度、起始时间和背景</a:t>
                </a:r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0D935F-F125-3A3F-DD8B-2915DD7FB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3" y="1330480"/>
                <a:ext cx="8003812" cy="2422136"/>
              </a:xfrm>
              <a:prstGeom prst="rect">
                <a:avLst/>
              </a:prstGeom>
              <a:blipFill>
                <a:blip r:embed="rId4"/>
                <a:stretch>
                  <a:fillRect l="-838" r="-4417" b="-4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71C21518-996B-A19E-873D-A8EBAE2AC299}"/>
              </a:ext>
            </a:extLst>
          </p:cNvPr>
          <p:cNvSpPr txBox="1"/>
          <p:nvPr/>
        </p:nvSpPr>
        <p:spPr>
          <a:xfrm>
            <a:off x="6248429" y="6038885"/>
            <a:ext cx="2222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MTPC</a:t>
            </a:r>
            <a:r>
              <a:rPr lang="zh-CN" altLang="en-US" dirty="0"/>
              <a:t>前端电子学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E724389-4FF3-9453-384F-FE150EF5C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830" y="823280"/>
            <a:ext cx="3299882" cy="2516767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0388B30B-DBC9-EFA0-3AA1-D5DAA01EEB03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35" name="圆角矩形 4">
              <a:extLst>
                <a:ext uri="{FF2B5EF4-FFF2-40B4-BE49-F238E27FC236}">
                  <a16:creationId xmlns:a16="http://schemas.microsoft.com/office/drawing/2014/main" id="{E5B3B14A-D879-834B-56AD-0AC5F83F2493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FCD4E70-EFED-03A3-4711-E058ECBDCE38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36E1B58-0E7E-1755-007A-4CC4274CD79F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8" name="圆角矩形 3">
              <a:extLst>
                <a:ext uri="{FF2B5EF4-FFF2-40B4-BE49-F238E27FC236}">
                  <a16:creationId xmlns:a16="http://schemas.microsoft.com/office/drawing/2014/main" id="{897022B4-0906-ED7F-3783-6C9A48F50999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7">
              <a:extLst>
                <a:ext uri="{FF2B5EF4-FFF2-40B4-BE49-F238E27FC236}">
                  <a16:creationId xmlns:a16="http://schemas.microsoft.com/office/drawing/2014/main" id="{4C5214B5-1158-C10A-0A2A-DECF6673F2BD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86C14FB-1FC8-0CCE-6E1C-FB0FE9067F6C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7A3D44D7-14D2-8AD9-B5F9-CE88624013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71ADB8F5-732F-60DB-F3D5-373301B96130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波形分析算法介绍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0D935F-F125-3A3F-DD8B-2915DD7FBD45}"/>
                  </a:ext>
                </a:extLst>
              </p:cNvPr>
              <p:cNvSpPr/>
              <p:nvPr/>
            </p:nvSpPr>
            <p:spPr>
              <a:xfrm>
                <a:off x="467032" y="1330480"/>
                <a:ext cx="8060286" cy="5167823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目前采用波形拟合方法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假设电子学的输入电流信号为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𝛿</m:t>
                    </m:r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信号，输出信号具有近似形式：</a:t>
                </a:r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分别为信号的幅度、宽度、起始时间和背景</a:t>
                </a:r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考虑输入电流信号具有一定的宽度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，输出信号具有近似形式：</a:t>
                </a:r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CN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项形式比较复杂，但是伴随着一个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一般情况下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zh-CN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，可采用二次拟合的方法</a:t>
                </a:r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0D935F-F125-3A3F-DD8B-2915DD7FB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2" y="1330480"/>
                <a:ext cx="8060286" cy="5167823"/>
              </a:xfrm>
              <a:prstGeom prst="rect">
                <a:avLst/>
              </a:prstGeom>
              <a:blipFill>
                <a:blip r:embed="rId3"/>
                <a:stretch>
                  <a:fillRect l="-832" r="-4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C55FC943-A27B-E80E-5AFF-4E3551B33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830" y="3856747"/>
            <a:ext cx="3317802" cy="2516767"/>
          </a:xfrm>
          <a:prstGeom prst="rect">
            <a:avLst/>
          </a:prstGeom>
        </p:spPr>
      </p:pic>
      <p:sp>
        <p:nvSpPr>
          <p:cNvPr id="16" name="箭头: 下 15">
            <a:extLst>
              <a:ext uri="{FF2B5EF4-FFF2-40B4-BE49-F238E27FC236}">
                <a16:creationId xmlns:a16="http://schemas.microsoft.com/office/drawing/2014/main" id="{6552B0C9-9D7E-1FAD-B381-BDA837329DD4}"/>
              </a:ext>
            </a:extLst>
          </p:cNvPr>
          <p:cNvSpPr/>
          <p:nvPr/>
        </p:nvSpPr>
        <p:spPr>
          <a:xfrm>
            <a:off x="10186219" y="3340047"/>
            <a:ext cx="196646" cy="5338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9C2D16B-EE8E-52FF-8501-4C71E5226A8B}"/>
                  </a:ext>
                </a:extLst>
              </p:cNvPr>
              <p:cNvSpPr txBox="1"/>
              <p:nvPr/>
            </p:nvSpPr>
            <p:spPr>
              <a:xfrm>
                <a:off x="9376348" y="3422312"/>
                <a:ext cx="7533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获取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9C2D16B-EE8E-52FF-8501-4C71E5226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348" y="3422312"/>
                <a:ext cx="753398" cy="369332"/>
              </a:xfrm>
              <a:prstGeom prst="rect">
                <a:avLst/>
              </a:prstGeom>
              <a:blipFill>
                <a:blip r:embed="rId6"/>
                <a:stretch>
                  <a:fillRect l="-6452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波形分析算法介绍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E177252-5959-B45D-79D1-43D605509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8830" y="823280"/>
            <a:ext cx="3299882" cy="25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15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1E9320B-2085-F483-BB3A-423B797EB248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id="{3C2BE5D1-B5D8-89CE-87FC-3634DD053F57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B3FC115-18E3-E795-DB03-5E905988B9CB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A884A93-EA30-12CE-DA22-5B3217F25C89}"/>
              </a:ext>
            </a:extLst>
          </p:cNvPr>
          <p:cNvGrpSpPr/>
          <p:nvPr/>
        </p:nvGrpSpPr>
        <p:grpSpPr>
          <a:xfrm>
            <a:off x="3279058" y="217491"/>
            <a:ext cx="9401839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23" name="圆角矩形 3">
              <a:extLst>
                <a:ext uri="{FF2B5EF4-FFF2-40B4-BE49-F238E27FC236}">
                  <a16:creationId xmlns:a16="http://schemas.microsoft.com/office/drawing/2014/main" id="{8942B5BF-66BC-4943-6F12-31E6809C37AA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7">
              <a:extLst>
                <a:ext uri="{FF2B5EF4-FFF2-40B4-BE49-F238E27FC236}">
                  <a16:creationId xmlns:a16="http://schemas.microsoft.com/office/drawing/2014/main" id="{D2D9434F-079A-55AF-5B6F-A17B9CC3E893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DEF70A1-DEB5-F8C7-78F9-70D6A5AF12BA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9B5CEEF6-6E04-B1C4-0FE7-51C8BB0423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58015DE-70FF-21D4-5E03-A3FA389D0F9E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算法目前的问题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3D01C02-8898-26E1-84A3-44A4AEEA09B3}"/>
              </a:ext>
            </a:extLst>
          </p:cNvPr>
          <p:cNvSpPr/>
          <p:nvPr/>
        </p:nvSpPr>
        <p:spPr>
          <a:xfrm>
            <a:off x="997974" y="1219548"/>
            <a:ext cx="11000321" cy="16076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实验定时得到的阴极和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的定时精度分别是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265ns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定时精度与中子的能量分辨以及径迹重建挂钩，目前精度无法达到要求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BD2369B2-A171-F789-9E29-3A5D6AD7D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6" b="50757"/>
          <a:stretch/>
        </p:blipFill>
        <p:spPr bwMode="auto">
          <a:xfrm>
            <a:off x="996165" y="2569711"/>
            <a:ext cx="4714542" cy="366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9B17F88-A052-7913-82BE-B70846472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7" r="75076"/>
          <a:stretch/>
        </p:blipFill>
        <p:spPr bwMode="auto">
          <a:xfrm>
            <a:off x="6253329" y="2569711"/>
            <a:ext cx="4714542" cy="366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5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20D935F-F125-3A3F-DD8B-2915DD7FBD45}"/>
              </a:ext>
            </a:extLst>
          </p:cNvPr>
          <p:cNvSpPr/>
          <p:nvPr/>
        </p:nvSpPr>
        <p:spPr>
          <a:xfrm>
            <a:off x="1113342" y="1418030"/>
            <a:ext cx="7561006" cy="5810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波形拟合方法无法处理复杂的情况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5ACA574-AC29-29BA-0262-A13149845D71}"/>
              </a:ext>
            </a:extLst>
          </p:cNvPr>
          <p:cNvGrpSpPr/>
          <p:nvPr/>
        </p:nvGrpSpPr>
        <p:grpSpPr>
          <a:xfrm>
            <a:off x="6266795" y="2487690"/>
            <a:ext cx="1155423" cy="1220445"/>
            <a:chOff x="5210173" y="1954489"/>
            <a:chExt cx="1155423" cy="1220445"/>
          </a:xfrm>
        </p:grpSpPr>
        <p:sp>
          <p:nvSpPr>
            <p:cNvPr id="55" name="梯形 54">
              <a:extLst>
                <a:ext uri="{FF2B5EF4-FFF2-40B4-BE49-F238E27FC236}">
                  <a16:creationId xmlns:a16="http://schemas.microsoft.com/office/drawing/2014/main" id="{2A2D9B20-A3D7-F477-3B9F-CC3F1CE4DA49}"/>
                </a:ext>
              </a:extLst>
            </p:cNvPr>
            <p:cNvSpPr/>
            <p:nvPr/>
          </p:nvSpPr>
          <p:spPr>
            <a:xfrm flipH="1">
              <a:off x="5787884" y="2262287"/>
              <a:ext cx="135833" cy="865077"/>
            </a:xfrm>
            <a:prstGeom prst="trapezoid">
              <a:avLst>
                <a:gd name="adj" fmla="val 50000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DAEBC414-B43E-1225-F7C9-D81630DF8D72}"/>
                </a:ext>
              </a:extLst>
            </p:cNvPr>
            <p:cNvGrpSpPr/>
            <p:nvPr/>
          </p:nvGrpSpPr>
          <p:grpSpPr>
            <a:xfrm>
              <a:off x="5210173" y="1954489"/>
              <a:ext cx="1155423" cy="1220445"/>
              <a:chOff x="2658717" y="1802089"/>
              <a:chExt cx="1155423" cy="1220445"/>
            </a:xfrm>
          </p:grpSpPr>
          <p:sp>
            <p:nvSpPr>
              <p:cNvPr id="57" name="梯形 56">
                <a:extLst>
                  <a:ext uri="{FF2B5EF4-FFF2-40B4-BE49-F238E27FC236}">
                    <a16:creationId xmlns:a16="http://schemas.microsoft.com/office/drawing/2014/main" id="{BCDDAA70-867B-963A-8AA1-D61135712E80}"/>
                  </a:ext>
                </a:extLst>
              </p:cNvPr>
              <p:cNvSpPr/>
              <p:nvPr/>
            </p:nvSpPr>
            <p:spPr>
              <a:xfrm flipH="1">
                <a:off x="3117945" y="2163416"/>
                <a:ext cx="112271" cy="789543"/>
              </a:xfrm>
              <a:prstGeom prst="trapezoid">
                <a:avLst>
                  <a:gd name="adj" fmla="val 50000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58" name="直接箭头连接符 57">
                <a:extLst>
                  <a:ext uri="{FF2B5EF4-FFF2-40B4-BE49-F238E27FC236}">
                    <a16:creationId xmlns:a16="http://schemas.microsoft.com/office/drawing/2014/main" id="{EACE8586-65A2-0191-A2B0-A6E9C42EAD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3755" y="1802089"/>
                <a:ext cx="1100385" cy="63986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1385142F-422B-B832-3504-A5A1CA3AA0AA}"/>
                  </a:ext>
                </a:extLst>
              </p:cNvPr>
              <p:cNvSpPr/>
              <p:nvPr/>
            </p:nvSpPr>
            <p:spPr>
              <a:xfrm>
                <a:off x="3069534" y="2952960"/>
                <a:ext cx="318052" cy="6957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C04ACCF9-41E2-2858-C523-5DF61C99D02E}"/>
                  </a:ext>
                </a:extLst>
              </p:cNvPr>
              <p:cNvSpPr/>
              <p:nvPr/>
            </p:nvSpPr>
            <p:spPr>
              <a:xfrm>
                <a:off x="2658717" y="2952960"/>
                <a:ext cx="318052" cy="6957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294E8C4D-D58A-B378-EC4C-E0FD51AED0AC}"/>
                  </a:ext>
                </a:extLst>
              </p:cNvPr>
              <p:cNvSpPr/>
              <p:nvPr/>
            </p:nvSpPr>
            <p:spPr>
              <a:xfrm>
                <a:off x="3480351" y="2952960"/>
                <a:ext cx="318052" cy="6957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CF05C961-EDF6-1982-39E7-0ADD99D399B7}"/>
                  </a:ext>
                </a:extLst>
              </p:cNvPr>
              <p:cNvCxnSpPr>
                <a:cxnSpLocks/>
                <a:stCxn id="59" idx="1"/>
              </p:cNvCxnSpPr>
              <p:nvPr/>
            </p:nvCxnSpPr>
            <p:spPr>
              <a:xfrm flipV="1">
                <a:off x="3069534" y="2256960"/>
                <a:ext cx="0" cy="730787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0BB7D3E8-67AD-3429-FAB8-B27099FD7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4211" y="2044148"/>
                <a:ext cx="0" cy="90881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6BF91A3-44AA-B986-96D6-6924FEA9AE3F}"/>
              </a:ext>
            </a:extLst>
          </p:cNvPr>
          <p:cNvGrpSpPr/>
          <p:nvPr/>
        </p:nvGrpSpPr>
        <p:grpSpPr>
          <a:xfrm>
            <a:off x="3816331" y="2888673"/>
            <a:ext cx="1217544" cy="814492"/>
            <a:chOff x="2619788" y="2208042"/>
            <a:chExt cx="1217544" cy="814492"/>
          </a:xfrm>
        </p:grpSpPr>
        <p:sp>
          <p:nvSpPr>
            <p:cNvPr id="65" name="梯形 64">
              <a:extLst>
                <a:ext uri="{FF2B5EF4-FFF2-40B4-BE49-F238E27FC236}">
                  <a16:creationId xmlns:a16="http://schemas.microsoft.com/office/drawing/2014/main" id="{0D0CBD7B-2863-C7CE-884C-1FFA14639355}"/>
                </a:ext>
              </a:extLst>
            </p:cNvPr>
            <p:cNvSpPr/>
            <p:nvPr/>
          </p:nvSpPr>
          <p:spPr>
            <a:xfrm flipH="1">
              <a:off x="3155674" y="2256960"/>
              <a:ext cx="145768" cy="696000"/>
            </a:xfrm>
            <a:prstGeom prst="trapezoid">
              <a:avLst>
                <a:gd name="adj" fmla="val 50000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FEA40E6D-AC7F-059B-63CC-8E022746ED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788" y="2208042"/>
              <a:ext cx="1217544" cy="9783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E2815E23-4218-8327-DF0F-0CE679A32859}"/>
                </a:ext>
              </a:extLst>
            </p:cNvPr>
            <p:cNvSpPr/>
            <p:nvPr/>
          </p:nvSpPr>
          <p:spPr>
            <a:xfrm>
              <a:off x="3069534" y="2952960"/>
              <a:ext cx="318052" cy="6957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2626F517-5A5F-6418-B5C7-32B6B7259195}"/>
                </a:ext>
              </a:extLst>
            </p:cNvPr>
            <p:cNvSpPr/>
            <p:nvPr/>
          </p:nvSpPr>
          <p:spPr>
            <a:xfrm>
              <a:off x="2658717" y="2952960"/>
              <a:ext cx="318052" cy="6957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94DA504A-3992-2C3F-B7AB-C89F195568B0}"/>
                </a:ext>
              </a:extLst>
            </p:cNvPr>
            <p:cNvSpPr/>
            <p:nvPr/>
          </p:nvSpPr>
          <p:spPr>
            <a:xfrm>
              <a:off x="3480351" y="2952960"/>
              <a:ext cx="318052" cy="6957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96CECB48-E53F-614E-2F4F-50959FD89459}"/>
                </a:ext>
              </a:extLst>
            </p:cNvPr>
            <p:cNvCxnSpPr>
              <a:cxnSpLocks/>
              <a:stCxn id="67" idx="1"/>
            </p:cNvCxnSpPr>
            <p:nvPr/>
          </p:nvCxnSpPr>
          <p:spPr>
            <a:xfrm flipV="1">
              <a:off x="3069534" y="2305878"/>
              <a:ext cx="0" cy="68186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B8C1DA1D-E32F-C239-E29B-355378105A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4211" y="2256960"/>
              <a:ext cx="0" cy="6960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19CA3F92-9176-E35D-64AC-04C1F226E520}"/>
              </a:ext>
            </a:extLst>
          </p:cNvPr>
          <p:cNvGrpSpPr/>
          <p:nvPr/>
        </p:nvGrpSpPr>
        <p:grpSpPr>
          <a:xfrm>
            <a:off x="8728053" y="2468449"/>
            <a:ext cx="1217544" cy="1234716"/>
            <a:chOff x="7464288" y="2010318"/>
            <a:chExt cx="1217544" cy="1234716"/>
          </a:xfrm>
        </p:grpSpPr>
        <p:sp>
          <p:nvSpPr>
            <p:cNvPr id="73" name="梯形 72">
              <a:extLst>
                <a:ext uri="{FF2B5EF4-FFF2-40B4-BE49-F238E27FC236}">
                  <a16:creationId xmlns:a16="http://schemas.microsoft.com/office/drawing/2014/main" id="{C997139F-62FC-EDFD-6639-55070CDBDDE0}"/>
                </a:ext>
              </a:extLst>
            </p:cNvPr>
            <p:cNvSpPr/>
            <p:nvPr/>
          </p:nvSpPr>
          <p:spPr>
            <a:xfrm flipH="1">
              <a:off x="8108307" y="2024736"/>
              <a:ext cx="84022" cy="1197688"/>
            </a:xfrm>
            <a:prstGeom prst="trapezoid">
              <a:avLst>
                <a:gd name="adj" fmla="val 50000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E97D8110-AD31-C07D-2A7D-6E955D523C62}"/>
                </a:ext>
              </a:extLst>
            </p:cNvPr>
            <p:cNvGrpSpPr/>
            <p:nvPr/>
          </p:nvGrpSpPr>
          <p:grpSpPr>
            <a:xfrm>
              <a:off x="7464288" y="2430542"/>
              <a:ext cx="1217544" cy="814492"/>
              <a:chOff x="2619788" y="2208042"/>
              <a:chExt cx="1217544" cy="814492"/>
            </a:xfrm>
          </p:grpSpPr>
          <p:sp>
            <p:nvSpPr>
              <p:cNvPr id="76" name="梯形 75">
                <a:extLst>
                  <a:ext uri="{FF2B5EF4-FFF2-40B4-BE49-F238E27FC236}">
                    <a16:creationId xmlns:a16="http://schemas.microsoft.com/office/drawing/2014/main" id="{48679493-AB21-2105-FBCE-7DF030DF6AB0}"/>
                  </a:ext>
                </a:extLst>
              </p:cNvPr>
              <p:cNvSpPr/>
              <p:nvPr/>
            </p:nvSpPr>
            <p:spPr>
              <a:xfrm flipH="1">
                <a:off x="3155673" y="2256960"/>
                <a:ext cx="108129" cy="696000"/>
              </a:xfrm>
              <a:prstGeom prst="trapezoid">
                <a:avLst>
                  <a:gd name="adj" fmla="val 50000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77" name="直接箭头连接符 76">
                <a:extLst>
                  <a:ext uri="{FF2B5EF4-FFF2-40B4-BE49-F238E27FC236}">
                    <a16:creationId xmlns:a16="http://schemas.microsoft.com/office/drawing/2014/main" id="{C3BC3E0B-B489-8E0A-E9E8-DD16F9C4FA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9788" y="2208042"/>
                <a:ext cx="1217544" cy="97836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1F4C8F3F-958D-FDD9-2174-65487C703AF6}"/>
                  </a:ext>
                </a:extLst>
              </p:cNvPr>
              <p:cNvSpPr/>
              <p:nvPr/>
            </p:nvSpPr>
            <p:spPr>
              <a:xfrm>
                <a:off x="3069534" y="2952960"/>
                <a:ext cx="318052" cy="6957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6DD2766F-E80C-E410-5FD9-6D82C707D4E2}"/>
                  </a:ext>
                </a:extLst>
              </p:cNvPr>
              <p:cNvSpPr/>
              <p:nvPr/>
            </p:nvSpPr>
            <p:spPr>
              <a:xfrm>
                <a:off x="2658717" y="2952960"/>
                <a:ext cx="318052" cy="6957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8C8EF312-D8DB-EEE7-6B1E-5ED0D22142BD}"/>
                  </a:ext>
                </a:extLst>
              </p:cNvPr>
              <p:cNvSpPr/>
              <p:nvPr/>
            </p:nvSpPr>
            <p:spPr>
              <a:xfrm>
                <a:off x="3480351" y="2952960"/>
                <a:ext cx="318052" cy="6957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A31ED704-17EA-53F0-5EE0-4EA44E036831}"/>
                  </a:ext>
                </a:extLst>
              </p:cNvPr>
              <p:cNvCxnSpPr>
                <a:cxnSpLocks/>
                <a:stCxn id="78" idx="1"/>
              </p:cNvCxnSpPr>
              <p:nvPr/>
            </p:nvCxnSpPr>
            <p:spPr>
              <a:xfrm flipV="1">
                <a:off x="3069534" y="2305878"/>
                <a:ext cx="0" cy="681869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4ED6BAE9-6822-EEFB-FD84-20579F88E4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4211" y="2256960"/>
                <a:ext cx="0" cy="696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</p:grp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E964883E-742F-7C61-A0D5-2596F8A4A430}"/>
                </a:ext>
              </a:extLst>
            </p:cNvPr>
            <p:cNvCxnSpPr>
              <a:cxnSpLocks/>
            </p:cNvCxnSpPr>
            <p:nvPr/>
          </p:nvCxnSpPr>
          <p:spPr>
            <a:xfrm>
              <a:off x="7498245" y="2010318"/>
              <a:ext cx="1144658" cy="3366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id="{FBB319FC-EA79-B034-0437-595AD7C26F0B}"/>
              </a:ext>
            </a:extLst>
          </p:cNvPr>
          <p:cNvSpPr txBox="1"/>
          <p:nvPr/>
        </p:nvSpPr>
        <p:spPr>
          <a:xfrm>
            <a:off x="1543374" y="3127558"/>
            <a:ext cx="1316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物理过程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A64A0446-8AC0-DB68-D409-B725746A7498}"/>
              </a:ext>
            </a:extLst>
          </p:cNvPr>
          <p:cNvSpPr txBox="1"/>
          <p:nvPr/>
        </p:nvSpPr>
        <p:spPr>
          <a:xfrm>
            <a:off x="1543374" y="4551606"/>
            <a:ext cx="1316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测量信号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5AD02F5-6046-FC81-C387-8716DFB43A59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16" name="圆角矩形 4">
              <a:extLst>
                <a:ext uri="{FF2B5EF4-FFF2-40B4-BE49-F238E27FC236}">
                  <a16:creationId xmlns:a16="http://schemas.microsoft.com/office/drawing/2014/main" id="{201CA41B-B275-B3C7-128F-789509DB62F8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1004EC-7307-8235-7448-8A38BC3E1E79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1ED2036-16CC-07E7-D9E6-685FF2D78704}"/>
              </a:ext>
            </a:extLst>
          </p:cNvPr>
          <p:cNvGrpSpPr/>
          <p:nvPr/>
        </p:nvGrpSpPr>
        <p:grpSpPr>
          <a:xfrm>
            <a:off x="3279058" y="217491"/>
            <a:ext cx="9401839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23" name="圆角矩形 3">
              <a:extLst>
                <a:ext uri="{FF2B5EF4-FFF2-40B4-BE49-F238E27FC236}">
                  <a16:creationId xmlns:a16="http://schemas.microsoft.com/office/drawing/2014/main" id="{9D79C3D8-8132-D592-145B-0AB42B00A77F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7">
              <a:extLst>
                <a:ext uri="{FF2B5EF4-FFF2-40B4-BE49-F238E27FC236}">
                  <a16:creationId xmlns:a16="http://schemas.microsoft.com/office/drawing/2014/main" id="{B18D2266-F7E5-76DA-CF04-3D4AB5E3CF13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308079B-90DB-5627-66DD-70F806386714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C9A7E370-0AD8-71E0-056B-9E8BA34E6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15A7C7E-0BE3-3589-A582-9CBA666A137A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算法目前的问题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B5D7C6-ACE9-9576-A2B1-0DC522F35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849" y="4177327"/>
            <a:ext cx="2710218" cy="2068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1C7655-4E2A-88AE-33F1-95D515643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519" y="4109883"/>
            <a:ext cx="2696932" cy="20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20D935F-F125-3A3F-DD8B-2915DD7FBD45}"/>
              </a:ext>
            </a:extLst>
          </p:cNvPr>
          <p:cNvSpPr/>
          <p:nvPr/>
        </p:nvSpPr>
        <p:spPr>
          <a:xfrm>
            <a:off x="1057001" y="1394023"/>
            <a:ext cx="7561006" cy="11350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在测量粒子角分布或是多径迹事例时存在困难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考虑利用波形重建的方法解决上述问题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F7CE870-66B6-2EC2-53EA-579F59527541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5" name="圆角矩形 4">
              <a:extLst>
                <a:ext uri="{FF2B5EF4-FFF2-40B4-BE49-F238E27FC236}">
                  <a16:creationId xmlns:a16="http://schemas.microsoft.com/office/drawing/2014/main" id="{3D8A24F5-18ED-0250-E035-307E6B9A5314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6133830-FD12-6242-DD9F-0585C27744B6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DC51F71-5B12-1B93-EBFD-C4C9B9319272}"/>
              </a:ext>
            </a:extLst>
          </p:cNvPr>
          <p:cNvGrpSpPr/>
          <p:nvPr/>
        </p:nvGrpSpPr>
        <p:grpSpPr>
          <a:xfrm>
            <a:off x="3279058" y="217491"/>
            <a:ext cx="9401839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28" name="圆角矩形 3">
              <a:extLst>
                <a:ext uri="{FF2B5EF4-FFF2-40B4-BE49-F238E27FC236}">
                  <a16:creationId xmlns:a16="http://schemas.microsoft.com/office/drawing/2014/main" id="{FF2E1F34-2315-B631-698C-B76DA0987083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7">
              <a:extLst>
                <a:ext uri="{FF2B5EF4-FFF2-40B4-BE49-F238E27FC236}">
                  <a16:creationId xmlns:a16="http://schemas.microsoft.com/office/drawing/2014/main" id="{6B87BE1A-9025-3598-D3E7-CAEEAF9EAAB4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509A0FB-B7EB-DD59-4B07-D9D82E266B21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822D4353-A3F2-E9DC-BE77-CC1614254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83270C38-9475-7BBC-F4B1-E1EED51942E7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算法目前的问题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058F815-9470-A4C0-8FCE-4D4FA2BED1BB}"/>
              </a:ext>
            </a:extLst>
          </p:cNvPr>
          <p:cNvGrpSpPr/>
          <p:nvPr/>
        </p:nvGrpSpPr>
        <p:grpSpPr>
          <a:xfrm>
            <a:off x="1418045" y="4334539"/>
            <a:ext cx="6376733" cy="992042"/>
            <a:chOff x="3060062" y="2421288"/>
            <a:chExt cx="6376733" cy="99204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E68F4DF-ADAB-4F02-24CD-7E97A0892F65}"/>
                </a:ext>
              </a:extLst>
            </p:cNvPr>
            <p:cNvGrpSpPr/>
            <p:nvPr/>
          </p:nvGrpSpPr>
          <p:grpSpPr>
            <a:xfrm>
              <a:off x="3060062" y="2421288"/>
              <a:ext cx="6376733" cy="992042"/>
              <a:chOff x="3155349" y="3887463"/>
              <a:chExt cx="7493301" cy="1368879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3FDE095-72CC-CCB8-3A63-A1EFB514FAD9}"/>
                  </a:ext>
                </a:extLst>
              </p:cNvPr>
              <p:cNvSpPr/>
              <p:nvPr/>
            </p:nvSpPr>
            <p:spPr>
              <a:xfrm>
                <a:off x="5795780" y="4491616"/>
                <a:ext cx="2187138" cy="764726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电</a:t>
                </a:r>
                <a:r>
                  <a:rPr lang="zh-CN" altLang="en-US" sz="2000" kern="0" dirty="0">
                    <a:solidFill>
                      <a:prstClr val="white"/>
                    </a:solidFill>
                    <a:latin typeface="等线" panose="020F0502020204030204"/>
                    <a:ea typeface="等线" panose="02010600030101010101" pitchFamily="2" charset="-122"/>
                  </a:rPr>
                  <a:t>子学</a:t>
                </a: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系统</a:t>
                </a:r>
              </a:p>
            </p:txBody>
          </p:sp>
          <p:sp>
            <p:nvSpPr>
              <p:cNvPr id="7" name="箭头: 右 6">
                <a:extLst>
                  <a:ext uri="{FF2B5EF4-FFF2-40B4-BE49-F238E27FC236}">
                    <a16:creationId xmlns:a16="http://schemas.microsoft.com/office/drawing/2014/main" id="{0281E529-6497-1063-ECB8-70C7654AB667}"/>
                  </a:ext>
                </a:extLst>
              </p:cNvPr>
              <p:cNvSpPr/>
              <p:nvPr/>
            </p:nvSpPr>
            <p:spPr>
              <a:xfrm>
                <a:off x="4592109" y="4626018"/>
                <a:ext cx="781489" cy="461665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573C1E2-EA9D-5188-E0F9-45F1996AFB3B}"/>
                  </a:ext>
                </a:extLst>
              </p:cNvPr>
              <p:cNvSpPr/>
              <p:nvPr/>
            </p:nvSpPr>
            <p:spPr>
              <a:xfrm>
                <a:off x="3155349" y="4602687"/>
                <a:ext cx="1422562" cy="552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输入信号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0491532-1D6F-B601-C451-17AB543DD353}"/>
                  </a:ext>
                </a:extLst>
              </p:cNvPr>
              <p:cNvSpPr/>
              <p:nvPr/>
            </p:nvSpPr>
            <p:spPr>
              <a:xfrm>
                <a:off x="9226088" y="4608040"/>
                <a:ext cx="1422562" cy="552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输出信号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9E02D804-8C05-314E-B074-B188E895FE2E}"/>
                      </a:ext>
                    </a:extLst>
                  </p:cNvPr>
                  <p:cNvSpPr txBox="1"/>
                  <p:nvPr/>
                </p:nvSpPr>
                <p:spPr>
                  <a:xfrm>
                    <a:off x="3353753" y="3887463"/>
                    <a:ext cx="1025753" cy="42468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oMath>
                      </m:oMathPara>
                    </a14:m>
                    <a:endPara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9E02D804-8C05-314E-B074-B188E895FE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753" y="3887463"/>
                    <a:ext cx="1025753" cy="42468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01D6422A-606A-372A-3D90-A7C0102F6BC0}"/>
                      </a:ext>
                    </a:extLst>
                  </p:cNvPr>
                  <p:cNvSpPr txBox="1"/>
                  <p:nvPr/>
                </p:nvSpPr>
                <p:spPr>
                  <a:xfrm>
                    <a:off x="9424492" y="3887465"/>
                    <a:ext cx="1025754" cy="42468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oMath>
                      </m:oMathPara>
                    </a14:m>
                    <a:endPara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01D6422A-606A-372A-3D90-A7C0102F6B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24492" y="3887465"/>
                    <a:ext cx="1025754" cy="42468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35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8DE64A14-A999-3FD2-73AF-05B73FA0981E}"/>
                      </a:ext>
                    </a:extLst>
                  </p:cNvPr>
                  <p:cNvSpPr txBox="1"/>
                  <p:nvPr/>
                </p:nvSpPr>
                <p:spPr>
                  <a:xfrm>
                    <a:off x="6534907" y="3887468"/>
                    <a:ext cx="686416" cy="42468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oMath>
                      </m:oMathPara>
                    </a14:m>
                    <a:endPara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8DE64A14-A999-3FD2-73AF-05B73FA098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4907" y="3887468"/>
                    <a:ext cx="686416" cy="42468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833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箭头: 右 12">
                <a:extLst>
                  <a:ext uri="{FF2B5EF4-FFF2-40B4-BE49-F238E27FC236}">
                    <a16:creationId xmlns:a16="http://schemas.microsoft.com/office/drawing/2014/main" id="{CDF7191C-355B-2739-9954-064EA40B8788}"/>
                  </a:ext>
                </a:extLst>
              </p:cNvPr>
              <p:cNvSpPr/>
              <p:nvPr/>
            </p:nvSpPr>
            <p:spPr>
              <a:xfrm>
                <a:off x="8405100" y="4643146"/>
                <a:ext cx="781489" cy="461665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87E84970-33D0-8164-89A7-E9E43BDBDCF5}"/>
                    </a:ext>
                  </a:extLst>
                </p:cNvPr>
                <p:cNvSpPr txBox="1"/>
                <p:nvPr/>
              </p:nvSpPr>
              <p:spPr>
                <a:xfrm>
                  <a:off x="7409968" y="2421290"/>
                  <a:ext cx="26289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87E84970-33D0-8164-89A7-E9E43BDBD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9968" y="2421290"/>
                  <a:ext cx="26289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6977" r="-930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CBB8366-361B-E2FA-0643-A1A1227AA089}"/>
                    </a:ext>
                  </a:extLst>
                </p:cNvPr>
                <p:cNvSpPr txBox="1"/>
                <p:nvPr/>
              </p:nvSpPr>
              <p:spPr>
                <a:xfrm>
                  <a:off x="4725762" y="2421290"/>
                  <a:ext cx="32540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CBB8366-361B-E2FA-0643-A1A1227AA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762" y="2421290"/>
                  <a:ext cx="325409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4528" r="-24528" b="-254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4D105325-7FA2-C052-66CC-0BD1712506C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06411" y="1654243"/>
            <a:ext cx="1" cy="5166145"/>
          </a:xfrm>
          <a:prstGeom prst="bentConnector3">
            <a:avLst>
              <a:gd name="adj1" fmla="val 228601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01F2922-F067-0441-F487-231DD648133B}"/>
                  </a:ext>
                </a:extLst>
              </p:cNvPr>
              <p:cNvSpPr txBox="1"/>
              <p:nvPr/>
            </p:nvSpPr>
            <p:spPr>
              <a:xfrm>
                <a:off x="3919336" y="3505488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重建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01F2922-F067-0441-F487-231DD6481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336" y="3505488"/>
                <a:ext cx="1333500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箭头: 下 36">
            <a:extLst>
              <a:ext uri="{FF2B5EF4-FFF2-40B4-BE49-F238E27FC236}">
                <a16:creationId xmlns:a16="http://schemas.microsoft.com/office/drawing/2014/main" id="{67884089-92C2-E7F7-08DF-C19A4B8F43AD}"/>
              </a:ext>
            </a:extLst>
          </p:cNvPr>
          <p:cNvSpPr/>
          <p:nvPr/>
        </p:nvSpPr>
        <p:spPr>
          <a:xfrm>
            <a:off x="10186219" y="3379375"/>
            <a:ext cx="196646" cy="5338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1548CBCC-BCD0-E754-EDB0-9A9EBAE7CE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6640" y="3952566"/>
            <a:ext cx="3064262" cy="24493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E4452F2-B9F0-9FF3-D37A-3BED6A067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8830" y="823280"/>
            <a:ext cx="3299882" cy="25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4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0D935F-F125-3A3F-DD8B-2915DD7FBD45}"/>
                  </a:ext>
                </a:extLst>
              </p:cNvPr>
              <p:cNvSpPr/>
              <p:nvPr/>
            </p:nvSpPr>
            <p:spPr>
              <a:xfrm>
                <a:off x="467033" y="1330480"/>
                <a:ext cx="11238270" cy="1873716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完整的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TPC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探测器信号成形过程：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r>
                  <a:rPr lang="en-US" altLang="zh-CN" sz="2400" dirty="0"/>
                  <a:t>	</a:t>
                </a:r>
                <a:r>
                  <a:rPr lang="zh-CN" altLang="en-US" sz="2400" dirty="0"/>
                  <a:t>测量信号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400" dirty="0"/>
                  <a:t> 粒子电离沉积电荷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sz="2400" dirty="0"/>
                  <a:t> 电子离子输运（漂移、扩散、倍增 ）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		      </a:t>
                </a:r>
                <a:r>
                  <a:rPr lang="zh-CN" altLang="en-US" sz="2400" dirty="0"/>
                  <a:t>阳极、阴极和丝网生成感应电流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电子学系统传递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sz="2400" dirty="0"/>
                  <a:t> 数据获取</a:t>
                </a:r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从简单的出发，只重建感应电流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0D935F-F125-3A3F-DD8B-2915DD7FB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3" y="1330480"/>
                <a:ext cx="11238270" cy="1873716"/>
              </a:xfrm>
              <a:prstGeom prst="rect">
                <a:avLst/>
              </a:prstGeom>
              <a:blipFill>
                <a:blip r:embed="rId3"/>
                <a:stretch>
                  <a:fillRect l="-760"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波形重建算法介绍</a:t>
            </a:r>
          </a:p>
        </p:txBody>
      </p:sp>
      <p:pic>
        <p:nvPicPr>
          <p:cNvPr id="57" name="Picture 4">
            <a:extLst>
              <a:ext uri="{FF2B5EF4-FFF2-40B4-BE49-F238E27FC236}">
                <a16:creationId xmlns:a16="http://schemas.microsoft.com/office/drawing/2014/main" id="{30892696-E39F-47A9-2018-FEEB4A66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73" y="3429000"/>
            <a:ext cx="634455" cy="48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84CD3052-0B66-B3F7-0F29-77C000A2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49" y="4797163"/>
            <a:ext cx="634455" cy="48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id="{7EEBA2A8-76BF-177D-44C7-79547A4A2CAF}"/>
              </a:ext>
            </a:extLst>
          </p:cNvPr>
          <p:cNvGrpSpPr/>
          <p:nvPr/>
        </p:nvGrpSpPr>
        <p:grpSpPr>
          <a:xfrm>
            <a:off x="793473" y="3454581"/>
            <a:ext cx="3565193" cy="2250589"/>
            <a:chOff x="5097239" y="2080239"/>
            <a:chExt cx="3565193" cy="2813012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C830FD0E-547D-07E0-BA6A-D6296990F101}"/>
                </a:ext>
              </a:extLst>
            </p:cNvPr>
            <p:cNvGrpSpPr/>
            <p:nvPr/>
          </p:nvGrpSpPr>
          <p:grpSpPr>
            <a:xfrm>
              <a:off x="5097241" y="2080239"/>
              <a:ext cx="3565191" cy="2141271"/>
              <a:chOff x="1699066" y="3440814"/>
              <a:chExt cx="3656669" cy="2236481"/>
            </a:xfrm>
          </p:grpSpPr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1F8D09BA-8768-0BD2-4C43-990F05C7C4FC}"/>
                  </a:ext>
                </a:extLst>
              </p:cNvPr>
              <p:cNvGrpSpPr/>
              <p:nvPr/>
            </p:nvGrpSpPr>
            <p:grpSpPr>
              <a:xfrm>
                <a:off x="1699066" y="3828016"/>
                <a:ext cx="3327031" cy="1849279"/>
                <a:chOff x="8876714" y="365125"/>
                <a:chExt cx="2926080" cy="1626418"/>
              </a:xfrm>
            </p:grpSpPr>
            <p:sp>
              <p:nvSpPr>
                <p:cNvPr id="72" name="箭头: 下 71">
                  <a:extLst>
                    <a:ext uri="{FF2B5EF4-FFF2-40B4-BE49-F238E27FC236}">
                      <a16:creationId xmlns:a16="http://schemas.microsoft.com/office/drawing/2014/main" id="{A9D53A49-5678-3207-BF57-98664A6EC07D}"/>
                    </a:ext>
                  </a:extLst>
                </p:cNvPr>
                <p:cNvSpPr/>
                <p:nvPr/>
              </p:nvSpPr>
              <p:spPr>
                <a:xfrm rot="17441736">
                  <a:off x="10172708" y="103720"/>
                  <a:ext cx="171901" cy="1462604"/>
                </a:xfrm>
                <a:prstGeom prst="downArrow">
                  <a:avLst>
                    <a:gd name="adj1" fmla="val 23871"/>
                    <a:gd name="adj2" fmla="val 50000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EA33FD60-A1BC-FCF1-9FAD-4630B3052DE6}"/>
                    </a:ext>
                  </a:extLst>
                </p:cNvPr>
                <p:cNvSpPr/>
                <p:nvPr/>
              </p:nvSpPr>
              <p:spPr>
                <a:xfrm>
                  <a:off x="8876714" y="365125"/>
                  <a:ext cx="2926080" cy="45719"/>
                </a:xfrm>
                <a:prstGeom prst="rect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37B26C8B-B643-9446-44BD-1AD37DE9425C}"/>
                    </a:ext>
                  </a:extLst>
                </p:cNvPr>
                <p:cNvSpPr/>
                <p:nvPr/>
              </p:nvSpPr>
              <p:spPr>
                <a:xfrm>
                  <a:off x="8876714" y="1945824"/>
                  <a:ext cx="2926080" cy="45719"/>
                </a:xfrm>
                <a:prstGeom prst="rect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48ED5298-25E6-C97C-F08C-CF6635E759AB}"/>
                  </a:ext>
                </a:extLst>
              </p:cNvPr>
              <p:cNvSpPr txBox="1"/>
              <p:nvPr/>
            </p:nvSpPr>
            <p:spPr>
              <a:xfrm>
                <a:off x="4262353" y="5221031"/>
                <a:ext cx="906388" cy="40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Mesh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5ACA13A4-F198-28B7-A954-C3B9D8244D2A}"/>
                  </a:ext>
                </a:extLst>
              </p:cNvPr>
              <p:cNvSpPr txBox="1"/>
              <p:nvPr/>
            </p:nvSpPr>
            <p:spPr>
              <a:xfrm>
                <a:off x="4075360" y="3440814"/>
                <a:ext cx="1280375" cy="40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Cathode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F8C97CFA-F27E-9F03-D692-18A78CCF8E0D}"/>
                </a:ext>
              </a:extLst>
            </p:cNvPr>
            <p:cNvSpPr/>
            <p:nvPr/>
          </p:nvSpPr>
          <p:spPr>
            <a:xfrm>
              <a:off x="5097239" y="4474464"/>
              <a:ext cx="3243800" cy="49771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8C882C6A-6D4C-0EEB-1062-4CA69244B2E3}"/>
                </a:ext>
              </a:extLst>
            </p:cNvPr>
            <p:cNvSpPr txBox="1"/>
            <p:nvPr/>
          </p:nvSpPr>
          <p:spPr>
            <a:xfrm>
              <a:off x="7548411" y="4508560"/>
              <a:ext cx="1035878" cy="38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Anode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E17D5F0-5CAF-0435-667A-7D9AD58B8FEC}"/>
                </a:ext>
              </a:extLst>
            </p:cNvPr>
            <p:cNvSpPr/>
            <p:nvPr/>
          </p:nvSpPr>
          <p:spPr>
            <a:xfrm>
              <a:off x="7758535" y="4427689"/>
              <a:ext cx="351692" cy="49771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1DD3B38-D2F8-B2E3-5436-E8BC2B2C43FF}"/>
                </a:ext>
              </a:extLst>
            </p:cNvPr>
            <p:cNvSpPr/>
            <p:nvPr/>
          </p:nvSpPr>
          <p:spPr>
            <a:xfrm>
              <a:off x="5406956" y="4426274"/>
              <a:ext cx="351692" cy="49771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457EBEB-1A8B-511B-3B31-312DECE6578F}"/>
                </a:ext>
              </a:extLst>
            </p:cNvPr>
            <p:cNvSpPr/>
            <p:nvPr/>
          </p:nvSpPr>
          <p:spPr>
            <a:xfrm>
              <a:off x="5861493" y="4425948"/>
              <a:ext cx="351692" cy="49771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68B6827C-13AA-3344-ABDD-2545B877EC38}"/>
                </a:ext>
              </a:extLst>
            </p:cNvPr>
            <p:cNvSpPr/>
            <p:nvPr/>
          </p:nvSpPr>
          <p:spPr>
            <a:xfrm>
              <a:off x="6325244" y="4424781"/>
              <a:ext cx="351692" cy="49771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516B132E-282B-7C6A-FD3C-BC5CB8BAE6FA}"/>
                </a:ext>
              </a:extLst>
            </p:cNvPr>
            <p:cNvSpPr/>
            <p:nvPr/>
          </p:nvSpPr>
          <p:spPr>
            <a:xfrm>
              <a:off x="6848776" y="4425246"/>
              <a:ext cx="351692" cy="49771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BF10CEFB-EE04-CCCA-E7FB-61A107B1C138}"/>
                </a:ext>
              </a:extLst>
            </p:cNvPr>
            <p:cNvSpPr/>
            <p:nvPr/>
          </p:nvSpPr>
          <p:spPr>
            <a:xfrm>
              <a:off x="7312060" y="4425948"/>
              <a:ext cx="351692" cy="49771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5" name="梯形 74">
            <a:extLst>
              <a:ext uri="{FF2B5EF4-FFF2-40B4-BE49-F238E27FC236}">
                <a16:creationId xmlns:a16="http://schemas.microsoft.com/office/drawing/2014/main" id="{4F0EF9A6-C58A-6D22-7DFD-BEF426AE286D}"/>
              </a:ext>
            </a:extLst>
          </p:cNvPr>
          <p:cNvSpPr/>
          <p:nvPr/>
        </p:nvSpPr>
        <p:spPr>
          <a:xfrm flipH="1">
            <a:off x="1504281" y="5205157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" name="梯形 75">
            <a:extLst>
              <a:ext uri="{FF2B5EF4-FFF2-40B4-BE49-F238E27FC236}">
                <a16:creationId xmlns:a16="http://schemas.microsoft.com/office/drawing/2014/main" id="{A8331CFA-01E8-A722-88CF-E9712E402D67}"/>
              </a:ext>
            </a:extLst>
          </p:cNvPr>
          <p:cNvSpPr/>
          <p:nvPr/>
        </p:nvSpPr>
        <p:spPr>
          <a:xfrm flipH="1">
            <a:off x="2146822" y="4086473"/>
            <a:ext cx="143030" cy="1238387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梯形 76">
            <a:extLst>
              <a:ext uri="{FF2B5EF4-FFF2-40B4-BE49-F238E27FC236}">
                <a16:creationId xmlns:a16="http://schemas.microsoft.com/office/drawing/2014/main" id="{98DA0C6B-D15D-00A6-B56A-0AF5011D4CF3}"/>
              </a:ext>
            </a:extLst>
          </p:cNvPr>
          <p:cNvSpPr/>
          <p:nvPr/>
        </p:nvSpPr>
        <p:spPr>
          <a:xfrm flipH="1">
            <a:off x="2667189" y="4310962"/>
            <a:ext cx="113699" cy="1019402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梯形 77">
            <a:extLst>
              <a:ext uri="{FF2B5EF4-FFF2-40B4-BE49-F238E27FC236}">
                <a16:creationId xmlns:a16="http://schemas.microsoft.com/office/drawing/2014/main" id="{1BD54148-86C9-706E-7B35-D8A732ECC437}"/>
              </a:ext>
            </a:extLst>
          </p:cNvPr>
          <p:cNvSpPr/>
          <p:nvPr/>
        </p:nvSpPr>
        <p:spPr>
          <a:xfrm flipH="1">
            <a:off x="1686812" y="3953058"/>
            <a:ext cx="153618" cy="1377306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梯形 78">
            <a:extLst>
              <a:ext uri="{FF2B5EF4-FFF2-40B4-BE49-F238E27FC236}">
                <a16:creationId xmlns:a16="http://schemas.microsoft.com/office/drawing/2014/main" id="{E46295E3-5E8B-5428-07AE-3FA98D04D2AB}"/>
              </a:ext>
            </a:extLst>
          </p:cNvPr>
          <p:cNvSpPr/>
          <p:nvPr/>
        </p:nvSpPr>
        <p:spPr>
          <a:xfrm flipH="1">
            <a:off x="1977022" y="5201364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梯形 79">
            <a:extLst>
              <a:ext uri="{FF2B5EF4-FFF2-40B4-BE49-F238E27FC236}">
                <a16:creationId xmlns:a16="http://schemas.microsoft.com/office/drawing/2014/main" id="{6E328035-E865-F63F-4DF1-B25A79415603}"/>
              </a:ext>
            </a:extLst>
          </p:cNvPr>
          <p:cNvSpPr/>
          <p:nvPr/>
        </p:nvSpPr>
        <p:spPr>
          <a:xfrm flipH="1">
            <a:off x="2454487" y="5205157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梯形 80">
            <a:extLst>
              <a:ext uri="{FF2B5EF4-FFF2-40B4-BE49-F238E27FC236}">
                <a16:creationId xmlns:a16="http://schemas.microsoft.com/office/drawing/2014/main" id="{1F187BD7-FF34-EC56-92A9-154167B5DE53}"/>
              </a:ext>
            </a:extLst>
          </p:cNvPr>
          <p:cNvSpPr/>
          <p:nvPr/>
        </p:nvSpPr>
        <p:spPr>
          <a:xfrm flipH="1">
            <a:off x="1349522" y="5278921"/>
            <a:ext cx="1773880" cy="52377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BC686E6E-99E1-3520-4A3E-6CAB491B1CB8}"/>
              </a:ext>
            </a:extLst>
          </p:cNvPr>
          <p:cNvGrpSpPr/>
          <p:nvPr/>
        </p:nvGrpSpPr>
        <p:grpSpPr>
          <a:xfrm>
            <a:off x="5034547" y="3886161"/>
            <a:ext cx="3831101" cy="1224804"/>
            <a:chOff x="179512" y="763819"/>
            <a:chExt cx="9456509" cy="3600400"/>
          </a:xfrm>
        </p:grpSpPr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BFD31698-738D-4513-E4B8-A0E125819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347614"/>
              <a:ext cx="3960440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538B5467-993B-FBFA-A645-B52CCA4B0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385" y="1924159"/>
              <a:ext cx="4946636" cy="1517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" name="右箭头 101">
              <a:extLst>
                <a:ext uri="{FF2B5EF4-FFF2-40B4-BE49-F238E27FC236}">
                  <a16:creationId xmlns:a16="http://schemas.microsoft.com/office/drawing/2014/main" id="{D2B4043C-A9BB-DEAB-544E-4C7FA6939E6C}"/>
                </a:ext>
              </a:extLst>
            </p:cNvPr>
            <p:cNvSpPr/>
            <p:nvPr/>
          </p:nvSpPr>
          <p:spPr>
            <a:xfrm>
              <a:off x="4191901" y="2383570"/>
              <a:ext cx="513689" cy="134394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2E9B9395-E0B0-A538-86ED-B6A4C4A0644A}"/>
                </a:ext>
              </a:extLst>
            </p:cNvPr>
            <p:cNvCxnSpPr/>
            <p:nvPr/>
          </p:nvCxnSpPr>
          <p:spPr>
            <a:xfrm>
              <a:off x="4440642" y="763819"/>
              <a:ext cx="0" cy="3600400"/>
            </a:xfrm>
            <a:prstGeom prst="line">
              <a:avLst/>
            </a:prstGeom>
            <a:noFill/>
            <a:ln w="28575" cap="flat" cmpd="sng" algn="ctr">
              <a:solidFill>
                <a:srgbClr val="44546A"/>
              </a:solidFill>
              <a:prstDash val="sysDot"/>
              <a:miter lim="800000"/>
            </a:ln>
            <a:effectLst/>
          </p:spPr>
        </p:cxnSp>
      </p:grpSp>
      <p:cxnSp>
        <p:nvCxnSpPr>
          <p:cNvPr id="87" name="连接符: 肘形 86">
            <a:extLst>
              <a:ext uri="{FF2B5EF4-FFF2-40B4-BE49-F238E27FC236}">
                <a16:creationId xmlns:a16="http://schemas.microsoft.com/office/drawing/2014/main" id="{54E34213-9C1E-2B0F-A4E9-2AF0553B3B2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14788" y="3941938"/>
            <a:ext cx="730105" cy="403570"/>
          </a:xfrm>
          <a:prstGeom prst="bentConnector2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88" name="连接符: 肘形 87">
            <a:extLst>
              <a:ext uri="{FF2B5EF4-FFF2-40B4-BE49-F238E27FC236}">
                <a16:creationId xmlns:a16="http://schemas.microsoft.com/office/drawing/2014/main" id="{EB106208-9796-8C98-2D55-F9F416C15A2D}"/>
              </a:ext>
            </a:extLst>
          </p:cNvPr>
          <p:cNvCxnSpPr/>
          <p:nvPr/>
        </p:nvCxnSpPr>
        <p:spPr>
          <a:xfrm rot="5400000">
            <a:off x="3910623" y="4629892"/>
            <a:ext cx="884162" cy="650838"/>
          </a:xfrm>
          <a:prstGeom prst="bentConnector3">
            <a:avLst>
              <a:gd name="adj1" fmla="val 99509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9" name="文本框 88">
            <a:extLst>
              <a:ext uri="{FF2B5EF4-FFF2-40B4-BE49-F238E27FC236}">
                <a16:creationId xmlns:a16="http://schemas.microsoft.com/office/drawing/2014/main" id="{2B08498E-94B0-3019-5BE0-19B01B4E4976}"/>
              </a:ext>
            </a:extLst>
          </p:cNvPr>
          <p:cNvSpPr txBox="1"/>
          <p:nvPr/>
        </p:nvSpPr>
        <p:spPr>
          <a:xfrm>
            <a:off x="2377514" y="3890172"/>
            <a:ext cx="1676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电离沉积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2E18AFEC-6C3B-3DB7-BBE0-39D814A7CFCE}"/>
              </a:ext>
            </a:extLst>
          </p:cNvPr>
          <p:cNvSpPr txBox="1"/>
          <p:nvPr/>
        </p:nvSpPr>
        <p:spPr>
          <a:xfrm>
            <a:off x="371758" y="4658726"/>
            <a:ext cx="1307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电子输运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B431CED9-8217-7D3F-6EA7-FF785DB58F1A}"/>
              </a:ext>
            </a:extLst>
          </p:cNvPr>
          <p:cNvSpPr txBox="1"/>
          <p:nvPr/>
        </p:nvSpPr>
        <p:spPr>
          <a:xfrm>
            <a:off x="3454769" y="5660797"/>
            <a:ext cx="18694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生成感应电流 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5F888013-6E73-94B0-95DA-E72017B6DEED}"/>
              </a:ext>
            </a:extLst>
          </p:cNvPr>
          <p:cNvSpPr txBox="1"/>
          <p:nvPr/>
        </p:nvSpPr>
        <p:spPr>
          <a:xfrm>
            <a:off x="5935485" y="5367119"/>
            <a:ext cx="2188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电子学系统传递 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64782887-1C5B-EEB8-4A3D-92A50459069B}"/>
              </a:ext>
            </a:extLst>
          </p:cNvPr>
          <p:cNvSpPr txBox="1"/>
          <p:nvPr/>
        </p:nvSpPr>
        <p:spPr>
          <a:xfrm>
            <a:off x="8495308" y="3603694"/>
            <a:ext cx="14500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数据获取</a:t>
            </a:r>
          </a:p>
        </p:txBody>
      </p:sp>
      <p:pic>
        <p:nvPicPr>
          <p:cNvPr id="94" name="图片 93">
            <a:extLst>
              <a:ext uri="{FF2B5EF4-FFF2-40B4-BE49-F238E27FC236}">
                <a16:creationId xmlns:a16="http://schemas.microsoft.com/office/drawing/2014/main" id="{54F33C2D-537C-9D65-141C-73D7A351AC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71" y="4022020"/>
            <a:ext cx="2284687" cy="1088945"/>
          </a:xfrm>
          <a:prstGeom prst="rect">
            <a:avLst/>
          </a:prstGeom>
        </p:spPr>
      </p:pic>
      <p:sp>
        <p:nvSpPr>
          <p:cNvPr id="95" name="文本框 94">
            <a:extLst>
              <a:ext uri="{FF2B5EF4-FFF2-40B4-BE49-F238E27FC236}">
                <a16:creationId xmlns:a16="http://schemas.microsoft.com/office/drawing/2014/main" id="{05A3E9AF-7F23-3CA7-8595-1BBC11C295F9}"/>
              </a:ext>
            </a:extLst>
          </p:cNvPr>
          <p:cNvSpPr txBox="1"/>
          <p:nvPr/>
        </p:nvSpPr>
        <p:spPr>
          <a:xfrm>
            <a:off x="10088635" y="5332057"/>
            <a:ext cx="13098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测量信号</a:t>
            </a:r>
            <a:r>
              <a:rPr lang="en-US" altLang="zh-CN" sz="2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</a:t>
            </a:r>
            <a:endParaRPr lang="zh-CN" altLang="en-US" sz="20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7F8B7F3C-959C-F459-DA62-419E3A8E3688}"/>
              </a:ext>
            </a:extLst>
          </p:cNvPr>
          <p:cNvCxnSpPr/>
          <p:nvPr/>
        </p:nvCxnSpPr>
        <p:spPr>
          <a:xfrm>
            <a:off x="8865648" y="4468469"/>
            <a:ext cx="521536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7559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775" y="6371099"/>
            <a:ext cx="2743200" cy="365125"/>
          </a:xfrm>
        </p:spPr>
        <p:txBody>
          <a:bodyPr/>
          <a:lstStyle/>
          <a:p>
            <a:fld id="{01635508-54A0-4FB0-A4C5-6467DE85E924}" type="slidenum">
              <a:rPr lang="zh-CN" altLang="en-US" smtClean="0"/>
              <a:t>19</a:t>
            </a:fld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波形重建算法介绍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E8E93D3-9D93-32C6-2583-0A07ECB2F80C}"/>
              </a:ext>
            </a:extLst>
          </p:cNvPr>
          <p:cNvSpPr/>
          <p:nvPr/>
        </p:nvSpPr>
        <p:spPr>
          <a:xfrm>
            <a:off x="1432011" y="1228717"/>
            <a:ext cx="10105103" cy="11350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具体的信号重建操作包括滤波、补零、截断和平滑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最为关键的步骤是滤波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D694DA4A-9222-57CC-8714-138E7DEA02BF}"/>
              </a:ext>
            </a:extLst>
          </p:cNvPr>
          <p:cNvGrpSpPr/>
          <p:nvPr/>
        </p:nvGrpSpPr>
        <p:grpSpPr>
          <a:xfrm>
            <a:off x="533400" y="3101884"/>
            <a:ext cx="11678944" cy="2423936"/>
            <a:chOff x="354253" y="2705726"/>
            <a:chExt cx="11678944" cy="2423936"/>
          </a:xfrm>
        </p:grpSpPr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30D62C38-D77D-0E9B-3B3A-7DD5ED097FC4}"/>
                </a:ext>
              </a:extLst>
            </p:cNvPr>
            <p:cNvCxnSpPr>
              <a:cxnSpLocks/>
            </p:cNvCxnSpPr>
            <p:nvPr/>
          </p:nvCxnSpPr>
          <p:spPr>
            <a:xfrm>
              <a:off x="2846439" y="4412773"/>
              <a:ext cx="0" cy="532223"/>
            </a:xfrm>
            <a:prstGeom prst="straightConnector1">
              <a:avLst/>
            </a:prstGeom>
            <a:ln w="28575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25A0A8EF-C701-155C-9980-B41B19463CCD}"/>
                    </a:ext>
                  </a:extLst>
                </p:cNvPr>
                <p:cNvSpPr txBox="1"/>
                <p:nvPr/>
              </p:nvSpPr>
              <p:spPr>
                <a:xfrm>
                  <a:off x="354253" y="3222231"/>
                  <a:ext cx="160728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rPr>
                    <a:t>实验波形</a:t>
                  </a:r>
                  <a14:m>
                    <m:oMath xmlns:m="http://schemas.openxmlformats.org/officeDocument/2006/math">
                      <m:r>
                        <a:rPr lang="en-US" altLang="zh-CN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25A0A8EF-C701-155C-9980-B41B19463C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53" y="3222231"/>
                  <a:ext cx="160728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422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D9C864EE-FF1C-927C-47F8-3304DBC4888C}"/>
                    </a:ext>
                  </a:extLst>
                </p:cNvPr>
                <p:cNvSpPr txBox="1"/>
                <p:nvPr/>
              </p:nvSpPr>
              <p:spPr>
                <a:xfrm>
                  <a:off x="354253" y="4760330"/>
                  <a:ext cx="15797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rPr>
                    <a:t>响应函数</a:t>
                  </a:r>
                  <a14:m>
                    <m:oMath xmlns:m="http://schemas.openxmlformats.org/officeDocument/2006/math">
                      <m:r>
                        <a:rPr lang="en-US" altLang="zh-CN" sz="1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D9C864EE-FF1C-927C-47F8-3304DBC488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53" y="4760330"/>
                  <a:ext cx="157975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475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50EC3F9-A3A1-E754-891E-425B1C723E53}"/>
                </a:ext>
              </a:extLst>
            </p:cNvPr>
            <p:cNvSpPr/>
            <p:nvPr/>
          </p:nvSpPr>
          <p:spPr>
            <a:xfrm>
              <a:off x="3709708" y="3965094"/>
              <a:ext cx="1194620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补零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506AD8CD-151D-06CA-D146-EECCFFEC40CB}"/>
                </a:ext>
              </a:extLst>
            </p:cNvPr>
            <p:cNvSpPr/>
            <p:nvPr/>
          </p:nvSpPr>
          <p:spPr>
            <a:xfrm>
              <a:off x="2271768" y="2705726"/>
              <a:ext cx="913621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kern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初拟合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矩形: 圆角 126">
                  <a:extLst>
                    <a:ext uri="{FF2B5EF4-FFF2-40B4-BE49-F238E27FC236}">
                      <a16:creationId xmlns:a16="http://schemas.microsoft.com/office/drawing/2014/main" id="{84CAD73F-7527-0DEE-27FF-EE72EB631868}"/>
                    </a:ext>
                  </a:extLst>
                </p:cNvPr>
                <p:cNvSpPr/>
                <p:nvPr/>
              </p:nvSpPr>
              <p:spPr>
                <a:xfrm>
                  <a:off x="6816505" y="3808712"/>
                  <a:ext cx="2387783" cy="760444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altLang="zh-CN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dirty="0">
                      <a:noFill/>
                    </a:rPr>
                    <a:t>1</a:t>
                  </a:r>
                  <a:endParaRPr lang="zh-CN" altLang="en-US" dirty="0">
                    <a:noFill/>
                  </a:endParaRPr>
                </a:p>
              </p:txBody>
            </p:sp>
          </mc:Choice>
          <mc:Fallback xmlns="">
            <p:sp>
              <p:nvSpPr>
                <p:cNvPr id="127" name="矩形: 圆角 126">
                  <a:extLst>
                    <a:ext uri="{FF2B5EF4-FFF2-40B4-BE49-F238E27FC236}">
                      <a16:creationId xmlns:a16="http://schemas.microsoft.com/office/drawing/2014/main" id="{84CAD73F-7527-0DEE-27FF-EE72EB6318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505" y="3808712"/>
                  <a:ext cx="2387783" cy="760444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D118E70D-2DB1-1B8C-A5C9-0437B0105594}"/>
                </a:ext>
              </a:extLst>
            </p:cNvPr>
            <p:cNvSpPr/>
            <p:nvPr/>
          </p:nvSpPr>
          <p:spPr>
            <a:xfrm>
              <a:off x="5375496" y="3965094"/>
              <a:ext cx="1194620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FFT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0" name="连接符: 肘形 129">
              <a:extLst>
                <a:ext uri="{FF2B5EF4-FFF2-40B4-BE49-F238E27FC236}">
                  <a16:creationId xmlns:a16="http://schemas.microsoft.com/office/drawing/2014/main" id="{F154AD03-1D06-4A45-05C0-6158F7E2747D}"/>
                </a:ext>
              </a:extLst>
            </p:cNvPr>
            <p:cNvCxnSpPr>
              <a:cxnSpLocks/>
              <a:stCxn id="118" idx="3"/>
              <a:endCxn id="127" idx="0"/>
            </p:cNvCxnSpPr>
            <p:nvPr/>
          </p:nvCxnSpPr>
          <p:spPr>
            <a:xfrm>
              <a:off x="1961535" y="3406897"/>
              <a:ext cx="6048862" cy="401815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连接符: 肘形 131">
              <a:extLst>
                <a:ext uri="{FF2B5EF4-FFF2-40B4-BE49-F238E27FC236}">
                  <a16:creationId xmlns:a16="http://schemas.microsoft.com/office/drawing/2014/main" id="{34674E3A-3F88-572A-6988-96B350D760AB}"/>
                </a:ext>
              </a:extLst>
            </p:cNvPr>
            <p:cNvCxnSpPr>
              <a:cxnSpLocks/>
              <a:stCxn id="120" idx="3"/>
              <a:endCxn id="127" idx="2"/>
            </p:cNvCxnSpPr>
            <p:nvPr/>
          </p:nvCxnSpPr>
          <p:spPr>
            <a:xfrm flipV="1">
              <a:off x="1934009" y="4569156"/>
              <a:ext cx="6076388" cy="375840"/>
            </a:xfrm>
            <a:prstGeom prst="bentConnector2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134E4D8A-03B5-2513-189E-D7519A7B27F9}"/>
                </a:ext>
              </a:extLst>
            </p:cNvPr>
            <p:cNvCxnSpPr/>
            <p:nvPr/>
          </p:nvCxnSpPr>
          <p:spPr>
            <a:xfrm>
              <a:off x="2502310" y="3153405"/>
              <a:ext cx="0" cy="253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A6AB85F7-4C1C-04A5-7B0C-712FB32E139A}"/>
                </a:ext>
              </a:extLst>
            </p:cNvPr>
            <p:cNvSpPr/>
            <p:nvPr/>
          </p:nvSpPr>
          <p:spPr>
            <a:xfrm>
              <a:off x="1667757" y="3966955"/>
              <a:ext cx="1669105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kern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有效时间截断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直接箭头连接符 136">
              <a:extLst>
                <a:ext uri="{FF2B5EF4-FFF2-40B4-BE49-F238E27FC236}">
                  <a16:creationId xmlns:a16="http://schemas.microsoft.com/office/drawing/2014/main" id="{89B4487E-D7BB-3059-EEBE-99B21557E705}"/>
                </a:ext>
              </a:extLst>
            </p:cNvPr>
            <p:cNvCxnSpPr>
              <a:cxnSpLocks/>
            </p:cNvCxnSpPr>
            <p:nvPr/>
          </p:nvCxnSpPr>
          <p:spPr>
            <a:xfrm>
              <a:off x="2846439" y="3153405"/>
              <a:ext cx="0" cy="811689"/>
            </a:xfrm>
            <a:prstGeom prst="straightConnector1">
              <a:avLst/>
            </a:prstGeom>
            <a:ln w="28575">
              <a:prstDash val="lg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CFCACCE7-04D0-B38D-816E-F2FA6ABE4CFB}"/>
                </a:ext>
              </a:extLst>
            </p:cNvPr>
            <p:cNvSpPr/>
            <p:nvPr/>
          </p:nvSpPr>
          <p:spPr>
            <a:xfrm>
              <a:off x="4399935" y="2705726"/>
              <a:ext cx="1227297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kern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平滑处理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1" name="直接箭头连接符 140">
              <a:extLst>
                <a:ext uri="{FF2B5EF4-FFF2-40B4-BE49-F238E27FC236}">
                  <a16:creationId xmlns:a16="http://schemas.microsoft.com/office/drawing/2014/main" id="{4E23A249-0ADD-5543-D746-F08D33F3588F}"/>
                </a:ext>
              </a:extLst>
            </p:cNvPr>
            <p:cNvCxnSpPr>
              <a:cxnSpLocks/>
            </p:cNvCxnSpPr>
            <p:nvPr/>
          </p:nvCxnSpPr>
          <p:spPr>
            <a:xfrm>
              <a:off x="5062140" y="3153405"/>
              <a:ext cx="0" cy="253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接箭头连接符 142">
              <a:extLst>
                <a:ext uri="{FF2B5EF4-FFF2-40B4-BE49-F238E27FC236}">
                  <a16:creationId xmlns:a16="http://schemas.microsoft.com/office/drawing/2014/main" id="{F31B0DEE-5403-7F7C-06D2-8253C50DBAEA}"/>
                </a:ext>
              </a:extLst>
            </p:cNvPr>
            <p:cNvCxnSpPr>
              <a:cxnSpLocks/>
            </p:cNvCxnSpPr>
            <p:nvPr/>
          </p:nvCxnSpPr>
          <p:spPr>
            <a:xfrm>
              <a:off x="4307018" y="4425392"/>
              <a:ext cx="0" cy="519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接箭头连接符 144">
              <a:extLst>
                <a:ext uri="{FF2B5EF4-FFF2-40B4-BE49-F238E27FC236}">
                  <a16:creationId xmlns:a16="http://schemas.microsoft.com/office/drawing/2014/main" id="{4CF44226-6146-B7C1-55C1-03BFD149E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0629" y="3406897"/>
              <a:ext cx="6389" cy="559151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接箭头连接符 146">
              <a:extLst>
                <a:ext uri="{FF2B5EF4-FFF2-40B4-BE49-F238E27FC236}">
                  <a16:creationId xmlns:a16="http://schemas.microsoft.com/office/drawing/2014/main" id="{6C938C80-C635-1BFD-383F-D5D9BC300BC6}"/>
                </a:ext>
              </a:extLst>
            </p:cNvPr>
            <p:cNvCxnSpPr>
              <a:cxnSpLocks/>
            </p:cNvCxnSpPr>
            <p:nvPr/>
          </p:nvCxnSpPr>
          <p:spPr>
            <a:xfrm>
              <a:off x="5963461" y="4425392"/>
              <a:ext cx="0" cy="519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接箭头连接符 147">
              <a:extLst>
                <a:ext uri="{FF2B5EF4-FFF2-40B4-BE49-F238E27FC236}">
                  <a16:creationId xmlns:a16="http://schemas.microsoft.com/office/drawing/2014/main" id="{AC927A21-51C4-41DB-7A8B-79D1BC61F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7072" y="3406897"/>
              <a:ext cx="6389" cy="559151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直接箭头连接符 150">
              <a:extLst>
                <a:ext uri="{FF2B5EF4-FFF2-40B4-BE49-F238E27FC236}">
                  <a16:creationId xmlns:a16="http://schemas.microsoft.com/office/drawing/2014/main" id="{9CD99237-510E-FB1F-67B8-7B6AD3D67AE5}"/>
                </a:ext>
              </a:extLst>
            </p:cNvPr>
            <p:cNvCxnSpPr>
              <a:cxnSpLocks/>
              <a:stCxn id="127" idx="3"/>
            </p:cNvCxnSpPr>
            <p:nvPr/>
          </p:nvCxnSpPr>
          <p:spPr>
            <a:xfrm>
              <a:off x="9204288" y="4188934"/>
              <a:ext cx="1276899" cy="45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FEBBF500-18AE-2A9F-E1BD-D77AD7724D38}"/>
                </a:ext>
              </a:extLst>
            </p:cNvPr>
            <p:cNvSpPr/>
            <p:nvPr/>
          </p:nvSpPr>
          <p:spPr>
            <a:xfrm>
              <a:off x="9204288" y="3205160"/>
              <a:ext cx="1194620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IFFT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3" name="直接箭头连接符 152">
              <a:extLst>
                <a:ext uri="{FF2B5EF4-FFF2-40B4-BE49-F238E27FC236}">
                  <a16:creationId xmlns:a16="http://schemas.microsoft.com/office/drawing/2014/main" id="{292F5A30-5AB5-3DEB-AE63-977925842244}"/>
                </a:ext>
              </a:extLst>
            </p:cNvPr>
            <p:cNvCxnSpPr>
              <a:cxnSpLocks/>
            </p:cNvCxnSpPr>
            <p:nvPr/>
          </p:nvCxnSpPr>
          <p:spPr>
            <a:xfrm>
              <a:off x="9792253" y="3665458"/>
              <a:ext cx="0" cy="519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11CF3F22-6A00-2DEB-A02B-BA7CCF22EDCB}"/>
                    </a:ext>
                  </a:extLst>
                </p:cNvPr>
                <p:cNvSpPr txBox="1"/>
                <p:nvPr/>
              </p:nvSpPr>
              <p:spPr>
                <a:xfrm>
                  <a:off x="10481187" y="4020827"/>
                  <a:ext cx="1552010" cy="3787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800" dirty="0">
                      <a:solidFill>
                        <a:schemeClr val="tx1"/>
                      </a:solidFill>
                    </a:rPr>
                    <a:t>原始波形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11CF3F22-6A00-2DEB-A02B-BA7CCF22E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1187" y="4020827"/>
                  <a:ext cx="1552010" cy="378758"/>
                </a:xfrm>
                <a:prstGeom prst="rect">
                  <a:avLst/>
                </a:prstGeom>
                <a:blipFill>
                  <a:blip r:embed="rId7"/>
                  <a:stretch>
                    <a:fillRect l="-3543" t="-12903" b="-193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662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277437" y="1619962"/>
            <a:ext cx="7914563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738117" y="4610812"/>
            <a:ext cx="7914563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839276" y="4248150"/>
            <a:ext cx="976380" cy="767990"/>
            <a:chOff x="2811806" y="4248150"/>
            <a:chExt cx="976380" cy="767990"/>
          </a:xfrm>
        </p:grpSpPr>
        <p:sp>
          <p:nvSpPr>
            <p:cNvPr id="31" name="矩形 30"/>
            <p:cNvSpPr/>
            <p:nvPr/>
          </p:nvSpPr>
          <p:spPr>
            <a:xfrm>
              <a:off x="2916001" y="4248150"/>
              <a:ext cx="767990" cy="767990"/>
            </a:xfrm>
            <a:prstGeom prst="rect">
              <a:avLst/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811806" y="4342816"/>
              <a:ext cx="976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83205" y="4248150"/>
            <a:ext cx="976380" cy="767990"/>
            <a:chOff x="7601077" y="4248150"/>
            <a:chExt cx="976380" cy="767990"/>
          </a:xfrm>
        </p:grpSpPr>
        <p:sp>
          <p:nvSpPr>
            <p:cNvPr id="33" name="矩形 32"/>
            <p:cNvSpPr/>
            <p:nvPr/>
          </p:nvSpPr>
          <p:spPr>
            <a:xfrm>
              <a:off x="7705272" y="4248150"/>
              <a:ext cx="767990" cy="767990"/>
            </a:xfrm>
            <a:prstGeom prst="rect">
              <a:avLst/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601077" y="4342816"/>
              <a:ext cx="976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 rot="5400000">
            <a:off x="-2611658" y="2611657"/>
            <a:ext cx="6858001" cy="1634689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5400000">
            <a:off x="-1663229" y="3390448"/>
            <a:ext cx="6858001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6809624" y="5267199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总结与展望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123408" y="5238038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波形重建算法介绍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7377" y="247904"/>
            <a:ext cx="1015663" cy="17589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6" b="8830"/>
          <a:stretch>
            <a:fillRect/>
          </a:stretch>
        </p:blipFill>
        <p:spPr>
          <a:xfrm>
            <a:off x="9815333" y="135922"/>
            <a:ext cx="2376667" cy="734513"/>
          </a:xfrm>
          <a:prstGeom prst="rect">
            <a:avLst/>
          </a:prstGeom>
        </p:spPr>
      </p:pic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58A31800-A8FD-47C3-8F9F-494DC34E9AB2}"/>
              </a:ext>
            </a:extLst>
          </p:cNvPr>
          <p:cNvCxnSpPr>
            <a:cxnSpLocks/>
          </p:cNvCxnSpPr>
          <p:nvPr/>
        </p:nvCxnSpPr>
        <p:spPr>
          <a:xfrm>
            <a:off x="3639433" y="1619962"/>
            <a:ext cx="8552567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5DD8AAE5-D228-4DEB-B4A6-295B712E9646}"/>
              </a:ext>
            </a:extLst>
          </p:cNvPr>
          <p:cNvGrpSpPr/>
          <p:nvPr/>
        </p:nvGrpSpPr>
        <p:grpSpPr>
          <a:xfrm>
            <a:off x="4377932" y="1257300"/>
            <a:ext cx="976380" cy="767990"/>
            <a:chOff x="5389226" y="1257300"/>
            <a:chExt cx="976380" cy="76799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74E7F639-D0F5-493E-BB2C-6E295971B08F}"/>
                </a:ext>
              </a:extLst>
            </p:cNvPr>
            <p:cNvSpPr/>
            <p:nvPr/>
          </p:nvSpPr>
          <p:spPr>
            <a:xfrm>
              <a:off x="5493421" y="1257300"/>
              <a:ext cx="767990" cy="767990"/>
            </a:xfrm>
            <a:prstGeom prst="rect">
              <a:avLst/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CC269832-E248-4E69-9447-0CE88BFF1E28}"/>
                </a:ext>
              </a:extLst>
            </p:cNvPr>
            <p:cNvSpPr txBox="1"/>
            <p:nvPr/>
          </p:nvSpPr>
          <p:spPr>
            <a:xfrm>
              <a:off x="5389226" y="1351966"/>
              <a:ext cx="976380" cy="65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72257E9E-0568-421C-BDB0-0DD5884D740A}"/>
              </a:ext>
            </a:extLst>
          </p:cNvPr>
          <p:cNvGrpSpPr/>
          <p:nvPr/>
        </p:nvGrpSpPr>
        <p:grpSpPr>
          <a:xfrm>
            <a:off x="9971311" y="1257300"/>
            <a:ext cx="976380" cy="767990"/>
            <a:chOff x="10178497" y="1257300"/>
            <a:chExt cx="976380" cy="767990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728AB183-2398-4AA0-A0D6-4FBC7601DCC6}"/>
                </a:ext>
              </a:extLst>
            </p:cNvPr>
            <p:cNvSpPr/>
            <p:nvPr/>
          </p:nvSpPr>
          <p:spPr>
            <a:xfrm>
              <a:off x="10282692" y="1257300"/>
              <a:ext cx="767990" cy="767990"/>
            </a:xfrm>
            <a:prstGeom prst="rect">
              <a:avLst/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F185CA1F-6278-40A7-A4B8-CF3293682DAD}"/>
                </a:ext>
              </a:extLst>
            </p:cNvPr>
            <p:cNvSpPr txBox="1"/>
            <p:nvPr/>
          </p:nvSpPr>
          <p:spPr>
            <a:xfrm>
              <a:off x="10178497" y="1351966"/>
              <a:ext cx="976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C6D5B14D-9414-4910-B1EE-DEA48231A354}"/>
              </a:ext>
            </a:extLst>
          </p:cNvPr>
          <p:cNvSpPr txBox="1"/>
          <p:nvPr/>
        </p:nvSpPr>
        <p:spPr>
          <a:xfrm>
            <a:off x="3579020" y="2250793"/>
            <a:ext cx="2593972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的发展需求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71A5545-0139-43A0-A461-448FDD0015E1}"/>
              </a:ext>
            </a:extLst>
          </p:cNvPr>
          <p:cNvSpPr txBox="1"/>
          <p:nvPr/>
        </p:nvSpPr>
        <p:spPr>
          <a:xfrm>
            <a:off x="9277455" y="2250792"/>
            <a:ext cx="2364091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算法目前的问题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EB058A-D17E-4CC5-AA3C-48AA057F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BFC7670-8D53-B428-CF79-23D1177B1A74}"/>
              </a:ext>
            </a:extLst>
          </p:cNvPr>
          <p:cNvGrpSpPr/>
          <p:nvPr/>
        </p:nvGrpSpPr>
        <p:grpSpPr>
          <a:xfrm>
            <a:off x="7243256" y="1257300"/>
            <a:ext cx="976380" cy="767990"/>
            <a:chOff x="5389226" y="1257300"/>
            <a:chExt cx="976380" cy="76799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290F2B5-FBD2-ECD5-8D7D-4DC8F6B5A46D}"/>
                </a:ext>
              </a:extLst>
            </p:cNvPr>
            <p:cNvSpPr/>
            <p:nvPr/>
          </p:nvSpPr>
          <p:spPr>
            <a:xfrm>
              <a:off x="5493421" y="1257300"/>
              <a:ext cx="767990" cy="767990"/>
            </a:xfrm>
            <a:prstGeom prst="rect">
              <a:avLst/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E5F1782-DFC1-5246-134C-25007EE37717}"/>
                </a:ext>
              </a:extLst>
            </p:cNvPr>
            <p:cNvSpPr txBox="1"/>
            <p:nvPr/>
          </p:nvSpPr>
          <p:spPr>
            <a:xfrm>
              <a:off x="5389226" y="1351966"/>
              <a:ext cx="976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052131F-9931-9B3A-1CE9-ADA4D39DF96E}"/>
              </a:ext>
            </a:extLst>
          </p:cNvPr>
          <p:cNvSpPr txBox="1"/>
          <p:nvPr/>
        </p:nvSpPr>
        <p:spPr>
          <a:xfrm>
            <a:off x="6408011" y="2250793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波形分析算法介绍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20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0D935F-F125-3A3F-DD8B-2915DD7FBD45}"/>
                  </a:ext>
                </a:extLst>
              </p:cNvPr>
              <p:cNvSpPr/>
              <p:nvPr/>
            </p:nvSpPr>
            <p:spPr>
              <a:xfrm>
                <a:off x="1487129" y="1387867"/>
                <a:ext cx="7561006" cy="1283106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时域信号：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频域信号：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，变换后有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0D935F-F125-3A3F-DD8B-2915DD7FB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129" y="1387867"/>
                <a:ext cx="7561006" cy="1283106"/>
              </a:xfrm>
              <a:prstGeom prst="rect">
                <a:avLst/>
              </a:prstGeom>
              <a:blipFill>
                <a:blip r:embed="rId3"/>
                <a:stretch>
                  <a:fillRect l="-1129" b="-10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波形重建算法介绍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F742DC0-8920-4837-C95F-5CE5FFDCFA89}"/>
              </a:ext>
            </a:extLst>
          </p:cNvPr>
          <p:cNvGrpSpPr/>
          <p:nvPr/>
        </p:nvGrpSpPr>
        <p:grpSpPr>
          <a:xfrm>
            <a:off x="1939986" y="4113286"/>
            <a:ext cx="8501871" cy="1532815"/>
            <a:chOff x="4144523" y="3779480"/>
            <a:chExt cx="7107856" cy="1319655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A06DC00-13E8-13BC-CFF5-FB66F8FE212C}"/>
                </a:ext>
              </a:extLst>
            </p:cNvPr>
            <p:cNvGrpSpPr/>
            <p:nvPr/>
          </p:nvGrpSpPr>
          <p:grpSpPr>
            <a:xfrm>
              <a:off x="4144523" y="4528326"/>
              <a:ext cx="7107856" cy="570809"/>
              <a:chOff x="2169011" y="4491613"/>
              <a:chExt cx="9522560" cy="7647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89FC5D59-E655-C998-D2C0-72C8293F083E}"/>
                      </a:ext>
                    </a:extLst>
                  </p:cNvPr>
                  <p:cNvSpPr/>
                  <p:nvPr/>
                </p:nvSpPr>
                <p:spPr>
                  <a:xfrm>
                    <a:off x="5563221" y="4491613"/>
                    <a:ext cx="2658604" cy="764726"/>
                  </a:xfrm>
                  <a:prstGeom prst="rect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rPr>
                      <a:t>电子学</a:t>
                    </a:r>
                    <a14:m>
                      <m:oMath xmlns:m="http://schemas.openxmlformats.org/officeDocument/2006/math">
                        <m:r>
                          <a:rPr kumimoji="0" lang="zh-CN" alt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响应</m:t>
                        </m:r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  <m:d>
                          <m:dPr>
                            <m:ctrlP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oMath>
                    </a14:m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89FC5D59-E655-C998-D2C0-72C8293F08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3221" y="4491613"/>
                    <a:ext cx="2658604" cy="76472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41" b="-5405"/>
                    </a:stretch>
                  </a:blip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箭头: 右 18">
                <a:extLst>
                  <a:ext uri="{FF2B5EF4-FFF2-40B4-BE49-F238E27FC236}">
                    <a16:creationId xmlns:a16="http://schemas.microsoft.com/office/drawing/2014/main" id="{91DDAB83-F43E-3887-10D2-F560C9615009}"/>
                  </a:ext>
                </a:extLst>
              </p:cNvPr>
              <p:cNvSpPr/>
              <p:nvPr/>
            </p:nvSpPr>
            <p:spPr>
              <a:xfrm>
                <a:off x="4592109" y="4626018"/>
                <a:ext cx="781489" cy="461665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F1CE9E13-8078-77DC-495D-57BA5309D1ED}"/>
                      </a:ext>
                    </a:extLst>
                  </p:cNvPr>
                  <p:cNvSpPr/>
                  <p:nvPr/>
                </p:nvSpPr>
                <p:spPr>
                  <a:xfrm>
                    <a:off x="2169011" y="4600486"/>
                    <a:ext cx="2639377" cy="61850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rPr>
                      <a:t>电流信号</a:t>
                    </a:r>
                    <a14:m>
                      <m:oMath xmlns:m="http://schemas.openxmlformats.org/officeDocument/2006/math"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a14:m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F1CE9E13-8078-77DC-495D-57BA5309D1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9011" y="4600486"/>
                    <a:ext cx="2639377" cy="61850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7955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矩形 23">
                    <a:extLst>
                      <a:ext uri="{FF2B5EF4-FFF2-40B4-BE49-F238E27FC236}">
                        <a16:creationId xmlns:a16="http://schemas.microsoft.com/office/drawing/2014/main" id="{3F162143-9A43-6C74-F6D8-1CBDBE1603EE}"/>
                      </a:ext>
                    </a:extLst>
                  </p:cNvPr>
                  <p:cNvSpPr/>
                  <p:nvPr/>
                </p:nvSpPr>
                <p:spPr>
                  <a:xfrm>
                    <a:off x="8919216" y="4588831"/>
                    <a:ext cx="2772355" cy="61850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rPr>
                      <a:t>测量信号</a:t>
                    </a:r>
                    <a14:m>
                      <m:oMath xmlns:m="http://schemas.openxmlformats.org/officeDocument/2006/math"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a14:m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24" name="矩形 23">
                    <a:extLst>
                      <a:ext uri="{FF2B5EF4-FFF2-40B4-BE49-F238E27FC236}">
                        <a16:creationId xmlns:a16="http://schemas.microsoft.com/office/drawing/2014/main" id="{3F162143-9A43-6C74-F6D8-1CBDBE1603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9216" y="4588831"/>
                    <a:ext cx="2772355" cy="61850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7955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箭头: 右 28">
                <a:extLst>
                  <a:ext uri="{FF2B5EF4-FFF2-40B4-BE49-F238E27FC236}">
                    <a16:creationId xmlns:a16="http://schemas.microsoft.com/office/drawing/2014/main" id="{12B4EDC1-5291-5E91-31D1-7412433C1028}"/>
                  </a:ext>
                </a:extLst>
              </p:cNvPr>
              <p:cNvSpPr/>
              <p:nvPr/>
            </p:nvSpPr>
            <p:spPr>
              <a:xfrm>
                <a:off x="8405100" y="4643146"/>
                <a:ext cx="781489" cy="461665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C45D865-30BA-6069-ADAD-79E9B3624743}"/>
                    </a:ext>
                  </a:extLst>
                </p:cNvPr>
                <p:cNvSpPr txBox="1"/>
                <p:nvPr/>
              </p:nvSpPr>
              <p:spPr>
                <a:xfrm>
                  <a:off x="7626488" y="3779480"/>
                  <a:ext cx="302043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rPr>
                    <a:t>电子学及操作噪声</a:t>
                  </a:r>
                  <a14:m>
                    <m:oMath xmlns:m="http://schemas.openxmlformats.org/officeDocument/2006/math">
                      <m:r>
                        <a:rPr kumimoji="0" lang="en-US" altLang="zh-CN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C45D865-30BA-6069-ADAD-79E9B3624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488" y="3779480"/>
                  <a:ext cx="3020438" cy="400110"/>
                </a:xfrm>
                <a:prstGeom prst="rect">
                  <a:avLst/>
                </a:prstGeom>
                <a:blipFill>
                  <a:blip r:embed="rId8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箭头: 下 16">
              <a:extLst>
                <a:ext uri="{FF2B5EF4-FFF2-40B4-BE49-F238E27FC236}">
                  <a16:creationId xmlns:a16="http://schemas.microsoft.com/office/drawing/2014/main" id="{0970C33E-86F9-2701-9463-ED6A7A30C6E7}"/>
                </a:ext>
              </a:extLst>
            </p:cNvPr>
            <p:cNvSpPr/>
            <p:nvPr/>
          </p:nvSpPr>
          <p:spPr>
            <a:xfrm>
              <a:off x="8983492" y="4129391"/>
              <a:ext cx="97276" cy="512042"/>
            </a:xfrm>
            <a:prstGeom prst="down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0DB8C39-3E2A-92AB-D8BB-74D126BFD3C5}"/>
                  </a:ext>
                </a:extLst>
              </p:cNvPr>
              <p:cNvSpPr txBox="1"/>
              <p:nvPr/>
            </p:nvSpPr>
            <p:spPr>
              <a:xfrm>
                <a:off x="4236608" y="2796530"/>
                <a:ext cx="3115353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0DB8C39-3E2A-92AB-D8BB-74D126BFD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608" y="2796530"/>
                <a:ext cx="3115353" cy="861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02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21</a:t>
            </a:fld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波形重建算法介绍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96E13A5-278C-EA7E-970E-3901908A21E2}"/>
                  </a:ext>
                </a:extLst>
              </p:cNvPr>
              <p:cNvSpPr txBox="1"/>
              <p:nvPr/>
            </p:nvSpPr>
            <p:spPr>
              <a:xfrm>
                <a:off x="7986878" y="2741248"/>
                <a:ext cx="2855753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96E13A5-278C-EA7E-970E-3901908A2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878" y="2741248"/>
                <a:ext cx="2855753" cy="861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2F84675-A35A-D153-80DE-FB24D558AE06}"/>
                  </a:ext>
                </a:extLst>
              </p:cNvPr>
              <p:cNvSpPr txBox="1"/>
              <p:nvPr/>
            </p:nvSpPr>
            <p:spPr>
              <a:xfrm>
                <a:off x="7916439" y="994797"/>
                <a:ext cx="3115353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2F84675-A35A-D153-80DE-FB24D558A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439" y="994797"/>
                <a:ext cx="3115353" cy="861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5BEE186-DB3A-A9F9-C1E7-99034917943E}"/>
              </a:ext>
            </a:extLst>
          </p:cNvPr>
          <p:cNvCxnSpPr>
            <a:cxnSpLocks/>
          </p:cNvCxnSpPr>
          <p:nvPr/>
        </p:nvCxnSpPr>
        <p:spPr>
          <a:xfrm flipH="1">
            <a:off x="9482114" y="1941177"/>
            <a:ext cx="1" cy="715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99153BCB-6E04-39D4-F976-1AD4110E55B1}"/>
              </a:ext>
            </a:extLst>
          </p:cNvPr>
          <p:cNvGrpSpPr/>
          <p:nvPr/>
        </p:nvGrpSpPr>
        <p:grpSpPr>
          <a:xfrm>
            <a:off x="1939986" y="4113286"/>
            <a:ext cx="8501871" cy="1532815"/>
            <a:chOff x="4144523" y="3779480"/>
            <a:chExt cx="7107856" cy="131965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46FCD09-15C6-5456-64DE-43CEEE7ECC7F}"/>
                </a:ext>
              </a:extLst>
            </p:cNvPr>
            <p:cNvGrpSpPr/>
            <p:nvPr/>
          </p:nvGrpSpPr>
          <p:grpSpPr>
            <a:xfrm>
              <a:off x="4144523" y="4528326"/>
              <a:ext cx="7107856" cy="570809"/>
              <a:chOff x="2169011" y="4491613"/>
              <a:chExt cx="9522560" cy="7647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矩形 10">
                    <a:extLst>
                      <a:ext uri="{FF2B5EF4-FFF2-40B4-BE49-F238E27FC236}">
                        <a16:creationId xmlns:a16="http://schemas.microsoft.com/office/drawing/2014/main" id="{7F3814AD-F681-9A34-4FCD-58B6F5424772}"/>
                      </a:ext>
                    </a:extLst>
                  </p:cNvPr>
                  <p:cNvSpPr/>
                  <p:nvPr/>
                </p:nvSpPr>
                <p:spPr>
                  <a:xfrm>
                    <a:off x="5563221" y="4491613"/>
                    <a:ext cx="2658604" cy="764726"/>
                  </a:xfrm>
                  <a:prstGeom prst="rect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rPr>
                      <a:t>电子学</a:t>
                    </a:r>
                    <a14:m>
                      <m:oMath xmlns:m="http://schemas.openxmlformats.org/officeDocument/2006/math">
                        <m:r>
                          <a:rPr kumimoji="0" lang="zh-CN" alt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响应</m:t>
                        </m:r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  <m:d>
                          <m:dPr>
                            <m:ctrlP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oMath>
                    </a14:m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1" name="矩形 10">
                    <a:extLst>
                      <a:ext uri="{FF2B5EF4-FFF2-40B4-BE49-F238E27FC236}">
                        <a16:creationId xmlns:a16="http://schemas.microsoft.com/office/drawing/2014/main" id="{7F3814AD-F681-9A34-4FCD-58B6F54247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3221" y="4491613"/>
                    <a:ext cx="2658604" cy="76472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41" b="-5405"/>
                    </a:stretch>
                  </a:blip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箭头: 右 11">
                <a:extLst>
                  <a:ext uri="{FF2B5EF4-FFF2-40B4-BE49-F238E27FC236}">
                    <a16:creationId xmlns:a16="http://schemas.microsoft.com/office/drawing/2014/main" id="{861DC02A-DD37-AE8F-F221-499EA73C0447}"/>
                  </a:ext>
                </a:extLst>
              </p:cNvPr>
              <p:cNvSpPr/>
              <p:nvPr/>
            </p:nvSpPr>
            <p:spPr>
              <a:xfrm>
                <a:off x="4592109" y="4626018"/>
                <a:ext cx="781489" cy="461665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A6DD1224-9C5B-FFF6-680B-FC0E7C437782}"/>
                      </a:ext>
                    </a:extLst>
                  </p:cNvPr>
                  <p:cNvSpPr/>
                  <p:nvPr/>
                </p:nvSpPr>
                <p:spPr>
                  <a:xfrm>
                    <a:off x="2169011" y="4600486"/>
                    <a:ext cx="2639377" cy="61850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rPr>
                      <a:t>电流信号</a:t>
                    </a:r>
                    <a14:m>
                      <m:oMath xmlns:m="http://schemas.openxmlformats.org/officeDocument/2006/math"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a14:m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A6DD1224-9C5B-FFF6-680B-FC0E7C43778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9011" y="4600486"/>
                    <a:ext cx="2639377" cy="61850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7955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矩形 13">
                    <a:extLst>
                      <a:ext uri="{FF2B5EF4-FFF2-40B4-BE49-F238E27FC236}">
                        <a16:creationId xmlns:a16="http://schemas.microsoft.com/office/drawing/2014/main" id="{51FBAE66-F111-9A8F-FD8C-646CF2C5DB4B}"/>
                      </a:ext>
                    </a:extLst>
                  </p:cNvPr>
                  <p:cNvSpPr/>
                  <p:nvPr/>
                </p:nvSpPr>
                <p:spPr>
                  <a:xfrm>
                    <a:off x="8919216" y="4588831"/>
                    <a:ext cx="2772355" cy="61850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rPr>
                      <a:t>测量信号</a:t>
                    </a:r>
                    <a14:m>
                      <m:oMath xmlns:m="http://schemas.openxmlformats.org/officeDocument/2006/math"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a14:m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14" name="矩形 13">
                    <a:extLst>
                      <a:ext uri="{FF2B5EF4-FFF2-40B4-BE49-F238E27FC236}">
                        <a16:creationId xmlns:a16="http://schemas.microsoft.com/office/drawing/2014/main" id="{51FBAE66-F111-9A8F-FD8C-646CF2C5DB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9216" y="4588831"/>
                    <a:ext cx="2772355" cy="61850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7955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箭头: 右 14">
                <a:extLst>
                  <a:ext uri="{FF2B5EF4-FFF2-40B4-BE49-F238E27FC236}">
                    <a16:creationId xmlns:a16="http://schemas.microsoft.com/office/drawing/2014/main" id="{8DFDF6A2-7098-850B-E8A5-D86F6E772240}"/>
                  </a:ext>
                </a:extLst>
              </p:cNvPr>
              <p:cNvSpPr/>
              <p:nvPr/>
            </p:nvSpPr>
            <p:spPr>
              <a:xfrm>
                <a:off x="8405100" y="4643146"/>
                <a:ext cx="781489" cy="461665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B62A622B-7E6C-9713-E7DE-0073B1A33148}"/>
                    </a:ext>
                  </a:extLst>
                </p:cNvPr>
                <p:cNvSpPr txBox="1"/>
                <p:nvPr/>
              </p:nvSpPr>
              <p:spPr>
                <a:xfrm>
                  <a:off x="7626488" y="3779480"/>
                  <a:ext cx="302043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rPr>
                    <a:t>电子学及操作噪声</a:t>
                  </a:r>
                  <a14:m>
                    <m:oMath xmlns:m="http://schemas.openxmlformats.org/officeDocument/2006/math">
                      <m:r>
                        <a:rPr kumimoji="0" lang="en-US" altLang="zh-CN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B62A622B-7E6C-9713-E7DE-0073B1A33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488" y="3779480"/>
                  <a:ext cx="3020438" cy="400110"/>
                </a:xfrm>
                <a:prstGeom prst="rect">
                  <a:avLst/>
                </a:prstGeom>
                <a:blipFill>
                  <a:blip r:embed="rId9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4AF93144-060E-63D1-7E45-F4FC9CE8ACAC}"/>
                </a:ext>
              </a:extLst>
            </p:cNvPr>
            <p:cNvSpPr/>
            <p:nvPr/>
          </p:nvSpPr>
          <p:spPr>
            <a:xfrm>
              <a:off x="8983492" y="4129391"/>
              <a:ext cx="97276" cy="512042"/>
            </a:xfrm>
            <a:prstGeom prst="down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7CF78A9-B3AB-211E-6ADF-E0406DE6B001}"/>
                  </a:ext>
                </a:extLst>
              </p:cNvPr>
              <p:cNvSpPr/>
              <p:nvPr/>
            </p:nvSpPr>
            <p:spPr>
              <a:xfrm>
                <a:off x="768144" y="1130763"/>
                <a:ext cx="10994923" cy="1689050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的随机性，实际处理采用滤波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为此需要确定电子学响应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和滤波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7CF78A9-B3AB-211E-6ADF-E0406DE6B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44" y="1130763"/>
                <a:ext cx="10994923" cy="1689050"/>
              </a:xfrm>
              <a:prstGeom prst="rect">
                <a:avLst/>
              </a:prstGeom>
              <a:blipFill>
                <a:blip r:embed="rId10"/>
                <a:stretch>
                  <a:fillRect l="-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88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775" y="6371099"/>
            <a:ext cx="2743200" cy="365125"/>
          </a:xfrm>
        </p:spPr>
        <p:txBody>
          <a:bodyPr/>
          <a:lstStyle/>
          <a:p>
            <a:fld id="{01635508-54A0-4FB0-A4C5-6467DE85E924}" type="slidenum">
              <a:rPr lang="zh-CN" altLang="en-US" smtClean="0"/>
              <a:t>22</a:t>
            </a:fld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波形重建算法介绍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88988A-16E5-AC66-FCEA-97F5DDE4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31" y="3181361"/>
            <a:ext cx="4640764" cy="28753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9B04123-0CFA-77A3-8945-E41DFBB7A1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9908" r="8651" b="3036"/>
          <a:stretch/>
        </p:blipFill>
        <p:spPr>
          <a:xfrm>
            <a:off x="6984618" y="3241940"/>
            <a:ext cx="3923015" cy="2946378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CAC56B32-ED37-E310-F4E1-DB52BD428716}"/>
              </a:ext>
            </a:extLst>
          </p:cNvPr>
          <p:cNvSpPr/>
          <p:nvPr/>
        </p:nvSpPr>
        <p:spPr>
          <a:xfrm>
            <a:off x="5761703" y="4501404"/>
            <a:ext cx="1007807" cy="383458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920794A-76AE-7FD5-5D71-F3B2DAB41FBD}"/>
                  </a:ext>
                </a:extLst>
              </p:cNvPr>
              <p:cNvSpPr txBox="1"/>
              <p:nvPr/>
            </p:nvSpPr>
            <p:spPr>
              <a:xfrm>
                <a:off x="7865807" y="6271177"/>
                <a:ext cx="23284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平均电子学响应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920794A-76AE-7FD5-5D71-F3B2DAB41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07" y="6271177"/>
                <a:ext cx="2328402" cy="369332"/>
              </a:xfrm>
              <a:prstGeom prst="rect">
                <a:avLst/>
              </a:prstGeom>
              <a:blipFill>
                <a:blip r:embed="rId7"/>
                <a:stretch>
                  <a:fillRect l="-2094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2C6DE58-667F-BF4B-E275-8D608ABAAFDB}"/>
                  </a:ext>
                </a:extLst>
              </p:cNvPr>
              <p:cNvSpPr/>
              <p:nvPr/>
            </p:nvSpPr>
            <p:spPr>
              <a:xfrm>
                <a:off x="768144" y="1130763"/>
                <a:ext cx="10994923" cy="2243048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的随机性，实际处理采用滤波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为此需要确定电子学响应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和滤波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目前测量了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64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个通道的平均响应函数，未来将对每个通道的响应函数进行刻度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2C6DE58-667F-BF4B-E275-8D608ABAA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44" y="1130763"/>
                <a:ext cx="10994923" cy="2243048"/>
              </a:xfrm>
              <a:prstGeom prst="rect">
                <a:avLst/>
              </a:prstGeom>
              <a:blipFill>
                <a:blip r:embed="rId8"/>
                <a:stretch>
                  <a:fillRect l="-721" r="-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008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775" y="6371099"/>
            <a:ext cx="2743200" cy="365125"/>
          </a:xfrm>
        </p:spPr>
        <p:txBody>
          <a:bodyPr/>
          <a:lstStyle/>
          <a:p>
            <a:fld id="{01635508-54A0-4FB0-A4C5-6467DE85E924}" type="slidenum">
              <a:rPr lang="zh-CN" altLang="en-US" smtClean="0"/>
              <a:t>23</a:t>
            </a:fld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波形重建算法介绍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EF9FA5-FDC7-3FD9-F5AE-B0BF88A82926}"/>
                  </a:ext>
                </a:extLst>
              </p:cNvPr>
              <p:cNvSpPr txBox="1"/>
              <p:nvPr/>
            </p:nvSpPr>
            <p:spPr>
              <a:xfrm>
                <a:off x="7908582" y="2109609"/>
                <a:ext cx="2688297" cy="732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EF9FA5-FDC7-3FD9-F5AE-B0BF88A82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582" y="2109609"/>
                <a:ext cx="2688297" cy="732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4F40E01-90E2-8E36-3288-70A8C5A104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10251" r="8784" b="2930"/>
          <a:stretch/>
        </p:blipFill>
        <p:spPr>
          <a:xfrm>
            <a:off x="3608438" y="2924829"/>
            <a:ext cx="4178709" cy="313017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A5DFCCB-2BB0-E0DA-ECCD-E51B33B09AC3}"/>
              </a:ext>
            </a:extLst>
          </p:cNvPr>
          <p:cNvSpPr txBox="1"/>
          <p:nvPr/>
        </p:nvSpPr>
        <p:spPr>
          <a:xfrm>
            <a:off x="2949735" y="6297073"/>
            <a:ext cx="5830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不同幅度高斯信号的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wiener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滤波（点）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近似形式（线）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4459669-AC54-896E-CA33-051E8E69280E}"/>
                  </a:ext>
                </a:extLst>
              </p:cNvPr>
              <p:cNvSpPr/>
              <p:nvPr/>
            </p:nvSpPr>
            <p:spPr>
              <a:xfrm>
                <a:off x="768144" y="1130763"/>
                <a:ext cx="10994923" cy="2243048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的随机性，实际处理采用滤波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为此需要确定电子学响应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和滤波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参考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MicroBooNE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实验的近似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wiener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滤波形式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4459669-AC54-896E-CA33-051E8E692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44" y="1130763"/>
                <a:ext cx="10994923" cy="2243048"/>
              </a:xfrm>
              <a:prstGeom prst="rect">
                <a:avLst/>
              </a:prstGeom>
              <a:blipFill>
                <a:blip r:embed="rId6"/>
                <a:stretch>
                  <a:fillRect l="-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442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775" y="6371099"/>
            <a:ext cx="2743200" cy="365125"/>
          </a:xfrm>
        </p:spPr>
        <p:txBody>
          <a:bodyPr/>
          <a:lstStyle/>
          <a:p>
            <a:fld id="{01635508-54A0-4FB0-A4C5-6467DE85E924}" type="slidenum">
              <a:rPr lang="zh-CN" altLang="en-US" smtClean="0"/>
              <a:t>24</a:t>
            </a:fld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波形重建算法介绍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E8E93D3-9D93-32C6-2583-0A07ECB2F80C}"/>
              </a:ext>
            </a:extLst>
          </p:cNvPr>
          <p:cNvSpPr/>
          <p:nvPr/>
        </p:nvSpPr>
        <p:spPr>
          <a:xfrm>
            <a:off x="1452715" y="1222372"/>
            <a:ext cx="10105103" cy="11350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信号发生器产生高斯信号到电子学通道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测试并优化重建波形的定时精度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BEF138-1F96-EF85-153D-17FC943F4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67" y="2680559"/>
            <a:ext cx="4240181" cy="30619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B10955-DA88-29BF-E8F4-C783F292F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969" y="2759852"/>
            <a:ext cx="4201006" cy="3045907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61122505-9F42-2F41-9FD2-BAE89033CE71}"/>
              </a:ext>
            </a:extLst>
          </p:cNvPr>
          <p:cNvSpPr/>
          <p:nvPr/>
        </p:nvSpPr>
        <p:spPr>
          <a:xfrm>
            <a:off x="5442155" y="4090219"/>
            <a:ext cx="1509252" cy="37362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071E68-A051-7DEC-9BBE-DBBCC2BC002B}"/>
              </a:ext>
            </a:extLst>
          </p:cNvPr>
          <p:cNvSpPr txBox="1"/>
          <p:nvPr/>
        </p:nvSpPr>
        <p:spPr>
          <a:xfrm>
            <a:off x="5743882" y="3549134"/>
            <a:ext cx="996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重建后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24539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775" y="6371099"/>
            <a:ext cx="2743200" cy="365125"/>
          </a:xfrm>
        </p:spPr>
        <p:txBody>
          <a:bodyPr/>
          <a:lstStyle/>
          <a:p>
            <a:fld id="{01635508-54A0-4FB0-A4C5-6467DE85E924}" type="slidenum">
              <a:rPr lang="zh-CN" altLang="en-US" smtClean="0"/>
              <a:t>25</a:t>
            </a:fld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波形重建算法介绍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E8E93D3-9D93-32C6-2583-0A07ECB2F80C}"/>
                  </a:ext>
                </a:extLst>
              </p:cNvPr>
              <p:cNvSpPr/>
              <p:nvPr/>
            </p:nvSpPr>
            <p:spPr>
              <a:xfrm>
                <a:off x="1329812" y="921088"/>
                <a:ext cx="10287001" cy="2354297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采用近似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wiener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滤波形式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空间上的参数优化问题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定义重建信号本底的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RMS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rad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，其与定时精度的上限相关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E8E93D3-9D93-32C6-2583-0A07ECB2F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812" y="921088"/>
                <a:ext cx="10287001" cy="2354297"/>
              </a:xfrm>
              <a:prstGeom prst="rect">
                <a:avLst/>
              </a:prstGeom>
              <a:blipFill>
                <a:blip r:embed="rId4"/>
                <a:stretch>
                  <a:fillRect l="-770" r="-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C5905D5B-DC22-D434-84CC-CD1BE176B876}"/>
              </a:ext>
            </a:extLst>
          </p:cNvPr>
          <p:cNvGrpSpPr/>
          <p:nvPr/>
        </p:nvGrpSpPr>
        <p:grpSpPr>
          <a:xfrm>
            <a:off x="1242058" y="3326775"/>
            <a:ext cx="4014021" cy="2910193"/>
            <a:chOff x="1853381" y="2315971"/>
            <a:chExt cx="5363497" cy="3621113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F9C3AAD-7251-5AFB-F313-EE1215E2E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86" t="8859" r="11200" b="2797"/>
            <a:stretch/>
          </p:blipFill>
          <p:spPr>
            <a:xfrm>
              <a:off x="6661355" y="2315971"/>
              <a:ext cx="555523" cy="3621113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957FE8-022B-672C-8D64-508C8D3CD6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4" t="8859" r="27708" b="2797"/>
            <a:stretch/>
          </p:blipFill>
          <p:spPr>
            <a:xfrm>
              <a:off x="1853381" y="2315971"/>
              <a:ext cx="4807974" cy="3621113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DCD8C3CB-0ACE-38C0-1CFA-E0A7E25E99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8411" r="9325" b="1263"/>
          <a:stretch/>
        </p:blipFill>
        <p:spPr>
          <a:xfrm>
            <a:off x="5766618" y="3334186"/>
            <a:ext cx="4511565" cy="2978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ECF83D3-42C7-22BF-F65E-1387708D19CE}"/>
                  </a:ext>
                </a:extLst>
              </p:cNvPr>
              <p:cNvSpPr txBox="1"/>
              <p:nvPr/>
            </p:nvSpPr>
            <p:spPr>
              <a:xfrm>
                <a:off x="1735452" y="6271177"/>
                <a:ext cx="28119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空间上的</a:t>
                </a:r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RMS</a:t>
                </a:r>
                <a:r>
                  <a:rPr lang="zh-CN" altLang="en-US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分布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ECF83D3-42C7-22BF-F65E-1387708D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52" y="6271177"/>
                <a:ext cx="2811968" cy="369332"/>
              </a:xfrm>
              <a:prstGeom prst="rect">
                <a:avLst/>
              </a:prstGeom>
              <a:blipFill>
                <a:blip r:embed="rId8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F0577282-2666-F039-3246-445F0E25E255}"/>
              </a:ext>
            </a:extLst>
          </p:cNvPr>
          <p:cNvSpPr txBox="1"/>
          <p:nvPr/>
        </p:nvSpPr>
        <p:spPr>
          <a:xfrm>
            <a:off x="6096000" y="6361772"/>
            <a:ext cx="370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参数谷附近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RMS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与定时精度的关系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558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775" y="6371099"/>
            <a:ext cx="2743200" cy="365125"/>
          </a:xfrm>
        </p:spPr>
        <p:txBody>
          <a:bodyPr/>
          <a:lstStyle/>
          <a:p>
            <a:fld id="{01635508-54A0-4FB0-A4C5-6467DE85E924}" type="slidenum">
              <a:rPr lang="zh-CN" altLang="en-US" smtClean="0"/>
              <a:t>26</a:t>
            </a:fld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波形重建算法介绍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E8E93D3-9D93-32C6-2583-0A07ECB2F80C}"/>
              </a:ext>
            </a:extLst>
          </p:cNvPr>
          <p:cNvSpPr/>
          <p:nvPr/>
        </p:nvSpPr>
        <p:spPr>
          <a:xfrm>
            <a:off x="1410467" y="1162426"/>
            <a:ext cx="10105103" cy="5810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除了滤波，具体的信号重建操作包括截断、补零和平滑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FD3A3A7-50CF-50C0-D09C-6C064472F6A8}"/>
              </a:ext>
            </a:extLst>
          </p:cNvPr>
          <p:cNvGrpSpPr/>
          <p:nvPr/>
        </p:nvGrpSpPr>
        <p:grpSpPr>
          <a:xfrm>
            <a:off x="2825439" y="3028548"/>
            <a:ext cx="4771921" cy="3842764"/>
            <a:chOff x="7437420" y="1033639"/>
            <a:chExt cx="4470559" cy="5896232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44E428C9-5F97-6EE8-4BBE-F62C0C8BE52F}"/>
                </a:ext>
              </a:extLst>
            </p:cNvPr>
            <p:cNvGrpSpPr/>
            <p:nvPr/>
          </p:nvGrpSpPr>
          <p:grpSpPr>
            <a:xfrm>
              <a:off x="7902286" y="1638672"/>
              <a:ext cx="2504210" cy="2232197"/>
              <a:chOff x="7268440" y="3153385"/>
              <a:chExt cx="2504210" cy="2232197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55E87AB0-E56E-A80F-96D3-FA2EE793D7C0}"/>
                  </a:ext>
                </a:extLst>
              </p:cNvPr>
              <p:cNvCxnSpPr>
                <a:cxnSpLocks/>
                <a:endCxn id="97" idx="0"/>
              </p:cNvCxnSpPr>
              <p:nvPr/>
            </p:nvCxnSpPr>
            <p:spPr>
              <a:xfrm>
                <a:off x="7268440" y="5055176"/>
                <a:ext cx="509155" cy="3092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1D5291B9-14EB-92C1-76B9-61FC20FF0017}"/>
                  </a:ext>
                </a:extLst>
              </p:cNvPr>
              <p:cNvCxnSpPr/>
              <p:nvPr/>
            </p:nvCxnSpPr>
            <p:spPr>
              <a:xfrm>
                <a:off x="7777595" y="5044786"/>
                <a:ext cx="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5BB39DFA-8678-F1A4-A25F-7387C096A9D1}"/>
                  </a:ext>
                </a:extLst>
              </p:cNvPr>
              <p:cNvSpPr/>
              <p:nvPr/>
            </p:nvSpPr>
            <p:spPr>
              <a:xfrm>
                <a:off x="7777595" y="3153385"/>
                <a:ext cx="1995055" cy="2232197"/>
              </a:xfrm>
              <a:custGeom>
                <a:avLst/>
                <a:gdLst>
                  <a:gd name="connsiteX0" fmla="*/ 0 w 1995055"/>
                  <a:gd name="connsiteY0" fmla="*/ 1904883 h 2232197"/>
                  <a:gd name="connsiteX1" fmla="*/ 207819 w 1995055"/>
                  <a:gd name="connsiteY1" fmla="*/ 8542 h 2232197"/>
                  <a:gd name="connsiteX2" fmla="*/ 550719 w 1995055"/>
                  <a:gd name="connsiteY2" fmla="*/ 1234670 h 2232197"/>
                  <a:gd name="connsiteX3" fmla="*/ 794905 w 1995055"/>
                  <a:gd name="connsiteY3" fmla="*/ 1946447 h 2232197"/>
                  <a:gd name="connsiteX4" fmla="*/ 1205346 w 1995055"/>
                  <a:gd name="connsiteY4" fmla="*/ 2190633 h 2232197"/>
                  <a:gd name="connsiteX5" fmla="*/ 1995055 w 1995055"/>
                  <a:gd name="connsiteY5" fmla="*/ 2232197 h 223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5055" h="2232197">
                    <a:moveTo>
                      <a:pt x="0" y="1904883"/>
                    </a:moveTo>
                    <a:cubicBezTo>
                      <a:pt x="58016" y="1012563"/>
                      <a:pt x="116033" y="120244"/>
                      <a:pt x="207819" y="8542"/>
                    </a:cubicBezTo>
                    <a:cubicBezTo>
                      <a:pt x="299605" y="-103160"/>
                      <a:pt x="452871" y="911686"/>
                      <a:pt x="550719" y="1234670"/>
                    </a:cubicBezTo>
                    <a:cubicBezTo>
                      <a:pt x="648567" y="1557654"/>
                      <a:pt x="685800" y="1787120"/>
                      <a:pt x="794905" y="1946447"/>
                    </a:cubicBezTo>
                    <a:cubicBezTo>
                      <a:pt x="904010" y="2105774"/>
                      <a:pt x="1005321" y="2143008"/>
                      <a:pt x="1205346" y="2190633"/>
                    </a:cubicBezTo>
                    <a:cubicBezTo>
                      <a:pt x="1405371" y="2238258"/>
                      <a:pt x="1860839" y="2224404"/>
                      <a:pt x="1995055" y="2232197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DB9D3675-B9DC-515D-5B9B-1E56F881E7AF}"/>
                </a:ext>
              </a:extLst>
            </p:cNvPr>
            <p:cNvSpPr/>
            <p:nvPr/>
          </p:nvSpPr>
          <p:spPr>
            <a:xfrm>
              <a:off x="7912678" y="3698936"/>
              <a:ext cx="1023505" cy="1913564"/>
            </a:xfrm>
            <a:custGeom>
              <a:avLst/>
              <a:gdLst>
                <a:gd name="connsiteX0" fmla="*/ 0 w 1023505"/>
                <a:gd name="connsiteY0" fmla="*/ 1913564 h 1913564"/>
                <a:gd name="connsiteX1" fmla="*/ 187037 w 1023505"/>
                <a:gd name="connsiteY1" fmla="*/ 1637 h 1913564"/>
                <a:gd name="connsiteX2" fmla="*/ 488373 w 1023505"/>
                <a:gd name="connsiteY2" fmla="*/ 1586250 h 1913564"/>
                <a:gd name="connsiteX3" fmla="*/ 1023505 w 1023505"/>
                <a:gd name="connsiteY3" fmla="*/ 1887587 h 191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505" h="1913564">
                  <a:moveTo>
                    <a:pt x="0" y="1913564"/>
                  </a:moveTo>
                  <a:cubicBezTo>
                    <a:pt x="52821" y="984876"/>
                    <a:pt x="105642" y="56189"/>
                    <a:pt x="187037" y="1637"/>
                  </a:cubicBezTo>
                  <a:cubicBezTo>
                    <a:pt x="268432" y="-52915"/>
                    <a:pt x="348962" y="1271925"/>
                    <a:pt x="488373" y="1586250"/>
                  </a:cubicBezTo>
                  <a:cubicBezTo>
                    <a:pt x="627784" y="1900575"/>
                    <a:pt x="825644" y="1894081"/>
                    <a:pt x="1023505" y="1887587"/>
                  </a:cubicBezTo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9DBE06E7-42E2-D814-1E20-981845F66E94}"/>
                </a:ext>
              </a:extLst>
            </p:cNvPr>
            <p:cNvCxnSpPr>
              <a:cxnSpLocks/>
            </p:cNvCxnSpPr>
            <p:nvPr/>
          </p:nvCxnSpPr>
          <p:spPr>
            <a:xfrm>
              <a:off x="8930988" y="5586525"/>
              <a:ext cx="1470313" cy="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7B4D456C-730F-00DE-0D4E-044CA933827C}"/>
                </a:ext>
              </a:extLst>
            </p:cNvPr>
            <p:cNvCxnSpPr>
              <a:cxnSpLocks/>
            </p:cNvCxnSpPr>
            <p:nvPr/>
          </p:nvCxnSpPr>
          <p:spPr>
            <a:xfrm>
              <a:off x="7860723" y="1106631"/>
              <a:ext cx="41563" cy="492009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3743D640-CF07-ED3C-9C1B-4339DDCD6714}"/>
                </a:ext>
              </a:extLst>
            </p:cNvPr>
            <p:cNvCxnSpPr>
              <a:cxnSpLocks/>
            </p:cNvCxnSpPr>
            <p:nvPr/>
          </p:nvCxnSpPr>
          <p:spPr>
            <a:xfrm>
              <a:off x="10349345" y="1148195"/>
              <a:ext cx="57151" cy="487853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8CF17A74-798B-049B-42CF-DB173F5BC4FA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8411441" y="3536677"/>
              <a:ext cx="2433834" cy="818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9559CE79-1E96-3B76-FE63-EAD9678240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1063" y="3536677"/>
              <a:ext cx="431223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61C712E4-FE45-C056-3C99-65FC784C6120}"/>
                </a:ext>
              </a:extLst>
            </p:cNvPr>
            <p:cNvCxnSpPr/>
            <p:nvPr/>
          </p:nvCxnSpPr>
          <p:spPr>
            <a:xfrm flipH="1">
              <a:off x="7481455" y="5597218"/>
              <a:ext cx="431223" cy="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2B4C08A9-E1E9-6224-131D-18D5F07517C6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 flipH="1">
              <a:off x="10845275" y="3542151"/>
              <a:ext cx="1041922" cy="271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47496E67-491C-412D-6D7D-1B1DC57355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345" y="5586525"/>
              <a:ext cx="1537853" cy="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sp>
          <p:nvSpPr>
            <p:cNvPr id="70" name="弧形 69">
              <a:extLst>
                <a:ext uri="{FF2B5EF4-FFF2-40B4-BE49-F238E27FC236}">
                  <a16:creationId xmlns:a16="http://schemas.microsoft.com/office/drawing/2014/main" id="{8FF23AF1-BBB3-2641-E23C-CDC14E80FBB4}"/>
                </a:ext>
              </a:extLst>
            </p:cNvPr>
            <p:cNvSpPr/>
            <p:nvPr/>
          </p:nvSpPr>
          <p:spPr>
            <a:xfrm rot="16736182">
              <a:off x="10565202" y="3369386"/>
              <a:ext cx="835846" cy="1190534"/>
            </a:xfrm>
            <a:prstGeom prst="arc">
              <a:avLst>
                <a:gd name="adj1" fmla="val 16168617"/>
                <a:gd name="adj2" fmla="val 19973071"/>
              </a:avLst>
            </a:prstGeom>
            <a:noFill/>
            <a:ln w="190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EFDCAFDE-E163-DD56-C119-25DB08D3EBF9}"/>
                </a:ext>
              </a:extLst>
            </p:cNvPr>
            <p:cNvSpPr txBox="1"/>
            <p:nvPr/>
          </p:nvSpPr>
          <p:spPr>
            <a:xfrm>
              <a:off x="8892551" y="1938481"/>
              <a:ext cx="2128602" cy="5961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实验波形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0E9504B6-8110-AA38-7C23-03BFA33D8693}"/>
                </a:ext>
              </a:extLst>
            </p:cNvPr>
            <p:cNvSpPr txBox="1"/>
            <p:nvPr/>
          </p:nvSpPr>
          <p:spPr>
            <a:xfrm>
              <a:off x="8359271" y="5635951"/>
              <a:ext cx="2026239" cy="59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响应函数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FA965147-7620-4511-90B1-26188DCC782C}"/>
                </a:ext>
              </a:extLst>
            </p:cNvPr>
            <p:cNvSpPr txBox="1"/>
            <p:nvPr/>
          </p:nvSpPr>
          <p:spPr>
            <a:xfrm>
              <a:off x="8595198" y="6333748"/>
              <a:ext cx="1396099" cy="5961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前后端补零</a:t>
              </a: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60EE1370-8D74-FEB5-1995-1CF5104418D6}"/>
                </a:ext>
              </a:extLst>
            </p:cNvPr>
            <p:cNvCxnSpPr>
              <a:cxnSpLocks/>
            </p:cNvCxnSpPr>
            <p:nvPr/>
          </p:nvCxnSpPr>
          <p:spPr>
            <a:xfrm>
              <a:off x="7437420" y="1127413"/>
              <a:ext cx="41563" cy="492009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7FB115B0-58A1-3919-4E34-47BC27F50807}"/>
                </a:ext>
              </a:extLst>
            </p:cNvPr>
            <p:cNvCxnSpPr>
              <a:cxnSpLocks/>
            </p:cNvCxnSpPr>
            <p:nvPr/>
          </p:nvCxnSpPr>
          <p:spPr>
            <a:xfrm>
              <a:off x="11866416" y="1106631"/>
              <a:ext cx="41563" cy="492009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连接符: 肘形 75">
              <a:extLst>
                <a:ext uri="{FF2B5EF4-FFF2-40B4-BE49-F238E27FC236}">
                  <a16:creationId xmlns:a16="http://schemas.microsoft.com/office/drawing/2014/main" id="{3EA62061-6680-7B15-5DD1-AF93A7696398}"/>
                </a:ext>
              </a:extLst>
            </p:cNvPr>
            <p:cNvCxnSpPr>
              <a:cxnSpLocks/>
              <a:stCxn id="73" idx="1"/>
            </p:cNvCxnSpPr>
            <p:nvPr/>
          </p:nvCxnSpPr>
          <p:spPr>
            <a:xfrm rot="10800000">
              <a:off x="7697101" y="5933220"/>
              <a:ext cx="898098" cy="698590"/>
            </a:xfrm>
            <a:prstGeom prst="bentConnector3">
              <a:avLst>
                <a:gd name="adj1" fmla="val 98813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7" name="连接符: 肘形 76">
              <a:extLst>
                <a:ext uri="{FF2B5EF4-FFF2-40B4-BE49-F238E27FC236}">
                  <a16:creationId xmlns:a16="http://schemas.microsoft.com/office/drawing/2014/main" id="{E0069D55-57CE-98A3-C68A-D7F71A4C43D3}"/>
                </a:ext>
              </a:extLst>
            </p:cNvPr>
            <p:cNvCxnSpPr>
              <a:cxnSpLocks/>
              <a:stCxn id="73" idx="3"/>
            </p:cNvCxnSpPr>
            <p:nvPr/>
          </p:nvCxnSpPr>
          <p:spPr>
            <a:xfrm flipV="1">
              <a:off x="9991297" y="5881255"/>
              <a:ext cx="1241275" cy="750554"/>
            </a:xfrm>
            <a:prstGeom prst="bentConnector3">
              <a:avLst>
                <a:gd name="adj1" fmla="val 99691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7492F7D5-CDA2-6135-376D-9FA93D96BC5F}"/>
                </a:ext>
              </a:extLst>
            </p:cNvPr>
            <p:cNvSpPr txBox="1"/>
            <p:nvPr/>
          </p:nvSpPr>
          <p:spPr>
            <a:xfrm>
              <a:off x="8295075" y="1033639"/>
              <a:ext cx="16154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实验采样区间</a:t>
              </a:r>
            </a:p>
          </p:txBody>
        </p: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5A2AEBAE-7244-EC70-9614-A0282D25AA5F}"/>
                </a:ext>
              </a:extLst>
            </p:cNvPr>
            <p:cNvCxnSpPr>
              <a:stCxn id="78" idx="1"/>
            </p:cNvCxnSpPr>
            <p:nvPr/>
          </p:nvCxnSpPr>
          <p:spPr>
            <a:xfrm flipH="1">
              <a:off x="7881504" y="1218305"/>
              <a:ext cx="413571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E2868837-1A39-BB09-04B5-5A60C50C445C}"/>
                </a:ext>
              </a:extLst>
            </p:cNvPr>
            <p:cNvCxnSpPr>
              <a:stCxn id="78" idx="3"/>
            </p:cNvCxnSpPr>
            <p:nvPr/>
          </p:nvCxnSpPr>
          <p:spPr>
            <a:xfrm>
              <a:off x="9910566" y="1218305"/>
              <a:ext cx="41959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B343C214-19EC-BC74-149E-F000EF72991D}"/>
                </a:ext>
              </a:extLst>
            </p:cNvPr>
            <p:cNvSpPr txBox="1"/>
            <p:nvPr/>
          </p:nvSpPr>
          <p:spPr>
            <a:xfrm>
              <a:off x="10587349" y="3964653"/>
              <a:ext cx="11590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平滑处理</a:t>
              </a:r>
            </a:p>
          </p:txBody>
        </p: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B404E0C4-0E78-791A-50B5-6ADE1B347BC5}"/>
                </a:ext>
              </a:extLst>
            </p:cNvPr>
            <p:cNvCxnSpPr/>
            <p:nvPr/>
          </p:nvCxnSpPr>
          <p:spPr>
            <a:xfrm flipH="1" flipV="1">
              <a:off x="10587349" y="3698936"/>
              <a:ext cx="349083" cy="265717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FCBDF712-760E-EFD8-C5F6-2D4838021507}"/>
                </a:ext>
              </a:extLst>
            </p:cNvPr>
            <p:cNvGrpSpPr/>
            <p:nvPr/>
          </p:nvGrpSpPr>
          <p:grpSpPr>
            <a:xfrm>
              <a:off x="8411441" y="3964653"/>
              <a:ext cx="1995055" cy="374527"/>
              <a:chOff x="8424430" y="3964653"/>
              <a:chExt cx="1976871" cy="374527"/>
            </a:xfrm>
          </p:grpSpPr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E6F92FE9-5278-EBC4-E6B5-38B83F125D30}"/>
                  </a:ext>
                </a:extLst>
              </p:cNvPr>
              <p:cNvCxnSpPr/>
              <p:nvPr/>
            </p:nvCxnSpPr>
            <p:spPr>
              <a:xfrm>
                <a:off x="8424430" y="3964653"/>
                <a:ext cx="0" cy="3693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1F5303F3-EF38-CC43-5AE8-CC1B86880EE0}"/>
                  </a:ext>
                </a:extLst>
              </p:cNvPr>
              <p:cNvCxnSpPr/>
              <p:nvPr/>
            </p:nvCxnSpPr>
            <p:spPr>
              <a:xfrm>
                <a:off x="10380506" y="3969848"/>
                <a:ext cx="0" cy="3693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A943CC44-AEB6-3BD1-0B2A-AB7C2D50A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4430" y="4149319"/>
                <a:ext cx="197687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916B3675-A4AD-FF50-CCDF-019CEEF71C1F}"/>
                </a:ext>
              </a:extLst>
            </p:cNvPr>
            <p:cNvCxnSpPr>
              <a:cxnSpLocks/>
              <a:stCxn id="97" idx="0"/>
            </p:cNvCxnSpPr>
            <p:nvPr/>
          </p:nvCxnSpPr>
          <p:spPr>
            <a:xfrm>
              <a:off x="8411441" y="3543555"/>
              <a:ext cx="0" cy="37632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371198BD-C02F-157E-5154-76870D046A90}"/>
                </a:ext>
              </a:extLst>
            </p:cNvPr>
            <p:cNvGrpSpPr/>
            <p:nvPr/>
          </p:nvGrpSpPr>
          <p:grpSpPr>
            <a:xfrm>
              <a:off x="7895024" y="5199239"/>
              <a:ext cx="1995055" cy="374527"/>
              <a:chOff x="8424430" y="3964653"/>
              <a:chExt cx="1976871" cy="374527"/>
            </a:xfrm>
          </p:grpSpPr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D240A0E5-40B2-0FDB-7BF3-3E5E7D7B3075}"/>
                  </a:ext>
                </a:extLst>
              </p:cNvPr>
              <p:cNvCxnSpPr/>
              <p:nvPr/>
            </p:nvCxnSpPr>
            <p:spPr>
              <a:xfrm>
                <a:off x="8424430" y="3964653"/>
                <a:ext cx="0" cy="3693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7647D9CD-A92A-5F31-A5A2-640FA67FECE9}"/>
                  </a:ext>
                </a:extLst>
              </p:cNvPr>
              <p:cNvCxnSpPr/>
              <p:nvPr/>
            </p:nvCxnSpPr>
            <p:spPr>
              <a:xfrm>
                <a:off x="10390802" y="3969848"/>
                <a:ext cx="0" cy="3693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F3EF8ACA-22BA-718C-A33D-8FD396833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4430" y="4149319"/>
                <a:ext cx="197687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3971C93F-ED25-F1FB-A7DD-7D6645AADDF9}"/>
                </a:ext>
              </a:extLst>
            </p:cNvPr>
            <p:cNvSpPr txBox="1"/>
            <p:nvPr/>
          </p:nvSpPr>
          <p:spPr>
            <a:xfrm>
              <a:off x="8295074" y="4473004"/>
              <a:ext cx="2139888" cy="4846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solidFill>
                    <a:srgbClr val="00B05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响应函数有效时间</a:t>
              </a:r>
            </a:p>
          </p:txBody>
        </p: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1E504D4A-1A72-100C-9FBC-DF84F45EEE1C}"/>
                </a:ext>
              </a:extLst>
            </p:cNvPr>
            <p:cNvCxnSpPr>
              <a:cxnSpLocks/>
              <a:stCxn id="86" idx="0"/>
            </p:cNvCxnSpPr>
            <p:nvPr/>
          </p:nvCxnSpPr>
          <p:spPr>
            <a:xfrm flipV="1">
              <a:off x="9365018" y="4182517"/>
              <a:ext cx="3251" cy="290487"/>
            </a:xfrm>
            <a:prstGeom prst="straightConnector1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F1E000DE-5095-3AF6-76FB-2E4484ADA299}"/>
                </a:ext>
              </a:extLst>
            </p:cNvPr>
            <p:cNvCxnSpPr>
              <a:cxnSpLocks/>
              <a:stCxn id="86" idx="2"/>
            </p:cNvCxnSpPr>
            <p:nvPr/>
          </p:nvCxnSpPr>
          <p:spPr>
            <a:xfrm flipH="1">
              <a:off x="9270274" y="4957632"/>
              <a:ext cx="94745" cy="394440"/>
            </a:xfrm>
            <a:prstGeom prst="straightConnector1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49A85B1-EA58-215D-FDC8-C30F15F79535}"/>
              </a:ext>
            </a:extLst>
          </p:cNvPr>
          <p:cNvGrpSpPr/>
          <p:nvPr/>
        </p:nvGrpSpPr>
        <p:grpSpPr>
          <a:xfrm>
            <a:off x="2062504" y="1942333"/>
            <a:ext cx="6904405" cy="995425"/>
            <a:chOff x="354253" y="2705726"/>
            <a:chExt cx="11678944" cy="2674893"/>
          </a:xfrm>
        </p:grpSpPr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6DDC2AE7-B577-D8FB-DD99-A0F7115FF085}"/>
                </a:ext>
              </a:extLst>
            </p:cNvPr>
            <p:cNvCxnSpPr>
              <a:cxnSpLocks/>
            </p:cNvCxnSpPr>
            <p:nvPr/>
          </p:nvCxnSpPr>
          <p:spPr>
            <a:xfrm>
              <a:off x="2846439" y="4412773"/>
              <a:ext cx="0" cy="532223"/>
            </a:xfrm>
            <a:prstGeom prst="straightConnector1">
              <a:avLst/>
            </a:prstGeom>
            <a:ln w="28575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352F1941-3E67-3D76-6705-E5E96E140E78}"/>
                    </a:ext>
                  </a:extLst>
                </p:cNvPr>
                <p:cNvSpPr txBox="1"/>
                <p:nvPr/>
              </p:nvSpPr>
              <p:spPr>
                <a:xfrm>
                  <a:off x="354253" y="3222230"/>
                  <a:ext cx="1607281" cy="6202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rPr>
                    <a:t>实验波形</a:t>
                  </a:r>
                  <a14:m>
                    <m:oMath xmlns:m="http://schemas.openxmlformats.org/officeDocument/2006/math">
                      <m:r>
                        <a:rPr lang="en-US" altLang="zh-CN" sz="9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CN" sz="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352F1941-3E67-3D76-6705-E5E96E140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53" y="3222230"/>
                  <a:ext cx="1607281" cy="620289"/>
                </a:xfrm>
                <a:prstGeom prst="rect">
                  <a:avLst/>
                </a:prstGeom>
                <a:blipFill>
                  <a:blip r:embed="rId4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B7AC9C1E-B442-8592-CFB0-846E212A995D}"/>
                    </a:ext>
                  </a:extLst>
                </p:cNvPr>
                <p:cNvSpPr txBox="1"/>
                <p:nvPr/>
              </p:nvSpPr>
              <p:spPr>
                <a:xfrm>
                  <a:off x="354253" y="4760330"/>
                  <a:ext cx="1579755" cy="6202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rPr>
                    <a:t>响应函数</a:t>
                  </a:r>
                  <a14:m>
                    <m:oMath xmlns:m="http://schemas.openxmlformats.org/officeDocument/2006/math">
                      <m:r>
                        <a:rPr lang="en-US" altLang="zh-CN" sz="9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B7AC9C1E-B442-8592-CFB0-846E212A9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53" y="4760330"/>
                  <a:ext cx="1579755" cy="620289"/>
                </a:xfrm>
                <a:prstGeom prst="rect">
                  <a:avLst/>
                </a:prstGeom>
                <a:blipFill>
                  <a:blip r:embed="rId5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D44170E-7A8B-D246-B4BC-A2BBB09AFD05}"/>
                </a:ext>
              </a:extLst>
            </p:cNvPr>
            <p:cNvSpPr/>
            <p:nvPr/>
          </p:nvSpPr>
          <p:spPr>
            <a:xfrm>
              <a:off x="3709708" y="3965094"/>
              <a:ext cx="1194620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补零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855B404-574D-EA03-24F9-A95C9437C652}"/>
                </a:ext>
              </a:extLst>
            </p:cNvPr>
            <p:cNvSpPr/>
            <p:nvPr/>
          </p:nvSpPr>
          <p:spPr>
            <a:xfrm>
              <a:off x="2271768" y="2705726"/>
              <a:ext cx="913621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kern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初拟合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6698F458-F3EF-F500-F44A-674AD9169880}"/>
                    </a:ext>
                  </a:extLst>
                </p:cNvPr>
                <p:cNvSpPr/>
                <p:nvPr/>
              </p:nvSpPr>
              <p:spPr>
                <a:xfrm>
                  <a:off x="6816505" y="3808712"/>
                  <a:ext cx="2387783" cy="760444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altLang="zh-CN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altLang="zh-CN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1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altLang="zh-CN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900" dirty="0">
                      <a:noFill/>
                    </a:rPr>
                    <a:t>1</a:t>
                  </a:r>
                  <a:endParaRPr lang="zh-CN" altLang="en-US" sz="900" dirty="0">
                    <a:noFill/>
                  </a:endParaRPr>
                </a:p>
              </p:txBody>
            </p:sp>
          </mc:Choice>
          <mc:Fallback xmlns=""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6698F458-F3EF-F500-F44A-674AD9169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505" y="3808712"/>
                  <a:ext cx="2387783" cy="760444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2CAA9AB-F51E-850E-1857-749C9C34EB27}"/>
                </a:ext>
              </a:extLst>
            </p:cNvPr>
            <p:cNvSpPr/>
            <p:nvPr/>
          </p:nvSpPr>
          <p:spPr>
            <a:xfrm>
              <a:off x="5375496" y="3965094"/>
              <a:ext cx="1194620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FFT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连接符: 肘形 10">
              <a:extLst>
                <a:ext uri="{FF2B5EF4-FFF2-40B4-BE49-F238E27FC236}">
                  <a16:creationId xmlns:a16="http://schemas.microsoft.com/office/drawing/2014/main" id="{E0D74F03-3D89-BE76-4D6C-780C9E178E78}"/>
                </a:ext>
              </a:extLst>
            </p:cNvPr>
            <p:cNvCxnSpPr>
              <a:cxnSpLocks/>
              <a:stCxn id="5" idx="3"/>
              <a:endCxn id="9" idx="0"/>
            </p:cNvCxnSpPr>
            <p:nvPr/>
          </p:nvCxnSpPr>
          <p:spPr>
            <a:xfrm>
              <a:off x="1961534" y="3532374"/>
              <a:ext cx="6048863" cy="276337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连接符: 肘形 11">
              <a:extLst>
                <a:ext uri="{FF2B5EF4-FFF2-40B4-BE49-F238E27FC236}">
                  <a16:creationId xmlns:a16="http://schemas.microsoft.com/office/drawing/2014/main" id="{221B9D9F-DF2B-E045-9223-58C0918D79ED}"/>
                </a:ext>
              </a:extLst>
            </p:cNvPr>
            <p:cNvCxnSpPr>
              <a:cxnSpLocks/>
              <a:stCxn id="6" idx="3"/>
              <a:endCxn id="9" idx="2"/>
            </p:cNvCxnSpPr>
            <p:nvPr/>
          </p:nvCxnSpPr>
          <p:spPr>
            <a:xfrm flipV="1">
              <a:off x="1934008" y="4569156"/>
              <a:ext cx="6076389" cy="501319"/>
            </a:xfrm>
            <a:prstGeom prst="bentConnector2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270A6A77-AF5D-F159-ECF4-E1BD8B5D824A}"/>
                </a:ext>
              </a:extLst>
            </p:cNvPr>
            <p:cNvCxnSpPr/>
            <p:nvPr/>
          </p:nvCxnSpPr>
          <p:spPr>
            <a:xfrm>
              <a:off x="2502310" y="3153405"/>
              <a:ext cx="0" cy="253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47959DE-FD80-1E76-CB2B-CCF38168E71C}"/>
                </a:ext>
              </a:extLst>
            </p:cNvPr>
            <p:cNvSpPr/>
            <p:nvPr/>
          </p:nvSpPr>
          <p:spPr>
            <a:xfrm>
              <a:off x="1667757" y="3966955"/>
              <a:ext cx="1669105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kern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有效时间截断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0744759A-ED0B-4F6B-9591-B07F693C642D}"/>
                </a:ext>
              </a:extLst>
            </p:cNvPr>
            <p:cNvCxnSpPr>
              <a:cxnSpLocks/>
            </p:cNvCxnSpPr>
            <p:nvPr/>
          </p:nvCxnSpPr>
          <p:spPr>
            <a:xfrm>
              <a:off x="2846439" y="3153405"/>
              <a:ext cx="0" cy="811689"/>
            </a:xfrm>
            <a:prstGeom prst="straightConnector1">
              <a:avLst/>
            </a:prstGeom>
            <a:ln w="28575">
              <a:prstDash val="lg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12EEC2A-D47C-4548-8DF2-BCE1D8FB2A7A}"/>
                </a:ext>
              </a:extLst>
            </p:cNvPr>
            <p:cNvSpPr/>
            <p:nvPr/>
          </p:nvSpPr>
          <p:spPr>
            <a:xfrm>
              <a:off x="4399935" y="2705726"/>
              <a:ext cx="1227297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kern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平滑处理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C4551FA3-68BF-4A0C-8389-DF920FC14B05}"/>
                </a:ext>
              </a:extLst>
            </p:cNvPr>
            <p:cNvCxnSpPr>
              <a:cxnSpLocks/>
            </p:cNvCxnSpPr>
            <p:nvPr/>
          </p:nvCxnSpPr>
          <p:spPr>
            <a:xfrm>
              <a:off x="5062140" y="3153405"/>
              <a:ext cx="0" cy="253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CA06FCFD-069C-245D-3D8C-CC83C0880FE8}"/>
                </a:ext>
              </a:extLst>
            </p:cNvPr>
            <p:cNvCxnSpPr>
              <a:cxnSpLocks/>
            </p:cNvCxnSpPr>
            <p:nvPr/>
          </p:nvCxnSpPr>
          <p:spPr>
            <a:xfrm>
              <a:off x="4307017" y="4425391"/>
              <a:ext cx="0" cy="6450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18C0A0FF-D7DA-34DB-5D3E-0DA36CE057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0628" y="3532375"/>
              <a:ext cx="6389" cy="433672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B840C51-C7B1-6494-1229-EF9C5BA154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7072" y="4425391"/>
              <a:ext cx="6389" cy="6450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8A942D3C-FB63-98DA-F9AB-3F1E1CBEA3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7072" y="3532375"/>
              <a:ext cx="6389" cy="433672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10177938-20C7-DE1F-2F22-79A5EFCC45F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9204288" y="4188934"/>
              <a:ext cx="1276899" cy="45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FED7E89-7BEB-F6D0-4FBA-E2DAEC86A2DB}"/>
                </a:ext>
              </a:extLst>
            </p:cNvPr>
            <p:cNvSpPr/>
            <p:nvPr/>
          </p:nvSpPr>
          <p:spPr>
            <a:xfrm>
              <a:off x="9204288" y="3205160"/>
              <a:ext cx="1194620" cy="447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IFFT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8EF780CE-03EF-95D8-6664-18E94D99006E}"/>
                </a:ext>
              </a:extLst>
            </p:cNvPr>
            <p:cNvCxnSpPr>
              <a:cxnSpLocks/>
            </p:cNvCxnSpPr>
            <p:nvPr/>
          </p:nvCxnSpPr>
          <p:spPr>
            <a:xfrm>
              <a:off x="9792253" y="3665458"/>
              <a:ext cx="0" cy="519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EFF92C05-F3A8-AEE9-056A-DA38FD420D55}"/>
                    </a:ext>
                  </a:extLst>
                </p:cNvPr>
                <p:cNvSpPr txBox="1"/>
                <p:nvPr/>
              </p:nvSpPr>
              <p:spPr>
                <a:xfrm>
                  <a:off x="10481186" y="4020827"/>
                  <a:ext cx="1552011" cy="6330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900" dirty="0">
                      <a:solidFill>
                        <a:schemeClr val="tx1"/>
                      </a:solidFill>
                    </a:rPr>
                    <a:t>原始波形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altLang="zh-CN" sz="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9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zh-CN" altLang="en-US" sz="9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EFF92C05-F3A8-AEE9-056A-DA38FD420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1186" y="4020827"/>
                  <a:ext cx="1552011" cy="633039"/>
                </a:xfrm>
                <a:prstGeom prst="rect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7902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775" y="6371099"/>
            <a:ext cx="2743200" cy="365125"/>
          </a:xfrm>
        </p:spPr>
        <p:txBody>
          <a:bodyPr/>
          <a:lstStyle/>
          <a:p>
            <a:fld id="{01635508-54A0-4FB0-A4C5-6467DE85E924}" type="slidenum">
              <a:rPr lang="zh-CN" altLang="en-US" smtClean="0"/>
              <a:t>27</a:t>
            </a:fld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波形重建算法介绍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E8E93D3-9D93-32C6-2583-0A07ECB2F80C}"/>
              </a:ext>
            </a:extLst>
          </p:cNvPr>
          <p:cNvSpPr/>
          <p:nvPr/>
        </p:nvSpPr>
        <p:spPr>
          <a:xfrm>
            <a:off x="1432011" y="1228717"/>
            <a:ext cx="10105103" cy="11350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补零提高采样时间，避免因为离散操作带来的噪声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采取补零个数为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个的结果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EAFCCD-2E83-4801-39AD-F68C9B5E97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11024" r="9412" b="605"/>
          <a:stretch/>
        </p:blipFill>
        <p:spPr>
          <a:xfrm>
            <a:off x="2312744" y="3073274"/>
            <a:ext cx="4886017" cy="32883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DF7E06D-8C51-722B-143D-6C554ADDAFD6}"/>
              </a:ext>
            </a:extLst>
          </p:cNvPr>
          <p:cNvSpPr txBox="1"/>
          <p:nvPr/>
        </p:nvSpPr>
        <p:spPr>
          <a:xfrm>
            <a:off x="7436248" y="3897323"/>
            <a:ext cx="4562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离散傅里叶变换：频谱精度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1 /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917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775" y="6371099"/>
            <a:ext cx="2743200" cy="365125"/>
          </a:xfrm>
        </p:spPr>
        <p:txBody>
          <a:bodyPr/>
          <a:lstStyle/>
          <a:p>
            <a:fld id="{01635508-54A0-4FB0-A4C5-6467DE85E924}" type="slidenum">
              <a:rPr lang="zh-CN" altLang="en-US" smtClean="0"/>
              <a:t>28</a:t>
            </a:fld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波形重建算法介绍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E8E93D3-9D93-32C6-2583-0A07ECB2F80C}"/>
              </a:ext>
            </a:extLst>
          </p:cNvPr>
          <p:cNvSpPr/>
          <p:nvPr/>
        </p:nvSpPr>
        <p:spPr>
          <a:xfrm>
            <a:off x="1181289" y="1230512"/>
            <a:ext cx="10105103" cy="5810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平滑处理避免了截断所带来的振荡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694A308-BDF2-D4E9-8420-8EA514529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123" y="3134056"/>
            <a:ext cx="3608982" cy="2906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72E6951-2F17-7760-A598-54E34B7AA2C3}"/>
                  </a:ext>
                </a:extLst>
              </p:cNvPr>
              <p:cNvSpPr txBox="1"/>
              <p:nvPr/>
            </p:nvSpPr>
            <p:spPr>
              <a:xfrm>
                <a:off x="1130510" y="2468826"/>
                <a:ext cx="45181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72E6951-2F17-7760-A598-54E34B7AA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510" y="2468826"/>
                <a:ext cx="451812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ABD549DA-9E86-FF91-73BD-D0B840331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278" y="884906"/>
            <a:ext cx="2971822" cy="22955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EF83578-FB46-BD7D-2746-166A4C113C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051"/>
          <a:stretch/>
        </p:blipFill>
        <p:spPr>
          <a:xfrm>
            <a:off x="6642666" y="4232065"/>
            <a:ext cx="3066425" cy="2321596"/>
          </a:xfrm>
          <a:prstGeom prst="rect">
            <a:avLst/>
          </a:prstGeom>
        </p:spPr>
      </p:pic>
      <p:sp>
        <p:nvSpPr>
          <p:cNvPr id="22" name="箭头: 下 21">
            <a:extLst>
              <a:ext uri="{FF2B5EF4-FFF2-40B4-BE49-F238E27FC236}">
                <a16:creationId xmlns:a16="http://schemas.microsoft.com/office/drawing/2014/main" id="{E2A12D1A-F859-8FFC-BCA9-C7CEFD5D3C2D}"/>
              </a:ext>
            </a:extLst>
          </p:cNvPr>
          <p:cNvSpPr/>
          <p:nvPr/>
        </p:nvSpPr>
        <p:spPr>
          <a:xfrm>
            <a:off x="7988710" y="3308555"/>
            <a:ext cx="373625" cy="884903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9EFECEF-FAA4-0C58-8AA2-4A4200294C2B}"/>
              </a:ext>
            </a:extLst>
          </p:cNvPr>
          <p:cNvSpPr txBox="1"/>
          <p:nvPr/>
        </p:nvSpPr>
        <p:spPr>
          <a:xfrm>
            <a:off x="6315996" y="3521590"/>
            <a:ext cx="1559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平滑处理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9905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20D935F-F125-3A3F-DD8B-2915DD7FBD45}"/>
              </a:ext>
            </a:extLst>
          </p:cNvPr>
          <p:cNvSpPr/>
          <p:nvPr/>
        </p:nvSpPr>
        <p:spPr>
          <a:xfrm>
            <a:off x="1740310" y="1367404"/>
            <a:ext cx="8711380" cy="188461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确定了波形重建的基本方法，基于时间精度对反演算法进行了优化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将该方法应用的单峰事例上，未来将该算法推广至多峰堆叠事例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测量了多个通道的平均响应函数，未来将对每个通道进行刻度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623FCF-98F2-7E1F-CB08-A6012D41592C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6" name="圆角矩形 4">
              <a:extLst>
                <a:ext uri="{FF2B5EF4-FFF2-40B4-BE49-F238E27FC236}">
                  <a16:creationId xmlns:a16="http://schemas.microsoft.com/office/drawing/2014/main" id="{FEB58DDA-4D4C-71AD-D704-F4A0C8B0A27D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D8B9AF-836B-47DF-865E-50FB88C2A9D5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625619-BAA5-03D9-6BA2-B8485BC339B2}"/>
              </a:ext>
            </a:extLst>
          </p:cNvPr>
          <p:cNvGrpSpPr/>
          <p:nvPr/>
        </p:nvGrpSpPr>
        <p:grpSpPr>
          <a:xfrm>
            <a:off x="2630129" y="222728"/>
            <a:ext cx="10144174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32" name="圆角矩形 3">
              <a:extLst>
                <a:ext uri="{FF2B5EF4-FFF2-40B4-BE49-F238E27FC236}">
                  <a16:creationId xmlns:a16="http://schemas.microsoft.com/office/drawing/2014/main" id="{F6466C2E-0EA5-BA02-E787-6DA7040586C4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7">
              <a:extLst>
                <a:ext uri="{FF2B5EF4-FFF2-40B4-BE49-F238E27FC236}">
                  <a16:creationId xmlns:a16="http://schemas.microsoft.com/office/drawing/2014/main" id="{014B7C91-1033-817A-96D7-CDCED39C21F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6CF47D-AD01-2757-6ECF-B3B58E402702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44C77F9-5832-E287-1154-39737F84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BAF460D-8FA6-1770-A2E0-49413C666015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总结与展望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C6C6D94-4557-A691-97AB-6770207A8092}"/>
              </a:ext>
            </a:extLst>
          </p:cNvPr>
          <p:cNvGrpSpPr/>
          <p:nvPr/>
        </p:nvGrpSpPr>
        <p:grpSpPr>
          <a:xfrm>
            <a:off x="3667153" y="3223986"/>
            <a:ext cx="4571279" cy="3114183"/>
            <a:chOff x="2644878" y="2395473"/>
            <a:chExt cx="6149356" cy="41892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842C049-B78E-7F91-490C-D6937A48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878" y="2395473"/>
              <a:ext cx="6149356" cy="4189248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D8E40C-87D6-3EB2-CFD1-B961BDA9F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6077" y="3360161"/>
              <a:ext cx="1672417" cy="495531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470F0DF-5570-797F-BD22-8730E9C70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1" t="60494" r="4573" b="1"/>
            <a:stretch/>
          </p:blipFill>
          <p:spPr>
            <a:xfrm>
              <a:off x="5807243" y="4131976"/>
              <a:ext cx="2803357" cy="1661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00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5" name="圆角矩形 4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21265" y="217491"/>
            <a:ext cx="9059632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4" name="圆角矩形 3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D9F9CBB-3ECB-4238-B361-A2F27E216A5E}"/>
              </a:ext>
            </a:extLst>
          </p:cNvPr>
          <p:cNvSpPr txBox="1"/>
          <p:nvPr/>
        </p:nvSpPr>
        <p:spPr>
          <a:xfrm>
            <a:off x="645180" y="191595"/>
            <a:ext cx="2976085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的发展需求</a:t>
            </a:r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6F4AF-65E1-CF89-FFAC-AA941DEA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93" y="1592297"/>
            <a:ext cx="4993376" cy="4584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核物理的历史就是核素表的扩张史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核物理永远的前沿：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向空白的区域探索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将已知的区域串联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在前人的不断探索下，核素表的很多区域已被征服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07A08E-47E4-0870-7DE4-742C4EBD1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385" y="1667607"/>
            <a:ext cx="6303910" cy="41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0">
            <a:off x="0" y="-7"/>
            <a:ext cx="12192000" cy="242661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2493941"/>
            <a:ext cx="12192000" cy="7069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36239" y="3909427"/>
            <a:ext cx="5119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3851" y="-24013"/>
            <a:ext cx="11544299" cy="31547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9900" b="1" dirty="0">
                <a:solidFill>
                  <a:schemeClr val="bg1">
                    <a:alpha val="10000"/>
                  </a:schemeClr>
                </a:solidFill>
              </a:rPr>
              <a:t>THANKS</a:t>
            </a:r>
            <a:endParaRPr lang="zh-CN" altLang="en-US" sz="199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6405" y="1196335"/>
            <a:ext cx="2439190" cy="2439192"/>
            <a:chOff x="5007734" y="902247"/>
            <a:chExt cx="2543685" cy="2543686"/>
          </a:xfrm>
        </p:grpSpPr>
        <p:sp>
          <p:nvSpPr>
            <p:cNvPr id="8" name="椭圆 7"/>
            <p:cNvSpPr/>
            <p:nvPr/>
          </p:nvSpPr>
          <p:spPr>
            <a:xfrm>
              <a:off x="5007734" y="902247"/>
              <a:ext cx="2543685" cy="254368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160137" y="1054647"/>
              <a:ext cx="2213120" cy="2213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1438170"/>
            <a:ext cx="1936392" cy="193081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E43B20-49B7-4E87-A643-5D152C4A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6F4AF-65E1-CF89-FFAC-AA941DEA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789"/>
            <a:ext cx="10515600" cy="5112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核素表上未被发掘的区域、未被探明的反应则充满了机遇与困难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向空白的区域探索  →  奇异的核素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将已知的区域串联  →  小截面的反应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反应精度的提升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但是这也对探测器提出了更高要求（能量分辨、时间分辨、径迹重建等）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0D545E1-8AD7-751C-7A00-E94AD76339FA}"/>
              </a:ext>
            </a:extLst>
          </p:cNvPr>
          <p:cNvSpPr txBox="1"/>
          <p:nvPr/>
        </p:nvSpPr>
        <p:spPr>
          <a:xfrm>
            <a:off x="7150471" y="5025033"/>
            <a:ext cx="4727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：“虽千万分之一吾往矣！”</a:t>
            </a:r>
            <a:endParaRPr lang="zh-CN" altLang="en-US" sz="2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CBA8C4A-7701-CCBB-6C82-D674FAACE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74" y="3790258"/>
            <a:ext cx="3908288" cy="2931217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ED19966D-61E8-60AD-1277-F9F54D1A2CA8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0" name="圆角矩形 4">
              <a:extLst>
                <a:ext uri="{FF2B5EF4-FFF2-40B4-BE49-F238E27FC236}">
                  <a16:creationId xmlns:a16="http://schemas.microsoft.com/office/drawing/2014/main" id="{05B393B1-D5CB-2617-391D-D9897C9C9418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26B8E8F-91E1-3E61-AC96-B42C235C8FD4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1574A12-7A5D-586F-8FB0-C1585BA4C94E}"/>
              </a:ext>
            </a:extLst>
          </p:cNvPr>
          <p:cNvGrpSpPr/>
          <p:nvPr/>
        </p:nvGrpSpPr>
        <p:grpSpPr>
          <a:xfrm>
            <a:off x="3621265" y="217491"/>
            <a:ext cx="9059632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25" name="圆角矩形 3">
              <a:extLst>
                <a:ext uri="{FF2B5EF4-FFF2-40B4-BE49-F238E27FC236}">
                  <a16:creationId xmlns:a16="http://schemas.microsoft.com/office/drawing/2014/main" id="{3331F229-9760-4628-E18D-DDAA13B81B93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7">
              <a:extLst>
                <a:ext uri="{FF2B5EF4-FFF2-40B4-BE49-F238E27FC236}">
                  <a16:creationId xmlns:a16="http://schemas.microsoft.com/office/drawing/2014/main" id="{1F7BF432-F1C2-B011-FDC6-B9411E81F99D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97BA53D-381D-6C07-E4B3-F2ED17F70B0B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963BEF5B-03C0-AC2F-9A88-834A89734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BFA48D27-D9F3-BF73-E1C8-EFB480F15770}"/>
              </a:ext>
            </a:extLst>
          </p:cNvPr>
          <p:cNvSpPr txBox="1"/>
          <p:nvPr/>
        </p:nvSpPr>
        <p:spPr>
          <a:xfrm>
            <a:off x="645180" y="191595"/>
            <a:ext cx="2976085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的发展需求</a:t>
            </a:r>
          </a:p>
        </p:txBody>
      </p:sp>
    </p:spTree>
    <p:extLst>
      <p:ext uri="{BB962C8B-B14F-4D97-AF65-F5344CB8AC3E}">
        <p14:creationId xmlns:p14="http://schemas.microsoft.com/office/powerpoint/2010/main" val="82691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6F4AF-65E1-CF89-FFAC-AA941DEA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789"/>
            <a:ext cx="10515600" cy="5112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目前的改进需求可以总结为：提高多径迹的重建能力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多径迹的重建能力与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整体性能挂钩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F4101E-066D-BE6E-A5BA-9523CF59FB66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5" name="圆角矩形 4">
              <a:extLst>
                <a:ext uri="{FF2B5EF4-FFF2-40B4-BE49-F238E27FC236}">
                  <a16:creationId xmlns:a16="http://schemas.microsoft.com/office/drawing/2014/main" id="{3400A3B0-F8E5-54DA-D815-7C019DC2A002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C821EA7-F7D5-46E5-EDC6-5AEDC9EDBC0D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B9590E9-0048-CDE2-DAD5-CE22671195A9}"/>
              </a:ext>
            </a:extLst>
          </p:cNvPr>
          <p:cNvGrpSpPr/>
          <p:nvPr/>
        </p:nvGrpSpPr>
        <p:grpSpPr>
          <a:xfrm>
            <a:off x="3621265" y="217491"/>
            <a:ext cx="9059632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28" name="圆角矩形 3">
              <a:extLst>
                <a:ext uri="{FF2B5EF4-FFF2-40B4-BE49-F238E27FC236}">
                  <a16:creationId xmlns:a16="http://schemas.microsoft.com/office/drawing/2014/main" id="{D61D6F33-C445-CDE0-7218-DF94B72CBBD7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7">
              <a:extLst>
                <a:ext uri="{FF2B5EF4-FFF2-40B4-BE49-F238E27FC236}">
                  <a16:creationId xmlns:a16="http://schemas.microsoft.com/office/drawing/2014/main" id="{AE6995F6-BF09-9FA8-4543-0FF8C89E6425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E3FAA4E-EBDD-DE23-CEBE-A7C5A0ED5198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473714FA-3DDC-F6D2-A725-3553217D8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2F812FED-E66D-C29A-61C6-0F6C6CEF9332}"/>
              </a:ext>
            </a:extLst>
          </p:cNvPr>
          <p:cNvSpPr txBox="1"/>
          <p:nvPr/>
        </p:nvSpPr>
        <p:spPr>
          <a:xfrm>
            <a:off x="645180" y="191595"/>
            <a:ext cx="2976085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的发展需求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578BDE4-42E6-6352-901B-D82921818094}"/>
              </a:ext>
            </a:extLst>
          </p:cNvPr>
          <p:cNvGrpSpPr/>
          <p:nvPr/>
        </p:nvGrpSpPr>
        <p:grpSpPr>
          <a:xfrm>
            <a:off x="2158181" y="2251442"/>
            <a:ext cx="7303942" cy="4275499"/>
            <a:chOff x="2133222" y="1989921"/>
            <a:chExt cx="7456720" cy="436493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EDF8DF0-300A-69AB-978D-7090F56D5E9B}"/>
                </a:ext>
              </a:extLst>
            </p:cNvPr>
            <p:cNvSpPr/>
            <p:nvPr/>
          </p:nvSpPr>
          <p:spPr>
            <a:xfrm>
              <a:off x="3373486" y="1989921"/>
              <a:ext cx="2399070" cy="66859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提升多径迹重建能力</a:t>
              </a:r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9F7CA83-9D7B-DFBA-EF9E-3007A0C08436}"/>
                </a:ext>
              </a:extLst>
            </p:cNvPr>
            <p:cNvSpPr/>
            <p:nvPr/>
          </p:nvSpPr>
          <p:spPr>
            <a:xfrm>
              <a:off x="4881777" y="4536486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提升定时精度</a:t>
              </a:r>
              <a:endParaRPr lang="zh-CN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18AA758-42E9-D16B-7C19-77BB97D32DC1}"/>
                </a:ext>
              </a:extLst>
            </p:cNvPr>
            <p:cNvSpPr/>
            <p:nvPr/>
          </p:nvSpPr>
          <p:spPr>
            <a:xfrm>
              <a:off x="7630330" y="3308963"/>
              <a:ext cx="1959612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径迹重建算法</a:t>
              </a:r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149836-F7E3-433D-D38F-237C30C8ABEC}"/>
                </a:ext>
              </a:extLst>
            </p:cNvPr>
            <p:cNvSpPr/>
            <p:nvPr/>
          </p:nvSpPr>
          <p:spPr>
            <a:xfrm>
              <a:off x="6701705" y="1989921"/>
              <a:ext cx="2399070" cy="66859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</a:t>
              </a: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MTPC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整体性能</a:t>
              </a:r>
              <a:endParaRPr lang="zh-CN" altLang="en-US" dirty="0"/>
            </a:p>
          </p:txBody>
        </p: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A7FC70C0-4D77-A51F-C0F9-C3445006A3C6}"/>
                </a:ext>
              </a:extLst>
            </p:cNvPr>
            <p:cNvSpPr/>
            <p:nvPr/>
          </p:nvSpPr>
          <p:spPr>
            <a:xfrm>
              <a:off x="5910208" y="2064775"/>
              <a:ext cx="703006" cy="14748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58141B9E-4899-0376-785D-7E2421859F49}"/>
                </a:ext>
              </a:extLst>
            </p:cNvPr>
            <p:cNvSpPr/>
            <p:nvPr/>
          </p:nvSpPr>
          <p:spPr>
            <a:xfrm flipH="1">
              <a:off x="5910208" y="2306868"/>
              <a:ext cx="703006" cy="14748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A0411BE-1D4E-C348-78A3-35E7722BA4BD}"/>
                </a:ext>
              </a:extLst>
            </p:cNvPr>
            <p:cNvSpPr/>
            <p:nvPr/>
          </p:nvSpPr>
          <p:spPr>
            <a:xfrm>
              <a:off x="4881776" y="3308963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空间分辨</a:t>
              </a:r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EB2117A-00F1-D1F3-5493-D61C1E26990B}"/>
                </a:ext>
              </a:extLst>
            </p:cNvPr>
            <p:cNvSpPr/>
            <p:nvPr/>
          </p:nvSpPr>
          <p:spPr>
            <a:xfrm>
              <a:off x="2133222" y="3308963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能量分辨</a:t>
              </a:r>
              <a:endParaRPr lang="zh-CN" altLang="en-US" dirty="0"/>
            </a:p>
          </p:txBody>
        </p:sp>
        <p:cxnSp>
          <p:nvCxnSpPr>
            <p:cNvPr id="19" name="连接符: 肘形 18">
              <a:extLst>
                <a:ext uri="{FF2B5EF4-FFF2-40B4-BE49-F238E27FC236}">
                  <a16:creationId xmlns:a16="http://schemas.microsoft.com/office/drawing/2014/main" id="{73CD4E35-3EAA-8E65-CF70-B361D14C5764}"/>
                </a:ext>
              </a:extLst>
            </p:cNvPr>
            <p:cNvCxnSpPr>
              <a:cxnSpLocks/>
              <a:stCxn id="12" idx="0"/>
              <a:endCxn id="2" idx="2"/>
            </p:cNvCxnSpPr>
            <p:nvPr/>
          </p:nvCxnSpPr>
          <p:spPr>
            <a:xfrm rot="5400000" flipH="1" flipV="1">
              <a:off x="3542113" y="2278056"/>
              <a:ext cx="650448" cy="1411367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连接符: 肘形 21">
              <a:extLst>
                <a:ext uri="{FF2B5EF4-FFF2-40B4-BE49-F238E27FC236}">
                  <a16:creationId xmlns:a16="http://schemas.microsoft.com/office/drawing/2014/main" id="{7CB22F9A-FCF8-CA05-593B-4658AE00B5D1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rot="16200000" flipV="1">
              <a:off x="6423292" y="1122118"/>
              <a:ext cx="325224" cy="4048465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BE40485-74C1-FB2C-A06D-5BD582F33802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5910208" y="2983738"/>
              <a:ext cx="0" cy="325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D3992F2-ADE8-8C84-C323-BA4C61BE8819}"/>
                </a:ext>
              </a:extLst>
            </p:cNvPr>
            <p:cNvSpPr/>
            <p:nvPr/>
          </p:nvSpPr>
          <p:spPr>
            <a:xfrm>
              <a:off x="2133222" y="4536486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增益</a:t>
              </a: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\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电场刻度</a:t>
              </a:r>
              <a:endParaRPr lang="zh-CN" altLang="en-US" dirty="0"/>
            </a:p>
          </p:txBody>
        </p:sp>
        <p:cxnSp>
          <p:nvCxnSpPr>
            <p:cNvPr id="42" name="连接符: 肘形 41">
              <a:extLst>
                <a:ext uri="{FF2B5EF4-FFF2-40B4-BE49-F238E27FC236}">
                  <a16:creationId xmlns:a16="http://schemas.microsoft.com/office/drawing/2014/main" id="{CF31C335-27AC-099A-F7BB-027B4C4B0616}"/>
                </a:ext>
              </a:extLst>
            </p:cNvPr>
            <p:cNvCxnSpPr>
              <a:stCxn id="39" idx="0"/>
              <a:endCxn id="11" idx="2"/>
            </p:cNvCxnSpPr>
            <p:nvPr/>
          </p:nvCxnSpPr>
          <p:spPr>
            <a:xfrm rot="5400000" flipH="1" flipV="1">
              <a:off x="4219040" y="2845318"/>
              <a:ext cx="633783" cy="2748554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连接符: 肘形 43">
              <a:extLst>
                <a:ext uri="{FF2B5EF4-FFF2-40B4-BE49-F238E27FC236}">
                  <a16:creationId xmlns:a16="http://schemas.microsoft.com/office/drawing/2014/main" id="{C04FDD09-48C2-9FA9-EB23-9260C1F18267}"/>
                </a:ext>
              </a:extLst>
            </p:cNvPr>
            <p:cNvCxnSpPr>
              <a:stCxn id="4" idx="0"/>
              <a:endCxn id="12" idx="2"/>
            </p:cNvCxnSpPr>
            <p:nvPr/>
          </p:nvCxnSpPr>
          <p:spPr>
            <a:xfrm rot="16200000" flipV="1">
              <a:off x="4219041" y="2845317"/>
              <a:ext cx="633783" cy="274855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D5DFC50-8C71-08ED-D617-17A58E27AD5E}"/>
                </a:ext>
              </a:extLst>
            </p:cNvPr>
            <p:cNvSpPr/>
            <p:nvPr/>
          </p:nvSpPr>
          <p:spPr>
            <a:xfrm>
              <a:off x="3544589" y="5761111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波形分析算法</a:t>
              </a:r>
              <a:endParaRPr lang="zh-CN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A2C07BF-5B01-BDCC-3D80-AF707DFC8AD2}"/>
                </a:ext>
              </a:extLst>
            </p:cNvPr>
            <p:cNvSpPr/>
            <p:nvPr/>
          </p:nvSpPr>
          <p:spPr>
            <a:xfrm>
              <a:off x="7116951" y="5761111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电子学改进</a:t>
              </a:r>
              <a:endParaRPr lang="zh-CN" altLang="en-US" dirty="0"/>
            </a:p>
          </p:txBody>
        </p:sp>
        <p:cxnSp>
          <p:nvCxnSpPr>
            <p:cNvPr id="48" name="连接符: 肘形 47">
              <a:extLst>
                <a:ext uri="{FF2B5EF4-FFF2-40B4-BE49-F238E27FC236}">
                  <a16:creationId xmlns:a16="http://schemas.microsoft.com/office/drawing/2014/main" id="{BFE6287C-1E43-8FA5-CA78-BF196A77A7AA}"/>
                </a:ext>
              </a:extLst>
            </p:cNvPr>
            <p:cNvCxnSpPr>
              <a:stCxn id="45" idx="0"/>
              <a:endCxn id="4" idx="2"/>
            </p:cNvCxnSpPr>
            <p:nvPr/>
          </p:nvCxnSpPr>
          <p:spPr>
            <a:xfrm rot="5400000" flipH="1" flipV="1">
              <a:off x="4926173" y="4777075"/>
              <a:ext cx="630885" cy="1337188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连接符: 肘形 49">
              <a:extLst>
                <a:ext uri="{FF2B5EF4-FFF2-40B4-BE49-F238E27FC236}">
                  <a16:creationId xmlns:a16="http://schemas.microsoft.com/office/drawing/2014/main" id="{41A54252-A32D-9AB2-09E9-810456EB1A3A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rot="16200000" flipV="1">
              <a:off x="6870075" y="4485802"/>
              <a:ext cx="315442" cy="2235175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连接符: 肘形 55">
              <a:extLst>
                <a:ext uri="{FF2B5EF4-FFF2-40B4-BE49-F238E27FC236}">
                  <a16:creationId xmlns:a16="http://schemas.microsoft.com/office/drawing/2014/main" id="{6B2615A2-513D-EB80-9C43-AAE7277AE496}"/>
                </a:ext>
              </a:extLst>
            </p:cNvPr>
            <p:cNvCxnSpPr/>
            <p:nvPr/>
          </p:nvCxnSpPr>
          <p:spPr>
            <a:xfrm rot="16200000" flipV="1">
              <a:off x="6057020" y="4256314"/>
              <a:ext cx="1542966" cy="835742"/>
            </a:xfrm>
            <a:prstGeom prst="bentConnector3">
              <a:avLst>
                <a:gd name="adj1" fmla="val 7325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370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6F4AF-65E1-CF89-FFAC-AA941DEA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75" y="1069658"/>
            <a:ext cx="10515600" cy="5112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多径迹的核反应在核天体物理中有重要作用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F4101E-066D-BE6E-A5BA-9523CF59FB66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5" name="圆角矩形 4">
              <a:extLst>
                <a:ext uri="{FF2B5EF4-FFF2-40B4-BE49-F238E27FC236}">
                  <a16:creationId xmlns:a16="http://schemas.microsoft.com/office/drawing/2014/main" id="{3400A3B0-F8E5-54DA-D815-7C019DC2A002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C821EA7-F7D5-46E5-EDC6-5AEDC9EDBC0D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B9590E9-0048-CDE2-DAD5-CE22671195A9}"/>
              </a:ext>
            </a:extLst>
          </p:cNvPr>
          <p:cNvGrpSpPr/>
          <p:nvPr/>
        </p:nvGrpSpPr>
        <p:grpSpPr>
          <a:xfrm>
            <a:off x="3621265" y="217491"/>
            <a:ext cx="9059632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28" name="圆角矩形 3">
              <a:extLst>
                <a:ext uri="{FF2B5EF4-FFF2-40B4-BE49-F238E27FC236}">
                  <a16:creationId xmlns:a16="http://schemas.microsoft.com/office/drawing/2014/main" id="{D61D6F33-C445-CDE0-7218-DF94B72CBBD7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7">
              <a:extLst>
                <a:ext uri="{FF2B5EF4-FFF2-40B4-BE49-F238E27FC236}">
                  <a16:creationId xmlns:a16="http://schemas.microsoft.com/office/drawing/2014/main" id="{AE6995F6-BF09-9FA8-4543-0FF8C89E6425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E3FAA4E-EBDD-DE23-CEBE-A7C5A0ED5198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473714FA-3DDC-F6D2-A725-3553217D8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2F812FED-E66D-C29A-61C6-0F6C6CEF9332}"/>
              </a:ext>
            </a:extLst>
          </p:cNvPr>
          <p:cNvSpPr txBox="1"/>
          <p:nvPr/>
        </p:nvSpPr>
        <p:spPr>
          <a:xfrm>
            <a:off x="645180" y="191595"/>
            <a:ext cx="2976085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的发展需求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752484FF-54BC-13D0-7DC8-E1F5E2382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37" y="1858380"/>
            <a:ext cx="2636388" cy="178576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0FB9281-B389-45A2-80A1-43B93B8FA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111" y="3320511"/>
            <a:ext cx="2038121" cy="130297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D2B65750-7926-B29D-E16F-8C7B731EA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934" y="1953144"/>
            <a:ext cx="2721833" cy="1485162"/>
          </a:xfrm>
          <a:prstGeom prst="rect">
            <a:avLst/>
          </a:prstGeom>
        </p:spPr>
      </p:pic>
      <p:sp>
        <p:nvSpPr>
          <p:cNvPr id="41" name="箭头: 下 40">
            <a:extLst>
              <a:ext uri="{FF2B5EF4-FFF2-40B4-BE49-F238E27FC236}">
                <a16:creationId xmlns:a16="http://schemas.microsoft.com/office/drawing/2014/main" id="{4443C4FC-6588-36A5-A0C6-4F87C52F9E44}"/>
              </a:ext>
            </a:extLst>
          </p:cNvPr>
          <p:cNvSpPr/>
          <p:nvPr/>
        </p:nvSpPr>
        <p:spPr>
          <a:xfrm rot="18434212">
            <a:off x="4066808" y="3381619"/>
            <a:ext cx="161949" cy="500913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箭头: 下 41">
            <a:extLst>
              <a:ext uri="{FF2B5EF4-FFF2-40B4-BE49-F238E27FC236}">
                <a16:creationId xmlns:a16="http://schemas.microsoft.com/office/drawing/2014/main" id="{9D1E2BC8-B730-F2AF-C6E9-BF69D6C5B800}"/>
              </a:ext>
            </a:extLst>
          </p:cNvPr>
          <p:cNvSpPr/>
          <p:nvPr/>
        </p:nvSpPr>
        <p:spPr>
          <a:xfrm rot="3165788" flipV="1">
            <a:off x="7217270" y="3403869"/>
            <a:ext cx="161949" cy="500913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B987075-B8B7-63C1-818C-7920E90F2529}"/>
              </a:ext>
            </a:extLst>
          </p:cNvPr>
          <p:cNvSpPr txBox="1"/>
          <p:nvPr/>
        </p:nvSpPr>
        <p:spPr>
          <a:xfrm>
            <a:off x="2148832" y="3848097"/>
            <a:ext cx="995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pp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链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AF40026-E390-F087-6D01-37643CF8A59B}"/>
              </a:ext>
            </a:extLst>
          </p:cNvPr>
          <p:cNvSpPr txBox="1"/>
          <p:nvPr/>
        </p:nvSpPr>
        <p:spPr>
          <a:xfrm>
            <a:off x="8340189" y="3739643"/>
            <a:ext cx="1644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CNO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循环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DC75311-66C2-D102-0055-F374415A8E72}"/>
              </a:ext>
            </a:extLst>
          </p:cNvPr>
          <p:cNvSpPr txBox="1"/>
          <p:nvPr/>
        </p:nvSpPr>
        <p:spPr>
          <a:xfrm>
            <a:off x="4374954" y="2595050"/>
            <a:ext cx="2955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3α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过程（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Hoyle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态）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1E7706-DBCF-A726-8F3C-F9E914A028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73" y="4415859"/>
            <a:ext cx="5666914" cy="21786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5D83039-E7AC-7725-EF83-4EB0CCFBF4DF}"/>
              </a:ext>
            </a:extLst>
          </p:cNvPr>
          <p:cNvSpPr txBox="1"/>
          <p:nvPr/>
        </p:nvSpPr>
        <p:spPr>
          <a:xfrm>
            <a:off x="1794965" y="5557509"/>
            <a:ext cx="1703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3α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过程：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373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6F4AF-65E1-CF89-FFAC-AA941DEA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789"/>
            <a:ext cx="10515600" cy="5112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多径迹的核反应能使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从直接测量的框架中跳出来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F4101E-066D-BE6E-A5BA-9523CF59FB66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5" name="圆角矩形 4">
              <a:extLst>
                <a:ext uri="{FF2B5EF4-FFF2-40B4-BE49-F238E27FC236}">
                  <a16:creationId xmlns:a16="http://schemas.microsoft.com/office/drawing/2014/main" id="{3400A3B0-F8E5-54DA-D815-7C019DC2A002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C821EA7-F7D5-46E5-EDC6-5AEDC9EDBC0D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B9590E9-0048-CDE2-DAD5-CE22671195A9}"/>
              </a:ext>
            </a:extLst>
          </p:cNvPr>
          <p:cNvGrpSpPr/>
          <p:nvPr/>
        </p:nvGrpSpPr>
        <p:grpSpPr>
          <a:xfrm>
            <a:off x="3621265" y="217491"/>
            <a:ext cx="9059632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28" name="圆角矩形 3">
              <a:extLst>
                <a:ext uri="{FF2B5EF4-FFF2-40B4-BE49-F238E27FC236}">
                  <a16:creationId xmlns:a16="http://schemas.microsoft.com/office/drawing/2014/main" id="{D61D6F33-C445-CDE0-7218-DF94B72CBBD7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7">
              <a:extLst>
                <a:ext uri="{FF2B5EF4-FFF2-40B4-BE49-F238E27FC236}">
                  <a16:creationId xmlns:a16="http://schemas.microsoft.com/office/drawing/2014/main" id="{AE6995F6-BF09-9FA8-4543-0FF8C89E6425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E3FAA4E-EBDD-DE23-CEBE-A7C5A0ED5198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473714FA-3DDC-F6D2-A725-3553217D8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2F812FED-E66D-C29A-61C6-0F6C6CEF9332}"/>
              </a:ext>
            </a:extLst>
          </p:cNvPr>
          <p:cNvSpPr txBox="1"/>
          <p:nvPr/>
        </p:nvSpPr>
        <p:spPr>
          <a:xfrm>
            <a:off x="645180" y="191595"/>
            <a:ext cx="2976085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的发展需求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8BCF1D7-12AD-6FE5-8E94-89119FFA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94" y="4371731"/>
            <a:ext cx="5213555" cy="20538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5A0DA0E-CCAE-98CF-AF24-D1DE31368173}"/>
              </a:ext>
            </a:extLst>
          </p:cNvPr>
          <p:cNvSpPr txBox="1"/>
          <p:nvPr/>
        </p:nvSpPr>
        <p:spPr>
          <a:xfrm>
            <a:off x="1021540" y="4936978"/>
            <a:ext cx="3691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“特洛伊木马”间接测量：</a:t>
            </a: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FC239C2-4992-64C7-03A7-ED6713C123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64"/>
          <a:stretch/>
        </p:blipFill>
        <p:spPr>
          <a:xfrm>
            <a:off x="3621265" y="1800817"/>
            <a:ext cx="4601132" cy="23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9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6F4AF-65E1-CF89-FFAC-AA941DEA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789"/>
            <a:ext cx="10515600" cy="5112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总结来说，多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径迹的重建能力能够大大提升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的物理潜力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	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F4101E-066D-BE6E-A5BA-9523CF59FB66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25" name="圆角矩形 4">
              <a:extLst>
                <a:ext uri="{FF2B5EF4-FFF2-40B4-BE49-F238E27FC236}">
                  <a16:creationId xmlns:a16="http://schemas.microsoft.com/office/drawing/2014/main" id="{3400A3B0-F8E5-54DA-D815-7C019DC2A002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C821EA7-F7D5-46E5-EDC6-5AEDC9EDBC0D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B9590E9-0048-CDE2-DAD5-CE22671195A9}"/>
              </a:ext>
            </a:extLst>
          </p:cNvPr>
          <p:cNvGrpSpPr/>
          <p:nvPr/>
        </p:nvGrpSpPr>
        <p:grpSpPr>
          <a:xfrm>
            <a:off x="3621265" y="217491"/>
            <a:ext cx="9059632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28" name="圆角矩形 3">
              <a:extLst>
                <a:ext uri="{FF2B5EF4-FFF2-40B4-BE49-F238E27FC236}">
                  <a16:creationId xmlns:a16="http://schemas.microsoft.com/office/drawing/2014/main" id="{D61D6F33-C445-CDE0-7218-DF94B72CBBD7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7">
              <a:extLst>
                <a:ext uri="{FF2B5EF4-FFF2-40B4-BE49-F238E27FC236}">
                  <a16:creationId xmlns:a16="http://schemas.microsoft.com/office/drawing/2014/main" id="{AE6995F6-BF09-9FA8-4543-0FF8C89E6425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E3FAA4E-EBDD-DE23-CEBE-A7C5A0ED5198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473714FA-3DDC-F6D2-A725-3553217D8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2F812FED-E66D-C29A-61C6-0F6C6CEF9332}"/>
              </a:ext>
            </a:extLst>
          </p:cNvPr>
          <p:cNvSpPr txBox="1"/>
          <p:nvPr/>
        </p:nvSpPr>
        <p:spPr>
          <a:xfrm>
            <a:off x="645180" y="191595"/>
            <a:ext cx="2976085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的发展需求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6167063-FACC-B25E-45DF-88F94C158969}"/>
              </a:ext>
            </a:extLst>
          </p:cNvPr>
          <p:cNvGrpSpPr/>
          <p:nvPr/>
        </p:nvGrpSpPr>
        <p:grpSpPr>
          <a:xfrm>
            <a:off x="2644878" y="2395473"/>
            <a:ext cx="6149356" cy="4189248"/>
            <a:chOff x="2644878" y="2395473"/>
            <a:chExt cx="6149356" cy="418924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867E9C2-FBF0-72B1-05D1-DA09CD304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878" y="2395473"/>
              <a:ext cx="6149356" cy="418924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87B0E77-FC74-59D0-FEFE-1847E034E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6077" y="3360161"/>
              <a:ext cx="1672417" cy="495531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329A376-A6CE-0F73-6C24-40AD07DB4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1" t="60494" r="4573" b="1"/>
            <a:stretch/>
          </p:blipFill>
          <p:spPr>
            <a:xfrm>
              <a:off x="5807243" y="4131976"/>
              <a:ext cx="2803357" cy="1661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055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1393247-2D10-4B97-9594-E0C20DB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6F4AF-65E1-CF89-FFAC-AA941DEA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789"/>
            <a:ext cx="10515600" cy="511217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波形分析算法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473714FA-3DDC-F6D2-A725-3553217D8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2578BDE4-42E6-6352-901B-D82921818094}"/>
              </a:ext>
            </a:extLst>
          </p:cNvPr>
          <p:cNvGrpSpPr/>
          <p:nvPr/>
        </p:nvGrpSpPr>
        <p:grpSpPr>
          <a:xfrm>
            <a:off x="2197510" y="1901465"/>
            <a:ext cx="7303942" cy="4275499"/>
            <a:chOff x="2133222" y="1989921"/>
            <a:chExt cx="7456720" cy="436493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EDF8DF0-300A-69AB-978D-7090F56D5E9B}"/>
                </a:ext>
              </a:extLst>
            </p:cNvPr>
            <p:cNvSpPr/>
            <p:nvPr/>
          </p:nvSpPr>
          <p:spPr>
            <a:xfrm>
              <a:off x="3373486" y="1989921"/>
              <a:ext cx="2399070" cy="66859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提升多径迹重建能力</a:t>
              </a:r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9F7CA83-9D7B-DFBA-EF9E-3007A0C08436}"/>
                </a:ext>
              </a:extLst>
            </p:cNvPr>
            <p:cNvSpPr/>
            <p:nvPr/>
          </p:nvSpPr>
          <p:spPr>
            <a:xfrm>
              <a:off x="4881777" y="4536486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提升定时精度</a:t>
              </a:r>
              <a:endParaRPr lang="zh-CN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18AA758-42E9-D16B-7C19-77BB97D32DC1}"/>
                </a:ext>
              </a:extLst>
            </p:cNvPr>
            <p:cNvSpPr/>
            <p:nvPr/>
          </p:nvSpPr>
          <p:spPr>
            <a:xfrm>
              <a:off x="7630330" y="3308963"/>
              <a:ext cx="1959612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径迹重建算法</a:t>
              </a:r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149836-F7E3-433D-D38F-237C30C8ABEC}"/>
                </a:ext>
              </a:extLst>
            </p:cNvPr>
            <p:cNvSpPr/>
            <p:nvPr/>
          </p:nvSpPr>
          <p:spPr>
            <a:xfrm>
              <a:off x="6701705" y="1989921"/>
              <a:ext cx="2399070" cy="66859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</a:t>
              </a: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MTPC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整体性能</a:t>
              </a:r>
              <a:endParaRPr lang="zh-CN" altLang="en-US" dirty="0"/>
            </a:p>
          </p:txBody>
        </p: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A7FC70C0-4D77-A51F-C0F9-C3445006A3C6}"/>
                </a:ext>
              </a:extLst>
            </p:cNvPr>
            <p:cNvSpPr/>
            <p:nvPr/>
          </p:nvSpPr>
          <p:spPr>
            <a:xfrm>
              <a:off x="5910208" y="2064775"/>
              <a:ext cx="703006" cy="14748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58141B9E-4899-0376-785D-7E2421859F49}"/>
                </a:ext>
              </a:extLst>
            </p:cNvPr>
            <p:cNvSpPr/>
            <p:nvPr/>
          </p:nvSpPr>
          <p:spPr>
            <a:xfrm flipH="1">
              <a:off x="5910208" y="2306868"/>
              <a:ext cx="703006" cy="14748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A0411BE-1D4E-C348-78A3-35E7722BA4BD}"/>
                </a:ext>
              </a:extLst>
            </p:cNvPr>
            <p:cNvSpPr/>
            <p:nvPr/>
          </p:nvSpPr>
          <p:spPr>
            <a:xfrm>
              <a:off x="4881776" y="3308963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空间分辨</a:t>
              </a:r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EB2117A-00F1-D1F3-5493-D61C1E26990B}"/>
                </a:ext>
              </a:extLst>
            </p:cNvPr>
            <p:cNvSpPr/>
            <p:nvPr/>
          </p:nvSpPr>
          <p:spPr>
            <a:xfrm>
              <a:off x="2133222" y="3308963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能量分辨</a:t>
              </a:r>
              <a:endParaRPr lang="zh-CN" altLang="en-US" dirty="0"/>
            </a:p>
          </p:txBody>
        </p:sp>
        <p:cxnSp>
          <p:nvCxnSpPr>
            <p:cNvPr id="19" name="连接符: 肘形 18">
              <a:extLst>
                <a:ext uri="{FF2B5EF4-FFF2-40B4-BE49-F238E27FC236}">
                  <a16:creationId xmlns:a16="http://schemas.microsoft.com/office/drawing/2014/main" id="{73CD4E35-3EAA-8E65-CF70-B361D14C5764}"/>
                </a:ext>
              </a:extLst>
            </p:cNvPr>
            <p:cNvCxnSpPr>
              <a:cxnSpLocks/>
              <a:stCxn id="12" idx="0"/>
              <a:endCxn id="2" idx="2"/>
            </p:cNvCxnSpPr>
            <p:nvPr/>
          </p:nvCxnSpPr>
          <p:spPr>
            <a:xfrm rot="5400000" flipH="1" flipV="1">
              <a:off x="3542113" y="2278056"/>
              <a:ext cx="650448" cy="1411367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连接符: 肘形 21">
              <a:extLst>
                <a:ext uri="{FF2B5EF4-FFF2-40B4-BE49-F238E27FC236}">
                  <a16:creationId xmlns:a16="http://schemas.microsoft.com/office/drawing/2014/main" id="{7CB22F9A-FCF8-CA05-593B-4658AE00B5D1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rot="16200000" flipV="1">
              <a:off x="6423292" y="1122118"/>
              <a:ext cx="325224" cy="4048465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BE40485-74C1-FB2C-A06D-5BD582F33802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5910208" y="2983738"/>
              <a:ext cx="0" cy="325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D3992F2-ADE8-8C84-C323-BA4C61BE8819}"/>
                </a:ext>
              </a:extLst>
            </p:cNvPr>
            <p:cNvSpPr/>
            <p:nvPr/>
          </p:nvSpPr>
          <p:spPr>
            <a:xfrm>
              <a:off x="2133222" y="4536486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增益</a:t>
              </a: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\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电场刻度</a:t>
              </a:r>
              <a:endParaRPr lang="zh-CN" altLang="en-US" dirty="0"/>
            </a:p>
          </p:txBody>
        </p:sp>
        <p:cxnSp>
          <p:nvCxnSpPr>
            <p:cNvPr id="42" name="连接符: 肘形 41">
              <a:extLst>
                <a:ext uri="{FF2B5EF4-FFF2-40B4-BE49-F238E27FC236}">
                  <a16:creationId xmlns:a16="http://schemas.microsoft.com/office/drawing/2014/main" id="{CF31C335-27AC-099A-F7BB-027B4C4B0616}"/>
                </a:ext>
              </a:extLst>
            </p:cNvPr>
            <p:cNvCxnSpPr>
              <a:stCxn id="39" idx="0"/>
              <a:endCxn id="11" idx="2"/>
            </p:cNvCxnSpPr>
            <p:nvPr/>
          </p:nvCxnSpPr>
          <p:spPr>
            <a:xfrm rot="5400000" flipH="1" flipV="1">
              <a:off x="4219040" y="2845318"/>
              <a:ext cx="633783" cy="2748554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连接符: 肘形 43">
              <a:extLst>
                <a:ext uri="{FF2B5EF4-FFF2-40B4-BE49-F238E27FC236}">
                  <a16:creationId xmlns:a16="http://schemas.microsoft.com/office/drawing/2014/main" id="{C04FDD09-48C2-9FA9-EB23-9260C1F18267}"/>
                </a:ext>
              </a:extLst>
            </p:cNvPr>
            <p:cNvCxnSpPr>
              <a:stCxn id="4" idx="0"/>
              <a:endCxn id="12" idx="2"/>
            </p:cNvCxnSpPr>
            <p:nvPr/>
          </p:nvCxnSpPr>
          <p:spPr>
            <a:xfrm rot="16200000" flipV="1">
              <a:off x="4219041" y="2845317"/>
              <a:ext cx="633783" cy="274855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D5DFC50-8C71-08ED-D617-17A58E27AD5E}"/>
                </a:ext>
              </a:extLst>
            </p:cNvPr>
            <p:cNvSpPr/>
            <p:nvPr/>
          </p:nvSpPr>
          <p:spPr>
            <a:xfrm>
              <a:off x="3544589" y="5761111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波形分析算法</a:t>
              </a:r>
              <a:endParaRPr lang="zh-CN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A2C07BF-5B01-BDCC-3D80-AF707DFC8AD2}"/>
                </a:ext>
              </a:extLst>
            </p:cNvPr>
            <p:cNvSpPr/>
            <p:nvPr/>
          </p:nvSpPr>
          <p:spPr>
            <a:xfrm>
              <a:off x="7116951" y="5761111"/>
              <a:ext cx="2056864" cy="5937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电子学改进</a:t>
              </a:r>
              <a:endParaRPr lang="zh-CN" altLang="en-US" dirty="0"/>
            </a:p>
          </p:txBody>
        </p:sp>
        <p:cxnSp>
          <p:nvCxnSpPr>
            <p:cNvPr id="48" name="连接符: 肘形 47">
              <a:extLst>
                <a:ext uri="{FF2B5EF4-FFF2-40B4-BE49-F238E27FC236}">
                  <a16:creationId xmlns:a16="http://schemas.microsoft.com/office/drawing/2014/main" id="{BFE6287C-1E43-8FA5-CA78-BF196A77A7AA}"/>
                </a:ext>
              </a:extLst>
            </p:cNvPr>
            <p:cNvCxnSpPr>
              <a:stCxn id="45" idx="0"/>
              <a:endCxn id="4" idx="2"/>
            </p:cNvCxnSpPr>
            <p:nvPr/>
          </p:nvCxnSpPr>
          <p:spPr>
            <a:xfrm rot="5400000" flipH="1" flipV="1">
              <a:off x="4926173" y="4777075"/>
              <a:ext cx="630885" cy="1337188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连接符: 肘形 49">
              <a:extLst>
                <a:ext uri="{FF2B5EF4-FFF2-40B4-BE49-F238E27FC236}">
                  <a16:creationId xmlns:a16="http://schemas.microsoft.com/office/drawing/2014/main" id="{41A54252-A32D-9AB2-09E9-810456EB1A3A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rot="16200000" flipV="1">
              <a:off x="6870075" y="4485802"/>
              <a:ext cx="315442" cy="2235175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连接符: 肘形 55">
              <a:extLst>
                <a:ext uri="{FF2B5EF4-FFF2-40B4-BE49-F238E27FC236}">
                  <a16:creationId xmlns:a16="http://schemas.microsoft.com/office/drawing/2014/main" id="{6B2615A2-513D-EB80-9C43-AAE7277AE496}"/>
                </a:ext>
              </a:extLst>
            </p:cNvPr>
            <p:cNvCxnSpPr/>
            <p:nvPr/>
          </p:nvCxnSpPr>
          <p:spPr>
            <a:xfrm rot="16200000" flipV="1">
              <a:off x="6057020" y="4256314"/>
              <a:ext cx="1542966" cy="835742"/>
            </a:xfrm>
            <a:prstGeom prst="bentConnector3">
              <a:avLst>
                <a:gd name="adj1" fmla="val 7325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6E4F31F-404D-A5AA-6712-47C3ADDCCABE}"/>
              </a:ext>
            </a:extLst>
          </p:cNvPr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  <a:solidFill>
            <a:srgbClr val="C00000"/>
          </a:solidFill>
        </p:grpSpPr>
        <p:sp>
          <p:nvSpPr>
            <p:cNvPr id="7" name="圆角矩形 4">
              <a:extLst>
                <a:ext uri="{FF2B5EF4-FFF2-40B4-BE49-F238E27FC236}">
                  <a16:creationId xmlns:a16="http://schemas.microsoft.com/office/drawing/2014/main" id="{4C20E52A-BBD5-0112-A3C6-A3C38DD5EFB4}"/>
                </a:ext>
              </a:extLst>
            </p:cNvPr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8B277B9-9720-D295-1755-81616C00F2C6}"/>
                </a:ext>
              </a:extLst>
            </p:cNvPr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BC8ACE4-4E5D-4B0C-5FB7-FFCE33739E9F}"/>
              </a:ext>
            </a:extLst>
          </p:cNvPr>
          <p:cNvGrpSpPr/>
          <p:nvPr/>
        </p:nvGrpSpPr>
        <p:grpSpPr>
          <a:xfrm>
            <a:off x="3682181" y="217491"/>
            <a:ext cx="8998716" cy="439541"/>
            <a:chOff x="2584397" y="217491"/>
            <a:chExt cx="10096500" cy="439541"/>
          </a:xfrm>
          <a:solidFill>
            <a:srgbClr val="C00000"/>
          </a:solidFill>
        </p:grpSpPr>
        <p:sp>
          <p:nvSpPr>
            <p:cNvPr id="15" name="圆角矩形 3">
              <a:extLst>
                <a:ext uri="{FF2B5EF4-FFF2-40B4-BE49-F238E27FC236}">
                  <a16:creationId xmlns:a16="http://schemas.microsoft.com/office/drawing/2014/main" id="{0E72D394-F3F9-7510-9133-45EA89011D2B}"/>
                </a:ext>
              </a:extLst>
            </p:cNvPr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7">
              <a:extLst>
                <a:ext uri="{FF2B5EF4-FFF2-40B4-BE49-F238E27FC236}">
                  <a16:creationId xmlns:a16="http://schemas.microsoft.com/office/drawing/2014/main" id="{EE8FE60E-D485-D5E8-C495-90D7B7E111AB}"/>
                </a:ext>
              </a:extLst>
            </p:cNvPr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4008E78-51D7-5139-19AB-8602D512261C}"/>
                </a:ext>
              </a:extLst>
            </p:cNvPr>
            <p:cNvSpPr/>
            <p:nvPr/>
          </p:nvSpPr>
          <p:spPr>
            <a:xfrm>
              <a:off x="3616547" y="239783"/>
              <a:ext cx="184722" cy="276995"/>
            </a:xfrm>
            <a:prstGeom prst="rect">
              <a:avLst/>
            </a:prstGeom>
            <a:noFill/>
          </p:spPr>
          <p:txBody>
            <a:bodyPr wrap="none" lIns="91436" tIns="45718" rIns="91436" bIns="45718">
              <a:spAutoFit/>
            </a:bodyPr>
            <a:lstStyle/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6CF59D94-564D-61BC-DE68-DC0D5469CA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32D9E094-7953-DA9A-9332-7EC66429B0AE}"/>
              </a:ext>
            </a:extLst>
          </p:cNvPr>
          <p:cNvSpPr txBox="1"/>
          <p:nvPr/>
        </p:nvSpPr>
        <p:spPr>
          <a:xfrm>
            <a:off x="645180" y="191595"/>
            <a:ext cx="3320327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波形分析算法介绍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C034E18-8A31-9596-2266-B9FAB469CE78}"/>
              </a:ext>
            </a:extLst>
          </p:cNvPr>
          <p:cNvSpPr/>
          <p:nvPr/>
        </p:nvSpPr>
        <p:spPr>
          <a:xfrm>
            <a:off x="2915265" y="5447071"/>
            <a:ext cx="3457396" cy="937106"/>
          </a:xfrm>
          <a:prstGeom prst="ellipse">
            <a:avLst/>
          </a:prstGeom>
          <a:noFill/>
          <a:ln w="38100">
            <a:solidFill>
              <a:srgbClr val="FF3F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753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1413</Words>
  <Application>Microsoft Office PowerPoint</Application>
  <PresentationFormat>宽屏</PresentationFormat>
  <Paragraphs>308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等线</vt:lpstr>
      <vt:lpstr>微软雅黑</vt:lpstr>
      <vt:lpstr>Arial</vt:lpstr>
      <vt:lpstr>Calibri</vt:lpstr>
      <vt:lpstr>Calibri Light</vt:lpstr>
      <vt:lpstr>Cambria Math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基础架构处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0022</dc:title>
  <dc:creator>ZK</dc:creator>
  <cp:lastModifiedBy>陈 宏昆</cp:lastModifiedBy>
  <cp:revision>195</cp:revision>
  <dcterms:created xsi:type="dcterms:W3CDTF">2017-04-21T07:43:00Z</dcterms:created>
  <dcterms:modified xsi:type="dcterms:W3CDTF">2023-11-25T15:11:37Z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