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89" r:id="rId2"/>
    <p:sldId id="271" r:id="rId3"/>
    <p:sldId id="406" r:id="rId4"/>
    <p:sldId id="410" r:id="rId5"/>
    <p:sldId id="281" r:id="rId6"/>
    <p:sldId id="415" r:id="rId7"/>
    <p:sldId id="284" r:id="rId8"/>
    <p:sldId id="291" r:id="rId9"/>
    <p:sldId id="413" r:id="rId10"/>
    <p:sldId id="400" r:id="rId11"/>
    <p:sldId id="393" r:id="rId12"/>
    <p:sldId id="394" r:id="rId13"/>
    <p:sldId id="416" r:id="rId14"/>
    <p:sldId id="404" r:id="rId15"/>
    <p:sldId id="417" r:id="rId16"/>
    <p:sldId id="379" r:id="rId17"/>
    <p:sldId id="411" r:id="rId18"/>
    <p:sldId id="412" r:id="rId19"/>
    <p:sldId id="405" r:id="rId20"/>
    <p:sldId id="414" r:id="rId21"/>
    <p:sldId id="419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6" autoAdjust="0"/>
    <p:restoredTop sz="95220" autoAdjust="0"/>
  </p:normalViewPr>
  <p:slideViewPr>
    <p:cSldViewPr snapToGrid="0">
      <p:cViewPr varScale="1">
        <p:scale>
          <a:sx n="64" d="100"/>
          <a:sy n="64" d="100"/>
        </p:scale>
        <p:origin x="78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BDD44-2C11-4F79-A153-AC4D9EA17464}" type="datetimeFigureOut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6B01D-E801-43AC-A27D-A132DBC7FAF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8872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2020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49486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412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66401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1445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4294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59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7768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2050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4816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2389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5425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8664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940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579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6002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9942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90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9080" y="6356397"/>
            <a:ext cx="2743200" cy="365125"/>
          </a:xfrm>
        </p:spPr>
        <p:txBody>
          <a:bodyPr/>
          <a:lstStyle/>
          <a:p>
            <a:fld id="{99A10128-F680-44FE-ACD7-F85103414EC5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AE77E-D271-4DE4-958E-40A25529A098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33BC7-50CA-4B5C-A6F2-8B67A45910D7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D68910-69CB-4D2D-A9FB-27341B122C9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9AC594-AF47-4F15-8630-D799E40F405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91C28-898B-456D-9E26-93B0EE8024AA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93EA9-1114-44B5-B856-CA274E19E1EC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13212-6310-453F-A78E-89182B467549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9A81-2228-45CB-BBAF-95C40376DC39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9080" y="6356397"/>
            <a:ext cx="2743200" cy="3651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CE752610-A752-4532-B79D-3D688343A26F}" type="datetime1">
              <a:rPr lang="zh-CN" altLang="en-US" smtClean="0">
                <a:solidFill>
                  <a:srgbClr val="000000"/>
                </a:solidFill>
              </a:rPr>
              <a:t>2023/11/26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000000"/>
                </a:solidFill>
              </a:defRPr>
            </a:lvl1pPr>
          </a:lstStyle>
          <a:p>
            <a:fld id="{979AC594-AF47-4F15-8630-D799E40F405E}" type="slidenum">
              <a:rPr lang="zh-CN" altLang="en-US" smtClean="0">
                <a:solidFill>
                  <a:srgbClr val="000000"/>
                </a:solidFill>
              </a:rPr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8575D-5E90-4D5F-AC84-7CF1F10E9F4C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577C-6E68-4F4B-8761-0D471D716783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C1779-BE76-4620-9CED-A1DB2C0D30E6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AC594-AF47-4F15-8630-D799E40F405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1971705"/>
            <a:ext cx="12192000" cy="48893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79421" y="3632040"/>
            <a:ext cx="2820003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汇报人：褚天志</a:t>
            </a:r>
            <a:endParaRPr lang="en-US" altLang="zh-CN" sz="24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zh-CN" altLang="en-US" sz="2400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导师：易晗 胡世鹏</a:t>
            </a:r>
            <a:endParaRPr lang="en-US" altLang="zh-CN" sz="24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zh-CN" altLang="en-US" sz="2400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日期：</a:t>
            </a:r>
            <a:r>
              <a:rPr lang="en-US" altLang="zh-CN" sz="2400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2023/11/26</a:t>
            </a:r>
            <a:endParaRPr lang="zh-CN" altLang="en-US" sz="24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defRPr/>
            </a:pPr>
            <a:endParaRPr lang="zh-CN" altLang="en-US" sz="2400" dirty="0">
              <a:solidFill>
                <a:schemeClr val="bg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3879609" y="2612733"/>
            <a:ext cx="4793441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</a:ln>
          <a:effectLst/>
        </p:spPr>
      </p:cxnSp>
      <p:cxnSp>
        <p:nvCxnSpPr>
          <p:cNvPr id="27" name="直接连接符 26"/>
          <p:cNvCxnSpPr/>
          <p:nvPr/>
        </p:nvCxnSpPr>
        <p:spPr>
          <a:xfrm>
            <a:off x="3932247" y="3459999"/>
            <a:ext cx="4793796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</a:ln>
          <a:effectLst/>
        </p:spPr>
      </p:cxnSp>
      <p:sp>
        <p:nvSpPr>
          <p:cNvPr id="18" name="流程图: 手动输入 18"/>
          <p:cNvSpPr/>
          <p:nvPr/>
        </p:nvSpPr>
        <p:spPr>
          <a:xfrm rot="5400000">
            <a:off x="4038762" y="-2372877"/>
            <a:ext cx="304919" cy="837819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-1" fmla="*/ 0 w 10000"/>
              <a:gd name="connsiteY0-2" fmla="*/ 0 h 10791"/>
              <a:gd name="connsiteX1-3" fmla="*/ 10000 w 10000"/>
              <a:gd name="connsiteY1-4" fmla="*/ 791 h 10791"/>
              <a:gd name="connsiteX2-5" fmla="*/ 10000 w 10000"/>
              <a:gd name="connsiteY2-6" fmla="*/ 10791 h 10791"/>
              <a:gd name="connsiteX3-7" fmla="*/ 0 w 10000"/>
              <a:gd name="connsiteY3-8" fmla="*/ 10791 h 10791"/>
              <a:gd name="connsiteX4-9" fmla="*/ 0 w 10000"/>
              <a:gd name="connsiteY4-10" fmla="*/ 0 h 10791"/>
              <a:gd name="connsiteX0-11" fmla="*/ 0 w 10000"/>
              <a:gd name="connsiteY0-12" fmla="*/ 0 h 10791"/>
              <a:gd name="connsiteX1-13" fmla="*/ 10000 w 10000"/>
              <a:gd name="connsiteY1-14" fmla="*/ 325 h 10791"/>
              <a:gd name="connsiteX2-15" fmla="*/ 10000 w 10000"/>
              <a:gd name="connsiteY2-16" fmla="*/ 10791 h 10791"/>
              <a:gd name="connsiteX3-17" fmla="*/ 0 w 10000"/>
              <a:gd name="connsiteY3-18" fmla="*/ 10791 h 10791"/>
              <a:gd name="connsiteX4-19" fmla="*/ 0 w 10000"/>
              <a:gd name="connsiteY4-20" fmla="*/ 0 h 107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000" h="10791">
                <a:moveTo>
                  <a:pt x="0" y="0"/>
                </a:moveTo>
                <a:lnTo>
                  <a:pt x="10000" y="325"/>
                </a:lnTo>
                <a:lnTo>
                  <a:pt x="10000" y="10791"/>
                </a:lnTo>
                <a:lnTo>
                  <a:pt x="0" y="1079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0" name="流程图: 手动输入 21"/>
          <p:cNvSpPr/>
          <p:nvPr/>
        </p:nvSpPr>
        <p:spPr>
          <a:xfrm rot="16200000" flipH="1">
            <a:off x="10025481" y="-199963"/>
            <a:ext cx="305042" cy="40322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-1" fmla="*/ 0 w 10052"/>
              <a:gd name="connsiteY0-2" fmla="*/ 481 h 10000"/>
              <a:gd name="connsiteX1-3" fmla="*/ 10052 w 10052"/>
              <a:gd name="connsiteY1-4" fmla="*/ 0 h 10000"/>
              <a:gd name="connsiteX2-5" fmla="*/ 10052 w 10052"/>
              <a:gd name="connsiteY2-6" fmla="*/ 10000 h 10000"/>
              <a:gd name="connsiteX3-7" fmla="*/ 52 w 10052"/>
              <a:gd name="connsiteY3-8" fmla="*/ 10000 h 10000"/>
              <a:gd name="connsiteX4-9" fmla="*/ 0 w 10052"/>
              <a:gd name="connsiteY4-10" fmla="*/ 481 h 10000"/>
              <a:gd name="connsiteX0-11" fmla="*/ 30 w 10004"/>
              <a:gd name="connsiteY0-12" fmla="*/ 643 h 10000"/>
              <a:gd name="connsiteX1-13" fmla="*/ 10004 w 10004"/>
              <a:gd name="connsiteY1-14" fmla="*/ 0 h 10000"/>
              <a:gd name="connsiteX2-15" fmla="*/ 10004 w 10004"/>
              <a:gd name="connsiteY2-16" fmla="*/ 10000 h 10000"/>
              <a:gd name="connsiteX3-17" fmla="*/ 4 w 10004"/>
              <a:gd name="connsiteY3-18" fmla="*/ 10000 h 10000"/>
              <a:gd name="connsiteX4-19" fmla="*/ 30 w 10004"/>
              <a:gd name="connsiteY4-20" fmla="*/ 643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004" h="10000">
                <a:moveTo>
                  <a:pt x="30" y="643"/>
                </a:moveTo>
                <a:lnTo>
                  <a:pt x="10004" y="0"/>
                </a:lnTo>
                <a:lnTo>
                  <a:pt x="10004" y="10000"/>
                </a:lnTo>
                <a:lnTo>
                  <a:pt x="4" y="10000"/>
                </a:lnTo>
                <a:cubicBezTo>
                  <a:pt x="-13" y="6827"/>
                  <a:pt x="47" y="3816"/>
                  <a:pt x="30" y="64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94D06AA-BF3F-41A3-C737-1DA664B9498B}"/>
              </a:ext>
            </a:extLst>
          </p:cNvPr>
          <p:cNvSpPr txBox="1">
            <a:spLocks/>
          </p:cNvSpPr>
          <p:nvPr/>
        </p:nvSpPr>
        <p:spPr>
          <a:xfrm>
            <a:off x="1524000" y="2579913"/>
            <a:ext cx="9144000" cy="930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800" b="1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基于</a:t>
            </a:r>
            <a:r>
              <a:rPr lang="en-US" altLang="zh-CN" sz="4800" b="1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MTPC</a:t>
            </a:r>
            <a:r>
              <a:rPr lang="zh-CN" altLang="en-US" sz="4800" b="1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</a:t>
            </a:r>
            <a:r>
              <a:rPr lang="en-US" altLang="zh-CN" sz="4800" b="1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np</a:t>
            </a:r>
            <a:r>
              <a:rPr lang="zh-CN" altLang="en-US" sz="4800" b="1" dirty="0">
                <a:solidFill>
                  <a:schemeClr val="bg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散射实验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4FAD73C-3D0E-9158-7DF3-0B2DFBC77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332"/>
            <a:ext cx="2269671" cy="1222952"/>
          </a:xfrm>
          <a:prstGeom prst="rect">
            <a:avLst/>
          </a:prstGeom>
        </p:spPr>
      </p:pic>
      <p:sp>
        <p:nvSpPr>
          <p:cNvPr id="9" name="日期占位符 8">
            <a:extLst>
              <a:ext uri="{FF2B5EF4-FFF2-40B4-BE49-F238E27FC236}">
                <a16:creationId xmlns:a16="http://schemas.microsoft.com/office/drawing/2014/main" id="{64D7CC1F-CE06-5DA5-2AE6-E9693351E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F8EE3-7576-4EFD-A506-CE0F4B084471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6AC80A01-AB6D-95C7-B76A-06B1EE5D2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1</a:t>
            </a:fld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E214BC7-A318-FC80-012A-BF614B366D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137" y="88965"/>
            <a:ext cx="1343212" cy="13336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67868"/>
            <a:ext cx="5965371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79187" y="590669"/>
              <a:ext cx="28767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计算</a:t>
              </a:r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计数率</a:t>
              </a:r>
            </a:p>
          </p:txBody>
        </p:sp>
      </p:grp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9E1A3-731D-4F46-8907-451DEAEF28AB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10</a:t>
            </a:fld>
            <a:endParaRPr lang="zh-CN" alt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B24BE97-B1A6-7514-543D-B52329B6D2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1" b="2942"/>
          <a:stretch/>
        </p:blipFill>
        <p:spPr bwMode="auto">
          <a:xfrm>
            <a:off x="927401" y="4320564"/>
            <a:ext cx="3829431" cy="20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EA0A220-4BBB-A2A4-04C0-CFF377D68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252580"/>
            <a:ext cx="3606589" cy="212718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A899E37-72A6-7E74-C453-FBC98D2154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0"/>
          <a:stretch/>
        </p:blipFill>
        <p:spPr bwMode="auto">
          <a:xfrm>
            <a:off x="5335993" y="2794501"/>
            <a:ext cx="5682967" cy="3170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右大括号 1">
            <a:extLst>
              <a:ext uri="{FF2B5EF4-FFF2-40B4-BE49-F238E27FC236}">
                <a16:creationId xmlns:a16="http://schemas.microsoft.com/office/drawing/2014/main" id="{BDD5A532-3CCB-DF19-611A-7EC419695CCF}"/>
              </a:ext>
            </a:extLst>
          </p:cNvPr>
          <p:cNvSpPr/>
          <p:nvPr/>
        </p:nvSpPr>
        <p:spPr>
          <a:xfrm>
            <a:off x="4774179" y="3528804"/>
            <a:ext cx="561814" cy="1649186"/>
          </a:xfrm>
          <a:prstGeom prst="rightBrac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D2D8D1C-DDF8-F8C2-FFD2-3E30832C4BF0}"/>
              </a:ext>
            </a:extLst>
          </p:cNvPr>
          <p:cNvSpPr txBox="1"/>
          <p:nvPr/>
        </p:nvSpPr>
        <p:spPr>
          <a:xfrm>
            <a:off x="705073" y="1030264"/>
            <a:ext cx="56493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</a:t>
            </a:r>
            <a:r>
              <a:rPr lang="en-US" altLang="zh-CN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np</a:t>
            </a:r>
            <a:r>
              <a:rPr lang="zh-CN" altLang="en-US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散射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反应截面与</a:t>
            </a:r>
            <a:r>
              <a:rPr lang="zh-CN" altLang="en-US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白光厅二</a:t>
            </a:r>
            <a:r>
              <a:rPr lang="en-US" altLang="zh-CN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Φ60</a:t>
            </a:r>
            <a:r>
              <a:rPr lang="zh-CN" altLang="en-US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束斑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能谱数据</a:t>
            </a: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编写程序得到</a:t>
            </a:r>
            <a:r>
              <a:rPr lang="en-US" altLang="zh-CN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100nm</a:t>
            </a:r>
            <a:r>
              <a:rPr lang="zh-CN" altLang="en-US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厚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的基于时间的计数谱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换算成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1cm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气体靶计数率为固体靶的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2.5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倍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通过随机填数的方法得到按时间分斌的计数谱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6E21814-14DC-67D2-1B2E-D002D56B4F4C}"/>
              </a:ext>
            </a:extLst>
          </p:cNvPr>
          <p:cNvSpPr txBox="1"/>
          <p:nvPr/>
        </p:nvSpPr>
        <p:spPr>
          <a:xfrm>
            <a:off x="4322422" y="2816029"/>
            <a:ext cx="451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中子能谱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E6C3376-7B09-4043-1538-35310805C8BE}"/>
              </a:ext>
            </a:extLst>
          </p:cNvPr>
          <p:cNvSpPr txBox="1"/>
          <p:nvPr/>
        </p:nvSpPr>
        <p:spPr>
          <a:xfrm>
            <a:off x="4342370" y="4690436"/>
            <a:ext cx="4517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反应截面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CF3D412-A243-566C-2C81-C767B1D2C9D2}"/>
              </a:ext>
            </a:extLst>
          </p:cNvPr>
          <p:cNvSpPr txBox="1"/>
          <p:nvPr/>
        </p:nvSpPr>
        <p:spPr>
          <a:xfrm>
            <a:off x="6521739" y="5965032"/>
            <a:ext cx="3918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上图计数谱按能量分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bin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下图计数谱按时间分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bin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bin500ns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DCD4826-2630-DE0D-9814-C0B31904E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848"/>
          <a:stretch/>
        </p:blipFill>
        <p:spPr bwMode="auto">
          <a:xfrm>
            <a:off x="809269" y="4320564"/>
            <a:ext cx="163794" cy="2120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2C4A0D5-21F1-8770-0D48-F9093CDB0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24"/>
          <a:stretch/>
        </p:blipFill>
        <p:spPr bwMode="auto">
          <a:xfrm>
            <a:off x="1143325" y="6378289"/>
            <a:ext cx="3179097" cy="6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683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71604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83970"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气体环境测试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4" name="图片 3" descr="upload_post_object_v2_306734281">
            <a:extLst>
              <a:ext uri="{FF2B5EF4-FFF2-40B4-BE49-F238E27FC236}">
                <a16:creationId xmlns:a16="http://schemas.microsoft.com/office/drawing/2014/main" id="{BC98CE65-D5C1-B2AB-46AF-38A7749091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16" t="9819" r="5329" b="36143"/>
          <a:stretch>
            <a:fillRect/>
          </a:stretch>
        </p:blipFill>
        <p:spPr>
          <a:xfrm>
            <a:off x="644544" y="1716541"/>
            <a:ext cx="2352243" cy="1063675"/>
          </a:xfrm>
          <a:prstGeom prst="rect">
            <a:avLst/>
          </a:prstGeom>
        </p:spPr>
      </p:pic>
      <p:pic>
        <p:nvPicPr>
          <p:cNvPr id="6" name="图片 5" descr="upload_post_object_v2_521484803">
            <a:extLst>
              <a:ext uri="{FF2B5EF4-FFF2-40B4-BE49-F238E27FC236}">
                <a16:creationId xmlns:a16="http://schemas.microsoft.com/office/drawing/2014/main" id="{1B832290-13EB-A666-DA49-7DCBBADE4B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875" r="7524"/>
          <a:stretch>
            <a:fillRect/>
          </a:stretch>
        </p:blipFill>
        <p:spPr>
          <a:xfrm>
            <a:off x="644544" y="3366803"/>
            <a:ext cx="2352244" cy="2136462"/>
          </a:xfrm>
          <a:prstGeom prst="rect">
            <a:avLst/>
          </a:prstGeom>
        </p:spPr>
      </p:pic>
      <p:pic>
        <p:nvPicPr>
          <p:cNvPr id="7" name="图片 6" descr="upload_post_object_v2_477007096">
            <a:extLst>
              <a:ext uri="{FF2B5EF4-FFF2-40B4-BE49-F238E27FC236}">
                <a16:creationId xmlns:a16="http://schemas.microsoft.com/office/drawing/2014/main" id="{838767C1-F8A7-097C-92C4-6192A13423E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220" t="17340" r="20630" b="-16"/>
          <a:stretch>
            <a:fillRect/>
          </a:stretch>
        </p:blipFill>
        <p:spPr>
          <a:xfrm>
            <a:off x="3425597" y="1779376"/>
            <a:ext cx="3773452" cy="3723889"/>
          </a:xfrm>
          <a:prstGeom prst="rect">
            <a:avLst/>
          </a:prstGeom>
        </p:spPr>
      </p:pic>
      <p:pic>
        <p:nvPicPr>
          <p:cNvPr id="14" name="图片 13" descr="upload_post_object_v2_252894898">
            <a:extLst>
              <a:ext uri="{FF2B5EF4-FFF2-40B4-BE49-F238E27FC236}">
                <a16:creationId xmlns:a16="http://schemas.microsoft.com/office/drawing/2014/main" id="{8FBFAADF-BA27-7190-0F8F-CE4B60DA670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2015" b="11046"/>
          <a:stretch>
            <a:fillRect/>
          </a:stretch>
        </p:blipFill>
        <p:spPr>
          <a:xfrm>
            <a:off x="7837881" y="1751022"/>
            <a:ext cx="3657507" cy="3752243"/>
          </a:xfrm>
          <a:prstGeom prst="rect">
            <a:avLst/>
          </a:prstGeom>
        </p:spPr>
      </p:pic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751C7F2A-2511-F825-2DD5-B209342708D1}"/>
              </a:ext>
            </a:extLst>
          </p:cNvPr>
          <p:cNvCxnSpPr/>
          <p:nvPr/>
        </p:nvCxnSpPr>
        <p:spPr>
          <a:xfrm>
            <a:off x="1820210" y="3085627"/>
            <a:ext cx="0" cy="23498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连接符: 肘形 7">
            <a:extLst>
              <a:ext uri="{FF2B5EF4-FFF2-40B4-BE49-F238E27FC236}">
                <a16:creationId xmlns:a16="http://schemas.microsoft.com/office/drawing/2014/main" id="{E4E903BD-81D1-9848-0251-881BE7B19881}"/>
              </a:ext>
            </a:extLst>
          </p:cNvPr>
          <p:cNvCxnSpPr>
            <a:cxnSpLocks/>
          </p:cNvCxnSpPr>
          <p:nvPr/>
        </p:nvCxnSpPr>
        <p:spPr>
          <a:xfrm flipV="1">
            <a:off x="1970422" y="2808411"/>
            <a:ext cx="2656215" cy="1186646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连接符: 肘形 11">
            <a:extLst>
              <a:ext uri="{FF2B5EF4-FFF2-40B4-BE49-F238E27FC236}">
                <a16:creationId xmlns:a16="http://schemas.microsoft.com/office/drawing/2014/main" id="{BF8607D5-4987-8C45-D52E-3F895A7C7E1F}"/>
              </a:ext>
            </a:extLst>
          </p:cNvPr>
          <p:cNvCxnSpPr>
            <a:cxnSpLocks/>
          </p:cNvCxnSpPr>
          <p:nvPr/>
        </p:nvCxnSpPr>
        <p:spPr>
          <a:xfrm rot="10800000">
            <a:off x="5709665" y="2769468"/>
            <a:ext cx="3456214" cy="632318"/>
          </a:xfrm>
          <a:prstGeom prst="bentConnector3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2F109F02-0825-C342-A873-03D2C4449CA5}"/>
              </a:ext>
            </a:extLst>
          </p:cNvPr>
          <p:cNvSpPr txBox="1"/>
          <p:nvPr/>
        </p:nvSpPr>
        <p:spPr>
          <a:xfrm>
            <a:off x="2524965" y="1173941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气路系统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4CA80B5-6EA2-908B-4836-8F8C62208123}"/>
              </a:ext>
            </a:extLst>
          </p:cNvPr>
          <p:cNvSpPr txBox="1"/>
          <p:nvPr/>
        </p:nvSpPr>
        <p:spPr>
          <a:xfrm>
            <a:off x="8708641" y="1173941"/>
            <a:ext cx="1747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244Cm α</a:t>
            </a:r>
            <a:r>
              <a:rPr lang="zh-CN" altLang="en-US" sz="2400" b="1" dirty="0"/>
              <a:t>源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A386914-B03B-D412-B77F-DB11A9802A5A}"/>
              </a:ext>
            </a:extLst>
          </p:cNvPr>
          <p:cNvSpPr txBox="1"/>
          <p:nvPr/>
        </p:nvSpPr>
        <p:spPr>
          <a:xfrm>
            <a:off x="5338806" y="1173941"/>
            <a:ext cx="1340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/>
              <a:t>TPC</a:t>
            </a:r>
            <a:r>
              <a:rPr lang="zh-CN" altLang="en-US" sz="2400" b="1" dirty="0"/>
              <a:t>腔体</a:t>
            </a:r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41815299-9461-C7A4-9221-7369A7BF8227}"/>
              </a:ext>
            </a:extLst>
          </p:cNvPr>
          <p:cNvCxnSpPr/>
          <p:nvPr/>
        </p:nvCxnSpPr>
        <p:spPr>
          <a:xfrm flipH="1">
            <a:off x="5502836" y="1562100"/>
            <a:ext cx="283029" cy="120736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080C6DCD-240D-6534-8819-26C2A54B15CB}"/>
              </a:ext>
            </a:extLst>
          </p:cNvPr>
          <p:cNvSpPr txBox="1"/>
          <p:nvPr/>
        </p:nvSpPr>
        <p:spPr>
          <a:xfrm>
            <a:off x="7118356" y="2346746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封装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3E679F3-BA17-DD8C-056F-93EFF7BD9638}"/>
              </a:ext>
            </a:extLst>
          </p:cNvPr>
          <p:cNvSpPr txBox="1"/>
          <p:nvPr/>
        </p:nvSpPr>
        <p:spPr>
          <a:xfrm>
            <a:off x="1381629" y="278884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混气仪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F9E5438-A421-BF74-6117-91DCD5802565}"/>
              </a:ext>
            </a:extLst>
          </p:cNvPr>
          <p:cNvSpPr txBox="1"/>
          <p:nvPr/>
        </p:nvSpPr>
        <p:spPr>
          <a:xfrm>
            <a:off x="1052287" y="552723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气路控制系统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80875A3-9263-3E6F-DEA3-7F397C968B94}"/>
              </a:ext>
            </a:extLst>
          </p:cNvPr>
          <p:cNvSpPr txBox="1"/>
          <p:nvPr/>
        </p:nvSpPr>
        <p:spPr>
          <a:xfrm>
            <a:off x="9042665" y="5527230"/>
            <a:ext cx="125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阴极</a:t>
            </a:r>
          </a:p>
        </p:txBody>
      </p:sp>
    </p:spTree>
    <p:extLst>
      <p:ext uri="{BB962C8B-B14F-4D97-AF65-F5344CB8AC3E}">
        <p14:creationId xmlns:p14="http://schemas.microsoft.com/office/powerpoint/2010/main" val="4167866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71604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83970"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气体环境测试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A4B47A7-29BB-0163-9205-CC9153A5D256}"/>
              </a:ext>
            </a:extLst>
          </p:cNvPr>
          <p:cNvSpPr txBox="1"/>
          <p:nvPr/>
        </p:nvSpPr>
        <p:spPr>
          <a:xfrm>
            <a:off x="1053856" y="1185013"/>
            <a:ext cx="4635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单独连接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mesh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与阴极读出板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接通高压判断打火情况</a:t>
            </a:r>
            <a:endParaRPr lang="en-US" altLang="zh-CN" sz="20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依靠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α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源输出信号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34A1A97-3487-8D51-AADB-48FCEA38B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755" y="2356127"/>
            <a:ext cx="5901918" cy="35411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5F66329-E105-15E5-B0DA-C3EA5F5757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3" t="7334" r="47062" b="43473"/>
          <a:stretch/>
        </p:blipFill>
        <p:spPr>
          <a:xfrm>
            <a:off x="747327" y="2308517"/>
            <a:ext cx="2014084" cy="363637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A14E974-8908-C3E7-11A5-73CAEA9387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9" t="16232" r="32639" b="31180"/>
          <a:stretch/>
        </p:blipFill>
        <p:spPr>
          <a:xfrm>
            <a:off x="3087710" y="2344678"/>
            <a:ext cx="2014084" cy="360648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5F13DD6-ABD9-67AF-8119-6AE426B99F28}"/>
              </a:ext>
            </a:extLst>
          </p:cNvPr>
          <p:cNvSpPr txBox="1"/>
          <p:nvPr/>
        </p:nvSpPr>
        <p:spPr>
          <a:xfrm>
            <a:off x="6946032" y="5965953"/>
            <a:ext cx="319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70%Ar 30%CO2 mesh</a:t>
            </a:r>
            <a:r>
              <a:rPr lang="zh-CN" altLang="en-US" dirty="0"/>
              <a:t>电压</a:t>
            </a:r>
            <a:r>
              <a:rPr lang="en-US" altLang="zh-CN" dirty="0"/>
              <a:t>310V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4C33ECF-11FD-51AC-C7D3-F97C826D0247}"/>
              </a:ext>
            </a:extLst>
          </p:cNvPr>
          <p:cNvSpPr txBox="1"/>
          <p:nvPr/>
        </p:nvSpPr>
        <p:spPr>
          <a:xfrm>
            <a:off x="3371753" y="5965953"/>
            <a:ext cx="146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mesh</a:t>
            </a:r>
            <a:r>
              <a:rPr lang="zh-CN" altLang="en-US" dirty="0"/>
              <a:t>读出板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C4CA53E-8999-5A8A-16F4-DB9B822DE19E}"/>
              </a:ext>
            </a:extLst>
          </p:cNvPr>
          <p:cNvSpPr txBox="1"/>
          <p:nvPr/>
        </p:nvSpPr>
        <p:spPr>
          <a:xfrm>
            <a:off x="956907" y="596595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阴极读出板</a:t>
            </a:r>
          </a:p>
        </p:txBody>
      </p:sp>
    </p:spTree>
    <p:extLst>
      <p:ext uri="{BB962C8B-B14F-4D97-AF65-F5344CB8AC3E}">
        <p14:creationId xmlns:p14="http://schemas.microsoft.com/office/powerpoint/2010/main" val="2366205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71604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83970"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气体环境测试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A4B47A7-29BB-0163-9205-CC9153A5D256}"/>
              </a:ext>
            </a:extLst>
          </p:cNvPr>
          <p:cNvSpPr txBox="1"/>
          <p:nvPr/>
        </p:nvSpPr>
        <p:spPr>
          <a:xfrm>
            <a:off x="920674" y="1433877"/>
            <a:ext cx="4635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测出不同组分气体的允许工作电压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验证</a:t>
            </a:r>
            <a:r>
              <a:rPr lang="en-US" altLang="zh-CN" sz="2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0.1atm</a:t>
            </a:r>
            <a:r>
              <a:rPr lang="zh-CN" altLang="en-US" sz="2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下气体环境的可行性</a:t>
            </a: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01C1AA57-0113-7DE5-073B-D311AA516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12" y="2726052"/>
            <a:ext cx="5408489" cy="216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A75565B-DBBA-E337-2A53-651C9A575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425" y="649744"/>
            <a:ext cx="5130045" cy="247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A6FC3696-E05C-9D19-F498-989B1346C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425" y="3123590"/>
            <a:ext cx="5141720" cy="247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A7DF857-D8E4-28AE-5C18-786953820E80}"/>
              </a:ext>
            </a:extLst>
          </p:cNvPr>
          <p:cNvSpPr txBox="1"/>
          <p:nvPr/>
        </p:nvSpPr>
        <p:spPr>
          <a:xfrm>
            <a:off x="920674" y="4948843"/>
            <a:ext cx="4434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0.1atm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</a:t>
            </a:r>
            <a:r>
              <a:rPr lang="en-US" altLang="zh-CN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混合施加电压测试数据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4AE661C-7827-14D3-5E02-C31CC725945C}"/>
              </a:ext>
            </a:extLst>
          </p:cNvPr>
          <p:cNvSpPr txBox="1"/>
          <p:nvPr/>
        </p:nvSpPr>
        <p:spPr>
          <a:xfrm>
            <a:off x="7307087" y="5507497"/>
            <a:ext cx="4108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漂移速度随电压、气体组分变化（上）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信号幅度随电压、气体组分变化（下）</a:t>
            </a:r>
          </a:p>
        </p:txBody>
      </p:sp>
    </p:spTree>
    <p:extLst>
      <p:ext uri="{BB962C8B-B14F-4D97-AF65-F5344CB8AC3E}">
        <p14:creationId xmlns:p14="http://schemas.microsoft.com/office/powerpoint/2010/main" val="1872173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-1" y="378042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全通道测试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98AA098C-6F6A-E68D-C661-2361C161F4E1}"/>
              </a:ext>
            </a:extLst>
          </p:cNvPr>
          <p:cNvSpPr>
            <a:spLocks noGrp="1"/>
          </p:cNvSpPr>
          <p:nvPr/>
        </p:nvSpPr>
        <p:spPr>
          <a:xfrm>
            <a:off x="263722" y="1301109"/>
            <a:ext cx="11414185" cy="4577177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zh-CN" altLang="en-US" dirty="0">
              <a:sym typeface="+mn-ea"/>
            </a:endParaRPr>
          </a:p>
          <a:p>
            <a:pPr marL="0" indent="0">
              <a:buNone/>
            </a:pPr>
            <a:endParaRPr lang="zh-CN" altLang="en-US" dirty="0">
              <a:sym typeface="+mn-ea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2AA8B00-162F-7975-180F-1CB24F1B4A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394" r="8984" b="59655"/>
          <a:stretch/>
        </p:blipFill>
        <p:spPr>
          <a:xfrm>
            <a:off x="7058269" y="1182299"/>
            <a:ext cx="4098752" cy="2095500"/>
          </a:xfrm>
          <a:custGeom>
            <a:avLst/>
            <a:gdLst>
              <a:gd name="connsiteX0" fmla="*/ 0 w 2177143"/>
              <a:gd name="connsiteY0" fmla="*/ 0 h 1159329"/>
              <a:gd name="connsiteX1" fmla="*/ 2177143 w 2177143"/>
              <a:gd name="connsiteY1" fmla="*/ 0 h 1159329"/>
              <a:gd name="connsiteX2" fmla="*/ 2177143 w 2177143"/>
              <a:gd name="connsiteY2" fmla="*/ 881744 h 1159329"/>
              <a:gd name="connsiteX3" fmla="*/ 1606437 w 2177143"/>
              <a:gd name="connsiteY3" fmla="*/ 881744 h 1159329"/>
              <a:gd name="connsiteX4" fmla="*/ 1606437 w 2177143"/>
              <a:gd name="connsiteY4" fmla="*/ 1159329 h 1159329"/>
              <a:gd name="connsiteX5" fmla="*/ 0 w 2177143"/>
              <a:gd name="connsiteY5" fmla="*/ 1159329 h 1159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77143" h="1159329">
                <a:moveTo>
                  <a:pt x="0" y="0"/>
                </a:moveTo>
                <a:lnTo>
                  <a:pt x="2177143" y="0"/>
                </a:lnTo>
                <a:lnTo>
                  <a:pt x="2177143" y="881744"/>
                </a:lnTo>
                <a:lnTo>
                  <a:pt x="1606437" y="881744"/>
                </a:lnTo>
                <a:lnTo>
                  <a:pt x="1606437" y="1159329"/>
                </a:lnTo>
                <a:lnTo>
                  <a:pt x="0" y="1159329"/>
                </a:lnTo>
                <a:close/>
              </a:path>
            </a:pathLst>
          </a:cu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2F548690-CEBC-93E1-6CD0-98AA46FAC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406" y="3798730"/>
            <a:ext cx="2693275" cy="2020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连接符: 肘形 3">
            <a:extLst>
              <a:ext uri="{FF2B5EF4-FFF2-40B4-BE49-F238E27FC236}">
                <a16:creationId xmlns:a16="http://schemas.microsoft.com/office/drawing/2014/main" id="{D9BBC790-7AE9-3DAC-1DA8-525A5391A80E}"/>
              </a:ext>
            </a:extLst>
          </p:cNvPr>
          <p:cNvCxnSpPr>
            <a:cxnSpLocks/>
          </p:cNvCxnSpPr>
          <p:nvPr/>
        </p:nvCxnSpPr>
        <p:spPr>
          <a:xfrm rot="16200000" flipV="1">
            <a:off x="7645426" y="3194860"/>
            <a:ext cx="1999193" cy="1481188"/>
          </a:xfrm>
          <a:prstGeom prst="bentConnector3">
            <a:avLst>
              <a:gd name="adj1" fmla="val 70691"/>
            </a:avLst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BF399E08-9C6B-2C10-00F0-DA34001739D5}"/>
              </a:ext>
            </a:extLst>
          </p:cNvPr>
          <p:cNvSpPr txBox="1"/>
          <p:nvPr/>
        </p:nvSpPr>
        <p:spPr>
          <a:xfrm>
            <a:off x="9526695" y="340662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注入信号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57ACF05-5C93-967D-480C-78346E2DC3C8}"/>
              </a:ext>
            </a:extLst>
          </p:cNvPr>
          <p:cNvSpPr txBox="1"/>
          <p:nvPr/>
        </p:nvSpPr>
        <p:spPr>
          <a:xfrm>
            <a:off x="1203084" y="1316603"/>
            <a:ext cx="46357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mesh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给予信号进行电容耦合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1519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路阳极板进行测试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输入信号模拟实际信号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黄色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TTL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信号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蓝色</a:t>
            </a:r>
            <a:r>
              <a:rPr lang="en-US" altLang="zh-CN" sz="20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expfall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信号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相差延时约为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10us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AAA122AB-61E3-A837-EF46-9685FC2717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6" t="20180" r="15673" b="28921"/>
          <a:stretch/>
        </p:blipFill>
        <p:spPr>
          <a:xfrm>
            <a:off x="1299635" y="3589697"/>
            <a:ext cx="3803495" cy="216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22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71604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时间标定程序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98AA098C-6F6A-E68D-C661-2361C161F4E1}"/>
              </a:ext>
            </a:extLst>
          </p:cNvPr>
          <p:cNvSpPr>
            <a:spLocks noGrp="1"/>
          </p:cNvSpPr>
          <p:nvPr/>
        </p:nvSpPr>
        <p:spPr>
          <a:xfrm>
            <a:off x="263722" y="1301109"/>
            <a:ext cx="11414185" cy="4577177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zh-CN" altLang="en-US" dirty="0">
              <a:sym typeface="+mn-ea"/>
            </a:endParaRPr>
          </a:p>
          <a:p>
            <a:pPr marL="0" indent="0">
              <a:buNone/>
            </a:pPr>
            <a:endParaRPr lang="zh-CN" altLang="en-US" dirty="0">
              <a:sym typeface="+mn-ea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66133190-F3FD-EFEB-C79B-3483B41D63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76"/>
          <a:stretch/>
        </p:blipFill>
        <p:spPr>
          <a:xfrm>
            <a:off x="2422552" y="1095916"/>
            <a:ext cx="6534198" cy="366270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9C5D166-E96F-88AA-6176-D7606EB3EED8}"/>
              </a:ext>
            </a:extLst>
          </p:cNvPr>
          <p:cNvSpPr txBox="1"/>
          <p:nvPr/>
        </p:nvSpPr>
        <p:spPr>
          <a:xfrm>
            <a:off x="2777967" y="481545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电子学波形函数</a:t>
            </a: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013C016D-17E5-4725-4D55-C833A35CC333}"/>
              </a:ext>
            </a:extLst>
          </p:cNvPr>
          <p:cNvCxnSpPr>
            <a:cxnSpLocks/>
          </p:cNvCxnSpPr>
          <p:nvPr/>
        </p:nvCxnSpPr>
        <p:spPr>
          <a:xfrm>
            <a:off x="6078171" y="5728455"/>
            <a:ext cx="847254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1E14F753-89BB-4CAE-76DB-20CE6E23434B}"/>
              </a:ext>
            </a:extLst>
          </p:cNvPr>
          <p:cNvSpPr txBox="1"/>
          <p:nvPr/>
        </p:nvSpPr>
        <p:spPr>
          <a:xfrm>
            <a:off x="6925425" y="5497622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信号产生时间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52BE8EC-73B0-C898-A303-9BA9FEA9113E}"/>
                  </a:ext>
                </a:extLst>
              </p:cNvPr>
              <p:cNvSpPr txBox="1"/>
              <p:nvPr/>
            </p:nvSpPr>
            <p:spPr>
              <a:xfrm>
                <a:off x="1079796" y="5401826"/>
                <a:ext cx="6096000" cy="6532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zh-CN" altLang="en-US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zh-CN" altLang="en-US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zh-CN" altLang="en-US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den>
                          </m:f>
                        </m:sup>
                      </m:sSup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352BE8EC-73B0-C898-A303-9BA9FEA91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796" y="5401826"/>
                <a:ext cx="6096000" cy="6532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9950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71604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时间标定程序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19C99C2-2089-DFF6-D24D-D14AC28E3477}"/>
              </a:ext>
            </a:extLst>
          </p:cNvPr>
          <p:cNvSpPr txBox="1"/>
          <p:nvPr/>
        </p:nvSpPr>
        <p:spPr>
          <a:xfrm>
            <a:off x="597369" y="1018510"/>
            <a:ext cx="609713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400" b="1" kern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输出拟合结果图、时间偏移分布图</a:t>
            </a:r>
            <a:endParaRPr lang="en-US" altLang="zh-CN" sz="2400" b="1" kern="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时间分布</a:t>
            </a:r>
            <a:r>
              <a:rPr lang="zh-CN" altLang="en-US" sz="2400" b="1" kern="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存在一定规律性</a:t>
            </a:r>
            <a:endParaRPr lang="en-US" altLang="zh-CN" sz="2400" b="1" kern="0" dirty="0">
              <a:solidFill>
                <a:schemeClr val="accent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  <a:p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FC90457-B438-3EB9-8D6B-7EF827D0A1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0" t="801"/>
          <a:stretch/>
        </p:blipFill>
        <p:spPr>
          <a:xfrm>
            <a:off x="257470" y="2112626"/>
            <a:ext cx="5838530" cy="34379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C44FDB7-627F-3764-AE1A-B4CCC4EFB9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5" t="1458" b="-1"/>
          <a:stretch/>
        </p:blipFill>
        <p:spPr>
          <a:xfrm>
            <a:off x="6024902" y="2004043"/>
            <a:ext cx="5980726" cy="365513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2201FE0-2A40-33B2-85D4-DCE2391E90CF}"/>
              </a:ext>
            </a:extLst>
          </p:cNvPr>
          <p:cNvSpPr txBox="1"/>
          <p:nvPr/>
        </p:nvSpPr>
        <p:spPr>
          <a:xfrm>
            <a:off x="6880435" y="556447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方差随道数分布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时间差随道数的分布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96D452F-3BE6-777F-ECCB-90E624921543}"/>
              </a:ext>
            </a:extLst>
          </p:cNvPr>
          <p:cNvSpPr txBox="1"/>
          <p:nvPr/>
        </p:nvSpPr>
        <p:spPr>
          <a:xfrm>
            <a:off x="838200" y="546132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时间差拟合结果图</a:t>
            </a:r>
          </a:p>
        </p:txBody>
      </p:sp>
    </p:spTree>
    <p:extLst>
      <p:ext uri="{BB962C8B-B14F-4D97-AF65-F5344CB8AC3E}">
        <p14:creationId xmlns:p14="http://schemas.microsoft.com/office/powerpoint/2010/main" val="2658139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20DACA2-3365-E518-7F52-97F1947F0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130" y="1882370"/>
            <a:ext cx="9695649" cy="238014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1A7F472-562C-1657-7654-06048F809F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070" y="4115893"/>
            <a:ext cx="9695649" cy="2366681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0" y="371604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时间标定程序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17</a:t>
            </a:fld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0CF2524-E675-5569-7C17-BF3F0358C0E2}"/>
              </a:ext>
            </a:extLst>
          </p:cNvPr>
          <p:cNvSpPr txBox="1"/>
          <p:nvPr/>
        </p:nvSpPr>
        <p:spPr>
          <a:xfrm>
            <a:off x="838200" y="1137219"/>
            <a:ext cx="609713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400" b="1" kern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全通道数据对比</a:t>
            </a:r>
            <a:endParaRPr lang="en-US" altLang="zh-CN" sz="2400" b="1" kern="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400" b="1" kern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itchFamily="2" charset="-122"/>
              </a:rPr>
              <a:t>部分数据有随机的偏移</a:t>
            </a:r>
            <a:endParaRPr lang="en-US" altLang="zh-CN" sz="2400" b="1" kern="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 pitchFamily="2" charset="-122"/>
            </a:endParaRPr>
          </a:p>
          <a:p>
            <a:endParaRPr lang="zh-CN" alt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05A87DA3-116E-8F48-3A44-CA1F06021380}"/>
              </a:ext>
            </a:extLst>
          </p:cNvPr>
          <p:cNvSpPr txBox="1"/>
          <p:nvPr/>
        </p:nvSpPr>
        <p:spPr>
          <a:xfrm>
            <a:off x="1643968" y="2035074"/>
            <a:ext cx="5208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文件：</a:t>
            </a:r>
            <a:r>
              <a:rPr lang="en-US" altLang="zh-CN" dirty="0"/>
              <a:t>20230227101157.001/20230227102021.002</a:t>
            </a:r>
            <a:endParaRPr lang="zh-CN" altLang="en-US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2927361-EAEF-4BB9-5ABB-04F90FE8D9E1}"/>
              </a:ext>
            </a:extLst>
          </p:cNvPr>
          <p:cNvSpPr txBox="1"/>
          <p:nvPr/>
        </p:nvSpPr>
        <p:spPr>
          <a:xfrm>
            <a:off x="1643968" y="4255606"/>
            <a:ext cx="2999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文件：</a:t>
            </a:r>
            <a:r>
              <a:rPr lang="en-US" altLang="zh-CN" dirty="0"/>
              <a:t>20231027110403.001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44736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71604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83970"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400" dirty="0" err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Daq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在线组包测试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3" name="内容占位符 6">
            <a:extLst>
              <a:ext uri="{FF2B5EF4-FFF2-40B4-BE49-F238E27FC236}">
                <a16:creationId xmlns:a16="http://schemas.microsoft.com/office/drawing/2014/main" id="{4388674D-365F-9315-7310-62FCC48529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8"/>
          <a:stretch/>
        </p:blipFill>
        <p:spPr>
          <a:xfrm>
            <a:off x="238627" y="4275007"/>
            <a:ext cx="5857373" cy="1221215"/>
          </a:xfr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D3EA4A1-77DB-F4DC-6FB6-41CABE7CBEFC}"/>
              </a:ext>
            </a:extLst>
          </p:cNvPr>
          <p:cNvSpPr txBox="1"/>
          <p:nvPr/>
        </p:nvSpPr>
        <p:spPr>
          <a:xfrm>
            <a:off x="520284" y="1265381"/>
            <a:ext cx="49375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电子学中使用两块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DCM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，需要在线组包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不同数据量输入进行测试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α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源测试组包率分析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1D50DA7-1805-A1D6-9429-86509FF5A48E}"/>
              </a:ext>
            </a:extLst>
          </p:cNvPr>
          <p:cNvSpPr txBox="1"/>
          <p:nvPr/>
        </p:nvSpPr>
        <p:spPr>
          <a:xfrm>
            <a:off x="1805401" y="5506302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不同数据量在线组包情况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2FCAA53-EEE3-CBE0-EB88-60C2097A34CE}"/>
              </a:ext>
            </a:extLst>
          </p:cNvPr>
          <p:cNvSpPr txBox="1"/>
          <p:nvPr/>
        </p:nvSpPr>
        <p:spPr>
          <a:xfrm>
            <a:off x="7923521" y="5475991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不同数据量在线组包情况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FEA3EF7-4700-35E0-A495-4373267D60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052"/>
          <a:stretch/>
        </p:blipFill>
        <p:spPr>
          <a:xfrm>
            <a:off x="625926" y="2357434"/>
            <a:ext cx="2712103" cy="18209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0944B97-7162-8446-EC05-3B0B75BBDA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052"/>
          <a:stretch/>
        </p:blipFill>
        <p:spPr>
          <a:xfrm>
            <a:off x="3245549" y="2369420"/>
            <a:ext cx="2712103" cy="182095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04808BB-39AC-27A3-AD9A-4EAF374DA2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4350" y="1843290"/>
            <a:ext cx="5589414" cy="287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84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71604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83970"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α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源实验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655D4E1-FF14-9126-200A-9620BE1771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963" y="1397769"/>
            <a:ext cx="5780238" cy="4336873"/>
          </a:xfrm>
          <a:prstGeom prst="rect">
            <a:avLst/>
          </a:prstGeom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1CB78CF0-C3EC-96A8-1E36-D91EBF748A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32"/>
          <a:stretch/>
        </p:blipFill>
        <p:spPr bwMode="auto">
          <a:xfrm>
            <a:off x="-7026" y="3189585"/>
            <a:ext cx="2917522" cy="261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6E6C5FF-4E3B-D526-F57E-270C43911888}"/>
              </a:ext>
            </a:extLst>
          </p:cNvPr>
          <p:cNvSpPr txBox="1"/>
          <p:nvPr/>
        </p:nvSpPr>
        <p:spPr>
          <a:xfrm>
            <a:off x="553766" y="1397769"/>
            <a:ext cx="46357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α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源进行整体测试，编写程序筛选事例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初步得到得到径迹输出</a:t>
            </a:r>
            <a:endParaRPr lang="en-US" altLang="zh-CN" sz="20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电子学稳定性存在问题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7627624-76A5-7ED9-67F6-B8BE3973BE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83"/>
          <a:stretch/>
        </p:blipFill>
        <p:spPr>
          <a:xfrm>
            <a:off x="2971213" y="3116057"/>
            <a:ext cx="2999602" cy="261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27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矩形 9"/>
          <p:cNvPicPr>
            <a:picLocks noChangeArrowheads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296" y="1826160"/>
            <a:ext cx="7792294" cy="772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8" name="圆角矩形 10"/>
          <p:cNvGrpSpPr/>
          <p:nvPr/>
        </p:nvGrpSpPr>
        <p:grpSpPr bwMode="auto">
          <a:xfrm>
            <a:off x="2508058" y="2109113"/>
            <a:ext cx="7256043" cy="286102"/>
            <a:chOff x="42" y="691"/>
            <a:chExt cx="5676" cy="104"/>
          </a:xfrm>
        </p:grpSpPr>
        <p:pic>
          <p:nvPicPr>
            <p:cNvPr id="119" name="圆角矩形 10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" y="691"/>
              <a:ext cx="5676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0" name="Text Box 8"/>
            <p:cNvSpPr txBox="1">
              <a:spLocks noChangeArrowheads="1"/>
            </p:cNvSpPr>
            <p:nvPr/>
          </p:nvSpPr>
          <p:spPr bwMode="auto">
            <a:xfrm>
              <a:off x="91" y="739"/>
              <a:ext cx="5578" cy="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121" name="矩形 1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296" y="3431929"/>
            <a:ext cx="7792294" cy="772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" name="圆角矩形 13"/>
          <p:cNvGrpSpPr/>
          <p:nvPr/>
        </p:nvGrpSpPr>
        <p:grpSpPr bwMode="auto">
          <a:xfrm>
            <a:off x="2508058" y="3714883"/>
            <a:ext cx="7256022" cy="286100"/>
            <a:chOff x="42" y="1486"/>
            <a:chExt cx="5676" cy="104"/>
          </a:xfrm>
        </p:grpSpPr>
        <p:pic>
          <p:nvPicPr>
            <p:cNvPr id="123" name="圆角矩形 13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" y="1486"/>
              <a:ext cx="5676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4" name="Text Box 13"/>
            <p:cNvSpPr txBox="1">
              <a:spLocks noChangeArrowheads="1"/>
            </p:cNvSpPr>
            <p:nvPr/>
          </p:nvSpPr>
          <p:spPr bwMode="auto">
            <a:xfrm>
              <a:off x="91" y="1532"/>
              <a:ext cx="5578" cy="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125" name="矩形 14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292" y="4241048"/>
            <a:ext cx="7792292" cy="773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6" name="圆角矩形 15"/>
          <p:cNvGrpSpPr/>
          <p:nvPr/>
        </p:nvGrpSpPr>
        <p:grpSpPr bwMode="auto">
          <a:xfrm>
            <a:off x="2508058" y="4517406"/>
            <a:ext cx="7256040" cy="283225"/>
            <a:chOff x="42" y="1882"/>
            <a:chExt cx="5676" cy="103"/>
          </a:xfrm>
        </p:grpSpPr>
        <p:pic>
          <p:nvPicPr>
            <p:cNvPr id="127" name="圆角矩形 15"/>
            <p:cNvPicPr>
              <a:picLocks noChangeArrowheads="1"/>
            </p:cNvPicPr>
            <p:nvPr/>
          </p:nvPicPr>
          <p:blipFill>
            <a:blip r:embed="rId7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" y="1882"/>
              <a:ext cx="5676" cy="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Text Box 17"/>
            <p:cNvSpPr txBox="1">
              <a:spLocks noChangeArrowheads="1"/>
            </p:cNvSpPr>
            <p:nvPr/>
          </p:nvSpPr>
          <p:spPr bwMode="auto">
            <a:xfrm>
              <a:off x="91" y="1929"/>
              <a:ext cx="5578" cy="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29" name="矩形 128"/>
          <p:cNvSpPr>
            <a:spLocks noChangeArrowheads="1"/>
          </p:cNvSpPr>
          <p:nvPr/>
        </p:nvSpPr>
        <p:spPr bwMode="auto">
          <a:xfrm>
            <a:off x="2878560" y="4223989"/>
            <a:ext cx="5081495" cy="3693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18" tIns="45709" rIns="91418" bIns="45709">
            <a:spAutoFit/>
          </a:bodyPr>
          <a:lstStyle/>
          <a:p>
            <a:pPr defTabSz="1283970">
              <a:defRPr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研究计划</a:t>
            </a:r>
          </a:p>
        </p:txBody>
      </p:sp>
      <p:pic>
        <p:nvPicPr>
          <p:cNvPr id="138" name="矩形 23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296" y="2622208"/>
            <a:ext cx="7792294" cy="767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9" name="圆角矩形 24"/>
          <p:cNvGrpSpPr/>
          <p:nvPr/>
        </p:nvGrpSpPr>
        <p:grpSpPr bwMode="auto">
          <a:xfrm>
            <a:off x="2508058" y="2907100"/>
            <a:ext cx="7256035" cy="283226"/>
            <a:chOff x="42" y="1091"/>
            <a:chExt cx="5676" cy="103"/>
          </a:xfrm>
        </p:grpSpPr>
        <p:pic>
          <p:nvPicPr>
            <p:cNvPr id="140" name="圆角矩形 24"/>
            <p:cNvPicPr>
              <a:picLocks noChangeArrowheads="1"/>
            </p:cNvPicPr>
            <p:nvPr/>
          </p:nvPicPr>
          <p:blipFill>
            <a:blip r:embed="rId7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" y="1091"/>
              <a:ext cx="5676" cy="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1" name="Text Box 34"/>
            <p:cNvSpPr txBox="1">
              <a:spLocks noChangeArrowheads="1"/>
            </p:cNvSpPr>
            <p:nvPr/>
          </p:nvSpPr>
          <p:spPr bwMode="auto">
            <a:xfrm>
              <a:off x="91" y="1136"/>
              <a:ext cx="5578" cy="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2827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250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42" name="矩形 141"/>
          <p:cNvSpPr>
            <a:spLocks noChangeArrowheads="1"/>
          </p:cNvSpPr>
          <p:nvPr/>
        </p:nvSpPr>
        <p:spPr bwMode="auto">
          <a:xfrm>
            <a:off x="2878559" y="2608921"/>
            <a:ext cx="5650397" cy="3693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18" tIns="45709" rIns="91418" bIns="45709">
            <a:spAutoFit/>
          </a:bodyPr>
          <a:lstStyle/>
          <a:p>
            <a:pPr defTabSz="1283970">
              <a:defRPr/>
            </a:pPr>
            <a:r>
              <a:rPr lang="en-US" altLang="zh-CN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2.TPC</a:t>
            </a: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气体环境模拟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3" name="矩形 142"/>
          <p:cNvSpPr>
            <a:spLocks noChangeArrowheads="1"/>
          </p:cNvSpPr>
          <p:nvPr/>
        </p:nvSpPr>
        <p:spPr bwMode="auto">
          <a:xfrm>
            <a:off x="2878559" y="3462030"/>
            <a:ext cx="5585083" cy="3693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18" tIns="45709" rIns="91418" bIns="45709">
            <a:spAutoFit/>
          </a:bodyPr>
          <a:lstStyle/>
          <a:p>
            <a:pPr defTabSz="1283970">
              <a:defRPr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 TPC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电子学测试</a:t>
            </a:r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6" name="TextBox 145">
            <a:hlinkClick r:id="" action="ppaction://hlinkshowjump?jump=nextslide"/>
          </p:cNvPr>
          <p:cNvSpPr txBox="1"/>
          <p:nvPr/>
        </p:nvSpPr>
        <p:spPr>
          <a:xfrm>
            <a:off x="2878560" y="1812735"/>
            <a:ext cx="4351316" cy="646309"/>
          </a:xfrm>
          <a:prstGeom prst="rect">
            <a:avLst/>
          </a:prstGeom>
          <a:noFill/>
        </p:spPr>
        <p:txBody>
          <a:bodyPr wrap="square" lIns="91418" tIns="45709" rIns="91418" bIns="45709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实验背景</a:t>
            </a: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5D2365B-D66F-A7DF-997A-EE62EF2B7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EF7F8-0FE0-4F50-A7D7-77853EE6373D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6D549AD-75CA-6F2B-995C-0965E29CF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2</a:t>
            </a:fld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3032BD24-5A65-7396-23BB-EB97D2CDE476}"/>
              </a:ext>
            </a:extLst>
          </p:cNvPr>
          <p:cNvGrpSpPr/>
          <p:nvPr/>
        </p:nvGrpSpPr>
        <p:grpSpPr>
          <a:xfrm>
            <a:off x="0" y="367868"/>
            <a:ext cx="5965371" cy="878305"/>
            <a:chOff x="0" y="543361"/>
            <a:chExt cx="3370216" cy="878305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03E56BE6-0211-DC74-3735-C9D81DAFF1C1}"/>
                </a:ext>
              </a:extLst>
            </p:cNvPr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C0072F79-E4E5-7CAE-A9D9-F976EF8D54BE}"/>
                  </a:ext>
                </a:extLst>
              </p:cNvPr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直角三角形 8">
                <a:extLst>
                  <a:ext uri="{FF2B5EF4-FFF2-40B4-BE49-F238E27FC236}">
                    <a16:creationId xmlns:a16="http://schemas.microsoft.com/office/drawing/2014/main" id="{1DE77F00-20E8-77B8-B097-C2D83A7EF256}"/>
                  </a:ext>
                </a:extLst>
              </p:cNvPr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" name="文本框 3">
              <a:extLst>
                <a:ext uri="{FF2B5EF4-FFF2-40B4-BE49-F238E27FC236}">
                  <a16:creationId xmlns:a16="http://schemas.microsoft.com/office/drawing/2014/main" id="{9C664AF7-82BC-CD7B-EA91-FF44ED736B82}"/>
                </a:ext>
              </a:extLst>
            </p:cNvPr>
            <p:cNvSpPr txBox="1"/>
            <p:nvPr/>
          </p:nvSpPr>
          <p:spPr>
            <a:xfrm>
              <a:off x="379187" y="590669"/>
              <a:ext cx="28767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报告内容</a:t>
              </a:r>
              <a:r>
                <a:rPr lang="zh-CN" altLang="en-US" sz="2400" dirty="0"/>
                <a:t>）</a:t>
              </a:r>
            </a:p>
            <a:p>
              <a:endPara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71604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83970">
                <a:defRPr/>
              </a:pPr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α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源实验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20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DF78FD7-E645-4C60-B623-A2266F951782}"/>
              </a:ext>
            </a:extLst>
          </p:cNvPr>
          <p:cNvSpPr txBox="1"/>
          <p:nvPr/>
        </p:nvSpPr>
        <p:spPr>
          <a:xfrm>
            <a:off x="644544" y="1200578"/>
            <a:ext cx="4635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电子学稳定性存在问题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电子学信号采集中断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B0FBE759-4B2F-9691-4DFE-9472C0D15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806923"/>
              </p:ext>
            </p:extLst>
          </p:nvPr>
        </p:nvGraphicFramePr>
        <p:xfrm>
          <a:off x="1819412" y="2146853"/>
          <a:ext cx="6336353" cy="3894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6776">
                  <a:extLst>
                    <a:ext uri="{9D8B030D-6E8A-4147-A177-3AD203B41FA5}">
                      <a16:colId xmlns:a16="http://schemas.microsoft.com/office/drawing/2014/main" val="2282632500"/>
                    </a:ext>
                  </a:extLst>
                </a:gridCol>
                <a:gridCol w="796024">
                  <a:extLst>
                    <a:ext uri="{9D8B030D-6E8A-4147-A177-3AD203B41FA5}">
                      <a16:colId xmlns:a16="http://schemas.microsoft.com/office/drawing/2014/main" val="462583085"/>
                    </a:ext>
                  </a:extLst>
                </a:gridCol>
                <a:gridCol w="971150">
                  <a:extLst>
                    <a:ext uri="{9D8B030D-6E8A-4147-A177-3AD203B41FA5}">
                      <a16:colId xmlns:a16="http://schemas.microsoft.com/office/drawing/2014/main" val="4069004110"/>
                    </a:ext>
                  </a:extLst>
                </a:gridCol>
                <a:gridCol w="1098513">
                  <a:extLst>
                    <a:ext uri="{9D8B030D-6E8A-4147-A177-3AD203B41FA5}">
                      <a16:colId xmlns:a16="http://schemas.microsoft.com/office/drawing/2014/main" val="2421156967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2539450870"/>
                    </a:ext>
                  </a:extLst>
                </a:gridCol>
                <a:gridCol w="811945">
                  <a:extLst>
                    <a:ext uri="{9D8B030D-6E8A-4147-A177-3AD203B41FA5}">
                      <a16:colId xmlns:a16="http://schemas.microsoft.com/office/drawing/2014/main" val="1466251605"/>
                    </a:ext>
                  </a:extLst>
                </a:gridCol>
              </a:tblGrid>
              <a:tr h="46629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数据编号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运行时间</a:t>
                      </a:r>
                      <a:r>
                        <a:rPr lang="en-US" altLang="zh-CN" sz="1100" u="none" strike="noStrike">
                          <a:effectLst/>
                        </a:rPr>
                        <a:t>(</a:t>
                      </a:r>
                      <a:r>
                        <a:rPr lang="en-US" sz="1100" u="none" strike="noStrike">
                          <a:effectLst/>
                        </a:rPr>
                        <a:t>min)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停止情况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全部事例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未组包事例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100" u="none" strike="noStrike">
                          <a:effectLst/>
                        </a:rPr>
                        <a:t>未组包比例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9307766"/>
                  </a:ext>
                </a:extLst>
              </a:tr>
              <a:tr h="23655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20231101091451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手动关闭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1387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127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0.091565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2977705"/>
                  </a:ext>
                </a:extLst>
              </a:tr>
              <a:tr h="23655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20231101093848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20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手动关闭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5381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816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0.151645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26009987"/>
                  </a:ext>
                </a:extLst>
              </a:tr>
              <a:tr h="23655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20231101103310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12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自动关闭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2810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465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0.16548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837831"/>
                  </a:ext>
                </a:extLst>
              </a:tr>
              <a:tr h="2425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20231101142555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57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自动关闭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17690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2330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0.131713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5694482"/>
                  </a:ext>
                </a:extLst>
              </a:tr>
              <a:tr h="29356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20231101154346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289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手动关闭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107779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9565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0.088746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695103"/>
                  </a:ext>
                </a:extLst>
              </a:tr>
              <a:tr h="2425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20231110164758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自动关闭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769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37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0.048114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8002151"/>
                  </a:ext>
                </a:extLst>
              </a:tr>
              <a:tr h="2425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20231114091826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84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自动关闭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27191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3307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0.121621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624316"/>
                  </a:ext>
                </a:extLst>
              </a:tr>
              <a:tr h="2425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20231114142948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28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自动关闭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5497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926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0.168456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9748275"/>
                  </a:ext>
                </a:extLst>
              </a:tr>
              <a:tr h="2425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20231114150252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10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自动关闭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2300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361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0.156957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510754"/>
                  </a:ext>
                </a:extLst>
              </a:tr>
              <a:tr h="2425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20231115093403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10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自动关闭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1159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47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0.040552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1359113"/>
                  </a:ext>
                </a:extLst>
              </a:tr>
              <a:tr h="2425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20231115094850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自动关闭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1645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116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0.070517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5724313"/>
                  </a:ext>
                </a:extLst>
              </a:tr>
              <a:tr h="2425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20231115100429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30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自动关闭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7070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1406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0.198868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5120310"/>
                  </a:ext>
                </a:extLst>
              </a:tr>
              <a:tr h="2425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20231115143622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73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自动关闭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23236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3064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0.131864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368546"/>
                  </a:ext>
                </a:extLst>
              </a:tr>
              <a:tr h="2425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20231115163806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100" u="none" strike="noStrike">
                          <a:effectLst/>
                        </a:rPr>
                        <a:t>20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100" u="none" strike="noStrike">
                          <a:effectLst/>
                        </a:rPr>
                        <a:t>自动关闭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63536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>
                          <a:effectLst/>
                        </a:rPr>
                        <a:t>14670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u="none" strike="noStrike" dirty="0">
                          <a:effectLst/>
                        </a:rPr>
                        <a:t>0.230893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212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012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67868"/>
            <a:ext cx="5965371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79187" y="590669"/>
              <a:ext cx="28767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 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研究计划</a:t>
              </a:r>
            </a:p>
          </p:txBody>
        </p:sp>
      </p:grp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2743200" cy="365125"/>
          </a:xfrm>
        </p:spPr>
        <p:txBody>
          <a:bodyPr/>
          <a:lstStyle/>
          <a:p>
            <a:fld id="{2CD9E1A3-731D-4F46-8907-451DEAEF28AB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21</a:t>
            </a:fld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3D1774E-5B53-97FC-8D09-B34081CB3593}"/>
              </a:ext>
            </a:extLst>
          </p:cNvPr>
          <p:cNvSpPr txBox="1"/>
          <p:nvPr/>
        </p:nvSpPr>
        <p:spPr>
          <a:xfrm>
            <a:off x="838200" y="1451912"/>
            <a:ext cx="7096815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继续进行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系统的学习：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电子学测试，解决现有问题</a:t>
            </a: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 α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源实验，进行数据分析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通过模拟确定气体组分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3200" dirty="0"/>
          </a:p>
          <a:p>
            <a:pPr algn="ctr"/>
            <a:r>
              <a:rPr lang="zh-CN" altLang="en-US" sz="6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谢谢！</a:t>
            </a:r>
            <a:endParaRPr lang="en-US" altLang="zh-CN"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C29E730C-4EC1-084F-5A2C-FB751F4A7E1C}"/>
              </a:ext>
            </a:extLst>
          </p:cNvPr>
          <p:cNvCxnSpPr>
            <a:cxnSpLocks/>
          </p:cNvCxnSpPr>
          <p:nvPr/>
        </p:nvCxnSpPr>
        <p:spPr>
          <a:xfrm flipV="1">
            <a:off x="620486" y="3673929"/>
            <a:ext cx="9846128" cy="7075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821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71604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中子截面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16386" y="8389984"/>
            <a:ext cx="2743200" cy="365125"/>
          </a:xfrm>
        </p:spPr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9639" y="6390942"/>
            <a:ext cx="2743200" cy="365125"/>
          </a:xfrm>
        </p:spPr>
        <p:txBody>
          <a:bodyPr/>
          <a:lstStyle/>
          <a:p>
            <a:fld id="{979AC594-AF47-4F15-8630-D799E40F405E}" type="slidenum">
              <a:rPr lang="zh-CN" altLang="en-US" smtClean="0"/>
              <a:t>3</a:t>
            </a:fld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892DE9A-7C03-D12E-BF3A-06D831D2D3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257" y="2372141"/>
            <a:ext cx="6893116" cy="388811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C9E9937-B80C-740C-1A6A-C3E58B86B4B4}"/>
              </a:ext>
            </a:extLst>
          </p:cNvPr>
          <p:cNvSpPr txBox="1"/>
          <p:nvPr/>
        </p:nvSpPr>
        <p:spPr>
          <a:xfrm>
            <a:off x="1070391" y="1356087"/>
            <a:ext cx="10928506" cy="885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80000"/>
              </a:lnSpc>
              <a:spcAft>
                <a:spcPts val="500"/>
              </a:spcAft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中子标准截面是</a:t>
            </a:r>
            <a:r>
              <a:rPr lang="zh-CN" altLang="en-US" b="0" i="0" dirty="0">
                <a:solidFill>
                  <a:srgbClr val="2E2E2E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确定大多数中子截面的基础。它们用于中子截面的测量和评估。</a:t>
            </a:r>
            <a:endParaRPr lang="en-US" altLang="zh-CN" b="0" i="0" dirty="0">
              <a:solidFill>
                <a:srgbClr val="2E2E2E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lnSpc>
                <a:spcPct val="80000"/>
              </a:lnSpc>
              <a:spcAft>
                <a:spcPts val="500"/>
              </a:spcAft>
              <a:buFont typeface="Arial" pitchFamily="34" charset="0"/>
              <a:buChar char="•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H(</a:t>
            </a:r>
            <a:r>
              <a:rPr lang="en-US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n,n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截面最为重要，独立于其他截面</a:t>
            </a:r>
            <a:endParaRPr lang="en-US" altLang="zh-CN" b="1" dirty="0">
              <a:latin typeface="微软雅黑" pitchFamily="34" charset="-122"/>
              <a:ea typeface="微软雅黑" pitchFamily="34" charset="-122"/>
            </a:endParaRPr>
          </a:p>
          <a:p>
            <a:pPr marL="914400" lvl="1" indent="-457200">
              <a:lnSpc>
                <a:spcPct val="80000"/>
              </a:lnSpc>
              <a:spcAft>
                <a:spcPts val="500"/>
              </a:spcAft>
              <a:buFont typeface="Arial" pitchFamily="34" charset="0"/>
              <a:buChar char="•"/>
            </a:pP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H(</a:t>
            </a:r>
            <a:r>
              <a:rPr lang="en-US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n,n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截面是绝对测量的基础</a:t>
            </a:r>
            <a:endParaRPr lang="en-US" altLang="zh-CN" b="1" i="0" dirty="0">
              <a:solidFill>
                <a:srgbClr val="2E2E2E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4128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776177" y="542436"/>
            <a:ext cx="5970815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63812" y="590669"/>
              <a:ext cx="2572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中子截面</a:t>
              </a:r>
            </a:p>
          </p:txBody>
        </p:sp>
      </p:grpSp>
      <p:sp>
        <p:nvSpPr>
          <p:cNvPr id="21" name="日期占位符 20">
            <a:extLst>
              <a:ext uri="{FF2B5EF4-FFF2-40B4-BE49-F238E27FC236}">
                <a16:creationId xmlns:a16="http://schemas.microsoft.com/office/drawing/2014/main" id="{83AE0024-B7E1-FEB4-DB3B-7EF890485C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16386" y="8389984"/>
            <a:ext cx="2743200" cy="365125"/>
          </a:xfrm>
        </p:spPr>
        <p:txBody>
          <a:bodyPr/>
          <a:lstStyle/>
          <a:p>
            <a:fld id="{3ADC803D-026A-43DA-A515-1CA86DDC89AF}" type="datetime1">
              <a:rPr lang="zh-CN" altLang="en-US" smtClean="0"/>
              <a:t>2023/11/26</a:t>
            </a:fld>
            <a:endParaRPr lang="zh-CN" altLang="en-US" dirty="0"/>
          </a:p>
        </p:txBody>
      </p:sp>
      <p:sp>
        <p:nvSpPr>
          <p:cNvPr id="23" name="灯片编号占位符 22">
            <a:extLst>
              <a:ext uri="{FF2B5EF4-FFF2-40B4-BE49-F238E27FC236}">
                <a16:creationId xmlns:a16="http://schemas.microsoft.com/office/drawing/2014/main" id="{B4393194-444D-D9CE-ED5C-CD65DB9F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9639" y="6390942"/>
            <a:ext cx="2743200" cy="365125"/>
          </a:xfrm>
        </p:spPr>
        <p:txBody>
          <a:bodyPr/>
          <a:lstStyle/>
          <a:p>
            <a:fld id="{979AC594-AF47-4F15-8630-D799E40F405E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C9E9937-B80C-740C-1A6A-C3E58B86B4B4}"/>
              </a:ext>
            </a:extLst>
          </p:cNvPr>
          <p:cNvSpPr txBox="1"/>
          <p:nvPr/>
        </p:nvSpPr>
        <p:spPr>
          <a:xfrm>
            <a:off x="982554" y="1324902"/>
            <a:ext cx="9229193" cy="2028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80000"/>
              </a:lnSpc>
              <a:spcAft>
                <a:spcPts val="500"/>
              </a:spcAft>
              <a:buFont typeface="Wingdings" panose="05000000000000000000" pitchFamily="2" charset="2"/>
              <a:buChar char="p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n-p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散射数据缺少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80000"/>
              </a:lnSpc>
              <a:spcAft>
                <a:spcPts val="500"/>
              </a:spcAft>
              <a:buFont typeface="Wingdings" panose="05000000000000000000" pitchFamily="2" charset="2"/>
              <a:buChar char="p"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百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keV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能级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lnSpc>
                <a:spcPct val="80000"/>
              </a:lnSpc>
              <a:spcAft>
                <a:spcPts val="500"/>
              </a:spcAft>
              <a:buFont typeface="Arial" pitchFamily="34" charset="0"/>
              <a:buChar char="•"/>
            </a:pPr>
            <a:r>
              <a:rPr lang="en-US" altLang="zh-CN" dirty="0" err="1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Tuve</a:t>
            </a:r>
            <a:r>
              <a:rPr lang="en-US" altLang="zh-CN" dirty="0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等人于 </a:t>
            </a:r>
            <a:r>
              <a:rPr lang="en-US" altLang="zh-CN" dirty="0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1936 </a:t>
            </a:r>
            <a:r>
              <a:rPr lang="zh-CN" altLang="en-US" dirty="0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年在 </a:t>
            </a:r>
            <a:r>
              <a:rPr lang="en-US" altLang="zh-CN" dirty="0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600keV~1200keV </a:t>
            </a:r>
            <a:r>
              <a:rPr lang="zh-CN" altLang="en-US" dirty="0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一个能点开展的实验数据</a:t>
            </a:r>
            <a:endParaRPr lang="en-US" altLang="zh-CN" dirty="0">
              <a:solidFill>
                <a:srgbClr val="2E2E2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lnSpc>
                <a:spcPct val="80000"/>
              </a:lnSpc>
              <a:spcAft>
                <a:spcPts val="500"/>
              </a:spcAft>
              <a:buFont typeface="Arial" pitchFamily="34" charset="0"/>
              <a:buChar char="•"/>
            </a:pPr>
            <a:r>
              <a:rPr lang="en-US" altLang="zh-CN" dirty="0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Daub</a:t>
            </a:r>
            <a:r>
              <a:rPr lang="zh-CN" altLang="en-US" dirty="0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使用液体闪烁体探测器通过中子透射法测量了</a:t>
            </a:r>
            <a:r>
              <a:rPr lang="en-US" altLang="zh-CN" dirty="0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150  - 800keV</a:t>
            </a:r>
            <a:endParaRPr lang="en-US" altLang="zh-CN" b="1" dirty="0">
              <a:latin typeface="微软雅黑" pitchFamily="34" charset="-122"/>
              <a:ea typeface="微软雅黑" pitchFamily="34" charset="-122"/>
            </a:endParaRPr>
          </a:p>
          <a:p>
            <a:pPr marL="457200" indent="-457200">
              <a:lnSpc>
                <a:spcPct val="80000"/>
              </a:lnSpc>
              <a:spcAft>
                <a:spcPts val="500"/>
              </a:spcAft>
              <a:buFont typeface="Wingdings" panose="05000000000000000000" pitchFamily="2" charset="2"/>
              <a:buChar char="p"/>
            </a:pPr>
            <a:r>
              <a:rPr lang="en-US" altLang="zh-CN" b="1" dirty="0">
                <a:latin typeface="微软雅黑" pitchFamily="34" charset="-122"/>
                <a:ea typeface="微软雅黑" pitchFamily="34" charset="-122"/>
              </a:rPr>
              <a:t>MeV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能级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lnSpc>
                <a:spcPct val="8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2E2E2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实验数据较多，但缺少小角度数据</a:t>
            </a:r>
            <a:endParaRPr lang="en-US" altLang="zh-CN" dirty="0">
              <a:solidFill>
                <a:srgbClr val="2E2E2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80000"/>
              </a:lnSpc>
              <a:spcAft>
                <a:spcPts val="500"/>
              </a:spcAft>
            </a:pP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3F1883C1-C545-47DA-A4F1-26E1BF638F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100111"/>
              </p:ext>
            </p:extLst>
          </p:nvPr>
        </p:nvGraphicFramePr>
        <p:xfrm>
          <a:off x="1424593" y="3246726"/>
          <a:ext cx="8530116" cy="323584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843372">
                  <a:extLst>
                    <a:ext uri="{9D8B030D-6E8A-4147-A177-3AD203B41FA5}">
                      <a16:colId xmlns:a16="http://schemas.microsoft.com/office/drawing/2014/main" val="3633274141"/>
                    </a:ext>
                  </a:extLst>
                </a:gridCol>
                <a:gridCol w="2843372">
                  <a:extLst>
                    <a:ext uri="{9D8B030D-6E8A-4147-A177-3AD203B41FA5}">
                      <a16:colId xmlns:a16="http://schemas.microsoft.com/office/drawing/2014/main" val="1578745278"/>
                    </a:ext>
                  </a:extLst>
                </a:gridCol>
                <a:gridCol w="2843372">
                  <a:extLst>
                    <a:ext uri="{9D8B030D-6E8A-4147-A177-3AD203B41FA5}">
                      <a16:colId xmlns:a16="http://schemas.microsoft.com/office/drawing/2014/main" val="1431363353"/>
                    </a:ext>
                  </a:extLst>
                </a:gridCol>
              </a:tblGrid>
              <a:tr h="808962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数据情况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2374591"/>
                  </a:ext>
                </a:extLst>
              </a:tr>
              <a:tr h="808962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rgbClr val="2E2E2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十</a:t>
                      </a:r>
                      <a:r>
                        <a:rPr lang="en-US" altLang="zh-CN" dirty="0">
                          <a:solidFill>
                            <a:srgbClr val="2E2E2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KeV</a:t>
                      </a:r>
                      <a:r>
                        <a:rPr lang="zh-CN" altLang="en-US" dirty="0">
                          <a:solidFill>
                            <a:srgbClr val="2E2E2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能级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rgbClr val="2E2E2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实验数据缺乏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0603781"/>
                  </a:ext>
                </a:extLst>
              </a:tr>
              <a:tr h="808962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rgbClr val="2E2E2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百</a:t>
                      </a:r>
                      <a:r>
                        <a:rPr lang="en-US" altLang="zh-CN" dirty="0">
                          <a:solidFill>
                            <a:srgbClr val="2E2E2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keV</a:t>
                      </a:r>
                      <a:r>
                        <a:rPr lang="zh-CN" altLang="en-US" dirty="0">
                          <a:solidFill>
                            <a:srgbClr val="2E2E2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能级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rgbClr val="2E2E2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实验数据稀少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Daub </a:t>
                      </a:r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等人</a:t>
                      </a:r>
                      <a:endParaRPr lang="en-US" altLang="zh-CN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en-US" altLang="zh-CN" sz="1800" kern="1200" dirty="0" err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Tuve</a:t>
                      </a:r>
                      <a:r>
                        <a:rPr lang="en-US" altLang="zh-CN" sz="18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zh-CN" altLang="en-US" sz="18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等人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4217039"/>
                  </a:ext>
                </a:extLst>
              </a:tr>
              <a:tr h="808962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2E2E2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MeV</a:t>
                      </a:r>
                      <a:r>
                        <a:rPr lang="zh-CN" altLang="en-US" dirty="0">
                          <a:solidFill>
                            <a:srgbClr val="2E2E2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能级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rgbClr val="2E2E2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实验数据较为丰富</a:t>
                      </a:r>
                      <a:endParaRPr lang="zh-CN" altLang="en-US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多为闪烁体探测器或 </a:t>
                      </a:r>
                      <a:r>
                        <a:rPr lang="en-US" altLang="zh-CN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ΔE-E </a:t>
                      </a:r>
                      <a:r>
                        <a:rPr lang="zh-CN" altLang="en-US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望远镜探测器数据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2252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1750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67868"/>
            <a:ext cx="5965371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79187" y="590669"/>
              <a:ext cx="28767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 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技术</a:t>
              </a:r>
            </a:p>
          </p:txBody>
        </p:sp>
      </p:grpSp>
      <p:sp>
        <p:nvSpPr>
          <p:cNvPr id="6" name="日期占位符 5">
            <a:extLst>
              <a:ext uri="{FF2B5EF4-FFF2-40B4-BE49-F238E27FC236}">
                <a16:creationId xmlns:a16="http://schemas.microsoft.com/office/drawing/2014/main" id="{C02543B2-5BB1-1679-5FB6-04050078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9E1A3-731D-4F46-8907-451DEAEF28AB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2E14DAB-DFA5-C89E-4A0A-ACE934F5E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67AFCE7-72EF-3D49-8759-750E6E82F021}"/>
              </a:ext>
            </a:extLst>
          </p:cNvPr>
          <p:cNvSpPr txBox="1"/>
          <p:nvPr/>
        </p:nvSpPr>
        <p:spPr>
          <a:xfrm>
            <a:off x="1045028" y="1246009"/>
            <a:ext cx="1010194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（时间投影室）的基本概念由</a:t>
            </a:r>
            <a:r>
              <a:rPr lang="pt-BR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David Nygren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博士在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1974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年提出，由漂移室（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）和多丝正比室（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MWPC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）发展而来。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 是一种可以将带电粒子运动长度和漂移时间进行转化的装置，可实现对核反应产物 4π 立体角覆盖的径迹、能量测量。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通过控制 TPC 工作气压，低能粒子在气体中可获得较长的射程，便于进行三维径迹测量和粒子鉴别，具有很高的甄别效率。现代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TPC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的阳极读出采用微结构气体探测器（如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Micromegas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GEM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等），具有很高的电子增益</a:t>
            </a: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F81AA601-171E-A3FD-8733-66F2430BD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605" y="3601647"/>
            <a:ext cx="5401887" cy="258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58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67868"/>
            <a:ext cx="5965371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79187" y="590669"/>
              <a:ext cx="28767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 TPC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面临的挑战</a:t>
              </a:r>
            </a:p>
          </p:txBody>
        </p:sp>
      </p:grpSp>
      <p:sp>
        <p:nvSpPr>
          <p:cNvPr id="6" name="日期占位符 5">
            <a:extLst>
              <a:ext uri="{FF2B5EF4-FFF2-40B4-BE49-F238E27FC236}">
                <a16:creationId xmlns:a16="http://schemas.microsoft.com/office/drawing/2014/main" id="{C02543B2-5BB1-1679-5FB6-04050078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9E1A3-731D-4F46-8907-451DEAEF28AB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2E14DAB-DFA5-C89E-4A0A-ACE934F5E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pPr/>
              <a:t>6</a:t>
            </a:fld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8E8EC47-E28E-AD7D-0009-DC6B88C175BA}"/>
              </a:ext>
            </a:extLst>
          </p:cNvPr>
          <p:cNvSpPr txBox="1"/>
          <p:nvPr/>
        </p:nvSpPr>
        <p:spPr>
          <a:xfrm>
            <a:off x="1789660" y="2247141"/>
            <a:ext cx="9229193" cy="2707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80000"/>
              </a:lnSpc>
              <a:spcAft>
                <a:spcPts val="500"/>
              </a:spcAft>
              <a:buFont typeface="Wingdings" panose="05000000000000000000" pitchFamily="2" charset="2"/>
              <a:buChar char="p"/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气体环境稳定性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lnSpc>
                <a:spcPct val="8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低气压高电压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lnSpc>
                <a:spcPct val="8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打火现象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lnSpc>
                <a:spcPct val="8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lnSpc>
                <a:spcPct val="8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lnSpc>
                <a:spcPct val="8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80000"/>
              </a:lnSpc>
              <a:spcAft>
                <a:spcPts val="500"/>
              </a:spcAft>
              <a:buFont typeface="Wingdings" panose="05000000000000000000" pitchFamily="2" charset="2"/>
              <a:buChar char="p"/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电子学稳定性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lnSpc>
                <a:spcPct val="8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1519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路阳极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08DC17C-CEF4-FCA0-94C3-8E06D554B6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7"/>
          <a:stretch/>
        </p:blipFill>
        <p:spPr>
          <a:xfrm>
            <a:off x="7031342" y="568014"/>
            <a:ext cx="3370998" cy="297058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C701A96-04CB-8B85-A0BC-26F48C0CC9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1" r="14723"/>
          <a:stretch/>
        </p:blipFill>
        <p:spPr>
          <a:xfrm>
            <a:off x="7345241" y="3688469"/>
            <a:ext cx="2743200" cy="285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34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67868"/>
            <a:ext cx="5965371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79187" y="590669"/>
              <a:ext cx="28767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气体环境模拟</a:t>
              </a:r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endPara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9E1A3-731D-4F46-8907-451DEAEF28AB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7</a:t>
            </a:fld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D0EB246-A4CB-BCE3-41E9-3E1F94CCE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75" y="2980570"/>
            <a:ext cx="4642881" cy="2780599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A851F48-414A-1421-B50F-B9789E2C55AA}"/>
              </a:ext>
            </a:extLst>
          </p:cNvPr>
          <p:cNvSpPr txBox="1"/>
          <p:nvPr/>
        </p:nvSpPr>
        <p:spPr>
          <a:xfrm>
            <a:off x="666462" y="1259239"/>
            <a:ext cx="50918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借助</a:t>
            </a:r>
            <a:r>
              <a:rPr lang="en-US" altLang="zh-CN" sz="20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Srim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Garfield++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zh-CN" altLang="en-US" sz="20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质子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进行气体参数模拟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确认入射径迹长度、所需增益倍数、电子漂移速度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所需气体气压为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0.1atm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AC742A2-269D-A1BF-71AA-21C64A1AF935}"/>
              </a:ext>
            </a:extLst>
          </p:cNvPr>
          <p:cNvSpPr txBox="1"/>
          <p:nvPr/>
        </p:nvSpPr>
        <p:spPr>
          <a:xfrm>
            <a:off x="6190747" y="1058294"/>
            <a:ext cx="727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err="1"/>
              <a:t>Srim</a:t>
            </a:r>
            <a:endParaRPr lang="zh-CN" altLang="en-US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39558DB-3A8F-1528-0827-CEEA19D2C63C}"/>
              </a:ext>
            </a:extLst>
          </p:cNvPr>
          <p:cNvSpPr txBox="1"/>
          <p:nvPr/>
        </p:nvSpPr>
        <p:spPr>
          <a:xfrm>
            <a:off x="6918547" y="608778"/>
            <a:ext cx="2268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粒子径迹长度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778172B-61FB-EBD2-3BBE-D78762511864}"/>
                  </a:ext>
                </a:extLst>
              </p:cNvPr>
              <p:cNvSpPr txBox="1"/>
              <p:nvPr/>
            </p:nvSpPr>
            <p:spPr>
              <a:xfrm>
                <a:off x="6860160" y="1542442"/>
                <a:ext cx="250659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1" i="1">
                          <a:latin typeface="Cambria Math" panose="02040503050406030204" pitchFamily="18" charset="0"/>
                        </a:rPr>
                        <m:t>单块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𝒑𝒂𝒅</m:t>
                      </m:r>
                      <m:r>
                        <a:rPr lang="zh-CN" altLang="en-US" b="1" i="1">
                          <a:latin typeface="Cambria Math" panose="02040503050406030204" pitchFamily="18" charset="0"/>
                        </a:rPr>
                        <m:t>损失</m:t>
                      </m:r>
                      <m:r>
                        <a:rPr lang="zh-CN" altLang="en-US" b="1" i="1" smtClean="0">
                          <a:latin typeface="Cambria Math" panose="02040503050406030204" pitchFamily="18" charset="0"/>
                        </a:rPr>
                        <m:t>能量</m:t>
                      </m:r>
                    </m:oMath>
                  </m:oMathPara>
                </a14:m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778172B-61FB-EBD2-3BBE-D78762511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160" y="1542442"/>
                <a:ext cx="2506598" cy="369332"/>
              </a:xfrm>
              <a:prstGeom prst="rect">
                <a:avLst/>
              </a:prstGeom>
              <a:blipFill>
                <a:blip r:embed="rId4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22">
            <a:extLst>
              <a:ext uri="{FF2B5EF4-FFF2-40B4-BE49-F238E27FC236}">
                <a16:creationId xmlns:a16="http://schemas.microsoft.com/office/drawing/2014/main" id="{F170962B-9E4A-3308-7422-9B9FA4723F34}"/>
              </a:ext>
            </a:extLst>
          </p:cNvPr>
          <p:cNvSpPr txBox="1"/>
          <p:nvPr/>
        </p:nvSpPr>
        <p:spPr>
          <a:xfrm>
            <a:off x="9486794" y="152317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产生电子数</a:t>
            </a: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413A365B-A72F-DCCE-9C13-157CA66F46C8}"/>
              </a:ext>
            </a:extLst>
          </p:cNvPr>
          <p:cNvCxnSpPr>
            <a:cxnSpLocks/>
          </p:cNvCxnSpPr>
          <p:nvPr/>
        </p:nvCxnSpPr>
        <p:spPr>
          <a:xfrm>
            <a:off x="9070137" y="1727108"/>
            <a:ext cx="397837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左大括号 26">
            <a:extLst>
              <a:ext uri="{FF2B5EF4-FFF2-40B4-BE49-F238E27FC236}">
                <a16:creationId xmlns:a16="http://schemas.microsoft.com/office/drawing/2014/main" id="{B5ED9E6C-B50A-7894-55DA-0A17E6773867}"/>
              </a:ext>
            </a:extLst>
          </p:cNvPr>
          <p:cNvSpPr/>
          <p:nvPr/>
        </p:nvSpPr>
        <p:spPr>
          <a:xfrm>
            <a:off x="6860160" y="734475"/>
            <a:ext cx="326571" cy="1023396"/>
          </a:xfrm>
          <a:prstGeom prst="lef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FFCDB72-C9E6-C3C9-758A-DB7C690A2512}"/>
              </a:ext>
            </a:extLst>
          </p:cNvPr>
          <p:cNvSpPr txBox="1"/>
          <p:nvPr/>
        </p:nvSpPr>
        <p:spPr>
          <a:xfrm>
            <a:off x="8531045" y="612428"/>
            <a:ext cx="3250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所需电子数</a:t>
            </a:r>
          </a:p>
        </p:txBody>
      </p: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A1AEA4DB-3CCA-249E-6CED-1B819D8070EC}"/>
              </a:ext>
            </a:extLst>
          </p:cNvPr>
          <p:cNvCxnSpPr>
            <a:stCxn id="30" idx="2"/>
            <a:endCxn id="23" idx="0"/>
          </p:cNvCxnSpPr>
          <p:nvPr/>
        </p:nvCxnSpPr>
        <p:spPr>
          <a:xfrm>
            <a:off x="10156208" y="981760"/>
            <a:ext cx="0" cy="54141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C7ECB94D-11F0-CCF0-50E8-85A86A22EF69}"/>
              </a:ext>
            </a:extLst>
          </p:cNvPr>
          <p:cNvCxnSpPr>
            <a:stCxn id="23" idx="2"/>
          </p:cNvCxnSpPr>
          <p:nvPr/>
        </p:nvCxnSpPr>
        <p:spPr>
          <a:xfrm>
            <a:off x="10156208" y="1892504"/>
            <a:ext cx="0" cy="27699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B3232BF3-6DB9-3BBA-4076-D6C11DDEA9C0}"/>
              </a:ext>
            </a:extLst>
          </p:cNvPr>
          <p:cNvSpPr txBox="1"/>
          <p:nvPr/>
        </p:nvSpPr>
        <p:spPr>
          <a:xfrm>
            <a:off x="9833042" y="216950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增益</a:t>
            </a: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B045419B-BFBC-2F1A-33B0-0887CA4A9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53" y="2637852"/>
            <a:ext cx="5282072" cy="329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10616" y="382104"/>
            <a:ext cx="5965371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79187" y="590669"/>
              <a:ext cx="28767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计算获得所需的电压</a:t>
              </a:r>
              <a:endPara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日期占位符 5">
            <a:extLst>
              <a:ext uri="{FF2B5EF4-FFF2-40B4-BE49-F238E27FC236}">
                <a16:creationId xmlns:a16="http://schemas.microsoft.com/office/drawing/2014/main" id="{C02543B2-5BB1-1679-5FB6-04050078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9E1A3-731D-4F46-8907-451DEAEF28AB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2E14DAB-DFA5-C89E-4A0A-ACE934F5E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06FDB70-09F7-B0AC-CD80-39364F9234A4}"/>
              </a:ext>
            </a:extLst>
          </p:cNvPr>
          <p:cNvCxnSpPr>
            <a:cxnSpLocks/>
          </p:cNvCxnSpPr>
          <p:nvPr/>
        </p:nvCxnSpPr>
        <p:spPr>
          <a:xfrm>
            <a:off x="1712204" y="2343727"/>
            <a:ext cx="101702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B334A340-77D8-F20A-24D1-6C1994C58DA8}"/>
              </a:ext>
            </a:extLst>
          </p:cNvPr>
          <p:cNvSpPr txBox="1"/>
          <p:nvPr/>
        </p:nvSpPr>
        <p:spPr>
          <a:xfrm>
            <a:off x="2715126" y="2112895"/>
            <a:ext cx="849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Srim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6075854B-36CC-58AF-C0B0-6B5A9C590F87}"/>
              </a:ext>
            </a:extLst>
          </p:cNvPr>
          <p:cNvSpPr txBox="1"/>
          <p:nvPr/>
        </p:nvSpPr>
        <p:spPr>
          <a:xfrm>
            <a:off x="2187891" y="3177087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粒子径迹长度</a:t>
            </a:r>
          </a:p>
        </p:txBody>
      </p: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11FDCE8A-CB56-E6CF-C4C5-AF3A07D89202}"/>
              </a:ext>
            </a:extLst>
          </p:cNvPr>
          <p:cNvCxnSpPr>
            <a:cxnSpLocks/>
          </p:cNvCxnSpPr>
          <p:nvPr/>
        </p:nvCxnSpPr>
        <p:spPr>
          <a:xfrm>
            <a:off x="9387156" y="2667797"/>
            <a:ext cx="0" cy="43542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67CC6105-4834-56AC-5B01-A2DED9703084}"/>
              </a:ext>
            </a:extLst>
          </p:cNvPr>
          <p:cNvCxnSpPr>
            <a:cxnSpLocks/>
          </p:cNvCxnSpPr>
          <p:nvPr/>
        </p:nvCxnSpPr>
        <p:spPr>
          <a:xfrm>
            <a:off x="3135289" y="2667797"/>
            <a:ext cx="0" cy="43542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0">
            <a:extLst>
              <a:ext uri="{FF2B5EF4-FFF2-40B4-BE49-F238E27FC236}">
                <a16:creationId xmlns:a16="http://schemas.microsoft.com/office/drawing/2014/main" id="{D2809A71-2DAA-FA2D-C070-CEE7BB6A506D}"/>
              </a:ext>
            </a:extLst>
          </p:cNvPr>
          <p:cNvSpPr txBox="1"/>
          <p:nvPr/>
        </p:nvSpPr>
        <p:spPr>
          <a:xfrm>
            <a:off x="8311675" y="3177087"/>
            <a:ext cx="2932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产生电子数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 433.9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A47F5A9-D996-A595-4C46-CE3AA8FA0704}"/>
              </a:ext>
            </a:extLst>
          </p:cNvPr>
          <p:cNvSpPr txBox="1"/>
          <p:nvPr/>
        </p:nvSpPr>
        <p:spPr>
          <a:xfrm>
            <a:off x="8239329" y="4561888"/>
            <a:ext cx="3010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所需增益倍数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1147.7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C064BF1-C469-701C-EF29-05AF72F76AA9}"/>
              </a:ext>
            </a:extLst>
          </p:cNvPr>
          <p:cNvSpPr txBox="1"/>
          <p:nvPr/>
        </p:nvSpPr>
        <p:spPr>
          <a:xfrm>
            <a:off x="310532" y="2112895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气体密度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C3E3DAE3-690C-944D-EA18-D6C05C2A31D7}"/>
                  </a:ext>
                </a:extLst>
              </p:cNvPr>
              <p:cNvSpPr txBox="1"/>
              <p:nvPr/>
            </p:nvSpPr>
            <p:spPr>
              <a:xfrm>
                <a:off x="-187962" y="4367860"/>
                <a:ext cx="3061791" cy="8497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𝑓</m:t>
                      </m:r>
                      <m:d>
                        <m:dPr>
                          <m:ctrlPr>
                            <a:rPr lang="zh-CN" altLang="en-US" sz="24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dPr>
                        <m:e>
                          <m:r>
                            <a:rPr lang="zh-CN" altLang="en-US" sz="240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𝑡</m:t>
                          </m:r>
                        </m:e>
                      </m:d>
                      <m:r>
                        <a:rPr lang="zh-CN" altLang="en-US" sz="240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</m:t>
                      </m:r>
                      <m:r>
                        <a:rPr lang="zh-CN" altLang="en-US" sz="240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𝐴</m:t>
                      </m:r>
                      <m:sSup>
                        <m:sSupPr>
                          <m:ctrlPr>
                            <a:rPr lang="zh-CN" altLang="en-US" sz="24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en-US" sz="2400" i="1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40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𝑡</m:t>
                                  </m:r>
                                </m:num>
                                <m:den>
                                  <m:r>
                                    <a:rPr lang="zh-CN" altLang="en-US" sz="2400"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</a:rPr>
                                    <m:t>𝜏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zh-CN" altLang="en-US" sz="240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zh-CN" altLang="en-US" sz="24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sSupPr>
                        <m:e>
                          <m:r>
                            <a:rPr lang="zh-CN" altLang="en-US" sz="240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𝑒</m:t>
                          </m:r>
                        </m:e>
                        <m:sup>
                          <m:r>
                            <a:rPr lang="zh-CN" altLang="en-US" sz="240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en-US" sz="2400" i="1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</m:ctrlPr>
                            </m:fPr>
                            <m:num>
                              <m:r>
                                <a:rPr lang="zh-CN" altLang="en-US" sz="240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𝑡</m:t>
                              </m:r>
                            </m:num>
                            <m:den>
                              <m:r>
                                <a:rPr lang="zh-CN" altLang="en-US" sz="2400"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</a:rPr>
                                <m:t>𝜏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C3E3DAE3-690C-944D-EA18-D6C05C2A3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7962" y="4367860"/>
                <a:ext cx="3061791" cy="8497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>
            <a:extLst>
              <a:ext uri="{FF2B5EF4-FFF2-40B4-BE49-F238E27FC236}">
                <a16:creationId xmlns:a16="http://schemas.microsoft.com/office/drawing/2014/main" id="{A4C27219-6D42-C946-4483-1E554CC7E646}"/>
              </a:ext>
            </a:extLst>
          </p:cNvPr>
          <p:cNvSpPr txBox="1"/>
          <p:nvPr/>
        </p:nvSpPr>
        <p:spPr>
          <a:xfrm>
            <a:off x="180823" y="3761568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电子学波形函数</a:t>
            </a: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AB1750DF-2BB3-485D-CEA3-F3B25B0B1B9C}"/>
              </a:ext>
            </a:extLst>
          </p:cNvPr>
          <p:cNvCxnSpPr>
            <a:cxnSpLocks/>
          </p:cNvCxnSpPr>
          <p:nvPr/>
        </p:nvCxnSpPr>
        <p:spPr>
          <a:xfrm>
            <a:off x="3550939" y="2343727"/>
            <a:ext cx="101702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B287CD72-6580-0B23-673C-3A096B18D9F5}"/>
              </a:ext>
            </a:extLst>
          </p:cNvPr>
          <p:cNvCxnSpPr>
            <a:cxnSpLocks/>
          </p:cNvCxnSpPr>
          <p:nvPr/>
        </p:nvCxnSpPr>
        <p:spPr>
          <a:xfrm>
            <a:off x="7308754" y="2343727"/>
            <a:ext cx="101702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62AA0472-B24B-F294-BCA9-372B6729AE56}"/>
              </a:ext>
            </a:extLst>
          </p:cNvPr>
          <p:cNvCxnSpPr>
            <a:cxnSpLocks/>
          </p:cNvCxnSpPr>
          <p:nvPr/>
        </p:nvCxnSpPr>
        <p:spPr>
          <a:xfrm>
            <a:off x="2856779" y="4792720"/>
            <a:ext cx="101702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FC2919F7-5CFD-0EA1-DCBE-7BD835315010}"/>
                  </a:ext>
                </a:extLst>
              </p:cNvPr>
              <p:cNvSpPr txBox="1"/>
              <p:nvPr/>
            </p:nvSpPr>
            <p:spPr>
              <a:xfrm>
                <a:off x="3856751" y="4561888"/>
                <a:ext cx="339965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</m:t>
                      </m:r>
                      <m:r>
                        <a:rPr lang="zh-CN" altLang="en-US" sz="240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所需电子数</m:t>
                      </m:r>
                      <m:r>
                        <a:rPr lang="zh-CN" altLang="en-US" sz="240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zh-CN" sz="2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m:t>498003</m:t>
                      </m:r>
                    </m:oMath>
                  </m:oMathPara>
                </a14:m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FC2919F7-5CFD-0EA1-DCBE-7BD835315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751" y="4561888"/>
                <a:ext cx="3399656" cy="461665"/>
              </a:xfrm>
              <a:prstGeom prst="rect">
                <a:avLst/>
              </a:prstGeom>
              <a:blipFill>
                <a:blip r:embed="rId4"/>
                <a:stretch>
                  <a:fillRect b="-144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7FA14A9E-4588-56F0-6940-BDBA92DBDE69}"/>
              </a:ext>
            </a:extLst>
          </p:cNvPr>
          <p:cNvCxnSpPr>
            <a:cxnSpLocks/>
          </p:cNvCxnSpPr>
          <p:nvPr/>
        </p:nvCxnSpPr>
        <p:spPr>
          <a:xfrm>
            <a:off x="7239357" y="4792720"/>
            <a:ext cx="101702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AD44BBB9-3D8F-0D6F-02C6-DF6021F086D0}"/>
              </a:ext>
            </a:extLst>
          </p:cNvPr>
          <p:cNvCxnSpPr/>
          <p:nvPr/>
        </p:nvCxnSpPr>
        <p:spPr>
          <a:xfrm>
            <a:off x="9387156" y="3865559"/>
            <a:ext cx="0" cy="43542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4BC0BE69-0710-F75A-B00E-5ABB519C57B9}"/>
                  </a:ext>
                </a:extLst>
              </p:cNvPr>
              <p:cNvSpPr txBox="1"/>
              <p:nvPr/>
            </p:nvSpPr>
            <p:spPr>
              <a:xfrm>
                <a:off x="8311675" y="2111067"/>
                <a:ext cx="3213608" cy="465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>
                  <a:defRPr i="1">
                    <a:solidFill>
                      <a:srgbClr val="836967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单块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pad</m:t>
                      </m:r>
                      <m:r>
                        <a:rPr lang="zh-CN" alt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损失能量</m:t>
                      </m:r>
                      <m:r>
                        <a:rPr lang="en-US" altLang="zh-CN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10.966</m:t>
                      </m:r>
                      <m:r>
                        <a:rPr lang="zh-CN" altLang="en-US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𝑘𝑒𝑉</m:t>
                      </m:r>
                    </m:oMath>
                  </m:oMathPara>
                </a14:m>
                <a:endParaRPr lang="zh-CN" altLang="en-US" sz="24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4BC0BE69-0710-F75A-B00E-5ABB519C5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1675" y="2111067"/>
                <a:ext cx="3213608" cy="465320"/>
              </a:xfrm>
              <a:prstGeom prst="rect">
                <a:avLst/>
              </a:prstGeom>
              <a:blipFill>
                <a:blip r:embed="rId5"/>
                <a:stretch>
                  <a:fillRect l="-1894" r="-22348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DD882A5C-D1F0-1CE6-5F13-D09EC6D22E6D}"/>
                  </a:ext>
                </a:extLst>
              </p:cNvPr>
              <p:cNvSpPr txBox="1"/>
              <p:nvPr/>
            </p:nvSpPr>
            <p:spPr>
              <a:xfrm>
                <a:off x="4553861" y="1946920"/>
                <a:ext cx="2768993" cy="7936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24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fPr>
                        <m:num>
                          <m:r>
                            <a:rPr lang="zh-CN" altLang="en-US" sz="240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𝑑𝐸</m:t>
                          </m:r>
                        </m:num>
                        <m:den>
                          <m:r>
                            <a:rPr lang="zh-CN" altLang="en-US" sz="240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𝑑𝑥</m:t>
                          </m:r>
                        </m:den>
                      </m:f>
                      <m:r>
                        <a:rPr lang="zh-CN" altLang="en-US" sz="240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= 3.957</m:t>
                      </m:r>
                      <m:f>
                        <m:fPr>
                          <m:ctrlPr>
                            <a:rPr lang="zh-CN" altLang="en-US" sz="2400" i="1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</m:ctrlPr>
                        </m:fPr>
                        <m:num>
                          <m:r>
                            <a:rPr lang="zh-CN" altLang="en-US" sz="240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𝐾𝑒𝑣</m:t>
                          </m:r>
                        </m:num>
                        <m:den>
                          <m:r>
                            <a:rPr lang="zh-CN" altLang="en-US" sz="2400">
                              <a:latin typeface="Cambria Math" panose="02040503050406030204" pitchFamily="18" charset="0"/>
                              <a:ea typeface="微软雅黑" panose="020B0503020204020204" pitchFamily="34" charset="-122"/>
                            </a:rPr>
                            <m:t>𝑚𝑚</m:t>
                          </m:r>
                        </m:den>
                      </m:f>
                      <m:r>
                        <a:rPr lang="zh-CN" altLang="en-US" sz="2400">
                          <a:latin typeface="Cambria Math" panose="02040503050406030204" pitchFamily="18" charset="0"/>
                          <a:ea typeface="微软雅黑" panose="020B0503020204020204" pitchFamily="34" charset="-122"/>
                        </a:rPr>
                        <m:t> </m:t>
                      </m:r>
                    </m:oMath>
                  </m:oMathPara>
                </a14:m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DD882A5C-D1F0-1CE6-5F13-D09EC6D22E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861" y="1946920"/>
                <a:ext cx="2768993" cy="7936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2358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367868"/>
            <a:ext cx="5965371" cy="508973"/>
            <a:chOff x="0" y="543361"/>
            <a:chExt cx="3370216" cy="508973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543361"/>
              <a:ext cx="3370216" cy="493479"/>
              <a:chOff x="0" y="288813"/>
              <a:chExt cx="3370216" cy="493479"/>
            </a:xfrm>
            <a:solidFill>
              <a:srgbClr val="131426"/>
            </a:solidFill>
          </p:grpSpPr>
          <p:sp>
            <p:nvSpPr>
              <p:cNvPr id="18" name="矩形 17"/>
              <p:cNvSpPr/>
              <p:nvPr/>
            </p:nvSpPr>
            <p:spPr>
              <a:xfrm>
                <a:off x="0" y="288813"/>
                <a:ext cx="3052812" cy="49347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直角三角形 18"/>
              <p:cNvSpPr/>
              <p:nvPr/>
            </p:nvSpPr>
            <p:spPr>
              <a:xfrm>
                <a:off x="3052811" y="292635"/>
                <a:ext cx="317405" cy="489657"/>
              </a:xfrm>
              <a:prstGeom prst="rtTriangl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文本框 3"/>
            <p:cNvSpPr txBox="1"/>
            <p:nvPr/>
          </p:nvSpPr>
          <p:spPr>
            <a:xfrm>
              <a:off x="379187" y="590669"/>
              <a:ext cx="28767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气体环境模拟</a:t>
              </a:r>
              <a:r>
                <a:rPr lang="en-US" altLang="zh-CN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endPara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9E1A3-731D-4F46-8907-451DEAEF28AB}" type="datetime1">
              <a:rPr lang="zh-CN" altLang="en-US" smtClean="0"/>
              <a:t>2023/11/26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AC594-AF47-4F15-8630-D799E40F405E}" type="slidenum">
              <a:rPr lang="zh-CN" altLang="en-US" smtClean="0"/>
              <a:t>9</a:t>
            </a:fld>
            <a:endParaRPr lang="zh-CN" altLang="en-US" dirty="0"/>
          </a:p>
        </p:txBody>
      </p:sp>
      <p:pic>
        <p:nvPicPr>
          <p:cNvPr id="4" name="图片 3" descr="upload_post_object_v2_3747417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747" y="2808891"/>
            <a:ext cx="5308910" cy="286171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A851F48-414A-1421-B50F-B9789E2C55AA}"/>
              </a:ext>
            </a:extLst>
          </p:cNvPr>
          <p:cNvSpPr txBox="1"/>
          <p:nvPr/>
        </p:nvSpPr>
        <p:spPr>
          <a:xfrm>
            <a:off x="666462" y="1259239"/>
            <a:ext cx="5091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通过电子学波形函数得出所需电子数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通过所需电子数得到增益倍数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AC742A2-269D-A1BF-71AA-21C64A1AF935}"/>
              </a:ext>
            </a:extLst>
          </p:cNvPr>
          <p:cNvSpPr txBox="1"/>
          <p:nvPr/>
        </p:nvSpPr>
        <p:spPr>
          <a:xfrm>
            <a:off x="6190747" y="1058294"/>
            <a:ext cx="727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err="1"/>
              <a:t>Srim</a:t>
            </a:r>
            <a:endParaRPr lang="zh-CN" altLang="en-US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39558DB-3A8F-1528-0827-CEEA19D2C63C}"/>
              </a:ext>
            </a:extLst>
          </p:cNvPr>
          <p:cNvSpPr txBox="1"/>
          <p:nvPr/>
        </p:nvSpPr>
        <p:spPr>
          <a:xfrm>
            <a:off x="6918547" y="608778"/>
            <a:ext cx="2268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粒子径迹长度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778172B-61FB-EBD2-3BBE-D78762511864}"/>
                  </a:ext>
                </a:extLst>
              </p:cNvPr>
              <p:cNvSpPr txBox="1"/>
              <p:nvPr/>
            </p:nvSpPr>
            <p:spPr>
              <a:xfrm>
                <a:off x="6860160" y="1542442"/>
                <a:ext cx="250659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1" i="1">
                          <a:latin typeface="Cambria Math" panose="02040503050406030204" pitchFamily="18" charset="0"/>
                        </a:rPr>
                        <m:t>单块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𝒑𝒂𝒅</m:t>
                      </m:r>
                      <m:r>
                        <a:rPr lang="zh-CN" altLang="en-US" b="1" i="1">
                          <a:latin typeface="Cambria Math" panose="02040503050406030204" pitchFamily="18" charset="0"/>
                        </a:rPr>
                        <m:t>损失</m:t>
                      </m:r>
                      <m:r>
                        <a:rPr lang="zh-CN" altLang="en-US" b="1" i="1" smtClean="0">
                          <a:latin typeface="Cambria Math" panose="02040503050406030204" pitchFamily="18" charset="0"/>
                        </a:rPr>
                        <m:t>能量</m:t>
                      </m:r>
                    </m:oMath>
                  </m:oMathPara>
                </a14:m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778172B-61FB-EBD2-3BBE-D78762511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160" y="1542442"/>
                <a:ext cx="2506598" cy="369332"/>
              </a:xfrm>
              <a:prstGeom prst="rect">
                <a:avLst/>
              </a:prstGeom>
              <a:blipFill>
                <a:blip r:embed="rId4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22">
            <a:extLst>
              <a:ext uri="{FF2B5EF4-FFF2-40B4-BE49-F238E27FC236}">
                <a16:creationId xmlns:a16="http://schemas.microsoft.com/office/drawing/2014/main" id="{F170962B-9E4A-3308-7422-9B9FA4723F34}"/>
              </a:ext>
            </a:extLst>
          </p:cNvPr>
          <p:cNvSpPr txBox="1"/>
          <p:nvPr/>
        </p:nvSpPr>
        <p:spPr>
          <a:xfrm>
            <a:off x="9486794" y="152317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产生电子数</a:t>
            </a: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413A365B-A72F-DCCE-9C13-157CA66F46C8}"/>
              </a:ext>
            </a:extLst>
          </p:cNvPr>
          <p:cNvCxnSpPr>
            <a:cxnSpLocks/>
          </p:cNvCxnSpPr>
          <p:nvPr/>
        </p:nvCxnSpPr>
        <p:spPr>
          <a:xfrm>
            <a:off x="9070137" y="1727108"/>
            <a:ext cx="397837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左大括号 26">
            <a:extLst>
              <a:ext uri="{FF2B5EF4-FFF2-40B4-BE49-F238E27FC236}">
                <a16:creationId xmlns:a16="http://schemas.microsoft.com/office/drawing/2014/main" id="{B5ED9E6C-B50A-7894-55DA-0A17E6773867}"/>
              </a:ext>
            </a:extLst>
          </p:cNvPr>
          <p:cNvSpPr/>
          <p:nvPr/>
        </p:nvSpPr>
        <p:spPr>
          <a:xfrm>
            <a:off x="6860160" y="734475"/>
            <a:ext cx="326571" cy="1023396"/>
          </a:xfrm>
          <a:prstGeom prst="lef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FFCDB72-C9E6-C3C9-758A-DB7C690A2512}"/>
              </a:ext>
            </a:extLst>
          </p:cNvPr>
          <p:cNvSpPr txBox="1"/>
          <p:nvPr/>
        </p:nvSpPr>
        <p:spPr>
          <a:xfrm>
            <a:off x="8531045" y="612428"/>
            <a:ext cx="3250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所需电子数</a:t>
            </a:r>
          </a:p>
        </p:txBody>
      </p: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A1AEA4DB-3CCA-249E-6CED-1B819D8070EC}"/>
              </a:ext>
            </a:extLst>
          </p:cNvPr>
          <p:cNvCxnSpPr>
            <a:stCxn id="30" idx="2"/>
            <a:endCxn id="23" idx="0"/>
          </p:cNvCxnSpPr>
          <p:nvPr/>
        </p:nvCxnSpPr>
        <p:spPr>
          <a:xfrm>
            <a:off x="10156208" y="981760"/>
            <a:ext cx="0" cy="54141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C7ECB94D-11F0-CCF0-50E8-85A86A22EF69}"/>
              </a:ext>
            </a:extLst>
          </p:cNvPr>
          <p:cNvCxnSpPr>
            <a:stCxn id="23" idx="2"/>
          </p:cNvCxnSpPr>
          <p:nvPr/>
        </p:nvCxnSpPr>
        <p:spPr>
          <a:xfrm>
            <a:off x="10156208" y="1892504"/>
            <a:ext cx="0" cy="27699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B3232BF3-6DB9-3BBA-4076-D6C11DDEA9C0}"/>
              </a:ext>
            </a:extLst>
          </p:cNvPr>
          <p:cNvSpPr txBox="1"/>
          <p:nvPr/>
        </p:nvSpPr>
        <p:spPr>
          <a:xfrm>
            <a:off x="9833042" y="216950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增益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75041BD-BCFB-9F53-6857-2A95151436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62" t="13302" r="3865"/>
          <a:stretch/>
        </p:blipFill>
        <p:spPr>
          <a:xfrm>
            <a:off x="476881" y="2808891"/>
            <a:ext cx="5713866" cy="286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86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8220</TotalTime>
  <Words>1050</Words>
  <Application>Microsoft Office PowerPoint</Application>
  <PresentationFormat>宽屏</PresentationFormat>
  <Paragraphs>304</Paragraphs>
  <Slides>21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0" baseType="lpstr">
      <vt:lpstr>等线</vt:lpstr>
      <vt:lpstr>等线 Light</vt:lpstr>
      <vt:lpstr>宋体</vt:lpstr>
      <vt:lpstr>微软雅黑</vt:lpstr>
      <vt:lpstr>Arial</vt:lpstr>
      <vt:lpstr>Calibri</vt:lpstr>
      <vt:lpstr>Cambria Math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实验汇报</dc:title>
  <dc:creator>chu tianzhi</dc:creator>
  <cp:lastModifiedBy>wlxysyt</cp:lastModifiedBy>
  <cp:revision>38</cp:revision>
  <dcterms:created xsi:type="dcterms:W3CDTF">2023-07-18T00:52:23Z</dcterms:created>
  <dcterms:modified xsi:type="dcterms:W3CDTF">2023-11-26T02:10:33Z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2052-0.0.0.0</vt:lpwstr>
  </property>
</Properties>
</file>