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3"/>
    <p:sldMasterId id="2147483672" r:id="rId4"/>
    <p:sldMasterId id="2147483684" r:id="rId5"/>
  </p:sldMasterIdLst>
  <p:notesMasterIdLst>
    <p:notesMasterId r:id="rId10"/>
  </p:notesMasterIdLst>
  <p:sldIdLst>
    <p:sldId id="256" r:id="rId6"/>
    <p:sldId id="257" r:id="rId7"/>
    <p:sldId id="359" r:id="rId8"/>
    <p:sldId id="380" r:id="rId9"/>
    <p:sldId id="463" r:id="rId11"/>
    <p:sldId id="464" r:id="rId12"/>
    <p:sldId id="462" r:id="rId13"/>
    <p:sldId id="381" r:id="rId14"/>
    <p:sldId id="385" r:id="rId15"/>
    <p:sldId id="465" r:id="rId16"/>
    <p:sldId id="384" r:id="rId17"/>
    <p:sldId id="420" r:id="rId18"/>
    <p:sldId id="466" r:id="rId19"/>
    <p:sldId id="467" r:id="rId20"/>
    <p:sldId id="468" r:id="rId21"/>
    <p:sldId id="470" r:id="rId22"/>
    <p:sldId id="472" r:id="rId23"/>
    <p:sldId id="473" r:id="rId24"/>
    <p:sldId id="449" r:id="rId25"/>
    <p:sldId id="450" r:id="rId26"/>
    <p:sldId id="474" r:id="rId27"/>
    <p:sldId id="475" r:id="rId28"/>
    <p:sldId id="476" r:id="rId29"/>
    <p:sldId id="453" r:id="rId30"/>
    <p:sldId id="477" r:id="rId31"/>
    <p:sldId id="368" r:id="rId32"/>
    <p:sldId id="370" r:id="rId33"/>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0"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江浩雨" initials="江浩雨" lastIdx="1" clrIdx="0"/>
  <p:cmAuthor id="2" name="LIU JIE" initials="LJ" lastIdx="1" clrIdx="1"/>
  <p:cmAuthor id="3" name="2001110293" initials="2"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3" d="100"/>
          <a:sy n="73" d="100"/>
        </p:scale>
        <p:origin x="-540" y="-90"/>
      </p:cViewPr>
      <p:guideLst>
        <p:guide orient="horz" pos="22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8" Type="http://schemas.openxmlformats.org/officeDocument/2006/relationships/tags" Target="tags/tag130.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3-09-04T16:15:50.096" idx="5">
    <p:pos x="10" y="10"/>
    <p:text>裂变事件能谱、E-L谱、E-N谱（单能点示例）
各个能点的裂变计数结果（4个组分）
全事件能谱与裂变能谱的对比（如何通过TPC减小误差）
</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23-09-04T15:42:47.165" idx="1">
    <p:pos x="10" y="10"/>
    <p:text>截面三要素展示
主要修正项（低能中子影响）
三要素的计算公式+最终裂变截面计算公式</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23-09-04T16:26:47.052" idx="5">
    <p:pos x="10" y="10"/>
    <p:text>截面结果比较（评价库、他人实验结果）
误差分析（标明显著减小的量）
</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23-09-04T16:26:47.052" idx="5">
    <p:pos x="10" y="10"/>
    <p:text>截面结果比较（评价库、他人实验结果）
误差分析（标明显著减小的量）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062C0-5929-4EA2-BF70-FDCF78835C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3D444-213D-4649-83E7-3B38BCC31DD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sz="2000" b="1" i="1" dirty="0">
                <a:solidFill>
                  <a:srgbClr val="FF0000"/>
                </a:solidFill>
              </a:rPr>
              <a:t>本页有设置动画</a:t>
            </a:r>
            <a:endParaRPr lang="zh-CN" altLang="en-US" sz="2000" b="1" i="1" dirty="0">
              <a:solidFill>
                <a:srgbClr val="FF0000"/>
              </a:solidFill>
            </a:endParaRPr>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3DAC033-E4FC-4C07-B121-32651402BF3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日期占位符 4"/>
          <p:cNvSpPr>
            <a:spLocks noGrp="1"/>
          </p:cNvSpPr>
          <p:nvPr>
            <p:ph type="dt" idx="11"/>
          </p:nvPr>
        </p:nvSpPr>
        <p:spPr/>
        <p:txBody>
          <a:bodyPr/>
          <a:lstStyle/>
          <a:p>
            <a:fld id="{D03E00DB-4623-4946-A5BE-64C861CF0115}" type="datetime1">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8F2FF502-DA11-4F61-9847-7DC658123443}"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286CE-CDBA-4802-A857-7265CC2C9B45}"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F607ADC-4C74-48EB-8069-DCF147DBC85B}"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286CE-CDBA-4802-A857-7265CC2C9B45}"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3"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2B0E447-B275-47B9-8D48-585EC64649B8}"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286CE-CDBA-4802-A857-7265CC2C9B45}" type="slidenum">
              <a:rPr lang="zh-CN" altLang="en-US" smtClean="0"/>
            </a:fld>
            <a:endParaRPr lang="zh-CN"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3"/>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2FBC952-6CA0-4513-926A-E81EE28F2821}" type="datetime1">
              <a:rPr lang="zh-CN" alt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800"/>
            </a:lvl1pPr>
          </a:lstStyle>
          <a:p>
            <a:fld id="{85BC1270-886E-486D-BF06-659BEA18F27C}"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spd="med"/>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C832D2D-438B-47C8-9BCF-4089D8355158}" type="datetime1">
              <a:rPr lang="zh-CN" alt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BC1270-886E-486D-BF06-659BEA18F2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ransition spd="med"/>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8"/>
            <a:ext cx="10363200" cy="1362075"/>
          </a:xfrm>
        </p:spPr>
        <p:txBody>
          <a:bodyPr anchor="t"/>
          <a:lstStyle>
            <a:lvl1pPr algn="l">
              <a:defRPr sz="3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700708A-FB84-400C-BBE5-3014B0C6C747}" type="datetime1">
              <a:rPr lang="zh-CN" alt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BC1270-886E-486D-BF06-659BEA18F2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ransition spd="med"/>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B6DFC6A-D4C4-4675-8C8D-EC25D5D37114}" type="datetime1">
              <a:rPr lang="zh-CN" alt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BC1270-886E-486D-BF06-659BEA18F2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ransition spd="med"/>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81" y="1535117"/>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6193381"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14650ED-BD01-4830-B57E-3ADCD9827BB3}" type="datetime1">
              <a:rPr lang="zh-CN" alt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BC1270-886E-486D-BF06-659BEA18F2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ransition spd="med"/>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5C634BD-6AF6-4B66-9F81-3F4EC1AC4768}" type="datetime1">
              <a:rPr lang="zh-CN" alt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BC1270-886E-486D-BF06-659BEA18F2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ransition spd="med"/>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26F90-C414-4ECD-9094-497C4845B031}" type="datetime1">
              <a:rPr lang="zh-CN" alt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C1270-886E-486D-BF06-659BEA18F2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ransition spd="med"/>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66"/>
            <a:ext cx="4011084" cy="1162051"/>
          </a:xfrm>
        </p:spPr>
        <p:txBody>
          <a:bodyPr anchor="b"/>
          <a:lstStyle>
            <a:lvl1pPr algn="l">
              <a:defRPr sz="1500" b="1"/>
            </a:lvl1pPr>
          </a:lstStyle>
          <a:p>
            <a:r>
              <a:rPr lang="en-US"/>
              <a:t>Click to edit Master title style</a:t>
            </a:r>
            <a:endParaRPr lang="en-US"/>
          </a:p>
        </p:txBody>
      </p:sp>
      <p:sp>
        <p:nvSpPr>
          <p:cNvPr id="3" name="Content Placeholder 2"/>
          <p:cNvSpPr>
            <a:spLocks noGrp="1"/>
          </p:cNvSpPr>
          <p:nvPr>
            <p:ph idx="1"/>
          </p:nvPr>
        </p:nvSpPr>
        <p:spPr>
          <a:xfrm>
            <a:off x="4766733" y="27306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C23A3C4-E1CD-4F23-8B22-B3B00F538506}" type="datetime1">
              <a:rPr lang="zh-CN" alt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BC1270-886E-486D-BF06-659BEA18F2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ransition spd="med"/>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27FFBE-235C-431E-B729-E26B8C120BC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286CE-CDBA-4802-A857-7265CC2C9B45}" type="slidenum">
              <a:rPr lang="zh-CN" altLang="en-US" smtClean="0"/>
            </a:fld>
            <a:endParaRPr lang="zh-CN" alt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17"/>
            <a:ext cx="7315200" cy="566739"/>
          </a:xfrm>
        </p:spPr>
        <p:txBody>
          <a:bodyPr anchor="b"/>
          <a:lstStyle>
            <a:lvl1pPr algn="l">
              <a:defRPr sz="15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55"/>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FC92999-38F5-4E2F-A266-AF8FDB521318}" type="datetime1">
              <a:rPr lang="zh-CN" alt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BC1270-886E-486D-BF06-659BEA18F2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ransition spd="med"/>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BF0744A-40B9-49C5-8E7E-63839A080568}" type="datetime1">
              <a:rPr lang="zh-CN" alt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BC1270-886E-486D-BF06-659BEA18F2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ransition spd="med"/>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6"/>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56"/>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82C6115-453B-4F26-B41B-92685FC0A0F3}" type="datetime1">
              <a:rPr lang="zh-CN" alt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BC1270-886E-486D-BF06-659BEA18F2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ransition spd="med"/>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8DBD0511-A439-4665-A862-B7E052E2C62C}"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46129EE-05AE-4C03-8A9C-0C4E911536D4}"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6D6F110-EE38-4229-B09A-5CBEEE9EA8D7}"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A3C247-A475-4385-9F25-339E2E322C8C}"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3"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9E9B52D-9BB5-48F7-A092-F995F4DAED11}" type="datetime1">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1581013-4653-47A7-A261-8C7E685B3C26}" type="datetime1">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130E97-AEF0-4916-8F16-4AAFBEFBFDAE}" type="datetime1">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1D391F3-E274-4A29-87AE-2BEB85C964CC}"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286CE-CDBA-4802-A857-7265CC2C9B45}" type="slidenum">
              <a:rPr lang="zh-CN" altLang="en-US" smtClean="0"/>
            </a:fld>
            <a:endParaRPr lang="zh-CN" alt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1577255-EDD2-47CB-BB38-FF494BFB1A38}"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ACA70E9-F033-44F5-8666-A4CBA67153F6}"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DCE42D-4359-4463-A5F8-4611CA41921F}"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3"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CB1D4E7-2104-42F7-95F9-1D6E85921144}"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8F2FF502-DA11-4F61-9847-7DC658123443}"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27FFBE-235C-431E-B729-E26B8C120BC6}"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1D391F3-E274-4A29-87AE-2BEB85C964CC}"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2333EBF-D9F8-4B2D-9705-2342CFA625E1}"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3"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C9911F7-75E7-4D83-BA51-A9D6389A72E9}" type="datetime1">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744A28A-9F75-4F6E-94EC-2696D7B07775}" type="datetime1">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2333EBF-D9F8-4B2D-9705-2342CFA625E1}"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A286CE-CDBA-4802-A857-7265CC2C9B45}" type="slidenum">
              <a:rPr lang="zh-CN" altLang="en-US" smtClean="0"/>
            </a:fld>
            <a:endParaRPr lang="zh-CN" altLang="en-US"/>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FA5E58-177F-4758-B7A5-CD5446D72B24}" type="datetime1">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A6FA303-3836-48BE-9AC0-DDBD7D4D6FE4}"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7D28BFC-12BE-4F42-850B-3649EF37B7B7}"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F607ADC-4C74-48EB-8069-DCF147DBC85B}"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3"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2B0E447-B275-47B9-8D48-585EC64649B8}"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3"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C9911F7-75E7-4D83-BA51-A9D6389A72E9}"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A286CE-CDBA-4802-A857-7265CC2C9B45}"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744A28A-9F75-4F6E-94EC-2696D7B07775}"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A286CE-CDBA-4802-A857-7265CC2C9B45}"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FA5E58-177F-4758-B7A5-CD5446D72B24}"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A286CE-CDBA-4802-A857-7265CC2C9B45}"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A6FA303-3836-48BE-9AC0-DDBD7D4D6FE4}"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A286CE-CDBA-4802-A857-7265CC2C9B45}"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7D28BFC-12BE-4F42-850B-3649EF37B7B7}"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A286CE-CDBA-4802-A857-7265CC2C9B45}"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33B68-DC3C-4A62-898B-18B14EB876B4}" type="datetime1">
              <a:rPr lang="zh-CN" altLang="en-US" smtClean="0"/>
            </a:fld>
            <a:endParaRPr lang="zh-CN" altLang="en-US"/>
          </a:p>
        </p:txBody>
      </p:sp>
      <p:sp>
        <p:nvSpPr>
          <p:cNvPr id="5" name="页脚占位符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286CE-CDBA-4802-A857-7265CC2C9B4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68"/>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89BB253-0CBE-4218-BA87-4AE058D89549}" type="datetime1">
              <a:rPr lang="zh-CN" alt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8"/>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8"/>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BC1270-886E-486D-BF06-659BEA18F27C}"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C834F-CF58-47F6-9940-389177188130}"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33B68-DC3C-4A62-898B-18B14EB876B4}"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3.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image" Target="../media/image15.png"/><Relationship Id="rId2" Type="http://schemas.openxmlformats.org/officeDocument/2006/relationships/tags" Target="../tags/tag42.xml"/><Relationship Id="rId1" Type="http://schemas.openxmlformats.org/officeDocument/2006/relationships/tags" Target="../tags/tag41.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3.xml"/><Relationship Id="rId3" Type="http://schemas.openxmlformats.org/officeDocument/2006/relationships/image" Target="../media/image16.png"/><Relationship Id="rId2" Type="http://schemas.openxmlformats.org/officeDocument/2006/relationships/tags" Target="../tags/tag46.xml"/><Relationship Id="rId1" Type="http://schemas.openxmlformats.org/officeDocument/2006/relationships/tags" Target="../tags/tag45.xml"/></Relationships>
</file>

<file path=ppt/slides/_rels/slide12.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image" Target="../media/image19.png"/><Relationship Id="rId5" Type="http://schemas.openxmlformats.org/officeDocument/2006/relationships/tags" Target="../tags/tag49.xml"/><Relationship Id="rId4" Type="http://schemas.openxmlformats.org/officeDocument/2006/relationships/image" Target="../media/image18.png"/><Relationship Id="rId3" Type="http://schemas.openxmlformats.org/officeDocument/2006/relationships/tags" Target="../tags/tag48.xml"/><Relationship Id="rId2" Type="http://schemas.openxmlformats.org/officeDocument/2006/relationships/image" Target="../media/image17.png"/><Relationship Id="rId14" Type="http://schemas.openxmlformats.org/officeDocument/2006/relationships/notesSlide" Target="../notesSlides/notesSlide8.xml"/><Relationship Id="rId13" Type="http://schemas.openxmlformats.org/officeDocument/2006/relationships/slideLayout" Target="../slideLayouts/slideLayout13.xml"/><Relationship Id="rId12" Type="http://schemas.openxmlformats.org/officeDocument/2006/relationships/tags" Target="../tags/tag54.xml"/><Relationship Id="rId11" Type="http://schemas.openxmlformats.org/officeDocument/2006/relationships/image" Target="../media/image20.jpeg"/><Relationship Id="rId10" Type="http://schemas.openxmlformats.org/officeDocument/2006/relationships/tags" Target="../tags/tag53.xml"/><Relationship Id="rId1" Type="http://schemas.openxmlformats.org/officeDocument/2006/relationships/tags" Target="../tags/tag47.xml"/></Relationships>
</file>

<file path=ppt/slides/_rels/slide13.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image" Target="../media/image23.png"/><Relationship Id="rId7" Type="http://schemas.openxmlformats.org/officeDocument/2006/relationships/tags" Target="../tags/tag59.xml"/><Relationship Id="rId6" Type="http://schemas.openxmlformats.org/officeDocument/2006/relationships/image" Target="../media/image22.png"/><Relationship Id="rId5" Type="http://schemas.openxmlformats.org/officeDocument/2006/relationships/tags" Target="../tags/tag58.xml"/><Relationship Id="rId4" Type="http://schemas.openxmlformats.org/officeDocument/2006/relationships/image" Target="../media/image21.png"/><Relationship Id="rId3" Type="http://schemas.openxmlformats.org/officeDocument/2006/relationships/tags" Target="../tags/tag57.xml"/><Relationship Id="rId2" Type="http://schemas.openxmlformats.org/officeDocument/2006/relationships/tags" Target="../tags/tag56.xml"/><Relationship Id="rId13" Type="http://schemas.openxmlformats.org/officeDocument/2006/relationships/notesSlide" Target="../notesSlides/notesSlide9.xml"/><Relationship Id="rId12" Type="http://schemas.openxmlformats.org/officeDocument/2006/relationships/slideLayout" Target="../slideLayouts/slideLayout13.xml"/><Relationship Id="rId11" Type="http://schemas.openxmlformats.org/officeDocument/2006/relationships/image" Target="../media/image18.png"/><Relationship Id="rId10" Type="http://schemas.openxmlformats.org/officeDocument/2006/relationships/tags" Target="../tags/tag61.xml"/><Relationship Id="rId1" Type="http://schemas.openxmlformats.org/officeDocument/2006/relationships/tags" Target="../tags/tag55.xml"/></Relationships>
</file>

<file path=ppt/slides/_rels/slide14.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tags" Target="../tags/tag63.xml"/><Relationship Id="rId2" Type="http://schemas.openxmlformats.org/officeDocument/2006/relationships/image" Target="../media/image24.png"/><Relationship Id="rId15" Type="http://schemas.openxmlformats.org/officeDocument/2006/relationships/comments" Target="../comments/comment1.xml"/><Relationship Id="rId14" Type="http://schemas.openxmlformats.org/officeDocument/2006/relationships/notesSlide" Target="../notesSlides/notesSlide10.xml"/><Relationship Id="rId13" Type="http://schemas.openxmlformats.org/officeDocument/2006/relationships/slideLayout" Target="../slideLayouts/slideLayout13.xml"/><Relationship Id="rId12" Type="http://schemas.openxmlformats.org/officeDocument/2006/relationships/image" Target="../media/image27.png"/><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tags" Target="../tags/tag62.xml"/></Relationships>
</file>

<file path=ppt/slides/_rels/slide15.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image" Target="../media/image31.emf"/><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image" Target="../media/image30.emf"/><Relationship Id="rId2" Type="http://schemas.openxmlformats.org/officeDocument/2006/relationships/image" Target="../media/image29.emf"/><Relationship Id="rId13" Type="http://schemas.openxmlformats.org/officeDocument/2006/relationships/comments" Target="../comments/comment2.xml"/><Relationship Id="rId12" Type="http://schemas.openxmlformats.org/officeDocument/2006/relationships/notesSlide" Target="../notesSlides/notesSlide11.xml"/><Relationship Id="rId11" Type="http://schemas.openxmlformats.org/officeDocument/2006/relationships/slideLayout" Target="../slideLayouts/slideLayout13.xml"/><Relationship Id="rId10" Type="http://schemas.openxmlformats.org/officeDocument/2006/relationships/image" Target="../media/image32.png"/><Relationship Id="rId1"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comments" Target="../comments/comment3.xml"/><Relationship Id="rId7" Type="http://schemas.openxmlformats.org/officeDocument/2006/relationships/notesSlide" Target="../notesSlides/notesSlide12.xml"/><Relationship Id="rId6" Type="http://schemas.openxmlformats.org/officeDocument/2006/relationships/slideLayout" Target="../slideLayouts/slideLayout13.xml"/><Relationship Id="rId5" Type="http://schemas.openxmlformats.org/officeDocument/2006/relationships/image" Target="../media/image35.emf"/><Relationship Id="rId4" Type="http://schemas.openxmlformats.org/officeDocument/2006/relationships/tags" Target="../tags/tag76.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tags" Target="../tags/tag75.xml"/></Relationships>
</file>

<file path=ppt/slides/_rels/slide17.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image" Target="../media/image38.emf"/><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image" Target="../media/image37.emf"/><Relationship Id="rId3" Type="http://schemas.openxmlformats.org/officeDocument/2006/relationships/tags" Target="../tags/tag78.xml"/><Relationship Id="rId2" Type="http://schemas.openxmlformats.org/officeDocument/2006/relationships/tags" Target="../tags/tag77.xml"/><Relationship Id="rId13" Type="http://schemas.openxmlformats.org/officeDocument/2006/relationships/comments" Target="../comments/comment4.xml"/><Relationship Id="rId12" Type="http://schemas.openxmlformats.org/officeDocument/2006/relationships/notesSlide" Target="../notesSlides/notesSlide13.xml"/><Relationship Id="rId11" Type="http://schemas.openxmlformats.org/officeDocument/2006/relationships/slideLayout" Target="../slideLayouts/slideLayout13.xml"/><Relationship Id="rId10" Type="http://schemas.openxmlformats.org/officeDocument/2006/relationships/image" Target="../media/image39.emf"/><Relationship Id="rId1"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5" Type="http://schemas.openxmlformats.org/officeDocument/2006/relationships/notesSlide" Target="../notesSlides/notesSlide14.xml"/><Relationship Id="rId14" Type="http://schemas.openxmlformats.org/officeDocument/2006/relationships/slideLayout" Target="../slideLayouts/slideLayout13.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tags" Target="../tags/tag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tags" Target="../tags/tag100.xml"/><Relationship Id="rId7" Type="http://schemas.openxmlformats.org/officeDocument/2006/relationships/image" Target="../media/image42.png"/><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image" Target="../media/image41.png"/><Relationship Id="rId3" Type="http://schemas.openxmlformats.org/officeDocument/2006/relationships/tags" Target="../tags/tag97.xml"/><Relationship Id="rId2" Type="http://schemas.openxmlformats.org/officeDocument/2006/relationships/image" Target="../media/image40.png"/><Relationship Id="rId18" Type="http://schemas.openxmlformats.org/officeDocument/2006/relationships/notesSlide" Target="../notesSlides/notesSlide15.xml"/><Relationship Id="rId17" Type="http://schemas.openxmlformats.org/officeDocument/2006/relationships/slideLayout" Target="../slideLayouts/slideLayout13.xml"/><Relationship Id="rId16" Type="http://schemas.openxmlformats.org/officeDocument/2006/relationships/tags" Target="../tags/tag105.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image" Target="../media/image45.png"/><Relationship Id="rId12" Type="http://schemas.openxmlformats.org/officeDocument/2006/relationships/tags" Target="../tags/tag102.xml"/><Relationship Id="rId11" Type="http://schemas.openxmlformats.org/officeDocument/2006/relationships/image" Target="../media/image44.png"/><Relationship Id="rId10" Type="http://schemas.openxmlformats.org/officeDocument/2006/relationships/tags" Target="../tags/tag101.xml"/><Relationship Id="rId1" Type="http://schemas.openxmlformats.org/officeDocument/2006/relationships/tags" Target="../tags/tag96.xml"/></Relationships>
</file>

<file path=ppt/slides/_rels/slide21.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5" Type="http://schemas.openxmlformats.org/officeDocument/2006/relationships/notesSlide" Target="../notesSlides/notesSlide16.xml"/><Relationship Id="rId14" Type="http://schemas.openxmlformats.org/officeDocument/2006/relationships/slideLayout" Target="../slideLayouts/slideLayout13.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image" Target="../media/image46.png"/></Relationships>
</file>

<file path=ppt/slides/_rels/slide22.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3" Type="http://schemas.openxmlformats.org/officeDocument/2006/relationships/notesSlide" Target="../notesSlides/notesSlide17.xml"/><Relationship Id="rId12" Type="http://schemas.openxmlformats.org/officeDocument/2006/relationships/slideLayout" Target="../slideLayouts/slideLayout13.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tags" Target="../tags/tag1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47.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1" Type="http://schemas.openxmlformats.org/officeDocument/2006/relationships/notesSlide" Target="../notesSlides/notesSlide1.xml"/><Relationship Id="rId10" Type="http://schemas.openxmlformats.org/officeDocument/2006/relationships/slideLayout" Target="../slideLayouts/slideLayout1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image" Target="../media/image5.wmf"/><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image" Target="../media/image4.wmf"/><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3.wmf"/><Relationship Id="rId11" Type="http://schemas.openxmlformats.org/officeDocument/2006/relationships/notesSlide" Target="../notesSlides/notesSlide2.xml"/><Relationship Id="rId10" Type="http://schemas.openxmlformats.org/officeDocument/2006/relationships/slideLayout" Target="../slideLayouts/slideLayout13.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3.xml"/><Relationship Id="rId6" Type="http://schemas.openxmlformats.org/officeDocument/2006/relationships/tags" Target="../tags/tag19.xml"/><Relationship Id="rId5" Type="http://schemas.openxmlformats.org/officeDocument/2006/relationships/image" Target="../media/image8.png"/><Relationship Id="rId4" Type="http://schemas.openxmlformats.org/officeDocument/2006/relationships/tags" Target="../tags/tag18.xml"/><Relationship Id="rId3" Type="http://schemas.openxmlformats.org/officeDocument/2006/relationships/image" Target="../media/image7.png"/><Relationship Id="rId2" Type="http://schemas.openxmlformats.org/officeDocument/2006/relationships/tags" Target="../tags/tag1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3.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image" Target="../media/image12.png"/><Relationship Id="rId7" Type="http://schemas.openxmlformats.org/officeDocument/2006/relationships/tags" Target="../tags/tag28.xml"/><Relationship Id="rId6" Type="http://schemas.openxmlformats.org/officeDocument/2006/relationships/image" Target="../media/image11.png"/><Relationship Id="rId5" Type="http://schemas.openxmlformats.org/officeDocument/2006/relationships/tags" Target="../tags/tag27.xml"/><Relationship Id="rId4" Type="http://schemas.openxmlformats.org/officeDocument/2006/relationships/image" Target="../media/image10.png"/><Relationship Id="rId3" Type="http://schemas.openxmlformats.org/officeDocument/2006/relationships/tags" Target="../tags/tag26.xml"/><Relationship Id="rId24" Type="http://schemas.openxmlformats.org/officeDocument/2006/relationships/notesSlide" Target="../notesSlides/notesSlide5.xml"/><Relationship Id="rId23" Type="http://schemas.openxmlformats.org/officeDocument/2006/relationships/slideLayout" Target="../slideLayouts/slideLayout13.xml"/><Relationship Id="rId22" Type="http://schemas.openxmlformats.org/officeDocument/2006/relationships/tags" Target="../tags/tag40.xml"/><Relationship Id="rId21" Type="http://schemas.openxmlformats.org/officeDocument/2006/relationships/tags" Target="../tags/tag39.xml"/><Relationship Id="rId20" Type="http://schemas.openxmlformats.org/officeDocument/2006/relationships/tags" Target="../tags/tag38.xml"/><Relationship Id="rId2" Type="http://schemas.openxmlformats.org/officeDocument/2006/relationships/image" Target="../media/image9.png"/><Relationship Id="rId19" Type="http://schemas.openxmlformats.org/officeDocument/2006/relationships/tags" Target="../tags/tag37.xml"/><Relationship Id="rId18" Type="http://schemas.openxmlformats.org/officeDocument/2006/relationships/tags" Target="../tags/tag36.xml"/><Relationship Id="rId17" Type="http://schemas.openxmlformats.org/officeDocument/2006/relationships/tags" Target="../tags/tag35.xml"/><Relationship Id="rId16" Type="http://schemas.openxmlformats.org/officeDocument/2006/relationships/tags" Target="../tags/tag34.xml"/><Relationship Id="rId15" Type="http://schemas.openxmlformats.org/officeDocument/2006/relationships/tags" Target="../tags/tag33.xml"/><Relationship Id="rId14" Type="http://schemas.openxmlformats.org/officeDocument/2006/relationships/tags" Target="../tags/tag32.xml"/><Relationship Id="rId13" Type="http://schemas.openxmlformats.org/officeDocument/2006/relationships/tags" Target="../tags/tag31.xml"/><Relationship Id="rId12" Type="http://schemas.openxmlformats.org/officeDocument/2006/relationships/image" Target="../media/image14.png"/><Relationship Id="rId11" Type="http://schemas.openxmlformats.org/officeDocument/2006/relationships/tags" Target="../tags/tag30.xml"/><Relationship Id="rId10" Type="http://schemas.openxmlformats.org/officeDocument/2006/relationships/image" Target="../media/image13.png"/><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flipV="1">
            <a:off x="-22335" y="1664548"/>
            <a:ext cx="12192000" cy="49412"/>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pic>
        <p:nvPicPr>
          <p:cNvPr id="8" name="Picture 2" descr="新LOGO"/>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269515" y="140680"/>
            <a:ext cx="1556948" cy="144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34648" y="2214783"/>
            <a:ext cx="11722709" cy="583565"/>
          </a:xfrm>
          <a:prstGeom prst="rect">
            <a:avLst/>
          </a:prstGeom>
        </p:spPr>
        <p:txBody>
          <a:bodyPr wrap="square">
            <a:spAutoFit/>
          </a:bodyPr>
          <a:lstStyle/>
          <a:p>
            <a:pPr algn="ctr">
              <a:spcAft>
                <a:spcPts val="600"/>
              </a:spcAft>
            </a:pPr>
            <a:r>
              <a:rPr lang="zh-CN" sz="3200" dirty="0" smtClean="0"/>
              <a:t>北京大学</a:t>
            </a:r>
            <a:r>
              <a:rPr lang="zh-CN" altLang="en-US" sz="3200" dirty="0" smtClean="0"/>
              <a:t>时间投影室相关实验进展及</a:t>
            </a:r>
            <a:r>
              <a:rPr lang="zh-CN" altLang="en-US" sz="3200" dirty="0" smtClean="0"/>
              <a:t>未来改进需求</a:t>
            </a:r>
            <a:endParaRPr lang="zh-CN" altLang="en-US" sz="3200" dirty="0" smtClean="0"/>
          </a:p>
        </p:txBody>
      </p:sp>
      <p:sp>
        <p:nvSpPr>
          <p:cNvPr id="9" name="文本框 8"/>
          <p:cNvSpPr txBox="1"/>
          <p:nvPr/>
        </p:nvSpPr>
        <p:spPr>
          <a:xfrm>
            <a:off x="96520" y="1252220"/>
            <a:ext cx="10806430" cy="460375"/>
          </a:xfrm>
          <a:prstGeom prst="rect">
            <a:avLst/>
          </a:prstGeom>
          <a:noFill/>
        </p:spPr>
        <p:txBody>
          <a:bodyPr wrap="square">
            <a:spAutoFit/>
          </a:bodyPr>
          <a:lstStyle/>
          <a:p>
            <a:r>
              <a:rPr lang="en-US" sz="2400" dirty="0"/>
              <a:t>CSNS</a:t>
            </a:r>
            <a:r>
              <a:rPr lang="zh-CN" altLang="en-US" sz="2400" dirty="0"/>
              <a:t>白光中子源</a:t>
            </a:r>
            <a:r>
              <a:rPr lang="en-US" altLang="zh-CN" sz="2400" dirty="0"/>
              <a:t>TPC</a:t>
            </a:r>
            <a:r>
              <a:rPr lang="zh-CN" altLang="en-US" sz="2400" dirty="0"/>
              <a:t>物理</a:t>
            </a:r>
            <a:r>
              <a:rPr lang="zh-CN" altLang="en-US" sz="2400" dirty="0"/>
              <a:t>研讨会</a:t>
            </a:r>
            <a:endParaRPr lang="zh-CN" altLang="en-US" sz="2400" dirty="0"/>
          </a:p>
        </p:txBody>
      </p: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14634" r="10948"/>
          <a:stretch>
            <a:fillRect/>
          </a:stretch>
        </p:blipFill>
        <p:spPr>
          <a:xfrm>
            <a:off x="96441" y="56078"/>
            <a:ext cx="3208811" cy="1200150"/>
          </a:xfrm>
          <a:prstGeom prst="rect">
            <a:avLst/>
          </a:prstGeom>
        </p:spPr>
      </p:pic>
      <p:sp>
        <p:nvSpPr>
          <p:cNvPr id="3" name="矩形 2"/>
          <p:cNvSpPr/>
          <p:nvPr>
            <p:custDataLst>
              <p:tags r:id="rId3"/>
            </p:custDataLst>
          </p:nvPr>
        </p:nvSpPr>
        <p:spPr>
          <a:xfrm>
            <a:off x="3061359" y="2894399"/>
            <a:ext cx="6024880" cy="3969385"/>
          </a:xfrm>
          <a:prstGeom prst="rect">
            <a:avLst/>
          </a:prstGeom>
        </p:spPr>
        <p:txBody>
          <a:bodyPr wrap="none">
            <a:spAutoFit/>
          </a:bodyPr>
          <a:p>
            <a:pPr algn="ctr">
              <a:lnSpc>
                <a:spcPct val="150000"/>
              </a:lnSpc>
            </a:pPr>
            <a:r>
              <a:rPr lang="zh-CN" altLang="en-US" sz="2000" b="1" dirty="0" smtClean="0">
                <a:latin typeface="Calibri" panose="020F0502020204030204" pitchFamily="34" charset="0"/>
              </a:rPr>
              <a:t>白浩帆，</a:t>
            </a:r>
            <a:r>
              <a:rPr lang="zh-CN" altLang="en-US" sz="2000" b="1" dirty="0">
                <a:latin typeface="Calibri" panose="020F0502020204030204" pitchFamily="34" charset="0"/>
              </a:rPr>
              <a:t>刘杰</a:t>
            </a:r>
            <a:r>
              <a:rPr lang="zh-CN" altLang="en-US" sz="2000" b="1" dirty="0" smtClean="0">
                <a:latin typeface="Calibri" panose="020F0502020204030204" pitchFamily="34" charset="0"/>
              </a:rPr>
              <a:t>，邬泽鹏，夏聪，</a:t>
            </a:r>
            <a:r>
              <a:rPr lang="zh-CN" altLang="en-US" sz="2000" b="1" dirty="0" smtClean="0">
                <a:latin typeface="Calibri" panose="020F0502020204030204" pitchFamily="34" charset="0"/>
              </a:rPr>
              <a:t>任文凯，张国辉</a:t>
            </a:r>
            <a:r>
              <a:rPr lang="zh-CN" altLang="en-US" sz="2000" b="1" dirty="0">
                <a:latin typeface="Calibri" panose="020F0502020204030204" pitchFamily="34" charset="0"/>
              </a:rPr>
              <a:t>*</a:t>
            </a:r>
            <a:endParaRPr lang="en-US" altLang="zh-CN" sz="2000" b="1" dirty="0">
              <a:latin typeface="Calibri" panose="020F0502020204030204" pitchFamily="34" charset="0"/>
            </a:endParaRPr>
          </a:p>
          <a:p>
            <a:pPr algn="ctr">
              <a:lnSpc>
                <a:spcPct val="150000"/>
              </a:lnSpc>
            </a:pPr>
            <a:r>
              <a:rPr lang="zh-CN" altLang="en-US" dirty="0">
                <a:latin typeface="Calibri" panose="020F0502020204030204" pitchFamily="34" charset="0"/>
              </a:rPr>
              <a:t>北京大学物理学院重</a:t>
            </a:r>
            <a:r>
              <a:rPr lang="zh-CN" altLang="en-US" dirty="0">
                <a:latin typeface="Calibri" panose="020F0502020204030204" pitchFamily="34" charset="0"/>
              </a:rPr>
              <a:t>离子物理研究所</a:t>
            </a:r>
            <a:endParaRPr lang="en-US" altLang="zh-CN" dirty="0">
              <a:latin typeface="Calibri" panose="020F0502020204030204" pitchFamily="34" charset="0"/>
            </a:endParaRPr>
          </a:p>
          <a:p>
            <a:pPr algn="ctr">
              <a:lnSpc>
                <a:spcPct val="150000"/>
              </a:lnSpc>
            </a:pPr>
            <a:r>
              <a:rPr lang="zh-CN" altLang="en-US" sz="2000" b="1" dirty="0" smtClean="0">
                <a:latin typeface="Calibri" panose="020F0502020204030204" pitchFamily="34" charset="0"/>
              </a:rPr>
              <a:t>樊瑞睿</a:t>
            </a:r>
            <a:r>
              <a:rPr lang="zh-CN" altLang="en-US" sz="2000" b="1" dirty="0">
                <a:latin typeface="Calibri" panose="020F0502020204030204" pitchFamily="34" charset="0"/>
              </a:rPr>
              <a:t>，易晗</a:t>
            </a:r>
            <a:r>
              <a:rPr lang="zh-CN" altLang="en-US" sz="2000" b="1" dirty="0" smtClean="0">
                <a:latin typeface="Calibri" panose="020F0502020204030204" pitchFamily="34" charset="0"/>
              </a:rPr>
              <a:t>，李样，蒋伟，陈永浩，</a:t>
            </a:r>
            <a:r>
              <a:rPr lang="zh-CN" altLang="en-US" sz="2000" b="1" dirty="0" smtClean="0">
                <a:latin typeface="Calibri" panose="020F0502020204030204" pitchFamily="34" charset="0"/>
              </a:rPr>
              <a:t>吕游，唐靖宇</a:t>
            </a:r>
            <a:endParaRPr lang="en-US" altLang="zh-CN" sz="2000" b="1" dirty="0">
              <a:latin typeface="Calibri" panose="020F0502020204030204" pitchFamily="34" charset="0"/>
            </a:endParaRPr>
          </a:p>
          <a:p>
            <a:pPr algn="ctr">
              <a:lnSpc>
                <a:spcPct val="150000"/>
              </a:lnSpc>
            </a:pPr>
            <a:r>
              <a:rPr lang="zh-CN" altLang="en-US" dirty="0">
                <a:latin typeface="Calibri" panose="020F0502020204030204" pitchFamily="34" charset="0"/>
              </a:rPr>
              <a:t>中国科学院高能物理研究所</a:t>
            </a:r>
            <a:endParaRPr lang="en-US" altLang="zh-CN" dirty="0">
              <a:latin typeface="Calibri" panose="020F0502020204030204" pitchFamily="34" charset="0"/>
            </a:endParaRPr>
          </a:p>
          <a:p>
            <a:pPr algn="ctr">
              <a:lnSpc>
                <a:spcPct val="150000"/>
              </a:lnSpc>
            </a:pPr>
            <a:r>
              <a:rPr lang="zh-CN" altLang="en-US" dirty="0">
                <a:latin typeface="Calibri" panose="020F0502020204030204" pitchFamily="34" charset="0"/>
              </a:rPr>
              <a:t>散裂中子源科学中心</a:t>
            </a:r>
            <a:endParaRPr lang="zh-CN" altLang="en-US" dirty="0">
              <a:latin typeface="Calibri" panose="020F0502020204030204" pitchFamily="34" charset="0"/>
            </a:endParaRPr>
          </a:p>
          <a:p>
            <a:pPr algn="ctr">
              <a:lnSpc>
                <a:spcPct val="150000"/>
              </a:lnSpc>
            </a:pPr>
            <a:r>
              <a:rPr lang="en-US" altLang="zh-CN" dirty="0">
                <a:latin typeface="Calibri" panose="020F0502020204030204" pitchFamily="34" charset="0"/>
                <a:sym typeface="+mn-ea"/>
              </a:rPr>
              <a:t>CSNS</a:t>
            </a:r>
            <a:r>
              <a:rPr lang="zh-CN" altLang="en-US" dirty="0">
                <a:latin typeface="Calibri" panose="020F0502020204030204" pitchFamily="34" charset="0"/>
                <a:sym typeface="+mn-ea"/>
              </a:rPr>
              <a:t>反角白光中子源合作组</a:t>
            </a:r>
            <a:endParaRPr lang="en-US" altLang="zh-CN" dirty="0">
              <a:latin typeface="Calibri" panose="020F0502020204030204" pitchFamily="34" charset="0"/>
            </a:endParaRPr>
          </a:p>
          <a:p>
            <a:pPr algn="ctr">
              <a:lnSpc>
                <a:spcPct val="150000"/>
              </a:lnSpc>
            </a:pPr>
            <a:r>
              <a:rPr lang="zh-CN" altLang="en-US" sz="2000" b="1" dirty="0" smtClean="0">
                <a:latin typeface="Calibri" panose="020F0502020204030204" pitchFamily="34" charset="0"/>
                <a:sym typeface="+mn-ea"/>
              </a:rPr>
              <a:t>张志永</a:t>
            </a:r>
            <a:r>
              <a:rPr lang="zh-CN" altLang="en-US" sz="2000" b="1" dirty="0">
                <a:latin typeface="Calibri" panose="020F0502020204030204" pitchFamily="34" charset="0"/>
                <a:sym typeface="+mn-ea"/>
              </a:rPr>
              <a:t>，陈昊磊</a:t>
            </a:r>
            <a:r>
              <a:rPr lang="zh-CN" altLang="en-US" sz="2000" b="1" dirty="0" smtClean="0">
                <a:latin typeface="Calibri" panose="020F0502020204030204" pitchFamily="34" charset="0"/>
                <a:sym typeface="+mn-ea"/>
              </a:rPr>
              <a:t>，陈朕，赵懋源，封常青，刘树彬等</a:t>
            </a:r>
            <a:endParaRPr lang="en-US" altLang="zh-CN" sz="2000" b="1" dirty="0">
              <a:latin typeface="Calibri" panose="020F0502020204030204" pitchFamily="34" charset="0"/>
            </a:endParaRPr>
          </a:p>
          <a:p>
            <a:pPr algn="ctr">
              <a:lnSpc>
                <a:spcPct val="150000"/>
              </a:lnSpc>
            </a:pPr>
            <a:r>
              <a:rPr lang="zh-CN" altLang="en-US" dirty="0">
                <a:latin typeface="Calibri" panose="020F0502020204030204" pitchFamily="34" charset="0"/>
                <a:sym typeface="+mn-ea"/>
              </a:rPr>
              <a:t>中国科学技术大学</a:t>
            </a:r>
            <a:endParaRPr lang="en-US" altLang="zh-CN" dirty="0">
              <a:latin typeface="Calibri" panose="020F0502020204030204" pitchFamily="34" charset="0"/>
            </a:endParaRPr>
          </a:p>
          <a:p>
            <a:pPr algn="ctr">
              <a:lnSpc>
                <a:spcPct val="150000"/>
              </a:lnSpc>
            </a:pPr>
            <a:endParaRPr lang="en-US" altLang="zh-CN"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8562"/>
    </mc:Choice>
    <mc:Fallback>
      <p:transition spd="slow" advTm="1856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4225" y="490220"/>
            <a:ext cx="9632315" cy="740410"/>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2.3 </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电压选择</a:t>
            </a: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模拟法</a:t>
            </a:r>
            <a:endParaRPr lang="zh-CN" altLang="en-US" sz="2800" dirty="0" smtClean="0">
              <a:latin typeface="微软雅黑" panose="020B0503020204020204" pitchFamily="34" charset="-122"/>
              <a:ea typeface="微软雅黑" panose="020B0503020204020204" pitchFamily="34" charset="-122"/>
              <a:cs typeface="Calibri" panose="020F0502020204030204" pitchFamily="34" charset="0"/>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3" name="矩形 2"/>
          <p:cNvSpPr/>
          <p:nvPr>
            <p:custDataLst>
              <p:tags r:id="rId1"/>
            </p:custDataLst>
          </p:nvPr>
        </p:nvSpPr>
        <p:spPr>
          <a:xfrm>
            <a:off x="0" y="10"/>
            <a:ext cx="5224780" cy="645160"/>
          </a:xfrm>
          <a:prstGeom prst="rect">
            <a:avLst/>
          </a:prstGeom>
        </p:spPr>
        <p:txBody>
          <a:bodyPr wrap="none">
            <a:spAutoFit/>
          </a:bodyPr>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2. </a:t>
            </a:r>
            <a:r>
              <a:rPr lang="en-US" altLang="zh-CN" sz="3600" b="1" baseline="30000" dirty="0" smtClean="0">
                <a:latin typeface="Times New Roman" panose="02020603050405020304" pitchFamily="18" charset="0"/>
                <a:ea typeface="宋体" panose="02010600030101010101" pitchFamily="2" charset="-122"/>
                <a:cs typeface="Times New Roman" panose="02020603050405020304" pitchFamily="18" charset="0"/>
                <a:sym typeface="+mn-ea"/>
              </a:rPr>
              <a:t>232</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Th(</a:t>
            </a:r>
            <a:r>
              <a:rPr lang="en-US" altLang="zh-CN" sz="3600" b="1" i="1" dirty="0" smtClean="0">
                <a:latin typeface="Times New Roman" panose="02020603050405020304" pitchFamily="18" charset="0"/>
                <a:ea typeface="宋体" panose="02010600030101010101" pitchFamily="2" charset="-122"/>
                <a:cs typeface="Times New Roman" panose="02020603050405020304" pitchFamily="18" charset="0"/>
                <a:sym typeface="+mn-ea"/>
              </a:rPr>
              <a:t>n,f</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截面测量实验</a:t>
            </a:r>
            <a:endParaRPr lang="zh-CN" altLang="en-US" sz="3600" b="1" kern="0" dirty="0" smtClean="0">
              <a:solidFill>
                <a:sysClr val="windowText" lastClr="000000"/>
              </a:solidFill>
              <a:latin typeface="Times New Roman" panose="02020603050405020304" pitchFamily="18" charset="0"/>
              <a:cs typeface="Times New Roman" panose="02020603050405020304" pitchFamily="18" charset="0"/>
              <a:sym typeface="+mn-ea"/>
            </a:endParaRPr>
          </a:p>
        </p:txBody>
      </p:sp>
      <p:pic>
        <p:nvPicPr>
          <p:cNvPr id="5" name="图片 4" descr="Trigger"/>
          <p:cNvPicPr>
            <a:picLocks noChangeAspect="1"/>
          </p:cNvPicPr>
          <p:nvPr>
            <p:custDataLst>
              <p:tags r:id="rId2"/>
            </p:custDataLst>
          </p:nvPr>
        </p:nvPicPr>
        <p:blipFill>
          <a:blip r:embed="rId3"/>
          <a:stretch>
            <a:fillRect/>
          </a:stretch>
        </p:blipFill>
        <p:spPr>
          <a:xfrm>
            <a:off x="154305" y="1553845"/>
            <a:ext cx="5644000" cy="4320000"/>
          </a:xfrm>
          <a:prstGeom prst="rect">
            <a:avLst/>
          </a:prstGeom>
        </p:spPr>
      </p:pic>
      <p:sp>
        <p:nvSpPr>
          <p:cNvPr id="6" name="内容占位符 5"/>
          <p:cNvSpPr>
            <a:spLocks noGrp="1"/>
          </p:cNvSpPr>
          <p:nvPr>
            <p:custDataLst>
              <p:tags r:id="rId4"/>
            </p:custDataLst>
          </p:nvPr>
        </p:nvSpPr>
        <p:spPr>
          <a:xfrm>
            <a:off x="5724525" y="2472055"/>
            <a:ext cx="6463665" cy="4599305"/>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fontAlgn="auto">
              <a:lnSpc>
                <a:spcPct val="120000"/>
              </a:lnSpc>
            </a:pP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倍增区增益系数与</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电压有关</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endParaRPr>
          </a:p>
          <a:p>
            <a:pPr fontAlgn="auto">
              <a:lnSpc>
                <a:spcPct val="120000"/>
              </a:lnSpc>
            </a:pP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信号足够大时才能引起探测器</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触发</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endParaRPr>
          </a:p>
          <a:p>
            <a:pPr fontAlgn="auto">
              <a:lnSpc>
                <a:spcPct val="120000"/>
              </a:lnSpc>
            </a:pP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丝网电压高于－</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220 V</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时，裂变触发率趋近</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1</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endParaRPr>
          </a:p>
          <a:p>
            <a:pPr fontAlgn="auto">
              <a:lnSpc>
                <a:spcPct val="120000"/>
              </a:lnSpc>
            </a:pP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选定电压</a:t>
            </a:r>
            <a:r>
              <a:rPr lang="en-US" altLang="zh-CN" sz="2200">
                <a:latin typeface="Times New Roman" panose="02020603050405020304" pitchFamily="18" charset="0"/>
                <a:ea typeface="黑体" panose="02010609060101010101" charset="-122"/>
                <a:cs typeface="Times New Roman" panose="02020603050405020304" pitchFamily="18" charset="0"/>
                <a:sym typeface="+mn-ea"/>
              </a:rPr>
              <a:t>VMesh=</a:t>
            </a:r>
            <a:r>
              <a:rPr lang="zh-CN" altLang="en-US" sz="2200">
                <a:latin typeface="Times New Roman" panose="02020603050405020304" pitchFamily="18" charset="0"/>
                <a:ea typeface="黑体" panose="02010609060101010101" charset="-122"/>
                <a:cs typeface="Times New Roman" panose="02020603050405020304" pitchFamily="18" charset="0"/>
                <a:sym typeface="+mn-ea"/>
              </a:rPr>
              <a:t>－</a:t>
            </a:r>
            <a:r>
              <a:rPr lang="en-US" altLang="zh-CN" sz="2200">
                <a:latin typeface="Times New Roman" panose="02020603050405020304" pitchFamily="18" charset="0"/>
                <a:ea typeface="黑体" panose="02010609060101010101" charset="-122"/>
                <a:cs typeface="Times New Roman" panose="02020603050405020304" pitchFamily="18" charset="0"/>
                <a:sym typeface="+mn-ea"/>
              </a:rPr>
              <a:t>270 V</a:t>
            </a:r>
            <a:r>
              <a:rPr lang="zh-CN" altLang="en-US" sz="2200">
                <a:latin typeface="Times New Roman" panose="02020603050405020304" pitchFamily="18" charset="0"/>
                <a:ea typeface="黑体" panose="02010609060101010101" charset="-122"/>
                <a:cs typeface="Times New Roman" panose="02020603050405020304" pitchFamily="18" charset="0"/>
                <a:sym typeface="+mn-ea"/>
              </a:rPr>
              <a:t>，</a:t>
            </a:r>
            <a:r>
              <a:rPr lang="en-US" altLang="zh-CN" sz="2200">
                <a:latin typeface="Times New Roman" panose="02020603050405020304" pitchFamily="18" charset="0"/>
                <a:ea typeface="黑体" panose="02010609060101010101" charset="-122"/>
                <a:cs typeface="Times New Roman" panose="02020603050405020304" pitchFamily="18" charset="0"/>
                <a:sym typeface="+mn-ea"/>
              </a:rPr>
              <a:t>VCathode=</a:t>
            </a:r>
            <a:r>
              <a:rPr lang="zh-CN" altLang="en-US" sz="2200">
                <a:latin typeface="Times New Roman" panose="02020603050405020304" pitchFamily="18" charset="0"/>
                <a:ea typeface="黑体" panose="02010609060101010101" charset="-122"/>
                <a:cs typeface="Times New Roman" panose="02020603050405020304" pitchFamily="18" charset="0"/>
                <a:sym typeface="+mn-ea"/>
              </a:rPr>
              <a:t>－</a:t>
            </a:r>
            <a:r>
              <a:rPr lang="en-US" altLang="zh-CN" sz="2200">
                <a:latin typeface="Times New Roman" panose="02020603050405020304" pitchFamily="18" charset="0"/>
                <a:ea typeface="黑体" panose="02010609060101010101" charset="-122"/>
                <a:cs typeface="Times New Roman" panose="02020603050405020304" pitchFamily="18" charset="0"/>
                <a:sym typeface="+mn-ea"/>
              </a:rPr>
              <a:t>1215 V</a:t>
            </a:r>
            <a:r>
              <a:rPr lang="zh-CN" altLang="en-US" sz="2200">
                <a:latin typeface="Times New Roman" panose="02020603050405020304" pitchFamily="18" charset="0"/>
                <a:ea typeface="黑体" panose="02010609060101010101" charset="-122"/>
                <a:cs typeface="Times New Roman" panose="02020603050405020304" pitchFamily="18" charset="0"/>
                <a:sym typeface="+mn-ea"/>
              </a:rPr>
              <a:t>（与单能点实验一致）</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endParaRPr>
          </a:p>
          <a:p>
            <a:pPr fontAlgn="auto">
              <a:lnSpc>
                <a:spcPct val="120000"/>
              </a:lnSpc>
            </a:pPr>
            <a:endParaRPr lang="zh-CN" altLang="en-US" sz="2200" dirty="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a:p>
            <a:pPr lvl="1" fontAlgn="auto">
              <a:lnSpc>
                <a:spcPct val="120000"/>
              </a:lnSpc>
              <a:buSzPct val="50000"/>
              <a:buFont typeface="Wingdings" panose="05000000000000000000" charset="0"/>
              <a:buChar char="Ø"/>
            </a:pPr>
            <a:endParaRPr lang="en-US" altLang="zh-CN" sz="2200" dirty="0" smtClean="0">
              <a:latin typeface="Times New Roman" panose="02020603050405020304" pitchFamily="18" charset="0"/>
              <a:ea typeface="黑体" panose="02010609060101010101" charset="-122"/>
              <a:cs typeface="Times New Roman" panose="02020603050405020304" pitchFamily="18" charset="0"/>
            </a:endParaRPr>
          </a:p>
        </p:txBody>
      </p:sp>
      <p:sp>
        <p:nvSpPr>
          <p:cNvPr id="8" name="文本框 7"/>
          <p:cNvSpPr txBox="1"/>
          <p:nvPr>
            <p:custDataLst>
              <p:tags r:id="rId5"/>
            </p:custDataLst>
          </p:nvPr>
        </p:nvSpPr>
        <p:spPr>
          <a:xfrm>
            <a:off x="744220" y="5824220"/>
            <a:ext cx="4891405" cy="368300"/>
          </a:xfrm>
          <a:prstGeom prst="rect">
            <a:avLst/>
          </a:prstGeom>
          <a:noFill/>
        </p:spPr>
        <p:txBody>
          <a:bodyPr wrap="square" rtlCol="0">
            <a:spAutoFit/>
          </a:bodyPr>
          <a:p>
            <a:r>
              <a:rPr lang="zh-CN" altLang="en-US">
                <a:latin typeface="黑体" panose="02010609060101010101" charset="-122"/>
                <a:ea typeface="黑体" panose="02010609060101010101" charset="-122"/>
              </a:rPr>
              <a:t>模拟</a:t>
            </a:r>
            <a:r>
              <a:rPr lang="zh-CN" altLang="en-US">
                <a:latin typeface="黑体" panose="02010609060101010101" charset="-122"/>
                <a:ea typeface="黑体" panose="02010609060101010101" charset="-122"/>
              </a:rPr>
              <a:t>裂变事件触发效率与丝网电压的关系曲线</a:t>
            </a:r>
            <a:endParaRPr lang="zh-CN" altLang="en-US">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27481"/>
    </mc:Choice>
    <mc:Fallback>
      <p:transition advTm="2748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3928" y="490113"/>
            <a:ext cx="7202975" cy="740368"/>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2.4 </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典型</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的裂变事件径迹与</a:t>
            </a: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α</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粒子</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径迹</a:t>
            </a:r>
            <a:endParaRPr lang="zh-CN" altLang="en-US" sz="2800" dirty="0" smtClean="0">
              <a:latin typeface="微软雅黑" panose="020B0503020204020204" pitchFamily="34" charset="-122"/>
              <a:ea typeface="微软雅黑" panose="020B0503020204020204" pitchFamily="34" charset="-122"/>
              <a:cs typeface="Calibri" panose="020F0502020204030204" pitchFamily="34" charset="0"/>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378710" y="6102985"/>
            <a:ext cx="2032000" cy="460375"/>
          </a:xfrm>
          <a:prstGeom prst="rect">
            <a:avLst/>
          </a:prstGeom>
          <a:noFill/>
        </p:spPr>
        <p:txBody>
          <a:bodyPr wrap="square" rtlCol="0">
            <a:spAutoFit/>
          </a:bodyPr>
          <a:p>
            <a:r>
              <a:rPr lang="zh-CN" altLang="en-US" sz="2400">
                <a:latin typeface="黑体" panose="02010609060101010101" charset="-122"/>
                <a:ea typeface="黑体" panose="02010609060101010101" charset="-122"/>
              </a:rPr>
              <a:t>裂变碎片径迹</a:t>
            </a:r>
            <a:endParaRPr lang="zh-CN" altLang="en-US" sz="2400">
              <a:latin typeface="黑体" panose="02010609060101010101" charset="-122"/>
              <a:ea typeface="黑体" panose="02010609060101010101" charset="-122"/>
            </a:endParaRPr>
          </a:p>
        </p:txBody>
      </p:sp>
      <p:sp>
        <p:nvSpPr>
          <p:cNvPr id="21" name="文本框 20"/>
          <p:cNvSpPr txBox="1"/>
          <p:nvPr/>
        </p:nvSpPr>
        <p:spPr>
          <a:xfrm>
            <a:off x="7910830" y="6102985"/>
            <a:ext cx="1824355" cy="460375"/>
          </a:xfrm>
          <a:prstGeom prst="rect">
            <a:avLst/>
          </a:prstGeom>
          <a:noFill/>
        </p:spPr>
        <p:txBody>
          <a:bodyPr wrap="square" rtlCol="0">
            <a:spAutoFit/>
          </a:bodyPr>
          <a:p>
            <a:r>
              <a:rPr lang="en-US" altLang="zh-CN" sz="2400">
                <a:latin typeface="Cambria Math" panose="02040503050406030204" pitchFamily="18" charset="0"/>
                <a:ea typeface="黑体" panose="02010609060101010101" charset="-122"/>
                <a:cs typeface="Cambria Math" panose="02040503050406030204" pitchFamily="18" charset="0"/>
              </a:rPr>
              <a:t>α</a:t>
            </a:r>
            <a:r>
              <a:rPr lang="zh-CN" altLang="en-US" sz="2400">
                <a:latin typeface="黑体" panose="02010609060101010101" charset="-122"/>
                <a:ea typeface="黑体" panose="02010609060101010101" charset="-122"/>
              </a:rPr>
              <a:t>粒子径迹</a:t>
            </a:r>
            <a:endParaRPr lang="zh-CN" altLang="en-US" sz="2400">
              <a:latin typeface="黑体" panose="02010609060101010101" charset="-122"/>
              <a:ea typeface="黑体" panose="02010609060101010101" charset="-122"/>
            </a:endParaRPr>
          </a:p>
        </p:txBody>
      </p:sp>
      <p:sp>
        <p:nvSpPr>
          <p:cNvPr id="3" name="矩形 2"/>
          <p:cNvSpPr/>
          <p:nvPr>
            <p:custDataLst>
              <p:tags r:id="rId1"/>
            </p:custDataLst>
          </p:nvPr>
        </p:nvSpPr>
        <p:spPr>
          <a:xfrm>
            <a:off x="0" y="10"/>
            <a:ext cx="5224780" cy="645160"/>
          </a:xfrm>
          <a:prstGeom prst="rect">
            <a:avLst/>
          </a:prstGeom>
        </p:spPr>
        <p:txBody>
          <a:bodyPr wrap="none">
            <a:spAutoFit/>
          </a:bodyPr>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2. </a:t>
            </a:r>
            <a:r>
              <a:rPr lang="en-US" altLang="zh-CN" sz="3600" b="1" baseline="30000" dirty="0" smtClean="0">
                <a:latin typeface="Times New Roman" panose="02020603050405020304" pitchFamily="18" charset="0"/>
                <a:ea typeface="宋体" panose="02010600030101010101" pitchFamily="2" charset="-122"/>
                <a:cs typeface="Times New Roman" panose="02020603050405020304" pitchFamily="18" charset="0"/>
                <a:sym typeface="+mn-ea"/>
              </a:rPr>
              <a:t>232</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Th(</a:t>
            </a:r>
            <a:r>
              <a:rPr lang="en-US" altLang="zh-CN" sz="3600" b="1" i="1" dirty="0" smtClean="0">
                <a:latin typeface="Times New Roman" panose="02020603050405020304" pitchFamily="18" charset="0"/>
                <a:ea typeface="宋体" panose="02010600030101010101" pitchFamily="2" charset="-122"/>
                <a:cs typeface="Times New Roman" panose="02020603050405020304" pitchFamily="18" charset="0"/>
                <a:sym typeface="+mn-ea"/>
              </a:rPr>
              <a:t>n,f</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截面测量实验</a:t>
            </a:r>
            <a:endParaRPr lang="zh-CN" altLang="en-US" sz="3600" b="1" kern="0" dirty="0" smtClean="0">
              <a:solidFill>
                <a:sysClr val="windowText" lastClr="000000"/>
              </a:solidFill>
              <a:latin typeface="Times New Roman" panose="02020603050405020304" pitchFamily="18" charset="0"/>
              <a:cs typeface="Times New Roman" panose="02020603050405020304" pitchFamily="18" charset="0"/>
              <a:sym typeface="+mn-ea"/>
            </a:endParaRPr>
          </a:p>
        </p:txBody>
      </p:sp>
      <p:pic>
        <p:nvPicPr>
          <p:cNvPr id="4" name="图片 3" descr="5-1"/>
          <p:cNvPicPr>
            <a:picLocks noChangeAspect="1"/>
          </p:cNvPicPr>
          <p:nvPr>
            <p:custDataLst>
              <p:tags r:id="rId2"/>
            </p:custDataLst>
          </p:nvPr>
        </p:nvPicPr>
        <p:blipFill>
          <a:blip r:embed="rId3"/>
          <a:stretch>
            <a:fillRect/>
          </a:stretch>
        </p:blipFill>
        <p:spPr>
          <a:xfrm>
            <a:off x="745490" y="1492885"/>
            <a:ext cx="10608310" cy="44875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27481"/>
    </mc:Choice>
    <mc:Fallback>
      <p:transition advTm="2748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 descr="6-a-2"/>
          <p:cNvPicPr>
            <a:picLocks noChangeAspect="1"/>
          </p:cNvPicPr>
          <p:nvPr>
            <p:custDataLst>
              <p:tags r:id="rId1"/>
            </p:custDataLst>
          </p:nvPr>
        </p:nvPicPr>
        <p:blipFill>
          <a:blip r:embed="rId2"/>
          <a:stretch>
            <a:fillRect/>
          </a:stretch>
        </p:blipFill>
        <p:spPr>
          <a:xfrm>
            <a:off x="6733540" y="1231200"/>
            <a:ext cx="4389704" cy="2880000"/>
          </a:xfrm>
          <a:prstGeom prst="rect">
            <a:avLst/>
          </a:prstGeom>
        </p:spPr>
      </p:pic>
      <p:pic>
        <p:nvPicPr>
          <p:cNvPr id="17" name="图片 4" descr="6-a-1"/>
          <p:cNvPicPr>
            <a:picLocks noChangeAspect="1"/>
          </p:cNvPicPr>
          <p:nvPr>
            <p:custDataLst>
              <p:tags r:id="rId3"/>
            </p:custDataLst>
          </p:nvPr>
        </p:nvPicPr>
        <p:blipFill>
          <a:blip r:embed="rId4"/>
          <a:stretch>
            <a:fillRect/>
          </a:stretch>
        </p:blipFill>
        <p:spPr>
          <a:xfrm>
            <a:off x="865505" y="1230313"/>
            <a:ext cx="4359445" cy="2880000"/>
          </a:xfrm>
          <a:prstGeom prst="rect">
            <a:avLst/>
          </a:prstGeom>
        </p:spPr>
      </p:pic>
      <p:grpSp>
        <p:nvGrpSpPr>
          <p:cNvPr id="9" name="组合 8"/>
          <p:cNvGrpSpPr/>
          <p:nvPr/>
        </p:nvGrpSpPr>
        <p:grpSpPr>
          <a:xfrm>
            <a:off x="1303655" y="4578985"/>
            <a:ext cx="9363710" cy="2268220"/>
            <a:chOff x="2053" y="7211"/>
            <a:chExt cx="14746" cy="3572"/>
          </a:xfrm>
        </p:grpSpPr>
        <p:pic>
          <p:nvPicPr>
            <p:cNvPr id="10" name="图片 9" descr="17-3-1"/>
            <p:cNvPicPr>
              <a:picLocks noChangeAspect="1"/>
            </p:cNvPicPr>
            <p:nvPr>
              <p:custDataLst>
                <p:tags r:id="rId5"/>
              </p:custDataLst>
            </p:nvPr>
          </p:nvPicPr>
          <p:blipFill>
            <a:blip r:embed="rId6"/>
            <a:srcRect b="5924"/>
            <a:stretch>
              <a:fillRect/>
            </a:stretch>
          </p:blipFill>
          <p:spPr>
            <a:xfrm>
              <a:off x="2053" y="7211"/>
              <a:ext cx="14747" cy="3573"/>
            </a:xfrm>
            <a:prstGeom prst="rect">
              <a:avLst/>
            </a:prstGeom>
          </p:spPr>
        </p:pic>
        <p:sp>
          <p:nvSpPr>
            <p:cNvPr id="11" name="矩形 10"/>
            <p:cNvSpPr/>
            <p:nvPr>
              <p:custDataLst>
                <p:tags r:id="rId7"/>
              </p:custDataLst>
            </p:nvPr>
          </p:nvSpPr>
          <p:spPr>
            <a:xfrm>
              <a:off x="3273" y="8298"/>
              <a:ext cx="979" cy="119"/>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20" name="文本框 19"/>
          <p:cNvSpPr txBox="1"/>
          <p:nvPr>
            <p:custDataLst>
              <p:tags r:id="rId8"/>
            </p:custDataLst>
          </p:nvPr>
        </p:nvSpPr>
        <p:spPr>
          <a:xfrm>
            <a:off x="930275" y="4106960"/>
            <a:ext cx="4517390" cy="368300"/>
          </a:xfrm>
          <a:prstGeom prst="rect">
            <a:avLst/>
          </a:prstGeom>
          <a:noFill/>
        </p:spPr>
        <p:txBody>
          <a:bodyPr wrap="square" rtlCol="0">
            <a:spAutoFit/>
          </a:bodyPr>
          <a:p>
            <a:r>
              <a:rPr lang="en-US" altLang="zh-CN">
                <a:latin typeface="Times New Roman" panose="02020603050405020304" pitchFamily="18" charset="0"/>
                <a:ea typeface="黑体" panose="02010609060101010101" charset="-122"/>
                <a:cs typeface="Times New Roman" panose="02020603050405020304" pitchFamily="18" charset="0"/>
              </a:rPr>
              <a:t>5.</a:t>
            </a:r>
            <a:r>
              <a:rPr lang="en-US" altLang="zh-CN">
                <a:latin typeface="Times New Roman" panose="02020603050405020304" pitchFamily="18" charset="0"/>
                <a:ea typeface="黑体" panose="02010609060101010101" charset="-122"/>
                <a:cs typeface="Times New Roman" panose="02020603050405020304" pitchFamily="18" charset="0"/>
                <a:sym typeface="+mn-ea"/>
              </a:rPr>
              <a:t>2 </a:t>
            </a:r>
            <a:r>
              <a:rPr lang="en-US" altLang="zh-CN">
                <a:latin typeface="Times New Roman" panose="02020603050405020304" pitchFamily="18" charset="0"/>
                <a:ea typeface="黑体" panose="02010609060101010101" charset="-122"/>
                <a:cs typeface="Times New Roman" panose="02020603050405020304" pitchFamily="18" charset="0"/>
              </a:rPr>
              <a:t>MeV</a:t>
            </a:r>
            <a:r>
              <a:rPr lang="zh-CN" altLang="en-US">
                <a:latin typeface="黑体" panose="02010609060101010101" charset="-122"/>
                <a:ea typeface="黑体" panose="02010609060101010101" charset="-122"/>
                <a:cs typeface="黑体" panose="02010609060101010101" charset="-122"/>
              </a:rPr>
              <a:t>事件总信号幅度</a:t>
            </a:r>
            <a:r>
              <a:rPr lang="en-US" altLang="zh-CN">
                <a:latin typeface="黑体" panose="02010609060101010101" charset="-122"/>
                <a:ea typeface="黑体" panose="02010609060101010101" charset="-122"/>
                <a:cs typeface="黑体" panose="02010609060101010101" charset="-122"/>
              </a:rPr>
              <a:t>-</a:t>
            </a:r>
            <a:r>
              <a:rPr lang="zh-CN" altLang="en-US">
                <a:latin typeface="黑体" panose="02010609060101010101" charset="-122"/>
                <a:ea typeface="黑体" panose="02010609060101010101" charset="-122"/>
                <a:cs typeface="黑体" panose="02010609060101010101" charset="-122"/>
              </a:rPr>
              <a:t>径迹长度二维谱</a:t>
            </a:r>
            <a:endParaRPr lang="zh-CN" altLang="en-US">
              <a:latin typeface="黑体" panose="02010609060101010101" charset="-122"/>
              <a:ea typeface="黑体" panose="02010609060101010101" charset="-122"/>
              <a:cs typeface="黑体" panose="02010609060101010101" charset="-122"/>
            </a:endParaRPr>
          </a:p>
        </p:txBody>
      </p:sp>
      <p:sp>
        <p:nvSpPr>
          <p:cNvPr id="21" name="文本框 20"/>
          <p:cNvSpPr txBox="1"/>
          <p:nvPr>
            <p:custDataLst>
              <p:tags r:id="rId9"/>
            </p:custDataLst>
          </p:nvPr>
        </p:nvSpPr>
        <p:spPr>
          <a:xfrm>
            <a:off x="6932295" y="4107600"/>
            <a:ext cx="4936490" cy="368300"/>
          </a:xfrm>
          <a:prstGeom prst="rect">
            <a:avLst/>
          </a:prstGeom>
          <a:noFill/>
        </p:spPr>
        <p:txBody>
          <a:bodyPr wrap="square" rtlCol="0">
            <a:spAutoFit/>
          </a:bodyPr>
          <a:p>
            <a:r>
              <a:rPr lang="en-US" altLang="zh-CN">
                <a:latin typeface="Times New Roman" panose="02020603050405020304" pitchFamily="18" charset="0"/>
                <a:ea typeface="黑体" panose="02010609060101010101" charset="-122"/>
                <a:cs typeface="Times New Roman" panose="02020603050405020304" pitchFamily="18" charset="0"/>
              </a:rPr>
              <a:t>5.2 MeV</a:t>
            </a:r>
            <a:r>
              <a:rPr lang="zh-CN" altLang="en-US">
                <a:latin typeface="黑体" panose="02010609060101010101" charset="-122"/>
                <a:ea typeface="黑体" panose="02010609060101010101" charset="-122"/>
                <a:cs typeface="黑体" panose="02010609060101010101" charset="-122"/>
              </a:rPr>
              <a:t>事件总信号幅度</a:t>
            </a:r>
            <a:r>
              <a:rPr lang="en-US" altLang="zh-CN">
                <a:latin typeface="黑体" panose="02010609060101010101" charset="-122"/>
                <a:ea typeface="黑体" panose="02010609060101010101" charset="-122"/>
                <a:cs typeface="黑体" panose="02010609060101010101" charset="-122"/>
              </a:rPr>
              <a:t>-</a:t>
            </a:r>
            <a:r>
              <a:rPr lang="zh-CN" altLang="en-US">
                <a:latin typeface="黑体" panose="02010609060101010101" charset="-122"/>
                <a:ea typeface="黑体" panose="02010609060101010101" charset="-122"/>
                <a:cs typeface="黑体" panose="02010609060101010101" charset="-122"/>
              </a:rPr>
              <a:t>击中单元数二维谱</a:t>
            </a:r>
            <a:endParaRPr lang="zh-CN" altLang="en-US">
              <a:latin typeface="黑体" panose="02010609060101010101" charset="-122"/>
              <a:ea typeface="黑体" panose="02010609060101010101" charset="-122"/>
              <a:cs typeface="黑体" panose="02010609060101010101" charset="-122"/>
            </a:endParaRPr>
          </a:p>
        </p:txBody>
      </p:sp>
      <p:pic>
        <p:nvPicPr>
          <p:cNvPr id="22" name="图片 21"/>
          <p:cNvPicPr>
            <a:picLocks noChangeAspect="1"/>
          </p:cNvPicPr>
          <p:nvPr>
            <p:custDataLst>
              <p:tags r:id="rId10"/>
            </p:custDataLst>
          </p:nvPr>
        </p:nvPicPr>
        <p:blipFill>
          <a:blip r:embed="rId11"/>
          <a:stretch>
            <a:fillRect/>
          </a:stretch>
        </p:blipFill>
        <p:spPr>
          <a:xfrm>
            <a:off x="4285615" y="4444365"/>
            <a:ext cx="3040000" cy="360000"/>
          </a:xfrm>
          <a:prstGeom prst="rect">
            <a:avLst/>
          </a:prstGeom>
          <a:noFill/>
          <a:ln w="9525">
            <a:noFill/>
          </a:ln>
        </p:spPr>
      </p:pic>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4225" y="490220"/>
            <a:ext cx="9632315" cy="740410"/>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2.5 </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测量</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事件的二维谱</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分布情况</a:t>
            </a:r>
            <a:endParaRPr lang="zh-CN" altLang="en-US" sz="2800" dirty="0" smtClean="0">
              <a:latin typeface="微软雅黑" panose="020B0503020204020204" pitchFamily="34" charset="-122"/>
              <a:ea typeface="微软雅黑" panose="020B0503020204020204" pitchFamily="34" charset="-122"/>
              <a:cs typeface="Calibri" panose="020F0502020204030204" pitchFamily="34" charset="0"/>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6" name="矩形 5"/>
          <p:cNvSpPr/>
          <p:nvPr>
            <p:custDataLst>
              <p:tags r:id="rId12"/>
            </p:custDataLst>
          </p:nvPr>
        </p:nvSpPr>
        <p:spPr>
          <a:xfrm>
            <a:off x="0" y="10"/>
            <a:ext cx="5224780" cy="645160"/>
          </a:xfrm>
          <a:prstGeom prst="rect">
            <a:avLst/>
          </a:prstGeom>
        </p:spPr>
        <p:txBody>
          <a:bodyPr wrap="none">
            <a:spAutoFit/>
          </a:bodyPr>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2. </a:t>
            </a:r>
            <a:r>
              <a:rPr lang="en-US" altLang="zh-CN" sz="3600" b="1" baseline="30000" dirty="0" smtClean="0">
                <a:latin typeface="Times New Roman" panose="02020603050405020304" pitchFamily="18" charset="0"/>
                <a:ea typeface="宋体" panose="02010600030101010101" pitchFamily="2" charset="-122"/>
                <a:cs typeface="Times New Roman" panose="02020603050405020304" pitchFamily="18" charset="0"/>
                <a:sym typeface="+mn-ea"/>
              </a:rPr>
              <a:t>232</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Th(</a:t>
            </a:r>
            <a:r>
              <a:rPr lang="en-US" altLang="zh-CN" sz="3600" b="1" i="1" dirty="0" smtClean="0">
                <a:latin typeface="Times New Roman" panose="02020603050405020304" pitchFamily="18" charset="0"/>
                <a:ea typeface="宋体" panose="02010600030101010101" pitchFamily="2" charset="-122"/>
                <a:cs typeface="Times New Roman" panose="02020603050405020304" pitchFamily="18" charset="0"/>
                <a:sym typeface="+mn-ea"/>
              </a:rPr>
              <a:t>n,f</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截面测量实验</a:t>
            </a:r>
            <a:endParaRPr lang="zh-CN" altLang="en-US" sz="3600" b="1" kern="0" dirty="0" smtClean="0">
              <a:solidFill>
                <a:sysClr val="windowText" lastClr="0000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0" advTm="27481"/>
    </mc:Choice>
    <mc:Fallback>
      <p:transition advTm="2748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4608195" y="5531485"/>
            <a:ext cx="11045190" cy="1322070"/>
          </a:xfrm>
        </p:spPr>
        <p:txBody>
          <a:bodyPr>
            <a:normAutofit lnSpcReduction="10000"/>
          </a:bodyPr>
          <a:lstStyle/>
          <a:p>
            <a:r>
              <a:rPr lang="en-US" sz="2200" dirty="0" smtClean="0">
                <a:latin typeface="Times New Roman" panose="02020603050405020304" pitchFamily="18" charset="0"/>
                <a:ea typeface="黑体" panose="02010609060101010101" charset="-122"/>
                <a:cs typeface="Times New Roman" panose="02020603050405020304" pitchFamily="18" charset="0"/>
              </a:rPr>
              <a:t>A</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区：非裂变事件（大量）</a:t>
            </a:r>
            <a:r>
              <a:rPr lang="en-US" altLang="zh-CN" sz="2200" dirty="0" smtClean="0">
                <a:latin typeface="Times New Roman" panose="02020603050405020304" pitchFamily="18" charset="0"/>
                <a:ea typeface="黑体" panose="02010609060101010101" charset="-122"/>
                <a:cs typeface="Times New Roman" panose="02020603050405020304" pitchFamily="18" charset="0"/>
              </a:rPr>
              <a:t>+ </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裂变</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事件（少量）</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endParaRPr>
          </a:p>
          <a:p>
            <a:r>
              <a:rPr lang="en-US" altLang="zh-CN" sz="2200" dirty="0" smtClean="0">
                <a:latin typeface="Times New Roman" panose="02020603050405020304" pitchFamily="18" charset="0"/>
                <a:ea typeface="黑体" panose="02010609060101010101" charset="-122"/>
                <a:cs typeface="Times New Roman" panose="02020603050405020304" pitchFamily="18" charset="0"/>
              </a:rPr>
              <a:t>B</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区</a:t>
            </a:r>
            <a:r>
              <a:rPr lang="zh-CN" sz="2200" dirty="0" smtClean="0">
                <a:latin typeface="Times New Roman" panose="02020603050405020304" pitchFamily="18" charset="0"/>
                <a:ea typeface="黑体" panose="02010609060101010101" charset="-122"/>
                <a:cs typeface="Times New Roman" panose="02020603050405020304" pitchFamily="18" charset="0"/>
              </a:rPr>
              <a:t>：裂变事件（大量）</a:t>
            </a:r>
            <a:r>
              <a:rPr lang="en-US" altLang="zh-CN" sz="2200" dirty="0" smtClean="0">
                <a:latin typeface="Times New Roman" panose="02020603050405020304" pitchFamily="18" charset="0"/>
                <a:ea typeface="黑体" panose="02010609060101010101" charset="-122"/>
                <a:cs typeface="Times New Roman" panose="02020603050405020304" pitchFamily="18" charset="0"/>
              </a:rPr>
              <a:t>+ </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非裂变事件（少量，双</a:t>
            </a:r>
            <a:r>
              <a:rPr lang="en-US" altLang="zh-CN" sz="2200" dirty="0" smtClean="0">
                <a:latin typeface="Times New Roman" panose="02020603050405020304" pitchFamily="18" charset="0"/>
                <a:ea typeface="黑体" panose="02010609060101010101" charset="-122"/>
                <a:cs typeface="Times New Roman" panose="02020603050405020304" pitchFamily="18" charset="0"/>
              </a:rPr>
              <a:t>α</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事件）</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endParaRPr>
          </a:p>
          <a:p>
            <a:r>
              <a:rPr lang="en-US" altLang="zh-CN" sz="2200" dirty="0" smtClean="0">
                <a:latin typeface="Times New Roman" panose="02020603050405020304" pitchFamily="18" charset="0"/>
                <a:ea typeface="黑体" panose="02010609060101010101" charset="-122"/>
                <a:cs typeface="Times New Roman" panose="02020603050405020304" pitchFamily="18" charset="0"/>
              </a:rPr>
              <a:t>C</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区：裂变事件</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endParaRPr>
          </a:p>
        </p:txBody>
      </p:sp>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4225" y="490220"/>
            <a:ext cx="9632315" cy="740410"/>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2.6 A</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a:t>
            </a: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B</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区事件</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展示</a:t>
            </a:r>
            <a:endParaRPr lang="zh-CN" altLang="en-US" sz="2800" dirty="0" smtClean="0">
              <a:latin typeface="微软雅黑" panose="020B0503020204020204" pitchFamily="34" charset="-122"/>
              <a:ea typeface="微软雅黑" panose="020B0503020204020204" pitchFamily="34" charset="-122"/>
              <a:cs typeface="Calibri" panose="020F0502020204030204" pitchFamily="34" charset="0"/>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20" name="文本框 19"/>
          <p:cNvSpPr txBox="1"/>
          <p:nvPr>
            <p:custDataLst>
              <p:tags r:id="rId1"/>
            </p:custDataLst>
          </p:nvPr>
        </p:nvSpPr>
        <p:spPr>
          <a:xfrm>
            <a:off x="5690235" y="4958715"/>
            <a:ext cx="1720215" cy="368300"/>
          </a:xfrm>
          <a:prstGeom prst="rect">
            <a:avLst/>
          </a:prstGeom>
          <a:noFill/>
        </p:spPr>
        <p:txBody>
          <a:bodyPr wrap="square" rtlCol="0">
            <a:spAutoFit/>
          </a:bodyPr>
          <a:p>
            <a:r>
              <a:rPr lang="en-US" altLang="zh-CN">
                <a:latin typeface="Times New Roman" panose="02020603050405020304" pitchFamily="18" charset="0"/>
                <a:ea typeface="黑体" panose="02010609060101010101" charset="-122"/>
                <a:cs typeface="Times New Roman" panose="02020603050405020304" pitchFamily="18" charset="0"/>
              </a:rPr>
              <a:t>A</a:t>
            </a:r>
            <a:r>
              <a:rPr lang="zh-CN" altLang="en-US">
                <a:latin typeface="黑体" panose="02010609060101010101" charset="-122"/>
                <a:ea typeface="黑体" panose="02010609060101010101" charset="-122"/>
              </a:rPr>
              <a:t>区</a:t>
            </a:r>
            <a:r>
              <a:rPr lang="zh-CN" altLang="en-US">
                <a:latin typeface="黑体" panose="02010609060101010101" charset="-122"/>
                <a:ea typeface="黑体" panose="02010609060101010101" charset="-122"/>
              </a:rPr>
              <a:t>裂变事件</a:t>
            </a:r>
            <a:endParaRPr lang="zh-CN" altLang="en-US">
              <a:latin typeface="黑体" panose="02010609060101010101" charset="-122"/>
              <a:ea typeface="黑体" panose="02010609060101010101" charset="-122"/>
            </a:endParaRPr>
          </a:p>
        </p:txBody>
      </p:sp>
      <p:sp>
        <p:nvSpPr>
          <p:cNvPr id="16" name="文本框 15"/>
          <p:cNvSpPr txBox="1"/>
          <p:nvPr>
            <p:custDataLst>
              <p:tags r:id="rId2"/>
            </p:custDataLst>
          </p:nvPr>
        </p:nvSpPr>
        <p:spPr>
          <a:xfrm>
            <a:off x="9476740" y="4915535"/>
            <a:ext cx="1720215" cy="368300"/>
          </a:xfrm>
          <a:prstGeom prst="rect">
            <a:avLst/>
          </a:prstGeom>
          <a:noFill/>
        </p:spPr>
        <p:txBody>
          <a:bodyPr wrap="square" rtlCol="0">
            <a:spAutoFit/>
          </a:bodyPr>
          <a:p>
            <a:r>
              <a:rPr lang="en-US" altLang="zh-CN">
                <a:latin typeface="Times New Roman" panose="02020603050405020304" pitchFamily="18" charset="0"/>
                <a:ea typeface="黑体" panose="02010609060101010101" charset="-122"/>
                <a:cs typeface="Times New Roman" panose="02020603050405020304" pitchFamily="18" charset="0"/>
              </a:rPr>
              <a:t>B</a:t>
            </a:r>
            <a:r>
              <a:rPr lang="zh-CN" altLang="en-US">
                <a:latin typeface="黑体" panose="02010609060101010101" charset="-122"/>
                <a:ea typeface="黑体" panose="02010609060101010101" charset="-122"/>
              </a:rPr>
              <a:t>区双</a:t>
            </a:r>
            <a:r>
              <a:rPr lang="en-US" altLang="zh-CN">
                <a:latin typeface="Times New Roman" panose="02020603050405020304" pitchFamily="18" charset="0"/>
                <a:ea typeface="黑体" panose="02010609060101010101" charset="-122"/>
                <a:cs typeface="Times New Roman" panose="02020603050405020304" pitchFamily="18" charset="0"/>
              </a:rPr>
              <a:t>α</a:t>
            </a:r>
            <a:r>
              <a:rPr lang="zh-CN" altLang="en-US">
                <a:latin typeface="黑体" panose="02010609060101010101" charset="-122"/>
                <a:ea typeface="黑体" panose="02010609060101010101" charset="-122"/>
              </a:rPr>
              <a:t>事件</a:t>
            </a:r>
            <a:endParaRPr lang="zh-CN" altLang="en-US">
              <a:latin typeface="黑体" panose="02010609060101010101" charset="-122"/>
              <a:ea typeface="黑体" panose="02010609060101010101" charset="-122"/>
            </a:endParaRPr>
          </a:p>
        </p:txBody>
      </p:sp>
      <p:pic>
        <p:nvPicPr>
          <p:cNvPr id="3" name="图片 16" descr="图片10-a-20230612"/>
          <p:cNvPicPr>
            <a:picLocks noChangeAspect="1"/>
          </p:cNvPicPr>
          <p:nvPr>
            <p:custDataLst>
              <p:tags r:id="rId3"/>
            </p:custDataLst>
          </p:nvPr>
        </p:nvPicPr>
        <p:blipFill>
          <a:blip r:embed="rId4"/>
          <a:srcRect r="8379"/>
          <a:stretch>
            <a:fillRect/>
          </a:stretch>
        </p:blipFill>
        <p:spPr>
          <a:xfrm>
            <a:off x="4653915" y="1663700"/>
            <a:ext cx="3403275" cy="3240000"/>
          </a:xfrm>
          <a:prstGeom prst="rect">
            <a:avLst/>
          </a:prstGeom>
        </p:spPr>
      </p:pic>
      <p:pic>
        <p:nvPicPr>
          <p:cNvPr id="5" name="图片 17" descr="图片11-20230612"/>
          <p:cNvPicPr>
            <a:picLocks noChangeAspect="1"/>
          </p:cNvPicPr>
          <p:nvPr>
            <p:custDataLst>
              <p:tags r:id="rId5"/>
            </p:custDataLst>
          </p:nvPr>
        </p:nvPicPr>
        <p:blipFill>
          <a:blip r:embed="rId6"/>
          <a:stretch>
            <a:fillRect/>
          </a:stretch>
        </p:blipFill>
        <p:spPr>
          <a:xfrm>
            <a:off x="8134033" y="1675448"/>
            <a:ext cx="3639807" cy="3240000"/>
          </a:xfrm>
          <a:prstGeom prst="rect">
            <a:avLst/>
          </a:prstGeom>
        </p:spPr>
      </p:pic>
      <p:sp>
        <p:nvSpPr>
          <p:cNvPr id="6" name="文本框 5"/>
          <p:cNvSpPr txBox="1"/>
          <p:nvPr>
            <p:custDataLst>
              <p:tags r:id="rId7"/>
            </p:custDataLst>
          </p:nvPr>
        </p:nvSpPr>
        <p:spPr>
          <a:xfrm>
            <a:off x="753745" y="3875405"/>
            <a:ext cx="3590290" cy="368300"/>
          </a:xfrm>
          <a:prstGeom prst="rect">
            <a:avLst/>
          </a:prstGeom>
          <a:noFill/>
        </p:spPr>
        <p:txBody>
          <a:bodyPr wrap="square" rtlCol="0">
            <a:spAutoFit/>
          </a:bodyPr>
          <a:p>
            <a:r>
              <a:rPr lang="zh-CN" altLang="en-US">
                <a:latin typeface="黑体" panose="02010609060101010101" charset="-122"/>
                <a:ea typeface="黑体" panose="02010609060101010101" charset="-122"/>
                <a:cs typeface="黑体" panose="02010609060101010101" charset="-122"/>
              </a:rPr>
              <a:t>事件总信号幅度</a:t>
            </a:r>
            <a:r>
              <a:rPr lang="en-US" altLang="zh-CN">
                <a:latin typeface="黑体" panose="02010609060101010101" charset="-122"/>
                <a:ea typeface="黑体" panose="02010609060101010101" charset="-122"/>
                <a:cs typeface="黑体" panose="02010609060101010101" charset="-122"/>
              </a:rPr>
              <a:t>-</a:t>
            </a:r>
            <a:r>
              <a:rPr lang="zh-CN" altLang="en-US">
                <a:latin typeface="黑体" panose="02010609060101010101" charset="-122"/>
                <a:ea typeface="黑体" panose="02010609060101010101" charset="-122"/>
                <a:cs typeface="黑体" panose="02010609060101010101" charset="-122"/>
              </a:rPr>
              <a:t>径迹长度二维谱</a:t>
            </a:r>
            <a:endParaRPr lang="zh-CN" altLang="en-US">
              <a:latin typeface="黑体" panose="02010609060101010101" charset="-122"/>
              <a:ea typeface="黑体" panose="02010609060101010101" charset="-122"/>
              <a:cs typeface="黑体" panose="02010609060101010101" charset="-122"/>
            </a:endParaRPr>
          </a:p>
        </p:txBody>
      </p:sp>
      <p:sp>
        <p:nvSpPr>
          <p:cNvPr id="17" name="文本框 16"/>
          <p:cNvSpPr txBox="1"/>
          <p:nvPr/>
        </p:nvSpPr>
        <p:spPr>
          <a:xfrm>
            <a:off x="631825" y="6489775"/>
            <a:ext cx="4239260" cy="368300"/>
          </a:xfrm>
          <a:prstGeom prst="rect">
            <a:avLst/>
          </a:prstGeom>
          <a:noFill/>
        </p:spPr>
        <p:txBody>
          <a:bodyPr wrap="square" rtlCol="0" anchor="t">
            <a:spAutoFit/>
          </a:bodyPr>
          <a:p>
            <a:r>
              <a:rPr lang="en-US" altLang="zh-CN" dirty="0" smtClean="0">
                <a:latin typeface="Times New Roman" panose="02020603050405020304" pitchFamily="18" charset="0"/>
                <a:ea typeface="黑体" panose="02010609060101010101" charset="-122"/>
                <a:cs typeface="Times New Roman" panose="02020603050405020304" pitchFamily="18" charset="0"/>
                <a:sym typeface="+mn-ea"/>
              </a:rPr>
              <a:t>A</a:t>
            </a:r>
            <a:r>
              <a:rPr lang="zh-CN" altLang="en-US" dirty="0" smtClean="0">
                <a:latin typeface="Cambria Math" panose="02040503050406030204" pitchFamily="18" charset="0"/>
                <a:ea typeface="黑体" panose="02010609060101010101" charset="-122"/>
                <a:cs typeface="Cambria Math" panose="02040503050406030204" pitchFamily="18" charset="0"/>
                <a:sym typeface="+mn-ea"/>
              </a:rPr>
              <a:t>区总信号幅度</a:t>
            </a:r>
            <a:r>
              <a:rPr lang="en-US" altLang="zh-CN" dirty="0" smtClean="0">
                <a:latin typeface="Cambria Math" panose="02040503050406030204" pitchFamily="18" charset="0"/>
                <a:ea typeface="黑体" panose="02010609060101010101" charset="-122"/>
                <a:cs typeface="Cambria Math" panose="02040503050406030204" pitchFamily="18" charset="0"/>
                <a:sym typeface="+mn-ea"/>
              </a:rPr>
              <a:t> - </a:t>
            </a:r>
            <a:r>
              <a:rPr lang="zh-CN" altLang="en-US" dirty="0" smtClean="0">
                <a:latin typeface="Cambria Math" panose="02040503050406030204" pitchFamily="18" charset="0"/>
                <a:ea typeface="黑体" panose="02010609060101010101" charset="-122"/>
                <a:cs typeface="Cambria Math" panose="02040503050406030204" pitchFamily="18" charset="0"/>
                <a:sym typeface="+mn-ea"/>
              </a:rPr>
              <a:t>击中</a:t>
            </a:r>
            <a:r>
              <a:rPr lang="zh-CN" altLang="en-US" dirty="0" smtClean="0">
                <a:latin typeface="Cambria Math" panose="02040503050406030204" pitchFamily="18" charset="0"/>
                <a:ea typeface="黑体" panose="02010609060101010101" charset="-122"/>
                <a:cs typeface="Cambria Math" panose="02040503050406030204" pitchFamily="18" charset="0"/>
                <a:sym typeface="+mn-ea"/>
              </a:rPr>
              <a:t>单元数二维谱</a:t>
            </a:r>
            <a:endParaRPr lang="zh-CN" altLang="en-US" dirty="0" smtClean="0">
              <a:latin typeface="Cambria Math" panose="02040503050406030204" pitchFamily="18" charset="0"/>
              <a:ea typeface="黑体" panose="02010609060101010101" charset="-122"/>
              <a:cs typeface="Cambria Math" panose="02040503050406030204" pitchFamily="18" charset="0"/>
              <a:sym typeface="+mn-ea"/>
            </a:endParaRPr>
          </a:p>
        </p:txBody>
      </p:sp>
      <p:pic>
        <p:nvPicPr>
          <p:cNvPr id="8" name="图片 7" descr="10-2"/>
          <p:cNvPicPr>
            <a:picLocks noChangeAspect="1"/>
          </p:cNvPicPr>
          <p:nvPr/>
        </p:nvPicPr>
        <p:blipFill>
          <a:blip r:embed="rId8"/>
          <a:stretch>
            <a:fillRect/>
          </a:stretch>
        </p:blipFill>
        <p:spPr>
          <a:xfrm>
            <a:off x="487680" y="3937635"/>
            <a:ext cx="4190170" cy="2534400"/>
          </a:xfrm>
          <a:prstGeom prst="rect">
            <a:avLst/>
          </a:prstGeom>
        </p:spPr>
      </p:pic>
      <p:sp>
        <p:nvSpPr>
          <p:cNvPr id="10" name="矩形 9"/>
          <p:cNvSpPr/>
          <p:nvPr>
            <p:custDataLst>
              <p:tags r:id="rId9"/>
            </p:custDataLst>
          </p:nvPr>
        </p:nvSpPr>
        <p:spPr>
          <a:xfrm>
            <a:off x="0" y="10"/>
            <a:ext cx="5224780" cy="645160"/>
          </a:xfrm>
          <a:prstGeom prst="rect">
            <a:avLst/>
          </a:prstGeom>
        </p:spPr>
        <p:txBody>
          <a:bodyPr wrap="none">
            <a:spAutoFit/>
          </a:bodyPr>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2. </a:t>
            </a:r>
            <a:r>
              <a:rPr lang="en-US" altLang="zh-CN" sz="3600" b="1" baseline="30000" dirty="0" smtClean="0">
                <a:latin typeface="Times New Roman" panose="02020603050405020304" pitchFamily="18" charset="0"/>
                <a:ea typeface="宋体" panose="02010600030101010101" pitchFamily="2" charset="-122"/>
                <a:cs typeface="Times New Roman" panose="02020603050405020304" pitchFamily="18" charset="0"/>
                <a:sym typeface="+mn-ea"/>
              </a:rPr>
              <a:t>232</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Th(</a:t>
            </a:r>
            <a:r>
              <a:rPr lang="en-US" altLang="zh-CN" sz="3600" b="1" i="1" dirty="0" smtClean="0">
                <a:latin typeface="Times New Roman" panose="02020603050405020304" pitchFamily="18" charset="0"/>
                <a:ea typeface="宋体" panose="02010600030101010101" pitchFamily="2" charset="-122"/>
                <a:cs typeface="Times New Roman" panose="02020603050405020304" pitchFamily="18" charset="0"/>
                <a:sym typeface="+mn-ea"/>
              </a:rPr>
              <a:t>n,f</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截面测量实验</a:t>
            </a:r>
            <a:endParaRPr lang="zh-CN" altLang="en-US" sz="3600" b="1" kern="0" dirty="0" smtClean="0">
              <a:solidFill>
                <a:sysClr val="windowText" lastClr="000000"/>
              </a:solidFill>
              <a:latin typeface="Times New Roman" panose="02020603050405020304" pitchFamily="18" charset="0"/>
              <a:cs typeface="Times New Roman" panose="02020603050405020304" pitchFamily="18" charset="0"/>
              <a:sym typeface="+mn-ea"/>
            </a:endParaRPr>
          </a:p>
        </p:txBody>
      </p:sp>
      <p:pic>
        <p:nvPicPr>
          <p:cNvPr id="11" name="图片 4" descr="6-a-1"/>
          <p:cNvPicPr>
            <a:picLocks noChangeAspect="1"/>
          </p:cNvPicPr>
          <p:nvPr>
            <p:custDataLst>
              <p:tags r:id="rId10"/>
            </p:custDataLst>
          </p:nvPr>
        </p:nvPicPr>
        <p:blipFill>
          <a:blip r:embed="rId11"/>
          <a:stretch>
            <a:fillRect/>
          </a:stretch>
        </p:blipFill>
        <p:spPr>
          <a:xfrm>
            <a:off x="403200" y="1425600"/>
            <a:ext cx="3814514" cy="2520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27481"/>
    </mc:Choice>
    <mc:Fallback>
      <p:transition advTm="2748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0" descr="9-b"/>
          <p:cNvPicPr>
            <a:picLocks noChangeAspect="1"/>
          </p:cNvPicPr>
          <p:nvPr>
            <p:custDataLst>
              <p:tags r:id="rId1"/>
            </p:custDataLst>
          </p:nvPr>
        </p:nvPicPr>
        <p:blipFill>
          <a:blip r:embed="rId2"/>
          <a:stretch>
            <a:fillRect/>
          </a:stretch>
        </p:blipFill>
        <p:spPr>
          <a:xfrm>
            <a:off x="226800" y="4015423"/>
            <a:ext cx="3655655" cy="2520000"/>
          </a:xfrm>
          <a:prstGeom prst="rect">
            <a:avLst/>
          </a:prstGeom>
        </p:spPr>
      </p:pic>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3928" y="490113"/>
            <a:ext cx="6531281" cy="740368"/>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2.7 </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sym typeface="+mn-ea"/>
              </a:rPr>
              <a:t>裂变事件</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sym typeface="+mn-ea"/>
              </a:rPr>
              <a:t>测量结果</a:t>
            </a:r>
            <a:endParaRPr lang="zh-CN" altLang="en-US" sz="2800" dirty="0" smtClean="0">
              <a:latin typeface="微软雅黑" panose="020B0503020204020204" pitchFamily="34" charset="-122"/>
              <a:ea typeface="微软雅黑" panose="020B0503020204020204" pitchFamily="34" charset="-122"/>
              <a:cs typeface="Calibri" panose="020F0502020204030204" pitchFamily="34" charset="0"/>
              <a:sym typeface="+mn-ea"/>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6" name="内容占位符 5"/>
          <p:cNvSpPr>
            <a:spLocks noGrp="1"/>
          </p:cNvSpPr>
          <p:nvPr>
            <p:ph idx="1"/>
            <p:custDataLst>
              <p:tags r:id="rId3"/>
            </p:custDataLst>
          </p:nvPr>
        </p:nvSpPr>
        <p:spPr>
          <a:xfrm>
            <a:off x="4046855" y="4319905"/>
            <a:ext cx="7859395" cy="2401570"/>
          </a:xfrm>
        </p:spPr>
        <p:txBody>
          <a:bodyPr>
            <a:noAutofit/>
          </a:bodyPr>
          <a:p>
            <a:pPr fontAlgn="auto">
              <a:lnSpc>
                <a:spcPct val="120000"/>
              </a:lnSpc>
            </a:pP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在总信号幅度谱中，</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α</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事件区会延伸到</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2000</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道</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endParaRPr>
          </a:p>
          <a:p>
            <a:pPr fontAlgn="auto">
              <a:lnSpc>
                <a:spcPct val="120000"/>
              </a:lnSpc>
            </a:pP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基于</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TPC</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的径迹重建能力，可以通过径迹形状等参数，将低能的</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α</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事件和裂变事件进行区分</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endParaRPr>
          </a:p>
          <a:p>
            <a:pPr fontAlgn="auto">
              <a:lnSpc>
                <a:spcPct val="120000"/>
              </a:lnSpc>
            </a:pP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需要通过模拟确定的</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非自吸收裂变事件份额显著减小</a:t>
            </a:r>
            <a:endParaRPr lang="zh-CN" altLang="en-US" sz="22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fontAlgn="auto">
              <a:lnSpc>
                <a:spcPct val="120000"/>
              </a:lnSpc>
              <a:buSzPct val="50000"/>
              <a:buFont typeface="Wingdings" panose="05000000000000000000" charset="0"/>
              <a:buChar char="Ø"/>
            </a:pPr>
            <a:endParaRPr lang="en-US" altLang="zh-CN" sz="2200" dirty="0" smtClean="0">
              <a:latin typeface="Cambria Math" panose="02040503050406030204" pitchFamily="18" charset="0"/>
              <a:ea typeface="黑体" panose="02010609060101010101" charset="-122"/>
              <a:cs typeface="Cambria Math" panose="02040503050406030204" pitchFamily="18" charset="0"/>
            </a:endParaRPr>
          </a:p>
        </p:txBody>
      </p:sp>
      <p:pic>
        <p:nvPicPr>
          <p:cNvPr id="8" name="图片 7" descr="18-1"/>
          <p:cNvPicPr>
            <a:picLocks noChangeAspect="1"/>
          </p:cNvPicPr>
          <p:nvPr/>
        </p:nvPicPr>
        <p:blipFill>
          <a:blip r:embed="rId4"/>
          <a:stretch>
            <a:fillRect/>
          </a:stretch>
        </p:blipFill>
        <p:spPr>
          <a:xfrm>
            <a:off x="4116705" y="1400400"/>
            <a:ext cx="3796930" cy="2520000"/>
          </a:xfrm>
          <a:prstGeom prst="rect">
            <a:avLst/>
          </a:prstGeom>
        </p:spPr>
      </p:pic>
      <p:pic>
        <p:nvPicPr>
          <p:cNvPr id="9" name="图片 8" descr="18-2"/>
          <p:cNvPicPr>
            <a:picLocks noChangeAspect="1"/>
          </p:cNvPicPr>
          <p:nvPr/>
        </p:nvPicPr>
        <p:blipFill>
          <a:blip r:embed="rId5"/>
          <a:stretch>
            <a:fillRect/>
          </a:stretch>
        </p:blipFill>
        <p:spPr>
          <a:xfrm>
            <a:off x="8272145" y="1400400"/>
            <a:ext cx="3796930" cy="2520000"/>
          </a:xfrm>
          <a:prstGeom prst="rect">
            <a:avLst/>
          </a:prstGeom>
        </p:spPr>
      </p:pic>
      <p:sp>
        <p:nvSpPr>
          <p:cNvPr id="12" name="文本框 11"/>
          <p:cNvSpPr txBox="1"/>
          <p:nvPr>
            <p:custDataLst>
              <p:tags r:id="rId6"/>
            </p:custDataLst>
          </p:nvPr>
        </p:nvSpPr>
        <p:spPr>
          <a:xfrm>
            <a:off x="4016375" y="3846830"/>
            <a:ext cx="4723130" cy="321945"/>
          </a:xfrm>
          <a:prstGeom prst="rect">
            <a:avLst/>
          </a:prstGeom>
          <a:noFill/>
        </p:spPr>
        <p:txBody>
          <a:bodyPr wrap="square" rtlCol="0">
            <a:spAutoFit/>
          </a:bodyPr>
          <a:p>
            <a:r>
              <a:rPr lang="en-US" altLang="zh-CN" sz="1500">
                <a:latin typeface="Times New Roman" panose="02020603050405020304" pitchFamily="18" charset="0"/>
                <a:ea typeface="黑体" panose="02010609060101010101" charset="-122"/>
                <a:cs typeface="Times New Roman" panose="02020603050405020304" pitchFamily="18" charset="0"/>
                <a:sym typeface="+mn-ea"/>
              </a:rPr>
              <a:t>5.2 MeV</a:t>
            </a:r>
            <a:r>
              <a:rPr lang="zh-CN" altLang="en-US" sz="1500">
                <a:latin typeface="黑体" panose="02010609060101010101" charset="-122"/>
                <a:ea typeface="黑体" panose="02010609060101010101" charset="-122"/>
                <a:cs typeface="黑体" panose="02010609060101010101" charset="-122"/>
              </a:rPr>
              <a:t>裂变事件总信号幅度</a:t>
            </a:r>
            <a:r>
              <a:rPr lang="en-US" altLang="zh-CN" sz="1500">
                <a:latin typeface="黑体" panose="02010609060101010101" charset="-122"/>
                <a:ea typeface="黑体" panose="02010609060101010101" charset="-122"/>
                <a:cs typeface="黑体" panose="02010609060101010101" charset="-122"/>
              </a:rPr>
              <a:t>-</a:t>
            </a:r>
            <a:r>
              <a:rPr lang="zh-CN" altLang="en-US" sz="1500">
                <a:latin typeface="黑体" panose="02010609060101010101" charset="-122"/>
                <a:ea typeface="黑体" panose="02010609060101010101" charset="-122"/>
                <a:cs typeface="黑体" panose="02010609060101010101" charset="-122"/>
              </a:rPr>
              <a:t>径迹长度二维谱</a:t>
            </a:r>
            <a:endParaRPr lang="zh-CN" altLang="en-US" sz="1500">
              <a:latin typeface="黑体" panose="02010609060101010101" charset="-122"/>
              <a:ea typeface="黑体" panose="02010609060101010101" charset="-122"/>
              <a:cs typeface="黑体" panose="02010609060101010101" charset="-122"/>
            </a:endParaRPr>
          </a:p>
        </p:txBody>
      </p:sp>
      <p:sp>
        <p:nvSpPr>
          <p:cNvPr id="13" name="文本框 12"/>
          <p:cNvSpPr txBox="1"/>
          <p:nvPr>
            <p:custDataLst>
              <p:tags r:id="rId7"/>
            </p:custDataLst>
          </p:nvPr>
        </p:nvSpPr>
        <p:spPr>
          <a:xfrm>
            <a:off x="8086725" y="3846830"/>
            <a:ext cx="4594860" cy="321945"/>
          </a:xfrm>
          <a:prstGeom prst="rect">
            <a:avLst/>
          </a:prstGeom>
          <a:noFill/>
        </p:spPr>
        <p:txBody>
          <a:bodyPr wrap="square" rtlCol="0">
            <a:spAutoFit/>
          </a:bodyPr>
          <a:p>
            <a:r>
              <a:rPr lang="en-US" altLang="zh-CN" sz="1500">
                <a:latin typeface="Times New Roman" panose="02020603050405020304" pitchFamily="18" charset="0"/>
                <a:ea typeface="黑体" panose="02010609060101010101" charset="-122"/>
                <a:cs typeface="Times New Roman" panose="02020603050405020304" pitchFamily="18" charset="0"/>
                <a:sym typeface="+mn-ea"/>
              </a:rPr>
              <a:t>5.2 MeV</a:t>
            </a:r>
            <a:r>
              <a:rPr lang="zh-CN" altLang="en-US" sz="1500">
                <a:latin typeface="黑体" panose="02010609060101010101" charset="-122"/>
                <a:ea typeface="黑体" panose="02010609060101010101" charset="-122"/>
                <a:cs typeface="黑体" panose="02010609060101010101" charset="-122"/>
              </a:rPr>
              <a:t>裂变事件总信号幅度</a:t>
            </a:r>
            <a:r>
              <a:rPr lang="en-US" altLang="zh-CN" sz="1500">
                <a:latin typeface="黑体" panose="02010609060101010101" charset="-122"/>
                <a:ea typeface="黑体" panose="02010609060101010101" charset="-122"/>
                <a:cs typeface="黑体" panose="02010609060101010101" charset="-122"/>
              </a:rPr>
              <a:t>-</a:t>
            </a:r>
            <a:r>
              <a:rPr lang="zh-CN" altLang="en-US" sz="1500">
                <a:latin typeface="黑体" panose="02010609060101010101" charset="-122"/>
                <a:ea typeface="黑体" panose="02010609060101010101" charset="-122"/>
                <a:cs typeface="黑体" panose="02010609060101010101" charset="-122"/>
              </a:rPr>
              <a:t>击中单元数二维谱</a:t>
            </a:r>
            <a:endParaRPr lang="zh-CN" altLang="en-US" sz="1500">
              <a:latin typeface="黑体" panose="02010609060101010101" charset="-122"/>
              <a:ea typeface="黑体" panose="02010609060101010101" charset="-122"/>
              <a:cs typeface="黑体" panose="02010609060101010101" charset="-122"/>
            </a:endParaRPr>
          </a:p>
        </p:txBody>
      </p:sp>
      <p:sp>
        <p:nvSpPr>
          <p:cNvPr id="16" name="文本框 15"/>
          <p:cNvSpPr txBox="1"/>
          <p:nvPr>
            <p:custDataLst>
              <p:tags r:id="rId8"/>
            </p:custDataLst>
          </p:nvPr>
        </p:nvSpPr>
        <p:spPr>
          <a:xfrm>
            <a:off x="723265" y="3846830"/>
            <a:ext cx="4264025" cy="321945"/>
          </a:xfrm>
          <a:prstGeom prst="rect">
            <a:avLst/>
          </a:prstGeom>
          <a:noFill/>
        </p:spPr>
        <p:txBody>
          <a:bodyPr wrap="square" rtlCol="0">
            <a:spAutoFit/>
          </a:bodyPr>
          <a:p>
            <a:r>
              <a:rPr lang="en-US" altLang="zh-CN" sz="1500">
                <a:latin typeface="Times New Roman" panose="02020603050405020304" pitchFamily="18" charset="0"/>
                <a:ea typeface="黑体" panose="02010609060101010101" charset="-122"/>
                <a:cs typeface="Times New Roman" panose="02020603050405020304" pitchFamily="18" charset="0"/>
              </a:rPr>
              <a:t>5.2 MeV</a:t>
            </a:r>
            <a:r>
              <a:rPr lang="zh-CN" altLang="en-US" sz="1500">
                <a:latin typeface="黑体" panose="02010609060101010101" charset="-122"/>
                <a:ea typeface="黑体" panose="02010609060101010101" charset="-122"/>
                <a:cs typeface="黑体" panose="02010609060101010101" charset="-122"/>
              </a:rPr>
              <a:t>裂变事件总信号幅度谱</a:t>
            </a:r>
            <a:endParaRPr lang="zh-CN" altLang="en-US" sz="1500">
              <a:latin typeface="黑体" panose="02010609060101010101" charset="-122"/>
              <a:ea typeface="黑体" panose="02010609060101010101" charset="-122"/>
              <a:cs typeface="黑体" panose="02010609060101010101" charset="-122"/>
            </a:endParaRPr>
          </a:p>
        </p:txBody>
      </p:sp>
      <p:sp>
        <p:nvSpPr>
          <p:cNvPr id="17" name="文本框 16"/>
          <p:cNvSpPr txBox="1"/>
          <p:nvPr>
            <p:custDataLst>
              <p:tags r:id="rId9"/>
            </p:custDataLst>
          </p:nvPr>
        </p:nvSpPr>
        <p:spPr>
          <a:xfrm>
            <a:off x="723600" y="6483350"/>
            <a:ext cx="4264025" cy="321945"/>
          </a:xfrm>
          <a:prstGeom prst="rect">
            <a:avLst/>
          </a:prstGeom>
          <a:noFill/>
        </p:spPr>
        <p:txBody>
          <a:bodyPr wrap="square" rtlCol="0">
            <a:spAutoFit/>
          </a:bodyPr>
          <a:p>
            <a:r>
              <a:rPr lang="en-US" altLang="zh-CN" sz="1500">
                <a:latin typeface="Times New Roman" panose="02020603050405020304" pitchFamily="18" charset="0"/>
                <a:ea typeface="黑体" panose="02010609060101010101" charset="-122"/>
                <a:cs typeface="Times New Roman" panose="02020603050405020304" pitchFamily="18" charset="0"/>
              </a:rPr>
              <a:t>5.2 MeV</a:t>
            </a:r>
            <a:r>
              <a:rPr lang="zh-CN" altLang="en-US" sz="1500">
                <a:latin typeface="Times New Roman" panose="02020603050405020304" pitchFamily="18" charset="0"/>
                <a:ea typeface="黑体" panose="02010609060101010101" charset="-122"/>
                <a:cs typeface="Times New Roman" panose="02020603050405020304" pitchFamily="18" charset="0"/>
              </a:rPr>
              <a:t>全部</a:t>
            </a:r>
            <a:r>
              <a:rPr lang="zh-CN" altLang="en-US" sz="1500">
                <a:latin typeface="黑体" panose="02010609060101010101" charset="-122"/>
                <a:ea typeface="黑体" panose="02010609060101010101" charset="-122"/>
                <a:cs typeface="黑体" panose="02010609060101010101" charset="-122"/>
              </a:rPr>
              <a:t>事件总信号幅度谱</a:t>
            </a:r>
            <a:endParaRPr lang="zh-CN" altLang="en-US" sz="1500">
              <a:latin typeface="黑体" panose="02010609060101010101" charset="-122"/>
              <a:ea typeface="黑体" panose="02010609060101010101" charset="-122"/>
              <a:cs typeface="黑体" panose="02010609060101010101" charset="-122"/>
            </a:endParaRPr>
          </a:p>
        </p:txBody>
      </p:sp>
      <p:sp>
        <p:nvSpPr>
          <p:cNvPr id="3" name="矩形 2"/>
          <p:cNvSpPr/>
          <p:nvPr>
            <p:custDataLst>
              <p:tags r:id="rId10"/>
            </p:custDataLst>
          </p:nvPr>
        </p:nvSpPr>
        <p:spPr>
          <a:xfrm>
            <a:off x="0" y="10"/>
            <a:ext cx="5224780" cy="645160"/>
          </a:xfrm>
          <a:prstGeom prst="rect">
            <a:avLst/>
          </a:prstGeom>
        </p:spPr>
        <p:txBody>
          <a:bodyPr wrap="none">
            <a:spAutoFit/>
          </a:bodyPr>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2. </a:t>
            </a:r>
            <a:r>
              <a:rPr lang="en-US" altLang="zh-CN" sz="3600" b="1" baseline="30000" dirty="0" smtClean="0">
                <a:latin typeface="Times New Roman" panose="02020603050405020304" pitchFamily="18" charset="0"/>
                <a:ea typeface="宋体" panose="02010600030101010101" pitchFamily="2" charset="-122"/>
                <a:cs typeface="Times New Roman" panose="02020603050405020304" pitchFamily="18" charset="0"/>
                <a:sym typeface="+mn-ea"/>
              </a:rPr>
              <a:t>232</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Th(</a:t>
            </a:r>
            <a:r>
              <a:rPr lang="en-US" altLang="zh-CN" sz="3600" b="1" i="1" dirty="0" smtClean="0">
                <a:latin typeface="Times New Roman" panose="02020603050405020304" pitchFamily="18" charset="0"/>
                <a:ea typeface="宋体" panose="02010600030101010101" pitchFamily="2" charset="-122"/>
                <a:cs typeface="Times New Roman" panose="02020603050405020304" pitchFamily="18" charset="0"/>
                <a:sym typeface="+mn-ea"/>
              </a:rPr>
              <a:t>n,f</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截面测量实验</a:t>
            </a:r>
            <a:endParaRPr lang="zh-CN" altLang="en-US" sz="3600" b="1" kern="0" dirty="0" smtClean="0">
              <a:solidFill>
                <a:sysClr val="windowText" lastClr="000000"/>
              </a:solidFill>
              <a:latin typeface="Times New Roman" panose="02020603050405020304" pitchFamily="18" charset="0"/>
              <a:cs typeface="Times New Roman" panose="02020603050405020304" pitchFamily="18" charset="0"/>
              <a:sym typeface="+mn-ea"/>
            </a:endParaRPr>
          </a:p>
        </p:txBody>
      </p:sp>
      <p:pic>
        <p:nvPicPr>
          <p:cNvPr id="4" name="图片 7" descr="9-a"/>
          <p:cNvPicPr>
            <a:picLocks noChangeAspect="1"/>
          </p:cNvPicPr>
          <p:nvPr>
            <p:custDataLst>
              <p:tags r:id="rId11"/>
            </p:custDataLst>
          </p:nvPr>
        </p:nvPicPr>
        <p:blipFill>
          <a:blip r:embed="rId12"/>
          <a:stretch>
            <a:fillRect/>
          </a:stretch>
        </p:blipFill>
        <p:spPr>
          <a:xfrm>
            <a:off x="228600" y="1399858"/>
            <a:ext cx="3655655" cy="2520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27481"/>
    </mc:Choice>
    <mc:Fallback>
      <p:transition advTm="2748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9-1"/>
          <p:cNvPicPr>
            <a:picLocks noChangeAspect="1"/>
          </p:cNvPicPr>
          <p:nvPr/>
        </p:nvPicPr>
        <p:blipFill>
          <a:blip r:embed="rId1"/>
          <a:stretch>
            <a:fillRect/>
          </a:stretch>
        </p:blipFill>
        <p:spPr>
          <a:xfrm>
            <a:off x="5718810" y="1492885"/>
            <a:ext cx="3148554" cy="2412000"/>
          </a:xfrm>
          <a:prstGeom prst="rect">
            <a:avLst/>
          </a:prstGeom>
        </p:spPr>
      </p:pic>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4225" y="490220"/>
            <a:ext cx="10732770" cy="740410"/>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2.8  </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sym typeface="+mn-ea"/>
              </a:rPr>
              <a:t>裂变截面测量</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sym typeface="+mn-ea"/>
              </a:rPr>
              <a:t>结果</a:t>
            </a:r>
            <a:endParaRPr lang="zh-CN" altLang="en-US" sz="2800" dirty="0" smtClean="0">
              <a:latin typeface="微软雅黑" panose="020B0503020204020204" pitchFamily="34" charset="-122"/>
              <a:ea typeface="微软雅黑" panose="020B0503020204020204" pitchFamily="34" charset="-122"/>
              <a:cs typeface="Calibri" panose="020F0502020204030204" pitchFamily="34" charset="0"/>
              <a:sym typeface="+mn-ea"/>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8993505" y="2505710"/>
            <a:ext cx="3387090" cy="506095"/>
          </a:xfrm>
          <a:prstGeom prst="rect">
            <a:avLst/>
          </a:prstGeom>
          <a:noFill/>
        </p:spPr>
        <p:txBody>
          <a:bodyPr wrap="square" rtlCol="0">
            <a:noAutofit/>
          </a:bodyPr>
          <a:p>
            <a:r>
              <a:rPr lang="zh-CN" altLang="en-US">
                <a:solidFill>
                  <a:schemeClr val="tx1"/>
                </a:solidFill>
                <a:latin typeface="黑体" panose="02010609060101010101" charset="-122"/>
                <a:ea typeface="黑体" panose="02010609060101010101" charset="-122"/>
                <a:cs typeface="黑体" panose="02010609060101010101" charset="-122"/>
              </a:rPr>
              <a:t>由液闪反解中子能谱得到</a:t>
            </a:r>
            <a:r>
              <a:rPr lang="en-US" altLang="zh-CN" i="1">
                <a:solidFill>
                  <a:schemeClr val="tx1"/>
                </a:solidFill>
                <a:latin typeface="Times New Roman" panose="02020603050405020304" pitchFamily="18" charset="0"/>
                <a:ea typeface="黑体" panose="02010609060101010101" charset="-122"/>
                <a:cs typeface="Times New Roman" panose="02020603050405020304" pitchFamily="18" charset="0"/>
              </a:rPr>
              <a:t>ρ</a:t>
            </a:r>
            <a:r>
              <a:rPr lang="en-US" altLang="zh-CN" baseline="30000">
                <a:solidFill>
                  <a:schemeClr val="tx1"/>
                </a:solidFill>
                <a:latin typeface="Times New Roman" panose="02020603050405020304" pitchFamily="18" charset="0"/>
                <a:ea typeface="黑体" panose="02010609060101010101" charset="-122"/>
                <a:cs typeface="Times New Roman" panose="02020603050405020304" pitchFamily="18" charset="0"/>
              </a:rPr>
              <a:t>low</a:t>
            </a:r>
            <a:endParaRPr lang="en-US" altLang="zh-CN" baseline="3000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pic>
        <p:nvPicPr>
          <p:cNvPr id="25" name="图片 3"/>
          <p:cNvPicPr>
            <a:picLocks noChangeAspect="1"/>
          </p:cNvPicPr>
          <p:nvPr/>
        </p:nvPicPr>
        <p:blipFill>
          <a:blip r:embed="rId2"/>
          <a:srcRect l="35096" r="34662"/>
          <a:stretch>
            <a:fillRect/>
          </a:stretch>
        </p:blipFill>
        <p:spPr>
          <a:xfrm>
            <a:off x="8867140" y="4514215"/>
            <a:ext cx="3115310" cy="950595"/>
          </a:xfrm>
          <a:prstGeom prst="rect">
            <a:avLst/>
          </a:prstGeom>
          <a:noFill/>
          <a:ln>
            <a:noFill/>
          </a:ln>
        </p:spPr>
      </p:pic>
      <p:pic>
        <p:nvPicPr>
          <p:cNvPr id="27" name="图片 4"/>
          <p:cNvPicPr>
            <a:picLocks noChangeAspect="1"/>
          </p:cNvPicPr>
          <p:nvPr/>
        </p:nvPicPr>
        <p:blipFill>
          <a:blip r:embed="rId3"/>
          <a:srcRect l="35313" r="34931"/>
          <a:stretch>
            <a:fillRect/>
          </a:stretch>
        </p:blipFill>
        <p:spPr>
          <a:xfrm>
            <a:off x="216535" y="4178935"/>
            <a:ext cx="5224286" cy="1620000"/>
          </a:xfrm>
          <a:prstGeom prst="rect">
            <a:avLst/>
          </a:prstGeom>
          <a:noFill/>
          <a:ln>
            <a:noFill/>
          </a:ln>
        </p:spPr>
      </p:pic>
      <p:grpSp>
        <p:nvGrpSpPr>
          <p:cNvPr id="5" name="组合 4"/>
          <p:cNvGrpSpPr/>
          <p:nvPr/>
        </p:nvGrpSpPr>
        <p:grpSpPr>
          <a:xfrm>
            <a:off x="-140240" y="1767680"/>
            <a:ext cx="6558820" cy="2081690"/>
            <a:chOff x="147" y="2352"/>
            <a:chExt cx="10329" cy="3278"/>
          </a:xfrm>
        </p:grpSpPr>
        <p:grpSp>
          <p:nvGrpSpPr>
            <p:cNvPr id="11" name="组合 10"/>
            <p:cNvGrpSpPr/>
            <p:nvPr/>
          </p:nvGrpSpPr>
          <p:grpSpPr>
            <a:xfrm>
              <a:off x="1679" y="3588"/>
              <a:ext cx="8797" cy="2042"/>
              <a:chOff x="1555" y="3844"/>
              <a:chExt cx="8797" cy="2042"/>
            </a:xfrm>
          </p:grpSpPr>
          <p:sp>
            <p:nvSpPr>
              <p:cNvPr id="6" name="文本框 5"/>
              <p:cNvSpPr txBox="1"/>
              <p:nvPr/>
            </p:nvSpPr>
            <p:spPr>
              <a:xfrm>
                <a:off x="1555" y="4543"/>
                <a:ext cx="1601" cy="797"/>
              </a:xfrm>
              <a:prstGeom prst="rect">
                <a:avLst/>
              </a:prstGeom>
              <a:noFill/>
            </p:spPr>
            <p:txBody>
              <a:bodyPr wrap="square" rtlCol="0">
                <a:noAutofit/>
              </a:bodyPr>
              <a:p>
                <a:r>
                  <a:rPr lang="zh-CN" altLang="en-US" sz="2000">
                    <a:solidFill>
                      <a:srgbClr val="FF0000"/>
                    </a:solidFill>
                    <a:latin typeface="黑体" panose="02010609060101010101" charset="-122"/>
                    <a:ea typeface="黑体" panose="02010609060101010101" charset="-122"/>
                  </a:rPr>
                  <a:t>靶核数</a:t>
                </a:r>
                <a:endParaRPr lang="zh-CN" altLang="en-US" sz="2000">
                  <a:solidFill>
                    <a:srgbClr val="FF0000"/>
                  </a:solidFill>
                  <a:latin typeface="黑体" panose="02010609060101010101" charset="-122"/>
                  <a:ea typeface="黑体" panose="02010609060101010101" charset="-122"/>
                </a:endParaRPr>
              </a:p>
            </p:txBody>
          </p:sp>
          <p:sp>
            <p:nvSpPr>
              <p:cNvPr id="8" name="文本框 7"/>
              <p:cNvSpPr txBox="1"/>
              <p:nvPr>
                <p:custDataLst>
                  <p:tags r:id="rId4"/>
                </p:custDataLst>
              </p:nvPr>
            </p:nvSpPr>
            <p:spPr>
              <a:xfrm>
                <a:off x="3076" y="4543"/>
                <a:ext cx="1601" cy="797"/>
              </a:xfrm>
              <a:prstGeom prst="rect">
                <a:avLst/>
              </a:prstGeom>
              <a:noFill/>
            </p:spPr>
            <p:txBody>
              <a:bodyPr wrap="square" rtlCol="0">
                <a:noAutofit/>
              </a:bodyPr>
              <a:p>
                <a:r>
                  <a:rPr lang="zh-CN" altLang="en-US" sz="2000">
                    <a:solidFill>
                      <a:srgbClr val="00B050"/>
                    </a:solidFill>
                    <a:latin typeface="黑体" panose="02010609060101010101" charset="-122"/>
                    <a:ea typeface="黑体" panose="02010609060101010101" charset="-122"/>
                  </a:rPr>
                  <a:t>事件数</a:t>
                </a:r>
                <a:endParaRPr lang="zh-CN" altLang="en-US" sz="2000">
                  <a:solidFill>
                    <a:srgbClr val="00B050"/>
                  </a:solidFill>
                  <a:latin typeface="黑体" panose="02010609060101010101" charset="-122"/>
                  <a:ea typeface="黑体" panose="02010609060101010101" charset="-122"/>
                </a:endParaRPr>
              </a:p>
            </p:txBody>
          </p:sp>
          <p:sp>
            <p:nvSpPr>
              <p:cNvPr id="9" name="文本框 8"/>
              <p:cNvSpPr txBox="1"/>
              <p:nvPr>
                <p:custDataLst>
                  <p:tags r:id="rId5"/>
                </p:custDataLst>
              </p:nvPr>
            </p:nvSpPr>
            <p:spPr>
              <a:xfrm>
                <a:off x="4504" y="4543"/>
                <a:ext cx="1909" cy="797"/>
              </a:xfrm>
              <a:prstGeom prst="rect">
                <a:avLst/>
              </a:prstGeom>
              <a:noFill/>
            </p:spPr>
            <p:txBody>
              <a:bodyPr wrap="square" rtlCol="0">
                <a:noAutofit/>
              </a:bodyPr>
              <a:p>
                <a:r>
                  <a:rPr lang="zh-CN" altLang="en-US" sz="2000">
                    <a:solidFill>
                      <a:srgbClr val="0070C0"/>
                    </a:solidFill>
                    <a:latin typeface="黑体" panose="02010609060101010101" charset="-122"/>
                    <a:ea typeface="黑体" panose="02010609060101010101" charset="-122"/>
                  </a:rPr>
                  <a:t>中子通量</a:t>
                </a:r>
                <a:endParaRPr lang="zh-CN" altLang="en-US" sz="2000">
                  <a:solidFill>
                    <a:srgbClr val="0070C0"/>
                  </a:solidFill>
                  <a:latin typeface="黑体" panose="02010609060101010101" charset="-122"/>
                  <a:ea typeface="黑体" panose="02010609060101010101" charset="-122"/>
                </a:endParaRPr>
              </a:p>
            </p:txBody>
          </p:sp>
          <p:sp>
            <p:nvSpPr>
              <p:cNvPr id="10" name="文本框 9"/>
              <p:cNvSpPr txBox="1"/>
              <p:nvPr>
                <p:custDataLst>
                  <p:tags r:id="rId6"/>
                </p:custDataLst>
              </p:nvPr>
            </p:nvSpPr>
            <p:spPr>
              <a:xfrm>
                <a:off x="6086" y="3844"/>
                <a:ext cx="4266" cy="2042"/>
              </a:xfrm>
              <a:prstGeom prst="rect">
                <a:avLst/>
              </a:prstGeom>
              <a:noFill/>
            </p:spPr>
            <p:txBody>
              <a:bodyPr wrap="square" rtlCol="0">
                <a:noAutofit/>
              </a:bodyPr>
              <a:p>
                <a:r>
                  <a:rPr lang="zh-CN" altLang="en-US" sz="1500">
                    <a:solidFill>
                      <a:srgbClr val="FFC000"/>
                    </a:solidFill>
                    <a:latin typeface="黑体" panose="02010609060101010101" charset="-122"/>
                    <a:ea typeface="黑体" panose="02010609060101010101" charset="-122"/>
                  </a:rPr>
                  <a:t>低能中子诱发裂变修正项</a:t>
                </a:r>
                <a:endParaRPr lang="zh-CN" altLang="en-US" sz="1500">
                  <a:solidFill>
                    <a:srgbClr val="FFC000"/>
                  </a:solidFill>
                  <a:latin typeface="黑体" panose="02010609060101010101" charset="-122"/>
                  <a:ea typeface="黑体" panose="02010609060101010101" charset="-122"/>
                </a:endParaRPr>
              </a:p>
            </p:txBody>
          </p:sp>
        </p:grpSp>
        <p:pic>
          <p:nvPicPr>
            <p:cNvPr id="34" name="图片 1"/>
            <p:cNvPicPr>
              <a:picLocks noChangeAspect="1"/>
            </p:cNvPicPr>
            <p:nvPr>
              <p:custDataLst>
                <p:tags r:id="rId7"/>
              </p:custDataLst>
            </p:nvPr>
          </p:nvPicPr>
          <p:blipFill>
            <a:blip r:embed="rId8"/>
            <a:srcRect l="35454" r="35900"/>
            <a:stretch>
              <a:fillRect/>
            </a:stretch>
          </p:blipFill>
          <p:spPr>
            <a:xfrm>
              <a:off x="147" y="2352"/>
              <a:ext cx="7444" cy="1984"/>
            </a:xfrm>
            <a:prstGeom prst="rect">
              <a:avLst/>
            </a:prstGeom>
            <a:noFill/>
            <a:ln>
              <a:noFill/>
            </a:ln>
          </p:spPr>
        </p:pic>
      </p:grpSp>
      <p:sp>
        <p:nvSpPr>
          <p:cNvPr id="3" name="矩形 2"/>
          <p:cNvSpPr/>
          <p:nvPr>
            <p:custDataLst>
              <p:tags r:id="rId9"/>
            </p:custDataLst>
          </p:nvPr>
        </p:nvSpPr>
        <p:spPr>
          <a:xfrm>
            <a:off x="0" y="10"/>
            <a:ext cx="5224780" cy="645160"/>
          </a:xfrm>
          <a:prstGeom prst="rect">
            <a:avLst/>
          </a:prstGeom>
        </p:spPr>
        <p:txBody>
          <a:bodyPr wrap="none">
            <a:spAutoFit/>
          </a:bodyPr>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2. </a:t>
            </a:r>
            <a:r>
              <a:rPr lang="en-US" altLang="zh-CN" sz="3600" b="1" baseline="30000" dirty="0" smtClean="0">
                <a:latin typeface="Times New Roman" panose="02020603050405020304" pitchFamily="18" charset="0"/>
                <a:ea typeface="宋体" panose="02010600030101010101" pitchFamily="2" charset="-122"/>
                <a:cs typeface="Times New Roman" panose="02020603050405020304" pitchFamily="18" charset="0"/>
                <a:sym typeface="+mn-ea"/>
              </a:rPr>
              <a:t>232</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Th(</a:t>
            </a:r>
            <a:r>
              <a:rPr lang="en-US" altLang="zh-CN" sz="3600" b="1" i="1" dirty="0" smtClean="0">
                <a:latin typeface="Times New Roman" panose="02020603050405020304" pitchFamily="18" charset="0"/>
                <a:ea typeface="宋体" panose="02010600030101010101" pitchFamily="2" charset="-122"/>
                <a:cs typeface="Times New Roman" panose="02020603050405020304" pitchFamily="18" charset="0"/>
                <a:sym typeface="+mn-ea"/>
              </a:rPr>
              <a:t>n,f</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截面测量实验</a:t>
            </a:r>
            <a:endParaRPr lang="zh-CN" altLang="en-US" sz="3600" b="1" kern="0" dirty="0" smtClean="0">
              <a:solidFill>
                <a:sysClr val="windowText" lastClr="000000"/>
              </a:solidFill>
              <a:latin typeface="Times New Roman" panose="02020603050405020304" pitchFamily="18" charset="0"/>
              <a:cs typeface="Times New Roman" panose="02020603050405020304" pitchFamily="18" charset="0"/>
              <a:sym typeface="+mn-ea"/>
            </a:endParaRPr>
          </a:p>
        </p:txBody>
      </p:sp>
      <p:pic>
        <p:nvPicPr>
          <p:cNvPr id="7" name="图片 6" descr="图片7-1120-1"/>
          <p:cNvPicPr>
            <a:picLocks noChangeAspect="1"/>
          </p:cNvPicPr>
          <p:nvPr/>
        </p:nvPicPr>
        <p:blipFill>
          <a:blip r:embed="rId10"/>
          <a:stretch>
            <a:fillRect/>
          </a:stretch>
        </p:blipFill>
        <p:spPr>
          <a:xfrm>
            <a:off x="5720400" y="3906000"/>
            <a:ext cx="3150571" cy="2412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7481"/>
    </mc:Choice>
    <mc:Fallback>
      <p:transition spd="slow" advTm="274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3928" y="490113"/>
            <a:ext cx="6531281" cy="740368"/>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2.8 </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sym typeface="+mn-ea"/>
              </a:rPr>
              <a:t>裂变截面</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sym typeface="+mn-ea"/>
              </a:rPr>
              <a:t>测量结果</a:t>
            </a:r>
            <a:endParaRPr lang="zh-CN" altLang="en-US" sz="2800" dirty="0" smtClean="0">
              <a:latin typeface="微软雅黑" panose="020B0503020204020204" pitchFamily="34" charset="-122"/>
              <a:ea typeface="微软雅黑" panose="020B0503020204020204" pitchFamily="34" charset="-122"/>
              <a:cs typeface="Calibri" panose="020F0502020204030204" pitchFamily="34" charset="0"/>
              <a:sym typeface="+mn-ea"/>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6" name="内容占位符 5"/>
          <p:cNvSpPr>
            <a:spLocks noGrp="1"/>
          </p:cNvSpPr>
          <p:nvPr>
            <p:ph idx="1"/>
            <p:custDataLst>
              <p:tags r:id="rId1"/>
            </p:custDataLst>
          </p:nvPr>
        </p:nvSpPr>
        <p:spPr>
          <a:xfrm>
            <a:off x="303530" y="5067935"/>
            <a:ext cx="11635105" cy="1610360"/>
          </a:xfrm>
        </p:spPr>
        <p:txBody>
          <a:bodyPr>
            <a:noAutofit/>
          </a:bodyPr>
          <a:p>
            <a:pPr fontAlgn="auto">
              <a:lnSpc>
                <a:spcPct val="120000"/>
              </a:lnSpc>
            </a:pP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单能点</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(5.0 MeV)</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测试实验，截面</a:t>
            </a:r>
            <a:r>
              <a:rPr lang="en-US" altLang="zh-CN" sz="2200" dirty="0" smtClean="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0.135±0.014 b</a:t>
            </a:r>
            <a:endParaRPr lang="en-US" altLang="zh-CN" sz="2200" dirty="0" smtClean="0">
              <a:solidFill>
                <a:srgbClr val="000000"/>
              </a:solidFill>
              <a:latin typeface="Times New Roman" panose="02020603050405020304" pitchFamily="18" charset="0"/>
              <a:ea typeface="黑体" panose="02010609060101010101" charset="-122"/>
              <a:cs typeface="Times New Roman" panose="02020603050405020304" pitchFamily="18" charset="0"/>
            </a:endParaRPr>
          </a:p>
          <a:p>
            <a:pPr fontAlgn="auto">
              <a:lnSpc>
                <a:spcPct val="120000"/>
              </a:lnSpc>
            </a:pP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多能点测量实验，</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5</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个能点下不确定度均在</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5 % </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以内</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endParaRPr>
          </a:p>
          <a:p>
            <a:pPr fontAlgn="auto">
              <a:lnSpc>
                <a:spcPct val="120000"/>
              </a:lnSpc>
            </a:pP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误差允许范围内，测量结果与评价结果一致，验证了方案的</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可靠性</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endParaRPr>
          </a:p>
        </p:txBody>
      </p:sp>
      <p:pic>
        <p:nvPicPr>
          <p:cNvPr id="3" name="图片 2" descr="20-1-0911"/>
          <p:cNvPicPr>
            <a:picLocks noChangeAspect="1"/>
          </p:cNvPicPr>
          <p:nvPr/>
        </p:nvPicPr>
        <p:blipFill>
          <a:blip r:embed="rId2"/>
          <a:stretch>
            <a:fillRect/>
          </a:stretch>
        </p:blipFill>
        <p:spPr>
          <a:xfrm>
            <a:off x="3515360" y="1494000"/>
            <a:ext cx="4468167" cy="3420000"/>
          </a:xfrm>
          <a:prstGeom prst="rect">
            <a:avLst/>
          </a:prstGeom>
        </p:spPr>
      </p:pic>
      <p:pic>
        <p:nvPicPr>
          <p:cNvPr id="4" name="图片 3" descr="20-2-0911"/>
          <p:cNvPicPr>
            <a:picLocks noChangeAspect="1"/>
          </p:cNvPicPr>
          <p:nvPr/>
        </p:nvPicPr>
        <p:blipFill>
          <a:blip r:embed="rId3"/>
          <a:stretch>
            <a:fillRect/>
          </a:stretch>
        </p:blipFill>
        <p:spPr>
          <a:xfrm>
            <a:off x="7712960" y="1494000"/>
            <a:ext cx="4469117" cy="3420000"/>
          </a:xfrm>
          <a:prstGeom prst="rect">
            <a:avLst/>
          </a:prstGeom>
        </p:spPr>
      </p:pic>
      <p:sp>
        <p:nvSpPr>
          <p:cNvPr id="5" name="矩形 4"/>
          <p:cNvSpPr/>
          <p:nvPr>
            <p:custDataLst>
              <p:tags r:id="rId4"/>
            </p:custDataLst>
          </p:nvPr>
        </p:nvSpPr>
        <p:spPr>
          <a:xfrm>
            <a:off x="0" y="10"/>
            <a:ext cx="5224780" cy="645160"/>
          </a:xfrm>
          <a:prstGeom prst="rect">
            <a:avLst/>
          </a:prstGeom>
        </p:spPr>
        <p:txBody>
          <a:bodyPr wrap="none">
            <a:spAutoFit/>
          </a:bodyPr>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2. </a:t>
            </a:r>
            <a:r>
              <a:rPr lang="en-US" altLang="zh-CN" sz="3600" b="1" baseline="30000" dirty="0" smtClean="0">
                <a:latin typeface="Times New Roman" panose="02020603050405020304" pitchFamily="18" charset="0"/>
                <a:ea typeface="宋体" panose="02010600030101010101" pitchFamily="2" charset="-122"/>
                <a:cs typeface="Times New Roman" panose="02020603050405020304" pitchFamily="18" charset="0"/>
                <a:sym typeface="+mn-ea"/>
              </a:rPr>
              <a:t>232</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Th(</a:t>
            </a:r>
            <a:r>
              <a:rPr lang="en-US" altLang="zh-CN" sz="3600" b="1" i="1" dirty="0" smtClean="0">
                <a:latin typeface="Times New Roman" panose="02020603050405020304" pitchFamily="18" charset="0"/>
                <a:ea typeface="宋体" panose="02010600030101010101" pitchFamily="2" charset="-122"/>
                <a:cs typeface="Times New Roman" panose="02020603050405020304" pitchFamily="18" charset="0"/>
                <a:sym typeface="+mn-ea"/>
              </a:rPr>
              <a:t>n,f</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截面测量实验</a:t>
            </a:r>
            <a:endParaRPr lang="zh-CN" altLang="en-US" sz="3600" b="1" kern="0" dirty="0" smtClean="0">
              <a:solidFill>
                <a:sysClr val="windowText" lastClr="000000"/>
              </a:solidFill>
              <a:latin typeface="Times New Roman" panose="02020603050405020304" pitchFamily="18" charset="0"/>
              <a:cs typeface="Times New Roman" panose="02020603050405020304" pitchFamily="18" charset="0"/>
              <a:sym typeface="+mn-ea"/>
            </a:endParaRPr>
          </a:p>
        </p:txBody>
      </p:sp>
      <p:pic>
        <p:nvPicPr>
          <p:cNvPr id="31" name="图片 1"/>
          <p:cNvPicPr>
            <a:picLocks noChangeAspect="1"/>
          </p:cNvPicPr>
          <p:nvPr/>
        </p:nvPicPr>
        <p:blipFill>
          <a:blip r:embed="rId5"/>
          <a:srcRect l="16522" r="19438"/>
          <a:stretch>
            <a:fillRect/>
          </a:stretch>
        </p:blipFill>
        <p:spPr>
          <a:xfrm>
            <a:off x="180975" y="1492885"/>
            <a:ext cx="3536950" cy="344614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advTm="27481"/>
    </mc:Choice>
    <mc:Fallback>
      <p:transition advTm="2748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4225" y="490220"/>
            <a:ext cx="9987915" cy="740410"/>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2.9 </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sym typeface="+mn-ea"/>
              </a:rPr>
              <a:t>提高截面测量精度的讨论</a:t>
            </a:r>
            <a:endParaRPr lang="zh-CN" altLang="en-US" sz="2800" dirty="0" smtClean="0">
              <a:latin typeface="微软雅黑" panose="020B0503020204020204" pitchFamily="34" charset="-122"/>
              <a:ea typeface="微软雅黑" panose="020B0503020204020204" pitchFamily="34" charset="-122"/>
              <a:cs typeface="Calibri" panose="020F0502020204030204" pitchFamily="34" charset="0"/>
              <a:sym typeface="+mn-ea"/>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pic>
        <p:nvPicPr>
          <p:cNvPr id="5" name="图片 4" descr="图片1"/>
          <p:cNvPicPr>
            <a:picLocks noChangeAspect="1"/>
          </p:cNvPicPr>
          <p:nvPr/>
        </p:nvPicPr>
        <p:blipFill>
          <a:blip r:embed="rId1"/>
          <a:stretch>
            <a:fillRect/>
          </a:stretch>
        </p:blipFill>
        <p:spPr>
          <a:xfrm>
            <a:off x="10795" y="1407160"/>
            <a:ext cx="9020009" cy="2340000"/>
          </a:xfrm>
          <a:prstGeom prst="rect">
            <a:avLst/>
          </a:prstGeom>
        </p:spPr>
      </p:pic>
      <p:sp>
        <p:nvSpPr>
          <p:cNvPr id="6" name="内容占位符 5"/>
          <p:cNvSpPr>
            <a:spLocks noGrp="1"/>
          </p:cNvSpPr>
          <p:nvPr>
            <p:ph idx="1"/>
            <p:custDataLst>
              <p:tags r:id="rId2"/>
            </p:custDataLst>
          </p:nvPr>
        </p:nvSpPr>
        <p:spPr>
          <a:xfrm>
            <a:off x="8507095" y="1599565"/>
            <a:ext cx="3685540" cy="4972050"/>
          </a:xfrm>
        </p:spPr>
        <p:txBody>
          <a:bodyPr>
            <a:noAutofit/>
          </a:bodyPr>
          <a:p>
            <a:pPr fontAlgn="auto">
              <a:lnSpc>
                <a:spcPct val="120000"/>
              </a:lnSpc>
            </a:pP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由于两种样品的间距较大，两个样品处的中子通量与中子能谱存在较大</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差异</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endParaRPr>
          </a:p>
          <a:p>
            <a:pPr fontAlgn="auto">
              <a:lnSpc>
                <a:spcPct val="120000"/>
              </a:lnSpc>
            </a:pP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基于模拟计算的</a:t>
            </a:r>
            <a:r>
              <a:rPr lang="en-US" altLang="zh-CN" sz="2200" i="1" dirty="0" smtClean="0">
                <a:latin typeface="Times New Roman" panose="02020603050405020304" pitchFamily="18" charset="0"/>
                <a:ea typeface="黑体" panose="02010609060101010101" charset="-122"/>
                <a:cs typeface="Times New Roman" panose="02020603050405020304" pitchFamily="18" charset="0"/>
                <a:sym typeface="+mn-ea"/>
              </a:rPr>
              <a:t>G</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a:t>
            </a:r>
            <a:r>
              <a:rPr lang="en-US" altLang="zh-CN" sz="2200" i="1" dirty="0" smtClean="0">
                <a:latin typeface="Times New Roman" panose="02020603050405020304" pitchFamily="18" charset="0"/>
                <a:ea typeface="黑体" panose="02010609060101010101" charset="-122"/>
                <a:cs typeface="Times New Roman" panose="02020603050405020304" pitchFamily="18" charset="0"/>
                <a:sym typeface="+mn-ea"/>
              </a:rPr>
              <a:t>ρ</a:t>
            </a:r>
            <a:r>
              <a:rPr lang="en-US" altLang="zh-CN" sz="2200" baseline="30000" dirty="0" smtClean="0">
                <a:latin typeface="Times New Roman" panose="02020603050405020304" pitchFamily="18" charset="0"/>
                <a:ea typeface="黑体" panose="02010609060101010101" charset="-122"/>
                <a:cs typeface="Times New Roman" panose="02020603050405020304" pitchFamily="18" charset="0"/>
                <a:sym typeface="+mn-ea"/>
              </a:rPr>
              <a:t>low</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存在较大误差</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endParaRPr>
          </a:p>
          <a:p>
            <a:pPr fontAlgn="auto">
              <a:lnSpc>
                <a:spcPct val="120000"/>
              </a:lnSpc>
            </a:pP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将小裂变室结构移入</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TPC</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腔体内，两种样品背靠背放置，可减小</a:t>
            </a:r>
            <a:r>
              <a:rPr lang="en-US" altLang="zh-CN" sz="2200" i="1" dirty="0" smtClean="0">
                <a:latin typeface="Times New Roman" panose="02020603050405020304" pitchFamily="18" charset="0"/>
                <a:ea typeface="黑体" panose="02010609060101010101" charset="-122"/>
                <a:cs typeface="Times New Roman" panose="02020603050405020304" pitchFamily="18" charset="0"/>
                <a:sym typeface="+mn-ea"/>
              </a:rPr>
              <a:t>G</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a:t>
            </a:r>
            <a:r>
              <a:rPr lang="en-US" altLang="zh-CN" sz="2200" i="1" dirty="0" smtClean="0">
                <a:latin typeface="Times New Roman" panose="02020603050405020304" pitchFamily="18" charset="0"/>
                <a:ea typeface="黑体" panose="02010609060101010101" charset="-122"/>
                <a:cs typeface="Times New Roman" panose="02020603050405020304" pitchFamily="18" charset="0"/>
                <a:sym typeface="+mn-ea"/>
              </a:rPr>
              <a:t>ρ</a:t>
            </a:r>
            <a:r>
              <a:rPr lang="en-US" altLang="zh-CN" sz="2200" baseline="30000" dirty="0" smtClean="0">
                <a:latin typeface="Times New Roman" panose="02020603050405020304" pitchFamily="18" charset="0"/>
                <a:ea typeface="黑体" panose="02010609060101010101" charset="-122"/>
                <a:cs typeface="Times New Roman" panose="02020603050405020304" pitchFamily="18" charset="0"/>
                <a:sym typeface="+mn-ea"/>
              </a:rPr>
              <a:t>low</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误差</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endParaRPr>
          </a:p>
          <a:p>
            <a:pPr fontAlgn="auto">
              <a:lnSpc>
                <a:spcPct val="120000"/>
              </a:lnSpc>
            </a:pP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若增加裂变事件计数，并提高核数测量精度，最终可将误差降低至</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3.5 %</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以内</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endParaRPr>
          </a:p>
          <a:p>
            <a:pPr fontAlgn="auto">
              <a:lnSpc>
                <a:spcPct val="120000"/>
              </a:lnSpc>
            </a:pPr>
            <a:endPar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endParaRPr>
          </a:p>
          <a:p>
            <a:pPr fontAlgn="auto">
              <a:lnSpc>
                <a:spcPct val="120000"/>
              </a:lnSpc>
            </a:pPr>
            <a:endPar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endParaRPr>
          </a:p>
        </p:txBody>
      </p:sp>
      <p:pic>
        <p:nvPicPr>
          <p:cNvPr id="39" name="图片 3"/>
          <p:cNvPicPr>
            <a:picLocks noChangeAspect="1"/>
          </p:cNvPicPr>
          <p:nvPr>
            <p:custDataLst>
              <p:tags r:id="rId3"/>
            </p:custDataLst>
          </p:nvPr>
        </p:nvPicPr>
        <p:blipFill>
          <a:blip r:embed="rId4"/>
          <a:srcRect l="24798" r="24967"/>
          <a:stretch>
            <a:fillRect/>
          </a:stretch>
        </p:blipFill>
        <p:spPr>
          <a:xfrm>
            <a:off x="5954401" y="3783600"/>
            <a:ext cx="2698827" cy="2880000"/>
          </a:xfrm>
          <a:prstGeom prst="rect">
            <a:avLst/>
          </a:prstGeom>
          <a:noFill/>
          <a:ln>
            <a:noFill/>
          </a:ln>
        </p:spPr>
      </p:pic>
      <p:sp>
        <p:nvSpPr>
          <p:cNvPr id="8" name="右箭头 7"/>
          <p:cNvSpPr/>
          <p:nvPr/>
        </p:nvSpPr>
        <p:spPr>
          <a:xfrm>
            <a:off x="2601595" y="5011420"/>
            <a:ext cx="576580" cy="360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右箭头 8"/>
          <p:cNvSpPr/>
          <p:nvPr>
            <p:custDataLst>
              <p:tags r:id="rId5"/>
            </p:custDataLst>
          </p:nvPr>
        </p:nvSpPr>
        <p:spPr>
          <a:xfrm>
            <a:off x="5678170" y="5011200"/>
            <a:ext cx="576580" cy="360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矩形 2"/>
          <p:cNvSpPr/>
          <p:nvPr>
            <p:custDataLst>
              <p:tags r:id="rId6"/>
            </p:custDataLst>
          </p:nvPr>
        </p:nvSpPr>
        <p:spPr>
          <a:xfrm>
            <a:off x="0" y="10"/>
            <a:ext cx="5224780" cy="645160"/>
          </a:xfrm>
          <a:prstGeom prst="rect">
            <a:avLst/>
          </a:prstGeom>
        </p:spPr>
        <p:txBody>
          <a:bodyPr wrap="none">
            <a:spAutoFit/>
          </a:bodyPr>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2. </a:t>
            </a:r>
            <a:r>
              <a:rPr lang="en-US" altLang="zh-CN" sz="3600" b="1" baseline="30000" dirty="0" smtClean="0">
                <a:latin typeface="Times New Roman" panose="02020603050405020304" pitchFamily="18" charset="0"/>
                <a:ea typeface="宋体" panose="02010600030101010101" pitchFamily="2" charset="-122"/>
                <a:cs typeface="Times New Roman" panose="02020603050405020304" pitchFamily="18" charset="0"/>
                <a:sym typeface="+mn-ea"/>
              </a:rPr>
              <a:t>232</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Th(</a:t>
            </a:r>
            <a:r>
              <a:rPr lang="en-US" altLang="zh-CN" sz="3600" b="1" i="1" dirty="0" smtClean="0">
                <a:latin typeface="Times New Roman" panose="02020603050405020304" pitchFamily="18" charset="0"/>
                <a:ea typeface="宋体" panose="02010600030101010101" pitchFamily="2" charset="-122"/>
                <a:cs typeface="Times New Roman" panose="02020603050405020304" pitchFamily="18" charset="0"/>
                <a:sym typeface="+mn-ea"/>
              </a:rPr>
              <a:t>n,f</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截面测量实验</a:t>
            </a:r>
            <a:endParaRPr lang="zh-CN" altLang="en-US" sz="3600" b="1" kern="0" dirty="0" smtClean="0">
              <a:solidFill>
                <a:sysClr val="windowText" lastClr="000000"/>
              </a:solidFill>
              <a:latin typeface="Times New Roman" panose="02020603050405020304" pitchFamily="18" charset="0"/>
              <a:cs typeface="Times New Roman" panose="02020603050405020304" pitchFamily="18" charset="0"/>
              <a:sym typeface="+mn-ea"/>
            </a:endParaRPr>
          </a:p>
        </p:txBody>
      </p:sp>
      <p:pic>
        <p:nvPicPr>
          <p:cNvPr id="29" name="图片 5"/>
          <p:cNvPicPr>
            <a:picLocks noChangeAspect="1"/>
          </p:cNvPicPr>
          <p:nvPr>
            <p:custDataLst>
              <p:tags r:id="rId7"/>
            </p:custDataLst>
          </p:nvPr>
        </p:nvPicPr>
        <p:blipFill>
          <a:blip r:embed="rId8"/>
          <a:srcRect l="24329" r="19836"/>
          <a:stretch>
            <a:fillRect/>
          </a:stretch>
        </p:blipFill>
        <p:spPr>
          <a:xfrm>
            <a:off x="33020" y="3783600"/>
            <a:ext cx="2999703" cy="2880000"/>
          </a:xfrm>
          <a:prstGeom prst="rect">
            <a:avLst/>
          </a:prstGeom>
          <a:noFill/>
          <a:ln>
            <a:noFill/>
          </a:ln>
        </p:spPr>
      </p:pic>
      <p:pic>
        <p:nvPicPr>
          <p:cNvPr id="33" name="图片 2"/>
          <p:cNvPicPr>
            <a:picLocks noChangeAspect="1"/>
          </p:cNvPicPr>
          <p:nvPr>
            <p:custDataLst>
              <p:tags r:id="rId9"/>
            </p:custDataLst>
          </p:nvPr>
        </p:nvPicPr>
        <p:blipFill>
          <a:blip r:embed="rId10"/>
          <a:srcRect l="24280" r="23618"/>
          <a:stretch>
            <a:fillRect/>
          </a:stretch>
        </p:blipFill>
        <p:spPr>
          <a:xfrm>
            <a:off x="2997200" y="3783600"/>
            <a:ext cx="2799119" cy="2880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advTm="27481"/>
    </mc:Choice>
    <mc:Fallback>
      <p:transition advTm="274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727348" y="743096"/>
            <a:ext cx="10515600" cy="2852737"/>
          </a:xfrm>
        </p:spPr>
        <p:txBody>
          <a:bodyPr>
            <a:normAutofit/>
          </a:bodyPr>
          <a:lstStyle/>
          <a:p>
            <a:pPr algn="ctr"/>
            <a:r>
              <a:rPr lang="en-US" altLang="zh-CN" sz="4800" b="1" dirty="0">
                <a:latin typeface="Times New Roman" panose="02020603050405020304" pitchFamily="18" charset="0"/>
                <a:ea typeface="宋体" panose="02010600030101010101" pitchFamily="2" charset="-122"/>
                <a:cs typeface="Times New Roman" panose="02020603050405020304" pitchFamily="18" charset="0"/>
              </a:rPr>
              <a:t>3. </a:t>
            </a:r>
            <a:r>
              <a:rPr lang="zh-CN" altLang="en-US" sz="4800" b="1" dirty="0" smtClean="0">
                <a:latin typeface="Times New Roman" panose="02020603050405020304" pitchFamily="18" charset="0"/>
                <a:ea typeface="宋体" panose="02010600030101010101" pitchFamily="2" charset="-122"/>
                <a:cs typeface="Times New Roman" panose="02020603050405020304" pitchFamily="18" charset="0"/>
                <a:sym typeface="+mn-ea"/>
              </a:rPr>
              <a:t>计划开展的其他实验</a:t>
            </a:r>
            <a:endParaRPr lang="zh-CN" altLang="en-US" sz="4800" dirty="0"/>
          </a:p>
        </p:txBody>
      </p:sp>
      <p:sp>
        <p:nvSpPr>
          <p:cNvPr id="6" name="文本占位符 5"/>
          <p:cNvSpPr>
            <a:spLocks noGrp="1"/>
          </p:cNvSpPr>
          <p:nvPr>
            <p:ph type="body" idx="1"/>
          </p:nvPr>
        </p:nvSpPr>
        <p:spPr/>
        <p:txBody>
          <a:bodyPr/>
          <a:lstStyle/>
          <a:p>
            <a:endParaRPr lang="zh-CN" altLang="en-US"/>
          </a:p>
        </p:txBody>
      </p:sp>
      <p:cxnSp>
        <p:nvCxnSpPr>
          <p:cNvPr id="7" name="直接连接符 6"/>
          <p:cNvCxnSpPr/>
          <p:nvPr/>
        </p:nvCxnSpPr>
        <p:spPr>
          <a:xfrm>
            <a:off x="998652" y="3770093"/>
            <a:ext cx="10201141" cy="16652"/>
          </a:xfrm>
          <a:prstGeom prst="line">
            <a:avLst/>
          </a:prstGeom>
          <a:noFill/>
          <a:ln w="28575" cap="flat" cmpd="sng" algn="ctr">
            <a:solidFill>
              <a:srgbClr val="FF0000"/>
            </a:solidFill>
            <a:prstDash val="solid"/>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3928" y="490113"/>
            <a:ext cx="6531281" cy="740368"/>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3.1 </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热中子诱发</a:t>
            </a:r>
            <a:r>
              <a:rPr lang="en-US" sz="2800" baseline="30000">
                <a:solidFill>
                  <a:srgbClr val="000000"/>
                </a:solidFill>
                <a:latin typeface="Times New Roman" panose="02020603050405020304" charset="-122"/>
                <a:sym typeface="+mn-ea"/>
              </a:rPr>
              <a:t>6</a:t>
            </a:r>
            <a:r>
              <a:rPr lang="en-US" sz="2800">
                <a:solidFill>
                  <a:srgbClr val="000000"/>
                </a:solidFill>
                <a:latin typeface="Times New Roman" panose="02020603050405020304" charset="-122"/>
                <a:sym typeface="+mn-ea"/>
              </a:rPr>
              <a:t>Li(</a:t>
            </a:r>
            <a:r>
              <a:rPr lang="en-US" sz="2800" i="1">
                <a:solidFill>
                  <a:srgbClr val="000000"/>
                </a:solidFill>
                <a:latin typeface="Times New Roman" panose="02020603050405020304" charset="-122"/>
                <a:sym typeface="+mn-ea"/>
              </a:rPr>
              <a:t>n,t</a:t>
            </a:r>
            <a:r>
              <a:rPr lang="en-US" sz="2800">
                <a:solidFill>
                  <a:srgbClr val="000000"/>
                </a:solidFill>
                <a:latin typeface="Times New Roman" panose="02020603050405020304" charset="-122"/>
                <a:sym typeface="+mn-ea"/>
              </a:rPr>
              <a:t>)</a:t>
            </a:r>
            <a:r>
              <a:rPr lang="en-US" sz="2800" baseline="30000">
                <a:solidFill>
                  <a:srgbClr val="000000"/>
                </a:solidFill>
                <a:latin typeface="Times New Roman" panose="02020603050405020304" charset="-122"/>
                <a:sym typeface="+mn-ea"/>
              </a:rPr>
              <a:t>4</a:t>
            </a:r>
            <a:r>
              <a:rPr lang="en-US" sz="2800">
                <a:solidFill>
                  <a:srgbClr val="000000"/>
                </a:solidFill>
                <a:latin typeface="Times New Roman" panose="02020603050405020304" charset="-122"/>
                <a:sym typeface="+mn-ea"/>
              </a:rPr>
              <a:t>He</a:t>
            </a:r>
            <a:r>
              <a:rPr lang="zh-CN" altLang="en-US" sz="2800">
                <a:solidFill>
                  <a:srgbClr val="000000"/>
                </a:solidFill>
                <a:latin typeface="黑体" panose="02010609060101010101" charset="-122"/>
                <a:ea typeface="黑体" panose="02010609060101010101" charset="-122"/>
                <a:sym typeface="+mn-ea"/>
              </a:rPr>
              <a:t>反应</a:t>
            </a:r>
            <a:r>
              <a:rPr lang="zh-CN" altLang="en-US" sz="2800">
                <a:solidFill>
                  <a:srgbClr val="000000"/>
                </a:solidFill>
                <a:latin typeface="黑体" panose="02010609060101010101" charset="-122"/>
                <a:ea typeface="黑体" panose="02010609060101010101" charset="-122"/>
                <a:sym typeface="+mn-ea"/>
              </a:rPr>
              <a:t>测量</a:t>
            </a:r>
            <a:endParaRPr lang="zh-CN" altLang="en-US" sz="2800">
              <a:solidFill>
                <a:srgbClr val="000000"/>
              </a:solidFill>
              <a:latin typeface="黑体" panose="02010609060101010101" charset="-122"/>
              <a:ea typeface="黑体" panose="02010609060101010101" charset="-122"/>
              <a:sym typeface="+mn-ea"/>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0" y="10"/>
            <a:ext cx="4772025" cy="645160"/>
          </a:xfrm>
          <a:prstGeom prst="rect">
            <a:avLst/>
          </a:prstGeom>
        </p:spPr>
        <p:txBody>
          <a:bodyPr wrap="none">
            <a:spAutoFit/>
          </a:bodyPr>
          <a:lstStyle/>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3. </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计划开展的其他</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实验</a:t>
            </a:r>
            <a:endPar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 name="内容占位符 3"/>
          <p:cNvSpPr>
            <a:spLocks noGrp="1"/>
          </p:cNvSpPr>
          <p:nvPr>
            <p:ph idx="1"/>
          </p:nvPr>
        </p:nvSpPr>
        <p:spPr>
          <a:xfrm>
            <a:off x="7564755" y="1824990"/>
            <a:ext cx="4189095" cy="4728210"/>
          </a:xfrm>
        </p:spPr>
        <p:txBody>
          <a:bodyPr>
            <a:noAutofit/>
          </a:bodyPr>
          <a:lstStyle/>
          <a:p>
            <a:r>
              <a:rPr lang="zh-CN" altLang="en-US" sz="2200" dirty="0" smtClean="0">
                <a:latin typeface="Cambria Math" panose="02040503050406030204" pitchFamily="18" charset="0"/>
                <a:ea typeface="黑体" panose="02010609060101010101" charset="-122"/>
                <a:cs typeface="Cambria Math" panose="02040503050406030204" pitchFamily="18" charset="0"/>
              </a:rPr>
              <a:t>基于</a:t>
            </a:r>
            <a:r>
              <a:rPr lang="en-US" altLang="zh-CN" sz="2200" dirty="0" smtClean="0">
                <a:latin typeface="Times New Roman" panose="02020603050405020304" pitchFamily="18" charset="0"/>
                <a:ea typeface="黑体" panose="02010609060101010101" charset="-122"/>
                <a:cs typeface="Times New Roman" panose="02020603050405020304" pitchFamily="18" charset="0"/>
              </a:rPr>
              <a:t>AmBe</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源产生的热中子，测量</a:t>
            </a:r>
            <a:r>
              <a:rPr lang="en-US" sz="2200" baseline="30000">
                <a:solidFill>
                  <a:srgbClr val="000000"/>
                </a:solidFill>
                <a:latin typeface="Times New Roman" panose="02020603050405020304" pitchFamily="18" charset="0"/>
                <a:cs typeface="Times New Roman" panose="02020603050405020304" pitchFamily="18" charset="0"/>
                <a:sym typeface="+mn-ea"/>
              </a:rPr>
              <a:t>6</a:t>
            </a:r>
            <a:r>
              <a:rPr lang="en-US" sz="2200">
                <a:solidFill>
                  <a:srgbClr val="000000"/>
                </a:solidFill>
                <a:latin typeface="Times New Roman" panose="02020603050405020304" pitchFamily="18" charset="0"/>
                <a:cs typeface="Times New Roman" panose="02020603050405020304" pitchFamily="18" charset="0"/>
                <a:sym typeface="+mn-ea"/>
              </a:rPr>
              <a:t>Li(</a:t>
            </a:r>
            <a:r>
              <a:rPr lang="en-US" sz="2200" i="1">
                <a:solidFill>
                  <a:srgbClr val="000000"/>
                </a:solidFill>
                <a:latin typeface="Times New Roman" panose="02020603050405020304" pitchFamily="18" charset="0"/>
                <a:cs typeface="Times New Roman" panose="02020603050405020304" pitchFamily="18" charset="0"/>
                <a:sym typeface="+mn-ea"/>
              </a:rPr>
              <a:t>n,t</a:t>
            </a:r>
            <a:r>
              <a:rPr lang="en-US" sz="2200">
                <a:solidFill>
                  <a:srgbClr val="000000"/>
                </a:solidFill>
                <a:latin typeface="Times New Roman" panose="02020603050405020304" pitchFamily="18" charset="0"/>
                <a:cs typeface="Times New Roman" panose="02020603050405020304" pitchFamily="18" charset="0"/>
                <a:sym typeface="+mn-ea"/>
              </a:rPr>
              <a:t>)</a:t>
            </a:r>
            <a:r>
              <a:rPr lang="en-US" sz="2200" baseline="30000">
                <a:solidFill>
                  <a:srgbClr val="000000"/>
                </a:solidFill>
                <a:latin typeface="Times New Roman" panose="02020603050405020304" pitchFamily="18" charset="0"/>
                <a:cs typeface="Times New Roman" panose="02020603050405020304" pitchFamily="18" charset="0"/>
                <a:sym typeface="+mn-ea"/>
              </a:rPr>
              <a:t>4</a:t>
            </a:r>
            <a:r>
              <a:rPr lang="en-US" sz="2200">
                <a:solidFill>
                  <a:srgbClr val="000000"/>
                </a:solidFill>
                <a:latin typeface="Times New Roman" panose="02020603050405020304" pitchFamily="18" charset="0"/>
                <a:cs typeface="Times New Roman" panose="02020603050405020304" pitchFamily="18" charset="0"/>
                <a:sym typeface="+mn-ea"/>
              </a:rPr>
              <a:t>He</a:t>
            </a:r>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反应产生的</a:t>
            </a:r>
            <a:r>
              <a:rPr lang="en-US" altLang="zh-CN"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α</a:t>
            </a:r>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和</a:t>
            </a:r>
            <a:r>
              <a:rPr lang="en-US" altLang="zh-CN"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t</a:t>
            </a:r>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粒子</a:t>
            </a:r>
            <a:endPar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endParaRPr>
          </a:p>
          <a:p>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工作气体：</a:t>
            </a:r>
            <a:r>
              <a:rPr lang="en-US" altLang="zh-CN" sz="2200" dirty="0" smtClean="0">
                <a:latin typeface="Times New Roman" panose="02020603050405020304" pitchFamily="18" charset="0"/>
                <a:ea typeface="Cambria Math" panose="02040503050406030204" pitchFamily="18" charset="0"/>
                <a:cs typeface="Times New Roman" panose="02020603050405020304" pitchFamily="18" charset="0"/>
                <a:sym typeface="+mn-ea"/>
              </a:rPr>
              <a:t>Ar+CO</a:t>
            </a:r>
            <a:r>
              <a:rPr lang="en-US" altLang="zh-CN" sz="2200" baseline="-25000" dirty="0" smtClean="0">
                <a:latin typeface="Times New Roman" panose="02020603050405020304" pitchFamily="18" charset="0"/>
                <a:ea typeface="Cambria Math" panose="02040503050406030204" pitchFamily="18" charset="0"/>
                <a:cs typeface="Times New Roman" panose="02020603050405020304" pitchFamily="18" charset="0"/>
                <a:sym typeface="+mn-ea"/>
              </a:rPr>
              <a:t>2</a:t>
            </a:r>
            <a:r>
              <a:rPr lang="en-US" altLang="zh-CN" sz="2200" dirty="0" smtClean="0">
                <a:latin typeface="Times New Roman" panose="02020603050405020304" pitchFamily="18" charset="0"/>
                <a:ea typeface="Cambria Math" panose="02040503050406030204" pitchFamily="18" charset="0"/>
                <a:cs typeface="Times New Roman" panose="02020603050405020304" pitchFamily="18" charset="0"/>
                <a:sym typeface="+mn-ea"/>
              </a:rPr>
              <a:t> (93/7)</a:t>
            </a:r>
            <a:r>
              <a:rPr lang="en-US" altLang="zh-CN" sz="2200" baseline="-25000" dirty="0" smtClean="0">
                <a:latin typeface="Times New Roman" panose="02020603050405020304" pitchFamily="18" charset="0"/>
                <a:ea typeface="Cambria Math" panose="02040503050406030204" pitchFamily="18" charset="0"/>
                <a:cs typeface="Times New Roman" panose="02020603050405020304" pitchFamily="18" charset="0"/>
                <a:sym typeface="+mn-ea"/>
              </a:rPr>
              <a:t>  </a:t>
            </a:r>
            <a:endParaRPr lang="en-US" altLang="zh-CN" sz="2200" baseline="-25000" dirty="0" smtClean="0">
              <a:latin typeface="Times New Roman" panose="02020603050405020304" pitchFamily="18" charset="0"/>
              <a:ea typeface="Cambria Math" panose="02040503050406030204" pitchFamily="18" charset="0"/>
              <a:cs typeface="Times New Roman" panose="02020603050405020304" pitchFamily="18" charset="0"/>
              <a:sym typeface="+mn-ea"/>
            </a:endParaRPr>
          </a:p>
          <a:p>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热中子测量优势：干扰事件少</a:t>
            </a:r>
            <a:endParaRPr lang="en-US" altLang="zh-CN" sz="2200" baseline="-25000" dirty="0" smtClean="0">
              <a:latin typeface="Times New Roman" panose="02020603050405020304" pitchFamily="18" charset="0"/>
              <a:ea typeface="黑体" panose="02010609060101010101" charset="-122"/>
              <a:cs typeface="Times New Roman" panose="02020603050405020304" pitchFamily="18" charset="0"/>
            </a:endParaRPr>
          </a:p>
          <a:p>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此时该反应产生的</a:t>
            </a:r>
            <a:r>
              <a:rPr lang="en-US" altLang="zh-CN"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α</a:t>
            </a:r>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和</a:t>
            </a:r>
            <a:r>
              <a:rPr lang="en-US" altLang="zh-CN"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t</a:t>
            </a:r>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粒子能量可认为是</a:t>
            </a:r>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定值</a:t>
            </a:r>
            <a:endPar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endParaRPr>
          </a:p>
          <a:p>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在常压下，由于</a:t>
            </a:r>
            <a:r>
              <a:rPr lang="en-US" altLang="zh-CN"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α</a:t>
            </a:r>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粒子的能量较低，其径迹较短，因此不适合在常压下</a:t>
            </a:r>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测量</a:t>
            </a:r>
            <a:endPar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endParaRPr>
          </a:p>
          <a:p>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为得到较好的实验结果，需要</a:t>
            </a:r>
            <a:r>
              <a:rPr lang="zh-CN" altLang="en-US" sz="220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气压调节</a:t>
            </a:r>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结构</a:t>
            </a:r>
            <a:endPar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endParaRPr>
          </a:p>
          <a:p>
            <a:endParaRPr lang="zh-CN" altLang="en-US" sz="2200">
              <a:solidFill>
                <a:srgbClr val="000000"/>
              </a:solidFill>
              <a:latin typeface="黑体" panose="02010609060101010101" charset="-122"/>
              <a:ea typeface="黑体" panose="02010609060101010101" charset="-122"/>
              <a:sym typeface="+mn-ea"/>
            </a:endParaRPr>
          </a:p>
          <a:p>
            <a:endParaRPr lang="zh-CN" altLang="en-US" sz="2200">
              <a:solidFill>
                <a:srgbClr val="000000"/>
              </a:solidFill>
              <a:latin typeface="黑体" panose="02010609060101010101" charset="-122"/>
              <a:ea typeface="黑体" panose="02010609060101010101" charset="-122"/>
              <a:sym typeface="+mn-ea"/>
            </a:endParaRPr>
          </a:p>
          <a:p>
            <a:endParaRPr lang="zh-CN" altLang="en-US" sz="2200">
              <a:solidFill>
                <a:srgbClr val="000000"/>
              </a:solidFill>
              <a:latin typeface="黑体" panose="02010609060101010101" charset="-122"/>
              <a:ea typeface="黑体" panose="02010609060101010101" charset="-122"/>
              <a:sym typeface="+mn-ea"/>
            </a:endParaRPr>
          </a:p>
        </p:txBody>
      </p:sp>
      <p:grpSp>
        <p:nvGrpSpPr>
          <p:cNvPr id="8" name="组合 7"/>
          <p:cNvGrpSpPr/>
          <p:nvPr/>
        </p:nvGrpSpPr>
        <p:grpSpPr>
          <a:xfrm>
            <a:off x="318530" y="1598930"/>
            <a:ext cx="6792200" cy="2805430"/>
            <a:chOff x="-16" y="2570"/>
            <a:chExt cx="8067" cy="3332"/>
          </a:xfrm>
        </p:grpSpPr>
        <p:grpSp>
          <p:nvGrpSpPr>
            <p:cNvPr id="65" name="组合 64"/>
            <p:cNvGrpSpPr/>
            <p:nvPr/>
          </p:nvGrpSpPr>
          <p:grpSpPr>
            <a:xfrm rot="0">
              <a:off x="-16" y="2570"/>
              <a:ext cx="6333" cy="3332"/>
              <a:chOff x="3789" y="4012"/>
              <a:chExt cx="5300" cy="2788"/>
            </a:xfrm>
          </p:grpSpPr>
          <p:grpSp>
            <p:nvGrpSpPr>
              <p:cNvPr id="62" name="组合 61"/>
              <p:cNvGrpSpPr/>
              <p:nvPr/>
            </p:nvGrpSpPr>
            <p:grpSpPr>
              <a:xfrm>
                <a:off x="3789" y="4012"/>
                <a:ext cx="5300" cy="2788"/>
                <a:chOff x="3504" y="3767"/>
                <a:chExt cx="5300" cy="2788"/>
              </a:xfrm>
            </p:grpSpPr>
            <p:grpSp>
              <p:nvGrpSpPr>
                <p:cNvPr id="48" name="组合 47"/>
                <p:cNvGrpSpPr/>
                <p:nvPr/>
              </p:nvGrpSpPr>
              <p:grpSpPr>
                <a:xfrm>
                  <a:off x="4180" y="3767"/>
                  <a:ext cx="4624" cy="2788"/>
                  <a:chOff x="3824" y="3046"/>
                  <a:chExt cx="4624" cy="2788"/>
                </a:xfrm>
              </p:grpSpPr>
              <p:sp>
                <p:nvSpPr>
                  <p:cNvPr id="31" name="矩形 30"/>
                  <p:cNvSpPr/>
                  <p:nvPr>
                    <p:custDataLst>
                      <p:tags r:id="rId1"/>
                    </p:custDataLst>
                  </p:nvPr>
                </p:nvSpPr>
                <p:spPr>
                  <a:xfrm>
                    <a:off x="7317" y="4187"/>
                    <a:ext cx="1131" cy="543"/>
                  </a:xfrm>
                  <a:prstGeom prst="rect">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3" name="组合 42"/>
                  <p:cNvGrpSpPr/>
                  <p:nvPr/>
                </p:nvGrpSpPr>
                <p:grpSpPr>
                  <a:xfrm>
                    <a:off x="3824" y="3046"/>
                    <a:ext cx="1474" cy="2788"/>
                    <a:chOff x="2208" y="3331"/>
                    <a:chExt cx="1474" cy="2788"/>
                  </a:xfrm>
                </p:grpSpPr>
                <p:sp>
                  <p:nvSpPr>
                    <p:cNvPr id="44" name="矩形 43"/>
                    <p:cNvSpPr/>
                    <p:nvPr>
                      <p:custDataLst>
                        <p:tags r:id="rId2"/>
                      </p:custDataLst>
                    </p:nvPr>
                  </p:nvSpPr>
                  <p:spPr>
                    <a:xfrm>
                      <a:off x="2328" y="4113"/>
                      <a:ext cx="1354" cy="1212"/>
                    </a:xfrm>
                    <a:prstGeom prst="rect">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矩形 44"/>
                    <p:cNvSpPr/>
                    <p:nvPr>
                      <p:custDataLst>
                        <p:tags r:id="rId3"/>
                      </p:custDataLst>
                    </p:nvPr>
                  </p:nvSpPr>
                  <p:spPr>
                    <a:xfrm>
                      <a:off x="2208" y="3331"/>
                      <a:ext cx="120" cy="2788"/>
                    </a:xfrm>
                    <a:prstGeom prst="rect">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47" name="直接连接符 46"/>
                  <p:cNvCxnSpPr/>
                  <p:nvPr>
                    <p:custDataLst>
                      <p:tags r:id="rId4"/>
                    </p:custDataLst>
                  </p:nvPr>
                </p:nvCxnSpPr>
                <p:spPr>
                  <a:xfrm>
                    <a:off x="4439" y="4209"/>
                    <a:ext cx="4" cy="417"/>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grpSp>
            <p:sp>
              <p:nvSpPr>
                <p:cNvPr id="51" name="文本框 50"/>
                <p:cNvSpPr txBox="1"/>
                <p:nvPr>
                  <p:custDataLst>
                    <p:tags r:id="rId5"/>
                  </p:custDataLst>
                </p:nvPr>
              </p:nvSpPr>
              <p:spPr>
                <a:xfrm>
                  <a:off x="3504" y="5885"/>
                  <a:ext cx="1426" cy="396"/>
                </a:xfrm>
                <a:prstGeom prst="rect">
                  <a:avLst/>
                </a:prstGeom>
                <a:noFill/>
              </p:spPr>
              <p:txBody>
                <a:bodyPr wrap="square" rtlCol="0">
                  <a:spAutoFit/>
                </a:bodyPr>
                <a:p>
                  <a:r>
                    <a:rPr lang="en-US" altLang="zh-CN" sz="2000">
                      <a:latin typeface="Times New Roman" panose="02020603050405020304" pitchFamily="18" charset="0"/>
                      <a:ea typeface="黑体" panose="02010609060101010101" charset="-122"/>
                      <a:cs typeface="Times New Roman" panose="02020603050405020304" pitchFamily="18" charset="0"/>
                    </a:rPr>
                    <a:t>TPC</a:t>
                  </a:r>
                  <a:endParaRPr lang="en-US" altLang="zh-CN" sz="2000">
                    <a:latin typeface="Times New Roman" panose="02020603050405020304" pitchFamily="18" charset="0"/>
                    <a:ea typeface="黑体" panose="02010609060101010101" charset="-122"/>
                    <a:cs typeface="Times New Roman" panose="02020603050405020304" pitchFamily="18" charset="0"/>
                  </a:endParaRPr>
                </a:p>
              </p:txBody>
            </p:sp>
            <p:sp>
              <p:nvSpPr>
                <p:cNvPr id="59" name="文本框 58"/>
                <p:cNvSpPr txBox="1"/>
                <p:nvPr>
                  <p:custDataLst>
                    <p:tags r:id="rId6"/>
                  </p:custDataLst>
                </p:nvPr>
              </p:nvSpPr>
              <p:spPr>
                <a:xfrm>
                  <a:off x="4372" y="5359"/>
                  <a:ext cx="860" cy="396"/>
                </a:xfrm>
                <a:prstGeom prst="rect">
                  <a:avLst/>
                </a:prstGeom>
                <a:noFill/>
              </p:spPr>
              <p:txBody>
                <a:bodyPr wrap="square" rtlCol="0" anchor="t">
                  <a:spAutoFit/>
                </a:bodyPr>
                <a:p>
                  <a:r>
                    <a:rPr lang="en-US" altLang="zh-CN" sz="2000" b="1" baseline="30000">
                      <a:solidFill>
                        <a:schemeClr val="tx1"/>
                      </a:solidFill>
                      <a:uFillTx/>
                      <a:latin typeface="Times New Roman" panose="02020603050405020304" pitchFamily="18" charset="0"/>
                      <a:ea typeface="黑体" panose="02010609060101010101" charset="-122"/>
                      <a:cs typeface="Times New Roman" panose="02020603050405020304" pitchFamily="18" charset="0"/>
                      <a:sym typeface="+mn-ea"/>
                    </a:rPr>
                    <a:t>6</a:t>
                  </a:r>
                  <a:r>
                    <a:rPr lang="en-US" altLang="zh-CN" sz="2000" b="1">
                      <a:latin typeface="Times New Roman" panose="02020603050405020304" pitchFamily="18" charset="0"/>
                      <a:ea typeface="黑体" panose="02010609060101010101" charset="-122"/>
                      <a:cs typeface="Times New Roman" panose="02020603050405020304" pitchFamily="18" charset="0"/>
                      <a:sym typeface="+mn-ea"/>
                    </a:rPr>
                    <a:t>LiF</a:t>
                  </a:r>
                  <a:r>
                    <a:rPr lang="en-US" altLang="zh-CN" sz="1600">
                      <a:latin typeface="Times New Roman" panose="02020603050405020304" pitchFamily="18" charset="0"/>
                      <a:ea typeface="黑体" panose="02010609060101010101" charset="-122"/>
                      <a:cs typeface="Times New Roman" panose="02020603050405020304" pitchFamily="18" charset="0"/>
                      <a:sym typeface="+mn-ea"/>
                    </a:rPr>
                    <a:t> </a:t>
                  </a:r>
                  <a:endParaRPr lang="zh-CN" altLang="en-US" sz="1600">
                    <a:latin typeface="Times New Roman" panose="02020603050405020304" pitchFamily="18" charset="0"/>
                    <a:ea typeface="黑体" panose="02010609060101010101" charset="-122"/>
                    <a:cs typeface="Times New Roman" panose="02020603050405020304" pitchFamily="18" charset="0"/>
                    <a:sym typeface="+mn-ea"/>
                  </a:endParaRPr>
                </a:p>
              </p:txBody>
            </p:sp>
          </p:grpSp>
          <p:cxnSp>
            <p:nvCxnSpPr>
              <p:cNvPr id="63" name="直接箭头连接符 62"/>
              <p:cNvCxnSpPr/>
              <p:nvPr>
                <p:custDataLst>
                  <p:tags r:id="rId7"/>
                </p:custDataLst>
              </p:nvPr>
            </p:nvCxnSpPr>
            <p:spPr>
              <a:xfrm flipH="1">
                <a:off x="6129" y="5399"/>
                <a:ext cx="1639" cy="0"/>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4" name="文本框 63"/>
              <p:cNvSpPr txBox="1"/>
              <p:nvPr>
                <p:custDataLst>
                  <p:tags r:id="rId8"/>
                </p:custDataLst>
              </p:nvPr>
            </p:nvSpPr>
            <p:spPr>
              <a:xfrm>
                <a:off x="6444" y="4955"/>
                <a:ext cx="2138" cy="458"/>
              </a:xfrm>
              <a:prstGeom prst="rect">
                <a:avLst/>
              </a:prstGeom>
              <a:noFill/>
            </p:spPr>
            <p:txBody>
              <a:bodyPr wrap="square" rtlCol="0" anchor="t">
                <a:spAutoFit/>
              </a:bodyPr>
              <a:p>
                <a:r>
                  <a:rPr lang="en-US" altLang="zh-CN" sz="2400">
                    <a:latin typeface="Times New Roman" panose="02020603050405020304" pitchFamily="18" charset="0"/>
                    <a:ea typeface="黑体" panose="02010609060101010101" charset="-122"/>
                    <a:cs typeface="Times New Roman" panose="02020603050405020304" pitchFamily="18" charset="0"/>
                    <a:sym typeface="+mn-ea"/>
                  </a:rPr>
                  <a:t>neutron</a:t>
                </a:r>
                <a:endParaRPr lang="en-US" altLang="zh-CN" sz="2400">
                  <a:latin typeface="Times New Roman" panose="02020603050405020304" pitchFamily="18" charset="0"/>
                  <a:ea typeface="黑体" panose="02010609060101010101" charset="-122"/>
                  <a:cs typeface="Times New Roman" panose="02020603050405020304" pitchFamily="18" charset="0"/>
                  <a:sym typeface="+mn-ea"/>
                </a:endParaRPr>
              </a:p>
            </p:txBody>
          </p:sp>
        </p:grpSp>
        <p:sp>
          <p:nvSpPr>
            <p:cNvPr id="3" name="文本框 2"/>
            <p:cNvSpPr txBox="1"/>
            <p:nvPr>
              <p:custDataLst>
                <p:tags r:id="rId9"/>
              </p:custDataLst>
            </p:nvPr>
          </p:nvSpPr>
          <p:spPr>
            <a:xfrm>
              <a:off x="4965" y="4052"/>
              <a:ext cx="1342" cy="474"/>
            </a:xfrm>
            <a:prstGeom prst="rect">
              <a:avLst/>
            </a:prstGeom>
            <a:noFill/>
          </p:spPr>
          <p:txBody>
            <a:bodyPr wrap="square" rtlCol="0" anchor="t">
              <a:spAutoFit/>
            </a:bodyPr>
            <a:p>
              <a:r>
                <a:rPr lang="zh-CN" altLang="en-US" sz="2000">
                  <a:latin typeface="Times New Roman" panose="02020603050405020304" pitchFamily="18" charset="0"/>
                  <a:ea typeface="黑体" panose="02010609060101010101" charset="-122"/>
                  <a:cs typeface="Times New Roman" panose="02020603050405020304" pitchFamily="18" charset="0"/>
                  <a:sym typeface="+mn-ea"/>
                </a:rPr>
                <a:t>慢化体</a:t>
              </a:r>
              <a:endParaRPr lang="zh-CN" altLang="en-US" sz="2000">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5" name="矩形 4"/>
            <p:cNvSpPr/>
            <p:nvPr>
              <p:custDataLst>
                <p:tags r:id="rId10"/>
              </p:custDataLst>
            </p:nvPr>
          </p:nvSpPr>
          <p:spPr>
            <a:xfrm>
              <a:off x="6314" y="3361"/>
              <a:ext cx="1606" cy="1740"/>
            </a:xfrm>
            <a:prstGeom prst="rect">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custDataLst>
                <p:tags r:id="rId11"/>
              </p:custDataLst>
            </p:nvPr>
          </p:nvSpPr>
          <p:spPr>
            <a:xfrm>
              <a:off x="6437" y="4052"/>
              <a:ext cx="1614" cy="474"/>
            </a:xfrm>
            <a:prstGeom prst="rect">
              <a:avLst/>
            </a:prstGeom>
            <a:noFill/>
          </p:spPr>
          <p:txBody>
            <a:bodyPr wrap="square" rtlCol="0" anchor="t">
              <a:spAutoFit/>
            </a:bodyPr>
            <a:p>
              <a:r>
                <a:rPr lang="en-US" altLang="zh-CN" sz="2000">
                  <a:latin typeface="Times New Roman" panose="02020603050405020304" pitchFamily="18" charset="0"/>
                  <a:ea typeface="黑体" panose="02010609060101010101" charset="-122"/>
                  <a:cs typeface="Times New Roman" panose="02020603050405020304" pitchFamily="18" charset="0"/>
                  <a:sym typeface="+mn-ea"/>
                </a:rPr>
                <a:t>AmBe</a:t>
              </a:r>
              <a:r>
                <a:rPr lang="zh-CN" altLang="en-US" sz="2000">
                  <a:latin typeface="Times New Roman" panose="02020603050405020304" pitchFamily="18" charset="0"/>
                  <a:ea typeface="黑体" panose="02010609060101010101" charset="-122"/>
                  <a:cs typeface="Times New Roman" panose="02020603050405020304" pitchFamily="18" charset="0"/>
                  <a:sym typeface="+mn-ea"/>
                </a:rPr>
                <a:t>源</a:t>
              </a:r>
              <a:endParaRPr lang="zh-CN" altLang="en-US" sz="2000">
                <a:latin typeface="Times New Roman" panose="02020603050405020304" pitchFamily="18" charset="0"/>
                <a:ea typeface="黑体" panose="02010609060101010101" charset="-122"/>
                <a:cs typeface="Times New Roman" panose="02020603050405020304" pitchFamily="18" charset="0"/>
                <a:sym typeface="+mn-ea"/>
              </a:endParaRPr>
            </a:p>
          </p:txBody>
        </p:sp>
      </p:grpSp>
      <p:graphicFrame>
        <p:nvGraphicFramePr>
          <p:cNvPr id="95" name="表格 94"/>
          <p:cNvGraphicFramePr/>
          <p:nvPr>
            <p:custDataLst>
              <p:tags r:id="rId12"/>
            </p:custDataLst>
          </p:nvPr>
        </p:nvGraphicFramePr>
        <p:xfrm>
          <a:off x="1191895" y="4810125"/>
          <a:ext cx="5627370" cy="1398270"/>
        </p:xfrm>
        <a:graphic>
          <a:graphicData uri="http://schemas.openxmlformats.org/drawingml/2006/table">
            <a:tbl>
              <a:tblPr firstRow="1" bandRow="1">
                <a:tableStyleId>{5C22544A-7EE6-4342-B048-85BDC9FD1C3A}</a:tableStyleId>
              </a:tblPr>
              <a:tblGrid>
                <a:gridCol w="1875790"/>
                <a:gridCol w="1875790"/>
                <a:gridCol w="1875790"/>
              </a:tblGrid>
              <a:tr h="466090">
                <a:tc>
                  <a:txBody>
                    <a:bodyPr/>
                    <a:p>
                      <a:pPr algn="ctr">
                        <a:buNone/>
                      </a:pPr>
                      <a:r>
                        <a:rPr lang="zh-CN" altLang="en-US">
                          <a:solidFill>
                            <a:schemeClr val="tx1"/>
                          </a:solidFill>
                          <a:latin typeface="Times New Roman" panose="02020603050405020304" pitchFamily="18" charset="0"/>
                          <a:cs typeface="Times New Roman" panose="02020603050405020304" pitchFamily="18" charset="0"/>
                        </a:rPr>
                        <a:t>气压</a:t>
                      </a:r>
                      <a:r>
                        <a:rPr lang="en-US" altLang="zh-CN">
                          <a:solidFill>
                            <a:schemeClr val="tx1"/>
                          </a:solidFill>
                          <a:latin typeface="Times New Roman" panose="02020603050405020304" pitchFamily="18" charset="0"/>
                          <a:cs typeface="Times New Roman" panose="02020603050405020304" pitchFamily="18" charset="0"/>
                        </a:rPr>
                        <a:t> </a:t>
                      </a:r>
                      <a:r>
                        <a:rPr lang="en-US" altLang="zh-CN" b="0">
                          <a:solidFill>
                            <a:schemeClr val="tx1"/>
                          </a:solidFill>
                          <a:latin typeface="Times New Roman" panose="02020603050405020304" pitchFamily="18" charset="0"/>
                          <a:cs typeface="Times New Roman" panose="02020603050405020304" pitchFamily="18" charset="0"/>
                        </a:rPr>
                        <a:t>\ </a:t>
                      </a:r>
                      <a:r>
                        <a:rPr lang="zh-CN" altLang="en-US">
                          <a:solidFill>
                            <a:schemeClr val="tx1"/>
                          </a:solidFill>
                          <a:latin typeface="Times New Roman" panose="02020603050405020304" pitchFamily="18" charset="0"/>
                          <a:cs typeface="Times New Roman" panose="02020603050405020304" pitchFamily="18" charset="0"/>
                        </a:rPr>
                        <a:t>粒子种类</a:t>
                      </a:r>
                      <a:endParaRPr lang="zh-CN" altLang="en-US">
                        <a:solidFill>
                          <a:schemeClr val="tx1"/>
                        </a:solidFill>
                        <a:latin typeface="Times New Roman" panose="02020603050405020304" pitchFamily="18" charset="0"/>
                        <a:cs typeface="Times New Roman" panose="02020603050405020304" pitchFamily="18" charset="0"/>
                      </a:endParaRPr>
                    </a:p>
                  </a:txBody>
                  <a:tcPr anchor="ctr" anchorCtr="0">
                    <a:lnT w="28575">
                      <a:solidFill>
                        <a:schemeClr val="tx1"/>
                      </a:solidFill>
                      <a:prstDash val="solid"/>
                    </a:lnT>
                    <a:lnB w="12700">
                      <a:solidFill>
                        <a:schemeClr val="tx1"/>
                      </a:solidFill>
                      <a:prstDash val="solid"/>
                    </a:lnB>
                    <a:noFill/>
                  </a:tcPr>
                </a:tc>
                <a:tc>
                  <a:txBody>
                    <a:bodyPr/>
                    <a:p>
                      <a:pPr algn="ctr">
                        <a:buNone/>
                      </a:pPr>
                      <a:r>
                        <a:rPr lang="en-US" altLang="zh-CN">
                          <a:solidFill>
                            <a:schemeClr val="tx1"/>
                          </a:solidFill>
                          <a:latin typeface="Times New Roman" panose="02020603050405020304" pitchFamily="18" charset="0"/>
                          <a:cs typeface="Times New Roman" panose="02020603050405020304" pitchFamily="18" charset="0"/>
                        </a:rPr>
                        <a:t>2.1MeV α</a:t>
                      </a:r>
                      <a:endParaRPr lang="en-US" altLang="zh-CN">
                        <a:solidFill>
                          <a:schemeClr val="tx1"/>
                        </a:solidFill>
                        <a:latin typeface="Times New Roman" panose="02020603050405020304" pitchFamily="18" charset="0"/>
                        <a:cs typeface="Times New Roman" panose="02020603050405020304" pitchFamily="18" charset="0"/>
                      </a:endParaRPr>
                    </a:p>
                  </a:txBody>
                  <a:tcPr anchor="ctr" anchorCtr="0">
                    <a:lnT w="28575">
                      <a:solidFill>
                        <a:schemeClr val="tx1"/>
                      </a:solidFill>
                      <a:prstDash val="solid"/>
                    </a:lnT>
                    <a:lnB w="12700">
                      <a:solidFill>
                        <a:schemeClr val="tx1"/>
                      </a:solidFill>
                      <a:prstDash val="solid"/>
                    </a:lnB>
                    <a:noFill/>
                  </a:tcPr>
                </a:tc>
                <a:tc>
                  <a:txBody>
                    <a:bodyPr/>
                    <a:p>
                      <a:pPr algn="ctr">
                        <a:buNone/>
                      </a:pPr>
                      <a:r>
                        <a:rPr lang="en-US" altLang="zh-CN">
                          <a:solidFill>
                            <a:schemeClr val="tx1"/>
                          </a:solidFill>
                          <a:latin typeface="Times New Roman" panose="02020603050405020304" pitchFamily="18" charset="0"/>
                          <a:cs typeface="Times New Roman" panose="02020603050405020304" pitchFamily="18" charset="0"/>
                        </a:rPr>
                        <a:t>2.7MeV</a:t>
                      </a:r>
                      <a:r>
                        <a:rPr lang="en-US" altLang="zh-CN" i="1">
                          <a:solidFill>
                            <a:schemeClr val="tx1"/>
                          </a:solidFill>
                          <a:latin typeface="Times New Roman" panose="02020603050405020304" pitchFamily="18" charset="0"/>
                          <a:cs typeface="Times New Roman" panose="02020603050405020304" pitchFamily="18" charset="0"/>
                        </a:rPr>
                        <a:t> t</a:t>
                      </a:r>
                      <a:endParaRPr lang="en-US" altLang="zh-CN" i="1">
                        <a:solidFill>
                          <a:schemeClr val="tx1"/>
                        </a:solidFill>
                        <a:latin typeface="Times New Roman" panose="02020603050405020304" pitchFamily="18" charset="0"/>
                        <a:cs typeface="Times New Roman" panose="02020603050405020304" pitchFamily="18" charset="0"/>
                      </a:endParaRPr>
                    </a:p>
                  </a:txBody>
                  <a:tcPr anchor="ctr" anchorCtr="0">
                    <a:lnT w="28575">
                      <a:solidFill>
                        <a:schemeClr val="tx1"/>
                      </a:solidFill>
                      <a:prstDash val="solid"/>
                    </a:lnT>
                    <a:lnB w="12700">
                      <a:solidFill>
                        <a:schemeClr val="tx1"/>
                      </a:solidFill>
                      <a:prstDash val="solid"/>
                    </a:lnB>
                    <a:noFill/>
                  </a:tcPr>
                </a:tc>
              </a:tr>
              <a:tr h="466090">
                <a:tc>
                  <a:txBody>
                    <a:bodyPr/>
                    <a:p>
                      <a:pPr algn="ctr">
                        <a:buNone/>
                      </a:pPr>
                      <a:r>
                        <a:rPr lang="en-US" altLang="zh-CN">
                          <a:latin typeface="Times New Roman" panose="02020603050405020304" pitchFamily="18" charset="0"/>
                          <a:cs typeface="Times New Roman" panose="02020603050405020304" pitchFamily="18" charset="0"/>
                        </a:rPr>
                        <a:t>1atm</a:t>
                      </a:r>
                      <a:endParaRPr lang="en-US" altLang="zh-CN">
                        <a:latin typeface="Times New Roman" panose="02020603050405020304" pitchFamily="18" charset="0"/>
                        <a:cs typeface="Times New Roman" panose="02020603050405020304" pitchFamily="18" charset="0"/>
                      </a:endParaRPr>
                    </a:p>
                  </a:txBody>
                  <a:tcPr anchor="ctr" anchorCtr="0">
                    <a:lnT w="12700">
                      <a:solidFill>
                        <a:schemeClr val="tx1"/>
                      </a:solidFill>
                      <a:prstDash val="solid"/>
                    </a:lnT>
                    <a:noFill/>
                  </a:tcPr>
                </a:tc>
                <a:tc>
                  <a:txBody>
                    <a:bodyPr/>
                    <a:p>
                      <a:pPr algn="ctr">
                        <a:buNone/>
                      </a:pPr>
                      <a:r>
                        <a:rPr lang="en-US" altLang="zh-CN">
                          <a:latin typeface="Times New Roman" panose="02020603050405020304" pitchFamily="18" charset="0"/>
                          <a:cs typeface="Times New Roman" panose="02020603050405020304" pitchFamily="18" charset="0"/>
                        </a:rPr>
                        <a:t>12.0mm</a:t>
                      </a:r>
                      <a:endParaRPr lang="en-US" altLang="zh-CN">
                        <a:latin typeface="Times New Roman" panose="02020603050405020304" pitchFamily="18" charset="0"/>
                        <a:cs typeface="Times New Roman" panose="02020603050405020304" pitchFamily="18" charset="0"/>
                      </a:endParaRPr>
                    </a:p>
                  </a:txBody>
                  <a:tcPr anchor="ctr" anchorCtr="0">
                    <a:lnT w="12700">
                      <a:solidFill>
                        <a:schemeClr val="tx1"/>
                      </a:solidFill>
                      <a:prstDash val="solid"/>
                    </a:lnT>
                    <a:noFill/>
                  </a:tcPr>
                </a:tc>
                <a:tc>
                  <a:txBody>
                    <a:bodyPr/>
                    <a:p>
                      <a:pPr algn="ctr">
                        <a:buNone/>
                      </a:pPr>
                      <a:r>
                        <a:rPr lang="en-US" altLang="zh-CN">
                          <a:latin typeface="Times New Roman" panose="02020603050405020304" pitchFamily="18" charset="0"/>
                          <a:cs typeface="Times New Roman" panose="02020603050405020304" pitchFamily="18" charset="0"/>
                        </a:rPr>
                        <a:t>67.6mm</a:t>
                      </a:r>
                      <a:endParaRPr lang="en-US" altLang="zh-CN">
                        <a:latin typeface="Times New Roman" panose="02020603050405020304" pitchFamily="18" charset="0"/>
                        <a:cs typeface="Times New Roman" panose="02020603050405020304" pitchFamily="18" charset="0"/>
                      </a:endParaRPr>
                    </a:p>
                  </a:txBody>
                  <a:tcPr anchor="ctr" anchorCtr="0">
                    <a:lnT w="12700">
                      <a:solidFill>
                        <a:schemeClr val="tx1"/>
                      </a:solidFill>
                      <a:prstDash val="solid"/>
                    </a:lnT>
                    <a:noFill/>
                  </a:tcPr>
                </a:tc>
              </a:tr>
              <a:tr h="466090">
                <a:tc>
                  <a:txBody>
                    <a:bodyPr/>
                    <a:p>
                      <a:pPr algn="ctr">
                        <a:buNone/>
                      </a:pPr>
                      <a:r>
                        <a:rPr lang="en-US" altLang="zh-CN">
                          <a:latin typeface="Times New Roman" panose="02020603050405020304" pitchFamily="18" charset="0"/>
                          <a:cs typeface="Times New Roman" panose="02020603050405020304" pitchFamily="18" charset="0"/>
                        </a:rPr>
                        <a:t>0.5atm</a:t>
                      </a:r>
                      <a:endParaRPr lang="en-US" altLang="zh-CN">
                        <a:latin typeface="Times New Roman" panose="02020603050405020304" pitchFamily="18" charset="0"/>
                        <a:cs typeface="Times New Roman" panose="02020603050405020304" pitchFamily="18" charset="0"/>
                      </a:endParaRPr>
                    </a:p>
                  </a:txBody>
                  <a:tcPr anchor="ctr" anchorCtr="0">
                    <a:lnB w="12700" cmpd="sng">
                      <a:solidFill>
                        <a:schemeClr val="tx1"/>
                      </a:solidFill>
                      <a:prstDash val="solid"/>
                    </a:lnB>
                    <a:noFill/>
                  </a:tcPr>
                </a:tc>
                <a:tc>
                  <a:txBody>
                    <a:bodyPr/>
                    <a:p>
                      <a:pPr algn="ctr">
                        <a:buNone/>
                      </a:pPr>
                      <a:r>
                        <a:rPr lang="en-US" altLang="zh-CN">
                          <a:latin typeface="Times New Roman" panose="02020603050405020304" pitchFamily="18" charset="0"/>
                          <a:cs typeface="Times New Roman" panose="02020603050405020304" pitchFamily="18" charset="0"/>
                        </a:rPr>
                        <a:t>24.0mm</a:t>
                      </a:r>
                      <a:endParaRPr lang="en-US" altLang="zh-CN">
                        <a:latin typeface="Times New Roman" panose="02020603050405020304" pitchFamily="18" charset="0"/>
                        <a:cs typeface="Times New Roman" panose="02020603050405020304" pitchFamily="18" charset="0"/>
                      </a:endParaRPr>
                    </a:p>
                  </a:txBody>
                  <a:tcPr anchor="ctr" anchorCtr="0">
                    <a:lnB w="12700" cmpd="sng">
                      <a:solidFill>
                        <a:schemeClr val="tx1"/>
                      </a:solidFill>
                      <a:prstDash val="solid"/>
                    </a:lnB>
                    <a:noFill/>
                  </a:tcPr>
                </a:tc>
                <a:tc>
                  <a:txBody>
                    <a:bodyPr/>
                    <a:p>
                      <a:pPr algn="ctr">
                        <a:buNone/>
                      </a:pPr>
                      <a:r>
                        <a:rPr lang="en-US" altLang="zh-CN">
                          <a:latin typeface="Times New Roman" panose="02020603050405020304" pitchFamily="18" charset="0"/>
                          <a:cs typeface="Times New Roman" panose="02020603050405020304" pitchFamily="18" charset="0"/>
                        </a:rPr>
                        <a:t>135.2mm</a:t>
                      </a:r>
                      <a:endParaRPr lang="en-US" altLang="zh-CN">
                        <a:latin typeface="Times New Roman" panose="02020603050405020304" pitchFamily="18" charset="0"/>
                        <a:cs typeface="Times New Roman" panose="02020603050405020304" pitchFamily="18" charset="0"/>
                      </a:endParaRPr>
                    </a:p>
                  </a:txBody>
                  <a:tcPr anchor="ctr" anchorCtr="0">
                    <a:lnB w="12700" cmpd="sng">
                      <a:solidFill>
                        <a:schemeClr val="tx1"/>
                      </a:solidFill>
                      <a:prstDash val="solid"/>
                    </a:lnB>
                    <a:noFill/>
                  </a:tcPr>
                </a:tc>
              </a:tr>
            </a:tbl>
          </a:graphicData>
        </a:graphic>
      </p:graphicFrame>
      <p:sp>
        <p:nvSpPr>
          <p:cNvPr id="96" name="文本框 95"/>
          <p:cNvSpPr txBox="1"/>
          <p:nvPr>
            <p:custDataLst>
              <p:tags r:id="rId13"/>
            </p:custDataLst>
          </p:nvPr>
        </p:nvSpPr>
        <p:spPr>
          <a:xfrm>
            <a:off x="3340735" y="4409440"/>
            <a:ext cx="1116330" cy="368300"/>
          </a:xfrm>
          <a:prstGeom prst="rect">
            <a:avLst/>
          </a:prstGeom>
          <a:noFill/>
        </p:spPr>
        <p:txBody>
          <a:bodyPr wrap="square" rtlCol="0">
            <a:spAutoFit/>
          </a:bodyPr>
          <a:p>
            <a:r>
              <a:rPr lang="zh-CN" altLang="en-US">
                <a:latin typeface="黑体" panose="02010609060101010101" charset="-122"/>
                <a:ea typeface="黑体" panose="02010609060101010101" charset="-122"/>
              </a:rPr>
              <a:t>粒子射程</a:t>
            </a:r>
            <a:endParaRPr lang="zh-CN" altLang="en-US">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27481"/>
    </mc:Choice>
    <mc:Fallback>
      <p:transition advTm="2748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68941" y="320042"/>
            <a:ext cx="2854123" cy="1325563"/>
          </a:xfrm>
        </p:spPr>
        <p:txBody>
          <a:bodyPr>
            <a:normAutofit/>
          </a:bodyPr>
          <a:lstStyle/>
          <a:p>
            <a:r>
              <a:rPr lang="zh-CN" altLang="en-US" sz="4800" b="1" dirty="0" smtClean="0">
                <a:latin typeface="宋体" panose="02010600030101010101" pitchFamily="2" charset="-122"/>
                <a:ea typeface="宋体" panose="02010600030101010101" pitchFamily="2" charset="-122"/>
                <a:cs typeface="Times New Roman" panose="02020603050405020304" pitchFamily="18" charset="0"/>
              </a:rPr>
              <a:t>报告目录</a:t>
            </a:r>
            <a:endParaRPr lang="zh-CN" altLang="en-US" sz="4800"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3" name="内容占位符 2"/>
          <p:cNvSpPr>
            <a:spLocks noGrp="1"/>
          </p:cNvSpPr>
          <p:nvPr>
            <p:ph idx="1"/>
          </p:nvPr>
        </p:nvSpPr>
        <p:spPr>
          <a:xfrm>
            <a:off x="2934335" y="1768475"/>
            <a:ext cx="6445250" cy="3321050"/>
          </a:xfrm>
        </p:spPr>
        <p:txBody>
          <a:bodyPr>
            <a:noAutofit/>
          </a:bodyPr>
          <a:lstStyle/>
          <a:p>
            <a:pPr marL="0" indent="0">
              <a:lnSpc>
                <a:spcPct val="150000"/>
              </a:lnSpc>
              <a:buNone/>
            </a:pP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1. </a:t>
            </a:r>
            <a:r>
              <a:rPr lang="en-US" altLang="zh-CN" sz="3200" b="1" baseline="30000" dirty="0">
                <a:latin typeface="Times New Roman" panose="02020603050405020304" pitchFamily="18" charset="0"/>
                <a:ea typeface="宋体" panose="02010600030101010101" pitchFamily="2" charset="-122"/>
                <a:cs typeface="Times New Roman" panose="02020603050405020304" pitchFamily="18" charset="0"/>
              </a:rPr>
              <a:t>19</a:t>
            </a: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F(</a:t>
            </a:r>
            <a:r>
              <a:rPr lang="en-US" altLang="zh-CN" sz="3200" b="1" i="1" dirty="0">
                <a:latin typeface="Times New Roman" panose="02020603050405020304" pitchFamily="18" charset="0"/>
                <a:ea typeface="宋体" panose="02010600030101010101" pitchFamily="2" charset="-122"/>
                <a:cs typeface="Times New Roman" panose="02020603050405020304" pitchFamily="18" charset="0"/>
              </a:rPr>
              <a:t>n,α</a:t>
            </a: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baseline="30000" dirty="0">
                <a:latin typeface="Times New Roman" panose="02020603050405020304" pitchFamily="18" charset="0"/>
                <a:ea typeface="宋体" panose="02010600030101010101" pitchFamily="2" charset="-122"/>
                <a:cs typeface="Times New Roman" panose="02020603050405020304" pitchFamily="18" charset="0"/>
              </a:rPr>
              <a:t>16</a:t>
            </a: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N</a:t>
            </a:r>
            <a:r>
              <a:rPr lang="zh-CN" altLang="en-US" sz="3200" b="1" dirty="0">
                <a:latin typeface="Times New Roman" panose="02020603050405020304" pitchFamily="18" charset="0"/>
                <a:ea typeface="宋体" panose="02010600030101010101" pitchFamily="2" charset="-122"/>
                <a:cs typeface="Times New Roman" panose="02020603050405020304" pitchFamily="18" charset="0"/>
              </a:rPr>
              <a:t>反应</a:t>
            </a:r>
            <a:r>
              <a:rPr lang="zh-CN" altLang="en-US" sz="3200" b="1" dirty="0">
                <a:latin typeface="Times New Roman" panose="02020603050405020304" pitchFamily="18" charset="0"/>
                <a:ea typeface="宋体" panose="02010600030101010101" pitchFamily="2" charset="-122"/>
                <a:cs typeface="Times New Roman" panose="02020603050405020304" pitchFamily="18" charset="0"/>
              </a:rPr>
              <a:t>测量测试实验</a:t>
            </a:r>
            <a:endParaRPr lang="zh-CN" altLang="en-US" sz="3200" b="1" dirty="0" smtClean="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ct val="150000"/>
              </a:lnSpc>
              <a:buNone/>
            </a:pP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2</a:t>
            </a: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baseline="30000" dirty="0" smtClean="0">
                <a:latin typeface="Times New Roman" panose="02020603050405020304" pitchFamily="18" charset="0"/>
                <a:ea typeface="宋体" panose="02010600030101010101" pitchFamily="2" charset="-122"/>
                <a:cs typeface="Times New Roman" panose="02020603050405020304" pitchFamily="18" charset="0"/>
              </a:rPr>
              <a:t>232</a:t>
            </a: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Th(</a:t>
            </a:r>
            <a:r>
              <a:rPr lang="en-US" altLang="zh-CN" sz="3200" b="1" i="1" dirty="0" smtClean="0">
                <a:latin typeface="Times New Roman" panose="02020603050405020304" pitchFamily="18" charset="0"/>
                <a:ea typeface="宋体" panose="02010600030101010101" pitchFamily="2" charset="-122"/>
                <a:cs typeface="Times New Roman" panose="02020603050405020304" pitchFamily="18" charset="0"/>
              </a:rPr>
              <a:t>n,f</a:t>
            </a: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3200" b="1" dirty="0" smtClean="0">
                <a:latin typeface="Times New Roman" panose="02020603050405020304" pitchFamily="18" charset="0"/>
                <a:ea typeface="宋体" panose="02010600030101010101" pitchFamily="2" charset="-122"/>
                <a:cs typeface="Times New Roman" panose="02020603050405020304" pitchFamily="18" charset="0"/>
              </a:rPr>
              <a:t>截面测量实验</a:t>
            </a:r>
            <a:endParaRPr lang="zh-CN" altLang="en-US" sz="3200" b="1" dirty="0" smtClean="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ct val="150000"/>
              </a:lnSpc>
              <a:buNone/>
            </a:pP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3</a:t>
            </a: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dirty="0" smtClean="0">
                <a:latin typeface="Times New Roman" panose="02020603050405020304" pitchFamily="18" charset="0"/>
                <a:ea typeface="宋体" panose="02010600030101010101" pitchFamily="2" charset="-122"/>
                <a:cs typeface="Times New Roman" panose="02020603050405020304" pitchFamily="18" charset="0"/>
              </a:rPr>
              <a:t>计划开展的</a:t>
            </a:r>
            <a:r>
              <a:rPr lang="zh-CN" altLang="en-US" sz="3200" b="1" dirty="0" smtClean="0">
                <a:latin typeface="Times New Roman" panose="02020603050405020304" pitchFamily="18" charset="0"/>
                <a:ea typeface="宋体" panose="02010600030101010101" pitchFamily="2" charset="-122"/>
                <a:cs typeface="Times New Roman" panose="02020603050405020304" pitchFamily="18" charset="0"/>
              </a:rPr>
              <a:t>其他实验</a:t>
            </a:r>
            <a:endParaRPr lang="zh-CN" altLang="en-US" sz="3200" b="1" dirty="0" smtClean="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ct val="150000"/>
              </a:lnSpc>
              <a:buNone/>
            </a:pP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4</a:t>
            </a: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dirty="0" smtClean="0">
                <a:latin typeface="Times New Roman" panose="02020603050405020304" pitchFamily="18" charset="0"/>
                <a:ea typeface="宋体" panose="02010600030101010101" pitchFamily="2" charset="-122"/>
                <a:cs typeface="Times New Roman" panose="02020603050405020304" pitchFamily="18" charset="0"/>
              </a:rPr>
              <a:t>北京大学</a:t>
            </a: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TPC</a:t>
            </a:r>
            <a:r>
              <a:rPr lang="zh-CN" altLang="en-US" sz="3200" b="1" dirty="0" smtClean="0">
                <a:latin typeface="Times New Roman" panose="02020603050405020304" pitchFamily="18" charset="0"/>
                <a:ea typeface="宋体" panose="02010600030101010101" pitchFamily="2" charset="-122"/>
                <a:cs typeface="Times New Roman" panose="02020603050405020304" pitchFamily="18" charset="0"/>
              </a:rPr>
              <a:t>改进需求</a:t>
            </a:r>
            <a:endParaRPr lang="en-US" altLang="zh-CN" sz="3200" b="1" dirty="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ct val="150000"/>
              </a:lnSpc>
              <a:buNone/>
            </a:pPr>
            <a:endParaRPr lang="zh-CN" altLang="en-US" sz="32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74A286CE-CDBA-4802-A857-7265CC2C9B45}" type="slidenum">
              <a:rPr lang="zh-CN" altLang="en-US" sz="1800" smtClean="0"/>
            </a:fld>
            <a:endParaRPr lang="zh-CN" altLang="en-US" sz="1800" dirty="0"/>
          </a:p>
        </p:txBody>
      </p:sp>
      <p:cxnSp>
        <p:nvCxnSpPr>
          <p:cNvPr id="5" name="直接连接符 4"/>
          <p:cNvCxnSpPr/>
          <p:nvPr/>
        </p:nvCxnSpPr>
        <p:spPr>
          <a:xfrm>
            <a:off x="998652" y="1353465"/>
            <a:ext cx="10201141" cy="16652"/>
          </a:xfrm>
          <a:prstGeom prst="line">
            <a:avLst/>
          </a:prstGeom>
          <a:noFill/>
          <a:ln w="28575" cap="flat" cmpd="sng" algn="ctr">
            <a:solidFill>
              <a:srgbClr val="FF0000"/>
            </a:solidFill>
            <a:prstDash val="solid"/>
          </a:ln>
          <a:effectLst/>
        </p:spPr>
      </p:cxnSp>
    </p:spTree>
  </p:cSld>
  <p:clrMapOvr>
    <a:masterClrMapping/>
  </p:clrMapOvr>
  <mc:AlternateContent xmlns:mc="http://schemas.openxmlformats.org/markup-compatibility/2006">
    <mc:Choice xmlns:p14="http://schemas.microsoft.com/office/powerpoint/2010/main" Requires="p14">
      <p:transition spd="slow" p14:dur="2000" advTm="2821"/>
    </mc:Choice>
    <mc:Fallback>
      <p:transition spd="slow" advTm="282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4225" y="490220"/>
            <a:ext cx="7825740" cy="740410"/>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3.1 </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热中子诱发</a:t>
            </a:r>
            <a:r>
              <a:rPr lang="en-US" sz="2800" baseline="30000">
                <a:solidFill>
                  <a:srgbClr val="000000"/>
                </a:solidFill>
                <a:latin typeface="Times New Roman" panose="02020603050405020304" charset="-122"/>
                <a:sym typeface="+mn-ea"/>
              </a:rPr>
              <a:t>6</a:t>
            </a:r>
            <a:r>
              <a:rPr lang="en-US" sz="2800">
                <a:solidFill>
                  <a:srgbClr val="000000"/>
                </a:solidFill>
                <a:latin typeface="Times New Roman" panose="02020603050405020304" charset="-122"/>
                <a:sym typeface="+mn-ea"/>
              </a:rPr>
              <a:t>Li(</a:t>
            </a:r>
            <a:r>
              <a:rPr lang="en-US" sz="2800" i="1">
                <a:solidFill>
                  <a:srgbClr val="000000"/>
                </a:solidFill>
                <a:latin typeface="Times New Roman" panose="02020603050405020304" charset="-122"/>
                <a:sym typeface="+mn-ea"/>
              </a:rPr>
              <a:t>n,t</a:t>
            </a:r>
            <a:r>
              <a:rPr lang="en-US" sz="2800">
                <a:solidFill>
                  <a:srgbClr val="000000"/>
                </a:solidFill>
                <a:latin typeface="Times New Roman" panose="02020603050405020304" charset="-122"/>
                <a:sym typeface="+mn-ea"/>
              </a:rPr>
              <a:t>)</a:t>
            </a:r>
            <a:r>
              <a:rPr lang="en-US" sz="2800" baseline="30000">
                <a:solidFill>
                  <a:srgbClr val="000000"/>
                </a:solidFill>
                <a:latin typeface="Times New Roman" panose="02020603050405020304" charset="-122"/>
                <a:sym typeface="+mn-ea"/>
              </a:rPr>
              <a:t>4</a:t>
            </a:r>
            <a:r>
              <a:rPr lang="en-US" sz="2800">
                <a:solidFill>
                  <a:srgbClr val="000000"/>
                </a:solidFill>
                <a:latin typeface="Times New Roman" panose="02020603050405020304" charset="-122"/>
                <a:sym typeface="+mn-ea"/>
              </a:rPr>
              <a:t>He</a:t>
            </a:r>
            <a:r>
              <a:rPr lang="zh-CN" altLang="en-US" sz="2800">
                <a:solidFill>
                  <a:srgbClr val="000000"/>
                </a:solidFill>
                <a:latin typeface="黑体" panose="02010609060101010101" charset="-122"/>
                <a:ea typeface="黑体" panose="02010609060101010101" charset="-122"/>
                <a:sym typeface="+mn-ea"/>
              </a:rPr>
              <a:t>反应测量</a:t>
            </a:r>
            <a:r>
              <a:rPr lang="en-US" altLang="zh-CN" sz="2800">
                <a:solidFill>
                  <a:srgbClr val="000000"/>
                </a:solidFill>
                <a:latin typeface="黑体" panose="02010609060101010101" charset="-122"/>
                <a:ea typeface="黑体" panose="02010609060101010101" charset="-122"/>
                <a:sym typeface="+mn-ea"/>
              </a:rPr>
              <a:t>——</a:t>
            </a:r>
            <a:r>
              <a:rPr lang="zh-CN" altLang="en-US" sz="2800">
                <a:solidFill>
                  <a:srgbClr val="000000"/>
                </a:solidFill>
                <a:latin typeface="黑体" panose="02010609060101010101" charset="-122"/>
                <a:ea typeface="黑体" panose="02010609060101010101" charset="-122"/>
                <a:sym typeface="+mn-ea"/>
              </a:rPr>
              <a:t>模拟</a:t>
            </a:r>
            <a:r>
              <a:rPr lang="zh-CN" altLang="en-US" sz="2800">
                <a:solidFill>
                  <a:srgbClr val="000000"/>
                </a:solidFill>
                <a:latin typeface="黑体" panose="02010609060101010101" charset="-122"/>
                <a:ea typeface="黑体" panose="02010609060101010101" charset="-122"/>
                <a:sym typeface="+mn-ea"/>
              </a:rPr>
              <a:t>结果</a:t>
            </a:r>
            <a:endParaRPr lang="zh-CN" altLang="en-US" sz="2800">
              <a:solidFill>
                <a:srgbClr val="000000"/>
              </a:solidFill>
              <a:latin typeface="黑体" panose="02010609060101010101" charset="-122"/>
              <a:ea typeface="黑体" panose="02010609060101010101" charset="-122"/>
              <a:sym typeface="+mn-ea"/>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0" y="10"/>
            <a:ext cx="4772025" cy="645160"/>
          </a:xfrm>
          <a:prstGeom prst="rect">
            <a:avLst/>
          </a:prstGeom>
        </p:spPr>
        <p:txBody>
          <a:bodyPr wrap="none">
            <a:spAutoFit/>
          </a:bodyPr>
          <a:lstStyle/>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3. </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计划开展的其他</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实验</a:t>
            </a:r>
            <a:endPar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23" name="图片 22" descr="热-A"/>
          <p:cNvPicPr>
            <a:picLocks noChangeAspect="1"/>
          </p:cNvPicPr>
          <p:nvPr>
            <p:custDataLst>
              <p:tags r:id="rId1"/>
            </p:custDataLst>
          </p:nvPr>
        </p:nvPicPr>
        <p:blipFill>
          <a:blip r:embed="rId2"/>
          <a:stretch>
            <a:fillRect/>
          </a:stretch>
        </p:blipFill>
        <p:spPr>
          <a:xfrm>
            <a:off x="250825" y="1492885"/>
            <a:ext cx="2228326" cy="2160000"/>
          </a:xfrm>
          <a:prstGeom prst="rect">
            <a:avLst/>
          </a:prstGeom>
        </p:spPr>
      </p:pic>
      <p:pic>
        <p:nvPicPr>
          <p:cNvPr id="24" name="图片 23" descr="热-T"/>
          <p:cNvPicPr>
            <a:picLocks noChangeAspect="1"/>
          </p:cNvPicPr>
          <p:nvPr>
            <p:custDataLst>
              <p:tags r:id="rId3"/>
            </p:custDataLst>
          </p:nvPr>
        </p:nvPicPr>
        <p:blipFill>
          <a:blip r:embed="rId4"/>
          <a:stretch>
            <a:fillRect/>
          </a:stretch>
        </p:blipFill>
        <p:spPr>
          <a:xfrm>
            <a:off x="250825" y="4079240"/>
            <a:ext cx="2228215" cy="2164715"/>
          </a:xfrm>
          <a:prstGeom prst="rect">
            <a:avLst/>
          </a:prstGeom>
        </p:spPr>
      </p:pic>
      <p:sp>
        <p:nvSpPr>
          <p:cNvPr id="9" name="文本框 8"/>
          <p:cNvSpPr txBox="1"/>
          <p:nvPr/>
        </p:nvSpPr>
        <p:spPr>
          <a:xfrm>
            <a:off x="1007110" y="3672840"/>
            <a:ext cx="1054735" cy="368300"/>
          </a:xfrm>
          <a:prstGeom prst="rect">
            <a:avLst/>
          </a:prstGeom>
          <a:noFill/>
        </p:spPr>
        <p:txBody>
          <a:bodyPr wrap="square" rtlCol="0">
            <a:spAutoFit/>
          </a:bodyPr>
          <a:p>
            <a:r>
              <a:rPr lang="en-US" altLang="zh-CN">
                <a:latin typeface="Cambria Math" panose="02040503050406030204" pitchFamily="18" charset="0"/>
                <a:ea typeface="黑体" panose="02010609060101010101" charset="-122"/>
                <a:cs typeface="Cambria Math" panose="02040503050406030204" pitchFamily="18" charset="0"/>
              </a:rPr>
              <a:t>α</a:t>
            </a:r>
            <a:r>
              <a:rPr lang="zh-CN" altLang="en-US">
                <a:latin typeface="黑体" panose="02010609060101010101" charset="-122"/>
                <a:ea typeface="黑体" panose="02010609060101010101" charset="-122"/>
                <a:cs typeface="黑体" panose="02010609060101010101" charset="-122"/>
              </a:rPr>
              <a:t>事件</a:t>
            </a:r>
            <a:endParaRPr lang="zh-CN" altLang="en-US">
              <a:latin typeface="黑体" panose="02010609060101010101" charset="-122"/>
              <a:ea typeface="黑体" panose="02010609060101010101" charset="-122"/>
              <a:cs typeface="黑体" panose="02010609060101010101" charset="-122"/>
            </a:endParaRPr>
          </a:p>
        </p:txBody>
      </p:sp>
      <p:sp>
        <p:nvSpPr>
          <p:cNvPr id="10" name="文本框 9"/>
          <p:cNvSpPr txBox="1"/>
          <p:nvPr>
            <p:custDataLst>
              <p:tags r:id="rId5"/>
            </p:custDataLst>
          </p:nvPr>
        </p:nvSpPr>
        <p:spPr>
          <a:xfrm>
            <a:off x="998855" y="6282055"/>
            <a:ext cx="1054735" cy="368300"/>
          </a:xfrm>
          <a:prstGeom prst="rect">
            <a:avLst/>
          </a:prstGeom>
          <a:noFill/>
        </p:spPr>
        <p:txBody>
          <a:bodyPr wrap="square" rtlCol="0">
            <a:spAutoFit/>
          </a:bodyPr>
          <a:p>
            <a:r>
              <a:rPr lang="en-US" altLang="zh-CN">
                <a:latin typeface="Times New Roman" panose="02020603050405020304" pitchFamily="18" charset="0"/>
                <a:ea typeface="黑体" panose="02010609060101010101" charset="-122"/>
                <a:cs typeface="Times New Roman" panose="02020603050405020304" pitchFamily="18" charset="0"/>
              </a:rPr>
              <a:t>t</a:t>
            </a:r>
            <a:r>
              <a:rPr lang="zh-CN" altLang="en-US">
                <a:latin typeface="黑体" panose="02010609060101010101" charset="-122"/>
                <a:ea typeface="黑体" panose="02010609060101010101" charset="-122"/>
                <a:cs typeface="黑体" panose="02010609060101010101" charset="-122"/>
              </a:rPr>
              <a:t>事件</a:t>
            </a:r>
            <a:endParaRPr lang="zh-CN" altLang="en-US">
              <a:latin typeface="黑体" panose="02010609060101010101" charset="-122"/>
              <a:ea typeface="黑体" panose="02010609060101010101" charset="-122"/>
              <a:cs typeface="黑体" panose="02010609060101010101" charset="-122"/>
            </a:endParaRPr>
          </a:p>
        </p:txBody>
      </p:sp>
      <p:pic>
        <p:nvPicPr>
          <p:cNvPr id="11" name="图片 10" descr="Energy-LengthTrk"/>
          <p:cNvPicPr>
            <a:picLocks noChangeAspect="1"/>
          </p:cNvPicPr>
          <p:nvPr>
            <p:custDataLst>
              <p:tags r:id="rId6"/>
            </p:custDataLst>
          </p:nvPr>
        </p:nvPicPr>
        <p:blipFill>
          <a:blip r:embed="rId7"/>
          <a:stretch>
            <a:fillRect/>
          </a:stretch>
        </p:blipFill>
        <p:spPr>
          <a:xfrm>
            <a:off x="2959735" y="1641475"/>
            <a:ext cx="4017081" cy="2160000"/>
          </a:xfrm>
          <a:prstGeom prst="rect">
            <a:avLst/>
          </a:prstGeom>
        </p:spPr>
      </p:pic>
      <p:pic>
        <p:nvPicPr>
          <p:cNvPr id="12" name="图片 11" descr="LengthTrk"/>
          <p:cNvPicPr>
            <a:picLocks noChangeAspect="1"/>
          </p:cNvPicPr>
          <p:nvPr>
            <p:custDataLst>
              <p:tags r:id="rId8"/>
            </p:custDataLst>
          </p:nvPr>
        </p:nvPicPr>
        <p:blipFill>
          <a:blip r:embed="rId9"/>
          <a:stretch>
            <a:fillRect/>
          </a:stretch>
        </p:blipFill>
        <p:spPr>
          <a:xfrm>
            <a:off x="7336790" y="1641475"/>
            <a:ext cx="4016802" cy="2160000"/>
          </a:xfrm>
          <a:prstGeom prst="rect">
            <a:avLst/>
          </a:prstGeom>
        </p:spPr>
      </p:pic>
      <p:pic>
        <p:nvPicPr>
          <p:cNvPr id="13" name="图片 12" descr="Energy"/>
          <p:cNvPicPr>
            <a:picLocks noChangeAspect="1"/>
          </p:cNvPicPr>
          <p:nvPr>
            <p:custDataLst>
              <p:tags r:id="rId10"/>
            </p:custDataLst>
          </p:nvPr>
        </p:nvPicPr>
        <p:blipFill>
          <a:blip r:embed="rId11"/>
          <a:stretch>
            <a:fillRect/>
          </a:stretch>
        </p:blipFill>
        <p:spPr>
          <a:xfrm>
            <a:off x="2884805" y="3904615"/>
            <a:ext cx="4019377" cy="2160000"/>
          </a:xfrm>
          <a:prstGeom prst="rect">
            <a:avLst/>
          </a:prstGeom>
        </p:spPr>
      </p:pic>
      <p:pic>
        <p:nvPicPr>
          <p:cNvPr id="16" name="图片 15" descr="Energy-NumHit"/>
          <p:cNvPicPr>
            <a:picLocks noChangeAspect="1"/>
          </p:cNvPicPr>
          <p:nvPr>
            <p:custDataLst>
              <p:tags r:id="rId12"/>
            </p:custDataLst>
          </p:nvPr>
        </p:nvPicPr>
        <p:blipFill>
          <a:blip r:embed="rId13"/>
          <a:stretch>
            <a:fillRect/>
          </a:stretch>
        </p:blipFill>
        <p:spPr>
          <a:xfrm>
            <a:off x="7330440" y="3904615"/>
            <a:ext cx="4020238" cy="2160000"/>
          </a:xfrm>
          <a:prstGeom prst="rect">
            <a:avLst/>
          </a:prstGeom>
        </p:spPr>
      </p:pic>
      <p:sp>
        <p:nvSpPr>
          <p:cNvPr id="19" name="文本框 18"/>
          <p:cNvSpPr txBox="1"/>
          <p:nvPr/>
        </p:nvSpPr>
        <p:spPr>
          <a:xfrm>
            <a:off x="6033135" y="6212840"/>
            <a:ext cx="2962275" cy="368300"/>
          </a:xfrm>
          <a:prstGeom prst="rect">
            <a:avLst/>
          </a:prstGeom>
          <a:noFill/>
        </p:spPr>
        <p:txBody>
          <a:bodyPr wrap="square" rtlCol="0">
            <a:spAutoFit/>
          </a:bodyPr>
          <a:p>
            <a:r>
              <a:rPr lang="zh-CN" altLang="en-US">
                <a:latin typeface="Times New Roman" panose="02020603050405020304" pitchFamily="18" charset="0"/>
                <a:ea typeface="黑体" panose="02010609060101010101" charset="-122"/>
                <a:cs typeface="Times New Roman" panose="02020603050405020304" pitchFamily="18" charset="0"/>
              </a:rPr>
              <a:t>厚度为</a:t>
            </a:r>
            <a:r>
              <a:rPr lang="en-US" altLang="zh-CN">
                <a:latin typeface="Times New Roman" panose="02020603050405020304" pitchFamily="18" charset="0"/>
                <a:ea typeface="黑体" panose="02010609060101010101" charset="-122"/>
                <a:cs typeface="Times New Roman" panose="02020603050405020304" pitchFamily="18" charset="0"/>
              </a:rPr>
              <a:t>1μm</a:t>
            </a:r>
            <a:r>
              <a:rPr lang="zh-CN" altLang="en-US">
                <a:latin typeface="Times New Roman" panose="02020603050405020304" pitchFamily="18" charset="0"/>
                <a:ea typeface="黑体" panose="02010609060101010101" charset="-122"/>
                <a:cs typeface="Times New Roman" panose="02020603050405020304" pitchFamily="18" charset="0"/>
              </a:rPr>
              <a:t>的</a:t>
            </a:r>
            <a:r>
              <a:rPr lang="en-US" altLang="zh-CN" baseline="30000">
                <a:latin typeface="Times New Roman" panose="02020603050405020304" pitchFamily="18" charset="0"/>
                <a:ea typeface="黑体" panose="02010609060101010101" charset="-122"/>
                <a:cs typeface="Times New Roman" panose="02020603050405020304" pitchFamily="18" charset="0"/>
              </a:rPr>
              <a:t>6</a:t>
            </a:r>
            <a:r>
              <a:rPr lang="en-US" altLang="zh-CN">
                <a:latin typeface="Times New Roman" panose="02020603050405020304" pitchFamily="18" charset="0"/>
                <a:ea typeface="黑体" panose="02010609060101010101" charset="-122"/>
                <a:cs typeface="Times New Roman" panose="02020603050405020304" pitchFamily="18" charset="0"/>
              </a:rPr>
              <a:t>LiF</a:t>
            </a:r>
            <a:r>
              <a:rPr lang="zh-CN" altLang="en-US">
                <a:latin typeface="Times New Roman" panose="02020603050405020304" pitchFamily="18" charset="0"/>
                <a:ea typeface="黑体" panose="02010609060101010101" charset="-122"/>
                <a:cs typeface="Times New Roman" panose="02020603050405020304" pitchFamily="18" charset="0"/>
              </a:rPr>
              <a:t>样品</a:t>
            </a:r>
            <a:endParaRPr lang="zh-CN" altLang="en-US">
              <a:latin typeface="Times New Roman" panose="02020603050405020304" pitchFamily="18" charset="0"/>
              <a:ea typeface="黑体" panose="02010609060101010101" charset="-122"/>
              <a:cs typeface="Times New Roman" panose="02020603050405020304" pitchFamily="18" charset="0"/>
            </a:endParaRPr>
          </a:p>
        </p:txBody>
      </p:sp>
      <p:sp>
        <p:nvSpPr>
          <p:cNvPr id="20" name="文本框 19"/>
          <p:cNvSpPr txBox="1"/>
          <p:nvPr/>
        </p:nvSpPr>
        <p:spPr>
          <a:xfrm>
            <a:off x="3641090" y="2368550"/>
            <a:ext cx="679450" cy="398780"/>
          </a:xfrm>
          <a:prstGeom prst="rect">
            <a:avLst/>
          </a:prstGeom>
          <a:noFill/>
        </p:spPr>
        <p:txBody>
          <a:bodyPr wrap="square" rtlCol="0">
            <a:spAutoFit/>
          </a:bodyPr>
          <a:p>
            <a:r>
              <a:rPr lang="en-US" altLang="zh-CN" sz="2000">
                <a:solidFill>
                  <a:srgbClr val="FF0000"/>
                </a:solidFill>
                <a:latin typeface="Cambria Math" panose="02040503050406030204" pitchFamily="18" charset="0"/>
                <a:cs typeface="Cambria Math" panose="02040503050406030204" pitchFamily="18" charset="0"/>
              </a:rPr>
              <a:t>α</a:t>
            </a:r>
            <a:endParaRPr lang="en-US" altLang="zh-CN" sz="2000">
              <a:solidFill>
                <a:srgbClr val="FF0000"/>
              </a:solidFill>
              <a:latin typeface="Cambria Math" panose="02040503050406030204" pitchFamily="18" charset="0"/>
              <a:cs typeface="Cambria Math" panose="02040503050406030204" pitchFamily="18" charset="0"/>
            </a:endParaRPr>
          </a:p>
        </p:txBody>
      </p:sp>
      <p:sp>
        <p:nvSpPr>
          <p:cNvPr id="21" name="文本框 20"/>
          <p:cNvSpPr txBox="1"/>
          <p:nvPr>
            <p:custDataLst>
              <p:tags r:id="rId14"/>
            </p:custDataLst>
          </p:nvPr>
        </p:nvSpPr>
        <p:spPr>
          <a:xfrm>
            <a:off x="6033135" y="2522220"/>
            <a:ext cx="679450" cy="398780"/>
          </a:xfrm>
          <a:prstGeom prst="rect">
            <a:avLst/>
          </a:prstGeom>
          <a:noFill/>
        </p:spPr>
        <p:txBody>
          <a:bodyPr wrap="square" rtlCol="0">
            <a:spAutoFit/>
          </a:bodyPr>
          <a:p>
            <a:r>
              <a:rPr lang="en-US" altLang="zh-CN" sz="2000">
                <a:solidFill>
                  <a:srgbClr val="FF0000"/>
                </a:solidFill>
                <a:latin typeface="Cambria Math" panose="02040503050406030204" pitchFamily="18" charset="0"/>
                <a:cs typeface="Cambria Math" panose="02040503050406030204" pitchFamily="18" charset="0"/>
              </a:rPr>
              <a:t>t</a:t>
            </a:r>
            <a:endParaRPr lang="en-US" altLang="zh-CN" sz="2000">
              <a:solidFill>
                <a:srgbClr val="FF0000"/>
              </a:solidFill>
              <a:latin typeface="Cambria Math" panose="02040503050406030204" pitchFamily="18" charset="0"/>
              <a:cs typeface="Cambria Math" panose="02040503050406030204" pitchFamily="18" charset="0"/>
            </a:endParaRPr>
          </a:p>
        </p:txBody>
      </p:sp>
      <p:sp>
        <p:nvSpPr>
          <p:cNvPr id="22" name="文本框 21"/>
          <p:cNvSpPr txBox="1"/>
          <p:nvPr>
            <p:custDataLst>
              <p:tags r:id="rId15"/>
            </p:custDataLst>
          </p:nvPr>
        </p:nvSpPr>
        <p:spPr>
          <a:xfrm>
            <a:off x="7727315" y="4961890"/>
            <a:ext cx="679450" cy="398780"/>
          </a:xfrm>
          <a:prstGeom prst="rect">
            <a:avLst/>
          </a:prstGeom>
          <a:noFill/>
        </p:spPr>
        <p:txBody>
          <a:bodyPr wrap="square" rtlCol="0">
            <a:spAutoFit/>
          </a:bodyPr>
          <a:p>
            <a:r>
              <a:rPr lang="en-US" altLang="zh-CN" sz="2000">
                <a:solidFill>
                  <a:srgbClr val="FF0000"/>
                </a:solidFill>
                <a:latin typeface="Cambria Math" panose="02040503050406030204" pitchFamily="18" charset="0"/>
                <a:cs typeface="Cambria Math" panose="02040503050406030204" pitchFamily="18" charset="0"/>
              </a:rPr>
              <a:t>α</a:t>
            </a:r>
            <a:endParaRPr lang="en-US" altLang="zh-CN" sz="2000">
              <a:solidFill>
                <a:srgbClr val="FF0000"/>
              </a:solidFill>
              <a:latin typeface="Cambria Math" panose="02040503050406030204" pitchFamily="18" charset="0"/>
              <a:cs typeface="Cambria Math" panose="02040503050406030204" pitchFamily="18" charset="0"/>
            </a:endParaRPr>
          </a:p>
        </p:txBody>
      </p:sp>
      <p:sp>
        <p:nvSpPr>
          <p:cNvPr id="25" name="文本框 24"/>
          <p:cNvSpPr txBox="1"/>
          <p:nvPr>
            <p:custDataLst>
              <p:tags r:id="rId16"/>
            </p:custDataLst>
          </p:nvPr>
        </p:nvSpPr>
        <p:spPr>
          <a:xfrm>
            <a:off x="10187940" y="4839970"/>
            <a:ext cx="679450" cy="398780"/>
          </a:xfrm>
          <a:prstGeom prst="rect">
            <a:avLst/>
          </a:prstGeom>
          <a:noFill/>
        </p:spPr>
        <p:txBody>
          <a:bodyPr wrap="square" rtlCol="0">
            <a:spAutoFit/>
          </a:bodyPr>
          <a:p>
            <a:r>
              <a:rPr lang="en-US" altLang="zh-CN" sz="2000">
                <a:solidFill>
                  <a:srgbClr val="FF0000"/>
                </a:solidFill>
                <a:latin typeface="Cambria Math" panose="02040503050406030204" pitchFamily="18" charset="0"/>
                <a:cs typeface="Cambria Math" panose="02040503050406030204" pitchFamily="18" charset="0"/>
              </a:rPr>
              <a:t>t</a:t>
            </a:r>
            <a:endParaRPr lang="en-US" altLang="zh-CN" sz="2000">
              <a:solidFill>
                <a:srgbClr val="FF0000"/>
              </a:solidFill>
              <a:latin typeface="Cambria Math" panose="02040503050406030204" pitchFamily="18" charset="0"/>
              <a:cs typeface="Cambria Math"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advTm="27481"/>
    </mc:Choice>
    <mc:Fallback>
      <p:transition advTm="2748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3928" y="490113"/>
            <a:ext cx="6531281" cy="740368"/>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3.2 </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快中子诱发</a:t>
            </a:r>
            <a:r>
              <a:rPr lang="en-US" sz="2800" baseline="30000">
                <a:solidFill>
                  <a:srgbClr val="000000"/>
                </a:solidFill>
                <a:latin typeface="Times New Roman" panose="02020603050405020304" charset="-122"/>
                <a:sym typeface="+mn-ea"/>
              </a:rPr>
              <a:t>6</a:t>
            </a:r>
            <a:r>
              <a:rPr lang="en-US" sz="2800">
                <a:solidFill>
                  <a:srgbClr val="000000"/>
                </a:solidFill>
                <a:latin typeface="Times New Roman" panose="02020603050405020304" charset="-122"/>
                <a:sym typeface="+mn-ea"/>
              </a:rPr>
              <a:t>Li(</a:t>
            </a:r>
            <a:r>
              <a:rPr lang="en-US" sz="2800" i="1">
                <a:solidFill>
                  <a:srgbClr val="000000"/>
                </a:solidFill>
                <a:latin typeface="Times New Roman" panose="02020603050405020304" charset="-122"/>
                <a:sym typeface="+mn-ea"/>
              </a:rPr>
              <a:t>n,t</a:t>
            </a:r>
            <a:r>
              <a:rPr lang="en-US" sz="2800">
                <a:solidFill>
                  <a:srgbClr val="000000"/>
                </a:solidFill>
                <a:latin typeface="Times New Roman" panose="02020603050405020304" charset="-122"/>
                <a:sym typeface="+mn-ea"/>
              </a:rPr>
              <a:t>)</a:t>
            </a:r>
            <a:r>
              <a:rPr lang="en-US" sz="2800" baseline="30000">
                <a:solidFill>
                  <a:srgbClr val="000000"/>
                </a:solidFill>
                <a:latin typeface="Times New Roman" panose="02020603050405020304" charset="-122"/>
                <a:sym typeface="+mn-ea"/>
              </a:rPr>
              <a:t>4</a:t>
            </a:r>
            <a:r>
              <a:rPr lang="en-US" sz="2800">
                <a:solidFill>
                  <a:srgbClr val="000000"/>
                </a:solidFill>
                <a:latin typeface="Times New Roman" panose="02020603050405020304" charset="-122"/>
                <a:sym typeface="+mn-ea"/>
              </a:rPr>
              <a:t>He</a:t>
            </a:r>
            <a:r>
              <a:rPr lang="zh-CN" altLang="en-US" sz="2800">
                <a:solidFill>
                  <a:srgbClr val="000000"/>
                </a:solidFill>
                <a:latin typeface="黑体" panose="02010609060101010101" charset="-122"/>
                <a:ea typeface="黑体" panose="02010609060101010101" charset="-122"/>
                <a:sym typeface="+mn-ea"/>
              </a:rPr>
              <a:t>反应</a:t>
            </a:r>
            <a:r>
              <a:rPr lang="zh-CN" altLang="en-US" sz="2800">
                <a:solidFill>
                  <a:srgbClr val="000000"/>
                </a:solidFill>
                <a:latin typeface="黑体" panose="02010609060101010101" charset="-122"/>
                <a:ea typeface="黑体" panose="02010609060101010101" charset="-122"/>
                <a:sym typeface="+mn-ea"/>
              </a:rPr>
              <a:t>截面测量</a:t>
            </a:r>
            <a:endParaRPr lang="zh-CN" altLang="en-US" sz="2800">
              <a:solidFill>
                <a:srgbClr val="000000"/>
              </a:solidFill>
              <a:latin typeface="黑体" panose="02010609060101010101" charset="-122"/>
              <a:ea typeface="黑体" panose="02010609060101010101" charset="-122"/>
              <a:sym typeface="+mn-ea"/>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0" y="10"/>
            <a:ext cx="4772025" cy="645160"/>
          </a:xfrm>
          <a:prstGeom prst="rect">
            <a:avLst/>
          </a:prstGeom>
        </p:spPr>
        <p:txBody>
          <a:bodyPr wrap="none">
            <a:spAutoFit/>
          </a:bodyPr>
          <a:lstStyle/>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3. </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计划开展的其他</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实验</a:t>
            </a:r>
            <a:endPar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 name="内容占位符 3"/>
          <p:cNvSpPr>
            <a:spLocks noGrp="1"/>
          </p:cNvSpPr>
          <p:nvPr>
            <p:ph idx="1"/>
          </p:nvPr>
        </p:nvSpPr>
        <p:spPr>
          <a:xfrm>
            <a:off x="321310" y="4843145"/>
            <a:ext cx="11870690" cy="2127250"/>
          </a:xfrm>
        </p:spPr>
        <p:txBody>
          <a:bodyPr>
            <a:noAutofit/>
          </a:bodyPr>
          <a:lstStyle/>
          <a:p>
            <a:r>
              <a:rPr lang="zh-CN" altLang="en-US" sz="2000" dirty="0" smtClean="0">
                <a:latin typeface="Times New Roman" panose="02020603050405020304" pitchFamily="18" charset="0"/>
                <a:ea typeface="黑体" panose="02010609060101010101" charset="-122"/>
                <a:cs typeface="Times New Roman" panose="02020603050405020304" pitchFamily="18" charset="0"/>
              </a:rPr>
              <a:t>本实验为基于单能快中子源上开展轻带电粒子出射实验的验证性实验</a:t>
            </a:r>
            <a:endParaRPr lang="zh-CN" altLang="en-US" sz="2000" dirty="0" smtClean="0">
              <a:latin typeface="Times New Roman" panose="02020603050405020304" pitchFamily="18" charset="0"/>
              <a:ea typeface="黑体" panose="02010609060101010101" charset="-122"/>
              <a:cs typeface="Times New Roman" panose="02020603050405020304" pitchFamily="18" charset="0"/>
            </a:endParaRPr>
          </a:p>
          <a:p>
            <a:r>
              <a:rPr lang="zh-CN" altLang="en-US" sz="20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以工作气体：</a:t>
            </a:r>
            <a:r>
              <a:rPr lang="en-US" altLang="zh-CN" sz="2000" dirty="0" smtClean="0">
                <a:latin typeface="Times New Roman" panose="02020603050405020304" pitchFamily="18" charset="0"/>
                <a:ea typeface="Cambria Math" panose="02040503050406030204" pitchFamily="18" charset="0"/>
                <a:cs typeface="Times New Roman" panose="02020603050405020304" pitchFamily="18" charset="0"/>
                <a:sym typeface="+mn-ea"/>
              </a:rPr>
              <a:t>Ar+CO</a:t>
            </a:r>
            <a:r>
              <a:rPr lang="en-US" altLang="zh-CN" sz="2000" baseline="-25000" dirty="0" smtClean="0">
                <a:latin typeface="Times New Roman" panose="02020603050405020304" pitchFamily="18" charset="0"/>
                <a:ea typeface="Cambria Math" panose="02040503050406030204" pitchFamily="18" charset="0"/>
                <a:cs typeface="Times New Roman" panose="02020603050405020304" pitchFamily="18" charset="0"/>
                <a:sym typeface="+mn-ea"/>
              </a:rPr>
              <a:t>2</a:t>
            </a:r>
            <a:r>
              <a:rPr lang="en-US" altLang="zh-CN" sz="2000" dirty="0" smtClean="0">
                <a:latin typeface="Times New Roman" panose="02020603050405020304" pitchFamily="18" charset="0"/>
                <a:ea typeface="Cambria Math" panose="02040503050406030204" pitchFamily="18" charset="0"/>
                <a:cs typeface="Times New Roman" panose="02020603050405020304" pitchFamily="18" charset="0"/>
                <a:sym typeface="+mn-ea"/>
              </a:rPr>
              <a:t> (96.55/3.45)</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sym typeface="+mn-ea"/>
              </a:rPr>
              <a:t>3 μm</a:t>
            </a:r>
            <a:r>
              <a:rPr lang="en-US" altLang="zh-CN" sz="2000" baseline="-25000" dirty="0" smtClean="0">
                <a:latin typeface="Times New Roman" panose="02020603050405020304" pitchFamily="18" charset="0"/>
                <a:ea typeface="Cambria Math" panose="02040503050406030204" pitchFamily="18" charset="0"/>
                <a:cs typeface="Times New Roman" panose="02020603050405020304" pitchFamily="18" charset="0"/>
                <a:sym typeface="+mn-ea"/>
              </a:rPr>
              <a:t>  </a:t>
            </a:r>
            <a:r>
              <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rPr>
              <a:t>厚度，</a:t>
            </a:r>
            <a:r>
              <a:rPr lang="en-US" altLang="zh-CN" sz="2000" dirty="0" smtClean="0">
                <a:latin typeface="Times New Roman" panose="02020603050405020304" pitchFamily="18" charset="0"/>
                <a:ea typeface="黑体" panose="02010609060101010101" charset="-122"/>
                <a:cs typeface="Times New Roman" panose="02020603050405020304" pitchFamily="18" charset="0"/>
                <a:sym typeface="+mn-ea"/>
              </a:rPr>
              <a:t>5 MeV</a:t>
            </a:r>
            <a:r>
              <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rPr>
              <a:t>中子能量为模拟条件进行模拟</a:t>
            </a:r>
            <a:endParaRPr lang="en-US" altLang="zh-CN" sz="2000" dirty="0" smtClean="0">
              <a:latin typeface="Times New Roman" panose="02020603050405020304" pitchFamily="18" charset="0"/>
              <a:ea typeface="Cambria Math" panose="02040503050406030204" pitchFamily="18" charset="0"/>
              <a:cs typeface="Times New Roman" panose="02020603050405020304" pitchFamily="18" charset="0"/>
              <a:sym typeface="+mn-ea"/>
            </a:endParaRPr>
          </a:p>
          <a:p>
            <a:r>
              <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rPr>
              <a:t>仅从</a:t>
            </a:r>
            <a:r>
              <a:rPr lang="en-US" altLang="zh-CN" sz="2000" dirty="0" smtClean="0">
                <a:latin typeface="Times New Roman" panose="02020603050405020304" pitchFamily="18" charset="0"/>
                <a:ea typeface="黑体" panose="02010609060101010101" charset="-122"/>
                <a:cs typeface="Times New Roman" panose="02020603050405020304" pitchFamily="18" charset="0"/>
                <a:sym typeface="+mn-ea"/>
              </a:rPr>
              <a:t>E-L</a:t>
            </a:r>
            <a:r>
              <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rPr>
              <a:t>二维谱上进行事件辨别，</a:t>
            </a:r>
            <a:r>
              <a:rPr lang="en-US" altLang="zh-CN" sz="2000" baseline="30000" dirty="0" smtClean="0">
                <a:latin typeface="Times New Roman" panose="02020603050405020304" pitchFamily="18" charset="0"/>
                <a:ea typeface="黑体" panose="02010609060101010101" charset="-122"/>
                <a:cs typeface="Times New Roman" panose="02020603050405020304" pitchFamily="18" charset="0"/>
                <a:sym typeface="+mn-ea"/>
              </a:rPr>
              <a:t>6</a:t>
            </a:r>
            <a:r>
              <a:rPr lang="en-US" altLang="zh-CN" sz="2000" dirty="0" smtClean="0">
                <a:latin typeface="Times New Roman" panose="02020603050405020304" pitchFamily="18" charset="0"/>
                <a:ea typeface="黑体" panose="02010609060101010101" charset="-122"/>
                <a:cs typeface="Times New Roman" panose="02020603050405020304" pitchFamily="18" charset="0"/>
                <a:sym typeface="+mn-ea"/>
              </a:rPr>
              <a:t>Li</a:t>
            </a:r>
            <a:r>
              <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rPr>
              <a:t>和</a:t>
            </a:r>
            <a:r>
              <a:rPr lang="en-US" altLang="zh-CN" sz="2000" baseline="30000" dirty="0" smtClean="0">
                <a:latin typeface="Times New Roman" panose="02020603050405020304" pitchFamily="18" charset="0"/>
                <a:ea typeface="黑体" panose="02010609060101010101" charset="-122"/>
                <a:cs typeface="Times New Roman" panose="02020603050405020304" pitchFamily="18" charset="0"/>
                <a:sym typeface="+mn-ea"/>
              </a:rPr>
              <a:t>38</a:t>
            </a:r>
            <a:r>
              <a:rPr lang="en-US" altLang="zh-CN" sz="2000" dirty="0" smtClean="0">
                <a:latin typeface="Times New Roman" panose="02020603050405020304" pitchFamily="18" charset="0"/>
                <a:ea typeface="黑体" panose="02010609060101010101" charset="-122"/>
                <a:cs typeface="Times New Roman" panose="02020603050405020304" pitchFamily="18" charset="0"/>
                <a:sym typeface="+mn-ea"/>
              </a:rPr>
              <a:t>Ar</a:t>
            </a:r>
            <a:r>
              <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rPr>
              <a:t>的</a:t>
            </a:r>
            <a:r>
              <a:rPr lang="en-US" altLang="zh-CN" sz="2000" dirty="0" smtClean="0">
                <a:latin typeface="Times New Roman" panose="02020603050405020304" pitchFamily="18" charset="0"/>
                <a:ea typeface="黑体" panose="02010609060101010101" charset="-122"/>
                <a:cs typeface="Times New Roman" panose="02020603050405020304" pitchFamily="18" charset="0"/>
                <a:sym typeface="+mn-ea"/>
              </a:rPr>
              <a:t>α</a:t>
            </a:r>
            <a:r>
              <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rPr>
              <a:t>事件区交叠不易区分。若能够</a:t>
            </a:r>
            <a:r>
              <a:rPr lang="zh-CN" altLang="en-US" sz="2000" dirty="0" smtClean="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引出阴极信号</a:t>
            </a:r>
            <a:r>
              <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rPr>
              <a:t>，进而得到</a:t>
            </a:r>
            <a:r>
              <a:rPr lang="en-US" altLang="zh-CN" sz="2000" dirty="0" smtClean="0">
                <a:latin typeface="Times New Roman" panose="02020603050405020304" pitchFamily="18" charset="0"/>
                <a:ea typeface="黑体" panose="02010609060101010101" charset="-122"/>
                <a:cs typeface="Times New Roman" panose="02020603050405020304" pitchFamily="18" charset="0"/>
                <a:sym typeface="+mn-ea"/>
              </a:rPr>
              <a:t>z</a:t>
            </a:r>
            <a:r>
              <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rPr>
              <a:t>轴绝对坐标，则可以对气体和固体事件进行较好区分</a:t>
            </a:r>
            <a:endPar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endParaRPr>
          </a:p>
          <a:p>
            <a:r>
              <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rPr>
              <a:t>在常压下</a:t>
            </a:r>
            <a:r>
              <a:rPr lang="en-US" altLang="zh-CN" sz="2000" baseline="30000" dirty="0" smtClean="0">
                <a:latin typeface="Times New Roman" panose="02020603050405020304" pitchFamily="18" charset="0"/>
                <a:ea typeface="黑体" panose="02010609060101010101" charset="-122"/>
                <a:cs typeface="Times New Roman" panose="02020603050405020304" pitchFamily="18" charset="0"/>
                <a:sym typeface="+mn-ea"/>
              </a:rPr>
              <a:t>6</a:t>
            </a:r>
            <a:r>
              <a:rPr lang="en-US" altLang="zh-CN" sz="2000" dirty="0" smtClean="0">
                <a:latin typeface="Times New Roman" panose="02020603050405020304" pitchFamily="18" charset="0"/>
                <a:ea typeface="黑体" panose="02010609060101010101" charset="-122"/>
                <a:cs typeface="Times New Roman" panose="02020603050405020304" pitchFamily="18" charset="0"/>
                <a:sym typeface="+mn-ea"/>
              </a:rPr>
              <a:t>Li</a:t>
            </a:r>
            <a:r>
              <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rPr>
              <a:t>的</a:t>
            </a:r>
            <a:r>
              <a:rPr lang="en-US" altLang="zh-CN" sz="2000" dirty="0" smtClean="0">
                <a:latin typeface="Times New Roman" panose="02020603050405020304" pitchFamily="18" charset="0"/>
                <a:ea typeface="黑体" panose="02010609060101010101" charset="-122"/>
                <a:cs typeface="Times New Roman" panose="02020603050405020304" pitchFamily="18" charset="0"/>
                <a:sym typeface="+mn-ea"/>
              </a:rPr>
              <a:t>t</a:t>
            </a:r>
            <a:r>
              <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rPr>
              <a:t>事件不能沉积全部能量，若可以</a:t>
            </a:r>
            <a:r>
              <a:rPr lang="zh-CN" altLang="en-US" sz="2000" dirty="0" smtClean="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增加气压</a:t>
            </a:r>
            <a:r>
              <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rPr>
              <a:t>沉积全部能量，有望提高</a:t>
            </a:r>
            <a:r>
              <a:rPr lang="en-US" altLang="zh-CN" sz="2000" dirty="0" smtClean="0">
                <a:latin typeface="Times New Roman" panose="02020603050405020304" pitchFamily="18" charset="0"/>
                <a:ea typeface="黑体" panose="02010609060101010101" charset="-122"/>
                <a:cs typeface="Times New Roman" panose="02020603050405020304" pitchFamily="18" charset="0"/>
                <a:sym typeface="+mn-ea"/>
              </a:rPr>
              <a:t>t</a:t>
            </a:r>
            <a:r>
              <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rPr>
              <a:t>事件计数精度</a:t>
            </a:r>
            <a:endParaRPr lang="zh-CN" altLang="en-US" sz="2000">
              <a:solidFill>
                <a:srgbClr val="000000"/>
              </a:solidFill>
              <a:latin typeface="Times New Roman" panose="02020603050405020304" pitchFamily="18" charset="0"/>
              <a:ea typeface="黑体" panose="02010609060101010101" charset="-122"/>
              <a:cs typeface="Times New Roman" panose="02020603050405020304" pitchFamily="18" charset="0"/>
              <a:sym typeface="+mn-ea"/>
            </a:endParaRPr>
          </a:p>
          <a:p>
            <a:endParaRPr lang="zh-CN" altLang="en-US" sz="2200">
              <a:solidFill>
                <a:srgbClr val="000000"/>
              </a:solidFill>
              <a:latin typeface="黑体" panose="02010609060101010101" charset="-122"/>
              <a:ea typeface="黑体" panose="02010609060101010101" charset="-122"/>
              <a:sym typeface="+mn-ea"/>
            </a:endParaRPr>
          </a:p>
          <a:p>
            <a:endParaRPr lang="zh-CN" altLang="en-US" sz="2200">
              <a:solidFill>
                <a:srgbClr val="000000"/>
              </a:solidFill>
              <a:latin typeface="黑体" panose="02010609060101010101" charset="-122"/>
              <a:ea typeface="黑体" panose="02010609060101010101" charset="-122"/>
              <a:sym typeface="+mn-ea"/>
            </a:endParaRPr>
          </a:p>
        </p:txBody>
      </p:sp>
      <p:pic>
        <p:nvPicPr>
          <p:cNvPr id="92" name="图片 91" descr="图片2"/>
          <p:cNvPicPr>
            <a:picLocks noChangeAspect="1"/>
          </p:cNvPicPr>
          <p:nvPr/>
        </p:nvPicPr>
        <p:blipFill>
          <a:blip r:embed="rId1"/>
          <a:stretch>
            <a:fillRect/>
          </a:stretch>
        </p:blipFill>
        <p:spPr>
          <a:xfrm>
            <a:off x="6399530" y="1824355"/>
            <a:ext cx="5557520" cy="2925445"/>
          </a:xfrm>
          <a:prstGeom prst="rect">
            <a:avLst/>
          </a:prstGeom>
        </p:spPr>
      </p:pic>
      <p:grpSp>
        <p:nvGrpSpPr>
          <p:cNvPr id="106" name="组合 105"/>
          <p:cNvGrpSpPr/>
          <p:nvPr/>
        </p:nvGrpSpPr>
        <p:grpSpPr>
          <a:xfrm>
            <a:off x="462280" y="1664335"/>
            <a:ext cx="6049645" cy="3150870"/>
            <a:chOff x="728" y="2621"/>
            <a:chExt cx="9527" cy="4962"/>
          </a:xfrm>
        </p:grpSpPr>
        <p:grpSp>
          <p:nvGrpSpPr>
            <p:cNvPr id="102" name="组合 101"/>
            <p:cNvGrpSpPr/>
            <p:nvPr/>
          </p:nvGrpSpPr>
          <p:grpSpPr>
            <a:xfrm>
              <a:off x="3167" y="2621"/>
              <a:ext cx="7088" cy="4962"/>
              <a:chOff x="3167" y="2621"/>
              <a:chExt cx="7088" cy="4962"/>
            </a:xfrm>
          </p:grpSpPr>
          <p:grpSp>
            <p:nvGrpSpPr>
              <p:cNvPr id="99" name="组合 98"/>
              <p:cNvGrpSpPr/>
              <p:nvPr/>
            </p:nvGrpSpPr>
            <p:grpSpPr>
              <a:xfrm>
                <a:off x="3167" y="2621"/>
                <a:ext cx="7088" cy="4962"/>
                <a:chOff x="3167" y="2621"/>
                <a:chExt cx="7088" cy="4962"/>
              </a:xfrm>
            </p:grpSpPr>
            <p:grpSp>
              <p:nvGrpSpPr>
                <p:cNvPr id="94" name="组合 93"/>
                <p:cNvGrpSpPr/>
                <p:nvPr/>
              </p:nvGrpSpPr>
              <p:grpSpPr>
                <a:xfrm>
                  <a:off x="3167" y="2621"/>
                  <a:ext cx="7088" cy="4962"/>
                  <a:chOff x="3167" y="2621"/>
                  <a:chExt cx="7088" cy="4962"/>
                </a:xfrm>
              </p:grpSpPr>
              <p:grpSp>
                <p:nvGrpSpPr>
                  <p:cNvPr id="80" name="组合 79"/>
                  <p:cNvGrpSpPr/>
                  <p:nvPr/>
                </p:nvGrpSpPr>
                <p:grpSpPr>
                  <a:xfrm rot="0">
                    <a:off x="3167" y="2621"/>
                    <a:ext cx="7089" cy="4963"/>
                    <a:chOff x="4750" y="3507"/>
                    <a:chExt cx="5407" cy="3786"/>
                  </a:xfrm>
                </p:grpSpPr>
                <p:grpSp>
                  <p:nvGrpSpPr>
                    <p:cNvPr id="81" name="组合 80"/>
                    <p:cNvGrpSpPr/>
                    <p:nvPr/>
                  </p:nvGrpSpPr>
                  <p:grpSpPr>
                    <a:xfrm>
                      <a:off x="4750" y="3507"/>
                      <a:ext cx="3767" cy="3786"/>
                      <a:chOff x="4465" y="3262"/>
                      <a:chExt cx="3767" cy="3786"/>
                    </a:xfrm>
                  </p:grpSpPr>
                  <p:grpSp>
                    <p:nvGrpSpPr>
                      <p:cNvPr id="82" name="组合 81"/>
                      <p:cNvGrpSpPr/>
                      <p:nvPr/>
                    </p:nvGrpSpPr>
                    <p:grpSpPr>
                      <a:xfrm>
                        <a:off x="4465" y="3262"/>
                        <a:ext cx="3195" cy="3786"/>
                        <a:chOff x="4109" y="2541"/>
                        <a:chExt cx="3195" cy="3786"/>
                      </a:xfrm>
                    </p:grpSpPr>
                    <p:sp>
                      <p:nvSpPr>
                        <p:cNvPr id="83" name="矩形 82"/>
                        <p:cNvSpPr/>
                        <p:nvPr>
                          <p:custDataLst>
                            <p:tags r:id="rId2"/>
                          </p:custDataLst>
                        </p:nvPr>
                      </p:nvSpPr>
                      <p:spPr>
                        <a:xfrm>
                          <a:off x="6709" y="4271"/>
                          <a:ext cx="595" cy="28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4" name="组合 83"/>
                        <p:cNvGrpSpPr/>
                        <p:nvPr/>
                      </p:nvGrpSpPr>
                      <p:grpSpPr>
                        <a:xfrm>
                          <a:off x="4109" y="2541"/>
                          <a:ext cx="1373" cy="3786"/>
                          <a:chOff x="2493" y="2826"/>
                          <a:chExt cx="1373" cy="3786"/>
                        </a:xfrm>
                      </p:grpSpPr>
                      <p:sp>
                        <p:nvSpPr>
                          <p:cNvPr id="85" name="矩形 84"/>
                          <p:cNvSpPr/>
                          <p:nvPr>
                            <p:custDataLst>
                              <p:tags r:id="rId3"/>
                            </p:custDataLst>
                          </p:nvPr>
                        </p:nvSpPr>
                        <p:spPr>
                          <a:xfrm>
                            <a:off x="2512" y="4113"/>
                            <a:ext cx="1354" cy="12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6" name="矩形 85"/>
                          <p:cNvSpPr/>
                          <p:nvPr>
                            <p:custDataLst>
                              <p:tags r:id="rId4"/>
                            </p:custDataLst>
                          </p:nvPr>
                        </p:nvSpPr>
                        <p:spPr>
                          <a:xfrm>
                            <a:off x="2493" y="2826"/>
                            <a:ext cx="120" cy="3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87" name="文本框 86"/>
                      <p:cNvSpPr txBox="1"/>
                      <p:nvPr>
                        <p:custDataLst>
                          <p:tags r:id="rId5"/>
                        </p:custDataLst>
                      </p:nvPr>
                    </p:nvSpPr>
                    <p:spPr>
                      <a:xfrm>
                        <a:off x="4625" y="5812"/>
                        <a:ext cx="3233" cy="479"/>
                      </a:xfrm>
                      <a:prstGeom prst="rect">
                        <a:avLst/>
                      </a:prstGeom>
                      <a:noFill/>
                    </p:spPr>
                    <p:txBody>
                      <a:bodyPr wrap="square" rtlCol="0">
                        <a:spAutoFit/>
                      </a:bodyPr>
                      <a:p>
                        <a:r>
                          <a:rPr lang="en-US" altLang="zh-CN" sz="2000">
                            <a:latin typeface="Times New Roman" panose="02020603050405020304" pitchFamily="18" charset="0"/>
                            <a:ea typeface="黑体" panose="02010609060101010101" charset="-122"/>
                            <a:cs typeface="Times New Roman" panose="02020603050405020304" pitchFamily="18" charset="0"/>
                          </a:rPr>
                          <a:t>TPC</a:t>
                        </a:r>
                        <a:endParaRPr lang="en-US" altLang="zh-CN" sz="2000">
                          <a:latin typeface="Times New Roman" panose="02020603050405020304" pitchFamily="18" charset="0"/>
                          <a:ea typeface="黑体" panose="02010609060101010101" charset="-122"/>
                          <a:cs typeface="Times New Roman" panose="02020603050405020304" pitchFamily="18" charset="0"/>
                        </a:endParaRPr>
                      </a:p>
                    </p:txBody>
                  </p:sp>
                  <p:sp>
                    <p:nvSpPr>
                      <p:cNvPr id="88" name="文本框 87"/>
                      <p:cNvSpPr txBox="1"/>
                      <p:nvPr>
                        <p:custDataLst>
                          <p:tags r:id="rId6"/>
                        </p:custDataLst>
                      </p:nvPr>
                    </p:nvSpPr>
                    <p:spPr>
                      <a:xfrm>
                        <a:off x="6726" y="5278"/>
                        <a:ext cx="1506" cy="479"/>
                      </a:xfrm>
                      <a:prstGeom prst="rect">
                        <a:avLst/>
                      </a:prstGeom>
                      <a:noFill/>
                    </p:spPr>
                    <p:txBody>
                      <a:bodyPr wrap="square" rtlCol="0" anchor="t">
                        <a:spAutoFit/>
                      </a:bodyPr>
                      <a:p>
                        <a:r>
                          <a:rPr lang="zh-CN" altLang="en-US" sz="2000">
                            <a:latin typeface="黑体" panose="02010609060101010101" charset="-122"/>
                            <a:ea typeface="黑体" panose="02010609060101010101" charset="-122"/>
                            <a:sym typeface="+mn-ea"/>
                          </a:rPr>
                          <a:t>氘气体靶</a:t>
                        </a:r>
                        <a:endParaRPr lang="zh-CN" altLang="en-US" sz="2000">
                          <a:latin typeface="黑体" panose="02010609060101010101" charset="-122"/>
                          <a:ea typeface="黑体" panose="02010609060101010101" charset="-122"/>
                          <a:sym typeface="+mn-ea"/>
                        </a:endParaRPr>
                      </a:p>
                    </p:txBody>
                  </p:sp>
                </p:grpSp>
                <p:cxnSp>
                  <p:nvCxnSpPr>
                    <p:cNvPr id="89" name="直接箭头连接符 88"/>
                    <p:cNvCxnSpPr/>
                    <p:nvPr>
                      <p:custDataLst>
                        <p:tags r:id="rId7"/>
                      </p:custDataLst>
                    </p:nvPr>
                  </p:nvCxnSpPr>
                  <p:spPr>
                    <a:xfrm flipH="1">
                      <a:off x="8518" y="5423"/>
                      <a:ext cx="1639" cy="0"/>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0" name="文本框 89"/>
                    <p:cNvSpPr txBox="1"/>
                    <p:nvPr>
                      <p:custDataLst>
                        <p:tags r:id="rId8"/>
                      </p:custDataLst>
                    </p:nvPr>
                  </p:nvSpPr>
                  <p:spPr>
                    <a:xfrm>
                      <a:off x="8875" y="5021"/>
                      <a:ext cx="1146" cy="479"/>
                    </a:xfrm>
                    <a:prstGeom prst="rect">
                      <a:avLst/>
                    </a:prstGeom>
                    <a:noFill/>
                  </p:spPr>
                  <p:txBody>
                    <a:bodyPr wrap="square" rtlCol="0" anchor="t">
                      <a:spAutoFit/>
                    </a:bodyPr>
                    <a:p>
                      <a:r>
                        <a:rPr lang="zh-CN" altLang="en-US" sz="2000">
                          <a:latin typeface="Cambria Math" panose="02040503050406030204" pitchFamily="18" charset="0"/>
                          <a:ea typeface="黑体" panose="02010609060101010101" charset="-122"/>
                          <a:cs typeface="Cambria Math" panose="02040503050406030204" pitchFamily="18" charset="0"/>
                          <a:sym typeface="+mn-ea"/>
                        </a:rPr>
                        <a:t>氘离子</a:t>
                      </a:r>
                      <a:endParaRPr lang="zh-CN" altLang="en-US" sz="2000">
                        <a:latin typeface="Cambria Math" panose="02040503050406030204" pitchFamily="18" charset="0"/>
                        <a:ea typeface="黑体" panose="02010609060101010101" charset="-122"/>
                        <a:cs typeface="Cambria Math" panose="02040503050406030204" pitchFamily="18" charset="0"/>
                        <a:sym typeface="+mn-ea"/>
                      </a:endParaRPr>
                    </a:p>
                  </p:txBody>
                </p:sp>
              </p:grpSp>
              <p:sp>
                <p:nvSpPr>
                  <p:cNvPr id="93" name="矩形 92"/>
                  <p:cNvSpPr/>
                  <p:nvPr>
                    <p:custDataLst>
                      <p:tags r:id="rId9"/>
                    </p:custDataLst>
                  </p:nvPr>
                </p:nvSpPr>
                <p:spPr>
                  <a:xfrm>
                    <a:off x="4976" y="4605"/>
                    <a:ext cx="570" cy="1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97" name="直接连接符 96"/>
                <p:cNvCxnSpPr/>
                <p:nvPr/>
              </p:nvCxnSpPr>
              <p:spPr>
                <a:xfrm>
                  <a:off x="4974" y="4893"/>
                  <a:ext cx="0" cy="550"/>
                </a:xfrm>
                <a:prstGeom prst="line">
                  <a:avLst/>
                </a:prstGeom>
                <a:ln w="79375">
                  <a:solidFill>
                    <a:srgbClr val="FFC000"/>
                  </a:solidFill>
                </a:ln>
              </p:spPr>
              <p:style>
                <a:lnRef idx="2">
                  <a:schemeClr val="accent1"/>
                </a:lnRef>
                <a:fillRef idx="0">
                  <a:srgbClr val="FFFFFF"/>
                </a:fillRef>
                <a:effectRef idx="0">
                  <a:srgbClr val="FFFFFF"/>
                </a:effectRef>
                <a:fontRef idx="minor">
                  <a:schemeClr val="tx1"/>
                </a:fontRef>
              </p:style>
            </p:cxnSp>
            <p:cxnSp>
              <p:nvCxnSpPr>
                <p:cNvPr id="98" name="直接连接符 97"/>
                <p:cNvCxnSpPr/>
                <p:nvPr>
                  <p:custDataLst>
                    <p:tags r:id="rId10"/>
                  </p:custDataLst>
                </p:nvPr>
              </p:nvCxnSpPr>
              <p:spPr>
                <a:xfrm>
                  <a:off x="3942" y="4901"/>
                  <a:ext cx="0" cy="550"/>
                </a:xfrm>
                <a:prstGeom prst="line">
                  <a:avLst/>
                </a:prstGeom>
                <a:ln w="79375">
                  <a:solidFill>
                    <a:srgbClr val="FFC000"/>
                  </a:solidFill>
                </a:ln>
              </p:spPr>
              <p:style>
                <a:lnRef idx="2">
                  <a:schemeClr val="accent1"/>
                </a:lnRef>
                <a:fillRef idx="0">
                  <a:srgbClr val="FFFFFF"/>
                </a:fillRef>
                <a:effectRef idx="0">
                  <a:srgbClr val="FFFFFF"/>
                </a:effectRef>
                <a:fontRef idx="minor">
                  <a:schemeClr val="tx1"/>
                </a:fontRef>
              </p:style>
            </p:cxnSp>
          </p:grpSp>
          <p:sp>
            <p:nvSpPr>
              <p:cNvPr id="100" name="文本框 99"/>
              <p:cNvSpPr txBox="1"/>
              <p:nvPr/>
            </p:nvSpPr>
            <p:spPr>
              <a:xfrm>
                <a:off x="4666" y="4390"/>
                <a:ext cx="1908" cy="580"/>
              </a:xfrm>
              <a:prstGeom prst="rect">
                <a:avLst/>
              </a:prstGeom>
              <a:noFill/>
            </p:spPr>
            <p:txBody>
              <a:bodyPr wrap="square" rtlCol="0">
                <a:spAutoFit/>
              </a:bodyPr>
              <a:p>
                <a:r>
                  <a:rPr lang="en-US" altLang="zh-CN" b="1">
                    <a:solidFill>
                      <a:srgbClr val="FF0000"/>
                    </a:solidFill>
                    <a:latin typeface="黑体" panose="02010609060101010101" charset="-122"/>
                    <a:ea typeface="黑体" panose="02010609060101010101" charset="-122"/>
                  </a:rPr>
                  <a:t>U-238</a:t>
                </a:r>
                <a:endParaRPr lang="en-US" altLang="zh-CN" b="1">
                  <a:solidFill>
                    <a:srgbClr val="FF0000"/>
                  </a:solidFill>
                  <a:latin typeface="黑体" panose="02010609060101010101" charset="-122"/>
                  <a:ea typeface="黑体" panose="02010609060101010101" charset="-122"/>
                </a:endParaRPr>
              </a:p>
            </p:txBody>
          </p:sp>
          <p:sp>
            <p:nvSpPr>
              <p:cNvPr id="101" name="文本框 100"/>
              <p:cNvSpPr txBox="1"/>
              <p:nvPr>
                <p:custDataLst>
                  <p:tags r:id="rId11"/>
                </p:custDataLst>
              </p:nvPr>
            </p:nvSpPr>
            <p:spPr>
              <a:xfrm>
                <a:off x="3324" y="4317"/>
                <a:ext cx="1908" cy="580"/>
              </a:xfrm>
              <a:prstGeom prst="rect">
                <a:avLst/>
              </a:prstGeom>
              <a:noFill/>
            </p:spPr>
            <p:txBody>
              <a:bodyPr wrap="square" rtlCol="0">
                <a:spAutoFit/>
              </a:bodyPr>
              <a:p>
                <a:r>
                  <a:rPr lang="en-US" altLang="zh-CN" b="1" baseline="30000">
                    <a:solidFill>
                      <a:srgbClr val="FF0000"/>
                    </a:solidFill>
                    <a:latin typeface="黑体" panose="02010609060101010101" charset="-122"/>
                    <a:ea typeface="黑体" panose="02010609060101010101" charset="-122"/>
                  </a:rPr>
                  <a:t>6</a:t>
                </a:r>
                <a:r>
                  <a:rPr lang="en-US" altLang="zh-CN" b="1">
                    <a:solidFill>
                      <a:srgbClr val="FF0000"/>
                    </a:solidFill>
                    <a:latin typeface="黑体" panose="02010609060101010101" charset="-122"/>
                    <a:ea typeface="黑体" panose="02010609060101010101" charset="-122"/>
                  </a:rPr>
                  <a:t>L</a:t>
                </a:r>
                <a:r>
                  <a:rPr lang="en-US" altLang="zh-CN" b="1">
                    <a:solidFill>
                      <a:srgbClr val="FF0000"/>
                    </a:solidFill>
                    <a:latin typeface="黑体" panose="02010609060101010101" charset="-122"/>
                    <a:ea typeface="黑体" panose="02010609060101010101" charset="-122"/>
                  </a:rPr>
                  <a:t>iF</a:t>
                </a:r>
                <a:endParaRPr lang="en-US" altLang="zh-CN" b="1">
                  <a:solidFill>
                    <a:srgbClr val="FF0000"/>
                  </a:solidFill>
                  <a:latin typeface="黑体" panose="02010609060101010101" charset="-122"/>
                  <a:ea typeface="黑体" panose="02010609060101010101" charset="-122"/>
                </a:endParaRPr>
              </a:p>
            </p:txBody>
          </p:sp>
        </p:grpSp>
        <p:sp>
          <p:nvSpPr>
            <p:cNvPr id="103" name="矩形 102"/>
            <p:cNvSpPr/>
            <p:nvPr>
              <p:custDataLst>
                <p:tags r:id="rId12"/>
              </p:custDataLst>
            </p:nvPr>
          </p:nvSpPr>
          <p:spPr>
            <a:xfrm>
              <a:off x="803" y="4970"/>
              <a:ext cx="780" cy="37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5" name="文本框 104"/>
            <p:cNvSpPr txBox="1"/>
            <p:nvPr>
              <p:custDataLst>
                <p:tags r:id="rId13"/>
              </p:custDataLst>
            </p:nvPr>
          </p:nvSpPr>
          <p:spPr>
            <a:xfrm>
              <a:off x="728" y="5455"/>
              <a:ext cx="4239" cy="628"/>
            </a:xfrm>
            <a:prstGeom prst="rect">
              <a:avLst/>
            </a:prstGeom>
            <a:noFill/>
          </p:spPr>
          <p:txBody>
            <a:bodyPr wrap="square" rtlCol="0">
              <a:spAutoFit/>
            </a:bodyPr>
            <a:p>
              <a:r>
                <a:rPr lang="zh-CN" altLang="en-US" sz="2000">
                  <a:latin typeface="Times New Roman" panose="02020603050405020304" pitchFamily="18" charset="0"/>
                  <a:ea typeface="黑体" panose="02010609060101010101" charset="-122"/>
                  <a:cs typeface="Times New Roman" panose="02020603050405020304" pitchFamily="18" charset="0"/>
                </a:rPr>
                <a:t>液闪</a:t>
              </a:r>
              <a:endParaRPr lang="zh-CN" altLang="en-US" sz="2000">
                <a:latin typeface="Times New Roman" panose="02020603050405020304" pitchFamily="18" charset="0"/>
                <a:ea typeface="黑体" panose="02010609060101010101" charset="-122"/>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p14:dur="0" advTm="27481"/>
    </mc:Choice>
    <mc:Fallback>
      <p:transition advTm="2748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4225" y="490220"/>
            <a:ext cx="7326630" cy="740410"/>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3.3 </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快中子诱发气体样品</a:t>
            </a: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多体</a:t>
            </a:r>
            <a:r>
              <a:rPr lang="zh-CN" altLang="en-US" sz="2800">
                <a:solidFill>
                  <a:srgbClr val="000000"/>
                </a:solidFill>
                <a:latin typeface="黑体" panose="02010609060101010101" charset="-122"/>
                <a:ea typeface="黑体" panose="02010609060101010101" charset="-122"/>
                <a:sym typeface="+mn-ea"/>
              </a:rPr>
              <a:t>反应截面测量</a:t>
            </a:r>
            <a:endParaRPr lang="zh-CN" altLang="en-US" sz="2800">
              <a:solidFill>
                <a:srgbClr val="000000"/>
              </a:solidFill>
              <a:latin typeface="黑体" panose="02010609060101010101" charset="-122"/>
              <a:ea typeface="黑体" panose="02010609060101010101" charset="-122"/>
              <a:sym typeface="+mn-ea"/>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0" y="10"/>
            <a:ext cx="4772025" cy="645160"/>
          </a:xfrm>
          <a:prstGeom prst="rect">
            <a:avLst/>
          </a:prstGeom>
        </p:spPr>
        <p:txBody>
          <a:bodyPr wrap="none">
            <a:spAutoFit/>
          </a:bodyPr>
          <a:lstStyle/>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3. </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计划开展的其他</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实验</a:t>
            </a:r>
            <a:endPar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 name="内容占位符 3"/>
          <p:cNvSpPr>
            <a:spLocks noGrp="1"/>
          </p:cNvSpPr>
          <p:nvPr>
            <p:ph idx="1"/>
          </p:nvPr>
        </p:nvSpPr>
        <p:spPr>
          <a:xfrm>
            <a:off x="321310" y="4843145"/>
            <a:ext cx="11870690" cy="2127250"/>
          </a:xfrm>
        </p:spPr>
        <p:txBody>
          <a:bodyPr>
            <a:noAutofit/>
          </a:bodyPr>
          <a:lstStyle/>
          <a:p>
            <a:r>
              <a:rPr lang="zh-CN" altLang="en-US" sz="2000" dirty="0" smtClean="0">
                <a:latin typeface="Times New Roman" panose="02020603050405020304" pitchFamily="18" charset="0"/>
                <a:ea typeface="黑体" panose="02010609060101010101" charset="-122"/>
                <a:cs typeface="Times New Roman" panose="02020603050405020304" pitchFamily="18" charset="0"/>
              </a:rPr>
              <a:t>待测实验：</a:t>
            </a:r>
            <a:r>
              <a:rPr lang="en-US" altLang="zh-CN" sz="2000" baseline="30000" dirty="0" smtClean="0">
                <a:latin typeface="Times New Roman" panose="02020603050405020304" pitchFamily="18" charset="0"/>
                <a:ea typeface="黑体" panose="02010609060101010101" charset="-122"/>
                <a:cs typeface="Times New Roman" panose="02020603050405020304" pitchFamily="18" charset="0"/>
              </a:rPr>
              <a:t>10</a:t>
            </a:r>
            <a:r>
              <a:rPr lang="en-US" altLang="zh-CN" sz="2000" dirty="0" smtClean="0">
                <a:latin typeface="Times New Roman" panose="02020603050405020304" pitchFamily="18" charset="0"/>
                <a:ea typeface="黑体" panose="02010609060101010101" charset="-122"/>
                <a:cs typeface="Times New Roman" panose="02020603050405020304" pitchFamily="18" charset="0"/>
              </a:rPr>
              <a:t>B(</a:t>
            </a:r>
            <a:r>
              <a:rPr lang="en-US" altLang="zh-CN" sz="2000" i="1" dirty="0" smtClean="0">
                <a:latin typeface="Times New Roman" panose="02020603050405020304" pitchFamily="18" charset="0"/>
                <a:ea typeface="黑体" panose="02010609060101010101" charset="-122"/>
                <a:cs typeface="Times New Roman" panose="02020603050405020304" pitchFamily="18" charset="0"/>
              </a:rPr>
              <a:t>n,2t</a:t>
            </a:r>
            <a:r>
              <a:rPr lang="en-US" altLang="zh-CN" sz="2000" dirty="0" smtClean="0">
                <a:latin typeface="Times New Roman" panose="02020603050405020304" pitchFamily="18" charset="0"/>
                <a:ea typeface="黑体" panose="02010609060101010101" charset="-122"/>
                <a:cs typeface="Times New Roman" panose="02020603050405020304" pitchFamily="18" charset="0"/>
              </a:rPr>
              <a:t>)α</a:t>
            </a:r>
            <a:r>
              <a:rPr lang="zh-CN" altLang="en-US" sz="20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000" baseline="30000" dirty="0" smtClean="0">
                <a:latin typeface="Times New Roman" panose="02020603050405020304" pitchFamily="18" charset="0"/>
                <a:ea typeface="黑体" panose="02010609060101010101" charset="-122"/>
                <a:cs typeface="Times New Roman" panose="02020603050405020304" pitchFamily="18" charset="0"/>
              </a:rPr>
              <a:t>12</a:t>
            </a:r>
            <a:r>
              <a:rPr lang="en-US" altLang="zh-CN" sz="2000" dirty="0" smtClean="0">
                <a:latin typeface="Times New Roman" panose="02020603050405020304" pitchFamily="18" charset="0"/>
                <a:ea typeface="黑体" panose="02010609060101010101" charset="-122"/>
                <a:cs typeface="Times New Roman" panose="02020603050405020304" pitchFamily="18" charset="0"/>
              </a:rPr>
              <a:t>C(</a:t>
            </a:r>
            <a:r>
              <a:rPr lang="en-US" altLang="zh-CN" sz="2000" i="1" dirty="0" smtClean="0">
                <a:latin typeface="Times New Roman" panose="02020603050405020304" pitchFamily="18" charset="0"/>
                <a:ea typeface="黑体" panose="02010609060101010101" charset="-122"/>
                <a:cs typeface="Times New Roman" panose="02020603050405020304" pitchFamily="18" charset="0"/>
              </a:rPr>
              <a:t>n,n+3α</a:t>
            </a:r>
            <a:r>
              <a:rPr lang="en-US" altLang="zh-CN" sz="2000" dirty="0" smtClean="0">
                <a:latin typeface="Times New Roman" panose="02020603050405020304" pitchFamily="18" charset="0"/>
                <a:ea typeface="黑体" panose="02010609060101010101" charset="-122"/>
                <a:cs typeface="Times New Roman" panose="02020603050405020304" pitchFamily="18" charset="0"/>
              </a:rPr>
              <a:t>)</a:t>
            </a:r>
            <a:r>
              <a:rPr lang="zh-CN" altLang="en-US" sz="20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000" baseline="30000" dirty="0" smtClean="0">
                <a:latin typeface="Times New Roman" panose="02020603050405020304" pitchFamily="18" charset="0"/>
                <a:ea typeface="黑体" panose="02010609060101010101" charset="-122"/>
                <a:cs typeface="Times New Roman" panose="02020603050405020304" pitchFamily="18" charset="0"/>
              </a:rPr>
              <a:t>19</a:t>
            </a:r>
            <a:r>
              <a:rPr lang="en-US" altLang="zh-CN" sz="2000" dirty="0" smtClean="0">
                <a:latin typeface="Times New Roman" panose="02020603050405020304" pitchFamily="18" charset="0"/>
                <a:ea typeface="黑体" panose="02010609060101010101" charset="-122"/>
                <a:cs typeface="Times New Roman" panose="02020603050405020304" pitchFamily="18" charset="0"/>
              </a:rPr>
              <a:t>F(</a:t>
            </a:r>
            <a:r>
              <a:rPr lang="en-US" altLang="zh-CN" sz="2000" i="1" dirty="0" smtClean="0">
                <a:latin typeface="Times New Roman" panose="02020603050405020304" pitchFamily="18" charset="0"/>
                <a:ea typeface="黑体" panose="02010609060101010101" charset="-122"/>
                <a:cs typeface="Times New Roman" panose="02020603050405020304" pitchFamily="18" charset="0"/>
              </a:rPr>
              <a:t>n,α</a:t>
            </a:r>
            <a:r>
              <a:rPr lang="en-US" altLang="zh-CN" sz="20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000" baseline="30000" dirty="0" smtClean="0">
                <a:latin typeface="Times New Roman" panose="02020603050405020304" pitchFamily="18" charset="0"/>
                <a:ea typeface="黑体" panose="02010609060101010101" charset="-122"/>
                <a:cs typeface="Times New Roman" panose="02020603050405020304" pitchFamily="18" charset="0"/>
              </a:rPr>
              <a:t>16</a:t>
            </a:r>
            <a:r>
              <a:rPr lang="en-US" altLang="zh-CN" sz="2000" dirty="0" smtClean="0">
                <a:latin typeface="Times New Roman" panose="02020603050405020304" pitchFamily="18" charset="0"/>
                <a:ea typeface="黑体" panose="02010609060101010101" charset="-122"/>
                <a:cs typeface="Times New Roman" panose="02020603050405020304" pitchFamily="18" charset="0"/>
              </a:rPr>
              <a:t>N</a:t>
            </a:r>
            <a:endParaRPr lang="zh-CN" altLang="en-US" sz="2000" dirty="0" smtClean="0">
              <a:latin typeface="Times New Roman" panose="02020603050405020304" pitchFamily="18" charset="0"/>
              <a:ea typeface="黑体" panose="02010609060101010101" charset="-122"/>
              <a:cs typeface="Times New Roman" panose="02020603050405020304" pitchFamily="18" charset="0"/>
            </a:endParaRPr>
          </a:p>
          <a:p>
            <a:r>
              <a:rPr lang="zh-CN" altLang="en-US" sz="20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气体样品，为了避免壁效应，需要使用</a:t>
            </a:r>
            <a:r>
              <a:rPr lang="zh-CN" altLang="en-US" sz="20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准直器</a:t>
            </a:r>
            <a:endParaRPr lang="zh-CN" altLang="en-US" sz="2000">
              <a:solidFill>
                <a:srgbClr val="000000"/>
              </a:solidFill>
              <a:latin typeface="Times New Roman" panose="02020603050405020304" pitchFamily="18" charset="0"/>
              <a:ea typeface="黑体" panose="02010609060101010101" charset="-122"/>
              <a:cs typeface="Times New Roman" panose="02020603050405020304" pitchFamily="18" charset="0"/>
              <a:sym typeface="+mn-ea"/>
            </a:endParaRPr>
          </a:p>
          <a:p>
            <a:r>
              <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rPr>
              <a:t>为了得到较为准确的待测事件计数，需要得到</a:t>
            </a:r>
            <a:r>
              <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rPr>
              <a:t>得到</a:t>
            </a:r>
            <a:r>
              <a:rPr lang="en-US" altLang="zh-CN" sz="2000" dirty="0" smtClean="0">
                <a:latin typeface="Times New Roman" panose="02020603050405020304" pitchFamily="18" charset="0"/>
                <a:ea typeface="黑体" panose="02010609060101010101" charset="-122"/>
                <a:cs typeface="Times New Roman" panose="02020603050405020304" pitchFamily="18" charset="0"/>
                <a:sym typeface="+mn-ea"/>
              </a:rPr>
              <a:t>z</a:t>
            </a:r>
            <a:r>
              <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rPr>
              <a:t>轴绝对坐标，因此需要</a:t>
            </a:r>
            <a:r>
              <a:rPr lang="zh-CN" altLang="en-US" sz="2000" dirty="0" smtClean="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引出阴极信号</a:t>
            </a:r>
            <a:endParaRPr lang="zh-CN" altLang="en-US" sz="2000" dirty="0" smtClean="0">
              <a:latin typeface="Times New Roman" panose="02020603050405020304" pitchFamily="18" charset="0"/>
              <a:ea typeface="黑体" panose="02010609060101010101" charset="-122"/>
              <a:cs typeface="Times New Roman" panose="02020603050405020304" pitchFamily="18" charset="0"/>
              <a:sym typeface="+mn-ea"/>
            </a:endParaRPr>
          </a:p>
          <a:p>
            <a:r>
              <a:rPr lang="zh-CN" altLang="en-US" sz="2000">
                <a:solidFill>
                  <a:srgbClr val="000000"/>
                </a:solidFill>
                <a:latin typeface="黑体" panose="02010609060101010101" charset="-122"/>
                <a:ea typeface="黑体" panose="02010609060101010101" charset="-122"/>
                <a:sym typeface="+mn-ea"/>
              </a:rPr>
              <a:t>对于气体样品反应，对于截面测量以及角分布测量，分别需要使得径迹长度较短和较长，因此</a:t>
            </a:r>
            <a:r>
              <a:rPr lang="zh-CN" altLang="en-US" sz="2000">
                <a:solidFill>
                  <a:srgbClr val="FF0000"/>
                </a:solidFill>
                <a:latin typeface="黑体" panose="02010609060101010101" charset="-122"/>
                <a:ea typeface="黑体" panose="02010609060101010101" charset="-122"/>
                <a:sym typeface="+mn-ea"/>
              </a:rPr>
              <a:t>可变气压</a:t>
            </a:r>
            <a:r>
              <a:rPr lang="zh-CN" altLang="en-US" sz="2000">
                <a:solidFill>
                  <a:srgbClr val="000000"/>
                </a:solidFill>
                <a:latin typeface="黑体" panose="02010609060101010101" charset="-122"/>
                <a:ea typeface="黑体" panose="02010609060101010101" charset="-122"/>
                <a:sym typeface="+mn-ea"/>
              </a:rPr>
              <a:t>具有重要</a:t>
            </a:r>
            <a:r>
              <a:rPr lang="zh-CN" altLang="en-US" sz="2000">
                <a:solidFill>
                  <a:srgbClr val="000000"/>
                </a:solidFill>
                <a:latin typeface="黑体" panose="02010609060101010101" charset="-122"/>
                <a:ea typeface="黑体" panose="02010609060101010101" charset="-122"/>
                <a:sym typeface="+mn-ea"/>
              </a:rPr>
              <a:t>意义</a:t>
            </a:r>
            <a:endParaRPr lang="zh-CN" altLang="en-US" sz="2000">
              <a:solidFill>
                <a:srgbClr val="000000"/>
              </a:solidFill>
              <a:latin typeface="黑体" panose="02010609060101010101" charset="-122"/>
              <a:ea typeface="黑体" panose="02010609060101010101" charset="-122"/>
              <a:sym typeface="+mn-ea"/>
            </a:endParaRPr>
          </a:p>
          <a:p>
            <a:endParaRPr lang="zh-CN" altLang="en-US" sz="2200">
              <a:solidFill>
                <a:srgbClr val="000000"/>
              </a:solidFill>
              <a:latin typeface="黑体" panose="02010609060101010101" charset="-122"/>
              <a:ea typeface="黑体" panose="02010609060101010101" charset="-122"/>
              <a:sym typeface="+mn-ea"/>
            </a:endParaRPr>
          </a:p>
          <a:p>
            <a:endParaRPr lang="zh-CN" altLang="en-US" sz="2200">
              <a:solidFill>
                <a:srgbClr val="000000"/>
              </a:solidFill>
              <a:latin typeface="黑体" panose="02010609060101010101" charset="-122"/>
              <a:ea typeface="黑体" panose="02010609060101010101" charset="-122"/>
              <a:sym typeface="+mn-ea"/>
            </a:endParaRPr>
          </a:p>
        </p:txBody>
      </p:sp>
      <p:grpSp>
        <p:nvGrpSpPr>
          <p:cNvPr id="6" name="组合 5"/>
          <p:cNvGrpSpPr/>
          <p:nvPr/>
        </p:nvGrpSpPr>
        <p:grpSpPr>
          <a:xfrm>
            <a:off x="2397125" y="1453515"/>
            <a:ext cx="7078980" cy="3150870"/>
            <a:chOff x="3775" y="2289"/>
            <a:chExt cx="11148" cy="4962"/>
          </a:xfrm>
        </p:grpSpPr>
        <p:sp>
          <p:nvSpPr>
            <p:cNvPr id="3" name="梯形 2"/>
            <p:cNvSpPr/>
            <p:nvPr/>
          </p:nvSpPr>
          <p:spPr>
            <a:xfrm rot="5400000">
              <a:off x="9395" y="3471"/>
              <a:ext cx="1052" cy="2640"/>
            </a:xfrm>
            <a:prstGeom prst="trapezoid">
              <a:avLst/>
            </a:prstGeom>
            <a:solidFill>
              <a:schemeClr val="accent6">
                <a:lumMod val="60000"/>
                <a:lumOff val="40000"/>
              </a:schemeClr>
            </a:solidFill>
            <a:ln>
              <a:solidFill>
                <a:schemeClr val="accent5"/>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06" name="组合 105"/>
            <p:cNvGrpSpPr/>
            <p:nvPr/>
          </p:nvGrpSpPr>
          <p:grpSpPr>
            <a:xfrm>
              <a:off x="3775" y="2289"/>
              <a:ext cx="11148" cy="4963"/>
              <a:chOff x="728" y="2621"/>
              <a:chExt cx="11148" cy="4963"/>
            </a:xfrm>
          </p:grpSpPr>
          <p:grpSp>
            <p:nvGrpSpPr>
              <p:cNvPr id="102" name="组合 101"/>
              <p:cNvGrpSpPr/>
              <p:nvPr/>
            </p:nvGrpSpPr>
            <p:grpSpPr>
              <a:xfrm>
                <a:off x="3167" y="2621"/>
                <a:ext cx="8709" cy="4963"/>
                <a:chOff x="3167" y="2621"/>
                <a:chExt cx="8709" cy="4963"/>
              </a:xfrm>
            </p:grpSpPr>
            <p:grpSp>
              <p:nvGrpSpPr>
                <p:cNvPr id="99" name="组合 98"/>
                <p:cNvGrpSpPr/>
                <p:nvPr/>
              </p:nvGrpSpPr>
              <p:grpSpPr>
                <a:xfrm>
                  <a:off x="3167" y="2621"/>
                  <a:ext cx="8709" cy="4963"/>
                  <a:chOff x="3167" y="2621"/>
                  <a:chExt cx="8709" cy="4963"/>
                </a:xfrm>
              </p:grpSpPr>
              <p:grpSp>
                <p:nvGrpSpPr>
                  <p:cNvPr id="94" name="组合 93"/>
                  <p:cNvGrpSpPr/>
                  <p:nvPr/>
                </p:nvGrpSpPr>
                <p:grpSpPr>
                  <a:xfrm>
                    <a:off x="3167" y="2621"/>
                    <a:ext cx="8709" cy="4963"/>
                    <a:chOff x="3167" y="2621"/>
                    <a:chExt cx="8709" cy="4963"/>
                  </a:xfrm>
                </p:grpSpPr>
                <p:grpSp>
                  <p:nvGrpSpPr>
                    <p:cNvPr id="80" name="组合 79"/>
                    <p:cNvGrpSpPr/>
                    <p:nvPr/>
                  </p:nvGrpSpPr>
                  <p:grpSpPr>
                    <a:xfrm rot="0">
                      <a:off x="3167" y="2621"/>
                      <a:ext cx="8709" cy="4963"/>
                      <a:chOff x="4750" y="3507"/>
                      <a:chExt cx="6643" cy="3786"/>
                    </a:xfrm>
                  </p:grpSpPr>
                  <p:grpSp>
                    <p:nvGrpSpPr>
                      <p:cNvPr id="81" name="组合 80"/>
                      <p:cNvGrpSpPr/>
                      <p:nvPr/>
                    </p:nvGrpSpPr>
                    <p:grpSpPr>
                      <a:xfrm>
                        <a:off x="4750" y="3507"/>
                        <a:ext cx="5003" cy="3786"/>
                        <a:chOff x="4465" y="3262"/>
                        <a:chExt cx="5003" cy="3786"/>
                      </a:xfrm>
                    </p:grpSpPr>
                    <p:grpSp>
                      <p:nvGrpSpPr>
                        <p:cNvPr id="82" name="组合 81"/>
                        <p:cNvGrpSpPr/>
                        <p:nvPr/>
                      </p:nvGrpSpPr>
                      <p:grpSpPr>
                        <a:xfrm>
                          <a:off x="4465" y="3262"/>
                          <a:ext cx="4441" cy="3786"/>
                          <a:chOff x="4109" y="2541"/>
                          <a:chExt cx="4441" cy="3786"/>
                        </a:xfrm>
                      </p:grpSpPr>
                      <p:sp>
                        <p:nvSpPr>
                          <p:cNvPr id="83" name="矩形 82"/>
                          <p:cNvSpPr/>
                          <p:nvPr>
                            <p:custDataLst>
                              <p:tags r:id="rId1"/>
                            </p:custDataLst>
                          </p:nvPr>
                        </p:nvSpPr>
                        <p:spPr>
                          <a:xfrm>
                            <a:off x="7955" y="4309"/>
                            <a:ext cx="595" cy="28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4" name="组合 83"/>
                          <p:cNvGrpSpPr/>
                          <p:nvPr/>
                        </p:nvGrpSpPr>
                        <p:grpSpPr>
                          <a:xfrm>
                            <a:off x="4109" y="2541"/>
                            <a:ext cx="1373" cy="3786"/>
                            <a:chOff x="2493" y="2826"/>
                            <a:chExt cx="1373" cy="3786"/>
                          </a:xfrm>
                        </p:grpSpPr>
                        <p:sp>
                          <p:nvSpPr>
                            <p:cNvPr id="85" name="矩形 84"/>
                            <p:cNvSpPr/>
                            <p:nvPr>
                              <p:custDataLst>
                                <p:tags r:id="rId2"/>
                              </p:custDataLst>
                            </p:nvPr>
                          </p:nvSpPr>
                          <p:spPr>
                            <a:xfrm>
                              <a:off x="2512" y="4113"/>
                              <a:ext cx="1354" cy="12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6" name="矩形 85"/>
                            <p:cNvSpPr/>
                            <p:nvPr>
                              <p:custDataLst>
                                <p:tags r:id="rId3"/>
                              </p:custDataLst>
                            </p:nvPr>
                          </p:nvSpPr>
                          <p:spPr>
                            <a:xfrm>
                              <a:off x="2493" y="2826"/>
                              <a:ext cx="120" cy="3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87" name="文本框 86"/>
                        <p:cNvSpPr txBox="1"/>
                        <p:nvPr>
                          <p:custDataLst>
                            <p:tags r:id="rId4"/>
                          </p:custDataLst>
                        </p:nvPr>
                      </p:nvSpPr>
                      <p:spPr>
                        <a:xfrm>
                          <a:off x="4625" y="5812"/>
                          <a:ext cx="3233" cy="479"/>
                        </a:xfrm>
                        <a:prstGeom prst="rect">
                          <a:avLst/>
                        </a:prstGeom>
                        <a:noFill/>
                      </p:spPr>
                      <p:txBody>
                        <a:bodyPr wrap="square" rtlCol="0">
                          <a:spAutoFit/>
                        </a:bodyPr>
                        <a:p>
                          <a:r>
                            <a:rPr lang="en-US" altLang="zh-CN" sz="2000">
                              <a:latin typeface="Times New Roman" panose="02020603050405020304" pitchFamily="18" charset="0"/>
                              <a:ea typeface="黑体" panose="02010609060101010101" charset="-122"/>
                              <a:cs typeface="Times New Roman" panose="02020603050405020304" pitchFamily="18" charset="0"/>
                            </a:rPr>
                            <a:t>TPC</a:t>
                          </a:r>
                          <a:endParaRPr lang="en-US" altLang="zh-CN" sz="2000">
                            <a:latin typeface="Times New Roman" panose="02020603050405020304" pitchFamily="18" charset="0"/>
                            <a:ea typeface="黑体" panose="02010609060101010101" charset="-122"/>
                            <a:cs typeface="Times New Roman" panose="02020603050405020304" pitchFamily="18" charset="0"/>
                          </a:endParaRPr>
                        </a:p>
                      </p:txBody>
                    </p:sp>
                    <p:sp>
                      <p:nvSpPr>
                        <p:cNvPr id="88" name="文本框 87"/>
                        <p:cNvSpPr txBox="1"/>
                        <p:nvPr>
                          <p:custDataLst>
                            <p:tags r:id="rId5"/>
                          </p:custDataLst>
                        </p:nvPr>
                      </p:nvSpPr>
                      <p:spPr>
                        <a:xfrm>
                          <a:off x="7962" y="5278"/>
                          <a:ext cx="1506" cy="479"/>
                        </a:xfrm>
                        <a:prstGeom prst="rect">
                          <a:avLst/>
                        </a:prstGeom>
                        <a:noFill/>
                      </p:spPr>
                      <p:txBody>
                        <a:bodyPr wrap="square" rtlCol="0" anchor="t">
                          <a:spAutoFit/>
                        </a:bodyPr>
                        <a:p>
                          <a:r>
                            <a:rPr lang="zh-CN" altLang="en-US" sz="2000">
                              <a:latin typeface="黑体" panose="02010609060101010101" charset="-122"/>
                              <a:ea typeface="黑体" panose="02010609060101010101" charset="-122"/>
                              <a:sym typeface="+mn-ea"/>
                            </a:rPr>
                            <a:t>氘气体靶</a:t>
                          </a:r>
                          <a:endParaRPr lang="zh-CN" altLang="en-US" sz="2000">
                            <a:latin typeface="黑体" panose="02010609060101010101" charset="-122"/>
                            <a:ea typeface="黑体" panose="02010609060101010101" charset="-122"/>
                            <a:sym typeface="+mn-ea"/>
                          </a:endParaRPr>
                        </a:p>
                      </p:txBody>
                    </p:sp>
                  </p:grpSp>
                  <p:cxnSp>
                    <p:nvCxnSpPr>
                      <p:cNvPr id="89" name="直接箭头连接符 88"/>
                      <p:cNvCxnSpPr/>
                      <p:nvPr>
                        <p:custDataLst>
                          <p:tags r:id="rId6"/>
                        </p:custDataLst>
                      </p:nvPr>
                    </p:nvCxnSpPr>
                    <p:spPr>
                      <a:xfrm flipH="1">
                        <a:off x="9754" y="5423"/>
                        <a:ext cx="1639" cy="0"/>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0" name="文本框 89"/>
                      <p:cNvSpPr txBox="1"/>
                      <p:nvPr>
                        <p:custDataLst>
                          <p:tags r:id="rId7"/>
                        </p:custDataLst>
                      </p:nvPr>
                    </p:nvSpPr>
                    <p:spPr>
                      <a:xfrm>
                        <a:off x="10111" y="5021"/>
                        <a:ext cx="1146" cy="479"/>
                      </a:xfrm>
                      <a:prstGeom prst="rect">
                        <a:avLst/>
                      </a:prstGeom>
                      <a:noFill/>
                    </p:spPr>
                    <p:txBody>
                      <a:bodyPr wrap="square" rtlCol="0" anchor="t">
                        <a:spAutoFit/>
                      </a:bodyPr>
                      <a:p>
                        <a:r>
                          <a:rPr lang="zh-CN" altLang="en-US" sz="2000">
                            <a:latin typeface="Cambria Math" panose="02040503050406030204" pitchFamily="18" charset="0"/>
                            <a:ea typeface="黑体" panose="02010609060101010101" charset="-122"/>
                            <a:cs typeface="Cambria Math" panose="02040503050406030204" pitchFamily="18" charset="0"/>
                            <a:sym typeface="+mn-ea"/>
                          </a:rPr>
                          <a:t>氘离子</a:t>
                        </a:r>
                        <a:endParaRPr lang="zh-CN" altLang="en-US" sz="2000">
                          <a:latin typeface="Cambria Math" panose="02040503050406030204" pitchFamily="18" charset="0"/>
                          <a:ea typeface="黑体" panose="02010609060101010101" charset="-122"/>
                          <a:cs typeface="Cambria Math" panose="02040503050406030204" pitchFamily="18" charset="0"/>
                          <a:sym typeface="+mn-ea"/>
                        </a:endParaRPr>
                      </a:p>
                    </p:txBody>
                  </p:sp>
                </p:grpSp>
                <p:sp>
                  <p:nvSpPr>
                    <p:cNvPr id="93" name="矩形 92"/>
                    <p:cNvSpPr/>
                    <p:nvPr>
                      <p:custDataLst>
                        <p:tags r:id="rId8"/>
                      </p:custDataLst>
                    </p:nvPr>
                  </p:nvSpPr>
                  <p:spPr>
                    <a:xfrm>
                      <a:off x="4976" y="4605"/>
                      <a:ext cx="570" cy="1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97" name="直接连接符 96"/>
                  <p:cNvCxnSpPr/>
                  <p:nvPr/>
                </p:nvCxnSpPr>
                <p:spPr>
                  <a:xfrm>
                    <a:off x="4974" y="4893"/>
                    <a:ext cx="0" cy="550"/>
                  </a:xfrm>
                  <a:prstGeom prst="line">
                    <a:avLst/>
                  </a:prstGeom>
                  <a:ln w="79375">
                    <a:solidFill>
                      <a:srgbClr val="FFC000"/>
                    </a:solidFill>
                  </a:ln>
                </p:spPr>
                <p:style>
                  <a:lnRef idx="2">
                    <a:schemeClr val="accent1"/>
                  </a:lnRef>
                  <a:fillRef idx="0">
                    <a:srgbClr val="FFFFFF"/>
                  </a:fillRef>
                  <a:effectRef idx="0">
                    <a:srgbClr val="FFFFFF"/>
                  </a:effectRef>
                  <a:fontRef idx="minor">
                    <a:schemeClr val="tx1"/>
                  </a:fontRef>
                </p:style>
              </p:cxnSp>
            </p:grpSp>
            <p:sp>
              <p:nvSpPr>
                <p:cNvPr id="100" name="文本框 99"/>
                <p:cNvSpPr txBox="1"/>
                <p:nvPr/>
              </p:nvSpPr>
              <p:spPr>
                <a:xfrm>
                  <a:off x="4560" y="4359"/>
                  <a:ext cx="1470" cy="580"/>
                </a:xfrm>
                <a:prstGeom prst="rect">
                  <a:avLst/>
                </a:prstGeom>
                <a:noFill/>
              </p:spPr>
              <p:txBody>
                <a:bodyPr wrap="square" rtlCol="0">
                  <a:spAutoFit/>
                </a:bodyPr>
                <a:p>
                  <a:r>
                    <a:rPr lang="en-US" altLang="zh-CN" b="1">
                      <a:solidFill>
                        <a:srgbClr val="FF0000"/>
                      </a:solidFill>
                      <a:latin typeface="黑体" panose="02010609060101010101" charset="-122"/>
                      <a:ea typeface="黑体" panose="02010609060101010101" charset="-122"/>
                    </a:rPr>
                    <a:t>U-238</a:t>
                  </a:r>
                  <a:endParaRPr lang="en-US" altLang="zh-CN" b="1">
                    <a:solidFill>
                      <a:srgbClr val="FF0000"/>
                    </a:solidFill>
                    <a:latin typeface="黑体" panose="02010609060101010101" charset="-122"/>
                    <a:ea typeface="黑体" panose="02010609060101010101" charset="-122"/>
                  </a:endParaRPr>
                </a:p>
              </p:txBody>
            </p:sp>
          </p:grpSp>
          <p:sp>
            <p:nvSpPr>
              <p:cNvPr id="103" name="矩形 102"/>
              <p:cNvSpPr/>
              <p:nvPr>
                <p:custDataLst>
                  <p:tags r:id="rId9"/>
                </p:custDataLst>
              </p:nvPr>
            </p:nvSpPr>
            <p:spPr>
              <a:xfrm>
                <a:off x="803" y="4970"/>
                <a:ext cx="780" cy="37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5" name="文本框 104"/>
              <p:cNvSpPr txBox="1"/>
              <p:nvPr>
                <p:custDataLst>
                  <p:tags r:id="rId10"/>
                </p:custDataLst>
              </p:nvPr>
            </p:nvSpPr>
            <p:spPr>
              <a:xfrm>
                <a:off x="728" y="5455"/>
                <a:ext cx="4239" cy="628"/>
              </a:xfrm>
              <a:prstGeom prst="rect">
                <a:avLst/>
              </a:prstGeom>
              <a:noFill/>
            </p:spPr>
            <p:txBody>
              <a:bodyPr wrap="square" rtlCol="0">
                <a:spAutoFit/>
              </a:bodyPr>
              <a:p>
                <a:r>
                  <a:rPr lang="zh-CN" altLang="en-US" sz="2000">
                    <a:latin typeface="Times New Roman" panose="02020603050405020304" pitchFamily="18" charset="0"/>
                    <a:ea typeface="黑体" panose="02010609060101010101" charset="-122"/>
                    <a:cs typeface="Times New Roman" panose="02020603050405020304" pitchFamily="18" charset="0"/>
                  </a:rPr>
                  <a:t>液闪</a:t>
                </a:r>
                <a:endParaRPr lang="zh-CN" altLang="en-US" sz="2000">
                  <a:latin typeface="Times New Roman" panose="02020603050405020304" pitchFamily="18" charset="0"/>
                  <a:ea typeface="黑体" panose="02010609060101010101" charset="-122"/>
                  <a:cs typeface="Times New Roman" panose="02020603050405020304" pitchFamily="18" charset="0"/>
                </a:endParaRPr>
              </a:p>
            </p:txBody>
          </p:sp>
        </p:grpSp>
        <p:sp>
          <p:nvSpPr>
            <p:cNvPr id="5" name="文本框 4"/>
            <p:cNvSpPr txBox="1"/>
            <p:nvPr>
              <p:custDataLst>
                <p:tags r:id="rId11"/>
              </p:custDataLst>
            </p:nvPr>
          </p:nvSpPr>
          <p:spPr>
            <a:xfrm>
              <a:off x="8809" y="5220"/>
              <a:ext cx="1974" cy="628"/>
            </a:xfrm>
            <a:prstGeom prst="rect">
              <a:avLst/>
            </a:prstGeom>
            <a:noFill/>
          </p:spPr>
          <p:txBody>
            <a:bodyPr wrap="square" rtlCol="0" anchor="t">
              <a:spAutoFit/>
            </a:bodyPr>
            <a:p>
              <a:r>
                <a:rPr lang="zh-CN" altLang="en-US" sz="2000">
                  <a:latin typeface="黑体" panose="02010609060101010101" charset="-122"/>
                  <a:ea typeface="黑体" panose="02010609060101010101" charset="-122"/>
                  <a:sym typeface="+mn-ea"/>
                </a:rPr>
                <a:t>准直器</a:t>
              </a:r>
              <a:endParaRPr lang="zh-CN" altLang="en-US" sz="2000">
                <a:latin typeface="黑体" panose="02010609060101010101" charset="-122"/>
                <a:ea typeface="黑体" panose="0201060906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Tm="27481"/>
    </mc:Choice>
    <mc:Fallback>
      <p:transition advTm="2748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3928" y="490113"/>
            <a:ext cx="6531281" cy="740368"/>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3.4 </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三体</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裂变测量</a:t>
            </a:r>
            <a:endParaRPr lang="zh-CN" altLang="en-US" sz="2800" dirty="0" smtClean="0">
              <a:latin typeface="微软雅黑" panose="020B0503020204020204" pitchFamily="34" charset="-122"/>
              <a:ea typeface="微软雅黑" panose="020B0503020204020204" pitchFamily="34" charset="-122"/>
              <a:cs typeface="Calibri" panose="020F0502020204030204" pitchFamily="34" charset="0"/>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0" y="10"/>
            <a:ext cx="4772025" cy="645160"/>
          </a:xfrm>
          <a:prstGeom prst="rect">
            <a:avLst/>
          </a:prstGeom>
        </p:spPr>
        <p:txBody>
          <a:bodyPr wrap="none">
            <a:spAutoFit/>
          </a:bodyPr>
          <a:lstStyle/>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3. </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计划开展的其他</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实验</a:t>
            </a:r>
            <a:endPar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 name="内容占位符 3"/>
          <p:cNvSpPr>
            <a:spLocks noGrp="1"/>
          </p:cNvSpPr>
          <p:nvPr>
            <p:ph idx="1"/>
          </p:nvPr>
        </p:nvSpPr>
        <p:spPr>
          <a:xfrm>
            <a:off x="228600" y="1715135"/>
            <a:ext cx="11870690" cy="2127250"/>
          </a:xfrm>
        </p:spPr>
        <p:txBody>
          <a:bodyPr>
            <a:noAutofit/>
          </a:bodyPr>
          <a:lstStyle/>
          <a:p>
            <a:r>
              <a:rPr lang="zh-CN" altLang="en-US" sz="2200" dirty="0" smtClean="0">
                <a:latin typeface="Times New Roman" panose="02020603050405020304" pitchFamily="18" charset="0"/>
                <a:ea typeface="黑体" panose="02010609060101010101" charset="-122"/>
                <a:cs typeface="Times New Roman" panose="02020603050405020304" pitchFamily="18" charset="0"/>
              </a:rPr>
              <a:t>三体裂变，会产生两个裂变碎片和一个轻带电粒子</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endParaRPr>
          </a:p>
          <a:p>
            <a:r>
              <a:rPr lang="zh-CN" altLang="en-US" sz="2200" dirty="0" smtClean="0">
                <a:latin typeface="Times New Roman" panose="02020603050405020304" pitchFamily="18" charset="0"/>
                <a:ea typeface="黑体" panose="02010609060101010101" charset="-122"/>
                <a:cs typeface="Times New Roman" panose="02020603050405020304" pitchFamily="18" charset="0"/>
              </a:rPr>
              <a:t>基于</a:t>
            </a:r>
            <a:r>
              <a:rPr lang="en-US" altLang="zh-CN" sz="2200" dirty="0" smtClean="0">
                <a:latin typeface="Times New Roman" panose="02020603050405020304" pitchFamily="18" charset="0"/>
                <a:ea typeface="黑体" panose="02010609060101010101" charset="-122"/>
                <a:cs typeface="Times New Roman" panose="02020603050405020304" pitchFamily="18" charset="0"/>
              </a:rPr>
              <a:t>TPC</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的事件重建能力，可以通过寻找同时存在裂变碎片和轻带电粒子的径迹图，来确定三体裂变事件的个数</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endParaRPr>
          </a:p>
          <a:p>
            <a:r>
              <a:rPr lang="zh-CN" altLang="en-US" sz="2200" dirty="0" smtClean="0">
                <a:latin typeface="Times New Roman" panose="02020603050405020304" pitchFamily="18" charset="0"/>
                <a:ea typeface="黑体" panose="02010609060101010101" charset="-122"/>
                <a:cs typeface="Times New Roman" panose="02020603050405020304" pitchFamily="18" charset="0"/>
              </a:rPr>
              <a:t>此法方法的优势：相比于使用电离室测量几乎只能通过能量来区分三体裂变产生的轻带电粒子和本底的轻带电粒子（难以利用裂变事件的信息），使用</a:t>
            </a:r>
            <a:r>
              <a:rPr lang="en-US" altLang="zh-CN" sz="2200" dirty="0" smtClean="0">
                <a:latin typeface="Times New Roman" panose="02020603050405020304" pitchFamily="18" charset="0"/>
                <a:ea typeface="黑体" panose="02010609060101010101" charset="-122"/>
                <a:cs typeface="Times New Roman" panose="02020603050405020304" pitchFamily="18" charset="0"/>
              </a:rPr>
              <a:t>TPC</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测量可以将三体裂变的两类粒子直接关联</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endParaRPr>
          </a:p>
          <a:p>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此方法存在的困难：裂变碎片与轻带电粒子的能量差距较大，而此时轻带电粒子又是目标粒子之一，因此需要高增益使得轻带电粒子的探测效率也达到较高水平</a:t>
            </a:r>
            <a:endPar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endParaRPr>
          </a:p>
          <a:p>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在较高的中子能量下，大量潜在核反应道均会开道，计数率很高，需要保证在较高的计数率下</a:t>
            </a:r>
            <a:r>
              <a:rPr lang="en-US" altLang="zh-CN"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TPC</a:t>
            </a:r>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具有稳定的工作状态</a:t>
            </a:r>
            <a:endPar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endParaRPr>
          </a:p>
          <a:p>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由于三体裂变产生的轻带电粒子径迹较长，需要</a:t>
            </a:r>
            <a:r>
              <a:rPr lang="zh-CN" altLang="en-US" sz="220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增加气压</a:t>
            </a:r>
            <a:r>
              <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从而在一定程度上限制径迹长度</a:t>
            </a:r>
            <a:endPar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endParaRPr>
          </a:p>
          <a:p>
            <a:endPar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endParaRPr>
          </a:p>
          <a:p>
            <a:endPar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0" advTm="27481"/>
    </mc:Choice>
    <mc:Fallback>
      <p:transition advTm="2748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727348" y="743096"/>
            <a:ext cx="10515600" cy="2852737"/>
          </a:xfrm>
        </p:spPr>
        <p:txBody>
          <a:bodyPr>
            <a:normAutofit/>
          </a:bodyPr>
          <a:lstStyle/>
          <a:p>
            <a:pPr algn="ctr"/>
            <a:r>
              <a:rPr lang="en-US" altLang="zh-CN" sz="4800" b="1" dirty="0">
                <a:latin typeface="Times New Roman" panose="02020603050405020304" pitchFamily="18" charset="0"/>
                <a:ea typeface="宋体" panose="02010600030101010101" pitchFamily="2" charset="-122"/>
                <a:cs typeface="Times New Roman" panose="02020603050405020304" pitchFamily="18" charset="0"/>
              </a:rPr>
              <a:t>4. </a:t>
            </a:r>
            <a:r>
              <a:rPr lang="zh-CN" altLang="en-US" sz="4800" b="1" dirty="0" smtClean="0">
                <a:latin typeface="Times New Roman" panose="02020603050405020304" pitchFamily="18" charset="0"/>
                <a:ea typeface="宋体" panose="02010600030101010101" pitchFamily="2" charset="-122"/>
                <a:cs typeface="Times New Roman" panose="02020603050405020304" pitchFamily="18" charset="0"/>
                <a:sym typeface="+mn-ea"/>
              </a:rPr>
              <a:t>北京大学</a:t>
            </a:r>
            <a:r>
              <a:rPr lang="en-US" altLang="zh-CN" sz="4800" b="1" dirty="0" smtClean="0">
                <a:latin typeface="Times New Roman" panose="02020603050405020304" pitchFamily="18" charset="0"/>
                <a:ea typeface="宋体" panose="02010600030101010101" pitchFamily="2" charset="-122"/>
                <a:cs typeface="Times New Roman" panose="02020603050405020304" pitchFamily="18" charset="0"/>
                <a:sym typeface="+mn-ea"/>
              </a:rPr>
              <a:t>TPC</a:t>
            </a:r>
            <a:r>
              <a:rPr lang="zh-CN" altLang="en-US" sz="4800" b="1" dirty="0" smtClean="0">
                <a:latin typeface="Times New Roman" panose="02020603050405020304" pitchFamily="18" charset="0"/>
                <a:ea typeface="宋体" panose="02010600030101010101" pitchFamily="2" charset="-122"/>
                <a:cs typeface="Times New Roman" panose="02020603050405020304" pitchFamily="18" charset="0"/>
                <a:sym typeface="+mn-ea"/>
              </a:rPr>
              <a:t>改进</a:t>
            </a:r>
            <a:r>
              <a:rPr lang="zh-CN" altLang="en-US" sz="4800" b="1" dirty="0" smtClean="0">
                <a:latin typeface="Times New Roman" panose="02020603050405020304" pitchFamily="18" charset="0"/>
                <a:ea typeface="宋体" panose="02010600030101010101" pitchFamily="2" charset="-122"/>
                <a:cs typeface="Times New Roman" panose="02020603050405020304" pitchFamily="18" charset="0"/>
                <a:sym typeface="+mn-ea"/>
              </a:rPr>
              <a:t>需求</a:t>
            </a:r>
            <a:endParaRPr lang="zh-CN" altLang="en-US" sz="4800" b="1" dirty="0" smtClean="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6" name="文本占位符 5"/>
          <p:cNvSpPr>
            <a:spLocks noGrp="1"/>
          </p:cNvSpPr>
          <p:nvPr>
            <p:ph type="body" idx="1"/>
          </p:nvPr>
        </p:nvSpPr>
        <p:spPr/>
        <p:txBody>
          <a:bodyPr/>
          <a:lstStyle/>
          <a:p>
            <a:endParaRPr lang="zh-CN" altLang="en-US"/>
          </a:p>
        </p:txBody>
      </p:sp>
      <p:cxnSp>
        <p:nvCxnSpPr>
          <p:cNvPr id="7" name="直接连接符 6"/>
          <p:cNvCxnSpPr/>
          <p:nvPr/>
        </p:nvCxnSpPr>
        <p:spPr>
          <a:xfrm>
            <a:off x="998652" y="3770093"/>
            <a:ext cx="10201141" cy="16652"/>
          </a:xfrm>
          <a:prstGeom prst="line">
            <a:avLst/>
          </a:prstGeom>
          <a:noFill/>
          <a:ln w="28575" cap="flat" cmpd="sng" algn="ctr">
            <a:solidFill>
              <a:srgbClr val="FF0000"/>
            </a:solidFill>
            <a:prstDash val="solid"/>
          </a:ln>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4A286CE-CDBA-4802-A857-7265CC2C9B45}"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8" name="矩形 7"/>
          <p:cNvSpPr/>
          <p:nvPr/>
        </p:nvSpPr>
        <p:spPr>
          <a:xfrm>
            <a:off x="151656" y="108429"/>
            <a:ext cx="5227320" cy="1753235"/>
          </a:xfrm>
          <a:prstGeom prst="rect">
            <a:avLst/>
          </a:prstGeom>
        </p:spPr>
        <p:txBody>
          <a:bodyPr wrap="none">
            <a:spAutoFit/>
          </a:bodyPr>
          <a:lstStyle/>
          <a:p>
            <a:pPr algn="l">
              <a:lnSpc>
                <a:spcPct val="150000"/>
              </a:lnSpc>
            </a:pPr>
            <a:r>
              <a:rPr lang="en-US" altLang="zh-CN" sz="3600" b="1" dirty="0">
                <a:latin typeface="Times New Roman" panose="02020603050405020304" pitchFamily="18" charset="0"/>
                <a:ea typeface="宋体" panose="02010600030101010101" pitchFamily="2" charset="-122"/>
                <a:cs typeface="Times New Roman" panose="02020603050405020304" pitchFamily="18" charset="0"/>
                <a:sym typeface="+mn-ea"/>
              </a:rPr>
              <a:t>4. </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北京大学</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TPC</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改进需求</a:t>
            </a:r>
            <a:endPar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endParaRPr>
          </a:p>
          <a:p>
            <a:pPr>
              <a:lnSpc>
                <a:spcPct val="150000"/>
              </a:lnSpc>
            </a:pPr>
            <a:endParaRPr lang="zh-CN" altLang="en-US" sz="36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7" name="直接连接符 6"/>
          <p:cNvCxnSpPr/>
          <p:nvPr/>
        </p:nvCxnSpPr>
        <p:spPr>
          <a:xfrm>
            <a:off x="998652" y="1353465"/>
            <a:ext cx="10201141" cy="16652"/>
          </a:xfrm>
          <a:prstGeom prst="line">
            <a:avLst/>
          </a:prstGeom>
          <a:noFill/>
          <a:ln w="28575" cap="flat" cmpd="sng" algn="ctr">
            <a:solidFill>
              <a:srgbClr val="FF0000"/>
            </a:solidFill>
            <a:prstDash val="solid"/>
          </a:ln>
          <a:effectLst/>
        </p:spPr>
      </p:cxnSp>
      <p:sp>
        <p:nvSpPr>
          <p:cNvPr id="10" name="内容占位符 3"/>
          <p:cNvSpPr>
            <a:spLocks noGrp="1"/>
          </p:cNvSpPr>
          <p:nvPr>
            <p:custDataLst>
              <p:tags r:id="rId1"/>
            </p:custDataLst>
          </p:nvPr>
        </p:nvSpPr>
        <p:spPr>
          <a:xfrm>
            <a:off x="436880" y="1861820"/>
            <a:ext cx="11316970" cy="3063875"/>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fontAlgn="auto">
              <a:spcBef>
                <a:spcPts val="600"/>
              </a:spcBef>
              <a:spcAft>
                <a:spcPts val="600"/>
              </a:spcAft>
            </a:pPr>
            <a:r>
              <a:rPr lang="zh-CN" altLang="en-US">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能够在高计数率下稳定工作的</a:t>
            </a:r>
            <a:r>
              <a:rPr lang="en-US" altLang="zh-CN">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DAQ</a:t>
            </a:r>
            <a:r>
              <a:rPr lang="zh-CN" altLang="en-US">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（总计数率小于</a:t>
            </a:r>
            <a:r>
              <a:rPr lang="en-US" altLang="zh-CN">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50 Mbps/s</a:t>
            </a:r>
            <a:r>
              <a:rPr lang="zh-CN" altLang="en-US">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时需要能够稳定工作），并且有方便的方法检查链路是否正常（目前自触发全读出模式每个板子</a:t>
            </a:r>
            <a:r>
              <a:rPr lang="en-US" altLang="zh-CN">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50 Mbps/s</a:t>
            </a:r>
            <a:r>
              <a:rPr lang="zh-CN" altLang="en-US">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作为判断依据过高）</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（对于未来开展的所有实验此改进都具有重要意义）</a:t>
            </a:r>
            <a:endParaRPr lang="zh-CN" altLang="en-US">
              <a:solidFill>
                <a:srgbClr val="000000"/>
              </a:solidFill>
              <a:latin typeface="Times New Roman" panose="02020603050405020304" pitchFamily="18" charset="0"/>
              <a:ea typeface="黑体" panose="02010609060101010101" charset="-122"/>
              <a:cs typeface="Times New Roman" panose="02020603050405020304" pitchFamily="18" charset="0"/>
              <a:sym typeface="+mn-ea"/>
            </a:endParaRPr>
          </a:p>
          <a:p>
            <a:pPr fontAlgn="auto">
              <a:spcBef>
                <a:spcPts val="600"/>
              </a:spcBef>
              <a:spcAft>
                <a:spcPts val="600"/>
              </a:spcAft>
            </a:pPr>
            <a:r>
              <a:rPr lang="zh-CN" altLang="en-US">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阴极、丝网信号的引出</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（对于快中子诱发的轻带电粒子出射实验具有重要意义）</a:t>
            </a:r>
            <a:endParaRPr lang="zh-CN" altLang="en-US">
              <a:solidFill>
                <a:srgbClr val="000000"/>
              </a:solidFill>
              <a:latin typeface="Times New Roman" panose="02020603050405020304" pitchFamily="18" charset="0"/>
              <a:ea typeface="黑体" panose="02010609060101010101" charset="-122"/>
              <a:cs typeface="Times New Roman" panose="02020603050405020304" pitchFamily="18" charset="0"/>
              <a:sym typeface="+mn-ea"/>
            </a:endParaRPr>
          </a:p>
          <a:p>
            <a:pPr fontAlgn="auto">
              <a:spcBef>
                <a:spcPts val="600"/>
              </a:spcBef>
              <a:spcAft>
                <a:spcPts val="600"/>
              </a:spcAft>
            </a:pPr>
            <a:r>
              <a:rPr lang="zh-CN" altLang="en-US">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可变气压装置</a:t>
            </a:r>
            <a:r>
              <a:rPr lang="en-US" altLang="zh-CN">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+v2</a:t>
            </a:r>
            <a:r>
              <a:rPr lang="zh-CN" altLang="en-US">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阳极板</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（对于</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快中子诱发的轻带电粒子出射实验、三体裂变实验具有重要意义）</a:t>
            </a:r>
            <a:endParaRPr lang="en-US" altLang="zh-CN">
              <a:solidFill>
                <a:srgbClr val="FF0000"/>
              </a:solidFill>
              <a:latin typeface="Times New Roman" panose="02020603050405020304" pitchFamily="18" charset="0"/>
              <a:ea typeface="黑体" panose="02010609060101010101" charset="-122"/>
              <a:cs typeface="Times New Roman" panose="02020603050405020304" pitchFamily="18" charset="0"/>
              <a:sym typeface="+mn-ea"/>
            </a:endParaRPr>
          </a:p>
          <a:p>
            <a:endParaRPr lang="zh-CN" altLang="en-US" sz="2200">
              <a:solidFill>
                <a:srgbClr val="000000"/>
              </a:solidFill>
              <a:latin typeface="Times New Roman" panose="02020603050405020304" pitchFamily="18" charset="0"/>
              <a:ea typeface="黑体" panose="02010609060101010101" charset="-122"/>
              <a:cs typeface="Times New Roman" panose="02020603050405020304" pitchFamily="18" charset="0"/>
              <a:sym typeface="+mn-ea"/>
            </a:endParaRPr>
          </a:p>
          <a:p>
            <a:endParaRPr lang="zh-CN" altLang="en-US" sz="2200">
              <a:solidFill>
                <a:srgbClr val="000000"/>
              </a:solidFill>
              <a:latin typeface="黑体" panose="02010609060101010101" charset="-122"/>
              <a:ea typeface="黑体" panose="02010609060101010101" charset="-122"/>
              <a:sym typeface="+mn-ea"/>
            </a:endParaRPr>
          </a:p>
          <a:p>
            <a:endParaRPr lang="zh-CN" altLang="en-US" sz="2200">
              <a:solidFill>
                <a:srgbClr val="000000"/>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4A286CE-CDBA-4802-A857-7265CC2C9B45}"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5" name="矩形 14"/>
          <p:cNvSpPr/>
          <p:nvPr/>
        </p:nvSpPr>
        <p:spPr>
          <a:xfrm>
            <a:off x="151656" y="1691913"/>
            <a:ext cx="11735543" cy="3076575"/>
          </a:xfrm>
          <a:prstGeom prst="rect">
            <a:avLst/>
          </a:prstGeom>
        </p:spPr>
        <p:txBody>
          <a:bodyPr wrap="square">
            <a:spAutoFit/>
          </a:bodyPr>
          <a:lstStyle/>
          <a:p>
            <a:pPr algn="just" fontAlgn="auto">
              <a:lnSpc>
                <a:spcPct val="150000"/>
              </a:lnSpc>
              <a:spcBef>
                <a:spcPts val="1200"/>
              </a:spcBef>
            </a:pPr>
            <a:r>
              <a:rPr lang="en-US" altLang="zh-CN" sz="2200" dirty="0" smtClean="0">
                <a:solidFill>
                  <a:prstClr val="black">
                    <a:lumMod val="95000"/>
                    <a:lumOff val="5000"/>
                  </a:prstClr>
                </a:solidFill>
                <a:latin typeface="Times New Roman" panose="02020603050405020304" pitchFamily="18" charset="0"/>
                <a:ea typeface="黑体" panose="02010609060101010101" charset="-122"/>
                <a:cs typeface="Times New Roman" panose="02020603050405020304" pitchFamily="18" charset="0"/>
              </a:rPr>
              <a:t>1</a:t>
            </a:r>
            <a:r>
              <a:rPr lang="zh-CN" altLang="en-US" sz="2200" dirty="0" smtClean="0">
                <a:solidFill>
                  <a:prstClr val="black">
                    <a:lumMod val="95000"/>
                    <a:lumOff val="5000"/>
                  </a:prstClr>
                </a:solidFill>
                <a:latin typeface="Times New Roman" panose="02020603050405020304" pitchFamily="18" charset="0"/>
                <a:ea typeface="黑体" panose="02010609060101010101" charset="-122"/>
                <a:cs typeface="Times New Roman" panose="02020603050405020304" pitchFamily="18" charset="0"/>
              </a:rPr>
              <a:t>、基于单能中子源完成了</a:t>
            </a:r>
            <a:r>
              <a:rPr lang="en-US" altLang="zh-CN" sz="2200" dirty="0" smtClean="0">
                <a:solidFill>
                  <a:prstClr val="black">
                    <a:lumMod val="95000"/>
                    <a:lumOff val="5000"/>
                  </a:prstClr>
                </a:solidFill>
                <a:latin typeface="Times New Roman" panose="02020603050405020304" pitchFamily="18" charset="0"/>
                <a:ea typeface="黑体" panose="02010609060101010101" charset="-122"/>
                <a:cs typeface="Times New Roman" panose="02020603050405020304" pitchFamily="18" charset="0"/>
              </a:rPr>
              <a:t>TPC</a:t>
            </a:r>
            <a:r>
              <a:rPr lang="zh-CN" altLang="en-US" sz="2200" dirty="0" smtClean="0">
                <a:solidFill>
                  <a:prstClr val="black">
                    <a:lumMod val="95000"/>
                    <a:lumOff val="5000"/>
                  </a:prstClr>
                </a:solidFill>
                <a:latin typeface="Times New Roman" panose="02020603050405020304" pitchFamily="18" charset="0"/>
                <a:ea typeface="黑体" panose="02010609060101010101" charset="-122"/>
                <a:cs typeface="Times New Roman" panose="02020603050405020304" pitchFamily="18" charset="0"/>
              </a:rPr>
              <a:t>测试，验证了利用</a:t>
            </a:r>
            <a:r>
              <a:rPr lang="en-US" altLang="zh-CN" sz="2200" dirty="0" smtClean="0">
                <a:solidFill>
                  <a:prstClr val="black">
                    <a:lumMod val="95000"/>
                    <a:lumOff val="5000"/>
                  </a:prstClr>
                </a:solidFill>
                <a:latin typeface="Times New Roman" panose="02020603050405020304" pitchFamily="18" charset="0"/>
                <a:ea typeface="黑体" panose="02010609060101010101" charset="-122"/>
                <a:cs typeface="Times New Roman" panose="02020603050405020304" pitchFamily="18" charset="0"/>
              </a:rPr>
              <a:t>TPC</a:t>
            </a:r>
            <a:r>
              <a:rPr lang="zh-CN" altLang="en-US" sz="2200" dirty="0" smtClean="0">
                <a:solidFill>
                  <a:prstClr val="black">
                    <a:lumMod val="95000"/>
                    <a:lumOff val="5000"/>
                  </a:prstClr>
                </a:solidFill>
                <a:latin typeface="Times New Roman" panose="02020603050405020304" pitchFamily="18" charset="0"/>
                <a:ea typeface="黑体" panose="02010609060101010101" charset="-122"/>
                <a:cs typeface="Times New Roman" panose="02020603050405020304" pitchFamily="18" charset="0"/>
              </a:rPr>
              <a:t>进行核反应截面测量的潜力</a:t>
            </a:r>
            <a:r>
              <a:rPr lang="zh-CN" altLang="en-US" sz="2200" dirty="0">
                <a:solidFill>
                  <a:prstClr val="black">
                    <a:lumMod val="95000"/>
                    <a:lumOff val="5000"/>
                  </a:prstClr>
                </a:solidFill>
                <a:latin typeface="Times New Roman" panose="02020603050405020304" pitchFamily="18" charset="0"/>
                <a:ea typeface="黑体" panose="02010609060101010101" charset="-122"/>
                <a:cs typeface="Times New Roman" panose="02020603050405020304" pitchFamily="18" charset="0"/>
              </a:rPr>
              <a:t>；</a:t>
            </a:r>
            <a:endParaRPr lang="zh-CN" altLang="en-US" sz="2200" dirty="0">
              <a:solidFill>
                <a:prstClr val="black">
                  <a:lumMod val="95000"/>
                  <a:lumOff val="5000"/>
                </a:prstClr>
              </a:solidFill>
              <a:latin typeface="Times New Roman" panose="02020603050405020304" pitchFamily="18" charset="0"/>
              <a:ea typeface="黑体" panose="02010609060101010101" charset="-122"/>
              <a:cs typeface="Times New Roman" panose="02020603050405020304" pitchFamily="18" charset="0"/>
            </a:endParaRPr>
          </a:p>
          <a:p>
            <a:pPr algn="just" fontAlgn="auto">
              <a:lnSpc>
                <a:spcPct val="150000"/>
              </a:lnSpc>
              <a:spcBef>
                <a:spcPts val="1200"/>
              </a:spcBef>
            </a:pPr>
            <a:r>
              <a:rPr lang="en-US" altLang="zh-CN" sz="2200" dirty="0">
                <a:solidFill>
                  <a:prstClr val="black">
                    <a:lumMod val="95000"/>
                    <a:lumOff val="5000"/>
                  </a:prstClr>
                </a:solidFill>
                <a:latin typeface="Times New Roman" panose="02020603050405020304" pitchFamily="18" charset="0"/>
                <a:ea typeface="黑体" panose="02010609060101010101" charset="-122"/>
                <a:cs typeface="Times New Roman" panose="02020603050405020304" pitchFamily="18" charset="0"/>
              </a:rPr>
              <a:t>2</a:t>
            </a:r>
            <a:r>
              <a:rPr lang="zh-CN" altLang="en-US" sz="2200" dirty="0">
                <a:solidFill>
                  <a:prstClr val="black">
                    <a:lumMod val="95000"/>
                    <a:lumOff val="5000"/>
                  </a:prstClr>
                </a:solidFill>
                <a:latin typeface="Times New Roman" panose="02020603050405020304" pitchFamily="18" charset="0"/>
                <a:ea typeface="黑体" panose="02010609060101010101" charset="-122"/>
                <a:cs typeface="Times New Roman" panose="02020603050405020304" pitchFamily="18" charset="0"/>
              </a:rPr>
              <a:t>、完成了基于</a:t>
            </a:r>
            <a:r>
              <a:rPr lang="en-US" altLang="zh-CN" sz="2200" dirty="0">
                <a:solidFill>
                  <a:prstClr val="black">
                    <a:lumMod val="95000"/>
                    <a:lumOff val="5000"/>
                  </a:prstClr>
                </a:solidFill>
                <a:latin typeface="Times New Roman" panose="02020603050405020304" pitchFamily="18" charset="0"/>
                <a:ea typeface="黑体" panose="02010609060101010101" charset="-122"/>
                <a:cs typeface="Times New Roman" panose="02020603050405020304" pitchFamily="18" charset="0"/>
              </a:rPr>
              <a:t>TPC</a:t>
            </a:r>
            <a:r>
              <a:rPr lang="zh-CN" altLang="en-US" sz="2200" dirty="0">
                <a:solidFill>
                  <a:prstClr val="black">
                    <a:lumMod val="95000"/>
                    <a:lumOff val="5000"/>
                  </a:prstClr>
                </a:solidFill>
                <a:latin typeface="Times New Roman" panose="02020603050405020304" pitchFamily="18" charset="0"/>
                <a:ea typeface="黑体" panose="02010609060101010101" charset="-122"/>
                <a:cs typeface="Times New Roman" panose="02020603050405020304" pitchFamily="18" charset="0"/>
              </a:rPr>
              <a:t>的</a:t>
            </a:r>
            <a:r>
              <a:rPr lang="en-US" altLang="zh-CN" sz="2200" baseline="30000" dirty="0">
                <a:solidFill>
                  <a:prstClr val="black">
                    <a:lumMod val="95000"/>
                    <a:lumOff val="5000"/>
                  </a:prstClr>
                </a:solidFill>
                <a:latin typeface="Times New Roman" panose="02020603050405020304" pitchFamily="18" charset="0"/>
                <a:ea typeface="黑体" panose="02010609060101010101" charset="-122"/>
                <a:cs typeface="Times New Roman" panose="02020603050405020304" pitchFamily="18" charset="0"/>
              </a:rPr>
              <a:t>232</a:t>
            </a:r>
            <a:r>
              <a:rPr lang="en-US" altLang="zh-CN" sz="2200" dirty="0">
                <a:solidFill>
                  <a:prstClr val="black">
                    <a:lumMod val="95000"/>
                    <a:lumOff val="5000"/>
                  </a:prstClr>
                </a:solidFill>
                <a:latin typeface="Times New Roman" panose="02020603050405020304" pitchFamily="18" charset="0"/>
                <a:ea typeface="黑体" panose="02010609060101010101" charset="-122"/>
                <a:cs typeface="Times New Roman" panose="02020603050405020304" pitchFamily="18" charset="0"/>
              </a:rPr>
              <a:t>Th</a:t>
            </a:r>
            <a:r>
              <a:rPr lang="zh-CN" altLang="en-US" sz="2200" dirty="0">
                <a:solidFill>
                  <a:prstClr val="black">
                    <a:lumMod val="95000"/>
                    <a:lumOff val="5000"/>
                  </a:prstClr>
                </a:solidFill>
                <a:latin typeface="Times New Roman" panose="02020603050405020304" pitchFamily="18" charset="0"/>
                <a:ea typeface="黑体" panose="02010609060101010101" charset="-122"/>
                <a:cs typeface="Times New Roman" panose="02020603050405020304" pitchFamily="18" charset="0"/>
              </a:rPr>
              <a:t>裂变截面测量实验，得到了高精度的裂变截面结果；</a:t>
            </a:r>
            <a:endParaRPr lang="zh-CN" altLang="en-US" sz="2200" dirty="0">
              <a:solidFill>
                <a:prstClr val="black">
                  <a:lumMod val="95000"/>
                  <a:lumOff val="5000"/>
                </a:prstClr>
              </a:solidFill>
              <a:latin typeface="Times New Roman" panose="02020603050405020304" pitchFamily="18" charset="0"/>
              <a:ea typeface="黑体" panose="02010609060101010101" charset="-122"/>
              <a:cs typeface="Times New Roman" panose="02020603050405020304" pitchFamily="18" charset="0"/>
            </a:endParaRPr>
          </a:p>
          <a:p>
            <a:pPr algn="just" fontAlgn="auto">
              <a:lnSpc>
                <a:spcPct val="150000"/>
              </a:lnSpc>
              <a:spcBef>
                <a:spcPts val="1200"/>
              </a:spcBef>
            </a:pPr>
            <a:r>
              <a:rPr lang="en-US" altLang="zh-CN" sz="2200" dirty="0" smtClean="0">
                <a:solidFill>
                  <a:srgbClr val="000000"/>
                </a:solidFill>
                <a:latin typeface="Times New Roman" panose="02020603050405020304" pitchFamily="18" charset="0"/>
                <a:ea typeface="黑体" panose="02010609060101010101" charset="-122"/>
                <a:cs typeface="Times New Roman" panose="02020603050405020304" pitchFamily="18" charset="0"/>
              </a:rPr>
              <a:t>3</a:t>
            </a:r>
            <a:r>
              <a:rPr lang="zh-CN" altLang="en-US" sz="2200" dirty="0" smtClean="0">
                <a:solidFill>
                  <a:srgbClr val="000000"/>
                </a:solidFill>
                <a:latin typeface="Times New Roman" panose="02020603050405020304" pitchFamily="18" charset="0"/>
                <a:ea typeface="黑体" panose="02010609060101010101" charset="-122"/>
                <a:cs typeface="Times New Roman" panose="02020603050405020304" pitchFamily="18" charset="0"/>
              </a:rPr>
              <a:t>、展望单能中子源下</a:t>
            </a:r>
            <a:r>
              <a:rPr lang="en-US" altLang="zh-CN" sz="2200" dirty="0" smtClean="0">
                <a:solidFill>
                  <a:srgbClr val="000000"/>
                </a:solidFill>
                <a:latin typeface="Times New Roman" panose="02020603050405020304" pitchFamily="18" charset="0"/>
                <a:ea typeface="黑体" panose="02010609060101010101" charset="-122"/>
                <a:cs typeface="Times New Roman" panose="02020603050405020304" pitchFamily="18" charset="0"/>
              </a:rPr>
              <a:t>TPC</a:t>
            </a:r>
            <a:r>
              <a:rPr lang="zh-CN" altLang="en-US" sz="2200" dirty="0" smtClean="0">
                <a:solidFill>
                  <a:srgbClr val="000000"/>
                </a:solidFill>
                <a:latin typeface="Times New Roman" panose="02020603050405020304" pitchFamily="18" charset="0"/>
                <a:ea typeface="黑体" panose="02010609060101010101" charset="-122"/>
                <a:cs typeface="Times New Roman" panose="02020603050405020304" pitchFamily="18" charset="0"/>
              </a:rPr>
              <a:t>有望实现的其他反应的测量，提出了</a:t>
            </a:r>
            <a:r>
              <a:rPr lang="en-US" altLang="zh-CN" sz="2200" dirty="0" smtClean="0">
                <a:solidFill>
                  <a:srgbClr val="000000"/>
                </a:solidFill>
                <a:latin typeface="Times New Roman" panose="02020603050405020304" pitchFamily="18" charset="0"/>
                <a:ea typeface="黑体" panose="02010609060101010101" charset="-122"/>
                <a:cs typeface="Times New Roman" panose="02020603050405020304" pitchFamily="18" charset="0"/>
              </a:rPr>
              <a:t>TPC</a:t>
            </a:r>
            <a:r>
              <a:rPr lang="zh-CN" altLang="en-US" sz="2200" dirty="0" smtClean="0">
                <a:solidFill>
                  <a:srgbClr val="000000"/>
                </a:solidFill>
                <a:latin typeface="Times New Roman" panose="02020603050405020304" pitchFamily="18" charset="0"/>
                <a:ea typeface="黑体" panose="02010609060101010101" charset="-122"/>
                <a:cs typeface="Times New Roman" panose="02020603050405020304" pitchFamily="18" charset="0"/>
              </a:rPr>
              <a:t>需要进行的改进升级方案。</a:t>
            </a:r>
            <a:endParaRPr lang="zh-CN" altLang="en-US" sz="2200" dirty="0" smtClean="0">
              <a:solidFill>
                <a:srgbClr val="000000"/>
              </a:solidFill>
              <a:latin typeface="黑体" panose="02010609060101010101" charset="-122"/>
              <a:ea typeface="黑体" panose="02010609060101010101" charset="-122"/>
              <a:cs typeface="黑体" panose="02010609060101010101" charset="-122"/>
            </a:endParaRPr>
          </a:p>
          <a:p>
            <a:pPr indent="0" algn="just" fontAlgn="auto">
              <a:lnSpc>
                <a:spcPct val="100000"/>
              </a:lnSpc>
              <a:spcBef>
                <a:spcPts val="1200"/>
              </a:spcBef>
            </a:pPr>
            <a:endParaRPr lang="zh-CN" altLang="en-US" sz="2200" dirty="0" smtClean="0">
              <a:solidFill>
                <a:prstClr val="black">
                  <a:lumMod val="95000"/>
                  <a:lumOff val="5000"/>
                </a:prstClr>
              </a:solidFill>
              <a:latin typeface="黑体" panose="02010609060101010101" charset="-122"/>
              <a:ea typeface="黑体" panose="02010609060101010101" charset="-122"/>
              <a:cs typeface="Times New Roman" panose="02020603050405020304" pitchFamily="18" charset="0"/>
            </a:endParaRPr>
          </a:p>
          <a:p>
            <a:pPr indent="0" algn="just" fontAlgn="auto">
              <a:lnSpc>
                <a:spcPct val="150000"/>
              </a:lnSpc>
              <a:spcBef>
                <a:spcPts val="1200"/>
              </a:spcBef>
            </a:pPr>
            <a:endParaRPr lang="en-US" altLang="zh-CN" sz="2200" dirty="0" smtClean="0">
              <a:solidFill>
                <a:prstClr val="black">
                  <a:lumMod val="95000"/>
                  <a:lumOff val="5000"/>
                </a:prstClr>
              </a:solidFill>
              <a:latin typeface="黑体" panose="02010609060101010101" charset="-122"/>
              <a:ea typeface="黑体" panose="02010609060101010101" charset="-122"/>
              <a:cs typeface="Times New Roman" panose="02020603050405020304" pitchFamily="18" charset="0"/>
            </a:endParaRPr>
          </a:p>
        </p:txBody>
      </p:sp>
      <p:sp>
        <p:nvSpPr>
          <p:cNvPr id="8" name="矩形 7"/>
          <p:cNvSpPr/>
          <p:nvPr/>
        </p:nvSpPr>
        <p:spPr>
          <a:xfrm>
            <a:off x="151656" y="108429"/>
            <a:ext cx="2011680" cy="922020"/>
          </a:xfrm>
          <a:prstGeom prst="rect">
            <a:avLst/>
          </a:prstGeom>
        </p:spPr>
        <p:txBody>
          <a:bodyPr wrap="none">
            <a:spAutoFit/>
          </a:bodyPr>
          <a:lstStyle/>
          <a:p>
            <a:pPr>
              <a:lnSpc>
                <a:spcPct val="150000"/>
              </a:lnSpc>
            </a:pPr>
            <a:r>
              <a:rPr lang="zh-CN" altLang="en-US" sz="3600" b="1"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总结展望</a:t>
            </a:r>
            <a:endParaRPr lang="zh-CN" altLang="en-US" sz="36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7" name="直接连接符 6"/>
          <p:cNvCxnSpPr/>
          <p:nvPr/>
        </p:nvCxnSpPr>
        <p:spPr>
          <a:xfrm>
            <a:off x="998652" y="1353465"/>
            <a:ext cx="10201141" cy="16652"/>
          </a:xfrm>
          <a:prstGeom prst="line">
            <a:avLst/>
          </a:prstGeom>
          <a:noFill/>
          <a:ln w="28575" cap="flat" cmpd="sng" algn="ctr">
            <a:solidFill>
              <a:srgbClr val="FF0000"/>
            </a:solidFill>
            <a:prstDash val="solid"/>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p>
            <a:fld id="{74A286CE-CDBA-4802-A857-7265CC2C9B45}" type="slidenum">
              <a:rPr lang="zh-CN" altLang="en-US" smtClean="0">
                <a:solidFill>
                  <a:prstClr val="black">
                    <a:tint val="75000"/>
                  </a:prstClr>
                </a:solidFill>
              </a:rPr>
            </a:fld>
            <a:endParaRPr lang="zh-CN" altLang="en-US">
              <a:solidFill>
                <a:prstClr val="black">
                  <a:tint val="75000"/>
                </a:prstClr>
              </a:solidFill>
            </a:endParaRPr>
          </a:p>
        </p:txBody>
      </p:sp>
      <p:sp>
        <p:nvSpPr>
          <p:cNvPr id="15" name="矩形 14"/>
          <p:cNvSpPr/>
          <p:nvPr/>
        </p:nvSpPr>
        <p:spPr>
          <a:xfrm>
            <a:off x="1790701" y="3276600"/>
            <a:ext cx="8610600" cy="1076325"/>
          </a:xfrm>
          <a:prstGeom prst="rect">
            <a:avLst/>
          </a:prstGeom>
        </p:spPr>
        <p:txBody>
          <a:bodyPr wrap="square">
            <a:spAutoFit/>
          </a:bodyPr>
          <a:lstStyle/>
          <a:p>
            <a:pPr indent="304800" algn="ctr">
              <a:lnSpc>
                <a:spcPct val="200000"/>
              </a:lnSpc>
            </a:pPr>
            <a:r>
              <a:rPr lang="zh-CN" altLang="en-US" sz="3200" dirty="0">
                <a:latin typeface="微软雅黑" panose="020B0503020204020204" pitchFamily="34" charset="-122"/>
                <a:ea typeface="微软雅黑" panose="020B0503020204020204" pitchFamily="34" charset="-122"/>
              </a:rPr>
              <a:t>欢迎各位老师提出宝贵</a:t>
            </a:r>
            <a:r>
              <a:rPr lang="zh-CN" altLang="en-US" sz="3200" dirty="0">
                <a:latin typeface="微软雅黑" panose="020B0503020204020204" pitchFamily="34" charset="-122"/>
                <a:ea typeface="微软雅黑" panose="020B0503020204020204" pitchFamily="34" charset="-122"/>
              </a:rPr>
              <a:t>建议</a:t>
            </a:r>
            <a:endParaRPr lang="zh-CN" altLang="en-US" sz="3200" dirty="0">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998652" y="1835430"/>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t="14634" r="10948"/>
          <a:stretch>
            <a:fillRect/>
          </a:stretch>
        </p:blipFill>
        <p:spPr>
          <a:xfrm>
            <a:off x="8477808" y="365323"/>
            <a:ext cx="3208811" cy="1200150"/>
          </a:xfrm>
          <a:prstGeom prst="rect">
            <a:avLst/>
          </a:prstGeom>
        </p:spPr>
      </p:pic>
      <p:pic>
        <p:nvPicPr>
          <p:cNvPr id="17" name="Picture 2" descr="新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143" y="174627"/>
            <a:ext cx="1699128" cy="15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advTm="17"/>
    </mc:Choice>
    <mc:Fallback>
      <p:transition spd="slow" advTm="1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727348" y="743096"/>
            <a:ext cx="10515600" cy="2852737"/>
          </a:xfrm>
        </p:spPr>
        <p:txBody>
          <a:bodyPr>
            <a:normAutofit/>
          </a:bodyPr>
          <a:lstStyle/>
          <a:p>
            <a:pPr algn="ctr"/>
            <a:r>
              <a:rPr lang="en-US" altLang="zh-CN" sz="4800" b="1" dirty="0">
                <a:latin typeface="Times New Roman" panose="02020603050405020304" pitchFamily="18" charset="0"/>
                <a:ea typeface="宋体" panose="02010600030101010101" pitchFamily="2" charset="-122"/>
                <a:cs typeface="Times New Roman" panose="02020603050405020304" pitchFamily="18" charset="0"/>
              </a:rPr>
              <a:t>1. </a:t>
            </a:r>
            <a:r>
              <a:rPr lang="en-US" altLang="zh-CN" sz="4800" b="1" baseline="30000" dirty="0">
                <a:latin typeface="Times New Roman" panose="02020603050405020304" pitchFamily="18" charset="0"/>
                <a:ea typeface="宋体" panose="02010600030101010101" pitchFamily="2" charset="-122"/>
                <a:cs typeface="Times New Roman" panose="02020603050405020304" pitchFamily="18" charset="0"/>
                <a:sym typeface="+mn-ea"/>
              </a:rPr>
              <a:t>19</a:t>
            </a:r>
            <a:r>
              <a:rPr lang="en-US" altLang="zh-CN" sz="4800" b="1" dirty="0">
                <a:latin typeface="Times New Roman" panose="02020603050405020304" pitchFamily="18" charset="0"/>
                <a:ea typeface="宋体" panose="02010600030101010101" pitchFamily="2" charset="-122"/>
                <a:cs typeface="Times New Roman" panose="02020603050405020304" pitchFamily="18" charset="0"/>
                <a:sym typeface="+mn-ea"/>
              </a:rPr>
              <a:t>F(</a:t>
            </a:r>
            <a:r>
              <a:rPr lang="en-US" altLang="zh-CN" sz="4800" b="1" i="1" dirty="0">
                <a:latin typeface="Times New Roman" panose="02020603050405020304" pitchFamily="18" charset="0"/>
                <a:ea typeface="宋体" panose="02010600030101010101" pitchFamily="2" charset="-122"/>
                <a:cs typeface="Times New Roman" panose="02020603050405020304" pitchFamily="18" charset="0"/>
                <a:sym typeface="+mn-ea"/>
              </a:rPr>
              <a:t>n,α</a:t>
            </a:r>
            <a:r>
              <a:rPr lang="en-US" altLang="zh-CN" sz="4800" b="1"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4800" b="1" baseline="30000" dirty="0">
                <a:latin typeface="Times New Roman" panose="02020603050405020304" pitchFamily="18" charset="0"/>
                <a:ea typeface="宋体" panose="02010600030101010101" pitchFamily="2" charset="-122"/>
                <a:cs typeface="Times New Roman" panose="02020603050405020304" pitchFamily="18" charset="0"/>
                <a:sym typeface="+mn-ea"/>
              </a:rPr>
              <a:t>16</a:t>
            </a:r>
            <a:r>
              <a:rPr lang="en-US" altLang="zh-CN" sz="4800" b="1" dirty="0">
                <a:latin typeface="Times New Roman" panose="02020603050405020304" pitchFamily="18" charset="0"/>
                <a:ea typeface="宋体" panose="02010600030101010101" pitchFamily="2" charset="-122"/>
                <a:cs typeface="Times New Roman" panose="02020603050405020304" pitchFamily="18" charset="0"/>
                <a:sym typeface="+mn-ea"/>
              </a:rPr>
              <a:t>N</a:t>
            </a:r>
            <a:r>
              <a:rPr lang="zh-CN" altLang="en-US" sz="4800" b="1" dirty="0">
                <a:latin typeface="Times New Roman" panose="02020603050405020304" pitchFamily="18" charset="0"/>
                <a:ea typeface="宋体" panose="02010600030101010101" pitchFamily="2" charset="-122"/>
                <a:cs typeface="Times New Roman" panose="02020603050405020304" pitchFamily="18" charset="0"/>
                <a:sym typeface="+mn-ea"/>
              </a:rPr>
              <a:t>反应测量测试实验</a:t>
            </a:r>
            <a:endParaRPr lang="zh-CN" altLang="en-US" sz="4800" dirty="0"/>
          </a:p>
        </p:txBody>
      </p:sp>
      <p:sp>
        <p:nvSpPr>
          <p:cNvPr id="6" name="文本占位符 5"/>
          <p:cNvSpPr>
            <a:spLocks noGrp="1"/>
          </p:cNvSpPr>
          <p:nvPr>
            <p:ph type="body" idx="1"/>
          </p:nvPr>
        </p:nvSpPr>
        <p:spPr/>
        <p:txBody>
          <a:bodyPr/>
          <a:lstStyle/>
          <a:p>
            <a:endParaRPr lang="zh-CN" altLang="en-US"/>
          </a:p>
        </p:txBody>
      </p:sp>
      <p:cxnSp>
        <p:nvCxnSpPr>
          <p:cNvPr id="7" name="直接连接符 6"/>
          <p:cNvCxnSpPr/>
          <p:nvPr/>
        </p:nvCxnSpPr>
        <p:spPr>
          <a:xfrm>
            <a:off x="998652" y="3770093"/>
            <a:ext cx="10201141" cy="16652"/>
          </a:xfrm>
          <a:prstGeom prst="line">
            <a:avLst/>
          </a:prstGeom>
          <a:noFill/>
          <a:ln w="28575" cap="flat" cmpd="sng" algn="ctr">
            <a:solidFill>
              <a:srgbClr val="FF0000"/>
            </a:solidFill>
            <a:prstDash val="solid"/>
          </a:ln>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3928" y="490113"/>
            <a:ext cx="6531281" cy="740368"/>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1.1 </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实验</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布局</a:t>
            </a:r>
            <a:endParaRPr lang="zh-CN" altLang="en-US" sz="2800" dirty="0" smtClean="0">
              <a:latin typeface="微软雅黑" panose="020B0503020204020204" pitchFamily="34" charset="-122"/>
              <a:ea typeface="微软雅黑" panose="020B0503020204020204" pitchFamily="34" charset="-122"/>
              <a:cs typeface="Calibri" panose="020F0502020204030204" pitchFamily="34" charset="0"/>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0" y="10"/>
            <a:ext cx="6442710" cy="645160"/>
          </a:xfrm>
          <a:prstGeom prst="rect">
            <a:avLst/>
          </a:prstGeom>
        </p:spPr>
        <p:txBody>
          <a:bodyPr wrap="none">
            <a:spAutoFit/>
          </a:bodyPr>
          <a:lstStyle/>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1. </a:t>
            </a:r>
            <a:r>
              <a:rPr lang="en-US" altLang="zh-CN" sz="3600" b="1" baseline="30000" dirty="0">
                <a:latin typeface="Times New Roman" panose="02020603050405020304" pitchFamily="18" charset="0"/>
                <a:ea typeface="宋体" panose="02010600030101010101" pitchFamily="2" charset="-122"/>
                <a:cs typeface="Times New Roman" panose="02020603050405020304" pitchFamily="18" charset="0"/>
                <a:sym typeface="+mn-ea"/>
              </a:rPr>
              <a:t>19</a:t>
            </a:r>
            <a:r>
              <a:rPr lang="en-US" altLang="zh-CN" sz="3600" b="1" dirty="0">
                <a:latin typeface="Times New Roman" panose="02020603050405020304" pitchFamily="18" charset="0"/>
                <a:ea typeface="宋体" panose="02010600030101010101" pitchFamily="2" charset="-122"/>
                <a:cs typeface="Times New Roman" panose="02020603050405020304" pitchFamily="18" charset="0"/>
                <a:sym typeface="+mn-ea"/>
              </a:rPr>
              <a:t>F(</a:t>
            </a:r>
            <a:r>
              <a:rPr lang="en-US" altLang="zh-CN" sz="3600" b="1" i="1" dirty="0">
                <a:latin typeface="Times New Roman" panose="02020603050405020304" pitchFamily="18" charset="0"/>
                <a:ea typeface="宋体" panose="02010600030101010101" pitchFamily="2" charset="-122"/>
                <a:cs typeface="Times New Roman" panose="02020603050405020304" pitchFamily="18" charset="0"/>
                <a:sym typeface="+mn-ea"/>
              </a:rPr>
              <a:t>n,α</a:t>
            </a:r>
            <a:r>
              <a:rPr lang="en-US" altLang="zh-CN" sz="3600" b="1"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3600" b="1" baseline="30000" dirty="0">
                <a:latin typeface="Times New Roman" panose="02020603050405020304" pitchFamily="18" charset="0"/>
                <a:ea typeface="宋体" panose="02010600030101010101" pitchFamily="2" charset="-122"/>
                <a:cs typeface="Times New Roman" panose="02020603050405020304" pitchFamily="18" charset="0"/>
                <a:sym typeface="+mn-ea"/>
              </a:rPr>
              <a:t>16</a:t>
            </a:r>
            <a:r>
              <a:rPr lang="en-US" altLang="zh-CN" sz="3600" b="1" dirty="0">
                <a:latin typeface="Times New Roman" panose="02020603050405020304" pitchFamily="18" charset="0"/>
                <a:ea typeface="宋体" panose="02010600030101010101" pitchFamily="2" charset="-122"/>
                <a:cs typeface="Times New Roman" panose="02020603050405020304" pitchFamily="18" charset="0"/>
                <a:sym typeface="+mn-ea"/>
              </a:rPr>
              <a:t>N</a:t>
            </a:r>
            <a:r>
              <a:rPr lang="zh-CN" altLang="en-US" sz="3600" b="1" dirty="0">
                <a:latin typeface="Times New Roman" panose="02020603050405020304" pitchFamily="18" charset="0"/>
                <a:ea typeface="宋体" panose="02010600030101010101" pitchFamily="2" charset="-122"/>
                <a:cs typeface="Times New Roman" panose="02020603050405020304" pitchFamily="18" charset="0"/>
                <a:sym typeface="+mn-ea"/>
              </a:rPr>
              <a:t>反应测量测试实验</a:t>
            </a:r>
            <a:endParaRPr lang="zh-CN" altLang="en-US" sz="3600" b="1" kern="0" dirty="0" smtClean="0">
              <a:solidFill>
                <a:sysClr val="windowText" lastClr="000000"/>
              </a:solidFill>
              <a:latin typeface="Times New Roman" panose="02020603050405020304" pitchFamily="18" charset="0"/>
              <a:cs typeface="Times New Roman" panose="02020603050405020304" pitchFamily="18" charset="0"/>
              <a:sym typeface="+mn-ea"/>
            </a:endParaRPr>
          </a:p>
        </p:txBody>
      </p:sp>
      <p:sp>
        <p:nvSpPr>
          <p:cNvPr id="4" name="内容占位符 3"/>
          <p:cNvSpPr>
            <a:spLocks noGrp="1"/>
          </p:cNvSpPr>
          <p:nvPr>
            <p:ph idx="1"/>
          </p:nvPr>
        </p:nvSpPr>
        <p:spPr>
          <a:xfrm>
            <a:off x="297815" y="4889500"/>
            <a:ext cx="11893550" cy="1421765"/>
          </a:xfrm>
        </p:spPr>
        <p:txBody>
          <a:bodyPr>
            <a:noAutofit/>
          </a:bodyPr>
          <a:lstStyle/>
          <a:p>
            <a:r>
              <a:rPr lang="en-US" sz="2200" dirty="0" smtClean="0">
                <a:latin typeface="Times New Roman" panose="02020603050405020304" pitchFamily="18" charset="0"/>
                <a:ea typeface="黑体" panose="02010609060101010101" charset="-122"/>
                <a:cs typeface="Times New Roman" panose="02020603050405020304" pitchFamily="18" charset="0"/>
              </a:rPr>
              <a:t>AGET-TPC</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在准单能中子源下的首次测试实验</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endParaRPr>
          </a:p>
          <a:p>
            <a:r>
              <a:rPr lang="zh-CN" altLang="en-US" sz="2200" dirty="0" smtClean="0">
                <a:latin typeface="黑体" panose="02010609060101010101" charset="-122"/>
                <a:ea typeface="黑体" panose="02010609060101010101" charset="-122"/>
              </a:rPr>
              <a:t>测试</a:t>
            </a:r>
            <a:r>
              <a:rPr lang="en-US" altLang="zh-CN" sz="2200" dirty="0" smtClean="0">
                <a:latin typeface="Times New Roman" panose="02020603050405020304" pitchFamily="18" charset="0"/>
                <a:ea typeface="黑体" panose="02010609060101010101" charset="-122"/>
                <a:cs typeface="Times New Roman" panose="02020603050405020304" pitchFamily="18" charset="0"/>
              </a:rPr>
              <a:t>TPC</a:t>
            </a:r>
            <a:r>
              <a:rPr lang="zh-CN" altLang="en-US" sz="2200" dirty="0" smtClean="0">
                <a:latin typeface="黑体" panose="02010609060101010101" charset="-122"/>
                <a:ea typeface="黑体" panose="02010609060101010101" charset="-122"/>
              </a:rPr>
              <a:t>进行事件种类辨别能力及在中子环境下稳定运行的</a:t>
            </a:r>
            <a:r>
              <a:rPr lang="zh-CN" altLang="en-US" sz="2200" dirty="0" smtClean="0">
                <a:latin typeface="黑体" panose="02010609060101010101" charset="-122"/>
                <a:ea typeface="黑体" panose="02010609060101010101" charset="-122"/>
              </a:rPr>
              <a:t>能力</a:t>
            </a:r>
            <a:endParaRPr lang="zh-CN" altLang="en-US" sz="2200" dirty="0" smtClean="0">
              <a:latin typeface="黑体" panose="02010609060101010101" charset="-122"/>
              <a:ea typeface="黑体" panose="02010609060101010101" charset="-122"/>
            </a:endParaRPr>
          </a:p>
        </p:txBody>
      </p:sp>
      <p:grpSp>
        <p:nvGrpSpPr>
          <p:cNvPr id="72" name="组合 71"/>
          <p:cNvGrpSpPr/>
          <p:nvPr/>
        </p:nvGrpSpPr>
        <p:grpSpPr>
          <a:xfrm>
            <a:off x="492125" y="1664335"/>
            <a:ext cx="5374740" cy="3151505"/>
            <a:chOff x="2046" y="2811"/>
            <a:chExt cx="4814" cy="2824"/>
          </a:xfrm>
        </p:grpSpPr>
        <p:grpSp>
          <p:nvGrpSpPr>
            <p:cNvPr id="65" name="组合 64"/>
            <p:cNvGrpSpPr/>
            <p:nvPr/>
          </p:nvGrpSpPr>
          <p:grpSpPr>
            <a:xfrm>
              <a:off x="2046" y="2811"/>
              <a:ext cx="4345" cy="2824"/>
              <a:chOff x="2926" y="3507"/>
              <a:chExt cx="5827" cy="3786"/>
            </a:xfrm>
          </p:grpSpPr>
          <p:grpSp>
            <p:nvGrpSpPr>
              <p:cNvPr id="62" name="组合 61"/>
              <p:cNvGrpSpPr/>
              <p:nvPr/>
            </p:nvGrpSpPr>
            <p:grpSpPr>
              <a:xfrm>
                <a:off x="2926" y="3507"/>
                <a:ext cx="4187" cy="3786"/>
                <a:chOff x="2641" y="3262"/>
                <a:chExt cx="4187" cy="3786"/>
              </a:xfrm>
            </p:grpSpPr>
            <p:grpSp>
              <p:nvGrpSpPr>
                <p:cNvPr id="48" name="组合 47"/>
                <p:cNvGrpSpPr/>
                <p:nvPr/>
              </p:nvGrpSpPr>
              <p:grpSpPr>
                <a:xfrm>
                  <a:off x="2641" y="3262"/>
                  <a:ext cx="3615" cy="3786"/>
                  <a:chOff x="2285" y="2541"/>
                  <a:chExt cx="3615" cy="3786"/>
                </a:xfrm>
              </p:grpSpPr>
              <p:sp>
                <p:nvSpPr>
                  <p:cNvPr id="31" name="矩形 30"/>
                  <p:cNvSpPr/>
                  <p:nvPr>
                    <p:custDataLst>
                      <p:tags r:id="rId1"/>
                    </p:custDataLst>
                  </p:nvPr>
                </p:nvSpPr>
                <p:spPr>
                  <a:xfrm>
                    <a:off x="5305" y="4271"/>
                    <a:ext cx="595" cy="28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3" name="组合 42"/>
                  <p:cNvGrpSpPr/>
                  <p:nvPr/>
                </p:nvGrpSpPr>
                <p:grpSpPr>
                  <a:xfrm>
                    <a:off x="2285" y="2541"/>
                    <a:ext cx="1373" cy="3786"/>
                    <a:chOff x="669" y="2826"/>
                    <a:chExt cx="1373" cy="3786"/>
                  </a:xfrm>
                </p:grpSpPr>
                <p:sp>
                  <p:nvSpPr>
                    <p:cNvPr id="44" name="矩形 43"/>
                    <p:cNvSpPr/>
                    <p:nvPr>
                      <p:custDataLst>
                        <p:tags r:id="rId2"/>
                      </p:custDataLst>
                    </p:nvPr>
                  </p:nvSpPr>
                  <p:spPr>
                    <a:xfrm>
                      <a:off x="688" y="4113"/>
                      <a:ext cx="1354" cy="12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矩形 44"/>
                    <p:cNvSpPr/>
                    <p:nvPr>
                      <p:custDataLst>
                        <p:tags r:id="rId3"/>
                      </p:custDataLst>
                    </p:nvPr>
                  </p:nvSpPr>
                  <p:spPr>
                    <a:xfrm>
                      <a:off x="669" y="2826"/>
                      <a:ext cx="120" cy="3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51" name="文本框 50"/>
                <p:cNvSpPr txBox="1"/>
                <p:nvPr>
                  <p:custDataLst>
                    <p:tags r:id="rId4"/>
                  </p:custDataLst>
                </p:nvPr>
              </p:nvSpPr>
              <p:spPr>
                <a:xfrm>
                  <a:off x="2801" y="5812"/>
                  <a:ext cx="3233" cy="479"/>
                </a:xfrm>
                <a:prstGeom prst="rect">
                  <a:avLst/>
                </a:prstGeom>
                <a:noFill/>
              </p:spPr>
              <p:txBody>
                <a:bodyPr wrap="square" rtlCol="0">
                  <a:spAutoFit/>
                </a:bodyPr>
                <a:p>
                  <a:r>
                    <a:rPr lang="en-US" altLang="zh-CN" sz="2000">
                      <a:latin typeface="Times New Roman" panose="02020603050405020304" pitchFamily="18" charset="0"/>
                      <a:ea typeface="黑体" panose="02010609060101010101" charset="-122"/>
                      <a:cs typeface="Times New Roman" panose="02020603050405020304" pitchFamily="18" charset="0"/>
                    </a:rPr>
                    <a:t>AGET-TPC</a:t>
                  </a:r>
                  <a:endParaRPr lang="en-US" altLang="zh-CN" sz="2000">
                    <a:latin typeface="Times New Roman" panose="02020603050405020304" pitchFamily="18" charset="0"/>
                    <a:ea typeface="黑体" panose="02010609060101010101" charset="-122"/>
                    <a:cs typeface="Times New Roman" panose="02020603050405020304" pitchFamily="18" charset="0"/>
                  </a:endParaRPr>
                </a:p>
              </p:txBody>
            </p:sp>
            <p:sp>
              <p:nvSpPr>
                <p:cNvPr id="57" name="文本框 56"/>
                <p:cNvSpPr txBox="1"/>
                <p:nvPr>
                  <p:custDataLst>
                    <p:tags r:id="rId5"/>
                  </p:custDataLst>
                </p:nvPr>
              </p:nvSpPr>
              <p:spPr>
                <a:xfrm>
                  <a:off x="5322" y="5278"/>
                  <a:ext cx="1506" cy="479"/>
                </a:xfrm>
                <a:prstGeom prst="rect">
                  <a:avLst/>
                </a:prstGeom>
                <a:noFill/>
              </p:spPr>
              <p:txBody>
                <a:bodyPr wrap="square" rtlCol="0" anchor="t">
                  <a:spAutoFit/>
                </a:bodyPr>
                <a:p>
                  <a:r>
                    <a:rPr lang="zh-CN" altLang="en-US" sz="2000">
                      <a:latin typeface="黑体" panose="02010609060101010101" charset="-122"/>
                      <a:ea typeface="黑体" panose="02010609060101010101" charset="-122"/>
                      <a:sym typeface="+mn-ea"/>
                    </a:rPr>
                    <a:t>氘气体靶</a:t>
                  </a:r>
                  <a:endParaRPr lang="zh-CN" altLang="en-US" sz="2000">
                    <a:latin typeface="黑体" panose="02010609060101010101" charset="-122"/>
                    <a:ea typeface="黑体" panose="02010609060101010101" charset="-122"/>
                    <a:sym typeface="+mn-ea"/>
                  </a:endParaRPr>
                </a:p>
              </p:txBody>
            </p:sp>
          </p:grpSp>
          <p:cxnSp>
            <p:nvCxnSpPr>
              <p:cNvPr id="63" name="直接箭头连接符 62"/>
              <p:cNvCxnSpPr/>
              <p:nvPr>
                <p:custDataLst>
                  <p:tags r:id="rId6"/>
                </p:custDataLst>
              </p:nvPr>
            </p:nvCxnSpPr>
            <p:spPr>
              <a:xfrm flipH="1">
                <a:off x="7114" y="5423"/>
                <a:ext cx="1639" cy="0"/>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4" name="文本框 63"/>
              <p:cNvSpPr txBox="1"/>
              <p:nvPr>
                <p:custDataLst>
                  <p:tags r:id="rId7"/>
                </p:custDataLst>
              </p:nvPr>
            </p:nvSpPr>
            <p:spPr>
              <a:xfrm>
                <a:off x="7471" y="5021"/>
                <a:ext cx="1146" cy="479"/>
              </a:xfrm>
              <a:prstGeom prst="rect">
                <a:avLst/>
              </a:prstGeom>
              <a:noFill/>
            </p:spPr>
            <p:txBody>
              <a:bodyPr wrap="square" rtlCol="0" anchor="t">
                <a:spAutoFit/>
              </a:bodyPr>
              <a:p>
                <a:r>
                  <a:rPr lang="zh-CN" altLang="en-US" sz="2000">
                    <a:latin typeface="Cambria Math" panose="02040503050406030204" pitchFamily="18" charset="0"/>
                    <a:ea typeface="黑体" panose="02010609060101010101" charset="-122"/>
                    <a:cs typeface="Cambria Math" panose="02040503050406030204" pitchFamily="18" charset="0"/>
                    <a:sym typeface="+mn-ea"/>
                  </a:rPr>
                  <a:t>氘离子</a:t>
                </a:r>
                <a:endParaRPr lang="zh-CN" altLang="en-US" sz="2000">
                  <a:latin typeface="Cambria Math" panose="02040503050406030204" pitchFamily="18" charset="0"/>
                  <a:ea typeface="黑体" panose="02010609060101010101" charset="-122"/>
                  <a:cs typeface="Cambria Math" panose="02040503050406030204" pitchFamily="18" charset="0"/>
                  <a:sym typeface="+mn-ea"/>
                </a:endParaRPr>
              </a:p>
            </p:txBody>
          </p:sp>
        </p:grpSp>
        <p:sp>
          <p:nvSpPr>
            <p:cNvPr id="32" name="文本框 31"/>
            <p:cNvSpPr txBox="1"/>
            <p:nvPr>
              <p:custDataLst>
                <p:tags r:id="rId8"/>
              </p:custDataLst>
            </p:nvPr>
          </p:nvSpPr>
          <p:spPr>
            <a:xfrm>
              <a:off x="2075" y="3248"/>
              <a:ext cx="4785" cy="357"/>
            </a:xfrm>
            <a:prstGeom prst="rect">
              <a:avLst/>
            </a:prstGeom>
            <a:noFill/>
          </p:spPr>
          <p:txBody>
            <a:bodyPr wrap="square" rtlCol="0">
              <a:spAutoFit/>
            </a:bodyPr>
            <a:p>
              <a:r>
                <a:rPr lang="zh-CN" altLang="en-US" sz="2000">
                  <a:latin typeface="Cambria Math" panose="02040503050406030204" pitchFamily="18" charset="0"/>
                  <a:ea typeface="黑体" panose="02010609060101010101" charset="-122"/>
                  <a:cs typeface="Cambria Math" panose="02040503050406030204" pitchFamily="18" charset="0"/>
                </a:rPr>
                <a:t>气体：</a:t>
              </a:r>
              <a:r>
                <a:rPr lang="en-US" altLang="zh-CN" sz="2000">
                  <a:latin typeface="Times New Roman" panose="02020603050405020304" pitchFamily="18" charset="0"/>
                  <a:ea typeface="黑体" panose="02010609060101010101" charset="-122"/>
                  <a:cs typeface="Times New Roman" panose="02020603050405020304" pitchFamily="18" charset="0"/>
                </a:rPr>
                <a:t>Ar+CF</a:t>
              </a:r>
              <a:r>
                <a:rPr lang="en-US" altLang="zh-CN" sz="2000" baseline="-25000">
                  <a:solidFill>
                    <a:schemeClr val="tx1"/>
                  </a:solidFill>
                  <a:uFillTx/>
                  <a:latin typeface="Times New Roman" panose="02020603050405020304" pitchFamily="18" charset="0"/>
                  <a:ea typeface="黑体" panose="02010609060101010101" charset="-122"/>
                  <a:cs typeface="Times New Roman" panose="02020603050405020304" pitchFamily="18" charset="0"/>
                </a:rPr>
                <a:t>4</a:t>
              </a:r>
              <a:r>
                <a:rPr lang="en-US" altLang="zh-CN" sz="2000">
                  <a:latin typeface="Times New Roman" panose="02020603050405020304" pitchFamily="18" charset="0"/>
                  <a:ea typeface="黑体" panose="02010609060101010101" charset="-122"/>
                  <a:cs typeface="Times New Roman" panose="02020603050405020304" pitchFamily="18" charset="0"/>
                </a:rPr>
                <a:t>+iC</a:t>
              </a:r>
              <a:r>
                <a:rPr lang="en-US" altLang="zh-CN" sz="2000" baseline="-25000">
                  <a:solidFill>
                    <a:schemeClr val="tx1"/>
                  </a:solidFill>
                  <a:uFillTx/>
                  <a:latin typeface="Times New Roman" panose="02020603050405020304" pitchFamily="18" charset="0"/>
                  <a:ea typeface="黑体" panose="02010609060101010101" charset="-122"/>
                  <a:cs typeface="Times New Roman" panose="02020603050405020304" pitchFamily="18" charset="0"/>
                </a:rPr>
                <a:t>4</a:t>
              </a:r>
              <a:r>
                <a:rPr lang="en-US" altLang="zh-CN" sz="2000">
                  <a:latin typeface="Times New Roman" panose="02020603050405020304" pitchFamily="18" charset="0"/>
                  <a:ea typeface="黑体" panose="02010609060101010101" charset="-122"/>
                  <a:cs typeface="Times New Roman" panose="02020603050405020304" pitchFamily="18" charset="0"/>
                </a:rPr>
                <a:t>H</a:t>
              </a:r>
              <a:r>
                <a:rPr lang="en-US" altLang="zh-CN" sz="2000" baseline="-25000">
                  <a:solidFill>
                    <a:schemeClr val="tx1"/>
                  </a:solidFill>
                  <a:uFillTx/>
                  <a:latin typeface="Times New Roman" panose="02020603050405020304" pitchFamily="18" charset="0"/>
                  <a:ea typeface="黑体" panose="02010609060101010101" charset="-122"/>
                  <a:cs typeface="Times New Roman" panose="02020603050405020304" pitchFamily="18" charset="0"/>
                </a:rPr>
                <a:t>10</a:t>
              </a:r>
              <a:r>
                <a:rPr lang="en-US" altLang="zh-CN" sz="2000">
                  <a:latin typeface="Times New Roman" panose="02020603050405020304" pitchFamily="18" charset="0"/>
                  <a:ea typeface="黑体" panose="02010609060101010101" charset="-122"/>
                  <a:cs typeface="Times New Roman" panose="02020603050405020304" pitchFamily="18" charset="0"/>
                </a:rPr>
                <a:t>(52/45/3)</a:t>
              </a:r>
              <a:endParaRPr lang="en-US" altLang="zh-CN" sz="2000">
                <a:latin typeface="Times New Roman" panose="02020603050405020304" pitchFamily="18" charset="0"/>
                <a:ea typeface="黑体" panose="02010609060101010101" charset="-122"/>
                <a:cs typeface="Times New Roman" panose="02020603050405020304" pitchFamily="18" charset="0"/>
              </a:endParaRPr>
            </a:p>
          </p:txBody>
        </p:sp>
      </p:grpSp>
      <p:graphicFrame>
        <p:nvGraphicFramePr>
          <p:cNvPr id="23" name="表格 22"/>
          <p:cNvGraphicFramePr/>
          <p:nvPr>
            <p:custDataLst>
              <p:tags r:id="rId9"/>
            </p:custDataLst>
          </p:nvPr>
        </p:nvGraphicFramePr>
        <p:xfrm>
          <a:off x="6639560" y="1737360"/>
          <a:ext cx="4300855" cy="3006090"/>
        </p:xfrm>
        <a:graphic>
          <a:graphicData uri="http://schemas.openxmlformats.org/drawingml/2006/table">
            <a:tbl>
              <a:tblPr firstRow="1" bandRow="1">
                <a:tableStyleId>{5C22544A-7EE6-4342-B048-85BDC9FD1C3A}</a:tableStyleId>
              </a:tblPr>
              <a:tblGrid>
                <a:gridCol w="2297430"/>
                <a:gridCol w="2003425"/>
              </a:tblGrid>
              <a:tr h="501015">
                <a:tc>
                  <a:txBody>
                    <a:bodyPr/>
                    <a:p>
                      <a:pPr algn="ctr">
                        <a:buNone/>
                      </a:pPr>
                      <a:r>
                        <a:rPr lang="zh-CN" altLang="en-US" sz="2000">
                          <a:solidFill>
                            <a:schemeClr val="tx1"/>
                          </a:solidFill>
                          <a:latin typeface="Times New Roman" panose="02020603050405020304" pitchFamily="18" charset="0"/>
                          <a:ea typeface="微软雅黑" panose="020B0503020204020204" pitchFamily="34" charset="-122"/>
                        </a:rPr>
                        <a:t>反应道</a:t>
                      </a:r>
                      <a:endParaRPr lang="zh-CN" altLang="en-US" sz="2000">
                        <a:solidFill>
                          <a:schemeClr val="tx1"/>
                        </a:solidFill>
                        <a:latin typeface="Times New Roman" panose="02020603050405020304" pitchFamily="18" charset="0"/>
                        <a:ea typeface="微软雅黑" panose="020B0503020204020204" pitchFamily="34" charset="-122"/>
                      </a:endParaRPr>
                    </a:p>
                  </a:txBody>
                  <a:tcPr>
                    <a:lnT w="19050">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Q</a:t>
                      </a:r>
                      <a:r>
                        <a:rPr lang="zh-CN" altLang="en-US" sz="20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值（</a:t>
                      </a:r>
                      <a:r>
                        <a:rPr lang="en-US" altLang="zh-CN" sz="20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MeV</a:t>
                      </a:r>
                      <a:r>
                        <a:rPr lang="zh-CN" altLang="en-US" sz="20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lnR>
                      <a:noFill/>
                    </a:lnR>
                    <a:lnT w="19050">
                      <a:solidFill>
                        <a:schemeClr val="tx1"/>
                      </a:solidFill>
                      <a:prstDash val="solid"/>
                    </a:lnT>
                    <a:lnB w="12700" cmpd="sng">
                      <a:solidFill>
                        <a:schemeClr val="tx1"/>
                      </a:solidFill>
                      <a:prstDash val="solid"/>
                    </a:lnB>
                    <a:noFill/>
                  </a:tcPr>
                </a:tc>
              </a:tr>
              <a:tr h="501015">
                <a:tc>
                  <a:txBody>
                    <a:bodyPr/>
                    <a:p>
                      <a:pPr algn="ctr">
                        <a:buNone/>
                      </a:pPr>
                      <a:r>
                        <a:rPr lang="en-US" altLang="zh-CN" sz="2000" baseline="30000" dirty="0">
                          <a:uFillTx/>
                          <a:latin typeface="Times New Roman" panose="02020603050405020304" pitchFamily="18" charset="0"/>
                          <a:ea typeface="黑体" panose="02010609060101010101" charset="-122"/>
                          <a:cs typeface="Times New Roman" panose="02020603050405020304" pitchFamily="18" charset="0"/>
                          <a:sym typeface="+mn-ea"/>
                        </a:rPr>
                        <a:t>36</a:t>
                      </a:r>
                      <a:r>
                        <a:rPr lang="en-US" altLang="zh-CN" sz="2000" dirty="0">
                          <a:latin typeface="Times New Roman" panose="02020603050405020304" pitchFamily="18" charset="0"/>
                          <a:ea typeface="黑体" panose="02010609060101010101" charset="-122"/>
                          <a:cs typeface="Times New Roman" panose="02020603050405020304" pitchFamily="18" charset="0"/>
                          <a:sym typeface="+mn-ea"/>
                        </a:rPr>
                        <a:t>Ar(n,α)</a:t>
                      </a:r>
                      <a:r>
                        <a:rPr lang="en-US" altLang="zh-CN" sz="2000" baseline="30000" dirty="0">
                          <a:uFillTx/>
                          <a:latin typeface="Times New Roman" panose="02020603050405020304" pitchFamily="18" charset="0"/>
                          <a:ea typeface="黑体" panose="02010609060101010101" charset="-122"/>
                          <a:cs typeface="Times New Roman" panose="02020603050405020304" pitchFamily="18" charset="0"/>
                          <a:sym typeface="+mn-ea"/>
                        </a:rPr>
                        <a:t>33</a:t>
                      </a:r>
                      <a:r>
                        <a:rPr lang="en-US" altLang="zh-CN" sz="2000" dirty="0">
                          <a:latin typeface="Times New Roman" panose="02020603050405020304" pitchFamily="18" charset="0"/>
                          <a:ea typeface="黑体" panose="02010609060101010101" charset="-122"/>
                          <a:cs typeface="Times New Roman" panose="02020603050405020304" pitchFamily="18" charset="0"/>
                          <a:sym typeface="+mn-ea"/>
                        </a:rPr>
                        <a:t>S</a:t>
                      </a:r>
                      <a:endParaRPr lang="en-US" altLang="zh-CN" sz="2000" dirty="0">
                        <a:latin typeface="Times New Roman" panose="02020603050405020304" pitchFamily="18" charset="0"/>
                        <a:ea typeface="黑体" panose="02010609060101010101" charset="-122"/>
                        <a:cs typeface="Times New Roman" panose="02020603050405020304" pitchFamily="18" charset="0"/>
                        <a:sym typeface="+mn-ea"/>
                      </a:endParaRPr>
                    </a:p>
                  </a:txBody>
                  <a:tcPr>
                    <a:lnT w="12700" cmpd="sng">
                      <a:solidFill>
                        <a:schemeClr val="tx1"/>
                      </a:solidFill>
                      <a:prstDash val="solid"/>
                    </a:lnT>
                    <a:noFill/>
                  </a:tcPr>
                </a:tc>
                <a:tc>
                  <a:txBody>
                    <a:bodyPr/>
                    <a:p>
                      <a:pPr algn="ctr">
                        <a:buNone/>
                      </a:pPr>
                      <a:r>
                        <a:rPr lang="en-US" altLang="zh-CN" sz="2000">
                          <a:latin typeface="Times New Roman" panose="02020603050405020304" pitchFamily="18" charset="0"/>
                          <a:cs typeface="Times New Roman" panose="02020603050405020304" pitchFamily="18" charset="0"/>
                        </a:rPr>
                        <a:t>2.00</a:t>
                      </a:r>
                      <a:endParaRPr lang="en-US" altLang="zh-CN" sz="2000">
                        <a:latin typeface="Times New Roman" panose="02020603050405020304" pitchFamily="18" charset="0"/>
                        <a:cs typeface="Times New Roman" panose="02020603050405020304" pitchFamily="18" charset="0"/>
                      </a:endParaRPr>
                    </a:p>
                  </a:txBody>
                  <a:tcPr>
                    <a:lnT w="12700" cmpd="sng">
                      <a:solidFill>
                        <a:schemeClr val="tx1"/>
                      </a:solidFill>
                      <a:prstDash val="solid"/>
                    </a:lnT>
                    <a:noFill/>
                  </a:tcPr>
                </a:tc>
              </a:tr>
              <a:tr h="501015">
                <a:tc>
                  <a:txBody>
                    <a:bodyPr/>
                    <a:p>
                      <a:pPr algn="ctr">
                        <a:buNone/>
                      </a:pPr>
                      <a:r>
                        <a:rPr lang="en-US" altLang="zh-CN" sz="2000" baseline="30000" dirty="0">
                          <a:uFillTx/>
                          <a:latin typeface="Times New Roman" panose="02020603050405020304" pitchFamily="18" charset="0"/>
                          <a:ea typeface="黑体" panose="02010609060101010101" charset="-122"/>
                          <a:cs typeface="Times New Roman" panose="02020603050405020304" pitchFamily="18" charset="0"/>
                          <a:sym typeface="+mn-ea"/>
                        </a:rPr>
                        <a:t>19</a:t>
                      </a:r>
                      <a:r>
                        <a:rPr lang="en-US" altLang="zh-CN" sz="2000" dirty="0">
                          <a:latin typeface="Times New Roman" panose="02020603050405020304" pitchFamily="18" charset="0"/>
                          <a:ea typeface="黑体" panose="02010609060101010101" charset="-122"/>
                          <a:cs typeface="Times New Roman" panose="02020603050405020304" pitchFamily="18" charset="0"/>
                          <a:sym typeface="+mn-ea"/>
                        </a:rPr>
                        <a:t>F(n,α)</a:t>
                      </a:r>
                      <a:r>
                        <a:rPr lang="en-US" altLang="zh-CN" sz="2000" baseline="30000" dirty="0">
                          <a:uFillTx/>
                          <a:latin typeface="Times New Roman" panose="02020603050405020304" pitchFamily="18" charset="0"/>
                          <a:ea typeface="黑体" panose="02010609060101010101" charset="-122"/>
                          <a:cs typeface="Times New Roman" panose="02020603050405020304" pitchFamily="18" charset="0"/>
                          <a:sym typeface="+mn-ea"/>
                        </a:rPr>
                        <a:t>16</a:t>
                      </a:r>
                      <a:r>
                        <a:rPr lang="en-US" altLang="zh-CN" sz="2000" dirty="0">
                          <a:latin typeface="Times New Roman" panose="02020603050405020304" pitchFamily="18" charset="0"/>
                          <a:ea typeface="黑体" panose="02010609060101010101" charset="-122"/>
                          <a:cs typeface="Times New Roman" panose="02020603050405020304" pitchFamily="18" charset="0"/>
                          <a:sym typeface="+mn-ea"/>
                        </a:rPr>
                        <a:t>N</a:t>
                      </a:r>
                      <a:endParaRPr lang="en-US" altLang="zh-CN" sz="2000" dirty="0">
                        <a:latin typeface="Times New Roman" panose="02020603050405020304" pitchFamily="18" charset="0"/>
                        <a:ea typeface="黑体" panose="02010609060101010101" charset="-122"/>
                        <a:cs typeface="Times New Roman" panose="02020603050405020304" pitchFamily="18" charset="0"/>
                        <a:sym typeface="+mn-ea"/>
                      </a:endParaRPr>
                    </a:p>
                  </a:txBody>
                  <a:tcPr>
                    <a:noFill/>
                  </a:tcPr>
                </a:tc>
                <a:tc>
                  <a:txBody>
                    <a:bodyPr/>
                    <a:p>
                      <a:pPr algn="ctr">
                        <a:buNone/>
                      </a:pPr>
                      <a:r>
                        <a:rPr lang="en-US" altLang="zh-CN" sz="2000">
                          <a:latin typeface="Times New Roman" panose="02020603050405020304" pitchFamily="18" charset="0"/>
                          <a:cs typeface="Times New Roman" panose="02020603050405020304" pitchFamily="18" charset="0"/>
                        </a:rPr>
                        <a:t>-1.53</a:t>
                      </a:r>
                      <a:endParaRPr lang="en-US" altLang="zh-CN" sz="2000">
                        <a:latin typeface="Times New Roman" panose="02020603050405020304" pitchFamily="18" charset="0"/>
                        <a:cs typeface="Times New Roman" panose="02020603050405020304" pitchFamily="18" charset="0"/>
                      </a:endParaRPr>
                    </a:p>
                  </a:txBody>
                  <a:tcPr>
                    <a:noFill/>
                  </a:tcPr>
                </a:tc>
              </a:tr>
              <a:tr h="501015">
                <a:tc>
                  <a:txBody>
                    <a:bodyPr/>
                    <a:p>
                      <a:pPr algn="ctr">
                        <a:buNone/>
                      </a:pPr>
                      <a:r>
                        <a:rPr lang="en-US" altLang="zh-CN" sz="2000" baseline="30000" dirty="0">
                          <a:uFillTx/>
                          <a:latin typeface="Times New Roman" panose="02020603050405020304" pitchFamily="18" charset="0"/>
                          <a:ea typeface="黑体" panose="02010609060101010101" charset="-122"/>
                          <a:cs typeface="Times New Roman" panose="02020603050405020304" pitchFamily="18" charset="0"/>
                          <a:sym typeface="+mn-ea"/>
                        </a:rPr>
                        <a:t>38</a:t>
                      </a:r>
                      <a:r>
                        <a:rPr lang="en-US" altLang="zh-CN" sz="2000" dirty="0">
                          <a:latin typeface="Times New Roman" panose="02020603050405020304" pitchFamily="18" charset="0"/>
                          <a:ea typeface="黑体" panose="02010609060101010101" charset="-122"/>
                          <a:cs typeface="Times New Roman" panose="02020603050405020304" pitchFamily="18" charset="0"/>
                          <a:sym typeface="+mn-ea"/>
                        </a:rPr>
                        <a:t>Ar(n,α)</a:t>
                      </a:r>
                      <a:r>
                        <a:rPr lang="en-US" altLang="zh-CN" sz="2000" baseline="30000" dirty="0">
                          <a:uFillTx/>
                          <a:latin typeface="Times New Roman" panose="02020603050405020304" pitchFamily="18" charset="0"/>
                          <a:ea typeface="黑体" panose="02010609060101010101" charset="-122"/>
                          <a:cs typeface="Times New Roman" panose="02020603050405020304" pitchFamily="18" charset="0"/>
                          <a:sym typeface="+mn-ea"/>
                        </a:rPr>
                        <a:t>35</a:t>
                      </a:r>
                      <a:r>
                        <a:rPr lang="en-US" altLang="zh-CN" sz="2000" dirty="0">
                          <a:latin typeface="Times New Roman" panose="02020603050405020304" pitchFamily="18" charset="0"/>
                          <a:ea typeface="黑体" panose="02010609060101010101" charset="-122"/>
                          <a:cs typeface="Times New Roman" panose="02020603050405020304" pitchFamily="18" charset="0"/>
                          <a:sym typeface="+mn-ea"/>
                        </a:rPr>
                        <a:t>S</a:t>
                      </a:r>
                      <a:endParaRPr lang="en-US" altLang="zh-CN" sz="2000" dirty="0">
                        <a:latin typeface="Times New Roman" panose="02020603050405020304" pitchFamily="18" charset="0"/>
                        <a:ea typeface="黑体" panose="02010609060101010101" charset="-122"/>
                        <a:cs typeface="Times New Roman" panose="02020603050405020304" pitchFamily="18" charset="0"/>
                        <a:sym typeface="+mn-ea"/>
                      </a:endParaRPr>
                    </a:p>
                  </a:txBody>
                  <a:tcPr>
                    <a:noFill/>
                  </a:tcPr>
                </a:tc>
                <a:tc>
                  <a:txBody>
                    <a:bodyPr/>
                    <a:p>
                      <a:pPr algn="ctr">
                        <a:buNone/>
                      </a:pPr>
                      <a:r>
                        <a:rPr lang="en-US" altLang="zh-CN" sz="2000">
                          <a:latin typeface="Times New Roman" panose="02020603050405020304" pitchFamily="18" charset="0"/>
                          <a:cs typeface="Times New Roman" panose="02020603050405020304" pitchFamily="18" charset="0"/>
                        </a:rPr>
                        <a:t>-0.22</a:t>
                      </a:r>
                      <a:endParaRPr lang="en-US" altLang="zh-CN" sz="2000">
                        <a:latin typeface="Times New Roman" panose="02020603050405020304" pitchFamily="18" charset="0"/>
                        <a:cs typeface="Times New Roman" panose="02020603050405020304" pitchFamily="18" charset="0"/>
                      </a:endParaRPr>
                    </a:p>
                  </a:txBody>
                  <a:tcPr>
                    <a:noFill/>
                  </a:tcPr>
                </a:tc>
              </a:tr>
              <a:tr h="501015">
                <a:tc>
                  <a:txBody>
                    <a:bodyPr/>
                    <a:p>
                      <a:pPr algn="ctr">
                        <a:buNone/>
                      </a:pPr>
                      <a:r>
                        <a:rPr lang="en-US" altLang="zh-CN" sz="2000" baseline="30000" dirty="0">
                          <a:uFillTx/>
                          <a:latin typeface="Times New Roman" panose="02020603050405020304" pitchFamily="18" charset="0"/>
                          <a:ea typeface="黑体" panose="02010609060101010101" charset="-122"/>
                          <a:cs typeface="Times New Roman" panose="02020603050405020304" pitchFamily="18" charset="0"/>
                          <a:sym typeface="+mn-ea"/>
                        </a:rPr>
                        <a:t>12</a:t>
                      </a:r>
                      <a:r>
                        <a:rPr lang="en-US" altLang="zh-CN" sz="2000" dirty="0">
                          <a:latin typeface="Times New Roman" panose="02020603050405020304" pitchFamily="18" charset="0"/>
                          <a:ea typeface="黑体" panose="02010609060101010101" charset="-122"/>
                          <a:cs typeface="Times New Roman" panose="02020603050405020304" pitchFamily="18" charset="0"/>
                          <a:sym typeface="+mn-ea"/>
                        </a:rPr>
                        <a:t>C(n,α)</a:t>
                      </a:r>
                      <a:r>
                        <a:rPr lang="en-US" altLang="zh-CN" sz="2000" baseline="30000" dirty="0">
                          <a:uFillTx/>
                          <a:latin typeface="Times New Roman" panose="02020603050405020304" pitchFamily="18" charset="0"/>
                          <a:ea typeface="黑体" panose="02010609060101010101" charset="-122"/>
                          <a:cs typeface="Times New Roman" panose="02020603050405020304" pitchFamily="18" charset="0"/>
                          <a:sym typeface="+mn-ea"/>
                        </a:rPr>
                        <a:t>9</a:t>
                      </a:r>
                      <a:r>
                        <a:rPr lang="en-US" altLang="zh-CN" sz="2000" dirty="0">
                          <a:latin typeface="Times New Roman" panose="02020603050405020304" pitchFamily="18" charset="0"/>
                          <a:ea typeface="黑体" panose="02010609060101010101" charset="-122"/>
                          <a:cs typeface="Times New Roman" panose="02020603050405020304" pitchFamily="18" charset="0"/>
                          <a:sym typeface="+mn-ea"/>
                        </a:rPr>
                        <a:t>Be</a:t>
                      </a:r>
                      <a:endParaRPr lang="en-US" altLang="zh-CN" sz="2000" dirty="0">
                        <a:latin typeface="Times New Roman" panose="02020603050405020304" pitchFamily="18" charset="0"/>
                        <a:ea typeface="黑体" panose="02010609060101010101" charset="-122"/>
                        <a:cs typeface="Times New Roman" panose="02020603050405020304" pitchFamily="18" charset="0"/>
                        <a:sym typeface="+mn-ea"/>
                      </a:endParaRPr>
                    </a:p>
                  </a:txBody>
                  <a:tcPr>
                    <a:noFill/>
                  </a:tcPr>
                </a:tc>
                <a:tc>
                  <a:txBody>
                    <a:bodyPr/>
                    <a:p>
                      <a:pPr algn="ctr">
                        <a:buNone/>
                      </a:pPr>
                      <a:r>
                        <a:rPr lang="en-US" altLang="zh-CN" sz="2000">
                          <a:latin typeface="Times New Roman" panose="02020603050405020304" pitchFamily="18" charset="0"/>
                          <a:cs typeface="Times New Roman" panose="02020603050405020304" pitchFamily="18" charset="0"/>
                        </a:rPr>
                        <a:t>-5.70</a:t>
                      </a:r>
                      <a:endParaRPr lang="en-US" altLang="zh-CN" sz="2000">
                        <a:latin typeface="Times New Roman" panose="02020603050405020304" pitchFamily="18" charset="0"/>
                        <a:cs typeface="Times New Roman" panose="02020603050405020304" pitchFamily="18" charset="0"/>
                      </a:endParaRPr>
                    </a:p>
                  </a:txBody>
                  <a:tcPr>
                    <a:noFill/>
                  </a:tcPr>
                </a:tc>
              </a:tr>
              <a:tr h="501015">
                <a:tc>
                  <a:txBody>
                    <a:bodyPr/>
                    <a:p>
                      <a:pPr algn="ctr">
                        <a:buNone/>
                      </a:pPr>
                      <a:r>
                        <a:rPr lang="en-US" altLang="zh-CN" sz="2000" baseline="30000" dirty="0">
                          <a:uFillTx/>
                          <a:latin typeface="Times New Roman" panose="02020603050405020304" pitchFamily="18" charset="0"/>
                          <a:ea typeface="黑体" panose="02010609060101010101" charset="-122"/>
                          <a:cs typeface="Times New Roman" panose="02020603050405020304" pitchFamily="18" charset="0"/>
                          <a:sym typeface="+mn-ea"/>
                        </a:rPr>
                        <a:t>13</a:t>
                      </a:r>
                      <a:r>
                        <a:rPr lang="en-US" altLang="zh-CN" sz="2000" dirty="0">
                          <a:latin typeface="Times New Roman" panose="02020603050405020304" pitchFamily="18" charset="0"/>
                          <a:ea typeface="黑体" panose="02010609060101010101" charset="-122"/>
                          <a:cs typeface="Times New Roman" panose="02020603050405020304" pitchFamily="18" charset="0"/>
                          <a:sym typeface="+mn-ea"/>
                        </a:rPr>
                        <a:t>C(n,α)</a:t>
                      </a:r>
                      <a:r>
                        <a:rPr lang="en-US" altLang="zh-CN" sz="2000" baseline="30000" dirty="0">
                          <a:uFillTx/>
                          <a:latin typeface="Times New Roman" panose="02020603050405020304" pitchFamily="18" charset="0"/>
                          <a:ea typeface="黑体" panose="02010609060101010101" charset="-122"/>
                          <a:cs typeface="Times New Roman" panose="02020603050405020304" pitchFamily="18" charset="0"/>
                          <a:sym typeface="+mn-ea"/>
                        </a:rPr>
                        <a:t>10</a:t>
                      </a:r>
                      <a:r>
                        <a:rPr lang="en-US" altLang="zh-CN" sz="2000" dirty="0">
                          <a:latin typeface="Times New Roman" panose="02020603050405020304" pitchFamily="18" charset="0"/>
                          <a:ea typeface="黑体" panose="02010609060101010101" charset="-122"/>
                          <a:cs typeface="Times New Roman" panose="02020603050405020304" pitchFamily="18" charset="0"/>
                          <a:sym typeface="+mn-ea"/>
                        </a:rPr>
                        <a:t>Be</a:t>
                      </a:r>
                      <a:endParaRPr lang="en-US" altLang="zh-CN" sz="2000" dirty="0">
                        <a:latin typeface="Times New Roman" panose="02020603050405020304" pitchFamily="18" charset="0"/>
                        <a:ea typeface="黑体" panose="02010609060101010101" charset="-122"/>
                        <a:cs typeface="Times New Roman" panose="02020603050405020304" pitchFamily="18" charset="0"/>
                        <a:sym typeface="+mn-ea"/>
                      </a:endParaRPr>
                    </a:p>
                  </a:txBody>
                  <a:tcPr>
                    <a:lnB w="19050" cmpd="sng">
                      <a:solidFill>
                        <a:schemeClr val="tx1"/>
                      </a:solidFill>
                      <a:prstDash val="solid"/>
                    </a:lnB>
                    <a:noFill/>
                  </a:tcPr>
                </a:tc>
                <a:tc>
                  <a:txBody>
                    <a:bodyPr/>
                    <a:p>
                      <a:pPr algn="ctr">
                        <a:buNone/>
                      </a:pPr>
                      <a:r>
                        <a:rPr lang="en-US" altLang="zh-CN" sz="2000">
                          <a:latin typeface="Times New Roman" panose="02020603050405020304" pitchFamily="18" charset="0"/>
                          <a:cs typeface="Times New Roman" panose="02020603050405020304" pitchFamily="18" charset="0"/>
                        </a:rPr>
                        <a:t>-3.84</a:t>
                      </a:r>
                      <a:endParaRPr lang="en-US" altLang="zh-CN" sz="2000">
                        <a:latin typeface="Times New Roman" panose="02020603050405020304" pitchFamily="18" charset="0"/>
                        <a:cs typeface="Times New Roman" panose="02020603050405020304" pitchFamily="18" charset="0"/>
                      </a:endParaRPr>
                    </a:p>
                  </a:txBody>
                  <a:tcPr>
                    <a:lnB w="19050" cmpd="sng">
                      <a:solidFill>
                        <a:schemeClr val="tx1"/>
                      </a:solidFill>
                      <a:prstDash val="solid"/>
                    </a:lnB>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advTm="27481"/>
    </mc:Choice>
    <mc:Fallback>
      <p:transition advTm="2748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3928" y="490113"/>
            <a:ext cx="6531281" cy="740368"/>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1.2 </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实验</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结果</a:t>
            </a:r>
            <a:endParaRPr lang="zh-CN" altLang="en-US" sz="2800" dirty="0" smtClean="0">
              <a:latin typeface="微软雅黑" panose="020B0503020204020204" pitchFamily="34" charset="-122"/>
              <a:ea typeface="微软雅黑" panose="020B0503020204020204" pitchFamily="34" charset="-122"/>
              <a:cs typeface="Calibri" panose="020F0502020204030204" pitchFamily="34" charset="0"/>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0" y="10"/>
            <a:ext cx="6442710" cy="645160"/>
          </a:xfrm>
          <a:prstGeom prst="rect">
            <a:avLst/>
          </a:prstGeom>
        </p:spPr>
        <p:txBody>
          <a:bodyPr wrap="none">
            <a:spAutoFit/>
          </a:bodyPr>
          <a:lstStyle/>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1. </a:t>
            </a:r>
            <a:r>
              <a:rPr lang="en-US" altLang="zh-CN" sz="3600" b="1" baseline="30000" dirty="0">
                <a:latin typeface="Times New Roman" panose="02020603050405020304" pitchFamily="18" charset="0"/>
                <a:ea typeface="宋体" panose="02010600030101010101" pitchFamily="2" charset="-122"/>
                <a:cs typeface="Times New Roman" panose="02020603050405020304" pitchFamily="18" charset="0"/>
                <a:sym typeface="+mn-ea"/>
              </a:rPr>
              <a:t>19</a:t>
            </a:r>
            <a:r>
              <a:rPr lang="en-US" altLang="zh-CN" sz="3600" b="1" dirty="0">
                <a:latin typeface="Times New Roman" panose="02020603050405020304" pitchFamily="18" charset="0"/>
                <a:ea typeface="宋体" panose="02010600030101010101" pitchFamily="2" charset="-122"/>
                <a:cs typeface="Times New Roman" panose="02020603050405020304" pitchFamily="18" charset="0"/>
                <a:sym typeface="+mn-ea"/>
              </a:rPr>
              <a:t>F(</a:t>
            </a:r>
            <a:r>
              <a:rPr lang="en-US" altLang="zh-CN" sz="3600" b="1" i="1" dirty="0">
                <a:latin typeface="Times New Roman" panose="02020603050405020304" pitchFamily="18" charset="0"/>
                <a:ea typeface="宋体" panose="02010600030101010101" pitchFamily="2" charset="-122"/>
                <a:cs typeface="Times New Roman" panose="02020603050405020304" pitchFamily="18" charset="0"/>
                <a:sym typeface="+mn-ea"/>
              </a:rPr>
              <a:t>n,α</a:t>
            </a:r>
            <a:r>
              <a:rPr lang="en-US" altLang="zh-CN" sz="3600" b="1"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3600" b="1" baseline="30000" dirty="0">
                <a:latin typeface="Times New Roman" panose="02020603050405020304" pitchFamily="18" charset="0"/>
                <a:ea typeface="宋体" panose="02010600030101010101" pitchFamily="2" charset="-122"/>
                <a:cs typeface="Times New Roman" panose="02020603050405020304" pitchFamily="18" charset="0"/>
                <a:sym typeface="+mn-ea"/>
              </a:rPr>
              <a:t>16</a:t>
            </a:r>
            <a:r>
              <a:rPr lang="en-US" altLang="zh-CN" sz="3600" b="1" dirty="0">
                <a:latin typeface="Times New Roman" panose="02020603050405020304" pitchFamily="18" charset="0"/>
                <a:ea typeface="宋体" panose="02010600030101010101" pitchFamily="2" charset="-122"/>
                <a:cs typeface="Times New Roman" panose="02020603050405020304" pitchFamily="18" charset="0"/>
                <a:sym typeface="+mn-ea"/>
              </a:rPr>
              <a:t>N</a:t>
            </a:r>
            <a:r>
              <a:rPr lang="zh-CN" altLang="en-US" sz="3600" b="1" dirty="0">
                <a:latin typeface="Times New Roman" panose="02020603050405020304" pitchFamily="18" charset="0"/>
                <a:ea typeface="宋体" panose="02010600030101010101" pitchFamily="2" charset="-122"/>
                <a:cs typeface="Times New Roman" panose="02020603050405020304" pitchFamily="18" charset="0"/>
                <a:sym typeface="+mn-ea"/>
              </a:rPr>
              <a:t>反应测量测试实验</a:t>
            </a:r>
            <a:endParaRPr lang="zh-CN" altLang="en-US" sz="3600" b="1" kern="0" dirty="0" smtClean="0">
              <a:solidFill>
                <a:sysClr val="windowText" lastClr="000000"/>
              </a:solidFill>
              <a:latin typeface="Times New Roman" panose="02020603050405020304" pitchFamily="18" charset="0"/>
              <a:cs typeface="Times New Roman" panose="02020603050405020304" pitchFamily="18" charset="0"/>
              <a:sym typeface="+mn-ea"/>
            </a:endParaRPr>
          </a:p>
        </p:txBody>
      </p:sp>
      <p:sp>
        <p:nvSpPr>
          <p:cNvPr id="4" name="内容占位符 3"/>
          <p:cNvSpPr>
            <a:spLocks noGrp="1"/>
          </p:cNvSpPr>
          <p:nvPr>
            <p:ph idx="1"/>
          </p:nvPr>
        </p:nvSpPr>
        <p:spPr>
          <a:xfrm>
            <a:off x="297815" y="4889500"/>
            <a:ext cx="11893550" cy="1421765"/>
          </a:xfrm>
        </p:spPr>
        <p:txBody>
          <a:bodyPr>
            <a:noAutofit/>
          </a:bodyPr>
          <a:lstStyle/>
          <a:p>
            <a:r>
              <a:rPr lang="zh-CN" altLang="en-US" sz="2200" dirty="0" smtClean="0">
                <a:latin typeface="Times New Roman" panose="02020603050405020304" pitchFamily="18" charset="0"/>
                <a:ea typeface="黑体" panose="02010609060101010101" charset="-122"/>
                <a:cs typeface="Times New Roman" panose="02020603050405020304" pitchFamily="18" charset="0"/>
              </a:rPr>
              <a:t>对于两种主要的</a:t>
            </a:r>
            <a:r>
              <a:rPr lang="en-US" altLang="zh-CN" sz="22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200" i="1" dirty="0" smtClean="0">
                <a:latin typeface="Times New Roman" panose="02020603050405020304" pitchFamily="18" charset="0"/>
                <a:ea typeface="黑体" panose="02010609060101010101" charset="-122"/>
                <a:cs typeface="Times New Roman" panose="02020603050405020304" pitchFamily="18" charset="0"/>
              </a:rPr>
              <a:t>n,α</a:t>
            </a:r>
            <a:r>
              <a:rPr lang="en-US" altLang="zh-CN" sz="2200" dirty="0" smtClean="0">
                <a:latin typeface="Times New Roman" panose="02020603050405020304" pitchFamily="18" charset="0"/>
                <a:ea typeface="黑体" panose="02010609060101010101" charset="-122"/>
                <a:cs typeface="Times New Roman" panose="02020603050405020304" pitchFamily="18" charset="0"/>
              </a:rPr>
              <a:t>)</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反应道，由于</a:t>
            </a:r>
            <a:r>
              <a:rPr lang="en-US" altLang="zh-CN" sz="2200" dirty="0" smtClean="0">
                <a:latin typeface="Times New Roman" panose="02020603050405020304" pitchFamily="18" charset="0"/>
                <a:ea typeface="黑体" panose="02010609060101010101" charset="-122"/>
                <a:cs typeface="Times New Roman" panose="02020603050405020304" pitchFamily="18" charset="0"/>
              </a:rPr>
              <a:t>Q</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值具有较大差异，可以其进行</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较好区分</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endParaRPr>
          </a:p>
          <a:p>
            <a:r>
              <a:rPr lang="zh-CN" altLang="en-US" sz="2200" dirty="0" smtClean="0">
                <a:latin typeface="黑体" panose="02010609060101010101" charset="-122"/>
                <a:ea typeface="黑体" panose="02010609060101010101" charset="-122"/>
              </a:rPr>
              <a:t>当增益适合于测量</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a:t>
            </a:r>
            <a:r>
              <a:rPr lang="en-US" altLang="zh-CN" sz="2200" i="1" dirty="0" smtClean="0">
                <a:latin typeface="Times New Roman" panose="02020603050405020304" pitchFamily="18" charset="0"/>
                <a:ea typeface="黑体" panose="02010609060101010101" charset="-122"/>
                <a:cs typeface="Times New Roman" panose="02020603050405020304" pitchFamily="18" charset="0"/>
                <a:sym typeface="+mn-ea"/>
              </a:rPr>
              <a:t>n,α</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反应时，对于</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a:t>
            </a:r>
            <a:r>
              <a:rPr lang="en-US" altLang="zh-CN" sz="2200" i="1" dirty="0" smtClean="0">
                <a:latin typeface="Times New Roman" panose="02020603050405020304" pitchFamily="18" charset="0"/>
                <a:ea typeface="黑体" panose="02010609060101010101" charset="-122"/>
                <a:cs typeface="Times New Roman" panose="02020603050405020304" pitchFamily="18" charset="0"/>
                <a:sym typeface="+mn-ea"/>
              </a:rPr>
              <a:t>n,p</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反应增益不足以达到较高的探测效率</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(~50%)</a:t>
            </a:r>
            <a:endPar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endParaRPr>
          </a:p>
          <a:p>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当能够被</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TPC</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探测到的反应计数率较高时，</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TPC</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运行不稳定，平均间隔</a:t>
            </a:r>
            <a:r>
              <a:rPr lang="en-US" altLang="zh-CN" sz="2200" dirty="0" smtClean="0">
                <a:latin typeface="Times New Roman" panose="02020603050405020304" pitchFamily="18" charset="0"/>
                <a:ea typeface="黑体" panose="02010609060101010101" charset="-122"/>
                <a:cs typeface="Times New Roman" panose="02020603050405020304" pitchFamily="18" charset="0"/>
                <a:sym typeface="+mn-ea"/>
              </a:rPr>
              <a:t>5min</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会发生计数</a:t>
            </a:r>
            <a:r>
              <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rPr>
              <a:t>中断</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sym typeface="+mn-ea"/>
            </a:endParaRPr>
          </a:p>
        </p:txBody>
      </p:sp>
      <p:grpSp>
        <p:nvGrpSpPr>
          <p:cNvPr id="41" name="组合 40"/>
          <p:cNvGrpSpPr/>
          <p:nvPr/>
        </p:nvGrpSpPr>
        <p:grpSpPr>
          <a:xfrm>
            <a:off x="784225" y="1701165"/>
            <a:ext cx="2612390" cy="2976985"/>
            <a:chOff x="6410" y="5886"/>
            <a:chExt cx="3504" cy="3993"/>
          </a:xfrm>
        </p:grpSpPr>
        <p:pic>
          <p:nvPicPr>
            <p:cNvPr id="42" name="图片 4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6410" y="5886"/>
              <a:ext cx="3504" cy="3398"/>
            </a:xfrm>
            <a:prstGeom prst="rect">
              <a:avLst/>
            </a:prstGeom>
          </p:spPr>
        </p:pic>
        <p:sp>
          <p:nvSpPr>
            <p:cNvPr id="49" name="文本框 48"/>
            <p:cNvSpPr txBox="1"/>
            <p:nvPr>
              <p:custDataLst>
                <p:tags r:id="rId3"/>
              </p:custDataLst>
            </p:nvPr>
          </p:nvSpPr>
          <p:spPr>
            <a:xfrm>
              <a:off x="7149" y="9344"/>
              <a:ext cx="2140" cy="535"/>
            </a:xfrm>
            <a:prstGeom prst="rect">
              <a:avLst/>
            </a:prstGeom>
            <a:noFill/>
          </p:spPr>
          <p:txBody>
            <a:bodyPr wrap="square" rtlCol="0" anchor="t">
              <a:spAutoFit/>
            </a:bodyPr>
            <a:p>
              <a:r>
                <a:rPr lang="en-US" altLang="zh-CN" sz="2000" baseline="30000" dirty="0">
                  <a:uFillTx/>
                  <a:latin typeface="Times New Roman" panose="02020603050405020304" pitchFamily="18" charset="0"/>
                  <a:ea typeface="黑体" panose="02010609060101010101" charset="-122"/>
                  <a:cs typeface="Times New Roman" panose="02020603050405020304" pitchFamily="18" charset="0"/>
                  <a:sym typeface="+mn-ea"/>
                </a:rPr>
                <a:t>36</a:t>
              </a:r>
              <a:r>
                <a:rPr lang="en-US" altLang="zh-CN" sz="2000" dirty="0">
                  <a:latin typeface="Times New Roman" panose="02020603050405020304" pitchFamily="18" charset="0"/>
                  <a:ea typeface="黑体" panose="02010609060101010101" charset="-122"/>
                  <a:cs typeface="Times New Roman" panose="02020603050405020304" pitchFamily="18" charset="0"/>
                  <a:sym typeface="+mn-ea"/>
                </a:rPr>
                <a:t>Ar(n,α)</a:t>
              </a:r>
              <a:r>
                <a:rPr lang="en-US" altLang="zh-CN" sz="2000" baseline="30000" dirty="0">
                  <a:uFillTx/>
                  <a:latin typeface="Times New Roman" panose="02020603050405020304" pitchFamily="18" charset="0"/>
                  <a:ea typeface="黑体" panose="02010609060101010101" charset="-122"/>
                  <a:cs typeface="Times New Roman" panose="02020603050405020304" pitchFamily="18" charset="0"/>
                  <a:sym typeface="+mn-ea"/>
                </a:rPr>
                <a:t>33</a:t>
              </a:r>
              <a:r>
                <a:rPr lang="en-US" altLang="zh-CN" sz="2000" dirty="0">
                  <a:latin typeface="Times New Roman" panose="02020603050405020304" pitchFamily="18" charset="0"/>
                  <a:ea typeface="黑体" panose="02010609060101010101" charset="-122"/>
                  <a:cs typeface="Times New Roman" panose="02020603050405020304" pitchFamily="18" charset="0"/>
                  <a:sym typeface="+mn-ea"/>
                </a:rPr>
                <a:t>S</a:t>
              </a:r>
              <a:endParaRPr lang="en-US" altLang="zh-CN" sz="2000" dirty="0">
                <a:latin typeface="Times New Roman" panose="02020603050405020304" pitchFamily="18" charset="0"/>
                <a:ea typeface="黑体" panose="02010609060101010101" charset="-122"/>
                <a:cs typeface="Times New Roman" panose="02020603050405020304" pitchFamily="18" charset="0"/>
                <a:sym typeface="+mn-ea"/>
              </a:endParaRPr>
            </a:p>
          </p:txBody>
        </p:sp>
      </p:grpSp>
      <p:grpSp>
        <p:nvGrpSpPr>
          <p:cNvPr id="66" name="组合 65"/>
          <p:cNvGrpSpPr/>
          <p:nvPr/>
        </p:nvGrpSpPr>
        <p:grpSpPr>
          <a:xfrm>
            <a:off x="4405630" y="1713865"/>
            <a:ext cx="2649970" cy="2969453"/>
            <a:chOff x="10417" y="5857"/>
            <a:chExt cx="3533" cy="3959"/>
          </a:xfrm>
        </p:grpSpPr>
        <p:pic>
          <p:nvPicPr>
            <p:cNvPr id="67" name="图片 66"/>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417" y="5857"/>
              <a:ext cx="3533" cy="3427"/>
            </a:xfrm>
            <a:prstGeom prst="rect">
              <a:avLst/>
            </a:prstGeom>
          </p:spPr>
        </p:pic>
        <p:sp>
          <p:nvSpPr>
            <p:cNvPr id="68" name="文本框 67"/>
            <p:cNvSpPr txBox="1"/>
            <p:nvPr>
              <p:custDataLst>
                <p:tags r:id="rId6"/>
              </p:custDataLst>
            </p:nvPr>
          </p:nvSpPr>
          <p:spPr>
            <a:xfrm>
              <a:off x="11170" y="9284"/>
              <a:ext cx="2026" cy="532"/>
            </a:xfrm>
            <a:prstGeom prst="rect">
              <a:avLst/>
            </a:prstGeom>
            <a:noFill/>
          </p:spPr>
          <p:txBody>
            <a:bodyPr wrap="square" rtlCol="0" anchor="t">
              <a:spAutoFit/>
            </a:bodyPr>
            <a:p>
              <a:r>
                <a:rPr lang="en-US" altLang="zh-CN" sz="2000" baseline="30000" dirty="0">
                  <a:uFillTx/>
                  <a:latin typeface="Times New Roman" panose="02020603050405020304" pitchFamily="18" charset="0"/>
                  <a:ea typeface="黑体" panose="02010609060101010101" charset="-122"/>
                  <a:cs typeface="Times New Roman" panose="02020603050405020304" pitchFamily="18" charset="0"/>
                  <a:sym typeface="+mn-ea"/>
                </a:rPr>
                <a:t>19</a:t>
              </a:r>
              <a:r>
                <a:rPr lang="en-US" altLang="zh-CN" sz="2000" dirty="0">
                  <a:latin typeface="Times New Roman" panose="02020603050405020304" pitchFamily="18" charset="0"/>
                  <a:ea typeface="黑体" panose="02010609060101010101" charset="-122"/>
                  <a:cs typeface="Times New Roman" panose="02020603050405020304" pitchFamily="18" charset="0"/>
                  <a:sym typeface="+mn-ea"/>
                </a:rPr>
                <a:t>F(n,α)</a:t>
              </a:r>
              <a:r>
                <a:rPr lang="en-US" altLang="zh-CN" sz="2000" baseline="30000" dirty="0">
                  <a:uFillTx/>
                  <a:latin typeface="Times New Roman" panose="02020603050405020304" pitchFamily="18" charset="0"/>
                  <a:ea typeface="黑体" panose="02010609060101010101" charset="-122"/>
                  <a:cs typeface="Times New Roman" panose="02020603050405020304" pitchFamily="18" charset="0"/>
                  <a:sym typeface="+mn-ea"/>
                </a:rPr>
                <a:t>16</a:t>
              </a:r>
              <a:r>
                <a:rPr lang="en-US" altLang="zh-CN" sz="2000" dirty="0">
                  <a:latin typeface="Times New Roman" panose="02020603050405020304" pitchFamily="18" charset="0"/>
                  <a:ea typeface="黑体" panose="02010609060101010101" charset="-122"/>
                  <a:cs typeface="Times New Roman" panose="02020603050405020304" pitchFamily="18" charset="0"/>
                  <a:sym typeface="+mn-ea"/>
                </a:rPr>
                <a:t>N</a:t>
              </a:r>
              <a:endParaRPr lang="en-US" altLang="zh-CN" sz="2000" dirty="0">
                <a:latin typeface="Times New Roman" panose="02020603050405020304" pitchFamily="18" charset="0"/>
                <a:ea typeface="黑体" panose="02010609060101010101" charset="-122"/>
                <a:cs typeface="Times New Roman" panose="02020603050405020304" pitchFamily="18" charset="0"/>
                <a:sym typeface="+mn-ea"/>
              </a:endParaRPr>
            </a:p>
          </p:txBody>
        </p:sp>
      </p:grpSp>
      <p:grpSp>
        <p:nvGrpSpPr>
          <p:cNvPr id="71" name="组合 70"/>
          <p:cNvGrpSpPr/>
          <p:nvPr/>
        </p:nvGrpSpPr>
        <p:grpSpPr>
          <a:xfrm>
            <a:off x="8006080" y="1722755"/>
            <a:ext cx="2682240" cy="3023422"/>
            <a:chOff x="8110" y="6353"/>
            <a:chExt cx="3565" cy="4018"/>
          </a:xfrm>
        </p:grpSpPr>
        <p:pic>
          <p:nvPicPr>
            <p:cNvPr id="69" name="图片 68"/>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110" y="6353"/>
              <a:ext cx="3565" cy="3458"/>
            </a:xfrm>
            <a:prstGeom prst="rect">
              <a:avLst/>
            </a:prstGeom>
          </p:spPr>
        </p:pic>
        <p:sp>
          <p:nvSpPr>
            <p:cNvPr id="70" name="文本框 69"/>
            <p:cNvSpPr txBox="1"/>
            <p:nvPr>
              <p:custDataLst>
                <p:tags r:id="rId9"/>
              </p:custDataLst>
            </p:nvPr>
          </p:nvSpPr>
          <p:spPr>
            <a:xfrm>
              <a:off x="8897" y="9841"/>
              <a:ext cx="2088" cy="530"/>
            </a:xfrm>
            <a:prstGeom prst="rect">
              <a:avLst/>
            </a:prstGeom>
            <a:noFill/>
          </p:spPr>
          <p:txBody>
            <a:bodyPr wrap="square" rtlCol="0" anchor="t">
              <a:spAutoFit/>
            </a:bodyPr>
            <a:p>
              <a:r>
                <a:rPr lang="zh-CN" altLang="en-US" sz="2000" dirty="0">
                  <a:solidFill>
                    <a:schemeClr val="tx1"/>
                  </a:solidFill>
                  <a:uFillTx/>
                  <a:latin typeface="Cambria Math" panose="02040503050406030204" pitchFamily="18" charset="0"/>
                  <a:ea typeface="黑体" panose="02010609060101010101" charset="-122"/>
                  <a:cs typeface="Cambria Math" panose="02040503050406030204" pitchFamily="18" charset="0"/>
                  <a:sym typeface="+mn-ea"/>
                </a:rPr>
                <a:t>反冲核事件</a:t>
              </a:r>
              <a:endParaRPr lang="zh-CN" altLang="en-US" sz="2000" dirty="0">
                <a:solidFill>
                  <a:schemeClr val="tx1"/>
                </a:solidFill>
                <a:uFillTx/>
                <a:latin typeface="Cambria Math" panose="02040503050406030204" pitchFamily="18" charset="0"/>
                <a:ea typeface="黑体" panose="02010609060101010101" charset="-122"/>
                <a:cs typeface="Cambria Math" panose="02040503050406030204" pitchFamily="18" charset="0"/>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Tm="27481"/>
    </mc:Choice>
    <mc:Fallback>
      <p:transition advTm="2748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727348" y="743096"/>
            <a:ext cx="10515600" cy="2852737"/>
          </a:xfrm>
        </p:spPr>
        <p:txBody>
          <a:bodyPr>
            <a:normAutofit/>
          </a:bodyPr>
          <a:lstStyle/>
          <a:p>
            <a:pPr algn="ctr"/>
            <a:r>
              <a:rPr lang="en-US" altLang="zh-CN" sz="4800" b="1" dirty="0">
                <a:latin typeface="Times New Roman" panose="02020603050405020304" pitchFamily="18" charset="0"/>
                <a:ea typeface="宋体" panose="02010600030101010101" pitchFamily="2" charset="-122"/>
                <a:cs typeface="Times New Roman" panose="02020603050405020304" pitchFamily="18" charset="0"/>
              </a:rPr>
              <a:t>2. </a:t>
            </a:r>
            <a:r>
              <a:rPr lang="en-US" altLang="zh-CN" sz="4800" b="1" baseline="30000" dirty="0" smtClean="0">
                <a:latin typeface="Times New Roman" panose="02020603050405020304" pitchFamily="18" charset="0"/>
                <a:ea typeface="宋体" panose="02010600030101010101" pitchFamily="2" charset="-122"/>
                <a:cs typeface="Times New Roman" panose="02020603050405020304" pitchFamily="18" charset="0"/>
                <a:sym typeface="+mn-ea"/>
              </a:rPr>
              <a:t>232</a:t>
            </a:r>
            <a:r>
              <a:rPr lang="en-US" altLang="zh-CN" sz="4800" b="1" dirty="0" smtClean="0">
                <a:latin typeface="Times New Roman" panose="02020603050405020304" pitchFamily="18" charset="0"/>
                <a:ea typeface="宋体" panose="02010600030101010101" pitchFamily="2" charset="-122"/>
                <a:cs typeface="Times New Roman" panose="02020603050405020304" pitchFamily="18" charset="0"/>
                <a:sym typeface="+mn-ea"/>
              </a:rPr>
              <a:t>Th(</a:t>
            </a:r>
            <a:r>
              <a:rPr lang="en-US" altLang="zh-CN" sz="4800" b="1" i="1" dirty="0" smtClean="0">
                <a:latin typeface="Times New Roman" panose="02020603050405020304" pitchFamily="18" charset="0"/>
                <a:ea typeface="宋体" panose="02010600030101010101" pitchFamily="2" charset="-122"/>
                <a:cs typeface="Times New Roman" panose="02020603050405020304" pitchFamily="18" charset="0"/>
                <a:sym typeface="+mn-ea"/>
              </a:rPr>
              <a:t>n,f</a:t>
            </a:r>
            <a:r>
              <a:rPr lang="en-US" altLang="zh-CN" sz="4800" b="1" dirty="0" smtClean="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4800" b="1" dirty="0" smtClean="0">
                <a:latin typeface="Times New Roman" panose="02020603050405020304" pitchFamily="18" charset="0"/>
                <a:ea typeface="宋体" panose="02010600030101010101" pitchFamily="2" charset="-122"/>
                <a:cs typeface="Times New Roman" panose="02020603050405020304" pitchFamily="18" charset="0"/>
                <a:sym typeface="+mn-ea"/>
              </a:rPr>
              <a:t>截面测量实验</a:t>
            </a:r>
            <a:endParaRPr lang="zh-CN" altLang="en-US" sz="4800" dirty="0"/>
          </a:p>
        </p:txBody>
      </p:sp>
      <p:sp>
        <p:nvSpPr>
          <p:cNvPr id="6" name="文本占位符 5"/>
          <p:cNvSpPr>
            <a:spLocks noGrp="1"/>
          </p:cNvSpPr>
          <p:nvPr>
            <p:ph type="body" idx="1"/>
          </p:nvPr>
        </p:nvSpPr>
        <p:spPr/>
        <p:txBody>
          <a:bodyPr/>
          <a:lstStyle/>
          <a:p>
            <a:endParaRPr lang="zh-CN" altLang="en-US"/>
          </a:p>
        </p:txBody>
      </p:sp>
      <p:cxnSp>
        <p:nvCxnSpPr>
          <p:cNvPr id="7" name="直接连接符 6"/>
          <p:cNvCxnSpPr/>
          <p:nvPr/>
        </p:nvCxnSpPr>
        <p:spPr>
          <a:xfrm>
            <a:off x="998652" y="3770093"/>
            <a:ext cx="10201141" cy="16652"/>
          </a:xfrm>
          <a:prstGeom prst="line">
            <a:avLst/>
          </a:prstGeom>
          <a:noFill/>
          <a:ln w="28575" cap="flat" cmpd="sng" algn="ctr">
            <a:solidFill>
              <a:srgbClr val="FF0000"/>
            </a:solidFill>
            <a:prstDash val="solid"/>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3928" y="490113"/>
            <a:ext cx="6531281" cy="740368"/>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2.1 </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实验</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布局</a:t>
            </a:r>
            <a:endParaRPr lang="zh-CN" altLang="en-US" sz="2800" dirty="0" smtClean="0">
              <a:latin typeface="微软雅黑" panose="020B0503020204020204" pitchFamily="34" charset="-122"/>
              <a:ea typeface="微软雅黑" panose="020B0503020204020204" pitchFamily="34" charset="-122"/>
              <a:cs typeface="Calibri" panose="020F0502020204030204" pitchFamily="34" charset="0"/>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0" y="10"/>
            <a:ext cx="5224780" cy="645160"/>
          </a:xfrm>
          <a:prstGeom prst="rect">
            <a:avLst/>
          </a:prstGeom>
        </p:spPr>
        <p:txBody>
          <a:bodyPr wrap="none">
            <a:spAutoFit/>
          </a:bodyPr>
          <a:lstStyle/>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2. </a:t>
            </a:r>
            <a:r>
              <a:rPr lang="en-US" altLang="zh-CN" sz="3600" b="1" baseline="30000" dirty="0" smtClean="0">
                <a:latin typeface="Times New Roman" panose="02020603050405020304" pitchFamily="18" charset="0"/>
                <a:ea typeface="宋体" panose="02010600030101010101" pitchFamily="2" charset="-122"/>
                <a:cs typeface="Times New Roman" panose="02020603050405020304" pitchFamily="18" charset="0"/>
                <a:sym typeface="+mn-ea"/>
              </a:rPr>
              <a:t>232</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Th(</a:t>
            </a:r>
            <a:r>
              <a:rPr lang="en-US" altLang="zh-CN" sz="3600" b="1" i="1" dirty="0" smtClean="0">
                <a:latin typeface="Times New Roman" panose="02020603050405020304" pitchFamily="18" charset="0"/>
                <a:ea typeface="宋体" panose="02010600030101010101" pitchFamily="2" charset="-122"/>
                <a:cs typeface="Times New Roman" panose="02020603050405020304" pitchFamily="18" charset="0"/>
                <a:sym typeface="+mn-ea"/>
              </a:rPr>
              <a:t>n,f</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截面测量实验</a:t>
            </a:r>
            <a:endParaRPr lang="zh-CN" altLang="en-US" sz="3600" b="1" kern="0" dirty="0" smtClean="0">
              <a:solidFill>
                <a:sysClr val="windowText" lastClr="000000"/>
              </a:solidFill>
              <a:latin typeface="Times New Roman" panose="02020603050405020304" pitchFamily="18" charset="0"/>
              <a:cs typeface="Times New Roman" panose="02020603050405020304" pitchFamily="18" charset="0"/>
              <a:sym typeface="+mn-ea"/>
            </a:endParaRPr>
          </a:p>
        </p:txBody>
      </p:sp>
      <mc:AlternateContent xmlns:mc="http://schemas.openxmlformats.org/markup-compatibility/2006">
        <mc:Choice xmlns:a14="http://schemas.microsoft.com/office/drawing/2010/main" Requires="a14">
          <p:sp>
            <p:nvSpPr>
              <p:cNvPr id="4" name="内容占位符 3"/>
              <p:cNvSpPr>
                <a:spLocks noGrp="1"/>
              </p:cNvSpPr>
              <p:nvPr>
                <p:ph idx="1"/>
              </p:nvPr>
            </p:nvSpPr>
            <p:spPr>
              <a:xfrm>
                <a:off x="8087360" y="1796415"/>
                <a:ext cx="3789045" cy="4728210"/>
              </a:xfrm>
            </p:spPr>
            <p:txBody>
              <a:bodyPr>
                <a:noAutofit/>
              </a:bodyPr>
              <a:lstStyle/>
              <a:p>
                <a:r>
                  <a:rPr lang="zh-CN" altLang="en-US" sz="2200" dirty="0" smtClean="0">
                    <a:latin typeface="Times New Roman" panose="02020603050405020304" pitchFamily="18" charset="0"/>
                    <a:ea typeface="黑体" panose="02010609060101010101" charset="-122"/>
                    <a:cs typeface="Times New Roman" panose="02020603050405020304" pitchFamily="18" charset="0"/>
                  </a:rPr>
                  <a:t>工作气体：</a:t>
                </a:r>
                <a:r>
                  <a:rPr lang="en-US" altLang="zh-CN" sz="2200" dirty="0" smtClean="0">
                    <a:latin typeface="Times New Roman" panose="02020603050405020304" pitchFamily="18" charset="0"/>
                    <a:ea typeface="Cambria Math" panose="02040503050406030204" pitchFamily="18" charset="0"/>
                    <a:cs typeface="Times New Roman" panose="02020603050405020304" pitchFamily="18" charset="0"/>
                  </a:rPr>
                  <a:t>Ar+CH</a:t>
                </a:r>
                <a:r>
                  <a:rPr lang="en-US" altLang="zh-CN" sz="2200" baseline="-25000" dirty="0" smtClean="0">
                    <a:latin typeface="Times New Roman" panose="02020603050405020304" pitchFamily="18" charset="0"/>
                    <a:ea typeface="Cambria Math" panose="02040503050406030204" pitchFamily="18" charset="0"/>
                    <a:cs typeface="Times New Roman" panose="02020603050405020304" pitchFamily="18" charset="0"/>
                  </a:rPr>
                  <a:t>4</a:t>
                </a:r>
                <a:r>
                  <a:rPr lang="en-US" altLang="zh-CN" sz="2200" dirty="0" smtClean="0">
                    <a:latin typeface="Times New Roman" panose="02020603050405020304" pitchFamily="18" charset="0"/>
                    <a:ea typeface="Cambria Math" panose="02040503050406030204" pitchFamily="18" charset="0"/>
                    <a:cs typeface="Times New Roman" panose="02020603050405020304" pitchFamily="18" charset="0"/>
                  </a:rPr>
                  <a:t> (90/10)</a:t>
                </a:r>
                <a:r>
                  <a:rPr lang="en-US" altLang="zh-CN" sz="2200" baseline="-25000" dirty="0" smtClean="0">
                    <a:latin typeface="Times New Roman" panose="02020603050405020304" pitchFamily="18" charset="0"/>
                    <a:ea typeface="Cambria Math" panose="02040503050406030204" pitchFamily="18" charset="0"/>
                    <a:cs typeface="Times New Roman" panose="02020603050405020304" pitchFamily="18" charset="0"/>
                  </a:rPr>
                  <a:t>  </a:t>
                </a:r>
                <a:endParaRPr lang="en-US" altLang="zh-CN" sz="2200" baseline="-25000" dirty="0" smtClean="0">
                  <a:latin typeface="Times New Roman" panose="02020603050405020304" pitchFamily="18" charset="0"/>
                  <a:ea typeface="Cambria Math" panose="02040503050406030204" pitchFamily="18" charset="0"/>
                  <a:cs typeface="Times New Roman" panose="02020603050405020304" pitchFamily="18" charset="0"/>
                </a:endParaRPr>
              </a:p>
              <a:p>
                <a:r>
                  <a:rPr lang="en-US" sz="2200" dirty="0" smtClean="0">
                    <a:latin typeface="Times New Roman" panose="02020603050405020304" pitchFamily="18" charset="0"/>
                    <a:ea typeface="Cambria Math" panose="02040503050406030204" pitchFamily="18" charset="0"/>
                    <a:cs typeface="Times New Roman" panose="02020603050405020304" pitchFamily="18" charset="0"/>
                  </a:rPr>
                  <a:t>Th-232</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样品</a:t>
                </a:r>
                <a:r>
                  <a:rPr lang="zh-CN" altLang="en-US" sz="2200" dirty="0" smtClean="0">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产生待测的裂变事件</a:t>
                </a:r>
                <a:endParaRPr lang="en-US" altLang="zh-CN" sz="2200" dirty="0" smtClean="0">
                  <a:latin typeface="Times New Roman" panose="02020603050405020304" pitchFamily="18" charset="0"/>
                  <a:ea typeface="黑体" panose="02010609060101010101" charset="-122"/>
                  <a:cs typeface="Times New Roman" panose="02020603050405020304" pitchFamily="18" charset="0"/>
                </a:endParaRPr>
              </a:p>
              <a:p>
                <a:r>
                  <a:rPr lang="zh-CN" altLang="en-US" sz="2200" dirty="0" smtClean="0">
                    <a:latin typeface="Times New Roman" panose="02020603050405020304" pitchFamily="18" charset="0"/>
                    <a:ea typeface="黑体" panose="02010609060101010101" charset="-122"/>
                    <a:cs typeface="Times New Roman" panose="02020603050405020304" pitchFamily="18" charset="0"/>
                  </a:rPr>
                  <a:t>小裂变室：利用</a:t>
                </a:r>
                <a:r>
                  <a:rPr lang="en-US" altLang="zh-CN" sz="2200" dirty="0" smtClean="0">
                    <a:latin typeface="Times New Roman" panose="02020603050405020304" pitchFamily="18" charset="0"/>
                    <a:ea typeface="黑体" panose="02010609060101010101" charset="-122"/>
                    <a:cs typeface="Times New Roman" panose="02020603050405020304" pitchFamily="18" charset="0"/>
                  </a:rPr>
                  <a:t>U-238</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的裂变事件监测</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中子通量</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endParaRPr>
              </a:p>
              <a:p>
                <a:r>
                  <a:rPr lang="zh-CN" altLang="en-US" sz="2200" dirty="0" smtClean="0">
                    <a:latin typeface="Times New Roman" panose="02020603050405020304" pitchFamily="18" charset="0"/>
                    <a:ea typeface="黑体" panose="02010609060101010101" charset="-122"/>
                    <a:cs typeface="Times New Roman" panose="02020603050405020304" pitchFamily="18" charset="0"/>
                  </a:rPr>
                  <a:t>液闪探测器：测量中子能谱，计算不同能量的中子</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所占份额</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endParaRPr>
              </a:p>
              <a:p>
                <a:r>
                  <a:rPr lang="zh-CN" altLang="en-US" sz="2200" dirty="0" smtClean="0">
                    <a:latin typeface="Times New Roman" panose="02020603050405020304" pitchFamily="18" charset="0"/>
                    <a:ea typeface="黑体" panose="02010609060101010101" charset="-122"/>
                    <a:cs typeface="Times New Roman" panose="02020603050405020304" pitchFamily="18" charset="0"/>
                  </a:rPr>
                  <a:t>氘气体靶：利用</a:t>
                </a:r>
                <a14:m>
                  <m:oMath xmlns:m="http://schemas.openxmlformats.org/officeDocument/2006/math">
                    <m:r>
                      <m:rPr>
                        <m:sty m:val="p"/>
                      </m:rPr>
                      <a:rPr lang="en-US" altLang="zh-CN" sz="2200" dirty="0" smtClean="0">
                        <a:latin typeface="Cambria Math" panose="02040503050406030204" pitchFamily="18" charset="0"/>
                        <a:ea typeface="黑体" panose="02010609060101010101" charset="-122"/>
                        <a:cs typeface="Cambria Math" panose="02040503050406030204" pitchFamily="18" charset="0"/>
                      </a:rPr>
                      <m:t>D</m:t>
                    </m:r>
                    <m:r>
                      <a:rPr lang="en-US" altLang="zh-CN" sz="2200" i="1" dirty="0" smtClean="0">
                        <a:latin typeface="Cambria Math" panose="02040503050406030204" pitchFamily="18" charset="0"/>
                        <a:ea typeface="MS Mincho" charset="0"/>
                        <a:cs typeface="Cambria Math" panose="02040503050406030204" pitchFamily="18" charset="0"/>
                      </a:rPr>
                      <m:t>(</m:t>
                    </m:r>
                    <m:r>
                      <a:rPr lang="en-US" altLang="zh-CN" sz="2200" i="1" dirty="0" smtClean="0">
                        <a:latin typeface="Cambria Math" panose="02040503050406030204" pitchFamily="18" charset="0"/>
                        <a:ea typeface="黑体" panose="02010609060101010101" charset="-122"/>
                        <a:cs typeface="Cambria Math" panose="02040503050406030204" pitchFamily="18" charset="0"/>
                      </a:rPr>
                      <m:t>𝑑</m:t>
                    </m:r>
                    <m:r>
                      <a:rPr lang="en-US" altLang="zh-CN" sz="2200" i="1" dirty="0" smtClean="0">
                        <a:latin typeface="Cambria Math" panose="02040503050406030204" pitchFamily="18" charset="0"/>
                        <a:ea typeface="MS Mincho" charset="0"/>
                        <a:cs typeface="Cambria Math" panose="02040503050406030204" pitchFamily="18" charset="0"/>
                      </a:rPr>
                      <m:t>,</m:t>
                    </m:r>
                    <m:r>
                      <a:rPr lang="en-US" altLang="zh-CN" sz="2200" i="1" dirty="0" smtClean="0">
                        <a:latin typeface="Cambria Math" panose="02040503050406030204" pitchFamily="18" charset="0"/>
                        <a:ea typeface="黑体" panose="02010609060101010101" charset="-122"/>
                        <a:cs typeface="Cambria Math" panose="02040503050406030204" pitchFamily="18" charset="0"/>
                      </a:rPr>
                      <m:t>𝑛</m:t>
                    </m:r>
                    <m:r>
                      <a:rPr lang="en-US" altLang="zh-CN" sz="2200" i="1" dirty="0" smtClean="0">
                        <a:latin typeface="Cambria Math" panose="02040503050406030204" pitchFamily="18" charset="0"/>
                        <a:ea typeface="MS Mincho" charset="0"/>
                        <a:cs typeface="Cambria Math" panose="02040503050406030204" pitchFamily="18" charset="0"/>
                      </a:rPr>
                      <m:t>)</m:t>
                    </m:r>
                    <m:sPre>
                      <m:sPrePr>
                        <m:ctrlPr>
                          <a:rPr lang="en-US" altLang="zh-CN" sz="2200" dirty="0" smtClean="0">
                            <a:latin typeface="Cambria Math" panose="02040503050406030204" pitchFamily="18" charset="0"/>
                            <a:ea typeface="黑体" panose="02010609060101010101" charset="-122"/>
                            <a:cs typeface="Cambria Math" panose="02040503050406030204" pitchFamily="18" charset="0"/>
                          </a:rPr>
                        </m:ctrlPr>
                      </m:sPrePr>
                      <m:sub/>
                      <m:sup>
                        <m:r>
                          <a:rPr lang="en-US" altLang="zh-CN" sz="2200" dirty="0" smtClean="0">
                            <a:latin typeface="Cambria Math" panose="02040503050406030204" pitchFamily="18" charset="0"/>
                            <a:ea typeface="MS Mincho" charset="0"/>
                            <a:cs typeface="Cambria Math" panose="02040503050406030204" pitchFamily="18" charset="0"/>
                          </a:rPr>
                          <m:t>3</m:t>
                        </m:r>
                      </m:sup>
                      <m:e>
                        <m:r>
                          <m:rPr>
                            <m:sty m:val="p"/>
                          </m:rPr>
                          <a:rPr lang="en-US" altLang="zh-CN" sz="2200" dirty="0" smtClean="0">
                            <a:latin typeface="Cambria Math" panose="02040503050406030204" pitchFamily="18" charset="0"/>
                            <a:ea typeface="黑体" panose="02010609060101010101" charset="-122"/>
                            <a:cs typeface="Cambria Math" panose="02040503050406030204" pitchFamily="18" charset="0"/>
                          </a:rPr>
                          <m:t>He</m:t>
                        </m:r>
                      </m:e>
                    </m:sPre>
                  </m:oMath>
                </a14:m>
                <a:r>
                  <a:rPr lang="zh-CN" altLang="en-US" sz="2200" dirty="0" smtClean="0">
                    <a:latin typeface="Times New Roman" panose="02020603050405020304" pitchFamily="18" charset="0"/>
                    <a:ea typeface="黑体" panose="02010609060101010101" charset="-122"/>
                    <a:cs typeface="Times New Roman" panose="02020603050405020304" pitchFamily="18" charset="0"/>
                  </a:rPr>
                  <a:t>反应产生快中子，</a:t>
                </a:r>
                <a:r>
                  <a:rPr lang="en-US" altLang="zh-CN" sz="2200" dirty="0" smtClean="0">
                    <a:latin typeface="Times New Roman" panose="02020603050405020304" pitchFamily="18" charset="0"/>
                    <a:ea typeface="黑体" panose="02010609060101010101" charset="-122"/>
                    <a:cs typeface="Times New Roman" panose="02020603050405020304" pitchFamily="18" charset="0"/>
                  </a:rPr>
                  <a:t>0</a:t>
                </a:r>
                <a:r>
                  <a:rPr lang="zh-CN" altLang="en-US" sz="2200" dirty="0" smtClean="0">
                    <a:latin typeface="Times New Roman" panose="02020603050405020304" pitchFamily="18" charset="0"/>
                    <a:ea typeface="黑体" panose="02010609060101010101" charset="-122"/>
                    <a:cs typeface="Times New Roman" panose="02020603050405020304" pitchFamily="18" charset="0"/>
                  </a:rPr>
                  <a:t>°方向上放置探测器</a:t>
                </a:r>
                <a:endParaRPr lang="zh-CN" altLang="en-US" sz="2200" dirty="0" smtClean="0">
                  <a:latin typeface="Times New Roman" panose="02020603050405020304" pitchFamily="18" charset="0"/>
                  <a:ea typeface="黑体" panose="02010609060101010101" charset="-122"/>
                  <a:cs typeface="Times New Roman" panose="02020603050405020304" pitchFamily="18" charset="0"/>
                </a:endParaRPr>
              </a:p>
              <a:p>
                <a:r>
                  <a:rPr lang="zh-CN" altLang="en-US" sz="2200" dirty="0" smtClean="0">
                    <a:latin typeface="Times New Roman" panose="02020603050405020304" pitchFamily="18" charset="0"/>
                    <a:ea typeface="黑体" panose="02010609060101010101" charset="-122"/>
                    <a:cs typeface="Times New Roman" panose="02020603050405020304" pitchFamily="18" charset="0"/>
                  </a:rPr>
                  <a:t>中子能量：</a:t>
                </a:r>
                <a:r>
                  <a:rPr lang="en-US" altLang="zh-CN" sz="2200" dirty="0" smtClean="0">
                    <a:latin typeface="Times New Roman" panose="02020603050405020304" pitchFamily="18" charset="0"/>
                    <a:ea typeface="黑体" panose="02010609060101010101" charset="-122"/>
                    <a:cs typeface="Times New Roman" panose="02020603050405020304" pitchFamily="18" charset="0"/>
                  </a:rPr>
                  <a:t>4.5 - 5.4 M</a:t>
                </a:r>
                <a:r>
                  <a:rPr lang="en-US" altLang="zh-CN" sz="2200" dirty="0" smtClean="0">
                    <a:latin typeface="Times New Roman" panose="02020603050405020304" pitchFamily="18" charset="0"/>
                    <a:ea typeface="黑体" panose="02010609060101010101" charset="-122"/>
                    <a:cs typeface="Times New Roman" panose="02020603050405020304" pitchFamily="18" charset="0"/>
                  </a:rPr>
                  <a:t>eV</a:t>
                </a:r>
                <a:endParaRPr lang="en-US" altLang="zh-CN" sz="2200" dirty="0" smtClean="0">
                  <a:latin typeface="Times New Roman" panose="02020603050405020304" pitchFamily="18" charset="0"/>
                  <a:ea typeface="黑体" panose="02010609060101010101" charset="-122"/>
                  <a:cs typeface="Times New Roman" panose="02020603050405020304" pitchFamily="18" charset="0"/>
                </a:endParaRPr>
              </a:p>
              <a:p>
                <a:endParaRPr lang="en-US" altLang="zh-CN" sz="2200" dirty="0" smtClean="0">
                  <a:latin typeface="Times New Roman" panose="02020603050405020304" pitchFamily="18" charset="0"/>
                  <a:ea typeface="黑体" panose="02010609060101010101" charset="-122"/>
                  <a:cs typeface="Times New Roman" panose="02020603050405020304" pitchFamily="18" charset="0"/>
                </a:endParaRPr>
              </a:p>
            </p:txBody>
          </p:sp>
        </mc:Choice>
        <mc:Fallback>
          <p:sp>
            <p:nvSpPr>
              <p:cNvPr id="4" name="内容占位符 3"/>
              <p:cNvSpPr>
                <a:spLocks noRot="1" noChangeAspect="1" noMove="1" noResize="1" noEditPoints="1" noAdjustHandles="1" noChangeArrowheads="1" noChangeShapeType="1" noTextEdit="1"/>
              </p:cNvSpPr>
              <p:nvPr>
                <p:ph idx="1"/>
              </p:nvPr>
            </p:nvSpPr>
            <p:spPr>
              <a:xfrm>
                <a:off x="8087360" y="1796415"/>
                <a:ext cx="3789045" cy="4728210"/>
              </a:xfrm>
              <a:blipFill rotWithShape="1">
                <a:blip r:embed="rId1"/>
                <a:stretch>
                  <a:fillRect b="-2565"/>
                </a:stretch>
              </a:blipFill>
            </p:spPr>
            <p:txBody>
              <a:bodyPr/>
              <a:lstStyle/>
              <a:p>
                <a:r>
                  <a:rPr lang="zh-CN" altLang="en-US">
                    <a:noFill/>
                  </a:rPr>
                  <a:t> </a:t>
                </a:r>
              </a:p>
            </p:txBody>
          </p:sp>
        </mc:Fallback>
      </mc:AlternateContent>
      <p:pic>
        <p:nvPicPr>
          <p:cNvPr id="6" name="图片 5" descr="图片1-2"/>
          <p:cNvPicPr>
            <a:picLocks noChangeAspect="1"/>
          </p:cNvPicPr>
          <p:nvPr>
            <p:custDataLst>
              <p:tags r:id="rId2"/>
            </p:custDataLst>
          </p:nvPr>
        </p:nvPicPr>
        <p:blipFill>
          <a:blip r:embed="rId3"/>
          <a:stretch>
            <a:fillRect/>
          </a:stretch>
        </p:blipFill>
        <p:spPr>
          <a:xfrm>
            <a:off x="83185" y="1435735"/>
            <a:ext cx="7894955" cy="2477135"/>
          </a:xfrm>
          <a:prstGeom prst="rect">
            <a:avLst/>
          </a:prstGeom>
        </p:spPr>
      </p:pic>
      <p:pic>
        <p:nvPicPr>
          <p:cNvPr id="8" name="图片 7" descr="图片1"/>
          <p:cNvPicPr>
            <a:picLocks noChangeAspect="1"/>
          </p:cNvPicPr>
          <p:nvPr>
            <p:custDataLst>
              <p:tags r:id="rId4"/>
            </p:custDataLst>
          </p:nvPr>
        </p:nvPicPr>
        <p:blipFill>
          <a:blip r:embed="rId5"/>
          <a:stretch>
            <a:fillRect/>
          </a:stretch>
        </p:blipFill>
        <p:spPr>
          <a:xfrm>
            <a:off x="86995" y="3978275"/>
            <a:ext cx="7891780" cy="2687320"/>
          </a:xfrm>
          <a:prstGeom prst="rect">
            <a:avLst/>
          </a:prstGeom>
        </p:spPr>
      </p:pic>
      <p:sp>
        <p:nvSpPr>
          <p:cNvPr id="9" name="文本框 8"/>
          <p:cNvSpPr txBox="1"/>
          <p:nvPr/>
        </p:nvSpPr>
        <p:spPr>
          <a:xfrm>
            <a:off x="3631565" y="3544570"/>
            <a:ext cx="2258060" cy="368300"/>
          </a:xfrm>
          <a:prstGeom prst="rect">
            <a:avLst/>
          </a:prstGeom>
          <a:noFill/>
        </p:spPr>
        <p:txBody>
          <a:bodyPr wrap="square" rtlCol="0">
            <a:spAutoFit/>
          </a:bodyPr>
          <a:p>
            <a:r>
              <a:rPr lang="en-US" altLang="zh-CN" b="1">
                <a:solidFill>
                  <a:srgbClr val="FF0000"/>
                </a:solidFill>
                <a:latin typeface="Times New Roman" panose="02020603050405020304" pitchFamily="18" charset="0"/>
                <a:cs typeface="Times New Roman" panose="02020603050405020304" pitchFamily="18" charset="0"/>
              </a:rPr>
              <a:t>2022.4 </a:t>
            </a:r>
            <a:r>
              <a:rPr lang="zh-CN" altLang="en-US" b="1">
                <a:solidFill>
                  <a:srgbClr val="FF0000"/>
                </a:solidFill>
                <a:latin typeface="Times New Roman" panose="02020603050405020304" pitchFamily="18" charset="0"/>
                <a:cs typeface="Times New Roman" panose="02020603050405020304" pitchFamily="18" charset="0"/>
              </a:rPr>
              <a:t>单能点测试</a:t>
            </a:r>
            <a:r>
              <a:rPr lang="en-US" altLang="zh-CN" b="1">
                <a:solidFill>
                  <a:srgbClr val="FF0000"/>
                </a:solidFill>
                <a:latin typeface="Times New Roman" panose="02020603050405020304" pitchFamily="18" charset="0"/>
                <a:cs typeface="Times New Roman" panose="02020603050405020304" pitchFamily="18" charset="0"/>
              </a:rPr>
              <a:t> </a:t>
            </a:r>
            <a:endParaRPr lang="en-US" altLang="zh-CN" b="1">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custDataLst>
              <p:tags r:id="rId6"/>
            </p:custDataLst>
          </p:nvPr>
        </p:nvSpPr>
        <p:spPr>
          <a:xfrm>
            <a:off x="3625215" y="6156325"/>
            <a:ext cx="2265045" cy="368300"/>
          </a:xfrm>
          <a:prstGeom prst="rect">
            <a:avLst/>
          </a:prstGeom>
          <a:noFill/>
        </p:spPr>
        <p:txBody>
          <a:bodyPr wrap="square" rtlCol="0">
            <a:spAutoFit/>
          </a:bodyPr>
          <a:p>
            <a:r>
              <a:rPr lang="en-US" altLang="zh-CN" b="1">
                <a:solidFill>
                  <a:srgbClr val="FF0000"/>
                </a:solidFill>
                <a:latin typeface="Times New Roman" panose="02020603050405020304" pitchFamily="18" charset="0"/>
                <a:cs typeface="Times New Roman" panose="02020603050405020304" pitchFamily="18" charset="0"/>
              </a:rPr>
              <a:t>2023.5 </a:t>
            </a:r>
            <a:r>
              <a:rPr lang="zh-CN" altLang="en-US" b="1">
                <a:solidFill>
                  <a:srgbClr val="FF0000"/>
                </a:solidFill>
                <a:latin typeface="Times New Roman" panose="02020603050405020304" pitchFamily="18" charset="0"/>
                <a:cs typeface="Times New Roman" panose="02020603050405020304" pitchFamily="18" charset="0"/>
              </a:rPr>
              <a:t>多能点</a:t>
            </a:r>
            <a:r>
              <a:rPr lang="zh-CN" altLang="en-US" b="1">
                <a:solidFill>
                  <a:srgbClr val="FF0000"/>
                </a:solidFill>
                <a:latin typeface="Times New Roman" panose="02020603050405020304" pitchFamily="18" charset="0"/>
                <a:cs typeface="Times New Roman" panose="02020603050405020304" pitchFamily="18" charset="0"/>
              </a:rPr>
              <a:t>测量</a:t>
            </a:r>
            <a:endParaRPr lang="zh-CN" altLang="en-US"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advTm="27481"/>
    </mc:Choice>
    <mc:Fallback>
      <p:transition advTm="2748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3928" y="490113"/>
            <a:ext cx="6531281" cy="740368"/>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2.2 </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实验流程</a:t>
            </a:r>
            <a:endParaRPr lang="zh-CN" altLang="en-US" sz="2800" dirty="0" smtClean="0">
              <a:latin typeface="微软雅黑" panose="020B0503020204020204" pitchFamily="34" charset="-122"/>
              <a:ea typeface="微软雅黑" panose="020B0503020204020204" pitchFamily="34" charset="-122"/>
              <a:cs typeface="Calibri" panose="020F0502020204030204" pitchFamily="34" charset="0"/>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0" y="10"/>
            <a:ext cx="5224780" cy="645160"/>
          </a:xfrm>
          <a:prstGeom prst="rect">
            <a:avLst/>
          </a:prstGeom>
        </p:spPr>
        <p:txBody>
          <a:bodyPr wrap="none">
            <a:spAutoFit/>
          </a:bodyPr>
          <a:lstStyle/>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2. </a:t>
            </a:r>
            <a:r>
              <a:rPr lang="en-US" altLang="zh-CN" sz="3600" b="1" baseline="30000" dirty="0" smtClean="0">
                <a:latin typeface="Times New Roman" panose="02020603050405020304" pitchFamily="18" charset="0"/>
                <a:ea typeface="宋体" panose="02010600030101010101" pitchFamily="2" charset="-122"/>
                <a:cs typeface="Times New Roman" panose="02020603050405020304" pitchFamily="18" charset="0"/>
                <a:sym typeface="+mn-ea"/>
              </a:rPr>
              <a:t>232</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Th(</a:t>
            </a:r>
            <a:r>
              <a:rPr lang="en-US" altLang="zh-CN" sz="3600" b="1" i="1" dirty="0" smtClean="0">
                <a:latin typeface="Times New Roman" panose="02020603050405020304" pitchFamily="18" charset="0"/>
                <a:ea typeface="宋体" panose="02010600030101010101" pitchFamily="2" charset="-122"/>
                <a:cs typeface="Times New Roman" panose="02020603050405020304" pitchFamily="18" charset="0"/>
                <a:sym typeface="+mn-ea"/>
              </a:rPr>
              <a:t>n,f</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截面测量实验</a:t>
            </a:r>
            <a:endParaRPr lang="zh-CN" altLang="en-US" sz="3600" b="1" kern="0" dirty="0" smtClean="0">
              <a:solidFill>
                <a:sysClr val="windowText" lastClr="000000"/>
              </a:solidFill>
              <a:latin typeface="Times New Roman" panose="02020603050405020304" pitchFamily="18" charset="0"/>
              <a:cs typeface="Times New Roman" panose="02020603050405020304" pitchFamily="18" charset="0"/>
              <a:sym typeface="+mn-ea"/>
            </a:endParaRPr>
          </a:p>
        </p:txBody>
      </p:sp>
      <p:sp>
        <p:nvSpPr>
          <p:cNvPr id="3" name="流程图: 过程 2"/>
          <p:cNvSpPr/>
          <p:nvPr/>
        </p:nvSpPr>
        <p:spPr>
          <a:xfrm>
            <a:off x="266700" y="1640840"/>
            <a:ext cx="3312795" cy="155829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200" dirty="0" smtClean="0">
                <a:solidFill>
                  <a:srgbClr val="FF0000"/>
                </a:solidFill>
                <a:latin typeface="黑体" panose="02010609060101010101" charset="-122"/>
                <a:ea typeface="黑体" panose="02010609060101010101" charset="-122"/>
              </a:rPr>
              <a:t>1</a:t>
            </a:r>
            <a:r>
              <a:rPr lang="en-US" altLang="zh-CN" sz="2200" dirty="0" smtClean="0">
                <a:solidFill>
                  <a:schemeClr val="tx1"/>
                </a:solidFill>
                <a:latin typeface="黑体" panose="02010609060101010101" charset="-122"/>
                <a:ea typeface="黑体" panose="02010609060101010101" charset="-122"/>
              </a:rPr>
              <a:t> </a:t>
            </a:r>
            <a:r>
              <a:rPr lang="zh-CN" altLang="en-US" sz="2200" dirty="0" smtClean="0">
                <a:solidFill>
                  <a:schemeClr val="tx1"/>
                </a:solidFill>
                <a:latin typeface="黑体" panose="02010609060101010101" charset="-122"/>
                <a:ea typeface="黑体" panose="02010609060101010101" charset="-122"/>
              </a:rPr>
              <a:t>无中子束流，</a:t>
            </a:r>
            <a:r>
              <a:rPr lang="en-US" altLang="zh-CN" sz="2200" dirty="0" smtClean="0">
                <a:solidFill>
                  <a:schemeClr val="tx1"/>
                </a:solidFill>
                <a:latin typeface="Cambria Math" panose="02040503050406030204" pitchFamily="18" charset="0"/>
                <a:ea typeface="黑体" panose="02010609060101010101" charset="-122"/>
                <a:cs typeface="Cambria Math" panose="02040503050406030204" pitchFamily="18" charset="0"/>
              </a:rPr>
              <a:t>Th-232</a:t>
            </a:r>
            <a:r>
              <a:rPr lang="en-US" altLang="zh-CN" sz="2200" dirty="0" smtClean="0">
                <a:solidFill>
                  <a:schemeClr val="tx1"/>
                </a:solidFill>
                <a:latin typeface="黑体" panose="02010609060101010101" charset="-122"/>
                <a:ea typeface="黑体" panose="02010609060101010101" charset="-122"/>
              </a:rPr>
              <a:t>  </a:t>
            </a:r>
            <a:endParaRPr lang="en-US" altLang="zh-CN" sz="2200" dirty="0" smtClean="0">
              <a:solidFill>
                <a:schemeClr val="tx1"/>
              </a:solidFill>
              <a:latin typeface="黑体" panose="02010609060101010101" charset="-122"/>
              <a:ea typeface="黑体" panose="02010609060101010101" charset="-122"/>
            </a:endParaRPr>
          </a:p>
          <a:p>
            <a:pPr algn="l"/>
            <a:r>
              <a:rPr lang="en-US" altLang="zh-CN" sz="2200" dirty="0" smtClean="0">
                <a:solidFill>
                  <a:schemeClr val="tx1"/>
                </a:solidFill>
                <a:latin typeface="黑体" panose="02010609060101010101" charset="-122"/>
                <a:ea typeface="黑体" panose="02010609060101010101" charset="-122"/>
              </a:rPr>
              <a:t>  </a:t>
            </a:r>
            <a:r>
              <a:rPr lang="en-US" altLang="zh-CN" sz="2200" dirty="0" smtClean="0">
                <a:solidFill>
                  <a:schemeClr val="tx1"/>
                </a:solidFill>
                <a:latin typeface="Cambria Math" panose="02040503050406030204" pitchFamily="18" charset="0"/>
                <a:ea typeface="黑体" panose="02010609060101010101" charset="-122"/>
                <a:cs typeface="Cambria Math" panose="02040503050406030204" pitchFamily="18" charset="0"/>
              </a:rPr>
              <a:t>α</a:t>
            </a:r>
            <a:r>
              <a:rPr lang="zh-CN" altLang="en-US" sz="2200" dirty="0" smtClean="0">
                <a:solidFill>
                  <a:schemeClr val="tx1"/>
                </a:solidFill>
                <a:latin typeface="黑体" panose="02010609060101010101" charset="-122"/>
                <a:ea typeface="黑体" panose="02010609060101010101" charset="-122"/>
              </a:rPr>
              <a:t>衰变</a:t>
            </a:r>
            <a:r>
              <a:rPr lang="zh-CN" altLang="en-US" sz="2200" dirty="0" smtClean="0">
                <a:solidFill>
                  <a:schemeClr val="tx1"/>
                </a:solidFill>
                <a:latin typeface="黑体" panose="02010609060101010101" charset="-122"/>
                <a:ea typeface="黑体" panose="02010609060101010101" charset="-122"/>
              </a:rPr>
              <a:t>事件测量</a:t>
            </a:r>
            <a:endParaRPr lang="zh-CN" altLang="en-US" sz="2200" dirty="0" smtClean="0">
              <a:solidFill>
                <a:schemeClr val="tx1"/>
              </a:solidFill>
              <a:latin typeface="黑体" panose="02010609060101010101" charset="-122"/>
              <a:ea typeface="黑体" panose="02010609060101010101" charset="-122"/>
            </a:endParaRPr>
          </a:p>
        </p:txBody>
      </p:sp>
      <p:sp>
        <p:nvSpPr>
          <p:cNvPr id="4" name="流程图: 过程 3"/>
          <p:cNvSpPr/>
          <p:nvPr/>
        </p:nvSpPr>
        <p:spPr>
          <a:xfrm>
            <a:off x="4446905" y="1640840"/>
            <a:ext cx="3297555" cy="155829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2200" dirty="0" smtClean="0">
                <a:solidFill>
                  <a:srgbClr val="FF0000"/>
                </a:solidFill>
                <a:latin typeface="黑体" panose="02010609060101010101" charset="-122"/>
                <a:ea typeface="黑体" panose="02010609060101010101" charset="-122"/>
              </a:rPr>
              <a:t>2</a:t>
            </a:r>
            <a:r>
              <a:rPr lang="en-US" sz="2200" dirty="0" smtClean="0">
                <a:solidFill>
                  <a:schemeClr val="tx1"/>
                </a:solidFill>
                <a:latin typeface="黑体" panose="02010609060101010101" charset="-122"/>
                <a:ea typeface="黑体" panose="02010609060101010101" charset="-122"/>
              </a:rPr>
              <a:t> </a:t>
            </a:r>
            <a:r>
              <a:rPr lang="zh-CN" altLang="en-US" sz="2200" dirty="0" smtClean="0">
                <a:solidFill>
                  <a:schemeClr val="tx1"/>
                </a:solidFill>
                <a:latin typeface="黑体" panose="02010609060101010101" charset="-122"/>
                <a:ea typeface="黑体" panose="02010609060101010101" charset="-122"/>
              </a:rPr>
              <a:t>有中子束流，</a:t>
            </a:r>
            <a:r>
              <a:rPr lang="zh-CN" altLang="en-US" sz="2200" dirty="0" smtClean="0">
                <a:solidFill>
                  <a:schemeClr val="tx1"/>
                </a:solidFill>
                <a:latin typeface="黑体" panose="02010609060101010101" charset="-122"/>
                <a:ea typeface="黑体" panose="02010609060101010101" charset="-122"/>
              </a:rPr>
              <a:t>选定长时</a:t>
            </a:r>
            <a:r>
              <a:rPr lang="en-US" altLang="zh-CN" sz="2200" dirty="0" smtClean="0">
                <a:solidFill>
                  <a:schemeClr val="tx1"/>
                </a:solidFill>
                <a:latin typeface="黑体" panose="02010609060101010101" charset="-122"/>
                <a:ea typeface="黑体" panose="02010609060101010101" charset="-122"/>
              </a:rPr>
              <a:t> </a:t>
            </a:r>
            <a:endParaRPr lang="en-US" altLang="zh-CN" sz="2200" dirty="0" smtClean="0">
              <a:solidFill>
                <a:schemeClr val="tx1"/>
              </a:solidFill>
              <a:latin typeface="黑体" panose="02010609060101010101" charset="-122"/>
              <a:ea typeface="黑体" panose="02010609060101010101" charset="-122"/>
            </a:endParaRPr>
          </a:p>
          <a:p>
            <a:pPr algn="l"/>
            <a:r>
              <a:rPr lang="en-US" altLang="zh-CN" sz="2200" dirty="0" smtClean="0">
                <a:solidFill>
                  <a:schemeClr val="tx1"/>
                </a:solidFill>
                <a:latin typeface="黑体" panose="02010609060101010101" charset="-122"/>
                <a:ea typeface="黑体" panose="02010609060101010101" charset="-122"/>
              </a:rPr>
              <a:t>  </a:t>
            </a:r>
            <a:r>
              <a:rPr lang="zh-CN" altLang="en-US" sz="2200" dirty="0" smtClean="0">
                <a:solidFill>
                  <a:schemeClr val="tx1"/>
                </a:solidFill>
                <a:latin typeface="黑体" panose="02010609060101010101" charset="-122"/>
                <a:ea typeface="黑体" panose="02010609060101010101" charset="-122"/>
              </a:rPr>
              <a:t>间测量的电压</a:t>
            </a:r>
            <a:r>
              <a:rPr lang="en-US" sz="2200" dirty="0" smtClean="0">
                <a:solidFill>
                  <a:schemeClr val="tx1"/>
                </a:solidFill>
                <a:latin typeface="黑体" panose="02010609060101010101" charset="-122"/>
                <a:ea typeface="黑体" panose="02010609060101010101" charset="-122"/>
              </a:rPr>
              <a:t> </a:t>
            </a:r>
            <a:endParaRPr lang="en-US" sz="2200" dirty="0" smtClean="0">
              <a:solidFill>
                <a:schemeClr val="tx1"/>
              </a:solidFill>
              <a:latin typeface="黑体" panose="02010609060101010101" charset="-122"/>
              <a:ea typeface="黑体" panose="02010609060101010101" charset="-122"/>
            </a:endParaRPr>
          </a:p>
        </p:txBody>
      </p:sp>
      <p:sp>
        <p:nvSpPr>
          <p:cNvPr id="5" name="流程图: 过程 4"/>
          <p:cNvSpPr/>
          <p:nvPr/>
        </p:nvSpPr>
        <p:spPr>
          <a:xfrm>
            <a:off x="8589010" y="1640840"/>
            <a:ext cx="3312795" cy="155829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2200" dirty="0" smtClean="0">
                <a:solidFill>
                  <a:srgbClr val="FF0000"/>
                </a:solidFill>
                <a:latin typeface="黑体" panose="02010609060101010101" charset="-122"/>
                <a:ea typeface="黑体" panose="02010609060101010101" charset="-122"/>
              </a:rPr>
              <a:t>3</a:t>
            </a:r>
            <a:r>
              <a:rPr lang="en-US" sz="2200" dirty="0" smtClean="0">
                <a:solidFill>
                  <a:schemeClr val="tx1"/>
                </a:solidFill>
                <a:latin typeface="黑体" panose="02010609060101010101" charset="-122"/>
                <a:ea typeface="黑体" panose="02010609060101010101" charset="-122"/>
              </a:rPr>
              <a:t> </a:t>
            </a:r>
            <a:r>
              <a:rPr lang="zh-CN" altLang="en-US" sz="2200" dirty="0" smtClean="0">
                <a:solidFill>
                  <a:schemeClr val="tx1"/>
                </a:solidFill>
                <a:latin typeface="黑体" panose="02010609060101010101" charset="-122"/>
                <a:ea typeface="黑体" panose="02010609060101010101" charset="-122"/>
              </a:rPr>
              <a:t>合适电压下长时间测量，</a:t>
            </a:r>
            <a:r>
              <a:rPr lang="en-US" sz="2200" dirty="0" smtClean="0">
                <a:solidFill>
                  <a:schemeClr val="tx1"/>
                </a:solidFill>
                <a:latin typeface="黑体" panose="02010609060101010101" charset="-122"/>
                <a:ea typeface="黑体" panose="02010609060101010101" charset="-122"/>
              </a:rPr>
              <a:t> </a:t>
            </a:r>
            <a:endParaRPr lang="en-US" sz="2200" dirty="0" smtClean="0">
              <a:solidFill>
                <a:schemeClr val="tx1"/>
              </a:solidFill>
              <a:latin typeface="黑体" panose="02010609060101010101" charset="-122"/>
              <a:ea typeface="黑体" panose="02010609060101010101" charset="-122"/>
            </a:endParaRPr>
          </a:p>
          <a:p>
            <a:pPr algn="l"/>
            <a:r>
              <a:rPr lang="en-US" sz="2200" dirty="0" smtClean="0">
                <a:solidFill>
                  <a:schemeClr val="tx1"/>
                </a:solidFill>
                <a:latin typeface="黑体" panose="02010609060101010101" charset="-122"/>
                <a:ea typeface="黑体" panose="02010609060101010101" charset="-122"/>
              </a:rPr>
              <a:t>  </a:t>
            </a:r>
            <a:r>
              <a:rPr lang="zh-CN" altLang="en-US" sz="2200" dirty="0" smtClean="0">
                <a:solidFill>
                  <a:schemeClr val="tx1"/>
                </a:solidFill>
                <a:latin typeface="黑体" panose="02010609060101010101" charset="-122"/>
                <a:ea typeface="黑体" panose="02010609060101010101" charset="-122"/>
              </a:rPr>
              <a:t>目标得到裂变</a:t>
            </a:r>
            <a:r>
              <a:rPr lang="zh-CN" altLang="en-US" sz="2200" dirty="0" smtClean="0">
                <a:solidFill>
                  <a:schemeClr val="tx1"/>
                </a:solidFill>
                <a:latin typeface="黑体" panose="02010609060101010101" charset="-122"/>
                <a:ea typeface="黑体" panose="02010609060101010101" charset="-122"/>
              </a:rPr>
              <a:t>截面</a:t>
            </a:r>
            <a:endParaRPr lang="zh-CN" altLang="en-US" sz="2200" dirty="0" smtClean="0">
              <a:solidFill>
                <a:schemeClr val="tx1"/>
              </a:solidFill>
              <a:latin typeface="黑体" panose="02010609060101010101" charset="-122"/>
              <a:ea typeface="黑体" panose="02010609060101010101" charset="-122"/>
            </a:endParaRPr>
          </a:p>
        </p:txBody>
      </p:sp>
      <p:sp>
        <p:nvSpPr>
          <p:cNvPr id="6" name="流程图: 过程 5"/>
          <p:cNvSpPr/>
          <p:nvPr>
            <p:custDataLst>
              <p:tags r:id="rId1"/>
            </p:custDataLst>
          </p:nvPr>
        </p:nvSpPr>
        <p:spPr>
          <a:xfrm>
            <a:off x="289560" y="4284980"/>
            <a:ext cx="3312795" cy="151892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200" dirty="0" smtClean="0">
                <a:solidFill>
                  <a:srgbClr val="FF0000"/>
                </a:solidFill>
                <a:latin typeface="黑体" panose="02010609060101010101" charset="-122"/>
                <a:ea typeface="黑体" panose="02010609060101010101" charset="-122"/>
              </a:rPr>
              <a:t>1</a:t>
            </a:r>
            <a:r>
              <a:rPr lang="en-US" altLang="zh-CN" sz="2200" dirty="0" smtClean="0">
                <a:solidFill>
                  <a:schemeClr val="tx1"/>
                </a:solidFill>
                <a:latin typeface="黑体" panose="02010609060101010101" charset="-122"/>
                <a:ea typeface="黑体" panose="02010609060101010101" charset="-122"/>
              </a:rPr>
              <a:t> </a:t>
            </a:r>
            <a:r>
              <a:rPr lang="zh-CN" altLang="en-US" sz="2200" dirty="0" smtClean="0">
                <a:solidFill>
                  <a:schemeClr val="tx1"/>
                </a:solidFill>
                <a:latin typeface="黑体" panose="02010609060101010101" charset="-122"/>
                <a:ea typeface="黑体" panose="02010609060101010101" charset="-122"/>
              </a:rPr>
              <a:t>根据</a:t>
            </a:r>
            <a:r>
              <a:rPr lang="en-US" altLang="zh-CN" sz="2200" dirty="0" smtClean="0">
                <a:solidFill>
                  <a:schemeClr val="tx1"/>
                </a:solidFill>
                <a:latin typeface="Cambria Math" panose="02040503050406030204" pitchFamily="18" charset="0"/>
                <a:ea typeface="黑体" panose="02010609060101010101" charset="-122"/>
                <a:cs typeface="Cambria Math" panose="02040503050406030204" pitchFamily="18" charset="0"/>
              </a:rPr>
              <a:t>BluetSim</a:t>
            </a:r>
            <a:r>
              <a:rPr lang="zh-CN" altLang="en-US" sz="2200" dirty="0" smtClean="0">
                <a:solidFill>
                  <a:schemeClr val="tx1"/>
                </a:solidFill>
                <a:latin typeface="黑体" panose="02010609060101010101" charset="-122"/>
                <a:ea typeface="黑体" panose="02010609060101010101" charset="-122"/>
              </a:rPr>
              <a:t>模拟结果</a:t>
            </a:r>
            <a:r>
              <a:rPr lang="en-US" altLang="zh-CN" sz="2200" dirty="0" smtClean="0">
                <a:solidFill>
                  <a:schemeClr val="tx1"/>
                </a:solidFill>
                <a:latin typeface="黑体" panose="02010609060101010101" charset="-122"/>
                <a:ea typeface="黑体" panose="02010609060101010101" charset="-122"/>
              </a:rPr>
              <a:t> </a:t>
            </a:r>
            <a:endParaRPr lang="en-US" altLang="zh-CN" sz="2200" dirty="0" smtClean="0">
              <a:solidFill>
                <a:schemeClr val="tx1"/>
              </a:solidFill>
              <a:latin typeface="黑体" panose="02010609060101010101" charset="-122"/>
              <a:ea typeface="黑体" panose="02010609060101010101" charset="-122"/>
            </a:endParaRPr>
          </a:p>
          <a:p>
            <a:pPr algn="l"/>
            <a:r>
              <a:rPr lang="en-US" altLang="zh-CN" sz="2200" dirty="0" smtClean="0">
                <a:solidFill>
                  <a:schemeClr val="tx1"/>
                </a:solidFill>
                <a:latin typeface="黑体" panose="02010609060101010101" charset="-122"/>
                <a:ea typeface="黑体" panose="02010609060101010101" charset="-122"/>
              </a:rPr>
              <a:t>  </a:t>
            </a:r>
            <a:r>
              <a:rPr lang="zh-CN" altLang="en-US" sz="2200" dirty="0" smtClean="0">
                <a:solidFill>
                  <a:schemeClr val="tx1"/>
                </a:solidFill>
                <a:latin typeface="黑体" panose="02010609060101010101" charset="-122"/>
                <a:ea typeface="黑体" panose="02010609060101010101" charset="-122"/>
              </a:rPr>
              <a:t>选定实验</a:t>
            </a:r>
            <a:r>
              <a:rPr lang="zh-CN" altLang="en-US" sz="2200" dirty="0" smtClean="0">
                <a:solidFill>
                  <a:schemeClr val="tx1"/>
                </a:solidFill>
                <a:latin typeface="黑体" panose="02010609060101010101" charset="-122"/>
                <a:ea typeface="黑体" panose="02010609060101010101" charset="-122"/>
              </a:rPr>
              <a:t>电压</a:t>
            </a:r>
            <a:endParaRPr lang="zh-CN" altLang="en-US" sz="2200" dirty="0" smtClean="0">
              <a:solidFill>
                <a:schemeClr val="tx1"/>
              </a:solidFill>
              <a:latin typeface="黑体" panose="02010609060101010101" charset="-122"/>
              <a:ea typeface="黑体" panose="02010609060101010101" charset="-122"/>
            </a:endParaRPr>
          </a:p>
        </p:txBody>
      </p:sp>
      <p:sp>
        <p:nvSpPr>
          <p:cNvPr id="8" name="流程图: 过程 7"/>
          <p:cNvSpPr/>
          <p:nvPr>
            <p:custDataLst>
              <p:tags r:id="rId2"/>
            </p:custDataLst>
          </p:nvPr>
        </p:nvSpPr>
        <p:spPr>
          <a:xfrm>
            <a:off x="4469765" y="4284980"/>
            <a:ext cx="3297555" cy="151892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2200" dirty="0" smtClean="0">
                <a:solidFill>
                  <a:srgbClr val="FF0000"/>
                </a:solidFill>
                <a:latin typeface="黑体" panose="02010609060101010101" charset="-122"/>
                <a:ea typeface="黑体" panose="02010609060101010101" charset="-122"/>
              </a:rPr>
              <a:t>2</a:t>
            </a:r>
            <a:r>
              <a:rPr lang="en-US" sz="2200" dirty="0" smtClean="0">
                <a:solidFill>
                  <a:schemeClr val="tx1"/>
                </a:solidFill>
                <a:latin typeface="黑体" panose="02010609060101010101" charset="-122"/>
                <a:ea typeface="黑体" panose="02010609060101010101" charset="-122"/>
              </a:rPr>
              <a:t> </a:t>
            </a:r>
            <a:r>
              <a:rPr lang="zh-CN" altLang="en-US" sz="2200" dirty="0" smtClean="0">
                <a:solidFill>
                  <a:schemeClr val="tx1"/>
                </a:solidFill>
                <a:latin typeface="黑体" panose="02010609060101010101" charset="-122"/>
                <a:ea typeface="黑体" panose="02010609060101010101" charset="-122"/>
              </a:rPr>
              <a:t>中子束流下短时测量，</a:t>
            </a:r>
            <a:r>
              <a:rPr lang="en-US" altLang="zh-CN" sz="2200" dirty="0" smtClean="0">
                <a:solidFill>
                  <a:schemeClr val="tx1"/>
                </a:solidFill>
                <a:latin typeface="黑体" panose="02010609060101010101" charset="-122"/>
                <a:ea typeface="黑体" panose="02010609060101010101" charset="-122"/>
              </a:rPr>
              <a:t> </a:t>
            </a:r>
            <a:endParaRPr lang="en-US" altLang="zh-CN" sz="2200" dirty="0" smtClean="0">
              <a:solidFill>
                <a:schemeClr val="tx1"/>
              </a:solidFill>
              <a:latin typeface="黑体" panose="02010609060101010101" charset="-122"/>
              <a:ea typeface="黑体" panose="02010609060101010101" charset="-122"/>
            </a:endParaRPr>
          </a:p>
          <a:p>
            <a:pPr algn="l"/>
            <a:r>
              <a:rPr lang="en-US" altLang="zh-CN" sz="2200" dirty="0" smtClean="0">
                <a:solidFill>
                  <a:schemeClr val="tx1"/>
                </a:solidFill>
                <a:latin typeface="黑体" panose="02010609060101010101" charset="-122"/>
                <a:ea typeface="黑体" panose="02010609060101010101" charset="-122"/>
              </a:rPr>
              <a:t>  </a:t>
            </a:r>
            <a:r>
              <a:rPr lang="zh-CN" altLang="en-US" sz="2200" dirty="0" smtClean="0">
                <a:solidFill>
                  <a:schemeClr val="tx1"/>
                </a:solidFill>
                <a:latin typeface="黑体" panose="02010609060101010101" charset="-122"/>
                <a:ea typeface="黑体" panose="02010609060101010101" charset="-122"/>
              </a:rPr>
              <a:t>确保记录到裂变事件</a:t>
            </a:r>
            <a:r>
              <a:rPr lang="en-US" sz="2200" dirty="0" smtClean="0">
                <a:solidFill>
                  <a:schemeClr val="tx1"/>
                </a:solidFill>
                <a:latin typeface="黑体" panose="02010609060101010101" charset="-122"/>
                <a:ea typeface="黑体" panose="02010609060101010101" charset="-122"/>
              </a:rPr>
              <a:t> </a:t>
            </a:r>
            <a:endParaRPr lang="en-US" sz="2200" dirty="0" smtClean="0">
              <a:solidFill>
                <a:schemeClr val="tx1"/>
              </a:solidFill>
              <a:latin typeface="黑体" panose="02010609060101010101" charset="-122"/>
              <a:ea typeface="黑体" panose="02010609060101010101" charset="-122"/>
            </a:endParaRPr>
          </a:p>
        </p:txBody>
      </p:sp>
      <p:sp>
        <p:nvSpPr>
          <p:cNvPr id="9" name="流程图: 过程 8"/>
          <p:cNvSpPr/>
          <p:nvPr>
            <p:custDataLst>
              <p:tags r:id="rId3"/>
            </p:custDataLst>
          </p:nvPr>
        </p:nvSpPr>
        <p:spPr>
          <a:xfrm>
            <a:off x="8611870" y="4284980"/>
            <a:ext cx="3312795" cy="151892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2200" dirty="0" smtClean="0">
                <a:solidFill>
                  <a:srgbClr val="FF0000"/>
                </a:solidFill>
                <a:latin typeface="黑体" panose="02010609060101010101" charset="-122"/>
                <a:ea typeface="黑体" panose="02010609060101010101" charset="-122"/>
              </a:rPr>
              <a:t>3</a:t>
            </a:r>
            <a:r>
              <a:rPr lang="en-US" sz="2200" dirty="0" smtClean="0">
                <a:solidFill>
                  <a:schemeClr val="tx1"/>
                </a:solidFill>
                <a:latin typeface="黑体" panose="02010609060101010101" charset="-122"/>
                <a:ea typeface="黑体" panose="02010609060101010101" charset="-122"/>
              </a:rPr>
              <a:t> </a:t>
            </a:r>
            <a:r>
              <a:rPr lang="zh-CN" altLang="en-US" sz="2200" dirty="0" smtClean="0">
                <a:solidFill>
                  <a:schemeClr val="tx1"/>
                </a:solidFill>
                <a:latin typeface="黑体" panose="02010609060101010101" charset="-122"/>
                <a:ea typeface="黑体" panose="02010609060101010101" charset="-122"/>
              </a:rPr>
              <a:t>长时间测量，得到该能</a:t>
            </a:r>
            <a:endParaRPr lang="zh-CN" altLang="en-US" sz="2200" dirty="0" smtClean="0">
              <a:solidFill>
                <a:schemeClr val="tx1"/>
              </a:solidFill>
              <a:latin typeface="黑体" panose="02010609060101010101" charset="-122"/>
              <a:ea typeface="黑体" panose="02010609060101010101" charset="-122"/>
            </a:endParaRPr>
          </a:p>
          <a:p>
            <a:pPr algn="l"/>
            <a:r>
              <a:rPr lang="zh-CN" altLang="en-US" sz="2200" dirty="0" smtClean="0">
                <a:solidFill>
                  <a:schemeClr val="tx1"/>
                </a:solidFill>
                <a:latin typeface="黑体" panose="02010609060101010101" charset="-122"/>
                <a:ea typeface="黑体" panose="02010609060101010101" charset="-122"/>
              </a:rPr>
              <a:t> </a:t>
            </a:r>
            <a:r>
              <a:rPr lang="en-US" altLang="zh-CN" sz="2200" dirty="0" smtClean="0">
                <a:solidFill>
                  <a:schemeClr val="tx1"/>
                </a:solidFill>
                <a:latin typeface="黑体" panose="02010609060101010101" charset="-122"/>
                <a:ea typeface="黑体" panose="02010609060101010101" charset="-122"/>
              </a:rPr>
              <a:t> </a:t>
            </a:r>
            <a:r>
              <a:rPr lang="zh-CN" altLang="en-US" sz="2200" dirty="0" smtClean="0">
                <a:solidFill>
                  <a:schemeClr val="tx1"/>
                </a:solidFill>
                <a:latin typeface="黑体" panose="02010609060101010101" charset="-122"/>
                <a:ea typeface="黑体" panose="02010609060101010101" charset="-122"/>
              </a:rPr>
              <a:t>点下</a:t>
            </a:r>
            <a:r>
              <a:rPr lang="zh-CN" altLang="en-US" sz="2200" dirty="0" smtClean="0">
                <a:solidFill>
                  <a:schemeClr val="tx1"/>
                </a:solidFill>
                <a:latin typeface="黑体" panose="02010609060101010101" charset="-122"/>
                <a:ea typeface="黑体" panose="02010609060101010101" charset="-122"/>
              </a:rPr>
              <a:t>的裂变</a:t>
            </a:r>
            <a:r>
              <a:rPr lang="zh-CN" altLang="en-US" sz="2200" dirty="0" smtClean="0">
                <a:solidFill>
                  <a:schemeClr val="tx1"/>
                </a:solidFill>
                <a:latin typeface="黑体" panose="02010609060101010101" charset="-122"/>
                <a:ea typeface="黑体" panose="02010609060101010101" charset="-122"/>
              </a:rPr>
              <a:t>截面</a:t>
            </a:r>
            <a:endParaRPr lang="zh-CN" altLang="en-US" sz="2200" dirty="0" smtClean="0">
              <a:solidFill>
                <a:schemeClr val="tx1"/>
              </a:solidFill>
              <a:latin typeface="黑体" panose="02010609060101010101" charset="-122"/>
              <a:ea typeface="黑体" panose="02010609060101010101" charset="-122"/>
            </a:endParaRPr>
          </a:p>
        </p:txBody>
      </p:sp>
      <p:sp>
        <p:nvSpPr>
          <p:cNvPr id="10" name="文本框 9"/>
          <p:cNvSpPr txBox="1"/>
          <p:nvPr>
            <p:custDataLst>
              <p:tags r:id="rId4"/>
            </p:custDataLst>
          </p:nvPr>
        </p:nvSpPr>
        <p:spPr>
          <a:xfrm>
            <a:off x="5090795" y="3244850"/>
            <a:ext cx="2258060" cy="368300"/>
          </a:xfrm>
          <a:prstGeom prst="rect">
            <a:avLst/>
          </a:prstGeom>
          <a:noFill/>
        </p:spPr>
        <p:txBody>
          <a:bodyPr wrap="square" rtlCol="0">
            <a:spAutoFit/>
          </a:bodyPr>
          <a:p>
            <a:r>
              <a:rPr lang="en-US" altLang="zh-CN" b="1">
                <a:solidFill>
                  <a:srgbClr val="FF0000"/>
                </a:solidFill>
                <a:latin typeface="Times New Roman" panose="02020603050405020304" pitchFamily="18" charset="0"/>
                <a:cs typeface="Times New Roman" panose="02020603050405020304" pitchFamily="18" charset="0"/>
              </a:rPr>
              <a:t>2022.4 </a:t>
            </a:r>
            <a:r>
              <a:rPr lang="zh-CN" altLang="en-US" b="1">
                <a:solidFill>
                  <a:srgbClr val="FF0000"/>
                </a:solidFill>
                <a:latin typeface="Times New Roman" panose="02020603050405020304" pitchFamily="18" charset="0"/>
                <a:cs typeface="Times New Roman" panose="02020603050405020304" pitchFamily="18" charset="0"/>
              </a:rPr>
              <a:t>单能点测试</a:t>
            </a:r>
            <a:r>
              <a:rPr lang="en-US" altLang="zh-CN" b="1">
                <a:solidFill>
                  <a:srgbClr val="FF0000"/>
                </a:solidFill>
                <a:latin typeface="Times New Roman" panose="02020603050405020304" pitchFamily="18" charset="0"/>
                <a:cs typeface="Times New Roman" panose="02020603050405020304" pitchFamily="18" charset="0"/>
              </a:rPr>
              <a:t> </a:t>
            </a:r>
            <a:endParaRPr lang="en-US" altLang="zh-CN" b="1">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5"/>
            </p:custDataLst>
          </p:nvPr>
        </p:nvSpPr>
        <p:spPr>
          <a:xfrm>
            <a:off x="5092065" y="5845175"/>
            <a:ext cx="2265045" cy="368300"/>
          </a:xfrm>
          <a:prstGeom prst="rect">
            <a:avLst/>
          </a:prstGeom>
          <a:noFill/>
        </p:spPr>
        <p:txBody>
          <a:bodyPr wrap="square" rtlCol="0">
            <a:spAutoFit/>
          </a:bodyPr>
          <a:p>
            <a:r>
              <a:rPr lang="en-US" altLang="zh-CN" b="1">
                <a:solidFill>
                  <a:srgbClr val="FF0000"/>
                </a:solidFill>
                <a:latin typeface="Times New Roman" panose="02020603050405020304" pitchFamily="18" charset="0"/>
                <a:cs typeface="Times New Roman" panose="02020603050405020304" pitchFamily="18" charset="0"/>
              </a:rPr>
              <a:t>2023.5 </a:t>
            </a:r>
            <a:r>
              <a:rPr lang="zh-CN" altLang="en-US" b="1">
                <a:solidFill>
                  <a:srgbClr val="FF0000"/>
                </a:solidFill>
                <a:latin typeface="Times New Roman" panose="02020603050405020304" pitchFamily="18" charset="0"/>
                <a:cs typeface="Times New Roman" panose="02020603050405020304" pitchFamily="18" charset="0"/>
              </a:rPr>
              <a:t>多能点</a:t>
            </a:r>
            <a:r>
              <a:rPr lang="zh-CN" altLang="en-US" b="1">
                <a:solidFill>
                  <a:srgbClr val="FF0000"/>
                </a:solidFill>
                <a:latin typeface="Times New Roman" panose="02020603050405020304" pitchFamily="18" charset="0"/>
                <a:cs typeface="Times New Roman" panose="02020603050405020304" pitchFamily="18" charset="0"/>
              </a:rPr>
              <a:t>测量</a:t>
            </a:r>
            <a:endParaRPr lang="zh-CN" altLang="en-US"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advTm="27481"/>
    </mc:Choice>
    <mc:Fallback>
      <p:transition advTm="2748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1" descr="15-222"/>
          <p:cNvPicPr>
            <a:picLocks noChangeAspect="1"/>
          </p:cNvPicPr>
          <p:nvPr>
            <p:custDataLst>
              <p:tags r:id="rId1"/>
            </p:custDataLst>
          </p:nvPr>
        </p:nvPicPr>
        <p:blipFill>
          <a:blip r:embed="rId2"/>
          <a:stretch>
            <a:fillRect/>
          </a:stretch>
        </p:blipFill>
        <p:spPr>
          <a:xfrm>
            <a:off x="962660" y="1257300"/>
            <a:ext cx="2776220" cy="2124075"/>
          </a:xfrm>
          <a:prstGeom prst="rect">
            <a:avLst/>
          </a:prstGeom>
        </p:spPr>
      </p:pic>
      <p:pic>
        <p:nvPicPr>
          <p:cNvPr id="13" name="图片 12" descr="6-1"/>
          <p:cNvPicPr>
            <a:picLocks noChangeAspect="1"/>
          </p:cNvPicPr>
          <p:nvPr>
            <p:custDataLst>
              <p:tags r:id="rId3"/>
            </p:custDataLst>
          </p:nvPr>
        </p:nvPicPr>
        <p:blipFill>
          <a:blip r:embed="rId4"/>
          <a:stretch>
            <a:fillRect/>
          </a:stretch>
        </p:blipFill>
        <p:spPr>
          <a:xfrm>
            <a:off x="4582795" y="1273810"/>
            <a:ext cx="2926715" cy="1982470"/>
          </a:xfrm>
          <a:prstGeom prst="rect">
            <a:avLst/>
          </a:prstGeom>
        </p:spPr>
      </p:pic>
      <p:pic>
        <p:nvPicPr>
          <p:cNvPr id="16" name="图片 15" descr="6-2"/>
          <p:cNvPicPr>
            <a:picLocks noChangeAspect="1"/>
          </p:cNvPicPr>
          <p:nvPr>
            <p:custDataLst>
              <p:tags r:id="rId5"/>
            </p:custDataLst>
          </p:nvPr>
        </p:nvPicPr>
        <p:blipFill>
          <a:blip r:embed="rId6"/>
          <a:stretch>
            <a:fillRect/>
          </a:stretch>
        </p:blipFill>
        <p:spPr>
          <a:xfrm>
            <a:off x="8362315" y="1275080"/>
            <a:ext cx="2926715" cy="1982470"/>
          </a:xfrm>
          <a:prstGeom prst="rect">
            <a:avLst/>
          </a:prstGeom>
        </p:spPr>
      </p:pic>
      <p:pic>
        <p:nvPicPr>
          <p:cNvPr id="19" name="图片 18" descr="7-a"/>
          <p:cNvPicPr>
            <a:picLocks noChangeAspect="1"/>
          </p:cNvPicPr>
          <p:nvPr>
            <p:custDataLst>
              <p:tags r:id="rId7"/>
            </p:custDataLst>
          </p:nvPr>
        </p:nvPicPr>
        <p:blipFill>
          <a:blip r:embed="rId8"/>
          <a:stretch>
            <a:fillRect/>
          </a:stretch>
        </p:blipFill>
        <p:spPr>
          <a:xfrm>
            <a:off x="890270" y="3550920"/>
            <a:ext cx="2891155" cy="1972945"/>
          </a:xfrm>
          <a:prstGeom prst="rect">
            <a:avLst/>
          </a:prstGeom>
        </p:spPr>
      </p:pic>
      <p:pic>
        <p:nvPicPr>
          <p:cNvPr id="28" name="图片 27" descr="7-c-2"/>
          <p:cNvPicPr>
            <a:picLocks noChangeAspect="1"/>
          </p:cNvPicPr>
          <p:nvPr>
            <p:custDataLst>
              <p:tags r:id="rId9"/>
            </p:custDataLst>
          </p:nvPr>
        </p:nvPicPr>
        <p:blipFill>
          <a:blip r:embed="rId10"/>
          <a:stretch>
            <a:fillRect/>
          </a:stretch>
        </p:blipFill>
        <p:spPr>
          <a:xfrm>
            <a:off x="8396605" y="3550920"/>
            <a:ext cx="2891155" cy="1972945"/>
          </a:xfrm>
          <a:prstGeom prst="rect">
            <a:avLst/>
          </a:prstGeom>
        </p:spPr>
      </p:pic>
      <p:pic>
        <p:nvPicPr>
          <p:cNvPr id="27" name="图片 26" descr="7-b"/>
          <p:cNvPicPr>
            <a:picLocks noChangeAspect="1"/>
          </p:cNvPicPr>
          <p:nvPr>
            <p:custDataLst>
              <p:tags r:id="rId11"/>
            </p:custDataLst>
          </p:nvPr>
        </p:nvPicPr>
        <p:blipFill>
          <a:blip r:embed="rId12"/>
          <a:stretch>
            <a:fillRect/>
          </a:stretch>
        </p:blipFill>
        <p:spPr>
          <a:xfrm>
            <a:off x="4594225" y="3550920"/>
            <a:ext cx="2891155" cy="1972945"/>
          </a:xfrm>
          <a:prstGeom prst="rect">
            <a:avLst/>
          </a:prstGeom>
        </p:spPr>
      </p:pic>
      <p:sp>
        <p:nvSpPr>
          <p:cNvPr id="4" name="内容占位符 3"/>
          <p:cNvSpPr>
            <a:spLocks noGrp="1"/>
          </p:cNvSpPr>
          <p:nvPr>
            <p:ph idx="1"/>
          </p:nvPr>
        </p:nvSpPr>
        <p:spPr>
          <a:xfrm>
            <a:off x="1115695" y="6073775"/>
            <a:ext cx="11007725" cy="1019175"/>
          </a:xfrm>
        </p:spPr>
        <p:txBody>
          <a:bodyPr>
            <a:normAutofit lnSpcReduction="10000"/>
          </a:bodyPr>
          <a:lstStyle/>
          <a:p>
            <a:r>
              <a:rPr lang="zh-CN" altLang="en-US" sz="2200" dirty="0" smtClean="0">
                <a:latin typeface="黑体" panose="02010609060101010101" charset="-122"/>
                <a:ea typeface="黑体" panose="02010609060101010101" charset="-122"/>
              </a:rPr>
              <a:t>电压粗调：无中子束流，</a:t>
            </a:r>
            <a:r>
              <a:rPr lang="en-US" altLang="zh-CN" sz="2200" dirty="0" smtClean="0">
                <a:latin typeface="Times New Roman" panose="02020603050405020304" pitchFamily="18" charset="0"/>
                <a:ea typeface="黑体" panose="02010609060101010101" charset="-122"/>
                <a:cs typeface="Times New Roman" panose="02020603050405020304" pitchFamily="18" charset="0"/>
              </a:rPr>
              <a:t>α</a:t>
            </a:r>
            <a:r>
              <a:rPr lang="zh-CN" altLang="en-US" sz="2200" dirty="0" smtClean="0">
                <a:latin typeface="黑体" panose="02010609060101010101" charset="-122"/>
                <a:ea typeface="黑体" panose="02010609060101010101" charset="-122"/>
              </a:rPr>
              <a:t>衰变</a:t>
            </a:r>
            <a:r>
              <a:rPr lang="zh-CN" altLang="en-US" sz="2200" dirty="0" smtClean="0">
                <a:latin typeface="黑体" panose="02010609060101010101" charset="-122"/>
                <a:ea typeface="黑体" panose="02010609060101010101" charset="-122"/>
              </a:rPr>
              <a:t>事件测量</a:t>
            </a:r>
            <a:endParaRPr lang="zh-CN" altLang="en-US" sz="2200" dirty="0" smtClean="0">
              <a:latin typeface="黑体" panose="02010609060101010101" charset="-122"/>
              <a:ea typeface="黑体" panose="02010609060101010101" charset="-122"/>
            </a:endParaRPr>
          </a:p>
          <a:p>
            <a:r>
              <a:rPr lang="zh-CN" altLang="en-US" sz="2200" dirty="0" smtClean="0">
                <a:latin typeface="黑体" panose="02010609060101010101" charset="-122"/>
                <a:ea typeface="黑体" panose="02010609060101010101" charset="-122"/>
              </a:rPr>
              <a:t>电压细调：有中子束流，裂变事件</a:t>
            </a:r>
            <a:r>
              <a:rPr lang="zh-CN" altLang="en-US" sz="2200" dirty="0" smtClean="0">
                <a:latin typeface="黑体" panose="02010609060101010101" charset="-122"/>
                <a:ea typeface="黑体" panose="02010609060101010101" charset="-122"/>
              </a:rPr>
              <a:t>测量</a:t>
            </a:r>
            <a:endParaRPr lang="zh-CN" altLang="en-US" sz="2200" dirty="0" smtClean="0">
              <a:latin typeface="黑体" panose="02010609060101010101" charset="-122"/>
              <a:ea typeface="黑体" panose="02010609060101010101" charset="-122"/>
            </a:endParaRPr>
          </a:p>
          <a:p>
            <a:endParaRPr lang="zh-CN" altLang="en-US" sz="2200" dirty="0" smtClean="0">
              <a:latin typeface="黑体" panose="02010609060101010101" charset="-122"/>
              <a:ea typeface="黑体" panose="02010609060101010101" charset="-122"/>
            </a:endParaRPr>
          </a:p>
        </p:txBody>
      </p:sp>
      <p:sp>
        <p:nvSpPr>
          <p:cNvPr id="2" name="灯片编号占位符 1"/>
          <p:cNvSpPr>
            <a:spLocks noGrp="1"/>
          </p:cNvSpPr>
          <p:nvPr>
            <p:ph type="sldNum" sz="quarter" idx="12"/>
          </p:nvPr>
        </p:nvSpPr>
        <p:spPr>
          <a:xfrm>
            <a:off x="8610600" y="6356364"/>
            <a:ext cx="2743200" cy="365125"/>
          </a:xfrm>
        </p:spPr>
        <p:txBody>
          <a:bodyPr/>
          <a:lstStyle/>
          <a:p>
            <a:fld id="{6326CCDB-F6A1-45A7-9D9D-0DF03B16ECA3}" type="slidenum">
              <a:rPr lang="zh-CN" altLang="en-US" sz="1800" smtClean="0">
                <a:solidFill>
                  <a:prstClr val="black">
                    <a:tint val="75000"/>
                  </a:prstClr>
                </a:solidFill>
              </a:rPr>
            </a:fld>
            <a:endParaRPr lang="zh-CN" altLang="en-US" sz="1800" dirty="0">
              <a:solidFill>
                <a:prstClr val="black">
                  <a:tint val="75000"/>
                </a:prstClr>
              </a:solidFill>
            </a:endParaRPr>
          </a:p>
        </p:txBody>
      </p:sp>
      <p:sp>
        <p:nvSpPr>
          <p:cNvPr id="14" name="标题 4"/>
          <p:cNvSpPr>
            <a:spLocks noGrp="1"/>
          </p:cNvSpPr>
          <p:nvPr>
            <p:ph type="title"/>
          </p:nvPr>
        </p:nvSpPr>
        <p:spPr>
          <a:xfrm>
            <a:off x="784225" y="490220"/>
            <a:ext cx="9632315" cy="740410"/>
          </a:xfrm>
        </p:spPr>
        <p:txBody>
          <a:bodyPr>
            <a:noAutofit/>
          </a:bodyPr>
          <a:lstStyle/>
          <a:p>
            <a:pPr algn="l">
              <a:lnSpc>
                <a:spcPct val="200000"/>
              </a:lnSpc>
            </a:pP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2.3 </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电压选择</a:t>
            </a:r>
            <a:r>
              <a:rPr lang="en-US" altLang="zh-CN" sz="2800" dirty="0" smtClean="0">
                <a:latin typeface="微软雅黑" panose="020B0503020204020204" pitchFamily="34" charset="-122"/>
                <a:ea typeface="微软雅黑" panose="020B0503020204020204" pitchFamily="34" charset="-122"/>
                <a:cs typeface="Calibri" panose="020F0502020204030204" pitchFamily="34" charset="0"/>
              </a:rPr>
              <a:t>——</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实验</a:t>
            </a:r>
            <a:r>
              <a:rPr lang="zh-CN" altLang="en-US" sz="2800" dirty="0" smtClean="0">
                <a:latin typeface="微软雅黑" panose="020B0503020204020204" pitchFamily="34" charset="-122"/>
                <a:ea typeface="微软雅黑" panose="020B0503020204020204" pitchFamily="34" charset="-122"/>
                <a:cs typeface="Calibri" panose="020F0502020204030204" pitchFamily="34" charset="0"/>
              </a:rPr>
              <a:t>法</a:t>
            </a:r>
            <a:endParaRPr lang="zh-CN" altLang="en-US" sz="2800" dirty="0" smtClean="0">
              <a:latin typeface="微软雅黑" panose="020B0503020204020204" pitchFamily="34" charset="-122"/>
              <a:ea typeface="微软雅黑" panose="020B0503020204020204" pitchFamily="34" charset="-122"/>
              <a:cs typeface="Calibri" panose="020F0502020204030204" pitchFamily="34" charset="0"/>
            </a:endParaRPr>
          </a:p>
        </p:txBody>
      </p:sp>
      <p:cxnSp>
        <p:nvCxnSpPr>
          <p:cNvPr id="15" name="直接连接符 14"/>
          <p:cNvCxnSpPr/>
          <p:nvPr/>
        </p:nvCxnSpPr>
        <p:spPr>
          <a:xfrm>
            <a:off x="998652" y="1353465"/>
            <a:ext cx="10201141" cy="16652"/>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3" name="矩形 2"/>
          <p:cNvSpPr/>
          <p:nvPr>
            <p:custDataLst>
              <p:tags r:id="rId13"/>
            </p:custDataLst>
          </p:nvPr>
        </p:nvSpPr>
        <p:spPr>
          <a:xfrm>
            <a:off x="0" y="10"/>
            <a:ext cx="5224780" cy="645160"/>
          </a:xfrm>
          <a:prstGeom prst="rect">
            <a:avLst/>
          </a:prstGeom>
        </p:spPr>
        <p:txBody>
          <a:bodyPr wrap="none">
            <a:spAutoFit/>
          </a:bodyPr>
          <a:p>
            <a:pPr algn="l"/>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mn-ea"/>
              </a:rPr>
              <a:t>2. </a:t>
            </a:r>
            <a:r>
              <a:rPr lang="en-US" altLang="zh-CN" sz="3600" b="1" baseline="30000" dirty="0" smtClean="0">
                <a:latin typeface="Times New Roman" panose="02020603050405020304" pitchFamily="18" charset="0"/>
                <a:ea typeface="宋体" panose="02010600030101010101" pitchFamily="2" charset="-122"/>
                <a:cs typeface="Times New Roman" panose="02020603050405020304" pitchFamily="18" charset="0"/>
                <a:sym typeface="+mn-ea"/>
              </a:rPr>
              <a:t>232</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Th(</a:t>
            </a:r>
            <a:r>
              <a:rPr lang="en-US" altLang="zh-CN" sz="3600" b="1" i="1" dirty="0" smtClean="0">
                <a:latin typeface="Times New Roman" panose="02020603050405020304" pitchFamily="18" charset="0"/>
                <a:ea typeface="宋体" panose="02010600030101010101" pitchFamily="2" charset="-122"/>
                <a:cs typeface="Times New Roman" panose="02020603050405020304" pitchFamily="18" charset="0"/>
                <a:sym typeface="+mn-ea"/>
              </a:rPr>
              <a:t>n,f</a:t>
            </a:r>
            <a:r>
              <a:rPr lang="en-US" altLang="zh-CN"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3600" b="1" dirty="0" smtClean="0">
                <a:latin typeface="Times New Roman" panose="02020603050405020304" pitchFamily="18" charset="0"/>
                <a:ea typeface="宋体" panose="02010600030101010101" pitchFamily="2" charset="-122"/>
                <a:cs typeface="Times New Roman" panose="02020603050405020304" pitchFamily="18" charset="0"/>
                <a:sym typeface="+mn-ea"/>
              </a:rPr>
              <a:t>截面测量实验</a:t>
            </a:r>
            <a:endParaRPr lang="zh-CN" altLang="en-US" sz="3600" b="1" kern="0" dirty="0" smtClean="0">
              <a:solidFill>
                <a:sysClr val="windowText" lastClr="000000"/>
              </a:solidFill>
              <a:latin typeface="Times New Roman" panose="02020603050405020304" pitchFamily="18" charset="0"/>
              <a:cs typeface="Times New Roman" panose="02020603050405020304" pitchFamily="18" charset="0"/>
              <a:sym typeface="+mn-ea"/>
            </a:endParaRPr>
          </a:p>
        </p:txBody>
      </p:sp>
      <p:sp>
        <p:nvSpPr>
          <p:cNvPr id="11" name="文本框 10"/>
          <p:cNvSpPr txBox="1"/>
          <p:nvPr>
            <p:custDataLst>
              <p:tags r:id="rId14"/>
            </p:custDataLst>
          </p:nvPr>
        </p:nvSpPr>
        <p:spPr>
          <a:xfrm>
            <a:off x="5375910" y="3171190"/>
            <a:ext cx="1951355" cy="281940"/>
          </a:xfrm>
          <a:prstGeom prst="rect">
            <a:avLst/>
          </a:prstGeom>
          <a:noFill/>
        </p:spPr>
        <p:txBody>
          <a:bodyPr wrap="square" rtlCol="0">
            <a:noAutofit/>
          </a:bodyPr>
          <a:p>
            <a:r>
              <a:rPr lang="en-US" altLang="zh-CN" sz="1600">
                <a:latin typeface="Times New Roman" panose="02020603050405020304" pitchFamily="18" charset="0"/>
                <a:cs typeface="Times New Roman" panose="02020603050405020304" pitchFamily="18" charset="0"/>
              </a:rPr>
              <a:t>VMesh=</a:t>
            </a:r>
            <a:r>
              <a:rPr lang="zh-CN" altLang="en-US" sz="1600">
                <a:latin typeface="Times New Roman" panose="02020603050405020304" pitchFamily="18" charset="0"/>
                <a:cs typeface="Times New Roman" panose="02020603050405020304" pitchFamily="18" charset="0"/>
              </a:rPr>
              <a:t>－</a:t>
            </a:r>
            <a:r>
              <a:rPr lang="en-US" altLang="zh-CN" sz="1600">
                <a:latin typeface="Times New Roman" panose="02020603050405020304" pitchFamily="18" charset="0"/>
                <a:cs typeface="Times New Roman" panose="02020603050405020304" pitchFamily="18" charset="0"/>
              </a:rPr>
              <a:t>280 V</a:t>
            </a:r>
            <a:endParaRPr lang="en-US" altLang="zh-CN" sz="1600">
              <a:latin typeface="Times New Roman" panose="02020603050405020304" pitchFamily="18" charset="0"/>
              <a:cs typeface="Times New Roman" panose="02020603050405020304" pitchFamily="18" charset="0"/>
            </a:endParaRPr>
          </a:p>
        </p:txBody>
      </p:sp>
      <p:sp>
        <p:nvSpPr>
          <p:cNvPr id="12" name="文本框 11"/>
          <p:cNvSpPr txBox="1"/>
          <p:nvPr>
            <p:custDataLst>
              <p:tags r:id="rId15"/>
            </p:custDataLst>
          </p:nvPr>
        </p:nvSpPr>
        <p:spPr>
          <a:xfrm>
            <a:off x="9154160" y="3171190"/>
            <a:ext cx="1840230" cy="281940"/>
          </a:xfrm>
          <a:prstGeom prst="rect">
            <a:avLst/>
          </a:prstGeom>
          <a:noFill/>
        </p:spPr>
        <p:txBody>
          <a:bodyPr wrap="square" rtlCol="0">
            <a:noAutofit/>
          </a:bodyPr>
          <a:p>
            <a:r>
              <a:rPr lang="en-US" altLang="zh-CN" sz="1600">
                <a:latin typeface="Times New Roman" panose="02020603050405020304" pitchFamily="18" charset="0"/>
                <a:cs typeface="Times New Roman" panose="02020603050405020304" pitchFamily="18" charset="0"/>
              </a:rPr>
              <a:t>VMesh=</a:t>
            </a:r>
            <a:r>
              <a:rPr lang="zh-CN" altLang="en-US" sz="1600">
                <a:latin typeface="Times New Roman" panose="02020603050405020304" pitchFamily="18" charset="0"/>
                <a:cs typeface="Times New Roman" panose="02020603050405020304" pitchFamily="18" charset="0"/>
              </a:rPr>
              <a:t>－</a:t>
            </a:r>
            <a:r>
              <a:rPr lang="en-US" altLang="zh-CN" sz="1600">
                <a:latin typeface="Times New Roman" panose="02020603050405020304" pitchFamily="18" charset="0"/>
                <a:cs typeface="Times New Roman" panose="02020603050405020304" pitchFamily="18" charset="0"/>
              </a:rPr>
              <a:t>360 V</a:t>
            </a:r>
            <a:endParaRPr lang="en-US" altLang="zh-CN" sz="1600">
              <a:latin typeface="Times New Roman" panose="02020603050405020304" pitchFamily="18" charset="0"/>
              <a:cs typeface="Times New Roman" panose="02020603050405020304" pitchFamily="18" charset="0"/>
            </a:endParaRPr>
          </a:p>
        </p:txBody>
      </p:sp>
      <p:sp>
        <p:nvSpPr>
          <p:cNvPr id="17" name="文本框 16"/>
          <p:cNvSpPr txBox="1"/>
          <p:nvPr>
            <p:custDataLst>
              <p:tags r:id="rId16"/>
            </p:custDataLst>
          </p:nvPr>
        </p:nvSpPr>
        <p:spPr>
          <a:xfrm>
            <a:off x="606425" y="3319780"/>
            <a:ext cx="4023360" cy="290195"/>
          </a:xfrm>
          <a:prstGeom prst="rect">
            <a:avLst/>
          </a:prstGeom>
          <a:noFill/>
        </p:spPr>
        <p:txBody>
          <a:bodyPr wrap="square" rtlCol="0">
            <a:noAutofit/>
          </a:bodyPr>
          <a:p>
            <a:r>
              <a:rPr lang="en-US" altLang="zh-CN">
                <a:latin typeface="Times New Roman" panose="02020603050405020304" pitchFamily="18" charset="0"/>
                <a:ea typeface="黑体" panose="02010609060101010101" charset="-122"/>
                <a:cs typeface="Times New Roman" panose="02020603050405020304" pitchFamily="18" charset="0"/>
              </a:rPr>
              <a:t>α</a:t>
            </a:r>
            <a:r>
              <a:rPr lang="zh-CN" altLang="en-US">
                <a:latin typeface="Times New Roman" panose="02020603050405020304" pitchFamily="18" charset="0"/>
                <a:ea typeface="黑体" panose="02010609060101010101" charset="-122"/>
                <a:cs typeface="Times New Roman" panose="02020603050405020304" pitchFamily="18" charset="0"/>
              </a:rPr>
              <a:t>事件计数率与丝网电压的关系曲线</a:t>
            </a:r>
            <a:endParaRPr lang="zh-CN" altLang="en-US">
              <a:latin typeface="Times New Roman" panose="02020603050405020304" pitchFamily="18" charset="0"/>
              <a:ea typeface="黑体" panose="02010609060101010101" charset="-122"/>
              <a:cs typeface="Times New Roman" panose="02020603050405020304" pitchFamily="18" charset="0"/>
            </a:endParaRPr>
          </a:p>
        </p:txBody>
      </p:sp>
      <p:sp>
        <p:nvSpPr>
          <p:cNvPr id="18" name="文本框 17"/>
          <p:cNvSpPr txBox="1"/>
          <p:nvPr>
            <p:custDataLst>
              <p:tags r:id="rId17"/>
            </p:custDataLst>
          </p:nvPr>
        </p:nvSpPr>
        <p:spPr>
          <a:xfrm>
            <a:off x="6710045" y="3328035"/>
            <a:ext cx="3116580" cy="290195"/>
          </a:xfrm>
          <a:prstGeom prst="rect">
            <a:avLst/>
          </a:prstGeom>
          <a:noFill/>
        </p:spPr>
        <p:txBody>
          <a:bodyPr wrap="square" rtlCol="0">
            <a:noAutofit/>
          </a:bodyPr>
          <a:p>
            <a:r>
              <a:rPr lang="zh-CN" altLang="en-US">
                <a:latin typeface="Times New Roman" panose="02020603050405020304" pitchFamily="18" charset="0"/>
                <a:ea typeface="黑体" panose="02010609060101010101" charset="-122"/>
                <a:cs typeface="Times New Roman" panose="02020603050405020304" pitchFamily="18" charset="0"/>
              </a:rPr>
              <a:t>不同电压下</a:t>
            </a:r>
            <a:r>
              <a:rPr lang="en-US" altLang="zh-CN">
                <a:latin typeface="Times New Roman" panose="02020603050405020304" pitchFamily="18" charset="0"/>
                <a:ea typeface="黑体" panose="02010609060101010101" charset="-122"/>
                <a:cs typeface="Times New Roman" panose="02020603050405020304" pitchFamily="18" charset="0"/>
              </a:rPr>
              <a:t>Costheta</a:t>
            </a:r>
            <a:r>
              <a:rPr lang="zh-CN" altLang="en-US">
                <a:latin typeface="Times New Roman" panose="02020603050405020304" pitchFamily="18" charset="0"/>
                <a:ea typeface="黑体" panose="02010609060101010101" charset="-122"/>
                <a:cs typeface="Times New Roman" panose="02020603050405020304" pitchFamily="18" charset="0"/>
              </a:rPr>
              <a:t>分布</a:t>
            </a:r>
            <a:r>
              <a:rPr lang="zh-CN" altLang="en-US">
                <a:latin typeface="Times New Roman" panose="02020603050405020304" pitchFamily="18" charset="0"/>
                <a:ea typeface="黑体" panose="02010609060101010101" charset="-122"/>
                <a:cs typeface="Times New Roman" panose="02020603050405020304" pitchFamily="18" charset="0"/>
              </a:rPr>
              <a:t>谱</a:t>
            </a:r>
            <a:endParaRPr lang="zh-CN" altLang="en-US">
              <a:latin typeface="Times New Roman" panose="02020603050405020304" pitchFamily="18" charset="0"/>
              <a:ea typeface="黑体" panose="02010609060101010101" charset="-122"/>
              <a:cs typeface="Times New Roman" panose="02020603050405020304" pitchFamily="18" charset="0"/>
            </a:endParaRPr>
          </a:p>
        </p:txBody>
      </p:sp>
      <p:grpSp>
        <p:nvGrpSpPr>
          <p:cNvPr id="20" name="组合 19"/>
          <p:cNvGrpSpPr/>
          <p:nvPr/>
        </p:nvGrpSpPr>
        <p:grpSpPr>
          <a:xfrm>
            <a:off x="802069" y="5391742"/>
            <a:ext cx="10014597" cy="573991"/>
            <a:chOff x="-639" y="4794"/>
            <a:chExt cx="21566" cy="1236"/>
          </a:xfrm>
        </p:grpSpPr>
        <p:sp>
          <p:nvSpPr>
            <p:cNvPr id="22" name="文本框 21"/>
            <p:cNvSpPr txBox="1"/>
            <p:nvPr>
              <p:custDataLst>
                <p:tags r:id="rId18"/>
              </p:custDataLst>
            </p:nvPr>
          </p:nvSpPr>
          <p:spPr>
            <a:xfrm>
              <a:off x="-639" y="5304"/>
              <a:ext cx="7135" cy="726"/>
            </a:xfrm>
            <a:prstGeom prst="rect">
              <a:avLst/>
            </a:prstGeom>
            <a:noFill/>
          </p:spPr>
          <p:txBody>
            <a:bodyPr wrap="square" rtlCol="0">
              <a:spAutoFit/>
            </a:bodyPr>
            <a:p>
              <a:r>
                <a:rPr lang="zh-CN" altLang="en-US" sz="1600">
                  <a:latin typeface="黑体" panose="02010609060101010101" charset="-122"/>
                  <a:ea typeface="黑体" panose="02010609060101010101" charset="-122"/>
                  <a:cs typeface="Cambria Math" panose="02040503050406030204" pitchFamily="18" charset="0"/>
                </a:rPr>
                <a:t>无束流，阳极读出单元幅度</a:t>
              </a:r>
              <a:r>
                <a:rPr lang="zh-CN" altLang="en-US" sz="1600">
                  <a:latin typeface="黑体" panose="02010609060101010101" charset="-122"/>
                  <a:ea typeface="黑体" panose="02010609060101010101" charset="-122"/>
                  <a:cs typeface="Cambria Math" panose="02040503050406030204" pitchFamily="18" charset="0"/>
                </a:rPr>
                <a:t>分布谱</a:t>
              </a:r>
              <a:endParaRPr lang="zh-CN" altLang="en-US" sz="1600">
                <a:latin typeface="黑体" panose="02010609060101010101" charset="-122"/>
                <a:ea typeface="黑体" panose="02010609060101010101" charset="-122"/>
                <a:cs typeface="Cambria Math" panose="02040503050406030204" pitchFamily="18" charset="0"/>
              </a:endParaRPr>
            </a:p>
          </p:txBody>
        </p:sp>
        <p:sp>
          <p:nvSpPr>
            <p:cNvPr id="23" name="文本框 22"/>
            <p:cNvSpPr txBox="1"/>
            <p:nvPr>
              <p:custDataLst>
                <p:tags r:id="rId19"/>
              </p:custDataLst>
            </p:nvPr>
          </p:nvSpPr>
          <p:spPr>
            <a:xfrm>
              <a:off x="11650" y="5285"/>
              <a:ext cx="8247" cy="726"/>
            </a:xfrm>
            <a:prstGeom prst="rect">
              <a:avLst/>
            </a:prstGeom>
            <a:noFill/>
          </p:spPr>
          <p:txBody>
            <a:bodyPr wrap="square" rtlCol="0">
              <a:spAutoFit/>
            </a:bodyPr>
            <a:p>
              <a:r>
                <a:rPr lang="zh-CN" altLang="en-US" sz="1600">
                  <a:latin typeface="黑体" panose="02010609060101010101" charset="-122"/>
                  <a:ea typeface="黑体" panose="02010609060101010101" charset="-122"/>
                  <a:cs typeface="Cambria Math" panose="02040503050406030204" pitchFamily="18" charset="0"/>
                </a:rPr>
                <a:t>有束流，阳极读出单元幅度</a:t>
              </a:r>
              <a:r>
                <a:rPr lang="zh-CN" altLang="en-US" sz="1600">
                  <a:latin typeface="黑体" panose="02010609060101010101" charset="-122"/>
                  <a:ea typeface="黑体" panose="02010609060101010101" charset="-122"/>
                  <a:cs typeface="Cambria Math" panose="02040503050406030204" pitchFamily="18" charset="0"/>
                </a:rPr>
                <a:t>分布谱</a:t>
              </a:r>
              <a:endParaRPr lang="zh-CN" altLang="en-US" sz="1600">
                <a:latin typeface="黑体" panose="02010609060101010101" charset="-122"/>
                <a:ea typeface="黑体" panose="02010609060101010101" charset="-122"/>
                <a:cs typeface="Cambria Math" panose="02040503050406030204" pitchFamily="18" charset="0"/>
              </a:endParaRPr>
            </a:p>
          </p:txBody>
        </p:sp>
        <p:sp>
          <p:nvSpPr>
            <p:cNvPr id="24" name="文本框 23"/>
            <p:cNvSpPr txBox="1"/>
            <p:nvPr>
              <p:custDataLst>
                <p:tags r:id="rId20"/>
              </p:custDataLst>
            </p:nvPr>
          </p:nvSpPr>
          <p:spPr>
            <a:xfrm>
              <a:off x="1172" y="4833"/>
              <a:ext cx="3918" cy="726"/>
            </a:xfrm>
            <a:prstGeom prst="rect">
              <a:avLst/>
            </a:prstGeom>
            <a:noFill/>
          </p:spPr>
          <p:txBody>
            <a:bodyPr wrap="square" rtlCol="0">
              <a:spAutoFit/>
            </a:bodyPr>
            <a:p>
              <a:r>
                <a:rPr lang="en-US" altLang="zh-CN" sz="1600">
                  <a:latin typeface="Times New Roman" panose="02020603050405020304" pitchFamily="18" charset="0"/>
                  <a:cs typeface="Times New Roman" panose="02020603050405020304" pitchFamily="18" charset="0"/>
                </a:rPr>
                <a:t>VMesh=</a:t>
              </a:r>
              <a:r>
                <a:rPr lang="zh-CN" altLang="en-US" sz="1600">
                  <a:latin typeface="Times New Roman" panose="02020603050405020304" pitchFamily="18" charset="0"/>
                  <a:cs typeface="Times New Roman" panose="02020603050405020304" pitchFamily="18" charset="0"/>
                </a:rPr>
                <a:t>－</a:t>
              </a:r>
              <a:r>
                <a:rPr lang="en-US" altLang="zh-CN" sz="1600">
                  <a:latin typeface="Times New Roman" panose="02020603050405020304" pitchFamily="18" charset="0"/>
                  <a:cs typeface="Times New Roman" panose="02020603050405020304" pitchFamily="18" charset="0"/>
                </a:rPr>
                <a:t>290 V</a:t>
              </a:r>
              <a:endParaRPr lang="en-US" altLang="zh-CN" sz="1600">
                <a:latin typeface="Times New Roman" panose="02020603050405020304" pitchFamily="18" charset="0"/>
                <a:cs typeface="Times New Roman" panose="02020603050405020304" pitchFamily="18" charset="0"/>
              </a:endParaRPr>
            </a:p>
          </p:txBody>
        </p:sp>
        <p:sp>
          <p:nvSpPr>
            <p:cNvPr id="25" name="文本框 24"/>
            <p:cNvSpPr txBox="1"/>
            <p:nvPr>
              <p:custDataLst>
                <p:tags r:id="rId21"/>
              </p:custDataLst>
            </p:nvPr>
          </p:nvSpPr>
          <p:spPr>
            <a:xfrm>
              <a:off x="9168" y="4813"/>
              <a:ext cx="4697" cy="726"/>
            </a:xfrm>
            <a:prstGeom prst="rect">
              <a:avLst/>
            </a:prstGeom>
            <a:noFill/>
          </p:spPr>
          <p:txBody>
            <a:bodyPr wrap="square" rtlCol="0">
              <a:spAutoFit/>
            </a:bodyPr>
            <a:p>
              <a:r>
                <a:rPr lang="en-US" altLang="zh-CN" sz="1600">
                  <a:latin typeface="Times New Roman" panose="02020603050405020304" pitchFamily="18" charset="0"/>
                  <a:cs typeface="Times New Roman" panose="02020603050405020304" pitchFamily="18" charset="0"/>
                </a:rPr>
                <a:t>VMesh=</a:t>
              </a:r>
              <a:r>
                <a:rPr lang="zh-CN" altLang="en-US" sz="1600">
                  <a:latin typeface="Times New Roman" panose="02020603050405020304" pitchFamily="18" charset="0"/>
                  <a:cs typeface="Times New Roman" panose="02020603050405020304" pitchFamily="18" charset="0"/>
                </a:rPr>
                <a:t>－</a:t>
              </a:r>
              <a:r>
                <a:rPr lang="en-US" altLang="zh-CN" sz="1600">
                  <a:latin typeface="Times New Roman" panose="02020603050405020304" pitchFamily="18" charset="0"/>
                  <a:cs typeface="Times New Roman" panose="02020603050405020304" pitchFamily="18" charset="0"/>
                </a:rPr>
                <a:t>290 V</a:t>
              </a:r>
              <a:endParaRPr lang="en-US" altLang="zh-CN" sz="1600">
                <a:latin typeface="Times New Roman" panose="02020603050405020304" pitchFamily="18" charset="0"/>
                <a:cs typeface="Times New Roman" panose="02020603050405020304" pitchFamily="18" charset="0"/>
              </a:endParaRPr>
            </a:p>
          </p:txBody>
        </p:sp>
        <p:sp>
          <p:nvSpPr>
            <p:cNvPr id="26" name="文本框 25"/>
            <p:cNvSpPr txBox="1"/>
            <p:nvPr>
              <p:custDataLst>
                <p:tags r:id="rId22"/>
              </p:custDataLst>
            </p:nvPr>
          </p:nvSpPr>
          <p:spPr>
            <a:xfrm>
              <a:off x="17368" y="4794"/>
              <a:ext cx="3559" cy="726"/>
            </a:xfrm>
            <a:prstGeom prst="rect">
              <a:avLst/>
            </a:prstGeom>
            <a:noFill/>
          </p:spPr>
          <p:txBody>
            <a:bodyPr wrap="square" rtlCol="0">
              <a:spAutoFit/>
            </a:bodyPr>
            <a:p>
              <a:r>
                <a:rPr lang="en-US" altLang="zh-CN" sz="1600">
                  <a:latin typeface="Times New Roman" panose="02020603050405020304" pitchFamily="18" charset="0"/>
                  <a:cs typeface="Times New Roman" panose="02020603050405020304" pitchFamily="18" charset="0"/>
                </a:rPr>
                <a:t>VMesh=</a:t>
              </a:r>
              <a:r>
                <a:rPr lang="zh-CN" altLang="en-US" sz="1600">
                  <a:latin typeface="Times New Roman" panose="02020603050405020304" pitchFamily="18" charset="0"/>
                  <a:cs typeface="Times New Roman" panose="02020603050405020304" pitchFamily="18" charset="0"/>
                </a:rPr>
                <a:t>－</a:t>
              </a:r>
              <a:r>
                <a:rPr lang="en-US" altLang="zh-CN" sz="1600">
                  <a:latin typeface="Times New Roman" panose="02020603050405020304" pitchFamily="18" charset="0"/>
                  <a:cs typeface="Times New Roman" panose="02020603050405020304" pitchFamily="18" charset="0"/>
                </a:rPr>
                <a:t>270 V</a:t>
              </a:r>
              <a:endParaRPr lang="en-US" altLang="zh-CN" sz="1600">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p14:dur="0" advTm="27481"/>
    </mc:Choice>
    <mc:Fallback>
      <p:transition advTm="27481"/>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TABLE_BEAUTIFY" val="smartTable{567c9a92-489a-49d2-bbd9-6a768541bdd8}"/>
  <p:tag name="KSO_WM_BEAUTIFY_FLAG" val=""/>
  <p:tag name="TABLE_ENDDRAG_ORIGIN_RECT" val="338*236"/>
  <p:tag name="TABLE_ENDDRAG_RECT" val="522*147*338*236"/>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COMMONDATA" val="eyJoZGlkIjoiZTdjNDJiNjkyNzliOTBmZDcyMGRiNTYzODkzZjMxODEifQ=="/>
  <p:tag name="KSO_WPP_MARK_KEY" val="12be599c-0b84-419a-893f-1199edfc95d1"/>
  <p:tag name="commondata" val="eyJoZGlkIjoiYzg1YjJkZWRlMDY4OGFkOWNkYTQzNGZhY2RjZDlmNTcifQ=="/>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UNIT_PLACING_PICTURE_USER_VIEWPORT" val="{&quot;height&quot;:4358,&quot;width&quot;:13891}"/>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UNIT_TABLE_BEAUTIFY" val="smartTable{04808d2d-2e13-4e0d-8124-e84daf4b1ee5}"/>
  <p:tag name="TABLE_ENDDRAG_ORIGIN_RECT" val="443*110"/>
  <p:tag name="TABLE_ENDDRAG_RECT" val="44*369*443*110"/>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Times New Roman"/>
        <a:ea typeface="等线 Light"/>
        <a:cs typeface=""/>
      </a:majorFont>
      <a:minorFont>
        <a:latin typeface="Times New Roman"/>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ika">
      <a:majorFont>
        <a:latin typeface="Molot"/>
        <a:ea typeface=""/>
        <a:cs typeface=""/>
      </a:majorFont>
      <a:minorFont>
        <a:latin typeface="Sansat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Times New Roman"/>
        <a:ea typeface="等线 Light"/>
        <a:cs typeface=""/>
      </a:majorFont>
      <a:minorFont>
        <a:latin typeface="Times New Roman"/>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Times New Roman"/>
        <a:ea typeface="等线 Light"/>
        <a:cs typeface=""/>
      </a:majorFont>
      <a:minorFont>
        <a:latin typeface="Times New Roman"/>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3738</Words>
  <Application>WPS 演示</Application>
  <PresentationFormat>自定义</PresentationFormat>
  <Paragraphs>431</Paragraphs>
  <Slides>27</Slides>
  <Notes>13</Notes>
  <HiddenSlides>0</HiddenSlides>
  <MMClips>0</MMClips>
  <ScaleCrop>false</ScaleCrop>
  <HeadingPairs>
    <vt:vector size="6" baseType="variant">
      <vt:variant>
        <vt:lpstr>已用的字体</vt:lpstr>
      </vt:variant>
      <vt:variant>
        <vt:i4>18</vt:i4>
      </vt:variant>
      <vt:variant>
        <vt:lpstr>主题</vt:lpstr>
      </vt:variant>
      <vt:variant>
        <vt:i4>4</vt:i4>
      </vt:variant>
      <vt:variant>
        <vt:lpstr>幻灯片标题</vt:lpstr>
      </vt:variant>
      <vt:variant>
        <vt:i4>27</vt:i4>
      </vt:variant>
    </vt:vector>
  </HeadingPairs>
  <TitlesOfParts>
    <vt:vector size="49" baseType="lpstr">
      <vt:lpstr>Arial</vt:lpstr>
      <vt:lpstr>宋体</vt:lpstr>
      <vt:lpstr>Wingdings</vt:lpstr>
      <vt:lpstr>Calibri</vt:lpstr>
      <vt:lpstr>Times New Roman</vt:lpstr>
      <vt:lpstr>微软雅黑</vt:lpstr>
      <vt:lpstr>黑体</vt:lpstr>
      <vt:lpstr>Cambria Math</vt:lpstr>
      <vt:lpstr>Calibri</vt:lpstr>
      <vt:lpstr>MS Mincho</vt:lpstr>
      <vt:lpstr>Segoe Print</vt:lpstr>
      <vt:lpstr>Wingdings</vt:lpstr>
      <vt:lpstr>等线</vt:lpstr>
      <vt:lpstr>Arial Unicode MS</vt:lpstr>
      <vt:lpstr>等线 Light</vt:lpstr>
      <vt:lpstr>Times New Roman</vt:lpstr>
      <vt:lpstr>Molot</vt:lpstr>
      <vt:lpstr>Sansation</vt:lpstr>
      <vt:lpstr>Office 主题​​</vt:lpstr>
      <vt:lpstr>Office Theme</vt:lpstr>
      <vt:lpstr>1_Office 主题​​</vt:lpstr>
      <vt:lpstr>3_Office 主题​​</vt:lpstr>
      <vt:lpstr>PowerPoint 演示文稿</vt:lpstr>
      <vt:lpstr>报告目录</vt:lpstr>
      <vt:lpstr>1. 19F(n,α)16N反应测量测试实验</vt:lpstr>
      <vt:lpstr>1.1 实验布局</vt:lpstr>
      <vt:lpstr>1.2 实验结果</vt:lpstr>
      <vt:lpstr>2. 232Th(n,f)截面测量实验</vt:lpstr>
      <vt:lpstr>2.1 实验布局</vt:lpstr>
      <vt:lpstr>2.2 实验流程</vt:lpstr>
      <vt:lpstr>2.3 电压选择——实验法</vt:lpstr>
      <vt:lpstr>2.3 电压选择——模拟法</vt:lpstr>
      <vt:lpstr>2.4 典型的裂变事件径迹与α粒子径迹</vt:lpstr>
      <vt:lpstr>2.5 测量事件的二维谱分布情况</vt:lpstr>
      <vt:lpstr>2.6 A、B区事件展示</vt:lpstr>
      <vt:lpstr>2.7 裂变事件测量结果</vt:lpstr>
      <vt:lpstr>2.8  裂变截面测量结果</vt:lpstr>
      <vt:lpstr>2.8 裂变截面测量结果</vt:lpstr>
      <vt:lpstr>2.9 提高截面测量精度的讨论</vt:lpstr>
      <vt:lpstr>3. 计划开展的其他实验</vt:lpstr>
      <vt:lpstr>3.1 热中子诱发6Li(n,t)4He反应测量</vt:lpstr>
      <vt:lpstr>3.1 热中子诱发6Li(n,t)4He反应测量——模拟结果</vt:lpstr>
      <vt:lpstr>3.2 快中子诱发6Li(n,t)4He反应截面测量</vt:lpstr>
      <vt:lpstr>3.3 快中子诱发气体样品+多体反应截面测量</vt:lpstr>
      <vt:lpstr>3.4 三体裂变测量</vt:lpstr>
      <vt:lpstr>4. 北京大学TPC改进需求</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Determination of the 232Th nucleus number using small solid angle method</dc:title>
  <dc:creator>江浩雨</dc:creator>
  <cp:lastModifiedBy>WPS_1628902454</cp:lastModifiedBy>
  <cp:revision>697</cp:revision>
  <dcterms:created xsi:type="dcterms:W3CDTF">2018-05-31T00:41:00Z</dcterms:created>
  <dcterms:modified xsi:type="dcterms:W3CDTF">2023-11-25T08:52:45Z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E9AE25E6874243B29DB50D83C29490F9</vt:lpwstr>
  </property>
  <property fmtid="{D5CDD505-2E9C-101B-9397-08002B2CF9AE}" pid="3" name="KSOProductBuildVer">
    <vt:lpwstr>2052-12.1.0.15712</vt:lpwstr>
  </property>
</Properties>
</file>