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6" r:id="rId2"/>
    <p:sldId id="589" r:id="rId3"/>
    <p:sldId id="396" r:id="rId4"/>
    <p:sldId id="604" r:id="rId5"/>
    <p:sldId id="605" r:id="rId6"/>
    <p:sldId id="606" r:id="rId7"/>
    <p:sldId id="397" r:id="rId8"/>
    <p:sldId id="399" r:id="rId9"/>
    <p:sldId id="400" r:id="rId10"/>
    <p:sldId id="449" r:id="rId11"/>
    <p:sldId id="590" r:id="rId12"/>
    <p:sldId id="407" r:id="rId13"/>
    <p:sldId id="591" r:id="rId14"/>
    <p:sldId id="597" r:id="rId15"/>
    <p:sldId id="437" r:id="rId16"/>
    <p:sldId id="557" r:id="rId17"/>
    <p:sldId id="527" r:id="rId18"/>
    <p:sldId id="510" r:id="rId19"/>
    <p:sldId id="522" r:id="rId20"/>
    <p:sldId id="607" r:id="rId21"/>
    <p:sldId id="600" r:id="rId22"/>
    <p:sldId id="601" r:id="rId23"/>
    <p:sldId id="603" r:id="rId24"/>
    <p:sldId id="31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8" autoAdjust="0"/>
    <p:restoredTop sz="88288" autoAdjust="0"/>
  </p:normalViewPr>
  <p:slideViewPr>
    <p:cSldViewPr>
      <p:cViewPr varScale="1">
        <p:scale>
          <a:sx n="77" d="100"/>
          <a:sy n="77" d="100"/>
        </p:scale>
        <p:origin x="127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5D11B61-F003-4717-1A49-0FA6C0FF5F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6C440EA-2310-8D79-B04B-94CB78C43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536B7-AE9C-4FB0-A139-86D13A02F5BA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50C748-99D4-6E8C-27D3-FDC0943F08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EDD037-DC97-7C9E-D0B6-E050210503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293C4-4776-49FA-8EC3-EEC97C1DF5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293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7C85F-1696-4770-8822-2BB5D88C8A8E}" type="datetimeFigureOut">
              <a:rPr lang="zh-CN" altLang="en-US" smtClean="0"/>
              <a:t>2023/11/26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2F7B2-FA0F-4045-BAAD-DEE32B95B2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144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77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5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75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2509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496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6905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0929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由上述计算可知，在现有探测器尺寸条件下，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6atm-8atm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的气压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下能较好测量三分裂的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，而不会有能谱上的缺失，同时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粒子分辨得较好。当气压增大时，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粒子能谱在低能端有明显的缺失，应该是由于低能部分射程太短，无法重建径迹，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除非缩短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射程太长，一味增加气压并没有特别大的效果，在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14atm-20atm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气压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范围内效果最好，能够较好测量到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粒子能谱，但此时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粒子没法得到好的结果。同时，此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14atm-16atm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的气压范围内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粒子和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粒子、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粒子分开的最明显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测量两种粒子最好的方法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是在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6atm-8atm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的气压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条件下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增加一倍的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的半径和长度（均为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，或者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周围再增加若干个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探测器（较困难）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气压只能为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3-4atm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，那气体腔室的半径和长度必须再变大一倍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（均为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28cm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此时阳极板的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长度可以变为原来的两倍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，也能有同样的测量结果。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4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由上述计算可知，在现有探测器尺寸条件下，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6atm-8atm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的气压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下能较好测量三分裂的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，而不会有能谱上的缺失，同时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粒子分辨得较好。当气压增大时，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粒子能谱在低能端有明显的缺失，应该是由于低能部分射程太短，无法重建径迹，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除非缩短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射程太长，一味增加气压并没有特别大的效果，在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14atm-20atm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气压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范围内效果最好，能够较好测量到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粒子能谱，但此时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粒子没法得到好的结果。同时，此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14atm-16atm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的气压范围内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粒子和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粒子、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粒子分开的最明显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因此，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测量两种粒子最好的方法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是在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6atm-8atm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的气压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条件下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增加一倍的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的半径和长度（均为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14cm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，或者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周围再增加若干个</a:t>
            </a:r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探测器（较困难）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气压只能为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3-4atm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，那气体腔室的半径和长度必须再变大一倍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（均为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28cm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此时阳极板的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长度可以变为原来的两倍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，也能有同样的测量结果。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98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85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8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048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350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二分裂变与三分裂变出射的长射程粒子的比值</a:t>
            </a:r>
            <a:endParaRPr lang="en-US" altLang="zh-CN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/>
              <a:t>三分裂变中出射粒子的能谱信息</a:t>
            </a:r>
            <a:endParaRPr lang="en-US" altLang="zh-CN" sz="12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92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057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90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06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109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637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06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62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16760"/>
      </p:ext>
    </p:extLst>
  </p:cSld>
  <p:clrMapOvr>
    <a:masterClrMapping/>
  </p:clrMapOvr>
  <p:transition advTm="4000">
    <p:fade/>
    <p:sndAc>
      <p:stSnd>
        <p:snd r:embed="rId1" name="1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60432" y="61737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fld id="{1CF24FAA-27FE-415E-9421-3E80B07B744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65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09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08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34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4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7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4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F24FAA-27FE-415E-9421-3E80B07B74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0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7544" y="62373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zh-CN" altLang="en-US" dirty="0"/>
          </a:p>
        </p:txBody>
      </p:sp>
      <p:grpSp>
        <p:nvGrpSpPr>
          <p:cNvPr id="6" name="组合 11"/>
          <p:cNvGrpSpPr>
            <a:grpSpLocks/>
          </p:cNvGrpSpPr>
          <p:nvPr userDrawn="1"/>
        </p:nvGrpSpPr>
        <p:grpSpPr bwMode="auto">
          <a:xfrm>
            <a:off x="233363" y="188640"/>
            <a:ext cx="8299077" cy="1052512"/>
            <a:chOff x="233363" y="509588"/>
            <a:chExt cx="8299077" cy="1052512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ltGray">
            <a:xfrm>
              <a:off x="547688" y="617538"/>
              <a:ext cx="474662" cy="474662"/>
            </a:xfrm>
            <a:prstGeom prst="rect">
              <a:avLst/>
            </a:prstGeom>
            <a:solidFill>
              <a:srgbClr val="FFC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ltGray">
            <a:xfrm>
              <a:off x="962025" y="617538"/>
              <a:ext cx="355600" cy="474662"/>
            </a:xfrm>
            <a:prstGeom prst="rect">
              <a:avLst/>
            </a:prstGeom>
            <a:gradFill rotWithShape="0">
              <a:gsLst>
                <a:gs pos="0">
                  <a:srgbClr val="FFCF0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ltGray">
            <a:xfrm>
              <a:off x="681038" y="1039813"/>
              <a:ext cx="458787" cy="474662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ltGray">
            <a:xfrm>
              <a:off x="1082675" y="1039813"/>
              <a:ext cx="398463" cy="474662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ltGray">
            <a:xfrm>
              <a:off x="233363" y="966788"/>
              <a:ext cx="606425" cy="4222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gray">
            <a:xfrm>
              <a:off x="920750" y="509588"/>
              <a:ext cx="34925" cy="1052512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gray">
            <a:xfrm>
              <a:off x="574675" y="1300162"/>
              <a:ext cx="7957765" cy="4571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27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76201" y="1296368"/>
            <a:ext cx="9009185" cy="1052512"/>
            <a:chOff x="0" y="1536"/>
            <a:chExt cx="5675" cy="663"/>
          </a:xfrm>
        </p:grpSpPr>
        <p:grpSp>
          <p:nvGrpSpPr>
            <p:cNvPr id="7175" name="Group 3"/>
            <p:cNvGrpSpPr>
              <a:grpSpLocks/>
            </p:cNvGrpSpPr>
            <p:nvPr/>
          </p:nvGrpSpPr>
          <p:grpSpPr bwMode="auto">
            <a:xfrm>
              <a:off x="184" y="1604"/>
              <a:ext cx="450" cy="299"/>
              <a:chOff x="719" y="336"/>
              <a:chExt cx="626" cy="432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719" y="336"/>
                <a:ext cx="385" cy="43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9" cy="432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717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5" cy="432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7171" name="TextBox 21"/>
          <p:cNvSpPr txBox="1">
            <a:spLocks noChangeArrowheads="1"/>
          </p:cNvSpPr>
          <p:nvPr/>
        </p:nvSpPr>
        <p:spPr bwMode="auto">
          <a:xfrm>
            <a:off x="356398" y="1348718"/>
            <a:ext cx="8997462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CSNS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白光中子多用途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TPC</a:t>
            </a: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物理研讨会</a:t>
            </a:r>
          </a:p>
        </p:txBody>
      </p:sp>
      <p:grpSp>
        <p:nvGrpSpPr>
          <p:cNvPr id="7172" name="组合 22"/>
          <p:cNvGrpSpPr>
            <a:grpSpLocks/>
          </p:cNvGrpSpPr>
          <p:nvPr/>
        </p:nvGrpSpPr>
        <p:grpSpPr bwMode="auto">
          <a:xfrm>
            <a:off x="2555776" y="3717032"/>
            <a:ext cx="7087269" cy="1955217"/>
            <a:chOff x="1025509" y="4437110"/>
            <a:chExt cx="6388179" cy="1708046"/>
          </a:xfrm>
        </p:grpSpPr>
        <p:sp>
          <p:nvSpPr>
            <p:cNvPr id="7173" name="矩形 23"/>
            <p:cNvSpPr>
              <a:spLocks noChangeArrowheads="1"/>
            </p:cNvSpPr>
            <p:nvPr/>
          </p:nvSpPr>
          <p:spPr bwMode="auto">
            <a:xfrm>
              <a:off x="1025509" y="4437112"/>
              <a:ext cx="1848293" cy="1708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di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  <a:cs typeface="Arial" charset="0"/>
                </a:rPr>
                <a:t>汇 报 人 ：</a:t>
              </a:r>
              <a:endParaRPr lang="en-US" altLang="zh-CN" sz="2800" b="1" dirty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algn="di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  <a:cs typeface="Arial" charset="0"/>
                </a:rPr>
                <a:t>指导老师：</a:t>
              </a:r>
              <a:endParaRPr lang="en-US" altLang="zh-CN" sz="2800" b="1" dirty="0">
                <a:latin typeface="微软雅黑" pitchFamily="34" charset="-122"/>
                <a:ea typeface="微软雅黑" pitchFamily="34" charset="-122"/>
                <a:cs typeface="Arial" charset="0"/>
              </a:endParaRPr>
            </a:p>
            <a:p>
              <a:pPr algn="di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  <a:cs typeface="Arial" charset="0"/>
                </a:rPr>
                <a:t> </a:t>
              </a:r>
            </a:p>
          </p:txBody>
        </p:sp>
        <p:sp>
          <p:nvSpPr>
            <p:cNvPr id="7174" name="矩形 24"/>
            <p:cNvSpPr>
              <a:spLocks noChangeArrowheads="1"/>
            </p:cNvSpPr>
            <p:nvPr/>
          </p:nvSpPr>
          <p:spPr bwMode="auto">
            <a:xfrm>
              <a:off x="2732571" y="4437110"/>
              <a:ext cx="4681117" cy="1707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     邬泽鹏</a:t>
              </a:r>
              <a:endParaRPr lang="en-US" altLang="zh-CN" sz="28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 张国辉教授</a:t>
              </a:r>
              <a:endParaRPr lang="en-US" altLang="zh-CN" sz="28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师全林研究员</a:t>
              </a:r>
              <a:endParaRPr lang="en-US" altLang="zh-CN" sz="28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2555776" y="5805264"/>
            <a:ext cx="4118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2023.11.26</a:t>
            </a:r>
            <a:endParaRPr lang="en-US" altLang="ru-RU" sz="2800" b="1" dirty="0">
              <a:solidFill>
                <a:srgbClr val="000000"/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FC2982B8-FFB4-E2B9-8AE9-A7D91A1A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21" y="2204148"/>
            <a:ext cx="8997462" cy="66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宋体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中子诱发</a:t>
            </a:r>
            <a:r>
              <a:rPr lang="en-US" altLang="zh-CN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三分裂变中轻带电粒子测量研究</a:t>
            </a:r>
          </a:p>
        </p:txBody>
      </p:sp>
    </p:spTree>
    <p:extLst>
      <p:ext uri="{BB962C8B-B14F-4D97-AF65-F5344CB8AC3E}">
        <p14:creationId xmlns:p14="http://schemas.microsoft.com/office/powerpoint/2010/main" val="354314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33F1FE-C3D6-3141-F1A3-41B0D1B4F10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2796"/>
            <a:ext cx="2196244" cy="29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B42D233-EA12-B505-7D1A-AF4F28DB6220}"/>
              </a:ext>
            </a:extLst>
          </p:cNvPr>
          <p:cNvSpPr/>
          <p:nvPr/>
        </p:nvSpPr>
        <p:spPr>
          <a:xfrm>
            <a:off x="467544" y="2098071"/>
            <a:ext cx="8136904" cy="9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本工作将基于时间投影室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(TPC)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开展中子诱发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三分裂变的轻带电粒子测量方法研究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CB1189F-FDE1-9CFF-F696-C3EFDCC18DDD}"/>
              </a:ext>
            </a:extLst>
          </p:cNvPr>
          <p:cNvSpPr txBox="1"/>
          <p:nvPr/>
        </p:nvSpPr>
        <p:spPr>
          <a:xfrm>
            <a:off x="1763688" y="6085167"/>
            <a:ext cx="1546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AGET-TPC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3D477EE-97F0-A4ED-0B0A-449F91CA37A8}"/>
              </a:ext>
            </a:extLst>
          </p:cNvPr>
          <p:cNvSpPr txBox="1"/>
          <p:nvPr/>
        </p:nvSpPr>
        <p:spPr>
          <a:xfrm>
            <a:off x="3851920" y="378228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zh-CN" altLang="en-US" sz="2400" dirty="0"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具有</a:t>
            </a:r>
            <a:r>
              <a:rPr lang="zh-CN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较强</a:t>
            </a:r>
            <a:r>
              <a:rPr lang="zh-CN" altLang="en-US" sz="2400" dirty="0"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粒子</a:t>
            </a:r>
            <a:r>
              <a:rPr lang="zh-CN" alt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分辨能力；</a:t>
            </a:r>
            <a:endParaRPr lang="en-US" altLang="zh-CN" sz="2400" dirty="0">
              <a:solidFill>
                <a:srgbClr val="0000FF"/>
              </a:solidFill>
              <a:latin typeface="Cambria Math" panose="02040503050406030204" pitchFamily="18" charset="0"/>
              <a:ea typeface="黑体" panose="02010609060101010101" charset="-122"/>
              <a:cs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endParaRPr lang="en-US" altLang="zh-CN" sz="2400" dirty="0">
              <a:solidFill>
                <a:srgbClr val="0000FF"/>
              </a:solidFill>
              <a:latin typeface="Cambria Math" panose="02040503050406030204" pitchFamily="18" charset="0"/>
              <a:ea typeface="黑体" panose="02010609060101010101" charset="-122"/>
              <a:cs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可调气压的</a:t>
            </a:r>
            <a:r>
              <a:rPr lang="en-US" altLang="zh-CN" sz="2400" dirty="0"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TPC</a:t>
            </a:r>
            <a:r>
              <a:rPr lang="zh-CN" altLang="en-US" sz="2400" dirty="0">
                <a:latin typeface="Cambria Math" panose="02040503050406030204" pitchFamily="18" charset="0"/>
                <a:ea typeface="黑体" panose="02010609060101010101" charset="-122"/>
                <a:cs typeface="Cambria Math" panose="02040503050406030204" pitchFamily="18" charset="0"/>
              </a:rPr>
              <a:t>已研制完成。</a:t>
            </a:r>
            <a:endParaRPr lang="en-US" altLang="zh-CN" sz="2400" dirty="0">
              <a:latin typeface="Cambria Math" panose="02040503050406030204" pitchFamily="18" charset="0"/>
              <a:ea typeface="黑体" panose="02010609060101010101" charset="-122"/>
              <a:cs typeface="Cambria Math" panose="02040503050406030204" pitchFamily="18" charset="0"/>
            </a:endParaRPr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1D9B58C3-4CA1-9E47-953A-F7E75C75B43A}"/>
              </a:ext>
            </a:extLst>
          </p:cNvPr>
          <p:cNvSpPr txBox="1">
            <a:spLocks/>
          </p:cNvSpPr>
          <p:nvPr/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050EE3E-AED1-AE7D-91C0-23CE0DD9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9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54968" y="116632"/>
            <a:ext cx="6429400" cy="980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汇 报 </a:t>
            </a:r>
            <a:r>
              <a:rPr lang="zh-CN" altLang="en-US" dirty="0"/>
              <a:t>提 纲</a:t>
            </a:r>
            <a:endParaRPr lang="zh-CN" altLang="en-US" sz="4000" dirty="0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 bwMode="auto">
          <a:xfrm>
            <a:off x="2195736" y="1628800"/>
            <a:ext cx="6192688" cy="3456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一、研究背景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二、研究工作设想</a:t>
            </a:r>
            <a:endParaRPr lang="en-US" altLang="zh-CN" sz="4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三、模拟结果和初步实验结果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四、总结展望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6117EE7-1225-C494-7C2B-73AF0EF2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26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 </a:t>
            </a:r>
            <a:r>
              <a:rPr lang="zh-CN" altLang="en-US" dirty="0"/>
              <a:t>研究工作设想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180816" y="2132856"/>
            <a:ext cx="2590800" cy="46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1547664" y="2476923"/>
            <a:ext cx="1955248" cy="1168101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1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理论模拟</a:t>
            </a:r>
          </a:p>
        </p:txBody>
      </p:sp>
      <p:sp>
        <p:nvSpPr>
          <p:cNvPr id="19" name="Oval 62"/>
          <p:cNvSpPr>
            <a:spLocks noChangeArrowheads="1"/>
          </p:cNvSpPr>
          <p:nvPr/>
        </p:nvSpPr>
        <p:spPr bwMode="auto">
          <a:xfrm>
            <a:off x="1557295" y="3943834"/>
            <a:ext cx="1973178" cy="1249362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1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实验测量</a:t>
            </a:r>
          </a:p>
        </p:txBody>
      </p:sp>
      <p:sp>
        <p:nvSpPr>
          <p:cNvPr id="27" name="虚尾箭头 26"/>
          <p:cNvSpPr/>
          <p:nvPr/>
        </p:nvSpPr>
        <p:spPr bwMode="auto">
          <a:xfrm>
            <a:off x="3530473" y="2822981"/>
            <a:ext cx="690370" cy="53538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zh-CN" altLang="en-US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1" name="下箭头 30"/>
          <p:cNvSpPr/>
          <p:nvPr/>
        </p:nvSpPr>
        <p:spPr bwMode="auto">
          <a:xfrm>
            <a:off x="434129" y="2209744"/>
            <a:ext cx="576064" cy="4493184"/>
          </a:xfrm>
          <a:prstGeom prst="downArrow">
            <a:avLst>
              <a:gd name="adj1" fmla="val 46016"/>
              <a:gd name="adj2" fmla="val 149348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gradFill flip="none" rotWithShape="1">
                <a:gsLst>
                  <a:gs pos="0">
                    <a:schemeClr val="accent6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6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6">
                      <a:lumMod val="75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434129" y="1124744"/>
            <a:ext cx="7954295" cy="9732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本研究工作拟开展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中子诱发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三分裂变的轻带电粒子测量方法研究</a:t>
            </a:r>
          </a:p>
        </p:txBody>
      </p:sp>
      <p:sp>
        <p:nvSpPr>
          <p:cNvPr id="41" name="虚尾箭头 40"/>
          <p:cNvSpPr/>
          <p:nvPr/>
        </p:nvSpPr>
        <p:spPr bwMode="auto">
          <a:xfrm>
            <a:off x="3566961" y="4345395"/>
            <a:ext cx="690370" cy="53538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zh-CN" altLang="en-US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" name="Oval 62"/>
          <p:cNvSpPr>
            <a:spLocks noChangeArrowheads="1"/>
          </p:cNvSpPr>
          <p:nvPr/>
        </p:nvSpPr>
        <p:spPr bwMode="auto">
          <a:xfrm>
            <a:off x="1593783" y="5492006"/>
            <a:ext cx="1973178" cy="1249362"/>
          </a:xfrm>
          <a:prstGeom prst="ellipse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1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机理分析</a:t>
            </a:r>
          </a:p>
        </p:txBody>
      </p:sp>
      <p:sp>
        <p:nvSpPr>
          <p:cNvPr id="15" name="虚尾箭头 14"/>
          <p:cNvSpPr/>
          <p:nvPr/>
        </p:nvSpPr>
        <p:spPr bwMode="auto">
          <a:xfrm>
            <a:off x="3593598" y="5884379"/>
            <a:ext cx="690370" cy="53538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zh-CN" altLang="en-US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203315" y="2614253"/>
            <a:ext cx="4179282" cy="928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20000"/>
              </a:lnSpc>
              <a:buSzPct val="120000"/>
              <a:defRPr/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基于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GEANT4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开展时间投影室的模拟计算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4209142" y="4148590"/>
            <a:ext cx="4179282" cy="928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20000"/>
              </a:lnSpc>
              <a:buSzPct val="120000"/>
              <a:defRPr/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开展不同能量中子诱发</a:t>
            </a:r>
            <a:r>
              <a:rPr lang="en-US" altLang="zh-CN" sz="2400" baseline="300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235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三分裂变的轻带电粒子测量实验</a:t>
            </a:r>
            <a:endParaRPr lang="zh-CN" altLang="en-US" sz="2400" dirty="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209142" y="5713128"/>
            <a:ext cx="4179282" cy="9289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20000"/>
              </a:lnSpc>
              <a:buSzPct val="120000"/>
              <a:defRPr/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开展三分裂变机理研究，对核裂变反应理论模型进行优化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EA00F4-4711-95D5-57A1-F01FEF2F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1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54968" y="116632"/>
            <a:ext cx="6429400" cy="980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汇 报 </a:t>
            </a:r>
            <a:r>
              <a:rPr lang="zh-CN" altLang="en-US" dirty="0"/>
              <a:t>提 纲</a:t>
            </a:r>
            <a:endParaRPr lang="zh-CN" altLang="en-US" sz="4000" dirty="0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 bwMode="auto">
          <a:xfrm>
            <a:off x="2195736" y="1628800"/>
            <a:ext cx="6192688" cy="3456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一、研究背景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二、研究工作设想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三、模拟结果</a:t>
            </a:r>
            <a:endParaRPr lang="en-US" altLang="zh-CN" sz="4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四、总结展望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FACCF1-2A70-A0D8-E12D-59319C23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66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左大括号 9">
            <a:extLst>
              <a:ext uri="{FF2B5EF4-FFF2-40B4-BE49-F238E27FC236}">
                <a16:creationId xmlns:a16="http://schemas.microsoft.com/office/drawing/2014/main" id="{E47283F1-9E60-9D34-2E50-BBD3E4EA0958}"/>
              </a:ext>
            </a:extLst>
          </p:cNvPr>
          <p:cNvSpPr/>
          <p:nvPr/>
        </p:nvSpPr>
        <p:spPr bwMode="auto">
          <a:xfrm>
            <a:off x="739140" y="2649855"/>
            <a:ext cx="466725" cy="2055495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E1FF9A1-15CA-F426-E8A7-51F271A5372C}"/>
              </a:ext>
            </a:extLst>
          </p:cNvPr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B4D1C08-A354-7282-1926-BDAB764E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ABE6271-5AC2-496F-8545-CC1E3717528A}"/>
              </a:ext>
            </a:extLst>
          </p:cNvPr>
          <p:cNvSpPr txBox="1"/>
          <p:nvPr/>
        </p:nvSpPr>
        <p:spPr>
          <a:xfrm>
            <a:off x="464175" y="1788809"/>
            <a:ext cx="8215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本次开展的模拟工作基于中国散裂中子源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Back-n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组开发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AGET-TPC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，通过改变不同气压得到相应的模拟计算结果，可等效不同尺寸的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5F7859A-5EA0-5AC5-B06A-DAEF84835637}"/>
              </a:ext>
            </a:extLst>
          </p:cNvPr>
          <p:cNvGrpSpPr/>
          <p:nvPr/>
        </p:nvGrpSpPr>
        <p:grpSpPr>
          <a:xfrm>
            <a:off x="995168" y="2749984"/>
            <a:ext cx="4698522" cy="1759136"/>
            <a:chOff x="4145688" y="1595460"/>
            <a:chExt cx="7872968" cy="294842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8F881DE-87E9-F68E-4814-4B49C74B6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688" y="1595460"/>
              <a:ext cx="5533887" cy="29484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DE725EE-CDEB-FF0D-43B3-6338013EE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500" y="2067575"/>
              <a:ext cx="2334156" cy="2057808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AC3C9712-1680-6740-88CB-70DDF8458E9F}"/>
              </a:ext>
            </a:extLst>
          </p:cNvPr>
          <p:cNvSpPr txBox="1"/>
          <p:nvPr/>
        </p:nvSpPr>
        <p:spPr>
          <a:xfrm>
            <a:off x="179512" y="4869160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SzPct val="50000"/>
              <a:buFont typeface="Wingdings" panose="05000000000000000000" pitchFamily="2" charset="2"/>
              <a:buChar char="l"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的参数设置位置在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BluetDetectorConstruction.cc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文件中，其示意图如图所示，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内气体腔室半径为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83mm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，长度</a:t>
            </a:r>
            <a:r>
              <a:rPr lang="zh-CN" altLang="en-US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1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70mm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，内充气体为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994C489-44AB-9CB6-2A4A-657CDBBAB6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3" t="15293" r="31100" b="32360"/>
          <a:stretch/>
        </p:blipFill>
        <p:spPr>
          <a:xfrm>
            <a:off x="6300193" y="4356078"/>
            <a:ext cx="2069729" cy="20972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CE96A9E-36DD-B98A-F4E0-AD68A6FE30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2" t="15293" r="24013" b="32073"/>
          <a:stretch/>
        </p:blipFill>
        <p:spPr>
          <a:xfrm>
            <a:off x="6300192" y="2644333"/>
            <a:ext cx="2069730" cy="172920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5767FA-AA82-C499-E592-A0B2B8EA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2446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FFF56E-1D8D-A430-2A04-E67F6BD4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785" y="2636912"/>
            <a:ext cx="42092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C0E0DDA-133B-1DEF-5DF4-66174A98C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1" y="4732412"/>
            <a:ext cx="4590494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DE40C450-4FDC-D6AB-2779-D7880865AC86}"/>
              </a:ext>
            </a:extLst>
          </p:cNvPr>
          <p:cNvSpPr/>
          <p:nvPr/>
        </p:nvSpPr>
        <p:spPr bwMode="auto">
          <a:xfrm>
            <a:off x="5693569" y="4322837"/>
            <a:ext cx="2900363" cy="18097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5459278-26F1-CA46-E387-E2A6FA58CDAF}"/>
              </a:ext>
            </a:extLst>
          </p:cNvPr>
          <p:cNvSpPr/>
          <p:nvPr/>
        </p:nvSpPr>
        <p:spPr bwMode="auto">
          <a:xfrm>
            <a:off x="4855369" y="5999237"/>
            <a:ext cx="3764756" cy="161925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C775746-549B-D4CB-D36C-1E9BD4B62E59}"/>
              </a:ext>
            </a:extLst>
          </p:cNvPr>
          <p:cNvSpPr txBox="1"/>
          <p:nvPr/>
        </p:nvSpPr>
        <p:spPr>
          <a:xfrm>
            <a:off x="359532" y="2000250"/>
            <a:ext cx="1304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 dirty="0"/>
              <a:t>初始条件：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D22FEA0-1C85-F4E6-FC4D-D7FBF04EA0A9}"/>
              </a:ext>
            </a:extLst>
          </p:cNvPr>
          <p:cNvSpPr txBox="1"/>
          <p:nvPr/>
        </p:nvSpPr>
        <p:spPr>
          <a:xfrm>
            <a:off x="305527" y="2508885"/>
            <a:ext cx="4266473" cy="208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靶中</a:t>
            </a:r>
            <a:r>
              <a:rPr lang="en-US" altLang="zh-CN" sz="15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质量为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15.96 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，厚度为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7.276 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μm</a:t>
            </a: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源衬底为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，贴着阴极板放置</a:t>
            </a: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热中子注量率为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1×10</a:t>
            </a:r>
            <a:r>
              <a:rPr lang="en-US" sz="1500" b="1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n·cm</a:t>
            </a:r>
            <a:r>
              <a:rPr lang="en-US" sz="1500" b="1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·s</a:t>
            </a:r>
            <a:r>
              <a:rPr lang="en-US" sz="15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裂变反应截面为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580 barn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根据文献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[9]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，三分裂变产生的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500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15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粒子的比例为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0.0673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 ，其能量分布服从高斯分布，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粒子的平均能量和半高宽如下所示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1D6EEB7F-8D2C-D067-1573-5015A317C385}"/>
              </a:ext>
            </a:extLst>
          </p:cNvPr>
          <p:cNvSpPr/>
          <p:nvPr/>
        </p:nvSpPr>
        <p:spPr bwMode="auto">
          <a:xfrm>
            <a:off x="739140" y="2649855"/>
            <a:ext cx="466725" cy="2055495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3843FB9-9E3B-7BA9-2857-F8F33BF999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064" y="4990981"/>
            <a:ext cx="2916324" cy="1536981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3A0080F-197F-8AD6-2C05-B047B76A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72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左大括号 9">
            <a:extLst>
              <a:ext uri="{FF2B5EF4-FFF2-40B4-BE49-F238E27FC236}">
                <a16:creationId xmlns:a16="http://schemas.microsoft.com/office/drawing/2014/main" id="{E47283F1-9E60-9D34-2E50-BBD3E4EA0958}"/>
              </a:ext>
            </a:extLst>
          </p:cNvPr>
          <p:cNvSpPr/>
          <p:nvPr/>
        </p:nvSpPr>
        <p:spPr bwMode="auto">
          <a:xfrm>
            <a:off x="739140" y="2649855"/>
            <a:ext cx="466725" cy="2055495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DF069689-924D-A0F9-47B1-7E3BFC977E59}"/>
              </a:ext>
            </a:extLst>
          </p:cNvPr>
          <p:cNvSpPr txBox="1"/>
          <p:nvPr/>
        </p:nvSpPr>
        <p:spPr>
          <a:xfrm>
            <a:off x="508860" y="1948520"/>
            <a:ext cx="82702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500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粒子的计数率为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0.24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个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，平均能量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(Mean energy)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和半高宽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(FWHM)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8.3MeV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6.8MeV</a:t>
            </a:r>
          </a:p>
          <a:p>
            <a:pPr algn="just">
              <a:buFont typeface="Wingdings" pitchFamily="2" charset="2"/>
              <a:buChar char="Ø"/>
            </a:pPr>
            <a:endParaRPr lang="en-US" altLang="zh-CN" sz="15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500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粒子的计数率为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3.57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个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，平均能量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(Mean energy)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和半高宽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(FWHM)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为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15.8MeV</a:t>
            </a:r>
            <a:r>
              <a:rPr lang="zh-CN" altLang="en-US" sz="1500" b="1" dirty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CN" sz="1500" b="1" dirty="0">
                <a:latin typeface="Times New Roman" pitchFamily="18" charset="0"/>
                <a:cs typeface="Times New Roman" pitchFamily="18" charset="0"/>
              </a:rPr>
              <a:t>9.5MeV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83FFE63D-8CEA-C31B-1806-EFA991BE5F25}"/>
              </a:ext>
            </a:extLst>
          </p:cNvPr>
          <p:cNvSpPr/>
          <p:nvPr/>
        </p:nvSpPr>
        <p:spPr bwMode="auto">
          <a:xfrm rot="10800000">
            <a:off x="5377815" y="2535555"/>
            <a:ext cx="466725" cy="2750820"/>
          </a:xfrm>
          <a:prstGeom prst="lef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34E6031-DA5F-1DCD-A5B9-B3AD83E29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75140"/>
              </p:ext>
            </p:extLst>
          </p:nvPr>
        </p:nvGraphicFramePr>
        <p:xfrm>
          <a:off x="632584" y="3506728"/>
          <a:ext cx="314515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粒子种类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计数率</a:t>
                      </a:r>
                      <a:r>
                        <a:rPr lang="en-US" altLang="zh-CN" sz="1400" dirty="0">
                          <a:latin typeface="Times New Roman" pitchFamily="18" charset="0"/>
                          <a:cs typeface="Times New Roman" pitchFamily="18" charset="0"/>
                        </a:rPr>
                        <a:t>/s</a:t>
                      </a:r>
                      <a:r>
                        <a:rPr lang="en-US" altLang="zh-CN" sz="1400" baseline="3000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zh-CN" altLang="en-US" sz="14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概率</a:t>
                      </a:r>
                      <a:r>
                        <a:rPr lang="en-US" altLang="zh-CN" sz="1400" dirty="0">
                          <a:latin typeface="Times New Roman" pitchFamily="18" charset="0"/>
                          <a:cs typeface="Times New Roman" pitchFamily="18" charset="0"/>
                        </a:rPr>
                        <a:t>/%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三分裂变的</a:t>
                      </a:r>
                      <a:r>
                        <a:rPr lang="en-US" altLang="zh-CN" sz="14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粒子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cs typeface="Times New Roman" pitchFamily="18" charset="0"/>
                        </a:rPr>
                        <a:t>3.57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92.27%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三分裂变的</a:t>
                      </a:r>
                      <a:r>
                        <a:rPr lang="en-US" altLang="zh-CN" sz="1400" dirty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zh-CN" altLang="en-US" sz="1400" dirty="0">
                          <a:latin typeface="Times New Roman" pitchFamily="18" charset="0"/>
                          <a:cs typeface="Times New Roman" pitchFamily="18" charset="0"/>
                        </a:rPr>
                        <a:t>粒子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itchFamily="18" charset="0"/>
                          <a:cs typeface="Times New Roman" pitchFamily="18" charset="0"/>
                        </a:rPr>
                        <a:t>0.24</a:t>
                      </a:r>
                      <a:endParaRPr lang="zh-CN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6.20%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三分裂变的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粒子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0.041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1.06%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三分裂变的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粒子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0.018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0.47%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30380423"/>
                  </a:ext>
                </a:extLst>
              </a:tr>
            </a:tbl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44A4DD7F-808D-AC51-316E-F3759D9C67E9}"/>
              </a:ext>
            </a:extLst>
          </p:cNvPr>
          <p:cNvSpPr txBox="1"/>
          <p:nvPr/>
        </p:nvSpPr>
        <p:spPr>
          <a:xfrm>
            <a:off x="632584" y="5157192"/>
            <a:ext cx="3939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粒子发射方向为：</a:t>
            </a:r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2π</a:t>
            </a:r>
            <a:r>
              <a:rPr lang="zh-CN" altLang="en-US" sz="1350" b="1" dirty="0">
                <a:latin typeface="Times New Roman" pitchFamily="18" charset="0"/>
                <a:cs typeface="Times New Roman" pitchFamily="18" charset="0"/>
              </a:rPr>
              <a:t>方向发射</a:t>
            </a:r>
            <a:endParaRPr lang="en-US" altLang="zh-CN" sz="13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13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时间投影室气压及气体：</a:t>
            </a:r>
            <a:r>
              <a:rPr lang="en-US" altLang="zh-CN" sz="1350" b="1" dirty="0">
                <a:latin typeface="Times New Roman" pitchFamily="18" charset="0"/>
                <a:cs typeface="Times New Roman" pitchFamily="18" charset="0"/>
              </a:rPr>
              <a:t>97%Ar+3%CO</a:t>
            </a:r>
            <a:r>
              <a:rPr lang="en-US" altLang="zh-CN" sz="135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203DEF1-7A41-5ACA-3138-93A681B82B45}"/>
              </a:ext>
            </a:extLst>
          </p:cNvPr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C09A84A-C42C-34B5-97D3-EECE9A8F1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CFD9EA-4968-DDC8-35B7-7359CF76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8A36A6-94D8-4343-0ED5-65E834297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3" t="35326" r="53112" b="16401"/>
          <a:stretch/>
        </p:blipFill>
        <p:spPr>
          <a:xfrm>
            <a:off x="3893207" y="3356992"/>
            <a:ext cx="2614125" cy="19384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2BCF9F-28D2-4BAF-A4B1-77371F794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1" t="41600" r="54357" b="12201"/>
          <a:stretch/>
        </p:blipFill>
        <p:spPr>
          <a:xfrm>
            <a:off x="6475616" y="3429000"/>
            <a:ext cx="2560320" cy="18467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401CD04-57CA-3109-DF83-4266B5EB6403}"/>
              </a:ext>
            </a:extLst>
          </p:cNvPr>
          <p:cNvSpPr txBox="1"/>
          <p:nvPr/>
        </p:nvSpPr>
        <p:spPr>
          <a:xfrm>
            <a:off x="4810751" y="5216522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粒子能谱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13C498-2E26-69B6-D1C4-ECB330D33019}"/>
              </a:ext>
            </a:extLst>
          </p:cNvPr>
          <p:cNvSpPr txBox="1"/>
          <p:nvPr/>
        </p:nvSpPr>
        <p:spPr>
          <a:xfrm>
            <a:off x="7436324" y="5216522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粒子能谱</a:t>
            </a:r>
          </a:p>
        </p:txBody>
      </p:sp>
    </p:spTree>
    <p:extLst>
      <p:ext uri="{BB962C8B-B14F-4D97-AF65-F5344CB8AC3E}">
        <p14:creationId xmlns:p14="http://schemas.microsoft.com/office/powerpoint/2010/main" val="4726789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CF672E07-85A2-B309-757B-38D64572A628}"/>
              </a:ext>
            </a:extLst>
          </p:cNvPr>
          <p:cNvSpPr txBox="1"/>
          <p:nvPr/>
        </p:nvSpPr>
        <p:spPr>
          <a:xfrm>
            <a:off x="1808045" y="4307622"/>
            <a:ext cx="10261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20atm</a:t>
            </a:r>
            <a:endParaRPr lang="zh-CN" altLang="en-US" sz="1350" dirty="0">
              <a:highlight>
                <a:srgbClr val="FFFF00"/>
              </a:highligh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5D10DE5-87E5-C177-C064-804AA57A4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" t="15479" r="3045" b="5144"/>
          <a:stretch/>
        </p:blipFill>
        <p:spPr>
          <a:xfrm>
            <a:off x="412061" y="3059829"/>
            <a:ext cx="2576091" cy="16684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DF48AF-CA25-3AC5-124A-4852BF60D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8" t="15874" r="2062" b="6017"/>
          <a:stretch/>
        </p:blipFill>
        <p:spPr>
          <a:xfrm>
            <a:off x="3449775" y="3057257"/>
            <a:ext cx="2576090" cy="16508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5E263DC-5BF5-1173-A839-BF3B39468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2" t="16003" r="981" b="4307"/>
          <a:stretch/>
        </p:blipFill>
        <p:spPr>
          <a:xfrm>
            <a:off x="6460406" y="3059924"/>
            <a:ext cx="2576090" cy="166908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27B3B94-993A-62CD-8D4A-7B59FD73237F}"/>
              </a:ext>
            </a:extLst>
          </p:cNvPr>
          <p:cNvSpPr txBox="1"/>
          <p:nvPr/>
        </p:nvSpPr>
        <p:spPr>
          <a:xfrm>
            <a:off x="1169463" y="3341115"/>
            <a:ext cx="66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ea typeface="微软雅黑" panose="020B0503020204020204" pitchFamily="34" charset="-122"/>
              </a:rPr>
              <a:t>α</a:t>
            </a:r>
            <a:r>
              <a:rPr lang="zh-CN" altLang="en-US" sz="1400" dirty="0">
                <a:solidFill>
                  <a:srgbClr val="0000FF"/>
                </a:solidFill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DB4A918-02A0-702B-5BDF-7608F61111DD}"/>
              </a:ext>
            </a:extLst>
          </p:cNvPr>
          <p:cNvSpPr txBox="1"/>
          <p:nvPr/>
        </p:nvSpPr>
        <p:spPr>
          <a:xfrm>
            <a:off x="1515310" y="3936924"/>
            <a:ext cx="75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t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FFDBA50-1A6D-CA7A-5D42-01D095EF3369}"/>
              </a:ext>
            </a:extLst>
          </p:cNvPr>
          <p:cNvSpPr txBox="1"/>
          <p:nvPr/>
        </p:nvSpPr>
        <p:spPr>
          <a:xfrm>
            <a:off x="2197025" y="4039936"/>
            <a:ext cx="71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d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6574F53-2AED-E89F-89A5-A4239C1F2928}"/>
              </a:ext>
            </a:extLst>
          </p:cNvPr>
          <p:cNvSpPr txBox="1"/>
          <p:nvPr/>
        </p:nvSpPr>
        <p:spPr>
          <a:xfrm>
            <a:off x="2209738" y="4272915"/>
            <a:ext cx="66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p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2EA2CCE4-BBDA-02E0-2D9E-CEB22A2B0A7F}"/>
              </a:ext>
            </a:extLst>
          </p:cNvPr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DA845BB3-CDC6-2AA1-75BD-3C11C862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001843-7D9F-C383-0F52-E00C01A7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B863F9-3125-71A5-63DE-8E6D9B4D8CC2}"/>
              </a:ext>
            </a:extLst>
          </p:cNvPr>
          <p:cNvSpPr txBox="1"/>
          <p:nvPr/>
        </p:nvSpPr>
        <p:spPr>
          <a:xfrm>
            <a:off x="403783" y="2456561"/>
            <a:ext cx="275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ea typeface="微软雅黑" panose="020B0503020204020204" pitchFamily="34" charset="-122"/>
              </a:rPr>
              <a:t>能量和径迹长度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二维谱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(6atm)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1F24F5-5E99-9C03-5442-75E6F4D5899F}"/>
              </a:ext>
            </a:extLst>
          </p:cNvPr>
          <p:cNvSpPr txBox="1"/>
          <p:nvPr/>
        </p:nvSpPr>
        <p:spPr>
          <a:xfrm>
            <a:off x="1029540" y="4670625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径迹长度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(mm)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6206458-29FF-91CD-3CC4-DEBCB792558F}"/>
              </a:ext>
            </a:extLst>
          </p:cNvPr>
          <p:cNvSpPr txBox="1"/>
          <p:nvPr/>
        </p:nvSpPr>
        <p:spPr>
          <a:xfrm rot="16200000">
            <a:off x="-485473" y="3650760"/>
            <a:ext cx="157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7C2428-45D6-BDDA-5DBA-00D8C2EF705A}"/>
              </a:ext>
            </a:extLst>
          </p:cNvPr>
          <p:cNvSpPr txBox="1"/>
          <p:nvPr/>
        </p:nvSpPr>
        <p:spPr>
          <a:xfrm>
            <a:off x="4238883" y="3260421"/>
            <a:ext cx="66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ea typeface="微软雅黑" panose="020B0503020204020204" pitchFamily="34" charset="-122"/>
              </a:rPr>
              <a:t>α</a:t>
            </a:r>
            <a:r>
              <a:rPr lang="zh-CN" altLang="en-US" sz="1400" dirty="0">
                <a:solidFill>
                  <a:srgbClr val="0000FF"/>
                </a:solidFill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6DFAB8-099A-630C-E4CA-91A498C2C40D}"/>
              </a:ext>
            </a:extLst>
          </p:cNvPr>
          <p:cNvSpPr txBox="1"/>
          <p:nvPr/>
        </p:nvSpPr>
        <p:spPr>
          <a:xfrm>
            <a:off x="4597543" y="3698757"/>
            <a:ext cx="75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t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0C495F-5CE0-CB58-3C7E-B1F8DAE59341}"/>
              </a:ext>
            </a:extLst>
          </p:cNvPr>
          <p:cNvSpPr txBox="1"/>
          <p:nvPr/>
        </p:nvSpPr>
        <p:spPr>
          <a:xfrm>
            <a:off x="5061685" y="3818324"/>
            <a:ext cx="71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d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1E45EE-B7BC-3B9D-795A-84F6BDE5EFD4}"/>
              </a:ext>
            </a:extLst>
          </p:cNvPr>
          <p:cNvSpPr txBox="1"/>
          <p:nvPr/>
        </p:nvSpPr>
        <p:spPr>
          <a:xfrm>
            <a:off x="5167084" y="4059086"/>
            <a:ext cx="66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p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E6A8901-62C1-8289-B210-0B976E3B8A7C}"/>
              </a:ext>
            </a:extLst>
          </p:cNvPr>
          <p:cNvSpPr txBox="1"/>
          <p:nvPr/>
        </p:nvSpPr>
        <p:spPr>
          <a:xfrm>
            <a:off x="3397544" y="2460558"/>
            <a:ext cx="275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ea typeface="微软雅黑" panose="020B0503020204020204" pitchFamily="34" charset="-122"/>
              </a:rPr>
              <a:t>能量和径迹长度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二维谱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(14atm)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302ABA-B05F-9B00-5AA6-6CC37E901017}"/>
              </a:ext>
            </a:extLst>
          </p:cNvPr>
          <p:cNvSpPr txBox="1"/>
          <p:nvPr/>
        </p:nvSpPr>
        <p:spPr>
          <a:xfrm>
            <a:off x="4023301" y="4674622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径迹长度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(mm)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E4EE9D-CB84-93B5-B33A-CBC4673C6F5A}"/>
              </a:ext>
            </a:extLst>
          </p:cNvPr>
          <p:cNvSpPr txBox="1"/>
          <p:nvPr/>
        </p:nvSpPr>
        <p:spPr>
          <a:xfrm rot="16200000">
            <a:off x="2508288" y="3654757"/>
            <a:ext cx="157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0EFAC5-D869-D1B1-BED4-75F6F0D7576A}"/>
              </a:ext>
            </a:extLst>
          </p:cNvPr>
          <p:cNvSpPr txBox="1"/>
          <p:nvPr/>
        </p:nvSpPr>
        <p:spPr>
          <a:xfrm>
            <a:off x="7024990" y="3222254"/>
            <a:ext cx="66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ea typeface="微软雅黑" panose="020B0503020204020204" pitchFamily="34" charset="-122"/>
              </a:rPr>
              <a:t>α</a:t>
            </a:r>
            <a:r>
              <a:rPr lang="zh-CN" altLang="en-US" sz="1400" dirty="0">
                <a:solidFill>
                  <a:srgbClr val="0000FF"/>
                </a:solidFill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8AEC28-2A79-5E51-0B42-DFA82CE43F53}"/>
              </a:ext>
            </a:extLst>
          </p:cNvPr>
          <p:cNvSpPr txBox="1"/>
          <p:nvPr/>
        </p:nvSpPr>
        <p:spPr>
          <a:xfrm>
            <a:off x="7385742" y="3567775"/>
            <a:ext cx="75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t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64B1B72-7AC0-2643-4AA6-83F34FA86276}"/>
              </a:ext>
            </a:extLst>
          </p:cNvPr>
          <p:cNvSpPr txBox="1"/>
          <p:nvPr/>
        </p:nvSpPr>
        <p:spPr>
          <a:xfrm>
            <a:off x="7898707" y="3728773"/>
            <a:ext cx="716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d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E9933C4-7B8F-168E-B715-80203C7C73CE}"/>
              </a:ext>
            </a:extLst>
          </p:cNvPr>
          <p:cNvSpPr txBox="1"/>
          <p:nvPr/>
        </p:nvSpPr>
        <p:spPr>
          <a:xfrm>
            <a:off x="8197893" y="3957967"/>
            <a:ext cx="66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+mj-lt"/>
              </a:rPr>
              <a:t>p</a:t>
            </a:r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483BE7B-28D4-3959-2EA5-032CE2097269}"/>
              </a:ext>
            </a:extLst>
          </p:cNvPr>
          <p:cNvSpPr txBox="1"/>
          <p:nvPr/>
        </p:nvSpPr>
        <p:spPr>
          <a:xfrm>
            <a:off x="6348962" y="2456561"/>
            <a:ext cx="275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ea typeface="微软雅黑" panose="020B0503020204020204" pitchFamily="34" charset="-122"/>
              </a:rPr>
              <a:t>能量和径迹长度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二维谱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(20atm)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6FD76F8-CA37-A1A2-5BB2-44BEFE775FD3}"/>
              </a:ext>
            </a:extLst>
          </p:cNvPr>
          <p:cNvSpPr txBox="1"/>
          <p:nvPr/>
        </p:nvSpPr>
        <p:spPr>
          <a:xfrm>
            <a:off x="6974719" y="4670625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径迹长度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(mm)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B4AC8E6-6CCC-747F-407B-47B4F0E07B72}"/>
              </a:ext>
            </a:extLst>
          </p:cNvPr>
          <p:cNvSpPr txBox="1"/>
          <p:nvPr/>
        </p:nvSpPr>
        <p:spPr>
          <a:xfrm rot="16200000">
            <a:off x="5459706" y="3650760"/>
            <a:ext cx="1575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D77E5E1-D7BA-AEF6-D226-85F161A88539}"/>
              </a:ext>
            </a:extLst>
          </p:cNvPr>
          <p:cNvSpPr/>
          <p:nvPr/>
        </p:nvSpPr>
        <p:spPr>
          <a:xfrm>
            <a:off x="1906926" y="3159324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E24B6E9-E05D-0896-3813-69F1AD3712F9}"/>
              </a:ext>
            </a:extLst>
          </p:cNvPr>
          <p:cNvSpPr/>
          <p:nvPr/>
        </p:nvSpPr>
        <p:spPr>
          <a:xfrm>
            <a:off x="5096096" y="3139366"/>
            <a:ext cx="699510" cy="46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F076934-5F2E-A637-AD0D-BF5CC156D9F9}"/>
              </a:ext>
            </a:extLst>
          </p:cNvPr>
          <p:cNvSpPr/>
          <p:nvPr/>
        </p:nvSpPr>
        <p:spPr>
          <a:xfrm>
            <a:off x="8050090" y="3142452"/>
            <a:ext cx="716758" cy="46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67597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0CCAC66-475E-7133-DFD1-E448AD740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4" t="18929" r="2713" b="6149"/>
          <a:stretch/>
        </p:blipFill>
        <p:spPr>
          <a:xfrm>
            <a:off x="479359" y="2063531"/>
            <a:ext cx="2592000" cy="15981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8BE4B4F-2F60-83E4-780B-9A5B2888A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0" t="17960" r="2466" b="6233"/>
          <a:stretch/>
        </p:blipFill>
        <p:spPr>
          <a:xfrm>
            <a:off x="3415098" y="2063531"/>
            <a:ext cx="2592000" cy="16348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207D99F-5103-DE89-BE94-1D6A792339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9" t="17517" r="4815" b="6282"/>
          <a:stretch/>
        </p:blipFill>
        <p:spPr>
          <a:xfrm>
            <a:off x="6471749" y="2063531"/>
            <a:ext cx="2516497" cy="1643841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1BE2674-5AE2-E2B4-7200-4DE0B5D75726}"/>
              </a:ext>
            </a:extLst>
          </p:cNvPr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FF7225F1-53A6-581A-DC49-020419C3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BD460F-170F-64BE-B91C-0F24804E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519ADC-07E8-5B79-25C1-AD6912EBAA4E}"/>
              </a:ext>
            </a:extLst>
          </p:cNvPr>
          <p:cNvSpPr txBox="1"/>
          <p:nvPr/>
        </p:nvSpPr>
        <p:spPr>
          <a:xfrm>
            <a:off x="447191" y="1700808"/>
            <a:ext cx="27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粒子能谱</a:t>
            </a:r>
            <a:r>
              <a:rPr lang="en-US" altLang="zh-CN" dirty="0">
                <a:ea typeface="微软雅黑" panose="020B0503020204020204" pitchFamily="34" charset="-122"/>
              </a:rPr>
              <a:t>(6atm)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D4DF80-A7DF-4F31-9F73-210728DDD7C2}"/>
              </a:ext>
            </a:extLst>
          </p:cNvPr>
          <p:cNvSpPr txBox="1"/>
          <p:nvPr/>
        </p:nvSpPr>
        <p:spPr>
          <a:xfrm>
            <a:off x="1047840" y="3634163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320F43-F6A3-74F8-902B-1D7C38DAC45E}"/>
              </a:ext>
            </a:extLst>
          </p:cNvPr>
          <p:cNvSpPr txBox="1"/>
          <p:nvPr/>
        </p:nvSpPr>
        <p:spPr>
          <a:xfrm rot="16200000">
            <a:off x="47163" y="2616178"/>
            <a:ext cx="646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C55140-0BC4-B963-1A9A-DE0A43B14948}"/>
              </a:ext>
            </a:extLst>
          </p:cNvPr>
          <p:cNvSpPr txBox="1"/>
          <p:nvPr/>
        </p:nvSpPr>
        <p:spPr>
          <a:xfrm>
            <a:off x="3336719" y="1700808"/>
            <a:ext cx="27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粒子能谱</a:t>
            </a:r>
            <a:r>
              <a:rPr lang="en-US" altLang="zh-CN" dirty="0">
                <a:ea typeface="微软雅黑" panose="020B0503020204020204" pitchFamily="34" charset="-122"/>
              </a:rPr>
              <a:t>(14atm)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1A8D475-1616-B831-46A1-3591A242EEF9}"/>
              </a:ext>
            </a:extLst>
          </p:cNvPr>
          <p:cNvSpPr txBox="1"/>
          <p:nvPr/>
        </p:nvSpPr>
        <p:spPr>
          <a:xfrm>
            <a:off x="3923332" y="3634163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85C0FB8-1D99-C8F6-02B9-3F2B42AB1301}"/>
              </a:ext>
            </a:extLst>
          </p:cNvPr>
          <p:cNvSpPr txBox="1"/>
          <p:nvPr/>
        </p:nvSpPr>
        <p:spPr>
          <a:xfrm rot="16200000">
            <a:off x="2922655" y="2642542"/>
            <a:ext cx="646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14CE27-6BF3-7582-8D16-A2CC8506394B}"/>
              </a:ext>
            </a:extLst>
          </p:cNvPr>
          <p:cNvSpPr txBox="1"/>
          <p:nvPr/>
        </p:nvSpPr>
        <p:spPr>
          <a:xfrm>
            <a:off x="6337430" y="1700808"/>
            <a:ext cx="27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粒子能谱</a:t>
            </a:r>
            <a:r>
              <a:rPr lang="en-US" altLang="zh-CN" dirty="0">
                <a:ea typeface="微软雅黑" panose="020B0503020204020204" pitchFamily="34" charset="-122"/>
              </a:rPr>
              <a:t>(20atm)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6A81002-DE64-8F52-7332-35032A0D5724}"/>
              </a:ext>
            </a:extLst>
          </p:cNvPr>
          <p:cNvSpPr txBox="1"/>
          <p:nvPr/>
        </p:nvSpPr>
        <p:spPr>
          <a:xfrm>
            <a:off x="6916935" y="3645024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F9E0E4D-29B1-D223-C2AB-F0D292787795}"/>
              </a:ext>
            </a:extLst>
          </p:cNvPr>
          <p:cNvSpPr txBox="1"/>
          <p:nvPr/>
        </p:nvSpPr>
        <p:spPr>
          <a:xfrm rot="16200000">
            <a:off x="5916258" y="2667702"/>
            <a:ext cx="646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6EAD863-8278-73C1-19A2-3B3E38D9FF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43" t="17813" r="4946" b="5837"/>
          <a:stretch/>
        </p:blipFill>
        <p:spPr>
          <a:xfrm>
            <a:off x="3415098" y="4453736"/>
            <a:ext cx="2592000" cy="16812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8B1D98D-6CCC-C0FE-FE39-9C7F84C9EE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9" t="18664" r="4572" b="5960"/>
          <a:stretch/>
        </p:blipFill>
        <p:spPr>
          <a:xfrm>
            <a:off x="479358" y="4453735"/>
            <a:ext cx="2667701" cy="169557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AF5BF89-2980-4502-E485-F2C430E21B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40" t="17630" r="5069" b="6094"/>
          <a:stretch/>
        </p:blipFill>
        <p:spPr>
          <a:xfrm>
            <a:off x="6396247" y="4453736"/>
            <a:ext cx="2592000" cy="1695573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6FFF92D-1544-03F7-6A82-6DEAD68F6F9B}"/>
              </a:ext>
            </a:extLst>
          </p:cNvPr>
          <p:cNvSpPr txBox="1"/>
          <p:nvPr/>
        </p:nvSpPr>
        <p:spPr>
          <a:xfrm>
            <a:off x="422844" y="4098558"/>
            <a:ext cx="27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粒子能谱</a:t>
            </a:r>
            <a:r>
              <a:rPr lang="en-US" altLang="zh-CN" dirty="0">
                <a:ea typeface="微软雅黑" panose="020B0503020204020204" pitchFamily="34" charset="-122"/>
              </a:rPr>
              <a:t>(6atm)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DFD88D-7A9D-CDCE-BB17-4240F0E5E039}"/>
              </a:ext>
            </a:extLst>
          </p:cNvPr>
          <p:cNvSpPr txBox="1"/>
          <p:nvPr/>
        </p:nvSpPr>
        <p:spPr>
          <a:xfrm>
            <a:off x="1023493" y="6103921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140CDE5-D04B-E87B-A634-2379B106B3FD}"/>
              </a:ext>
            </a:extLst>
          </p:cNvPr>
          <p:cNvSpPr txBox="1"/>
          <p:nvPr/>
        </p:nvSpPr>
        <p:spPr>
          <a:xfrm rot="16200000">
            <a:off x="22816" y="5013928"/>
            <a:ext cx="646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5B11E69-CECB-0F16-5D44-E01C61CB9115}"/>
              </a:ext>
            </a:extLst>
          </p:cNvPr>
          <p:cNvSpPr txBox="1"/>
          <p:nvPr/>
        </p:nvSpPr>
        <p:spPr>
          <a:xfrm>
            <a:off x="3312372" y="4098558"/>
            <a:ext cx="27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粒子能谱</a:t>
            </a:r>
            <a:r>
              <a:rPr lang="en-US" altLang="zh-CN" dirty="0">
                <a:ea typeface="微软雅黑" panose="020B0503020204020204" pitchFamily="34" charset="-122"/>
              </a:rPr>
              <a:t>(14atm)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4CCD3DC-6267-D68E-4DB8-92E7BDA4760E}"/>
              </a:ext>
            </a:extLst>
          </p:cNvPr>
          <p:cNvSpPr txBox="1"/>
          <p:nvPr/>
        </p:nvSpPr>
        <p:spPr>
          <a:xfrm>
            <a:off x="3898985" y="6103921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5059C37-697F-3975-CFA5-9626031D81AC}"/>
              </a:ext>
            </a:extLst>
          </p:cNvPr>
          <p:cNvSpPr txBox="1"/>
          <p:nvPr/>
        </p:nvSpPr>
        <p:spPr>
          <a:xfrm>
            <a:off x="6313083" y="4098558"/>
            <a:ext cx="27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粒子能谱</a:t>
            </a:r>
            <a:r>
              <a:rPr lang="en-US" altLang="zh-CN" dirty="0">
                <a:ea typeface="微软雅黑" panose="020B0503020204020204" pitchFamily="34" charset="-122"/>
              </a:rPr>
              <a:t>(20atm)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E18F0B0-169F-4FF9-7C20-EA63C68BC69F}"/>
              </a:ext>
            </a:extLst>
          </p:cNvPr>
          <p:cNvSpPr txBox="1"/>
          <p:nvPr/>
        </p:nvSpPr>
        <p:spPr>
          <a:xfrm>
            <a:off x="6892588" y="6114782"/>
            <a:ext cx="155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Chnanel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00DEA5F-FF44-29B9-5BD9-3C232AC2D30F}"/>
              </a:ext>
            </a:extLst>
          </p:cNvPr>
          <p:cNvSpPr txBox="1"/>
          <p:nvPr/>
        </p:nvSpPr>
        <p:spPr>
          <a:xfrm rot="16200000">
            <a:off x="2609553" y="4690762"/>
            <a:ext cx="127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1FBB0C5-2317-7E85-A020-CA4FA13CB534}"/>
              </a:ext>
            </a:extLst>
          </p:cNvPr>
          <p:cNvSpPr txBox="1"/>
          <p:nvPr/>
        </p:nvSpPr>
        <p:spPr>
          <a:xfrm rot="16200000">
            <a:off x="5603156" y="4715922"/>
            <a:ext cx="127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计数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A50C7F1-2C64-1B5A-4089-267D819B08C1}"/>
              </a:ext>
            </a:extLst>
          </p:cNvPr>
          <p:cNvSpPr/>
          <p:nvPr/>
        </p:nvSpPr>
        <p:spPr>
          <a:xfrm>
            <a:off x="2123727" y="2088317"/>
            <a:ext cx="720491" cy="5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DDBE20D-3BED-8CF2-4588-1888627F79E6}"/>
              </a:ext>
            </a:extLst>
          </p:cNvPr>
          <p:cNvSpPr/>
          <p:nvPr/>
        </p:nvSpPr>
        <p:spPr>
          <a:xfrm>
            <a:off x="5047406" y="2112993"/>
            <a:ext cx="724856" cy="58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57E2E38-59A1-C548-42C3-E8AD4B472ECF}"/>
              </a:ext>
            </a:extLst>
          </p:cNvPr>
          <p:cNvSpPr/>
          <p:nvPr/>
        </p:nvSpPr>
        <p:spPr>
          <a:xfrm>
            <a:off x="8089351" y="2121797"/>
            <a:ext cx="720491" cy="5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89E7F04-AFE1-837C-8F54-666BE12E3C2D}"/>
              </a:ext>
            </a:extLst>
          </p:cNvPr>
          <p:cNvSpPr/>
          <p:nvPr/>
        </p:nvSpPr>
        <p:spPr>
          <a:xfrm>
            <a:off x="2206948" y="4491093"/>
            <a:ext cx="767568" cy="58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3294F2D-6D57-193E-8DD4-1337F8FD0BF1}"/>
              </a:ext>
            </a:extLst>
          </p:cNvPr>
          <p:cNvSpPr/>
          <p:nvPr/>
        </p:nvSpPr>
        <p:spPr>
          <a:xfrm>
            <a:off x="5101946" y="4503889"/>
            <a:ext cx="720491" cy="5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40B03FE-CB73-F423-B037-F749D69DA4BF}"/>
              </a:ext>
            </a:extLst>
          </p:cNvPr>
          <p:cNvSpPr/>
          <p:nvPr/>
        </p:nvSpPr>
        <p:spPr>
          <a:xfrm>
            <a:off x="8100186" y="4504248"/>
            <a:ext cx="720491" cy="561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73015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5">
            <a:extLst>
              <a:ext uri="{FF2B5EF4-FFF2-40B4-BE49-F238E27FC236}">
                <a16:creationId xmlns:a16="http://schemas.microsoft.com/office/drawing/2014/main" id="{34A21DB3-28BC-53E0-BBC7-787C8609C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25549"/>
              </p:ext>
            </p:extLst>
          </p:nvPr>
        </p:nvGraphicFramePr>
        <p:xfrm>
          <a:off x="611560" y="2348880"/>
          <a:ext cx="8043672" cy="90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284">
                  <a:extLst>
                    <a:ext uri="{9D8B030D-6E8A-4147-A177-3AD203B41FA5}">
                      <a16:colId xmlns:a16="http://schemas.microsoft.com/office/drawing/2014/main" val="3501871715"/>
                    </a:ext>
                  </a:extLst>
                </a:gridCol>
                <a:gridCol w="956054">
                  <a:extLst>
                    <a:ext uri="{9D8B030D-6E8A-4147-A177-3AD203B41FA5}">
                      <a16:colId xmlns:a16="http://schemas.microsoft.com/office/drawing/2014/main" val="1967396492"/>
                    </a:ext>
                  </a:extLst>
                </a:gridCol>
                <a:gridCol w="2031614">
                  <a:extLst>
                    <a:ext uri="{9D8B030D-6E8A-4147-A177-3AD203B41FA5}">
                      <a16:colId xmlns:a16="http://schemas.microsoft.com/office/drawing/2014/main" val="65558075"/>
                    </a:ext>
                  </a:extLst>
                </a:gridCol>
                <a:gridCol w="1528975">
                  <a:extLst>
                    <a:ext uri="{9D8B030D-6E8A-4147-A177-3AD203B41FA5}">
                      <a16:colId xmlns:a16="http://schemas.microsoft.com/office/drawing/2014/main" val="2045958016"/>
                    </a:ext>
                  </a:extLst>
                </a:gridCol>
                <a:gridCol w="1100172">
                  <a:extLst>
                    <a:ext uri="{9D8B030D-6E8A-4147-A177-3AD203B41FA5}">
                      <a16:colId xmlns:a16="http://schemas.microsoft.com/office/drawing/2014/main" val="3599442539"/>
                    </a:ext>
                  </a:extLst>
                </a:gridCol>
                <a:gridCol w="1314573">
                  <a:extLst>
                    <a:ext uri="{9D8B030D-6E8A-4147-A177-3AD203B41FA5}">
                      <a16:colId xmlns:a16="http://schemas.microsoft.com/office/drawing/2014/main" val="1098856018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尺寸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气体成分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363793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alt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6-8atm</a:t>
                      </a:r>
                      <a:endParaRPr lang="zh-CN" altLang="en-US" sz="15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altLang="zh-CN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r>
                        <a:rPr lang="zh-CN" alt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，长度</a:t>
                      </a:r>
                      <a:r>
                        <a:rPr lang="en-US" altLang="zh-CN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  <a:endParaRPr lang="zh-CN" altLang="en-US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97%Ar+3%CO</a:t>
                      </a:r>
                      <a:r>
                        <a:rPr lang="en-US" altLang="zh-CN" sz="15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5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1519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1.63mm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523389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14-16atm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7cm</a:t>
                      </a:r>
                      <a:r>
                        <a:rPr lang="zh-CN" altLang="en-US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，长度</a:t>
                      </a:r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7cm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97%Ar+3%CO2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1519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1.63mm</a:t>
                      </a:r>
                      <a:endParaRPr lang="zh-CN" altLang="en-US" sz="15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3498249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3500AA0F-ECB6-DA5B-C5F7-4991918AF8E4}"/>
              </a:ext>
            </a:extLst>
          </p:cNvPr>
          <p:cNvSpPr txBox="1"/>
          <p:nvPr/>
        </p:nvSpPr>
        <p:spPr>
          <a:xfrm>
            <a:off x="280128" y="1770744"/>
            <a:ext cx="248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TPC</a:t>
            </a: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设计要求</a:t>
            </a:r>
            <a:r>
              <a:rPr lang="en-US" altLang="zh-CN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lang="zh-CN" altLang="en-US" sz="2800" dirty="0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" name="表格 15">
            <a:extLst>
              <a:ext uri="{FF2B5EF4-FFF2-40B4-BE49-F238E27FC236}">
                <a16:creationId xmlns:a16="http://schemas.microsoft.com/office/drawing/2014/main" id="{6E529086-80F6-0E74-C80B-28A26FE58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689906"/>
              </p:ext>
            </p:extLst>
          </p:nvPr>
        </p:nvGraphicFramePr>
        <p:xfrm>
          <a:off x="1003709" y="3356992"/>
          <a:ext cx="7312707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0">
                  <a:extLst>
                    <a:ext uri="{9D8B030D-6E8A-4147-A177-3AD203B41FA5}">
                      <a16:colId xmlns:a16="http://schemas.microsoft.com/office/drawing/2014/main" val="35018717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6739649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65558075"/>
                    </a:ext>
                  </a:extLst>
                </a:gridCol>
                <a:gridCol w="1424623">
                  <a:extLst>
                    <a:ext uri="{9D8B030D-6E8A-4147-A177-3AD203B41FA5}">
                      <a16:colId xmlns:a16="http://schemas.microsoft.com/office/drawing/2014/main" val="2045958016"/>
                    </a:ext>
                  </a:extLst>
                </a:gridCol>
                <a:gridCol w="994352">
                  <a:extLst>
                    <a:ext uri="{9D8B030D-6E8A-4147-A177-3AD203B41FA5}">
                      <a16:colId xmlns:a16="http://schemas.microsoft.com/office/drawing/2014/main" val="3599442539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988560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尺寸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气体成分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36379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6-8atm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14cm</a:t>
                      </a:r>
                      <a:r>
                        <a:rPr lang="zh-CN" altLang="en-US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，长度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14cm</a:t>
                      </a:r>
                      <a:endParaRPr lang="zh-CN" alt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97%Ar+3%CO</a:t>
                      </a:r>
                      <a:r>
                        <a:rPr lang="en-US" altLang="zh-CN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6076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1.63mm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5233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6-8atm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498249"/>
                  </a:ext>
                </a:extLst>
              </a:tr>
            </a:tbl>
          </a:graphicData>
        </a:graphic>
      </p:graphicFrame>
      <p:sp>
        <p:nvSpPr>
          <p:cNvPr id="18" name="TextBox 4">
            <a:extLst>
              <a:ext uri="{FF2B5EF4-FFF2-40B4-BE49-F238E27FC236}">
                <a16:creationId xmlns:a16="http://schemas.microsoft.com/office/drawing/2014/main" id="{B0819A2E-709C-F143-F4B9-877EF985AF0E}"/>
              </a:ext>
            </a:extLst>
          </p:cNvPr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F706D71-F54D-34BB-9338-FC029490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D69C30-0DC7-9C82-1F45-B75BD84D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3" name="表格 15">
            <a:extLst>
              <a:ext uri="{FF2B5EF4-FFF2-40B4-BE49-F238E27FC236}">
                <a16:creationId xmlns:a16="http://schemas.microsoft.com/office/drawing/2014/main" id="{541A4419-7556-151D-B5B7-97ECA3D9B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46188"/>
              </p:ext>
            </p:extLst>
          </p:nvPr>
        </p:nvGraphicFramePr>
        <p:xfrm>
          <a:off x="1003709" y="4275575"/>
          <a:ext cx="7312707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0">
                  <a:extLst>
                    <a:ext uri="{9D8B030D-6E8A-4147-A177-3AD203B41FA5}">
                      <a16:colId xmlns:a16="http://schemas.microsoft.com/office/drawing/2014/main" val="35018717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6739649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65558075"/>
                    </a:ext>
                  </a:extLst>
                </a:gridCol>
                <a:gridCol w="1424623">
                  <a:extLst>
                    <a:ext uri="{9D8B030D-6E8A-4147-A177-3AD203B41FA5}">
                      <a16:colId xmlns:a16="http://schemas.microsoft.com/office/drawing/2014/main" val="2045958016"/>
                    </a:ext>
                  </a:extLst>
                </a:gridCol>
                <a:gridCol w="994352">
                  <a:extLst>
                    <a:ext uri="{9D8B030D-6E8A-4147-A177-3AD203B41FA5}">
                      <a16:colId xmlns:a16="http://schemas.microsoft.com/office/drawing/2014/main" val="3599442539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988560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尺寸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气体成分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36379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3-4atm</a:t>
                      </a:r>
                      <a:endParaRPr lang="zh-CN" alt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28cm</a:t>
                      </a:r>
                      <a:r>
                        <a:rPr lang="zh-CN" altLang="en-US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，长度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28cm</a:t>
                      </a:r>
                      <a:endParaRPr lang="zh-CN" alt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97%Ar+3%CO</a:t>
                      </a:r>
                      <a:r>
                        <a:rPr lang="en-US" altLang="zh-CN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6076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3.26mm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5233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498249"/>
                  </a:ext>
                </a:extLst>
              </a:tr>
            </a:tbl>
          </a:graphicData>
        </a:graphic>
      </p:graphicFrame>
      <p:graphicFrame>
        <p:nvGraphicFramePr>
          <p:cNvPr id="4" name="表格 15">
            <a:extLst>
              <a:ext uri="{FF2B5EF4-FFF2-40B4-BE49-F238E27FC236}">
                <a16:creationId xmlns:a16="http://schemas.microsoft.com/office/drawing/2014/main" id="{D96B5DBA-F6E5-E7D6-6C91-A6AB07F30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86812"/>
              </p:ext>
            </p:extLst>
          </p:nvPr>
        </p:nvGraphicFramePr>
        <p:xfrm>
          <a:off x="1003709" y="5194158"/>
          <a:ext cx="7312707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300">
                  <a:extLst>
                    <a:ext uri="{9D8B030D-6E8A-4147-A177-3AD203B41FA5}">
                      <a16:colId xmlns:a16="http://schemas.microsoft.com/office/drawing/2014/main" val="350187171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6739649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65558075"/>
                    </a:ext>
                  </a:extLst>
                </a:gridCol>
                <a:gridCol w="1424623">
                  <a:extLst>
                    <a:ext uri="{9D8B030D-6E8A-4147-A177-3AD203B41FA5}">
                      <a16:colId xmlns:a16="http://schemas.microsoft.com/office/drawing/2014/main" val="2045958016"/>
                    </a:ext>
                  </a:extLst>
                </a:gridCol>
                <a:gridCol w="994352">
                  <a:extLst>
                    <a:ext uri="{9D8B030D-6E8A-4147-A177-3AD203B41FA5}">
                      <a16:colId xmlns:a16="http://schemas.microsoft.com/office/drawing/2014/main" val="3599442539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9885601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气压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尺寸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气体成分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阳极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Pad</a:t>
                      </a: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长度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36379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3-4atm</a:t>
                      </a:r>
                      <a:endParaRPr lang="zh-CN" alt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14cm</a:t>
                      </a:r>
                      <a:r>
                        <a:rPr lang="zh-CN" altLang="en-US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，长度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14cm</a:t>
                      </a:r>
                      <a:endParaRPr lang="zh-CN" alt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+3%CO</a:t>
                      </a:r>
                      <a:r>
                        <a:rPr lang="en-US" altLang="zh-CN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b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6076</a:t>
                      </a:r>
                      <a:endParaRPr lang="zh-CN" altLang="en-US" sz="14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1.63mm</a:t>
                      </a:r>
                      <a:endParaRPr lang="zh-CN" altLang="en-US" sz="1400" b="1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5233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粒子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49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5728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54968" y="116632"/>
            <a:ext cx="6429400" cy="980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汇 报 </a:t>
            </a:r>
            <a:r>
              <a:rPr lang="zh-CN" altLang="en-US" dirty="0"/>
              <a:t>提 纲</a:t>
            </a:r>
            <a:endParaRPr lang="zh-CN" altLang="en-US" sz="4000" dirty="0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 bwMode="auto">
          <a:xfrm>
            <a:off x="2195736" y="1628800"/>
            <a:ext cx="6192688" cy="3456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一、研究背景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二、研究工作设想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三、模拟结果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四、总结展望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FBA4E4-A1A6-B0EA-A4C1-A1355B9A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2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9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3500AA0F-ECB6-DA5B-C5F7-4991918AF8E4}"/>
              </a:ext>
            </a:extLst>
          </p:cNvPr>
          <p:cNvSpPr txBox="1"/>
          <p:nvPr/>
        </p:nvSpPr>
        <p:spPr>
          <a:xfrm>
            <a:off x="280128" y="1770744"/>
            <a:ext cx="8684360" cy="458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en-US" altLang="zh-CN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TPC</a:t>
            </a: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开展</a:t>
            </a:r>
            <a:r>
              <a:rPr lang="en-US" altLang="zh-CN" sz="28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三分裂变的一写思考</a:t>
            </a:r>
            <a:r>
              <a:rPr lang="en-US" altLang="zh-CN" sz="28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由于三分裂变是两个裂变碎片和第三个轻带电是同时发射，可以通过两个信号的</a:t>
            </a:r>
            <a:r>
              <a:rPr lang="zh-CN" altLang="en-US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同一个时间起点、一个大幅值信号和一条长径迹来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判断是否为三分裂的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事件或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事件，但是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事件或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事件的能量比较高，在单位径迹长度上沉积能量较少，需要大的放大倍数，此时裂变信号将会超阈。</a:t>
            </a:r>
            <a:endParaRPr lang="en-US" altLang="zh-CN" sz="20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0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三分裂变和二分裂变的比值为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635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左右，二分裂变的计数率应该控制在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/s 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比较合适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按照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5 mg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000" baseline="30000" dirty="0">
                <a:ea typeface="微软雅黑" panose="020B0503020204020204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靶来算，</a:t>
            </a:r>
            <a:r>
              <a:rPr lang="zh-CN" altLang="en-US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热中子通量约为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6.7×10</a:t>
            </a:r>
            <a:r>
              <a:rPr lang="en-US" altLang="zh-CN" sz="20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n·cm</a:t>
            </a:r>
            <a:r>
              <a:rPr lang="en-US" altLang="zh-CN" sz="20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·s</a:t>
            </a:r>
            <a:r>
              <a:rPr lang="en-US" altLang="zh-CN" sz="20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zh-CN" altLang="en-US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，快中子通量约为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3.9×10</a:t>
            </a:r>
            <a:r>
              <a:rPr lang="en-US" altLang="zh-CN" sz="20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6 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n·cm</a:t>
            </a:r>
            <a:r>
              <a:rPr lang="en-US" altLang="zh-CN" sz="20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-2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·s</a:t>
            </a:r>
            <a:r>
              <a:rPr lang="en-US" altLang="zh-CN" sz="2000" baseline="30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-1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，三分裂变的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粒子计数率约为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0.07 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/s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粒子的计数率为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0.005 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/s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，如果测量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粒子事件需要约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20 h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，如果测量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5000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粒子事件需要约</a:t>
            </a:r>
            <a:r>
              <a:rPr lang="en-US" altLang="zh-CN" sz="2000" dirty="0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300 h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0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由于白光中子源的高能区中子可能会出现信号堆积的问题，可能只能测量得到</a:t>
            </a:r>
            <a:r>
              <a:rPr lang="en-US" altLang="zh-CN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keV</a:t>
            </a:r>
            <a:r>
              <a:rPr lang="zh-CN" altLang="en-US" sz="2000" dirty="0">
                <a:ea typeface="微软雅黑" panose="020B0503020204020204" pitchFamily="34" charset="-122"/>
                <a:cs typeface="Times New Roman" panose="02020603050405020304" pitchFamily="18" charset="0"/>
              </a:rPr>
              <a:t>中子能区的实验数据。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0819A2E-709C-F143-F4B9-877EF985AF0E}"/>
              </a:ext>
            </a:extLst>
          </p:cNvPr>
          <p:cNvSpPr txBox="1"/>
          <p:nvPr/>
        </p:nvSpPr>
        <p:spPr>
          <a:xfrm>
            <a:off x="251520" y="1124744"/>
            <a:ext cx="8784976" cy="5448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时间投影室探测</a:t>
            </a:r>
            <a:r>
              <a:rPr lang="en-US" altLang="zh-CN" sz="2600" b="1" baseline="30000" dirty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三分裂变中</a:t>
            </a:r>
            <a:r>
              <a:rPr lang="el-GR" altLang="zh-CN" sz="26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粒子和</a:t>
            </a:r>
            <a:r>
              <a:rPr lang="en-US" altLang="zh-CN" sz="2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zh-CN" altLang="en-US" sz="2600" b="1" dirty="0">
                <a:latin typeface="Times New Roman" pitchFamily="18" charset="0"/>
                <a:cs typeface="Times New Roman" pitchFamily="18" charset="0"/>
              </a:rPr>
              <a:t>粒子的模拟结果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FF706D71-F54D-34BB-9338-FC029490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3 </a:t>
            </a:r>
            <a:r>
              <a:rPr lang="zh-CN" altLang="en-US" dirty="0">
                <a:sym typeface="Times New Roman" pitchFamily="18" charset="0"/>
              </a:rPr>
              <a:t>模拟结果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D69C30-0DC7-9C82-1F45-B75BD84D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F705E88-F985-1C8D-8CF2-F2B686FF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696" t="43227" r="17045" b="40422"/>
          <a:stretch>
            <a:fillRect/>
          </a:stretch>
        </p:blipFill>
        <p:spPr bwMode="auto">
          <a:xfrm>
            <a:off x="7487447" y="1669574"/>
            <a:ext cx="1175646" cy="62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799417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54968" y="116632"/>
            <a:ext cx="6429400" cy="9807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汇 报 </a:t>
            </a:r>
            <a:r>
              <a:rPr lang="zh-CN" altLang="en-US" dirty="0"/>
              <a:t>提 纲</a:t>
            </a:r>
            <a:endParaRPr lang="zh-CN" altLang="en-US" sz="4000" dirty="0"/>
          </a:p>
        </p:txBody>
      </p:sp>
      <p:sp>
        <p:nvSpPr>
          <p:cNvPr id="55" name="内容占位符 2"/>
          <p:cNvSpPr>
            <a:spLocks noGrp="1"/>
          </p:cNvSpPr>
          <p:nvPr>
            <p:ph idx="1"/>
          </p:nvPr>
        </p:nvSpPr>
        <p:spPr bwMode="auto">
          <a:xfrm>
            <a:off x="2195736" y="1628800"/>
            <a:ext cx="6192688" cy="3456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一、研究背景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二、研究工作设想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4000" b="1" dirty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三、模拟结果</a:t>
            </a:r>
            <a:endParaRPr lang="en-US" altLang="zh-CN" sz="4000" b="1" dirty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四、总结展望</a:t>
            </a:r>
            <a:endParaRPr lang="en-US" altLang="zh-CN" sz="40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53193E-097D-E33F-2196-93342A47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8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>
            <a:extLst>
              <a:ext uri="{FF2B5EF4-FFF2-40B4-BE49-F238E27FC236}">
                <a16:creationId xmlns:a16="http://schemas.microsoft.com/office/drawing/2014/main" id="{C0F23070-1F32-19B0-5540-35DF46C6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Times New Roman" pitchFamily="18" charset="0"/>
              </a:rPr>
              <a:t>4 </a:t>
            </a:r>
            <a:r>
              <a:rPr lang="zh-CN" altLang="en-US" dirty="0">
                <a:sym typeface="Times New Roman" pitchFamily="18" charset="0"/>
              </a:rPr>
              <a:t>总结展望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5DB5F3B-6AA2-4146-85B6-6C931E3CEBF4}"/>
              </a:ext>
            </a:extLst>
          </p:cNvPr>
          <p:cNvSpPr/>
          <p:nvPr/>
        </p:nvSpPr>
        <p:spPr>
          <a:xfrm>
            <a:off x="683568" y="1484784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、目前模拟可以看出三分裂的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粒子可以明显分开，利用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开展三分裂变中轻带电粒子测量具有明显优势；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、可在反应堆热中子源、加速器单能中子源和白光中子源开展测量实验，得到三分裂变中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等轻带电粒子的截面数据和角分布数据。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D30048-2360-4ABD-366D-F2666F9E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1471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>
            <a:extLst>
              <a:ext uri="{FF2B5EF4-FFF2-40B4-BE49-F238E27FC236}">
                <a16:creationId xmlns:a16="http://schemas.microsoft.com/office/drawing/2014/main" id="{C0F23070-1F32-19B0-5540-35DF46C6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960" y="144016"/>
            <a:ext cx="8229600" cy="980728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sym typeface="Times New Roman" pitchFamily="18" charset="0"/>
              </a:rPr>
              <a:t>参考文献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CD30E85B-358E-3DF6-3CF7-91C50965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97348"/>
            <a:ext cx="903649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[1] I.G.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Schoroder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A.J.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Deruytter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J.A. Moore, Relative Probability of Ternary Fission with Emission of Long-Range Alpha Particles in the Thermal-Neutron Fission of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U. Phys. Rev. 137(1965) 159. 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[2] M. Marshall, J. Scobie, The Emission of Alpha Particles and Tritons in the Thermal Neutron Fission of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U. Phys. Lett. 23(1966) 583.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[3] M.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Dakowski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J.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Chwaszczewska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Krogulski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et al, Energy Spectra of Long Range Particles From the Thermal Neutron Fission of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U. Phys. Lett. 25B(1967) 213.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[4] A.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Vorobiev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Seleverstov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Grachov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et al, Light Nuclei from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 Neutron Fission. Phys. Lett. 40B(1972) 102.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[5] M.J.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Fluss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N.D.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Dudey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R.L.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Malewicki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Tritium and Alpha -Particle Yields in Fast and Thermal Neutron Fission of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U. Phys. Rev C. 6(1972) 2252.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[6] P.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D'hondt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Wagemans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A. De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Clercq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et al, Energy Distributions and Absolute Yields of the Charged Light Particles Emitted during the Thermal Neutron Induced Ternary Fission of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. Phys. A346(1980) 461.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[7] C.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Wagemans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D'hondt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Schillebeeckx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. Triton and alpha emission in the thermal-ne</a:t>
            </a:r>
            <a:r>
              <a:rPr lang="el-GR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tron-ind</a:t>
            </a:r>
            <a:r>
              <a:rPr lang="el-GR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ced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 ternary fission of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233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239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Pu, and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Pu. Physical Review C 33 (1986) 3.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[8] </a:t>
            </a:r>
            <a:r>
              <a:rPr lang="zh-CN" altLang="en-US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钱三强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zh-CN" altLang="en-US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重原子核三分裂与四分裂的发现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[M]. 1989.</a:t>
            </a:r>
          </a:p>
          <a:p>
            <a:pPr indent="-720000" algn="just" defTabSz="914034" fontAlgn="base">
              <a:spcBef>
                <a:spcPts val="300"/>
              </a:spcBef>
              <a:spcAft>
                <a:spcPct val="0"/>
              </a:spcAft>
              <a:buNone/>
            </a:pP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[9] S. Pomme, C.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Wagemans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, Ternary-to-binary fission ratios in the resonances for </a:t>
            </a:r>
            <a:r>
              <a:rPr lang="en-US" altLang="zh-CN" sz="1600" baseline="300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U(n, f). </a:t>
            </a:r>
            <a:r>
              <a:rPr lang="en-US" altLang="zh-CN" sz="1600" dirty="0" err="1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altLang="zh-CN" sz="1600" dirty="0">
                <a:solidFill>
                  <a:srgbClr val="292929"/>
                </a:solidFill>
                <a:latin typeface="Times New Roman" pitchFamily="18" charset="0"/>
                <a:cs typeface="Times New Roman" pitchFamily="18" charset="0"/>
              </a:rPr>
              <a:t>. Phys. A587(1995) 1.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B6C697-5322-4287-5B4F-07853F4E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90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21670"/>
            <a:ext cx="9144000" cy="23360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latin typeface="黑体" pitchFamily="49" charset="-122"/>
                <a:ea typeface="黑体" pitchFamily="49" charset="-122"/>
              </a:rPr>
              <a:t>敬请各位专家批评指正！</a:t>
            </a:r>
            <a:endParaRPr lang="en-US" altLang="zh-CN" sz="5400" b="1" spc="50" dirty="0">
              <a:ln w="11430"/>
              <a:latin typeface="黑体" pitchFamily="49" charset="-122"/>
              <a:ea typeface="黑体" pitchFamily="49" charset="-122"/>
            </a:endParaRPr>
          </a:p>
          <a:p>
            <a:pPr algn="ctr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spc="50" dirty="0">
                <a:ln w="11430"/>
                <a:latin typeface="黑体" pitchFamily="49" charset="-122"/>
                <a:ea typeface="黑体" pitchFamily="49" charset="-122"/>
              </a:rPr>
              <a:t>谢谢大家！</a:t>
            </a:r>
            <a:endParaRPr lang="en-US" altLang="zh-CN" sz="5400" b="1" spc="50" dirty="0">
              <a:ln w="11430"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FB3B38-91E0-04C5-4B18-2E65A18D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90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1840" y="3061736"/>
            <a:ext cx="205320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核裂变机理研究</a:t>
            </a:r>
          </a:p>
        </p:txBody>
      </p:sp>
      <p:sp>
        <p:nvSpPr>
          <p:cNvPr id="42" name="标题 3"/>
          <p:cNvSpPr txBox="1">
            <a:spLocks/>
          </p:cNvSpPr>
          <p:nvPr/>
        </p:nvSpPr>
        <p:spPr>
          <a:xfrm>
            <a:off x="827584" y="6063679"/>
            <a:ext cx="7992888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algn="ctr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准确测量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三分裂变数据具有重要的意义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6584" y="3061736"/>
            <a:ext cx="205320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聚变裂变诊断</a:t>
            </a:r>
            <a:endParaRPr lang="en-US" altLang="zh-CN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2358896"/>
            <a:ext cx="8215370" cy="51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中子诱发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三分裂变数据是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重要的核反应数据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5580112" y="3061736"/>
            <a:ext cx="316835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反应堆燃料元件损伤研究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96128"/>
            <a:ext cx="1376949" cy="22210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3501008"/>
            <a:ext cx="2516343" cy="571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4148504"/>
            <a:ext cx="2829197" cy="16687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695994"/>
            <a:ext cx="3174522" cy="211186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F85335-F6CD-B8CA-A834-691245BD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F85335-F6CD-B8CA-A834-691245BD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2" name="TextBox 27">
            <a:extLst>
              <a:ext uri="{FF2B5EF4-FFF2-40B4-BE49-F238E27FC236}">
                <a16:creationId xmlns:a16="http://schemas.microsoft.com/office/drawing/2014/main" id="{8E6FCC79-2D9A-1935-89DC-C8B4FA42A392}"/>
              </a:ext>
            </a:extLst>
          </p:cNvPr>
          <p:cNvSpPr txBox="1"/>
          <p:nvPr/>
        </p:nvSpPr>
        <p:spPr>
          <a:xfrm>
            <a:off x="2703951" y="3070699"/>
            <a:ext cx="6065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二分裂变（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binary fission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）：产生两个反向发射的裂变碎片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CC5D5193-D9D3-8F0F-B4BD-AC9E7B71CB70}"/>
              </a:ext>
            </a:extLst>
          </p:cNvPr>
          <p:cNvSpPr txBox="1"/>
          <p:nvPr/>
        </p:nvSpPr>
        <p:spPr>
          <a:xfrm>
            <a:off x="798857" y="314529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b="1" dirty="0"/>
              <a:t>重核裂变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143631A1-CB36-D576-5E87-7C3ABE4D2BF9}"/>
              </a:ext>
            </a:extLst>
          </p:cNvPr>
          <p:cNvSpPr txBox="1"/>
          <p:nvPr/>
        </p:nvSpPr>
        <p:spPr>
          <a:xfrm>
            <a:off x="2699792" y="4470211"/>
            <a:ext cx="6225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三分裂变（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ternary fission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）：除了裂变碎片外，还有轻带电粒子出射（例如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粒子、氚粒子等）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232CB906-8C84-6B98-E923-E4576A65BE03}"/>
              </a:ext>
            </a:extLst>
          </p:cNvPr>
          <p:cNvSpPr txBox="1"/>
          <p:nvPr/>
        </p:nvSpPr>
        <p:spPr>
          <a:xfrm>
            <a:off x="1514138" y="4470211"/>
            <a:ext cx="134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/>
          </a:lstStyle>
          <a:p>
            <a:pPr algn="l"/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钱三强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何泽慧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EA59A8B2-7AC8-5C83-E5B1-E48484A42D7A}"/>
              </a:ext>
            </a:extLst>
          </p:cNvPr>
          <p:cNvSpPr txBox="1"/>
          <p:nvPr/>
        </p:nvSpPr>
        <p:spPr>
          <a:xfrm>
            <a:off x="323528" y="4654876"/>
            <a:ext cx="112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1948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C8820246-6EDC-C4A4-02E4-A5364A8A2FBE}"/>
              </a:ext>
            </a:extLst>
          </p:cNvPr>
          <p:cNvSpPr txBox="1"/>
          <p:nvPr/>
        </p:nvSpPr>
        <p:spPr>
          <a:xfrm>
            <a:off x="539552" y="2257708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国内外研究现状：</a:t>
            </a:r>
          </a:p>
        </p:txBody>
      </p:sp>
    </p:spTree>
    <p:extLst>
      <p:ext uri="{BB962C8B-B14F-4D97-AF65-F5344CB8AC3E}">
        <p14:creationId xmlns:p14="http://schemas.microsoft.com/office/powerpoint/2010/main" val="40607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F85335-F6CD-B8CA-A834-691245BD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6CDB9B4-FC12-6BFC-5B4E-87DF30E47AA6}"/>
              </a:ext>
            </a:extLst>
          </p:cNvPr>
          <p:cNvSpPr txBox="1"/>
          <p:nvPr/>
        </p:nvSpPr>
        <p:spPr>
          <a:xfrm>
            <a:off x="1334559" y="237036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核乳胶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气体电离室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闪烁探测器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921B4E4-8C14-7289-770E-86EDEE269B71}"/>
              </a:ext>
            </a:extLst>
          </p:cNvPr>
          <p:cNvSpPr txBox="1"/>
          <p:nvPr/>
        </p:nvSpPr>
        <p:spPr>
          <a:xfrm>
            <a:off x="118323" y="2454684"/>
            <a:ext cx="553998" cy="3338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裂变中轻带电粒子测量</a:t>
            </a: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D9C4F80E-A809-F664-F960-CC4BCA82746C}"/>
              </a:ext>
            </a:extLst>
          </p:cNvPr>
          <p:cNvSpPr/>
          <p:nvPr/>
        </p:nvSpPr>
        <p:spPr>
          <a:xfrm>
            <a:off x="692717" y="2634905"/>
            <a:ext cx="601049" cy="2891038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C7232BA-099D-2FA9-6026-590F62A0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696" t="43227" r="17045" b="40422"/>
          <a:stretch>
            <a:fillRect/>
          </a:stretch>
        </p:blipFill>
        <p:spPr bwMode="auto">
          <a:xfrm>
            <a:off x="3131840" y="2137013"/>
            <a:ext cx="2340610" cy="123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FBEB885-C80A-9B31-3083-8AABC7115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1037" t="38066" r="18672" b="35802"/>
          <a:stretch>
            <a:fillRect/>
          </a:stretch>
        </p:blipFill>
        <p:spPr bwMode="auto">
          <a:xfrm>
            <a:off x="5617887" y="2132857"/>
            <a:ext cx="1418599" cy="1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4C88423-ABF3-C2DA-E85B-2A005380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7013" t="39300" r="38174" b="26749"/>
          <a:stretch>
            <a:fillRect/>
          </a:stretch>
        </p:blipFill>
        <p:spPr bwMode="auto">
          <a:xfrm>
            <a:off x="7190397" y="2132856"/>
            <a:ext cx="1615401" cy="1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E1A4339-8B0E-46E6-BD52-4DBBF8E6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4076" y="3449726"/>
            <a:ext cx="2854301" cy="14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DD28844-92DB-50CC-F404-9F41520D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8257" t="37243" r="53112" b="37243"/>
          <a:stretch>
            <a:fillRect/>
          </a:stretch>
        </p:blipFill>
        <p:spPr bwMode="auto">
          <a:xfrm>
            <a:off x="6382696" y="3429757"/>
            <a:ext cx="1615401" cy="145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59C55307-4EB4-89A5-3F6A-22E2B511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37" y="1975390"/>
            <a:ext cx="249299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03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799" b="1" dirty="0">
                <a:solidFill>
                  <a:srgbClr val="292929"/>
                </a:solidFill>
                <a:latin typeface="微软雅黑" panose="020B0503020204020204" pitchFamily="34" charset="-122"/>
              </a:rPr>
              <a:t>二十世纪四、五十年代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CDD57008-B78C-3AB5-E9F7-DCFAC3F3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33500" t="16279" r="14500" b="9302"/>
          <a:stretch>
            <a:fillRect/>
          </a:stretch>
        </p:blipFill>
        <p:spPr bwMode="auto">
          <a:xfrm>
            <a:off x="3995936" y="4819054"/>
            <a:ext cx="1878677" cy="14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ECA9976-2A8D-6348-A612-2F70B6671C28}"/>
              </a:ext>
            </a:extLst>
          </p:cNvPr>
          <p:cNvSpPr txBox="1"/>
          <p:nvPr/>
        </p:nvSpPr>
        <p:spPr>
          <a:xfrm>
            <a:off x="395536" y="6309320"/>
            <a:ext cx="8113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但是没办法进一步区分是什么粒子，因此统称为长射程粒子</a:t>
            </a: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93288A22-B0B8-C1A0-A465-A3024F6E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060848"/>
            <a:ext cx="144016" cy="141238"/>
          </a:xfrm>
          <a:prstGeom prst="ellipse">
            <a:avLst/>
          </a:prstGeom>
          <a:solidFill>
            <a:schemeClr val="tx1"/>
          </a:solidFill>
          <a:ln w="7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034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799" dirty="0">
              <a:solidFill>
                <a:srgbClr val="004C54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9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F85335-F6CD-B8CA-A834-691245BD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0BA469C0-8907-EEC9-1EE6-20AA1EA3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852936"/>
            <a:ext cx="144016" cy="141238"/>
          </a:xfrm>
          <a:prstGeom prst="ellipse">
            <a:avLst/>
          </a:prstGeom>
          <a:solidFill>
            <a:schemeClr val="tx1"/>
          </a:solidFill>
          <a:ln w="7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034" fontAlgn="base"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799" dirty="0">
              <a:solidFill>
                <a:srgbClr val="004C54"/>
              </a:solidFill>
              <a:ea typeface="宋体" panose="02010600030101010101" pitchFamily="2" charset="-122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9C55307-4EB4-89A5-3F6A-22E2B511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739158"/>
            <a:ext cx="203132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03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799" b="1" dirty="0">
                <a:solidFill>
                  <a:srgbClr val="292929"/>
                </a:solidFill>
                <a:latin typeface="微软雅黑" panose="020B0503020204020204" pitchFamily="34" charset="-122"/>
              </a:rPr>
              <a:t>二十世纪六十年代</a:t>
            </a: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87656F09-A845-0E03-57D3-5A31A2D3634C}"/>
              </a:ext>
            </a:extLst>
          </p:cNvPr>
          <p:cNvSpPr txBox="1"/>
          <p:nvPr/>
        </p:nvSpPr>
        <p:spPr>
          <a:xfrm>
            <a:off x="683568" y="3224368"/>
            <a:ext cx="752581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准确获取粒子种类和能量的话，测量的方法大体有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B1553D-E648-BC50-00D1-BA4474B3F731}"/>
              </a:ext>
            </a:extLst>
          </p:cNvPr>
          <p:cNvSpPr/>
          <p:nvPr/>
        </p:nvSpPr>
        <p:spPr>
          <a:xfrm>
            <a:off x="628479" y="3775804"/>
            <a:ext cx="7471913" cy="246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探测器望远镜方法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放化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分离后通过液体闪烁体测量方法 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仅能测量放射性的粒子，例如氚粒子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质谱法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3DF54C9-3F84-D964-6912-AC06AB5D9570}"/>
              </a:ext>
            </a:extLst>
          </p:cNvPr>
          <p:cNvSpPr txBox="1"/>
          <p:nvPr/>
        </p:nvSpPr>
        <p:spPr>
          <a:xfrm>
            <a:off x="539552" y="2113692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国内外研究现状：</a:t>
            </a:r>
          </a:p>
        </p:txBody>
      </p:sp>
    </p:spTree>
    <p:extLst>
      <p:ext uri="{BB962C8B-B14F-4D97-AF65-F5344CB8AC3E}">
        <p14:creationId xmlns:p14="http://schemas.microsoft.com/office/powerpoint/2010/main" val="10443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293842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世界各国的研究学者发现三分裂变中出射的轻带电粒子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大多数是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粒子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90%)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，此外还有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等轻带电粒子，只是这些占的份额很少。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539552" y="2329716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国内外研究现状：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875438"/>
            <a:ext cx="2443628" cy="140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598" y="4864101"/>
            <a:ext cx="2031590" cy="14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3">
            <a:extLst>
              <a:ext uri="{FF2B5EF4-FFF2-40B4-BE49-F238E27FC236}">
                <a16:creationId xmlns:a16="http://schemas.microsoft.com/office/drawing/2014/main" id="{02282707-85B9-3B53-0A47-5F62E7307E2C}"/>
              </a:ext>
            </a:extLst>
          </p:cNvPr>
          <p:cNvSpPr txBox="1">
            <a:spLocks/>
          </p:cNvSpPr>
          <p:nvPr/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73777C-F051-9172-6714-9E1D1C63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0AC9A4-EE71-9CD8-442C-40B720318B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88" t="38045" r="24013" b="14136"/>
          <a:stretch/>
        </p:blipFill>
        <p:spPr>
          <a:xfrm>
            <a:off x="6145453" y="4815008"/>
            <a:ext cx="2097565" cy="15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2938424"/>
            <a:ext cx="8215370" cy="51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热中子诱发</a:t>
            </a:r>
            <a:r>
              <a:rPr lang="en-US" altLang="zh-CN" sz="24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235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中三分裂变占二分裂变比例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不确定度较大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539552" y="2329716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国内外研究现状：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EA9BEC-AA5D-B9E2-132B-7687C7DF3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2" t="47343" r="13776" b="28748"/>
          <a:stretch/>
        </p:blipFill>
        <p:spPr>
          <a:xfrm>
            <a:off x="971600" y="4411947"/>
            <a:ext cx="6975258" cy="12493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E9162C-2D45-F659-0D65-4AD13FA561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7" t="18164" r="14563" b="70730"/>
          <a:stretch/>
        </p:blipFill>
        <p:spPr>
          <a:xfrm>
            <a:off x="971600" y="3809895"/>
            <a:ext cx="7079359" cy="602053"/>
          </a:xfrm>
          <a:prstGeom prst="rect">
            <a:avLst/>
          </a:prstGeom>
        </p:spPr>
      </p:pic>
      <p:sp>
        <p:nvSpPr>
          <p:cNvPr id="7" name="标题 3">
            <a:extLst>
              <a:ext uri="{FF2B5EF4-FFF2-40B4-BE49-F238E27FC236}">
                <a16:creationId xmlns:a16="http://schemas.microsoft.com/office/drawing/2014/main" id="{45EC55CA-7520-A220-9E11-1652CF1A9DA2}"/>
              </a:ext>
            </a:extLst>
          </p:cNvPr>
          <p:cNvSpPr txBox="1">
            <a:spLocks/>
          </p:cNvSpPr>
          <p:nvPr/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6373AF7-14C2-4B42-FA4D-7F7FF599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DE82128-DB3E-9403-B12B-9C565388F3D3}"/>
              </a:ext>
            </a:extLst>
          </p:cNvPr>
          <p:cNvSpPr/>
          <p:nvPr/>
        </p:nvSpPr>
        <p:spPr bwMode="auto">
          <a:xfrm>
            <a:off x="2051721" y="4126660"/>
            <a:ext cx="360040" cy="238443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9C81161-3BE4-6494-FB3A-9FAC6120ECA2}"/>
              </a:ext>
            </a:extLst>
          </p:cNvPr>
          <p:cNvSpPr/>
          <p:nvPr/>
        </p:nvSpPr>
        <p:spPr>
          <a:xfrm>
            <a:off x="1979712" y="4411947"/>
            <a:ext cx="576064" cy="12493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83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3911704"/>
            <a:ext cx="3312368" cy="29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24145"/>
            <a:ext cx="3128967" cy="46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39552" y="2938424"/>
            <a:ext cx="4680520" cy="9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超热中子和快中子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数据量少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，且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数据不确定度较大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1382960" y="14401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1</a:t>
            </a:r>
            <a:r>
              <a:rPr lang="zh-CN" altLang="en-US" dirty="0"/>
              <a:t> 研究背景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539552" y="2329716"/>
            <a:ext cx="28083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国内外研究现状：</a:t>
            </a:r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F6D29D82-CC86-744D-3541-1A9211EDFA83}"/>
              </a:ext>
            </a:extLst>
          </p:cNvPr>
          <p:cNvSpPr txBox="1">
            <a:spLocks/>
          </p:cNvSpPr>
          <p:nvPr/>
        </p:nvSpPr>
        <p:spPr>
          <a:xfrm>
            <a:off x="539552" y="1332057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中子诱发</a:t>
            </a:r>
            <a:r>
              <a:rPr lang="en-US" altLang="zh-CN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zh-CN" altLang="en-US" sz="3200" dirty="0">
                <a:solidFill>
                  <a:schemeClr val="tx1"/>
                </a:solidFill>
              </a:rPr>
              <a:t>裂变的轻带电粒子测量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DA3D2F-BACF-70C1-F665-137A5859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4FAA-27FE-415E-9421-3E80B07B74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223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9469</TotalTime>
  <Words>2451</Words>
  <Application>Microsoft Office PowerPoint</Application>
  <PresentationFormat>全屏显示(4:3)</PresentationFormat>
  <Paragraphs>289</Paragraphs>
  <Slides>24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黑体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汇 报 提 纲</vt:lpstr>
      <vt:lpstr>中子诱发235U三分裂变的轻带电粒子测量</vt:lpstr>
      <vt:lpstr>中子诱发235U三分裂变的轻带电粒子测量</vt:lpstr>
      <vt:lpstr>中子诱发235U三分裂变的轻带电粒子测量</vt:lpstr>
      <vt:lpstr>中子诱发235U三分裂变的轻带电粒子测量</vt:lpstr>
      <vt:lpstr>PowerPoint 演示文稿</vt:lpstr>
      <vt:lpstr>PowerPoint 演示文稿</vt:lpstr>
      <vt:lpstr>PowerPoint 演示文稿</vt:lpstr>
      <vt:lpstr>PowerPoint 演示文稿</vt:lpstr>
      <vt:lpstr>汇 报 提 纲</vt:lpstr>
      <vt:lpstr>2 研究工作设想</vt:lpstr>
      <vt:lpstr>汇 报 提 纲</vt:lpstr>
      <vt:lpstr>3 模拟结果</vt:lpstr>
      <vt:lpstr>3 模拟结果</vt:lpstr>
      <vt:lpstr>3 模拟结果</vt:lpstr>
      <vt:lpstr>3 模拟结果</vt:lpstr>
      <vt:lpstr>3 模拟结果</vt:lpstr>
      <vt:lpstr>3 模拟结果</vt:lpstr>
      <vt:lpstr>3 模拟结果</vt:lpstr>
      <vt:lpstr>汇 报 提 纲</vt:lpstr>
      <vt:lpstr>4 总结展望</vt:lpstr>
      <vt:lpstr>参考文献</vt:lpstr>
      <vt:lpstr>PowerPoint 演示文稿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王晨辉</dc:creator>
  <cp:lastModifiedBy>泽鹏 邬</cp:lastModifiedBy>
  <cp:revision>1635</cp:revision>
  <dcterms:created xsi:type="dcterms:W3CDTF">2018-11-01T09:53:40Z</dcterms:created>
  <dcterms:modified xsi:type="dcterms:W3CDTF">2023-11-26T01:38:46Z</dcterms:modified>
</cp:coreProperties>
</file>