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  <p:sldId id="264" r:id="rId9"/>
    <p:sldId id="259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F3ABB-A1E7-8A4C-2EF9-8326216AE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FD77C3-4A19-FAD8-C3B3-19E372420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D06840-CFFF-3955-CF51-4F685907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41E735-597B-FDEB-3584-D037432D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B22C3-4E44-DCF0-BE01-1E91F99C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2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3671F-CF2F-185E-7050-5BA369AB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D6C8AF-81FE-1815-A89E-284667F8A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8D659A-90B1-60B4-CED4-15488183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CFC73F-0F1F-771B-A183-96678075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79CF77-8757-571E-CFA3-3A56A70D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10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B53A116-4D14-BB75-1CF2-8BF17E28E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8A022A-2D98-397F-8B90-5AE77D714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62BCF2-D1C5-45FF-33EA-DCCBD92B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456777-211E-0AAD-39D3-FDB774C4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0E88E5-60B1-25F4-0904-264B0E5B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100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CF555-F383-5E71-F745-46316E0C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519F2F-A194-2071-10DE-12FC6A59A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4D9C5B-4008-F858-E5F3-545BC42E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CC9239-B6DE-A292-A134-3D9BED7E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BED894-7E0C-B98D-B2F0-ECB279E9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62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EE288-1E22-CF66-B3D1-19319E587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039F56-848B-DCEE-895C-3C68F54FB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FC843D-FDAA-3D36-6644-461BDC22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1AC49F-F248-5BCA-5975-9CFDB1C0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EC62EB-E027-A200-D972-981139E0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11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9FFF7-8C9D-F8A6-5BA7-F918AB7C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17093C-B095-37AB-197F-7F0880D15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6C0FBD-3210-151B-AECB-45A4DA93E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FD907A-58DC-6008-7F73-4FAF393E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C85354-189B-C31B-DD25-00BB9EA4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264758-81A6-DA09-8AA3-78736150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60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43B533-7599-606B-F4CD-F528D167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27C430-BF73-3994-1893-A992B9D98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973AF6-2657-99F2-5804-6B5D8379B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ED70355-3EC2-E0F0-AFF9-6A1FC5C7E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0A56E9-A830-72A8-CDE5-43FE07EB6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C26C0B4-13A1-244F-1162-1B709302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5E4855-B371-BBF8-DB49-ECA98D51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6AA607C-FFE9-1893-E2D1-8963D838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8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CDF3B-61E3-5E82-CA99-C638758D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F6F8A7-6E08-D021-CBDA-2FF609C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0682035-A81F-75F6-ED83-E1D19E5E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9F0DB0-1C90-0D4D-96C0-60D3B31D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15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0C4F1E-0092-123C-4376-571F8CF0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B67C67A-38D4-EDA8-EB13-68C07385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CBC696-A82A-3AC1-3EF7-F3BE87AE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6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DCDF2C-6D31-560E-A0E8-924320D1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3A3ACF-0DB2-C392-2CF0-F71B91DA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EEAB0C-85C1-6F0F-B9F9-7175F8BBB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26A909-6DFF-3C9C-B4D4-9ADE6ED1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F151D1-0DE6-E3D9-E828-C3ED7545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095274-96ED-362C-EF6F-26B76F50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4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E9D2AC-49F8-F64D-78CE-98C1CC28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F3739A8-C49D-9628-9D93-8F0187E0D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84AC77-9D5A-A377-739A-7C33414FB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358553-0ED6-30B2-7430-29D276F7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AFF784-B968-387E-C75C-EF04C6D0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343C86-98CB-E36D-5D68-9A47485B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17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323549-3845-3670-B978-910C37EC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FCB2B9-0D12-0032-5015-04F97574F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B3CB1D-B58B-3075-AFAE-4041FE018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235F-0C48-4255-A67C-59CCB0EB7A2B}" type="datetimeFigureOut">
              <a:rPr lang="zh-CN" altLang="en-US" smtClean="0"/>
              <a:t>2023/10/17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8B751F-54F4-8497-72F1-F05D2F01B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688E62-A652-87FC-ACED-D34662388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5639-5AA6-4906-8C48-5DC4EBDA50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03758-5A4C-1535-65D1-3B606EDA7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1122363"/>
            <a:ext cx="10999694" cy="2387600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The</a:t>
            </a:r>
            <a:r>
              <a:rPr lang="zh-CN" altLang="en-US" sz="4800" dirty="0"/>
              <a:t> </a:t>
            </a:r>
            <a:r>
              <a:rPr lang="en-US" altLang="zh-CN" sz="4800" dirty="0"/>
              <a:t>Discussion on </a:t>
            </a:r>
            <a:r>
              <a:rPr lang="en-US" altLang="zh-CN" sz="4800" dirty="0" err="1"/>
              <a:t>C.Sun’s</a:t>
            </a:r>
            <a:r>
              <a:rPr lang="en-US" altLang="zh-CN" sz="4800" dirty="0"/>
              <a:t> experiment of Polarization experiment using </a:t>
            </a:r>
            <a:r>
              <a:rPr lang="en-US" altLang="zh-CN" sz="4800" dirty="0" err="1"/>
              <a:t>Touschek</a:t>
            </a:r>
            <a:r>
              <a:rPr lang="en-US" altLang="zh-CN" sz="4800" dirty="0"/>
              <a:t> lifetime</a:t>
            </a:r>
            <a:endParaRPr lang="zh-CN" altLang="en-US" sz="48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0F13A7-7E61-DD54-8789-4957FDF32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25675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E3D1D8-6084-9054-BE9D-616D8DBB4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549434"/>
          </a:xfrm>
        </p:spPr>
        <p:txBody>
          <a:bodyPr/>
          <a:lstStyle/>
          <a:p>
            <a:r>
              <a:rPr lang="zh-CN" altLang="en-US" dirty="0"/>
              <a:t>需要根据模型预测的平衡极化度的相对改变修正非极化束流寿命</a:t>
            </a:r>
            <a:endParaRPr lang="en-US" altLang="zh-CN" dirty="0"/>
          </a:p>
          <a:p>
            <a:r>
              <a:rPr lang="zh-CN" altLang="en-US" dirty="0"/>
              <a:t>具体怎么得到极化度的，并没有直接提及，应该也是利用模型给出</a:t>
            </a:r>
            <a:r>
              <a:rPr lang="en-US" altLang="zh-CN" dirty="0"/>
              <a:t>k</a:t>
            </a:r>
            <a:r>
              <a:rPr lang="zh-CN" altLang="en-US" dirty="0"/>
              <a:t>换算出对应的极化度。</a:t>
            </a:r>
            <a:r>
              <a:rPr lang="en-US" altLang="zh-CN" dirty="0"/>
              <a:t>    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CEBFC9E-9771-A67F-DDEB-D306955FB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080" y="2399286"/>
            <a:ext cx="3751724" cy="343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2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E47044-246D-7C56-5458-948F922B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结论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EC6EAF-11B5-8DD0-2F17-17CCA83DF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能测量极化度，但是不如康普顿极化仪准确，对于自发极化过程能给出一些有用信息。</a:t>
            </a:r>
            <a:endParaRPr lang="en-US" altLang="zh-CN" dirty="0"/>
          </a:p>
          <a:p>
            <a:r>
              <a:rPr lang="zh-CN" altLang="en-US" dirty="0"/>
              <a:t>准确确定托歇克寿命的贡献能提高该技术</a:t>
            </a:r>
          </a:p>
        </p:txBody>
      </p:sp>
    </p:spTree>
    <p:extLst>
      <p:ext uri="{BB962C8B-B14F-4D97-AF65-F5344CB8AC3E}">
        <p14:creationId xmlns:p14="http://schemas.microsoft.com/office/powerpoint/2010/main" val="344490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BBBA8-4DA5-D22F-5B0D-B0D49279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实验内容比较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87C7B5-1A13-8E31-6F2F-D0F2396C5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 1. </a:t>
            </a:r>
            <a:r>
              <a:rPr lang="zh-CN" altLang="en-US" sz="2400" dirty="0"/>
              <a:t>孙的实验中基本确保真空寿命远小于托歇克寿命。然而我们的实验不能确定这个问题。虽然降低腔压降低了动量接受度，并且托歇克寿命增幅和真空增幅不一样，但这并不能就说明真空寿命就比托歇克寿命大。</a:t>
            </a:r>
            <a:endParaRPr lang="en-US" altLang="zh-CN" sz="2400" dirty="0"/>
          </a:p>
          <a:p>
            <a:r>
              <a:rPr lang="en-US" altLang="zh-CN" sz="2400" dirty="0"/>
              <a:t> 2. </a:t>
            </a:r>
            <a:r>
              <a:rPr lang="zh-CN" altLang="en-US" sz="2400" dirty="0"/>
              <a:t>孙为了获得可重复性束流，监控了轨道、腔压、束团尺寸、真空等影响因素。而上次实验我们没有监控这些。</a:t>
            </a:r>
            <a:endParaRPr lang="en-US" altLang="zh-CN" sz="2400" dirty="0"/>
          </a:p>
          <a:p>
            <a:r>
              <a:rPr lang="en-US" altLang="zh-CN" sz="2400" dirty="0"/>
              <a:t> 3.Sun</a:t>
            </a:r>
            <a:r>
              <a:rPr lang="zh-CN" altLang="en-US" sz="2400" dirty="0"/>
              <a:t>取</a:t>
            </a:r>
            <a:r>
              <a:rPr lang="en-US" altLang="zh-CN" sz="2400" dirty="0"/>
              <a:t>rf bucket</a:t>
            </a:r>
            <a:r>
              <a:rPr lang="zh-CN" altLang="en-US" sz="2400" dirty="0"/>
              <a:t>高度作为动量接受度得到计算结果比较符合实际。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我们数值结果目前只供参考，动量接受度取的是局域的跟踪模拟结果。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   4. Sun</a:t>
            </a:r>
            <a:r>
              <a:rPr lang="zh-CN" altLang="en-US" sz="2400" dirty="0"/>
              <a:t>在计算非极化束流寿命时，每次取完数后直接补注到更高流强，利用数值计算结果修正极化度积累的效果。对于非极化束流，我们是每次取完流强数据后先降腔压打束再升腔压重新注入。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   </a:t>
            </a:r>
            <a:r>
              <a:rPr lang="en-US" altLang="zh-CN" sz="2400" dirty="0"/>
              <a:t>5.Sun</a:t>
            </a:r>
            <a:r>
              <a:rPr lang="zh-CN" altLang="en-US" sz="2400" dirty="0"/>
              <a:t>最后换算成了极化度的结果（他的目的），而我们需要测的只是束流寿命相对改变，并据此进行拟合。</a:t>
            </a:r>
          </a:p>
        </p:txBody>
      </p:sp>
    </p:spTree>
    <p:extLst>
      <p:ext uri="{BB962C8B-B14F-4D97-AF65-F5344CB8AC3E}">
        <p14:creationId xmlns:p14="http://schemas.microsoft.com/office/powerpoint/2010/main" val="64260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CCE0B0-A6C9-0B0B-E035-566EF690F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047"/>
            <a:ext cx="10515600" cy="5172916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zh-CN" altLang="en-US" sz="3600" dirty="0"/>
              <a:t>文献调研：</a:t>
            </a:r>
            <a:endParaRPr lang="en-US" altLang="zh-CN" dirty="0"/>
          </a:p>
          <a:p>
            <a:r>
              <a:rPr lang="zh-CN" altLang="en-US" dirty="0"/>
              <a:t>遵循孙长春实验论文的结构，主要分析和讨论其实验内容和结果，和之前我们进行的实验做比较以便改进我们的实验</a:t>
            </a:r>
          </a:p>
        </p:txBody>
      </p:sp>
    </p:spTree>
    <p:extLst>
      <p:ext uri="{BB962C8B-B14F-4D97-AF65-F5344CB8AC3E}">
        <p14:creationId xmlns:p14="http://schemas.microsoft.com/office/powerpoint/2010/main" val="56327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3C9E30-2826-294B-74B4-3948123B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实验原理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DD0D663-7FFC-ED42-830A-124F663A30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0212"/>
                <a:ext cx="10515600" cy="50226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altLang="zh-CN" sz="2400" dirty="0"/>
                  <a:t>(1) </a:t>
                </a:r>
                <a:r>
                  <a:rPr lang="zh-CN" altLang="en-US" sz="2400" dirty="0"/>
                  <a:t>托歇克寿命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𝑎𝐷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24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(0)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𝑎𝐹</m:t>
                            </m:r>
                          </m:e>
                        </m:d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𝑎𝐶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b="0" dirty="0"/>
              </a:p>
              <a:p>
                <a:pPr marL="0" indent="0">
                  <a:buNone/>
                </a:pPr>
                <a:r>
                  <a:rPr lang="zh-CN" altLang="en-US" sz="2400" dirty="0"/>
                  <a:t>            取全环动量接受度为</a:t>
                </a:r>
                <a:r>
                  <a:rPr lang="en-US" altLang="zh-CN" sz="2400" dirty="0"/>
                  <a:t>2.5%,</a:t>
                </a:r>
                <a:r>
                  <a:rPr lang="zh-CN" altLang="en-US" sz="2400" dirty="0"/>
                  <a:t>计算结果表明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≈0.2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sz="24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zh-CN" altLang="en-US" sz="2400" dirty="0"/>
                  <a:t>            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=92%,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</a:rPr>
                      <m:t>≈17%</m:t>
                    </m:r>
                  </m:oMath>
                </a14:m>
                <a:r>
                  <a:rPr lang="zh-CN" altLang="en-US" sz="2400" dirty="0"/>
                  <a:t>  显著大于寿命测量误差</a:t>
                </a:r>
                <a:r>
                  <a:rPr lang="en-US" altLang="zh-CN" sz="2400" dirty="0"/>
                  <a:t>2~5%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(2) </a:t>
                </a:r>
                <a:r>
                  <a:rPr lang="zh-CN" altLang="en-US" sz="2400" dirty="0"/>
                  <a:t>真空寿命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zh-CN" altLang="en-US" sz="2400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CN" sz="2400" dirty="0"/>
                  <a:t>  </a:t>
                </a:r>
                <a:r>
                  <a:rPr lang="zh-CN" altLang="en-US" sz="2400" dirty="0"/>
                  <a:t>，一般能量低于</a:t>
                </a:r>
                <a:r>
                  <a:rPr lang="en-US" altLang="zh-CN" sz="2400" dirty="0"/>
                  <a:t>1GeV</a:t>
                </a:r>
                <a:r>
                  <a:rPr lang="zh-CN" altLang="en-US" sz="2400" dirty="0"/>
                  <a:t>的光源真空寿命远小于托歇克寿命。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(3</a:t>
                </a:r>
                <a:r>
                  <a:rPr lang="zh-CN" altLang="en-US" sz="2400" dirty="0"/>
                  <a:t>）总束流寿命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g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/>
                  <a:t>,</a:t>
                </a:r>
                <a:r>
                  <a:rPr lang="zh-CN" altLang="en-US" sz="2400" dirty="0"/>
                  <a:t> 量子寿命与流强无关，在实验中被忽略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(4) </a:t>
                </a:r>
                <a:r>
                  <a:rPr lang="zh-CN" altLang="en-US" sz="2400" dirty="0"/>
                  <a:t>极化度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240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r>
                  <a:rPr lang="en-US" altLang="zh-CN" sz="2400" dirty="0"/>
                  <a:t> </a:t>
                </a:r>
                <a:r>
                  <a:rPr lang="zh-CN" altLang="en-US" sz="24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st</m:t>
                        </m:r>
                      </m:sub>
                    </m:sSub>
                    <m:f>
                      <m:f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/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𝑠𝑡</m:t>
                        </m:r>
                      </m:sub>
                    </m:sSub>
                    <m:f>
                      <m:f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st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DD0D663-7FFC-ED42-830A-124F663A30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0212"/>
                <a:ext cx="10515600" cy="5022663"/>
              </a:xfrm>
              <a:blipFill>
                <a:blip r:embed="rId2"/>
                <a:stretch>
                  <a:fillRect l="-754" t="-1456" b="-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31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E0D143D-3302-9B78-06EE-38238AEFE4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8918"/>
                <a:ext cx="10515600" cy="5648045"/>
              </a:xfrm>
            </p:spPr>
            <p:txBody>
              <a:bodyPr/>
              <a:lstStyle/>
              <a:p>
                <a:r>
                  <a:rPr lang="en-US" altLang="zh-CN" dirty="0"/>
                  <a:t>   </a:t>
                </a:r>
                <a:r>
                  <a:rPr lang="zh-CN" altLang="en-US" dirty="0"/>
                  <a:t>动量接受度由</a:t>
                </a:r>
                <a:r>
                  <a:rPr lang="en-US" altLang="zh-CN" dirty="0"/>
                  <a:t>RF bucket</a:t>
                </a:r>
                <a:r>
                  <a:rPr lang="zh-CN" altLang="en-US" dirty="0"/>
                  <a:t>高度和动力学动量孔径决定。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通过</a:t>
                </a:r>
                <a:r>
                  <a:rPr lang="en-US" altLang="zh-CN" dirty="0"/>
                  <a:t>rf </a:t>
                </a:r>
                <a:r>
                  <a:rPr lang="zh-CN" altLang="en-US" dirty="0"/>
                  <a:t>腔压扫频发现，实验时动量接受度主要由</a:t>
                </a:r>
                <a:r>
                  <a:rPr lang="en-US" altLang="zh-CN" dirty="0"/>
                  <a:t>RF Bucket</a:t>
                </a:r>
                <a:r>
                  <a:rPr lang="zh-CN" altLang="en-US" dirty="0"/>
                  <a:t>高度决定，并是托歇克寿命主导束流寿命。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把实验腔压给出的</a:t>
                </a:r>
                <a:r>
                  <a:rPr lang="en-US" altLang="zh-CN" dirty="0"/>
                  <a:t>RF</a:t>
                </a:r>
                <a:r>
                  <a:rPr lang="zh-CN" altLang="en-US" dirty="0"/>
                  <a:t>腔动量接受度带入托歇克寿命和真空寿命公式并计算出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和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zh-CN" altLang="en-US" dirty="0"/>
                  <a:t>定义调制寿命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w</a:t>
                </a:r>
                <a:r>
                  <a:rPr lang="zh-CN" altLang="en-US" dirty="0"/>
                  <a:t>是真空寿命贡献的调制因子，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测量的束流寿命多数落在</a:t>
                </a:r>
                <a:r>
                  <a:rPr lang="en-US" altLang="zh-CN" dirty="0"/>
                  <a:t>w=0</a:t>
                </a:r>
                <a:r>
                  <a:rPr lang="zh-CN" altLang="en-US" dirty="0"/>
                  <a:t>曲线附近，</a:t>
                </a:r>
                <a:endParaRPr lang="en-US" altLang="zh-CN" dirty="0"/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有的靠近</a:t>
                </a:r>
                <a:r>
                  <a:rPr lang="en-US" altLang="zh-CN" dirty="0"/>
                  <a:t>w=2</a:t>
                </a:r>
                <a:r>
                  <a:rPr lang="zh-CN" altLang="en-US" dirty="0"/>
                  <a:t>，有的落在可能的区域外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说明理论值和实际值接近；</a:t>
                </a:r>
                <a:endParaRPr lang="en-US" altLang="zh-CN" dirty="0"/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但不知道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的具体值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E0D143D-3302-9B78-06EE-38238AEFE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8918"/>
                <a:ext cx="10515600" cy="5648045"/>
              </a:xfrm>
              <a:blipFill>
                <a:blip r:embed="rId2"/>
                <a:stretch>
                  <a:fillRect l="-1043" t="-2052" b="-5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6FC69516-3102-3004-382F-98C7229EA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10" y="3087937"/>
            <a:ext cx="3334869" cy="36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78628-204E-4AE7-CB22-0CC152F6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实验内容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7D0512-A645-B650-4276-636D2D59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实验方法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运行三轮：短衰减       长衰减        短衰减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填充束团个数：</a:t>
            </a:r>
            <a:r>
              <a:rPr lang="en-US" altLang="zh-CN" dirty="0"/>
              <a:t>8</a:t>
            </a:r>
          </a:p>
          <a:p>
            <a:r>
              <a:rPr lang="en-US" altLang="zh-CN" dirty="0"/>
              <a:t>  </a:t>
            </a:r>
            <a:r>
              <a:rPr lang="zh-CN" altLang="en-US" dirty="0"/>
              <a:t>考察流强：</a:t>
            </a:r>
            <a:endParaRPr lang="en-US" altLang="zh-CN" dirty="0"/>
          </a:p>
          <a:p>
            <a:r>
              <a:rPr lang="en-US" altLang="zh-CN" dirty="0"/>
              <a:t>   </a:t>
            </a:r>
            <a:endParaRPr lang="zh-CN" altLang="en-US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CF0862A-493B-8388-C91C-4A6B975853B7}"/>
              </a:ext>
            </a:extLst>
          </p:cNvPr>
          <p:cNvCxnSpPr>
            <a:cxnSpLocks/>
          </p:cNvCxnSpPr>
          <p:nvPr/>
        </p:nvCxnSpPr>
        <p:spPr>
          <a:xfrm>
            <a:off x="4186518" y="2563906"/>
            <a:ext cx="4930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2BB30B2-F1DA-E07A-81B4-6473C10DC1CE}"/>
              </a:ext>
            </a:extLst>
          </p:cNvPr>
          <p:cNvCxnSpPr/>
          <p:nvPr/>
        </p:nvCxnSpPr>
        <p:spPr>
          <a:xfrm>
            <a:off x="5934635" y="2563906"/>
            <a:ext cx="6633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1C9E00A-D8A7-5097-7698-3A2D85CDB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27907"/>
              </p:ext>
            </p:extLst>
          </p:nvPr>
        </p:nvGraphicFramePr>
        <p:xfrm>
          <a:off x="1289423" y="4000266"/>
          <a:ext cx="929042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84">
                  <a:extLst>
                    <a:ext uri="{9D8B030D-6E8A-4147-A177-3AD203B41FA5}">
                      <a16:colId xmlns:a16="http://schemas.microsoft.com/office/drawing/2014/main" val="3133441612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3944637397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3764505442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2078609826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3928591567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74634725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2178082529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2661303723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698690183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1941514683"/>
                    </a:ext>
                  </a:extLst>
                </a:gridCol>
                <a:gridCol w="844584">
                  <a:extLst>
                    <a:ext uri="{9D8B030D-6E8A-4147-A177-3AD203B41FA5}">
                      <a16:colId xmlns:a16="http://schemas.microsoft.com/office/drawing/2014/main" val="2958518124"/>
                    </a:ext>
                  </a:extLst>
                </a:gridCol>
              </a:tblGrid>
              <a:tr h="371114">
                <a:tc>
                  <a:txBody>
                    <a:bodyPr/>
                    <a:lstStyle/>
                    <a:p>
                      <a:r>
                        <a:rPr lang="zh-CN" altLang="en-US" dirty="0"/>
                        <a:t>总流强</a:t>
                      </a:r>
                      <a:r>
                        <a:rPr lang="en-US" altLang="zh-CN" dirty="0"/>
                        <a:t>/Ma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73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单束团流强</a:t>
                      </a:r>
                      <a:r>
                        <a:rPr lang="en-US" altLang="zh-CN" dirty="0"/>
                        <a:t>/mA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3.75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12.50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13.75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15.00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35846"/>
                  </a:ext>
                </a:extLst>
              </a:tr>
            </a:tbl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84CD9872-81FE-253D-0E74-25DA7A310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090" y="615189"/>
            <a:ext cx="3879240" cy="295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6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797BDC-C29B-1179-300C-67040766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29"/>
            <a:ext cx="10515600" cy="6472518"/>
          </a:xfrm>
        </p:spPr>
        <p:txBody>
          <a:bodyPr/>
          <a:lstStyle/>
          <a:p>
            <a:r>
              <a:rPr lang="en-US" altLang="zh-CN" dirty="0"/>
              <a:t>RUN1: </a:t>
            </a:r>
          </a:p>
          <a:p>
            <a:r>
              <a:rPr lang="zh-CN" altLang="en-US" dirty="0"/>
              <a:t>在每个流强附近取数</a:t>
            </a:r>
            <a:r>
              <a:rPr lang="en-US" altLang="zh-CN" dirty="0"/>
              <a:t>5</a:t>
            </a:r>
            <a:r>
              <a:rPr lang="zh-CN" altLang="en-US" dirty="0"/>
              <a:t>分钟，在每个流强附近开启若开个时间窗（流强不同个数不同）计算束流寿命（按指数衰减拟合），然后取平均作为这个流强点附近的束流寿命的测量值，流强统计误差约</a:t>
            </a:r>
            <a:r>
              <a:rPr lang="en-US" altLang="zh-CN" dirty="0"/>
              <a:t>0.1h</a:t>
            </a:r>
          </a:p>
          <a:p>
            <a:r>
              <a:rPr lang="zh-CN" altLang="en-US" dirty="0"/>
              <a:t>每次流强取数完后补注到下一个更高的流强，在最高流强点完成流强取数后，立即开始</a:t>
            </a:r>
            <a:r>
              <a:rPr lang="en-US" altLang="zh-CN" dirty="0"/>
              <a:t>RUN2</a:t>
            </a:r>
          </a:p>
          <a:p>
            <a:r>
              <a:rPr lang="zh-CN" altLang="en-US" dirty="0"/>
              <a:t>使用一个模型修正部分极化对束流寿命的影响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3909E2A-4451-533E-DAFE-A5447C296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59" y="3983815"/>
            <a:ext cx="3065930" cy="261072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9062772-076F-222B-CFEB-5E89BBAD1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35" y="3980128"/>
            <a:ext cx="2874972" cy="26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5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655AE-7782-CC1B-38E8-13169177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398789"/>
            <a:ext cx="10515600" cy="6172340"/>
          </a:xfrm>
        </p:spPr>
        <p:txBody>
          <a:bodyPr/>
          <a:lstStyle/>
          <a:p>
            <a:r>
              <a:rPr lang="en-US" altLang="zh-CN" dirty="0"/>
              <a:t>RUN2:</a:t>
            </a:r>
          </a:p>
          <a:p>
            <a:r>
              <a:rPr lang="zh-CN" altLang="en-US" dirty="0"/>
              <a:t> 补注些许流强使得总流强上升至从最高考察流强点，再让其自由衰减至最低考察流强点，约</a:t>
            </a:r>
            <a:r>
              <a:rPr lang="en-US" altLang="zh-CN" dirty="0"/>
              <a:t>100</a:t>
            </a:r>
            <a:r>
              <a:rPr lang="zh-CN" altLang="en-US" dirty="0"/>
              <a:t>分钟，束流寿命计算类似。</a:t>
            </a:r>
            <a:endParaRPr lang="en-US" altLang="zh-CN" dirty="0"/>
          </a:p>
          <a:p>
            <a:r>
              <a:rPr lang="en-US" altLang="zh-CN" dirty="0"/>
              <a:t>RUN3:</a:t>
            </a:r>
          </a:p>
          <a:p>
            <a:r>
              <a:rPr lang="zh-CN" altLang="en-US" dirty="0"/>
              <a:t>重复</a:t>
            </a:r>
            <a:r>
              <a:rPr lang="en-US" altLang="zh-CN" dirty="0"/>
              <a:t>RUN1</a:t>
            </a:r>
            <a:r>
              <a:rPr lang="zh-CN" altLang="en-US" dirty="0"/>
              <a:t>过程。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关键点：产生稳定的可重复性的束流，为此需要在实验中监控束流轨道、束团尺寸、真空气压，高频腔压等</a:t>
            </a:r>
            <a:endParaRPr lang="en-US" altLang="zh-CN" dirty="0"/>
          </a:p>
          <a:p>
            <a:r>
              <a:rPr lang="zh-CN" altLang="en-US" dirty="0"/>
              <a:t>用环上</a:t>
            </a:r>
            <a:r>
              <a:rPr lang="en-US" altLang="zh-CN" dirty="0"/>
              <a:t>BPM</a:t>
            </a:r>
            <a:r>
              <a:rPr lang="zh-CN" altLang="en-US" dirty="0"/>
              <a:t>监测束流轨道</a:t>
            </a:r>
            <a:endParaRPr lang="en-US" altLang="zh-CN" dirty="0"/>
          </a:p>
          <a:p>
            <a:r>
              <a:rPr lang="zh-CN" altLang="en-US" dirty="0"/>
              <a:t>用同步辐射轮廓监测器和解剖器系统监测束团横向和纵向尺寸</a:t>
            </a:r>
          </a:p>
        </p:txBody>
      </p:sp>
    </p:spTree>
    <p:extLst>
      <p:ext uri="{BB962C8B-B14F-4D97-AF65-F5344CB8AC3E}">
        <p14:creationId xmlns:p14="http://schemas.microsoft.com/office/powerpoint/2010/main" val="251664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B1F3833-5391-9CDC-C1F8-9B1C7E47F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63" y="86200"/>
            <a:ext cx="3445216" cy="186868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D37C067-1773-818A-A818-C0E97F075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63" y="1954885"/>
            <a:ext cx="3445217" cy="184305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E0720AF-C73E-01C5-E7B7-6390DCFBE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63" y="3811040"/>
            <a:ext cx="3466698" cy="211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6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59EE3-2151-529D-489B-C67D1CCD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数据处理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982023-DB05-CA46-12B3-3EFCAF3FEF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66210"/>
              </a:xfrm>
            </p:spPr>
            <p:txBody>
              <a:bodyPr/>
              <a:lstStyle/>
              <a:p>
                <a:r>
                  <a:rPr lang="en-US" altLang="zh-CN" dirty="0"/>
                  <a:t> </a:t>
                </a:r>
                <a:r>
                  <a:rPr lang="zh-CN" altLang="en-US" dirty="0"/>
                  <a:t>前面已经叙述了对应流强点的束流寿命计算。用修正后的第一轮和第三轮的平均寿命作为非极化束流寿命，第二轮的束流寿命作为部分极化束流寿命，计算束流寿命的相对改变。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用指数函数拟合极化度和计划时间：</a:t>
                </a:r>
                <a:endParaRPr lang="en-US" altLang="zh-CN" dirty="0"/>
              </a:p>
              <a:p>
                <a:r>
                  <a:rPr lang="en-US" altLang="zh-CN" dirty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极化开始时间不为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，因为长衰减使用了短衰减的束流！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利用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800" i="1" dirty="0">
                                <a:latin typeface="Cambria Math" panose="02040503050406030204" pitchFamily="18" charset="0"/>
                              </a:rPr>
                              <m:t>st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800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来交叉检验拟合结果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982023-DB05-CA46-12B3-3EFCAF3FEF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66210"/>
              </a:xfrm>
              <a:blipFill>
                <a:blip r:embed="rId2"/>
                <a:stretch>
                  <a:fillRect l="-1043" t="-2400" r="-4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84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1001</Words>
  <Application>Microsoft Office PowerPoint</Application>
  <PresentationFormat>宽屏</PresentationFormat>
  <Paragraphs>81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The Discussion on C.Sun’s experiment of Polarization experiment using Touschek lifetime</vt:lpstr>
      <vt:lpstr>PowerPoint 演示文稿</vt:lpstr>
      <vt:lpstr>1.实验原理</vt:lpstr>
      <vt:lpstr>PowerPoint 演示文稿</vt:lpstr>
      <vt:lpstr>2.实验内容</vt:lpstr>
      <vt:lpstr>PowerPoint 演示文稿</vt:lpstr>
      <vt:lpstr>PowerPoint 演示文稿</vt:lpstr>
      <vt:lpstr>PowerPoint 演示文稿</vt:lpstr>
      <vt:lpstr>3.数据处理</vt:lpstr>
      <vt:lpstr>PowerPoint 演示文稿</vt:lpstr>
      <vt:lpstr>4.结论</vt:lpstr>
      <vt:lpstr>实验内容比较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Discussion on Sun’s experiment of Polarization experiment using Touschek lifetime</dc:title>
  <dc:creator>Jingda Wen</dc:creator>
  <cp:lastModifiedBy>Jingda Wen</cp:lastModifiedBy>
  <cp:revision>16</cp:revision>
  <dcterms:created xsi:type="dcterms:W3CDTF">2023-10-16T03:04:49Z</dcterms:created>
  <dcterms:modified xsi:type="dcterms:W3CDTF">2023-10-17T01:53:00Z</dcterms:modified>
</cp:coreProperties>
</file>