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4" r:id="rId3"/>
    <p:sldId id="282" r:id="rId4"/>
    <p:sldId id="355" r:id="rId5"/>
    <p:sldId id="356" r:id="rId6"/>
    <p:sldId id="364" r:id="rId7"/>
    <p:sldId id="378" r:id="rId8"/>
    <p:sldId id="371" r:id="rId9"/>
    <p:sldId id="358" r:id="rId10"/>
    <p:sldId id="368" r:id="rId11"/>
    <p:sldId id="311" r:id="rId12"/>
    <p:sldId id="384" r:id="rId13"/>
    <p:sldId id="363" r:id="rId14"/>
    <p:sldId id="369" r:id="rId15"/>
    <p:sldId id="372" r:id="rId16"/>
    <p:sldId id="375" r:id="rId17"/>
    <p:sldId id="374" r:id="rId18"/>
    <p:sldId id="376" r:id="rId19"/>
    <p:sldId id="379" r:id="rId20"/>
    <p:sldId id="373" r:id="rId21"/>
    <p:sldId id="313" r:id="rId22"/>
    <p:sldId id="260" r:id="rId23"/>
    <p:sldId id="331" r:id="rId24"/>
    <p:sldId id="380" r:id="rId25"/>
    <p:sldId id="346" r:id="rId26"/>
    <p:sldId id="381" r:id="rId27"/>
    <p:sldId id="382" r:id="rId28"/>
    <p:sldId id="383" r:id="rId29"/>
    <p:sldId id="276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89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75"/>
    <p:restoredTop sz="50000"/>
  </p:normalViewPr>
  <p:slideViewPr>
    <p:cSldViewPr snapToGrid="0" snapToObjects="1">
      <p:cViewPr varScale="1">
        <p:scale>
          <a:sx n="69" d="100"/>
          <a:sy n="69" d="100"/>
        </p:scale>
        <p:origin x="5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CB64-9D2B-4CA8-951C-26F9D329875E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D3AEF-BE4B-4F56-B0FF-67B6339A0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4798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072055" y="132746"/>
            <a:ext cx="7110249" cy="5136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14205"/>
            <a:ext cx="9144000" cy="729172"/>
          </a:xfrm>
          <a:prstGeom prst="rect">
            <a:avLst/>
          </a:prstGeom>
          <a:solidFill>
            <a:srgbClr val="FFCC6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4400"/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889777"/>
            <a:ext cx="8229600" cy="423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42897" y="635635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/>
          <p:nvPr/>
        </p:nvSpPr>
        <p:spPr>
          <a:xfrm>
            <a:off x="1587500" y="101600"/>
            <a:ext cx="6324600" cy="534988"/>
          </a:xfrm>
          <a:prstGeom prst="rect">
            <a:avLst/>
          </a:prstGeom>
          <a:solidFill>
            <a:srgbClr val="FFFF57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defRPr sz="3200" b="1">
                <a:solidFill>
                  <a:srgbClr val="C00000"/>
                </a:solidFill>
                <a:latin typeface="Adobe 黑体 Std R"/>
                <a:ea typeface="Adobe 黑体 Std R"/>
                <a:cs typeface="Adobe 黑体 Std R"/>
                <a:sym typeface="Adobe 黑体 Std R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ransition spd="med"/>
  <p:hf hdr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5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2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1.xml"/><Relationship Id="rId7" Type="http://schemas.openxmlformats.org/officeDocument/2006/relationships/image" Target="../media/image2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tags" Target="../tags/tag15.xml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0.png"/><Relationship Id="rId3" Type="http://schemas.openxmlformats.org/officeDocument/2006/relationships/tags" Target="../tags/tag20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22.xml"/><Relationship Id="rId10" Type="http://schemas.openxmlformats.org/officeDocument/2006/relationships/image" Target="../media/image40.png"/><Relationship Id="rId4" Type="http://schemas.openxmlformats.org/officeDocument/2006/relationships/tags" Target="../tags/tag21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5.xml"/><Relationship Id="rId7" Type="http://schemas.openxmlformats.org/officeDocument/2006/relationships/image" Target="../media/image4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2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tags" Target="../tags/tag27.xml"/><Relationship Id="rId16" Type="http://schemas.openxmlformats.org/officeDocument/2006/relationships/image" Target="../media/image5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50.png"/><Relationship Id="rId5" Type="http://schemas.openxmlformats.org/officeDocument/2006/relationships/tags" Target="../tags/tag30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29.xml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5.xml"/><Relationship Id="rId7" Type="http://schemas.openxmlformats.org/officeDocument/2006/relationships/image" Target="../media/image5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tags" Target="../tags/tag37.xml"/><Relationship Id="rId10" Type="http://schemas.openxmlformats.org/officeDocument/2006/relationships/image" Target="../media/image60.png"/><Relationship Id="rId4" Type="http://schemas.openxmlformats.org/officeDocument/2006/relationships/tags" Target="../tags/tag36.xml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tags" Target="../tags/tag40.xml"/><Relationship Id="rId7" Type="http://schemas.openxmlformats.org/officeDocument/2006/relationships/image" Target="../media/image610.png"/><Relationship Id="rId12" Type="http://schemas.openxmlformats.org/officeDocument/2006/relationships/image" Target="../media/image6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5" Type="http://schemas.openxmlformats.org/officeDocument/2006/relationships/tags" Target="../tags/tag42.xml"/><Relationship Id="rId10" Type="http://schemas.openxmlformats.org/officeDocument/2006/relationships/image" Target="../media/image64.png"/><Relationship Id="rId4" Type="http://schemas.openxmlformats.org/officeDocument/2006/relationships/tags" Target="../tags/tag41.xml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45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png"/><Relationship Id="rId4" Type="http://schemas.openxmlformats.org/officeDocument/2006/relationships/tags" Target="../tags/tag46.xml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7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7"/>
          <p:cNvGrpSpPr/>
          <p:nvPr/>
        </p:nvGrpSpPr>
        <p:grpSpPr>
          <a:xfrm>
            <a:off x="61784" y="1337217"/>
            <a:ext cx="9020432" cy="1470027"/>
            <a:chOff x="0" y="0"/>
            <a:chExt cx="7772400" cy="1470025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7772400" cy="147002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73295"/>
              <a:ext cx="7772400" cy="1323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altLang="zh-CN" dirty="0" smtClean="0"/>
                <a:t>Baryons in the light-front approach</a:t>
              </a:r>
              <a:r>
                <a:rPr lang="en-US" altLang="zh-CN" dirty="0"/>
                <a:t>:</a:t>
              </a:r>
              <a:r>
                <a:rPr lang="zh-CN" altLang="en-US" dirty="0" smtClean="0"/>
                <a:t> </a:t>
              </a:r>
              <a:endParaRPr lang="en-US" altLang="zh-CN" dirty="0" smtClean="0"/>
            </a:p>
            <a:p>
              <a:pPr algn="ctr">
                <a:defRPr sz="40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altLang="zh-CN" dirty="0"/>
                <a:t>T</a:t>
              </a:r>
              <a:r>
                <a:rPr lang="en-US" altLang="zh-CN" dirty="0" smtClean="0"/>
                <a:t>he three-quark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picture</a:t>
              </a:r>
              <a:endParaRPr dirty="0"/>
            </a:p>
          </p:txBody>
        </p:sp>
      </p:grpSp>
      <p:sp>
        <p:nvSpPr>
          <p:cNvPr id="158" name="Shape 158"/>
          <p:cNvSpPr/>
          <p:nvPr/>
        </p:nvSpPr>
        <p:spPr>
          <a:xfrm>
            <a:off x="685800" y="3309034"/>
            <a:ext cx="7772400" cy="2143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Zhen-Xing Zhao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 smtClean="0"/>
              <a:t>Inner Mongolia </a:t>
            </a:r>
            <a:r>
              <a:rPr sz="2400" dirty="0" smtClean="0"/>
              <a:t>University</a:t>
            </a:r>
            <a:endParaRPr sz="2400" dirty="0"/>
          </a:p>
          <a:p>
            <a:pPr algn="ctr">
              <a:lnSpc>
                <a:spcPct val="80000"/>
              </a:lnSpc>
              <a:spcBef>
                <a:spcPts val="600"/>
              </a:spcBef>
              <a:defRPr sz="2700"/>
            </a:pPr>
            <a:endParaRPr lang="en-US" altLang="zh-CN" sz="2700" dirty="0"/>
          </a:p>
          <a:p>
            <a:pPr algn="ctr">
              <a:lnSpc>
                <a:spcPct val="80000"/>
              </a:lnSpc>
              <a:spcBef>
                <a:spcPts val="600"/>
              </a:spcBef>
              <a:defRPr sz="2700"/>
            </a:pPr>
            <a:r>
              <a:rPr lang="zh-CN" altLang="en-US" sz="2400" dirty="0"/>
              <a:t>河</a:t>
            </a:r>
            <a:r>
              <a:rPr lang="zh-CN" altLang="en-US" sz="2400" dirty="0" smtClean="0"/>
              <a:t>南师范大学</a:t>
            </a:r>
            <a:endParaRPr lang="en-US" sz="2400" dirty="0" smtClean="0"/>
          </a:p>
          <a:p>
            <a:pPr algn="ctr">
              <a:lnSpc>
                <a:spcPct val="80000"/>
              </a:lnSpc>
              <a:spcBef>
                <a:spcPts val="600"/>
              </a:spcBef>
              <a:defRPr sz="2700"/>
            </a:pPr>
            <a:r>
              <a:rPr lang="en-US" altLang="zh-CN" sz="2400" dirty="0" smtClean="0"/>
              <a:t>2023. 10</a:t>
            </a:r>
            <a:endParaRPr lang="zh-CN" altLang="en-US" sz="2400" dirty="0"/>
          </a:p>
          <a:p>
            <a:pPr algn="ctr">
              <a:lnSpc>
                <a:spcPct val="80000"/>
              </a:lnSpc>
              <a:spcBef>
                <a:spcPts val="600"/>
              </a:spcBef>
              <a:defRPr sz="2700"/>
            </a:pPr>
            <a:endParaRPr dirty="0"/>
          </a:p>
        </p:txBody>
      </p:sp>
      <p:sp>
        <p:nvSpPr>
          <p:cNvPr id="2" name="文本框 1"/>
          <p:cNvSpPr txBox="1"/>
          <p:nvPr/>
        </p:nvSpPr>
        <p:spPr>
          <a:xfrm flipH="1">
            <a:off x="61784" y="5712920"/>
            <a:ext cx="902043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rgbClr val="0432FF"/>
                </a:solidFill>
              </a:rPr>
              <a:t> Phys.Rev.D 107 (2023) 11, </a:t>
            </a:r>
            <a:r>
              <a:rPr lang="en-US" altLang="zh-CN" sz="1600" dirty="0" smtClean="0">
                <a:solidFill>
                  <a:srgbClr val="0432FF"/>
                </a:solidFill>
              </a:rPr>
              <a:t>116025</a:t>
            </a:r>
          </a:p>
          <a:p>
            <a:pPr algn="ctr"/>
            <a:r>
              <a:rPr lang="en-US" altLang="zh-CN" sz="1600" dirty="0" smtClean="0">
                <a:solidFill>
                  <a:srgbClr val="0432FF"/>
                </a:solidFill>
              </a:rPr>
              <a:t>In </a:t>
            </a:r>
            <a:r>
              <a:rPr lang="en-US" altLang="zh-CN" sz="1600" dirty="0">
                <a:solidFill>
                  <a:srgbClr val="0432FF"/>
                </a:solidFill>
              </a:rPr>
              <a:t>collaboration with Fu-Wei Zhang, Xiao-Hui Hu, Yu-Ji Shi</a:t>
            </a:r>
            <a:endParaRPr lang="zh-CN" altLang="en-US" sz="1600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dirty="0" smtClean="0"/>
              <a:t>The baryon state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20109" y="2609854"/>
            <a:ext cx="23368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000" dirty="0"/>
              <a:t>s</a:t>
            </a:r>
            <a:r>
              <a:rPr lang="en-US" altLang="zh-CN" sz="2000" dirty="0" smtClean="0"/>
              <a:t>pin and momentum</a:t>
            </a:r>
            <a:endParaRPr lang="en-US" altLang="zh-CN" sz="2000" dirty="0"/>
          </a:p>
        </p:txBody>
      </p:sp>
      <p:pic>
        <p:nvPicPr>
          <p:cNvPr id="2" name="图片 1" descr="\documentclass{article}&#10;\usepackage{amsmath}&#10;\usepackage{slashed}&#10;\pagestyle{empty}&#10;\begin{document}&#10;&#10;\begin{eqnarray*}&#10;|{\cal B}(P,S,S_{z})\rangle &amp; = &amp; \int\{d^{3}\tilde{p}_{1}\}\{d^{3}\tilde{p}_{2}\}\{d^{3}\tilde{p}_{3}\}2(2\pi)^{3}\delta^{3}(\tilde{P}-\tilde{p}_{1}-\tilde{p}_{2}-\tilde{p}_{3})\frac{1}{\sqrt{P^{+}}}\\&#10; &amp; \times &amp; \sum_{\lambda_{1},\lambda_{2},\lambda_{3}}\Psi^{SS_{z}}(\tilde{p}_{1},\tilde{p}_{2},\tilde{p}_{3},\lambda_{1},\lambda_{2},\lambda_{3})C^{ijk}|q_{1}^{i}(p_{1},\lambda_{1})q_{2}^{j}(p_{2},\lambda_{2})q_{3}^{k}(p_{3},\lambda_{3})\rangle,&#10;\end{eqnarray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6" y="861713"/>
            <a:ext cx="8655968" cy="1167594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3879273" y="1909364"/>
            <a:ext cx="9236" cy="60036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箭头连接符 8"/>
          <p:cNvCxnSpPr/>
          <p:nvPr/>
        </p:nvCxnSpPr>
        <p:spPr>
          <a:xfrm>
            <a:off x="5689600" y="1909364"/>
            <a:ext cx="18473" cy="60036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文本框 14"/>
          <p:cNvSpPr txBox="1"/>
          <p:nvPr/>
        </p:nvSpPr>
        <p:spPr>
          <a:xfrm>
            <a:off x="5421745" y="2609854"/>
            <a:ext cx="73890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000" dirty="0" smtClean="0"/>
              <a:t>color</a:t>
            </a:r>
            <a:endParaRPr lang="en-US" altLang="zh-CN" sz="2000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342909" y="1909364"/>
            <a:ext cx="27709" cy="60036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本框 17"/>
          <p:cNvSpPr txBox="1"/>
          <p:nvPr/>
        </p:nvSpPr>
        <p:spPr>
          <a:xfrm>
            <a:off x="7079672" y="2609854"/>
            <a:ext cx="73890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000" dirty="0" smtClean="0"/>
              <a:t>flavor</a:t>
            </a:r>
            <a:endParaRPr lang="en-US" altLang="zh-CN" sz="2000" dirty="0"/>
          </a:p>
        </p:txBody>
      </p:sp>
      <p:pic>
        <p:nvPicPr>
          <p:cNvPr id="17" name="图片 16" descr="\documentclass{article}&#10;\usepackage{amsmath}&#10;\usepackage{slashed}&#10;\pagestyle{empty}&#10;\begin{document}&#10;&#10;\begin{equation*}&#10;A_{0}\bar{u}(p_{3},\lambda_{3})(\bar{\slashed P}+M_{0})(-\gamma_{5})C\bar{u}^{T}(p_{2},\lambda_{2})\bar{u}(p_{1},\lambda_{1})u(\bar{P},S_{z})\Phi(x_{i},k_{i\perp}),\label{eq:wf_LQ}&#10;\end{equatio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3369995"/>
            <a:ext cx="6661820" cy="288192"/>
          </a:xfrm>
          <a:prstGeom prst="rect">
            <a:avLst/>
          </a:prstGeom>
        </p:spPr>
      </p:pic>
      <p:pic>
        <p:nvPicPr>
          <p:cNvPr id="19" name="图片 18" descr="\documentclass{article}&#10;\usepackage{amsmath}&#10;\usepackage{slashed}&#10;\pagestyle{empty}&#10;\begin{document}&#10;&#10;\begin{equation*}&#10;A_{1}\bar{u}(p_{3},\lambda_{3})(\bar{\slashed P}+M_{0})(\gamma^{\mu}-v^{\mu})C\bar{u}^{T}(p_{2},\lambda_{2})\bar{u}(p_{1},\lambda_{1})(\frac{1}{\sqrt{3}}\gamma_{\mu}\gamma_{5})u(\bar{P},S_{z})\Phi(x_{i},k_{i\perp}),\label{eq:wf_SQ}&#10;\end{equatio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09" y="4064700"/>
            <a:ext cx="7749990" cy="514403"/>
          </a:xfrm>
          <a:prstGeom prst="rect">
            <a:avLst/>
          </a:prstGeom>
        </p:spPr>
      </p:pic>
      <p:pic>
        <p:nvPicPr>
          <p:cNvPr id="21" name="图片 20" descr="\documentclass{article}&#10;\usepackage{amsmath}&#10;\usepackage{slashed}&#10;\pagestyle{empty}&#10;\begin{document}&#10;&#10;\begin{equation*}&#10;A_{1}^{\prime}\bar{u}(p_{3},\lambda_{3})(\bar{\slashed P}+M_{0})(\gamma^{\mu}-v^{\mu})C\bar{u}^{T}(p_{2},\lambda_{2})\bar{u}(p_{1},\lambda_{1})u_{\mu}(\bar{P},S_{z})\Phi(x_{i},k_{i\perp}),\label{eq:wf_ccc}&#10;\end{equation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09" y="4837733"/>
            <a:ext cx="7435053" cy="312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28975" y="3283572"/>
                <a:ext cx="1263631" cy="2024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ctr"/>
                <a:r>
                  <a:rPr lang="en-US" altLang="zh-CN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algn="just"/>
                <a:endParaRPr lang="en-US" altLang="zh-CN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 algn="just"/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5" y="3283572"/>
                <a:ext cx="1263631" cy="2024270"/>
              </a:xfrm>
              <a:prstGeom prst="rect">
                <a:avLst/>
              </a:prstGeom>
              <a:blipFill>
                <a:blip r:embed="rId11"/>
                <a:stretch>
                  <a:fillRect b="-150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 descr="\documentclass{article}&#10;\usepackage{amsmath}&#10;\usepackage{slashed}&#10;\pagestyle{empty}&#10;\begin{document}&#10;&#10;\[&#10;\left(\frac{1}{2}\otimes\frac{1}{2}\right)\otimes\frac{1}{2}=(0\oplus1)\otimes\frac{1}{2}=\frac{1}{2}\oplus\frac{1}{2}\oplus\frac{3}{2}.&#10;\]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70" y="5720406"/>
            <a:ext cx="4658868" cy="60807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7799" y="5824390"/>
            <a:ext cx="246961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000" dirty="0" smtClean="0"/>
              <a:t>Three different flavors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9904" y="5307842"/>
                <a:ext cx="10817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𝑢𝑑𝑄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4" y="5307842"/>
                <a:ext cx="1081771" cy="461665"/>
              </a:xfrm>
              <a:prstGeom prst="rect">
                <a:avLst/>
              </a:prstGeom>
              <a:blipFill>
                <a:blip r:embed="rId13"/>
                <a:stretch>
                  <a:fillRect l="-1695" r="-1130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061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 smtClean="0"/>
              <a:t>Color and spin</a:t>
            </a:r>
            <a:r>
              <a:rPr lang="en-US" dirty="0" smtClean="0"/>
              <a:t> wavefunctions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905165" y="1494300"/>
                <a:ext cx="7250546" cy="874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Color</a:t>
                </a:r>
                <a:r>
                  <a:rPr lang="en-US" altLang="zh-CN" sz="2400" dirty="0" smtClean="0"/>
                  <a:t> wf: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altLang="zh-CN" sz="2400" dirty="0" smtClean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5" y="1494300"/>
                <a:ext cx="7250546" cy="874533"/>
              </a:xfrm>
              <a:prstGeom prst="rect">
                <a:avLst/>
              </a:prstGeom>
              <a:blipFill>
                <a:blip r:embed="rId2"/>
                <a:stretch>
                  <a:fillRect l="-1933" t="-48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905165" y="2809687"/>
                <a:ext cx="7250546" cy="1549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r>
                  <a:rPr lang="en-US" altLang="zh-CN" sz="2400" b="0" dirty="0" smtClean="0">
                    <a:solidFill>
                      <a:srgbClr val="FF0000"/>
                    </a:solidFill>
                  </a:rPr>
                  <a:t>Flavor</a:t>
                </a:r>
                <a:r>
                  <a:rPr lang="en-US" altLang="zh-CN" sz="2400" b="0" dirty="0" smtClean="0"/>
                  <a:t> wf:</a:t>
                </a:r>
              </a:p>
              <a:p>
                <a:r>
                  <a:rPr lang="en-US" altLang="zh-CN" sz="2400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𝑢𝑑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 smtClean="0"/>
                  <a:t>                 </a:t>
                </a:r>
                <a:r>
                  <a:rPr lang="en-US" altLang="zh-CN" sz="2400" dirty="0" smtClean="0"/>
                  <a:t>-- scalar (0</a:t>
                </a:r>
                <a:r>
                  <a:rPr lang="en-US" altLang="zh-CN" sz="2400" baseline="30000" dirty="0"/>
                  <a:t>+</a:t>
                </a: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) </a:t>
                </a:r>
                <a:endParaRPr lang="en-US" altLang="zh-CN" sz="2400" dirty="0"/>
              </a:p>
              <a:p>
                <a:r>
                  <a:rPr lang="en-US" altLang="zh-CN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𝑢𝑑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dirty="0" smtClean="0"/>
                  <a:t>       -- axial-vector (1</a:t>
                </a:r>
                <a:r>
                  <a:rPr lang="en-US" altLang="zh-CN" sz="2400" baseline="30000" dirty="0" smtClean="0"/>
                  <a:t>+</a:t>
                </a:r>
                <a:r>
                  <a:rPr lang="en-US" altLang="zh-CN" sz="2400" dirty="0" smtClean="0"/>
                  <a:t> )</a:t>
                </a: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5" y="2809687"/>
                <a:ext cx="7250546" cy="1549781"/>
              </a:xfrm>
              <a:prstGeom prst="rect">
                <a:avLst/>
              </a:prstGeom>
              <a:blipFill>
                <a:blip r:embed="rId3"/>
                <a:stretch>
                  <a:fillRect l="-1933" t="-2756" b="-23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510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dirty="0" smtClean="0"/>
              <a:t>Spin wavefunction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75492" y="961520"/>
                <a:ext cx="7250546" cy="857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r>
                  <a:rPr lang="en-US" altLang="zh-CN" sz="2400" dirty="0" smtClean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𝑢𝑑𝑄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 as an example </a:t>
                </a:r>
              </a:p>
              <a:p>
                <a:r>
                  <a:rPr lang="en-US" altLang="zh-CN" sz="2400" dirty="0" smtClean="0"/>
                  <a:t>where ud are considered as an axial-vector “diquark”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2" y="961520"/>
                <a:ext cx="7250546" cy="857092"/>
              </a:xfrm>
              <a:prstGeom prst="rect">
                <a:avLst/>
              </a:prstGeom>
              <a:blipFill>
                <a:blip r:embed="rId5"/>
                <a:stretch>
                  <a:fillRect l="-1934" t="-5000" b="-1571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图片 6" descr="\documentclass{article}&#10;\usepackage{amsmath}&#10;\usepackage{slashed}&#10;\pagestyle{empty}&#10;\begin{document}&#10;&#10;\[&#10;I^{\mu}\equiv\bar{u}(p_{3},s_{3})\frac{(\bar{\slashed P}+M_{0})}{2M_{0}}\gamma_{\perp}^{\mu}(p_{23})(-C)\bar{u}^{T}(p_{2},s_{2})&#10;\]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32" y="2602737"/>
            <a:ext cx="5138928" cy="638556"/>
          </a:xfrm>
          <a:prstGeom prst="rect">
            <a:avLst/>
          </a:prstGeom>
        </p:spPr>
      </p:pic>
      <p:pic>
        <p:nvPicPr>
          <p:cNvPr id="9" name="图片 8" descr="\documentclass{article}&#10;\usepackage{amsmath}&#10;\usepackage{slashed}&#10;\pagestyle{empty}&#10;\begin{document}&#10;&#10;\begin{align*}&#10;\gamma_{\perp}^{\mu}(p_{23}) &amp; =\gamma_{\perp}^{\mu}(\bar{P})-\frac{M_{0}p_{23}^{\mu}+m_{23}\bar{P}^{\mu}}{m_{23}M_{0}}\frac{\gamma_{\perp}(\bar{P})\cdot p_{23}}{e_{23}+m_{23}},\nonumber \\&#10;p_{23} &amp; =p_{2}+p_{3},\qquad m_{23}^{2}=p_{23}^{2},\nonumber \\&#10;\gamma_{\perp}^{\mu}(\bar{P}) &amp; =\gamma^{\mu}-\slashed vv^{\mu},\qquad v^{\mu}=\bar{P}^{\mu}/M_{0}.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0" y="3560571"/>
            <a:ext cx="5353812" cy="13716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75492" y="1973106"/>
            <a:ext cx="71766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Step 1: In the rest frame of quark 2 and 3 – “diquark”</a:t>
            </a:r>
            <a:endParaRPr lang="en-US" altLang="zh-CN" sz="2400" dirty="0"/>
          </a:p>
        </p:txBody>
      </p:sp>
      <p:pic>
        <p:nvPicPr>
          <p:cNvPr id="10" name="图片 9" descr="\documentclass{article}&#10;\usepackage{amsmath}&#10;\usepackage{slashed}&#10;\pagestyle{empty}&#10;\begin{document}&#10;&#10;\begin{equation*}&#10;I^{\mu}\sim\langle\frac{1}{2}\frac{1}{2};s_{3}s_{2}|\frac{1}{2}\frac{1}{2};1,s_{23}\rangle\epsilon^{*\mu}(p_{23},s_{23}).&#10;\end{equatio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48" y="5366327"/>
            <a:ext cx="4247388" cy="515112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533344" y="3415940"/>
            <a:ext cx="5878596" cy="1648599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982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/>
              <a:t>Spin wavefunction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图片 17" descr="\documentclass{article}&#10;\usepackage{amsmath}&#10;\usepackage{slashed}&#10;\pagestyle{empty}&#10;\begin{document}&#10;&#10;\[&#10;T\equiv I^{\mu}\cdot\bar{u}(p_{1},s_{1})\Gamma_{1,23\mu}u(\bar{P},S_{z})&#10;\]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60" y="1339707"/>
            <a:ext cx="3447288" cy="289560"/>
          </a:xfrm>
          <a:prstGeom prst="rect">
            <a:avLst/>
          </a:prstGeom>
        </p:spPr>
      </p:pic>
      <p:pic>
        <p:nvPicPr>
          <p:cNvPr id="3" name="图片 2" descr="\documentclass{article}&#10;\usepackage{amsmath}&#10;\usepackage{slashed}&#10;\pagestyle{empty}&#10;\begin{document}&#10;&#10;\[&#10;\Gamma_{1,23\mu}=\frac{\gamma_{5}}{\sqrt{3}}(\gamma_{\mu}-\frac{M_{0}+m_{1}+m_{23}}{M_{0}(e_{23}+m_{23})}\bar{P}_{\mu}).&#10;\]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24" y="1798344"/>
            <a:ext cx="4314444" cy="5791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75492" y="778580"/>
            <a:ext cx="70658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Step 2: Couple the “diquark” to quark 1</a:t>
            </a:r>
            <a:endParaRPr lang="en-US" altLang="zh-CN" sz="2400" dirty="0"/>
          </a:p>
        </p:txBody>
      </p:sp>
      <p:pic>
        <p:nvPicPr>
          <p:cNvPr id="6" name="图片 5" descr="\documentclass{article}&#10;\usepackage{amsmath}&#10;\usepackage{slashed}&#10;\pagestyle{empty}&#10;\begin{document}&#10;&#10;\begin{equation*}&#10;T\sim\langle\frac{1}{2}\frac{1}{2};s_{3}s_{2}|\frac{1}{2}\frac{1}{2};1s_{23}\rangle\langle\frac{1}{2}1;s_{1}s_{23}|\frac{1}{2}1;\frac{1}{2}S_{z}\rangle.&#10;\end{equatio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32" y="2586215"/>
            <a:ext cx="4872228" cy="51511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5492" y="3323365"/>
            <a:ext cx="70658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Step 3: Tensor simplification</a:t>
            </a:r>
            <a:endParaRPr lang="en-US" altLang="zh-CN" sz="2400" dirty="0"/>
          </a:p>
        </p:txBody>
      </p:sp>
      <p:pic>
        <p:nvPicPr>
          <p:cNvPr id="15" name="图片 14" descr="\documentclass{article}&#10;\usepackage{amsmath}&#10;\usepackage{slashed}&#10;\pagestyle{empty}&#10;\begin{document}&#10;&#10;\begin{eqnarray*}&#10; &amp;  &amp; \bar{u}(p_{3},\lambda_{3})(\bar{\slashed P}+M_{0})\gamma_{\perp}^{\mu}(p_{23})(-C)\bar{u}^{T}(p_{2},\lambda_{2})\bar{u}(p_{1},\lambda_{1})\Gamma_{1,23\mu}u(\bar{P},S_{z})\nonumber \\&#10;&amp; = &amp; \dots \\&#10;&amp; = &amp; \bar{u}(p_{3},\lambda_{3})(\bar{\slashed P}+M_{0})(\gamma^{\mu}-v^{\mu})C\bar{u}^{T}(p_{2},\lambda_{2})\bar{u}(p_{1},\lambda_{1})(\frac{1}{\sqrt{3}}\gamma_{\mu}\gamma_{5})u(\bar{P},S_{z})\label{eq:wf_SQ_final}&#10;\end{eqnarray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4042116"/>
            <a:ext cx="7781545" cy="13045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50491" y="5436007"/>
            <a:ext cx="681643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Lorentz boost plays a crucial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Same method can be applied to multi-quark states</a:t>
            </a:r>
            <a:r>
              <a:rPr lang="en-US" altLang="zh-CN" sz="2400" dirty="0" smtClean="0">
                <a:solidFill>
                  <a:srgbClr val="FF0000"/>
                </a:solidFill>
              </a:rPr>
              <a:t>!  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3407343" y="4487803"/>
            <a:ext cx="68443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连接符 16"/>
          <p:cNvCxnSpPr/>
          <p:nvPr/>
        </p:nvCxnSpPr>
        <p:spPr>
          <a:xfrm>
            <a:off x="6854743" y="4487803"/>
            <a:ext cx="616017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74627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/>
              <a:t>M</a:t>
            </a:r>
            <a:r>
              <a:rPr lang="en-US" altLang="zh-CN" dirty="0" smtClean="0"/>
              <a:t>omentum </a:t>
            </a:r>
            <a:r>
              <a:rPr lang="en-US" altLang="zh-CN" dirty="0"/>
              <a:t>wavefunction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图片 4" descr="\documentclass{article}&#10;\usepackage{amsmath}&#10;\usepackage{slashed}&#10;\pagestyle{empty}&#10;\begin{document}&#10;&#10;\begin{equation*}&#10;\Phi(x_{1},x_{2},x_{3},k_{1\perp},k_{2\perp},k_{3\perp})=\sqrt{\frac{e_{1}e_{2}e_{3}}{x_{1}x_{2}x_{3}M_{0}}}\varphi(\vec{k}_{1},\beta_{1})\varphi(\frac{\vec{k}_{2}-\vec{k}_{3}}{2},\beta_{23})\label{eq:spatial_wf}&#10;\end{equatio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24" y="971617"/>
            <a:ext cx="7339585" cy="664464"/>
          </a:xfrm>
          <a:prstGeom prst="rect">
            <a:avLst/>
          </a:prstGeom>
        </p:spPr>
      </p:pic>
      <p:pic>
        <p:nvPicPr>
          <p:cNvPr id="7" name="图片 6" descr="\documentclass{article}&#10;\usepackage{amsmath}&#10;\usepackage{slashed}&#10;\pagestyle{empty}&#10;\begin{document}&#10;&#10;$\varphi(\vec{k},\beta)\equiv4\left(\frac{\pi}{\beta^{2}}\right)^{3/4}\exp\left(\frac{-k_{\perp}^{2}-k_{z}^{2}}{2\beta^{2}}\right)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6" y="2032850"/>
            <a:ext cx="3742945" cy="52578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6502400" y="1561023"/>
            <a:ext cx="1396124" cy="82660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接箭头连接符 10"/>
          <p:cNvCxnSpPr/>
          <p:nvPr/>
        </p:nvCxnSpPr>
        <p:spPr>
          <a:xfrm>
            <a:off x="8161037" y="1561023"/>
            <a:ext cx="0" cy="82660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文本框 18"/>
          <p:cNvSpPr txBox="1"/>
          <p:nvPr/>
        </p:nvSpPr>
        <p:spPr>
          <a:xfrm>
            <a:off x="6756936" y="2387630"/>
            <a:ext cx="24276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</a:rPr>
              <a:t>shape parameters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pic>
        <p:nvPicPr>
          <p:cNvPr id="13" name="图片 12" descr="\documentclass{article}&#10;\usepackage{amsmath}&#10;\usepackage{slashed}&#10;\pagestyle{empty}&#10;\begin{document}&#10;&#10;\[&#10;\int(\prod_{i=1}^{3}\frac{dx_{i}d^{2}k_{i\perp}}{2(2\pi)^{3}})2(2\pi)^{3}\delta(1-\sum x_{i})\delta^{2}(\sum k_{i\perp})|\Phi(x_{i},k_{i\perp})|^{2}=1&#10;\]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9" y="2886803"/>
            <a:ext cx="6960108" cy="73456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589749" y="4120544"/>
            <a:ext cx="2137922" cy="2017269"/>
            <a:chOff x="5206154" y="4219901"/>
            <a:chExt cx="2137922" cy="2017269"/>
          </a:xfrm>
        </p:grpSpPr>
        <p:grpSp>
          <p:nvGrpSpPr>
            <p:cNvPr id="26" name="Group 186"/>
            <p:cNvGrpSpPr/>
            <p:nvPr/>
          </p:nvGrpSpPr>
          <p:grpSpPr>
            <a:xfrm>
              <a:off x="5206154" y="4219901"/>
              <a:ext cx="2137922" cy="2017269"/>
              <a:chOff x="0" y="0"/>
              <a:chExt cx="1723308" cy="1724536"/>
            </a:xfrm>
          </p:grpSpPr>
          <p:sp>
            <p:nvSpPr>
              <p:cNvPr id="34" name="Shape 182"/>
              <p:cNvSpPr/>
              <p:nvPr/>
            </p:nvSpPr>
            <p:spPr>
              <a:xfrm>
                <a:off x="0" y="0"/>
                <a:ext cx="1723308" cy="1724536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" name="Shape 183"/>
              <p:cNvSpPr/>
              <p:nvPr/>
            </p:nvSpPr>
            <p:spPr>
              <a:xfrm>
                <a:off x="453255" y="187507"/>
                <a:ext cx="235975" cy="240334"/>
              </a:xfrm>
              <a:prstGeom prst="ellipse">
                <a:avLst/>
              </a:prstGeom>
              <a:blipFill rotWithShape="1">
                <a:blip r:embed="rId10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" name="Shape 184"/>
              <p:cNvSpPr/>
              <p:nvPr/>
            </p:nvSpPr>
            <p:spPr>
              <a:xfrm>
                <a:off x="371896" y="959747"/>
                <a:ext cx="600300" cy="602994"/>
              </a:xfrm>
              <a:prstGeom prst="ellipse">
                <a:avLst/>
              </a:prstGeom>
              <a:blipFill rotWithShape="1">
                <a:blip r:embed="rId11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" name="Shape 185"/>
              <p:cNvSpPr/>
              <p:nvPr/>
            </p:nvSpPr>
            <p:spPr>
              <a:xfrm>
                <a:off x="1300976" y="482411"/>
                <a:ext cx="222185" cy="210337"/>
              </a:xfrm>
              <a:prstGeom prst="ellipse">
                <a:avLst/>
              </a:prstGeom>
              <a:blipFill rotWithShape="1">
                <a:blip r:embed="rId1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061207" y="4579802"/>
              <a:ext cx="758927" cy="762759"/>
              <a:chOff x="6061207" y="4579802"/>
              <a:chExt cx="758927" cy="762759"/>
            </a:xfrm>
          </p:grpSpPr>
          <p:cxnSp>
            <p:nvCxnSpPr>
              <p:cNvPr id="24" name="直接连接符 23"/>
              <p:cNvCxnSpPr>
                <a:stCxn id="35" idx="6"/>
                <a:endCxn id="37" idx="2"/>
              </p:cNvCxnSpPr>
              <p:nvPr/>
            </p:nvCxnSpPr>
            <p:spPr>
              <a:xfrm>
                <a:off x="6061207" y="4579802"/>
                <a:ext cx="758927" cy="327418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6177283" y="4784199"/>
                <a:ext cx="263387" cy="55836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56" name="图片 55" descr="\documentclass{article}&#10;\usepackage{amsmath}&#10;\usepackage{slashed}&#10;\pagestyle{empty}&#10;\begin{document}&#10;&#10;$\beta_{1}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19" y="4997220"/>
            <a:ext cx="220980" cy="227076"/>
          </a:xfrm>
          <a:prstGeom prst="rect">
            <a:avLst/>
          </a:prstGeom>
        </p:spPr>
      </p:pic>
      <p:pic>
        <p:nvPicPr>
          <p:cNvPr id="57" name="图片 56" descr="\documentclass{article}&#10;\usepackage{amsmath}&#10;\usepackage{slashed}&#10;\pagestyle{empty}&#10;\begin{document}&#10;&#10;$\beta_{23}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33" y="4298312"/>
            <a:ext cx="329184" cy="2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67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 smtClean="0"/>
              <a:t>To determine the shape parameters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2537" y="1686788"/>
            <a:ext cx="637546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Step 1: Calculate it in LFQM</a:t>
            </a:r>
          </a:p>
          <a:p>
            <a:pPr algn="just"/>
            <a:r>
              <a:rPr lang="en-US" altLang="zh-CN" sz="2400" dirty="0" smtClean="0"/>
              <a:t>Step 2: Use the definition of</a:t>
            </a:r>
          </a:p>
          <a:p>
            <a:pPr algn="just"/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Step 3: Extract the pole residue</a:t>
            </a:r>
            <a:endParaRPr lang="en-US" altLang="zh-CN" sz="2400" dirty="0"/>
          </a:p>
          <a:p>
            <a:pPr algn="just"/>
            <a:r>
              <a:rPr lang="en-US" altLang="zh-CN" sz="2400" dirty="0" smtClean="0"/>
              <a:t> </a:t>
            </a:r>
            <a:endParaRPr lang="en-US" altLang="zh-CN" sz="2400" dirty="0"/>
          </a:p>
        </p:txBody>
      </p:sp>
      <p:pic>
        <p:nvPicPr>
          <p:cNvPr id="2" name="图片 1" descr="\documentclass{article}&#10;\usepackage{amsmath}&#10;\usepackage{slashed}&#10;\pagestyle{empty}&#10;\begin{document}&#10;&#10;\[&#10;\langle0|J_{\Lambda_{Q}}|\Lambda_{Q}(P,S_{z})\rangle&#10;\]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1" y="1273942"/>
            <a:ext cx="1949196" cy="278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63103" y="836170"/>
                <a:ext cx="3184298" cy="487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just"/>
                <a:r>
                  <a:rPr lang="en-US" altLang="zh-CN" sz="2400" dirty="0" smtClean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as an example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3" y="836170"/>
                <a:ext cx="3184298" cy="487760"/>
              </a:xfrm>
              <a:prstGeom prst="rect">
                <a:avLst/>
              </a:prstGeom>
              <a:blipFill>
                <a:blip r:embed="rId8"/>
                <a:stretch>
                  <a:fillRect l="-4398" t="-7500" b="-2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\documentclass{article}&#10;\usepackage{amsmath}&#10;\usepackage{slashed}&#10;\pagestyle{empty}&#10;\begin{document}&#10;&#10;\begin{equation*}&#10;\langle0|J_{\Lambda_{Q}}|\Lambda_{Q}(P,S_{z})\rangle=\lambda_{\Lambda_{Q}}u(P,S_{z}).\label{eq:residue_definition}&#10;\end{equatio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67" y="2537638"/>
            <a:ext cx="3704844" cy="278892"/>
          </a:xfrm>
          <a:prstGeom prst="rect">
            <a:avLst/>
          </a:prstGeom>
        </p:spPr>
      </p:pic>
      <p:pic>
        <p:nvPicPr>
          <p:cNvPr id="8" name="图片 7" descr="\documentclass{article}&#10;\usepackage{amsmath}&#10;\usepackage{slashed}&#10;\pagestyle{empty}&#10;\begin{document}&#10;&#10;\begin{align*}&#10;\lambda_{\Lambda_{Q}}= &amp; \int\frac{dx_{2}d^{2}k_{2\perp}}{2(2\pi)^{3}}\frac{dx_{3}d^{2}k_{3\perp}}{2(2\pi)^{3}}\frac{1}{\sqrt{x_{1}x_{2}x_{3}}}\Phi(x_{i},k_{i\perp})\sqrt{6}A_{0}\nonumber \\&#10; &amp; \times\frac{{\rm Tr}[...]{\rm Tr}[\gamma^{+}(\slashed p_{1}+m_{1})(\bar{\slashed P}+M_{0})]}{{\rm Tr}[\gamma^{+}(\slashed P+M)]},\label{eq:residue_form_1}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76" y="3313770"/>
            <a:ext cx="5268220" cy="1265176"/>
          </a:xfrm>
          <a:prstGeom prst="rect">
            <a:avLst/>
          </a:prstGeom>
        </p:spPr>
      </p:pic>
      <p:pic>
        <p:nvPicPr>
          <p:cNvPr id="10" name="图片 9" descr="\documentclass{article}&#10;\usepackage{amsmath}&#10;\usepackage{slashed}&#10;\pagestyle{empty}&#10;\begin{document}&#10;&#10;\begin{equation*}&#10;{\rm Tr}[...]={\rm Tr}[C\gamma_{5}(\slashed p_{3}+m_{3})(\bar{\slashed P}+M_{0})(-\gamma_{5})C(\slashed p_{2}+m_{2})^{T}]&#10;\end{equation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79" y="5474019"/>
            <a:ext cx="5263521" cy="321845"/>
          </a:xfrm>
          <a:prstGeom prst="rect">
            <a:avLst/>
          </a:prstGeom>
        </p:spPr>
      </p:pic>
      <p:pic>
        <p:nvPicPr>
          <p:cNvPr id="28" name="图片 27" descr="\documentclass{article}&#10;\usepackage{amsmath}&#10;\usepackage{slashed}&#10;\pagestyle{empty}&#10;\begin{document}&#10;&#10;\[&#10;\lambda_{\Lambda_{Q}}=\text{the above equation with }\gamma^{+}\to\gamma^{+}\gamma^{-}&#10;\]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7" y="4720873"/>
            <a:ext cx="4875921" cy="305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7435596" y="3843339"/>
                <a:ext cx="1378489" cy="1015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just"/>
                <a:r>
                  <a:rPr lang="en-US" altLang="zh-CN" sz="2000" dirty="0" smtClean="0"/>
                  <a:t>Here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96" y="3843339"/>
                <a:ext cx="1378489" cy="1015661"/>
              </a:xfrm>
              <a:prstGeom prst="rect">
                <a:avLst/>
              </a:prstGeom>
              <a:blipFill>
                <a:blip r:embed="rId13"/>
                <a:stretch>
                  <a:fillRect l="-7965" t="-2395" b="-10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>
          <a:xfrm>
            <a:off x="6670307" y="3814892"/>
            <a:ext cx="635267" cy="36576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/>
        </p:nvSpPr>
        <p:spPr>
          <a:xfrm>
            <a:off x="163629" y="3966285"/>
            <a:ext cx="141889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FF0000"/>
                </a:solidFill>
              </a:rPr>
              <a:t>M can be extracted!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1582525" y="3705726"/>
            <a:ext cx="400888" cy="33688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直接连接符 26"/>
          <p:cNvCxnSpPr/>
          <p:nvPr/>
        </p:nvCxnSpPr>
        <p:spPr>
          <a:xfrm>
            <a:off x="1674796" y="4578946"/>
            <a:ext cx="385010" cy="21833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64112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 smtClean="0"/>
              <a:t>Form </a:t>
            </a:r>
            <a:r>
              <a:rPr lang="en-US" altLang="zh-CN" dirty="0"/>
              <a:t>factors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4379" y="1217336"/>
            <a:ext cx="8749764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Step 1: Calculate the matrix elements in LFQM</a:t>
            </a:r>
          </a:p>
          <a:p>
            <a:pPr algn="just"/>
            <a:r>
              <a:rPr lang="en-US" altLang="zh-CN" sz="2400" dirty="0" smtClean="0"/>
              <a:t>Step 2: Write the matrix elements in terms of form factors</a:t>
            </a:r>
          </a:p>
          <a:p>
            <a:pPr algn="just"/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 smtClean="0"/>
              <a:t>Step 3: Extract the form factors</a:t>
            </a:r>
            <a:endParaRPr lang="en-US" altLang="zh-CN" sz="2400" dirty="0"/>
          </a:p>
          <a:p>
            <a:pPr algn="just"/>
            <a:r>
              <a:rPr lang="en-US" altLang="zh-CN" sz="2400" dirty="0" smtClean="0"/>
              <a:t> </a:t>
            </a:r>
            <a:endParaRPr lang="en-US" altLang="zh-CN" sz="2400" dirty="0"/>
          </a:p>
        </p:txBody>
      </p:sp>
      <p:pic>
        <p:nvPicPr>
          <p:cNvPr id="5" name="图片 4" descr="\documentclass{article}&#10;\usepackage{amsmath}&#10;\usepackage{slashed}&#10;\pagestyle{empty}&#10;\begin{document}&#10;&#10;\begin{equation*}&#10;{\rm Tr}[...]={\rm Tr}[(\bar{\slashed P}+M_{0})(-\gamma_{5})C(\slashed p_{2}+m_{2})^{T}C\gamma_{5}(\bar{\slashed P}^{\prime}+M_{0}^{\prime})(\slashed p_{3}+m_{3})]&#10;\end{equatio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59" y="5062215"/>
            <a:ext cx="6259902" cy="348665"/>
          </a:xfrm>
          <a:prstGeom prst="rect">
            <a:avLst/>
          </a:prstGeom>
        </p:spPr>
      </p:pic>
      <p:pic>
        <p:nvPicPr>
          <p:cNvPr id="3" name="图片 2" descr="\documentclass{article}&#10;\usepackage{amsmath}&#10;\usepackage{slashed}&#10;\pagestyle{empty}&#10;\begin{document}&#10;&#10;\begin{align*}&#10;f_{1} &amp; =\frac{1}{8P^{+}P^{\prime+}}\int\{d^{3}\tilde{p}_{2}\}\{d^{3}\tilde{p}_{3}\}\frac{\Phi^{\prime*}\Phi}{\sqrt{P^{+}P^{\prime+}p_{1}^{+}p_{1}^{\prime+}}}A_{0}^{\prime}A_{0}{\rm Tr}[...]\nonumber \\&#10; &amp; \times{\rm Tr}[(\bar{\slashed P}+M_{0})\gamma^{+}(\bar{\slashed P}^{\prime}+M_{0}^{\prime})(\slashed p_{1}^{\prime}+m_{1}^{\prime})\gamma^{+}(\slashed p_{1}+m_{1})],\label{eq:f1_Lb_Lc}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05" y="3870432"/>
            <a:ext cx="5103364" cy="1056255"/>
          </a:xfrm>
          <a:prstGeom prst="rect">
            <a:avLst/>
          </a:prstGeom>
        </p:spPr>
      </p:pic>
      <p:pic>
        <p:nvPicPr>
          <p:cNvPr id="16" name="图片 15" descr="\documentclass{article}&#10;\usepackage{amsmath}&#10;\usepackage{slashed}&#10;\pagestyle{empty}&#10;\begin{document}&#10;&#10;\begin{align*}&#10;\langle\Lambda_{c}(P^{\prime},S_{z}^{\prime})|\bar{c}\gamma^{\mu}b|\Lambda_{b}(P,S_{z})\rangle &amp; =\bar{u}(P^{\prime},S_{z}^{\prime})\Bigg[\gamma^{\mu}f_{1}(q^{2})+i\sigma^{\mu\nu}\frac{q_{\nu}}{M}f_{2}(q^{2})+\frac{q^{\mu}}{M}f_{3}(q^{2})\Bigg]u(P,S_{z}),\nonumber \\&#10;\langle\Lambda_{c}(P^{\prime},S_{z}^{\prime})|\bar{c}\gamma^{\mu}\gamma_{5}b|\Lambda_{b}(P,S_{z})\rangle &amp; =\bar{u}(P^{\prime},S_{z}^{\prime})\Bigg[\gamma^{\mu}g_{1}(q^{2})+i\sigma^{\mu\nu}\frac{q_{\nu}}{M}g_{2}(q^{2})+\frac{q^{\mu}}{M}g_{3}(q^{2})\Bigg]\gamma_{5}u(P,S_{z}),\label{eq:ff_parameterization}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1" y="2034120"/>
            <a:ext cx="8587912" cy="1378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4379" y="774562"/>
                <a:ext cx="29215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Form </a:t>
                </a:r>
                <a:r>
                  <a:rPr lang="en-US" altLang="zh-CN" sz="2400" dirty="0"/>
                  <a:t>factors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" y="774562"/>
                <a:ext cx="2921569" cy="461665"/>
              </a:xfrm>
              <a:prstGeom prst="rect">
                <a:avLst/>
              </a:prstGeom>
              <a:blipFill>
                <a:blip r:embed="rId8"/>
                <a:stretch>
                  <a:fillRect l="-626" t="-10526" r="-229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597793" y="5533442"/>
            <a:ext cx="6468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f2, g1, g2 can also be obtained in a similar way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33262" y="6018177"/>
                <a:ext cx="4197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Form </a:t>
                </a:r>
                <a:r>
                  <a:rPr lang="en-US" altLang="zh-CN" sz="2400" dirty="0"/>
                  <a:t>factors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262" y="6018177"/>
                <a:ext cx="4197239" cy="461665"/>
              </a:xfrm>
              <a:prstGeom prst="rect">
                <a:avLst/>
              </a:prstGeom>
              <a:blipFill>
                <a:blip r:embed="rId9"/>
                <a:stretch>
                  <a:fillRect l="-290" t="-10526" r="-130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977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 smtClean="0"/>
              <a:t>The relation between the two pictures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图片 5" descr="\documentclass{article}&#10;\usepackage{amsmath}&#10;\usepackage{slashed}&#10;\pagestyle{empty}&#10;\begin{document}&#10;&#10;\begin{align*}&#10;\psi_{0}(321) &amp; \equiv\bar{u}(p_{3},\lambda_{3})(\bar{\slashed P}+M_{0})(-\gamma_{5})C\bar{u}^{T}(p_{2},\lambda_{2})\bar{u}(p_{1},\lambda_{1})u(\bar{P},S_{z}),\nonumber \\&#10;\psi_{1}(321) &amp; \equiv\bar{u}(p_{3},\lambda_{3})(\bar{\slashed P}+M_{0})(\gamma^{\mu}-v^{\mu})C\bar{u}^{T}(p_{2},\lambda_{2})\bar{u}(p_{1},\lambda_{1})(\frac{1}{\sqrt{3}}\gamma_{\mu}\gamma_{5})u(\bar{P},S_{z})\label{eq:spin_wfs}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3" y="959412"/>
            <a:ext cx="7861639" cy="9351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77321" y="3061017"/>
            <a:ext cx="30844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normalization factor</a:t>
            </a:r>
            <a:endParaRPr lang="en-US" altLang="zh-CN" sz="2400" dirty="0"/>
          </a:p>
        </p:txBody>
      </p:sp>
      <p:pic>
        <p:nvPicPr>
          <p:cNvPr id="22" name="图片 21" descr="\documentclass{article}&#10;\usepackage{amsmath}&#10;\usepackage{slashed}&#10;\pagestyle{empty}&#10;\begin{document}&#10;&#10;\begin{equation*}&#10;\sum_{\lambda_{1}\lambda_{2}\lambda_{3}}\psi_{0}^{\dagger}(321^{\prime})\psi_{1}(321)=0&#10;\end{equatio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65" y="3840403"/>
            <a:ext cx="2667762" cy="528821"/>
          </a:xfrm>
          <a:prstGeom prst="rect">
            <a:avLst/>
          </a:prstGeom>
        </p:spPr>
      </p:pic>
      <p:pic>
        <p:nvPicPr>
          <p:cNvPr id="13" name="图片 12" descr="\documentclass{article}&#10;\usepackage{amsmath}&#10;\usepackage{slashed}&#10;\pagestyle{empty}&#10;\begin{document}&#10;&#10;\begin{equation*}&#10;\frac{1}{4\sqrt{M_{0}^{3}(e_{1}+m_{1})(e_{2}+m_{2})(e_{3}+m_{3})}}\label{eq:normalization_factor}&#10;\end{equation*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65" y="3039403"/>
            <a:ext cx="3739815" cy="58921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3913" y="2299215"/>
            <a:ext cx="385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Quark 3 and 2 form a diquark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15" name="图片 14" descr="\documentclass{article}&#10;\usepackage{amsmath}&#10;\usepackage{slashed}&#10;\pagestyle{empty}&#10;\begin{document}&#10;&#10;\begin{align*}&#10;\psi_{0}(321) &amp; =-\psi_{0}(231),\nonumber \\&#10;\psi_{1}(321) &amp; =\psi_{1}(231)&#10;\end{align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09" y="2182159"/>
            <a:ext cx="2289048" cy="63246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913" y="3415682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 </a:t>
            </a:r>
            <a:r>
              <a:rPr lang="en-US" altLang="zh-CN" sz="2400" dirty="0">
                <a:solidFill>
                  <a:srgbClr val="FF0000"/>
                </a:solidFill>
              </a:rPr>
              <a:t>diquark bases</a:t>
            </a:r>
          </a:p>
        </p:txBody>
      </p:sp>
      <p:pic>
        <p:nvPicPr>
          <p:cNvPr id="18" name="图片 17" descr="\documentclass{article}&#10;\usepackage{amsmath}&#10;\usepackage{slashed}&#10;\pagestyle{empty}&#10;\begin{document}&#10;&#10;\begin{equation*}&#10;\left(\begin{array}{c}&#10;\psi_{0}(312)\\&#10;\psi_{1}(312)&#10;\end{array}\right)=T\left(\begin{array}{c}&#10;\psi_{0}(321)\\&#10;\psi_{1}(321)&#10;\end{array}\right)&#10;\end{equatio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48" y="4666974"/>
            <a:ext cx="3418332" cy="608076"/>
          </a:xfrm>
          <a:prstGeom prst="rect">
            <a:avLst/>
          </a:prstGeom>
        </p:spPr>
      </p:pic>
      <p:pic>
        <p:nvPicPr>
          <p:cNvPr id="20" name="图片 19" descr="\documentclass{article}&#10;\usepackage{amsmath}&#10;\usepackage{slashed}&#10;\pagestyle{empty}&#10;\begin{document}&#10;&#10;\begin{equation*}&#10;T=\left(\begin{array}{cc}&#10;\frac{1}{2} &amp; -\frac{\sqrt{3}}{2}\\&#10;-\frac{\sqrt{3}}{2} &amp; -\frac{1}{2}&#10;\end{array}\right)&#10;\end{equation*}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3" y="4591536"/>
            <a:ext cx="2414016" cy="758952"/>
          </a:xfrm>
          <a:prstGeom prst="rect">
            <a:avLst/>
          </a:prstGeom>
        </p:spPr>
      </p:pic>
      <p:pic>
        <p:nvPicPr>
          <p:cNvPr id="21" name="图片 20" descr="\documentclass{article}&#10;\usepackage{amsmath}&#10;\usepackage{slashed}&#10;\pagestyle{empty}&#10;\begin{document}&#10;&#10;$T^{-1}=T$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3" y="5668211"/>
            <a:ext cx="966216" cy="20878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277321" y="3738896"/>
            <a:ext cx="242432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orthogonal</a:t>
            </a:r>
            <a:endParaRPr lang="en-US" altLang="zh-CN" sz="2400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>
            <a:off x="2157496" y="3397290"/>
            <a:ext cx="119825" cy="530676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40556" y="1318661"/>
            <a:ext cx="519764" cy="962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连接符 28"/>
          <p:cNvCxnSpPr/>
          <p:nvPr/>
        </p:nvCxnSpPr>
        <p:spPr>
          <a:xfrm>
            <a:off x="4774131" y="1318661"/>
            <a:ext cx="57979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连接符 30"/>
          <p:cNvCxnSpPr/>
          <p:nvPr/>
        </p:nvCxnSpPr>
        <p:spPr>
          <a:xfrm>
            <a:off x="5678905" y="1328286"/>
            <a:ext cx="55826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接连接符 32"/>
          <p:cNvCxnSpPr/>
          <p:nvPr/>
        </p:nvCxnSpPr>
        <p:spPr>
          <a:xfrm>
            <a:off x="2040556" y="1822582"/>
            <a:ext cx="51976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连接符 34"/>
          <p:cNvCxnSpPr/>
          <p:nvPr/>
        </p:nvCxnSpPr>
        <p:spPr>
          <a:xfrm>
            <a:off x="5149516" y="1822582"/>
            <a:ext cx="529389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直接连接符 38"/>
          <p:cNvCxnSpPr/>
          <p:nvPr/>
        </p:nvCxnSpPr>
        <p:spPr>
          <a:xfrm>
            <a:off x="6044665" y="1822582"/>
            <a:ext cx="60639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左大括号 42"/>
          <p:cNvSpPr/>
          <p:nvPr/>
        </p:nvSpPr>
        <p:spPr>
          <a:xfrm>
            <a:off x="3819569" y="2311459"/>
            <a:ext cx="217062" cy="437179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913" y="4740179"/>
            <a:ext cx="1259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 matirx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237171" y="4200559"/>
            <a:ext cx="162375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913" y="942463"/>
                <a:ext cx="514820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3" y="942463"/>
                <a:ext cx="514820" cy="388889"/>
              </a:xfrm>
              <a:prstGeom prst="rect">
                <a:avLst/>
              </a:prstGeom>
              <a:blipFill>
                <a:blip r:embed="rId1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913" y="1436173"/>
                <a:ext cx="495264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3" y="1436173"/>
                <a:ext cx="495264" cy="388889"/>
              </a:xfrm>
              <a:prstGeom prst="rect">
                <a:avLst/>
              </a:prstGeom>
              <a:blipFill>
                <a:blip r:embed="rId1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94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 smtClean="0"/>
              <a:t>The relation between the two pictures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图片 1" descr="\documentclass{article}&#10;\usepackage{amsmath}&#10;\usepackage{slashed}&#10;\pagestyle{empty}&#10;\begin{document}&#10;&#10;$\Xi_{bc}^{+}(cbu)\to\Lambda_{b}(dbu)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55" y="1000482"/>
            <a:ext cx="2124621" cy="29378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0" y="898567"/>
            <a:ext cx="42736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1. Calculate the overlap factors of </a:t>
            </a:r>
            <a:endParaRPr lang="en-US" altLang="zh-CN" sz="2400" dirty="0"/>
          </a:p>
        </p:txBody>
      </p:sp>
      <p:pic>
        <p:nvPicPr>
          <p:cNvPr id="3" name="图片 2" descr="\documentclass{article}&#10;\usepackage{amsmath}&#10;\usepackage{slashed}&#10;\pagestyle{empty}&#10;\begin{document}&#10;&#10;\begin{align*}&#10;\psi_{1}(bcu) &amp; =-\frac{\sqrt{3}}{2}\psi_{0}(buc)-\frac{1}{2}\psi_{1}(buc),\nonumber \\&#10;\psi_{0}(udb) &amp; =\frac{1}{2}\psi_{0}(ubd)-\frac{\sqrt{3}}{2}\psi_{1}(ubd)\nonumber \\&#10; &amp; =-\frac{1}{2}\psi_{0}(bud)-\frac{\sqrt{3}}{2}\psi_{1}(bud)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08" y="1562543"/>
            <a:ext cx="4011168" cy="1914144"/>
          </a:xfrm>
          <a:prstGeom prst="rect">
            <a:avLst/>
          </a:prstGeom>
        </p:spPr>
      </p:pic>
      <p:pic>
        <p:nvPicPr>
          <p:cNvPr id="5" name="图片 4" descr="\documentclass{article}&#10;\usepackage{amsmath}&#10;\usepackage{slashed}&#10;\pagestyle{empty}&#10;\begin{document}&#10;&#10;\begin{equation*}&#10;\langle\psi_{0}(udb)|\psi_{1}(bcu)\rangle=\frac{\sqrt{3}}{4}\langle\psi_{0}(bud)|\psi_{0}(buc)\rangle+\frac{\sqrt{3}}{4}\langle\psi_{1}(bud)|\psi_{1}(buc)\rangle,&#10;\end{equatio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8" y="3638528"/>
            <a:ext cx="7363968" cy="5638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0" y="4361948"/>
            <a:ext cx="43546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2. Calculate the overlap factors of </a:t>
            </a:r>
            <a:endParaRPr lang="en-US" altLang="zh-CN" sz="2400" dirty="0"/>
          </a:p>
        </p:txBody>
      </p:sp>
      <p:pic>
        <p:nvPicPr>
          <p:cNvPr id="7" name="图片 6" descr="\documentclass{article}&#10;\usepackage{amsmath}&#10;\usepackage{slashed}&#10;\pagestyle{empty}&#10;\begin{document}&#10;&#10;$\Xi_{cc}^{++}(ccu)\to\Lambda_{c}(dcu)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5" y="4467134"/>
            <a:ext cx="2259398" cy="263495"/>
          </a:xfrm>
          <a:prstGeom prst="rect">
            <a:avLst/>
          </a:prstGeom>
        </p:spPr>
      </p:pic>
      <p:pic>
        <p:nvPicPr>
          <p:cNvPr id="9" name="图片 8" descr="\documentclass{article}&#10;\usepackage{amsmath}&#10;\usepackage{slashed}&#10;\pagestyle{empty}&#10;\begin{document}&#10;&#10;\[&#10;\frac{2}{\sqrt{2}}\{\frac{\sqrt{3}}{4},\frac{\sqrt{3}}{4}\}=\{\frac{\sqrt{6}}{4},\frac{\sqrt{6}}{4}\}&#10;\]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60" y="4995356"/>
            <a:ext cx="3009900" cy="62636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599094" y="5754985"/>
            <a:ext cx="6119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W. Wang, F.-S. Yu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and Z.-X. Zhao, Eur. Phys. J. C 77, 781 (2017)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3724977" y="2175309"/>
            <a:ext cx="452387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连接符 29"/>
          <p:cNvCxnSpPr/>
          <p:nvPr/>
        </p:nvCxnSpPr>
        <p:spPr>
          <a:xfrm>
            <a:off x="5149516" y="2175309"/>
            <a:ext cx="433137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接连接符 31"/>
          <p:cNvCxnSpPr/>
          <p:nvPr/>
        </p:nvCxnSpPr>
        <p:spPr>
          <a:xfrm>
            <a:off x="3619099" y="3560571"/>
            <a:ext cx="47261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连接符 34"/>
          <p:cNvCxnSpPr/>
          <p:nvPr/>
        </p:nvCxnSpPr>
        <p:spPr>
          <a:xfrm>
            <a:off x="4966636" y="3560571"/>
            <a:ext cx="616017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直接连接符 38"/>
          <p:cNvCxnSpPr/>
          <p:nvPr/>
        </p:nvCxnSpPr>
        <p:spPr>
          <a:xfrm>
            <a:off x="3080084" y="4361948"/>
            <a:ext cx="413887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接连接符 40"/>
          <p:cNvCxnSpPr/>
          <p:nvPr/>
        </p:nvCxnSpPr>
        <p:spPr>
          <a:xfrm>
            <a:off x="5775158" y="4361948"/>
            <a:ext cx="38850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圆角矩形 43"/>
          <p:cNvSpPr/>
          <p:nvPr/>
        </p:nvSpPr>
        <p:spPr>
          <a:xfrm>
            <a:off x="3022333" y="4928723"/>
            <a:ext cx="539015" cy="759629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233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924025" y="157654"/>
            <a:ext cx="7231651" cy="48873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5">
              <a:defRPr sz="2496"/>
            </a:pPr>
            <a:r>
              <a:rPr lang="en-US" altLang="zh-CN" dirty="0" smtClean="0"/>
              <a:t>Possibly </a:t>
            </a:r>
            <a:r>
              <a:rPr lang="en-US" altLang="zh-CN" dirty="0"/>
              <a:t>better definitions of interpolating currents 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091709" y="3283572"/>
            <a:ext cx="6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19876" y="890456"/>
                <a:ext cx="3971833" cy="47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r>
                  <a:rPr lang="en-US" altLang="zh-CN" sz="2400" dirty="0" smtClean="0"/>
                  <a:t>Hermite conjugate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6" y="890456"/>
                <a:ext cx="3971833" cy="477886"/>
              </a:xfrm>
              <a:prstGeom prst="rect">
                <a:avLst/>
              </a:prstGeom>
              <a:blipFill>
                <a:blip r:embed="rId7"/>
                <a:stretch>
                  <a:fillRect l="-3533" t="-8974" b="-269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\documentclass{article}&#10;\usepackage{amsmath}&#10;\usepackage{slashed}&#10;\pagestyle{empty}&#10;\begin{document}&#10;&#10;\begin{align*}&#10;J_{\Lambda_{Q}}^{\rm new}= &amp; \epsilon_{abc}[u_{a}^{T}C\gamma_{5}(1+\slashed v)d_{b}]Q_{c},\nonumber \\&#10;J_{\Sigma_{Q}}^{\rm new}= &amp; \epsilon_{abc}[u_{a}^{T}C(\gamma^{\mu}-v^{\mu})(1+\slashed v)d_{b}]\frac{1}{\sqrt{3}}\gamma_{\mu}\gamma_{5}Q_{c}\label{eq:better_defs}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92" y="1482228"/>
            <a:ext cx="5073396" cy="1008888"/>
          </a:xfrm>
          <a:prstGeom prst="rect">
            <a:avLst/>
          </a:prstGeom>
        </p:spPr>
      </p:pic>
      <p:pic>
        <p:nvPicPr>
          <p:cNvPr id="11" name="图片 10" descr="\documentclass{article}&#10;\usepackage{amsmath}&#10;\usepackage{slashed}&#10;\pagestyle{empty}&#10;\begin{document}&#10;&#10;\begin{align*}&#10;J_{\Lambda_{Q}}= &amp; \epsilon_{abc}[u_{a}^{T}C\gamma_{5}d_{b}]Q_{c},\nonumber \\&#10;J_{\Sigma_{Q}}= &amp; \epsilon_{abc}[u_{a}^{T}C\gamma^{\mu}d_{b}]\gamma_{\mu}\gamma_{5}Q_{c}\label{eq:traditional_defs}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92" y="3140456"/>
            <a:ext cx="3058668" cy="72999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3399" y="2572847"/>
            <a:ext cx="284470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Traditional definitions </a:t>
            </a:r>
            <a:endParaRPr lang="en-US" altLang="zh-CN" sz="2400" dirty="0"/>
          </a:p>
        </p:txBody>
      </p:sp>
      <p:pic>
        <p:nvPicPr>
          <p:cNvPr id="8" name="图片 7" descr="\documentclass{article}&#10;\usepackage{amsmath}&#10;\usepackage{slashed}&#10;\pagestyle{empty}&#10;\begin{document}&#10;&#10;$v^{\mu}\equiv p^{\mu}/\sqrt{p^{2}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03" y="2000519"/>
            <a:ext cx="1481328" cy="30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19876" y="4119374"/>
                <a:ext cx="7470547" cy="16044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just"/>
                <a:r>
                  <a:rPr lang="en-US" altLang="zh-CN" sz="2400" dirty="0" smtClean="0"/>
                  <a:t>Comments:</a:t>
                </a:r>
              </a:p>
              <a:p>
                <a:pPr algn="just"/>
                <a:r>
                  <a:rPr lang="en-US" altLang="zh-CN" sz="2400" dirty="0" smtClean="0"/>
                  <a:t>1. The factor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zh-CN" sz="2400" dirty="0" smtClean="0"/>
              </a:p>
              <a:p>
                <a:pPr algn="just"/>
                <a:endParaRPr lang="en-US" altLang="zh-CN" sz="2400" dirty="0" smtClean="0"/>
              </a:p>
              <a:p>
                <a:pPr algn="just"/>
                <a:r>
                  <a:rPr lang="en-US" altLang="zh-CN" sz="2400" dirty="0" smtClean="0"/>
                  <a:t>2. 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sz="2400" dirty="0" smtClean="0"/>
                  <a:t> in                         -- in fact, we cannot do that.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6" y="4119374"/>
                <a:ext cx="7470547" cy="1604476"/>
              </a:xfrm>
              <a:prstGeom prst="rect">
                <a:avLst/>
              </a:prstGeom>
              <a:blipFill>
                <a:blip r:embed="rId11"/>
                <a:stretch>
                  <a:fillRect l="-1878" t="-2662" b="-83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\documentclass{article}&#10;\usepackage{amsmath}&#10;\usepackage{slashed}&#10;\pagestyle{empty}&#10;\begin{document}&#10;&#10;$\lambda_{\Sigma_{Q}}\approx \lambda_{\Lambda_{Q}}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30" y="4844835"/>
            <a:ext cx="1392094" cy="306581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141945" y="1886552"/>
            <a:ext cx="1722922" cy="529389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4" name="图片 23" descr="\documentclass{article}&#10;\usepackage{amsmath}&#10;\usepackage{slashed}&#10;\pagestyle{empty}&#10;\begin{document}&#10;&#10;$J^{{\rm new}}\to J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65" y="5400336"/>
            <a:ext cx="1183956" cy="1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4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0" y="1470664"/>
            <a:ext cx="9144000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3200" dirty="0" smtClean="0">
                <a:solidFill>
                  <a:srgbClr val="0432FF"/>
                </a:solidFill>
              </a:rPr>
              <a:t>Introduction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altLang="zh-CN" sz="3200" dirty="0" smtClean="0">
              <a:solidFill>
                <a:srgbClr val="0432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0432FF"/>
                </a:solidFill>
              </a:rPr>
              <a:t>Framework and some </a:t>
            </a:r>
            <a:r>
              <a:rPr lang="en-US" altLang="zh-CN" sz="3200" dirty="0" smtClean="0">
                <a:solidFill>
                  <a:srgbClr val="0432FF"/>
                </a:solidFill>
              </a:rPr>
              <a:t>applications</a:t>
            </a:r>
          </a:p>
          <a:p>
            <a:pPr marL="571500" indent="-571500">
              <a:buFont typeface="+mj-lt"/>
              <a:buAutoNum type="arabicPeriod"/>
            </a:pPr>
            <a:endParaRPr lang="en-US" altLang="zh-CN" sz="3200" dirty="0">
              <a:solidFill>
                <a:srgbClr val="0432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0432FF"/>
                </a:solidFill>
              </a:rPr>
              <a:t>Numerical </a:t>
            </a:r>
            <a:r>
              <a:rPr lang="en-US" altLang="zh-CN" sz="3200" dirty="0" smtClean="0">
                <a:solidFill>
                  <a:srgbClr val="0432FF"/>
                </a:solidFill>
              </a:rPr>
              <a:t>results</a:t>
            </a:r>
          </a:p>
          <a:p>
            <a:pPr marL="571500" indent="-571500">
              <a:buFont typeface="+mj-lt"/>
              <a:buAutoNum type="arabicPeriod"/>
            </a:pPr>
            <a:endParaRPr lang="en-US" altLang="zh-CN" sz="3200" dirty="0">
              <a:solidFill>
                <a:srgbClr val="0432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0432FF"/>
                </a:solidFill>
              </a:rPr>
              <a:t>Summary</a:t>
            </a:r>
            <a:r>
              <a:rPr lang="zh-CN" altLang="en-US" sz="3200" dirty="0">
                <a:solidFill>
                  <a:srgbClr val="0432FF"/>
                </a:solidFill>
              </a:rPr>
              <a:t> </a:t>
            </a:r>
            <a:r>
              <a:rPr lang="en-US" altLang="zh-CN" sz="3200" dirty="0">
                <a:solidFill>
                  <a:srgbClr val="0432FF"/>
                </a:solidFill>
              </a:rPr>
              <a:t>and</a:t>
            </a:r>
            <a:r>
              <a:rPr lang="zh-CN" altLang="en-US" sz="3200" dirty="0">
                <a:solidFill>
                  <a:srgbClr val="0432FF"/>
                </a:solidFill>
              </a:rPr>
              <a:t> </a:t>
            </a:r>
            <a:r>
              <a:rPr lang="en-US" altLang="zh-CN" sz="3200" dirty="0" smtClean="0">
                <a:solidFill>
                  <a:srgbClr val="0432FF"/>
                </a:solidFill>
              </a:rPr>
              <a:t>outlook</a:t>
            </a:r>
            <a:endParaRPr lang="en-US" altLang="zh-CN" sz="3200" dirty="0">
              <a:solidFill>
                <a:srgbClr val="0432FF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altLang="zh-CN" sz="3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77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364" y="2999749"/>
            <a:ext cx="8950036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432FF"/>
                </a:solidFill>
              </a:rPr>
              <a:t>Numerical results</a:t>
            </a:r>
            <a:endParaRPr lang="en-US" altLang="zh-CN" sz="4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16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/>
          <a:lstStyle/>
          <a:p>
            <a:pPr defTabSz="356615">
              <a:defRPr sz="2496"/>
            </a:pPr>
            <a:r>
              <a:rPr lang="en-US" altLang="zh-CN" dirty="0" smtClean="0"/>
              <a:t>Inputs and shape parameters</a:t>
            </a:r>
            <a:endParaRPr dirty="0"/>
          </a:p>
        </p:txBody>
      </p:sp>
      <p:pic>
        <p:nvPicPr>
          <p:cNvPr id="5" name="图片 4" descr="\documentclass{article}&#10;\usepackage{amsmath}&#10;\usepackage{slashed}&#10;\pagestyle{empty}&#10;\begin{document}&#10;&#10;\begin{equation*}&#10;m_{u}=m_{d}=0.25\ {\rm GeV},\quad m_{c}=1.4\ {\rm GeV},\quad m_{b}=4.8\ {\rm GeV}.\label{eq:mass_quark}&#10;\end{equatio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981647"/>
            <a:ext cx="7237393" cy="259661"/>
          </a:xfrm>
          <a:prstGeom prst="rect">
            <a:avLst/>
          </a:prstGeom>
        </p:spPr>
      </p:pic>
      <p:pic>
        <p:nvPicPr>
          <p:cNvPr id="10" name="图片 9" descr="\documentclass{article}&#10;\usepackage{amsmath}&#10;\usepackage{slashed}&#10;\pagestyle{empty}&#10;\begin{document}&#10;&#10;\begin{align*}&#10; &amp; \lambda_{\Lambda_{b}}=0.030\pm0.009,\quad\lambda_{\Lambda_{c}}=0.022\pm0.008,\nonumber \\&#10; &amp; \lambda_{\Sigma_{b}}=0.062\pm0.018,\quad\lambda_{\Sigma_{c}}=0.045\pm0.015,\nonumber \\&#10; &amp; \lambda_{\Xi_{cc}}=0.115\pm0.027.\label{eq:pole_residues_QCDSR}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26" y="1473944"/>
            <a:ext cx="4799076" cy="998220"/>
          </a:xfrm>
          <a:prstGeom prst="rect">
            <a:avLst/>
          </a:prstGeom>
        </p:spPr>
      </p:pic>
      <p:pic>
        <p:nvPicPr>
          <p:cNvPr id="11" name="图片 10" descr="\documentclass{article}&#10;\usepackage{amsmath}&#10;\usepackage{slashed}&#10;\pagestyle{empty}&#10;\begin{document}&#10;&#10;\begin{align*}&#10;\beta_{b,[ud]} &amp; =0.63\pm0.05\ {\rm GeV},\quad\beta_{[ud]}=0.27\pm0.03\ {\rm GeV},\nonumber \\&#10;\beta_{c,[ud]} &amp; =0.45\pm0.05\ {\rm GeV};\nonumber \\&#10;\beta_{b,\{ud\}} &amp; =0.66\pm0.04\ {\rm GeV},\quad\beta_{\{ud\}}=0.28\pm0.03\ {\rm GeV},\nonumber \\&#10;\beta_{c,\{ud\}} &amp; =0.49\pm0.04\ {\rm GeV};\nonumber \\&#10;\beta_{u,\{cc\}} &amp; =0.490\pm0.040\ {\rm GeV},\quad\beta_{\{cc\}}=0.400\pm0.025\ {\rm GeV}.\label{eq:beta_values}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57" y="3692860"/>
            <a:ext cx="6466332" cy="1786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92711" y="3625969"/>
                <a:ext cx="117506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Λ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→</m:t>
                      </m:r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Λ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1" y="3625969"/>
                <a:ext cx="1175065" cy="369332"/>
              </a:xfrm>
              <a:prstGeom prst="rect">
                <a:avLst/>
              </a:prstGeom>
              <a:blipFill>
                <a:blip r:embed="rId9"/>
                <a:stretch>
                  <a:fillRect l="-5729"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15944" y="4326916"/>
                <a:ext cx="11217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Σ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→</m:t>
                      </m:r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Σ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4" y="4326916"/>
                <a:ext cx="1121717" cy="369332"/>
              </a:xfrm>
              <a:prstGeom prst="rect">
                <a:avLst/>
              </a:prstGeom>
              <a:blipFill>
                <a:blip r:embed="rId10"/>
                <a:stretch>
                  <a:fillRect l="-5978"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92711" y="5109656"/>
                <a:ext cx="125047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Ξ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𝑐𝑐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→</m:t>
                      </m:r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Λ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1" y="5109656"/>
                <a:ext cx="1250471" cy="369332"/>
              </a:xfrm>
              <a:prstGeom prst="rect">
                <a:avLst/>
              </a:prstGeom>
              <a:blipFill>
                <a:blip r:embed="rId11"/>
                <a:stretch>
                  <a:fillRect l="-5366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69940" y="880644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Inputs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2742592" y="2584864"/>
            <a:ext cx="410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Z.-G. Wang, </a:t>
            </a:r>
            <a:r>
              <a:rPr lang="en-US" altLang="zh-CN" dirty="0">
                <a:solidFill>
                  <a:srgbClr val="FF0000"/>
                </a:solidFill>
              </a:rPr>
              <a:t>Eur</a:t>
            </a:r>
            <a:r>
              <a:rPr lang="en-US" altLang="zh-CN" dirty="0" smtClean="0">
                <a:solidFill>
                  <a:srgbClr val="FF0000"/>
                </a:solidFill>
              </a:rPr>
              <a:t>. Phys. J. C 68, 479 </a:t>
            </a:r>
            <a:r>
              <a:rPr lang="en-US" altLang="zh-CN" dirty="0">
                <a:solidFill>
                  <a:srgbClr val="FF0000"/>
                </a:solidFill>
              </a:rPr>
              <a:t>(2010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Z.-G. Wang, </a:t>
            </a:r>
            <a:r>
              <a:rPr lang="en-US" altLang="zh-CN" dirty="0" smtClean="0">
                <a:solidFill>
                  <a:srgbClr val="FF0000"/>
                </a:solidFill>
              </a:rPr>
              <a:t>Phys. Lett. B 685, 59 (2010</a:t>
            </a:r>
            <a:r>
              <a:rPr lang="en-US" altLang="zh-CN" dirty="0">
                <a:solidFill>
                  <a:srgbClr val="FF0000"/>
                </a:solidFill>
              </a:rPr>
              <a:t>)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Z</a:t>
            </a:r>
            <a:r>
              <a:rPr lang="en-US" altLang="zh-CN" dirty="0">
                <a:solidFill>
                  <a:srgbClr val="FF0000"/>
                </a:solidFill>
              </a:rPr>
              <a:t>.-G. Wang, </a:t>
            </a:r>
            <a:r>
              <a:rPr lang="en-US" altLang="zh-CN" dirty="0" smtClean="0">
                <a:solidFill>
                  <a:srgbClr val="FF0000"/>
                </a:solidFill>
              </a:rPr>
              <a:t>Eur. Phys. J. A 45, 267 </a:t>
            </a:r>
            <a:r>
              <a:rPr lang="en-US" altLang="zh-CN" dirty="0">
                <a:solidFill>
                  <a:srgbClr val="FF0000"/>
                </a:solidFill>
              </a:rPr>
              <a:t>(2010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596081" y="5598376"/>
            <a:ext cx="1928820" cy="481263"/>
            <a:chOff x="3596081" y="5598376"/>
            <a:chExt cx="1928820" cy="481263"/>
          </a:xfrm>
        </p:grpSpPr>
        <p:pic>
          <p:nvPicPr>
            <p:cNvPr id="15" name="图片 14" descr="\documentclass{article}&#10;\usepackage{amsmath}&#10;\usepackage{slashed}&#10;\pagestyle{empty}&#10;\begin{document}&#10;&#10;$\lambda_{1}\approx\lambda_{2}\approx\lambda_{{\rm QCDSR}}$&#10;&#10;&#10;\end{document}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458" y="5718271"/>
              <a:ext cx="1784441" cy="241475"/>
            </a:xfrm>
            <a:prstGeom prst="rect">
              <a:avLst/>
            </a:prstGeom>
          </p:spPr>
        </p:pic>
        <p:sp>
          <p:nvSpPr>
            <p:cNvPr id="21" name="圆角矩形 20"/>
            <p:cNvSpPr/>
            <p:nvPr/>
          </p:nvSpPr>
          <p:spPr>
            <a:xfrm>
              <a:off x="3596081" y="5598376"/>
              <a:ext cx="1928820" cy="481263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606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/>
          <a:lstStyle/>
          <a:p>
            <a:pPr defTabSz="356615">
              <a:defRPr sz="2496"/>
            </a:pPr>
            <a:r>
              <a:rPr lang="en-US" dirty="0" smtClean="0"/>
              <a:t>Form factors and comparison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0278"/>
            <a:ext cx="9144001" cy="484883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618072" y="4649002"/>
            <a:ext cx="6068729" cy="9625"/>
          </a:xfrm>
          <a:prstGeom prst="line">
            <a:avLst/>
          </a:prstGeom>
          <a:noFill/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00" y="5863005"/>
            <a:ext cx="6002924" cy="76772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016034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Diquark picture</a:t>
            </a:r>
            <a:endParaRPr lang="zh-CN" altLang="en-US" sz="2400" dirty="0"/>
          </a:p>
        </p:txBody>
      </p:sp>
      <p:sp>
        <p:nvSpPr>
          <p:cNvPr id="10" name="圆角矩形 9"/>
          <p:cNvSpPr/>
          <p:nvPr/>
        </p:nvSpPr>
        <p:spPr>
          <a:xfrm>
            <a:off x="3965608" y="5863004"/>
            <a:ext cx="606391" cy="767721"/>
          </a:xfrm>
          <a:prstGeom prst="round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418896" y="157654"/>
            <a:ext cx="6479628" cy="488733"/>
          </a:xfrm>
          <a:prstGeom prst="rect">
            <a:avLst/>
          </a:prstGeom>
        </p:spPr>
        <p:txBody>
          <a:bodyPr/>
          <a:lstStyle/>
          <a:p>
            <a:pPr defTabSz="356615">
              <a:defRPr sz="2496"/>
            </a:pPr>
            <a:r>
              <a:rPr lang="en-US" altLang="zh-CN" dirty="0" smtClean="0"/>
              <a:t>Decay widths and comparison</a:t>
            </a:r>
            <a:endParaRPr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8439"/>
            <a:ext cx="9144000" cy="20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51798" y="2999749"/>
            <a:ext cx="584253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432FF"/>
                </a:solidFill>
              </a:rPr>
              <a:t>Summary and outlook</a:t>
            </a:r>
            <a:endParaRPr lang="en-US" altLang="zh-CN" sz="4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05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Summary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4379" y="1282923"/>
            <a:ext cx="8749764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 three-quark picture in LFQM is built up using the quark spinors and Dirac matrices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The shape parameters are determined with the help of pole residue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The relation between the diquark picture and the three-quark picture is </a:t>
            </a:r>
            <a:r>
              <a:rPr lang="en-US" altLang="zh-CN" sz="2800" dirty="0"/>
              <a:t>clarified</a:t>
            </a:r>
            <a:r>
              <a:rPr lang="en-US" altLang="zh-CN" sz="2400" dirty="0" smtClean="0"/>
              <a:t> </a:t>
            </a:r>
            <a:endParaRPr lang="en-US" altLang="zh-CN" sz="2400" dirty="0"/>
          </a:p>
        </p:txBody>
      </p:sp>
      <p:grpSp>
        <p:nvGrpSpPr>
          <p:cNvPr id="6" name="Group 224"/>
          <p:cNvGrpSpPr/>
          <p:nvPr/>
        </p:nvGrpSpPr>
        <p:grpSpPr>
          <a:xfrm>
            <a:off x="2748508" y="4432658"/>
            <a:ext cx="1231539" cy="1239734"/>
            <a:chOff x="0" y="0"/>
            <a:chExt cx="1231537" cy="1239732"/>
          </a:xfrm>
        </p:grpSpPr>
        <p:grpSp>
          <p:nvGrpSpPr>
            <p:cNvPr id="7" name="Group 222"/>
            <p:cNvGrpSpPr/>
            <p:nvPr/>
          </p:nvGrpSpPr>
          <p:grpSpPr>
            <a:xfrm>
              <a:off x="0" y="0"/>
              <a:ext cx="1231538" cy="1232416"/>
              <a:chOff x="0" y="0"/>
              <a:chExt cx="1231537" cy="1232415"/>
            </a:xfrm>
          </p:grpSpPr>
          <p:sp>
            <p:nvSpPr>
              <p:cNvPr id="9" name="Shape 218"/>
              <p:cNvSpPr/>
              <p:nvPr/>
            </p:nvSpPr>
            <p:spPr>
              <a:xfrm>
                <a:off x="0" y="0"/>
                <a:ext cx="1231538" cy="1232416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0" name="Shape 219"/>
              <p:cNvSpPr/>
              <p:nvPr/>
            </p:nvSpPr>
            <p:spPr>
              <a:xfrm>
                <a:off x="268231" y="318978"/>
                <a:ext cx="168637" cy="171752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1" name="Shape 220"/>
              <p:cNvSpPr/>
              <p:nvPr/>
            </p:nvSpPr>
            <p:spPr>
              <a:xfrm>
                <a:off x="231984" y="623457"/>
                <a:ext cx="428996" cy="430922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2" name="Shape 221"/>
              <p:cNvSpPr/>
              <p:nvPr/>
            </p:nvSpPr>
            <p:spPr>
              <a:xfrm>
                <a:off x="645205" y="289980"/>
                <a:ext cx="428997" cy="430921"/>
              </a:xfrm>
              <a:prstGeom prst="ellipse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8" name="Shape 223"/>
            <p:cNvSpPr/>
            <p:nvPr/>
          </p:nvSpPr>
          <p:spPr>
            <a:xfrm rot="20880000">
              <a:off x="177096" y="126001"/>
              <a:ext cx="464086" cy="1077258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" name="右箭头 2"/>
          <p:cNvSpPr/>
          <p:nvPr/>
        </p:nvSpPr>
        <p:spPr>
          <a:xfrm>
            <a:off x="4519261" y="4923389"/>
            <a:ext cx="529307" cy="21546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4" name="Group 222"/>
          <p:cNvGrpSpPr/>
          <p:nvPr/>
        </p:nvGrpSpPr>
        <p:grpSpPr>
          <a:xfrm>
            <a:off x="5570013" y="4399706"/>
            <a:ext cx="1231540" cy="1232418"/>
            <a:chOff x="0" y="0"/>
            <a:chExt cx="1231537" cy="1232415"/>
          </a:xfrm>
        </p:grpSpPr>
        <p:sp>
          <p:nvSpPr>
            <p:cNvPr id="16" name="Shape 218"/>
            <p:cNvSpPr/>
            <p:nvPr/>
          </p:nvSpPr>
          <p:spPr>
            <a:xfrm>
              <a:off x="0" y="0"/>
              <a:ext cx="1231538" cy="1232416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" name="Shape 219"/>
            <p:cNvSpPr/>
            <p:nvPr/>
          </p:nvSpPr>
          <p:spPr>
            <a:xfrm>
              <a:off x="268231" y="318978"/>
              <a:ext cx="168637" cy="171752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" name="Shape 220"/>
            <p:cNvSpPr/>
            <p:nvPr/>
          </p:nvSpPr>
          <p:spPr>
            <a:xfrm>
              <a:off x="231984" y="623457"/>
              <a:ext cx="428996" cy="430922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" name="Shape 221"/>
            <p:cNvSpPr/>
            <p:nvPr/>
          </p:nvSpPr>
          <p:spPr>
            <a:xfrm>
              <a:off x="645205" y="289980"/>
              <a:ext cx="428997" cy="430921"/>
            </a:xfrm>
            <a:prstGeom prst="ellipse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183271" y="4302080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432FF"/>
                </a:solidFill>
              </a:rPr>
              <a:t>A small fla</a:t>
            </a:r>
            <a:r>
              <a:rPr lang="zh-CN" altLang="en-US" sz="2400" dirty="0" smtClean="0">
                <a:solidFill>
                  <a:srgbClr val="0432FF"/>
                </a:solidFill>
              </a:rPr>
              <a:t>w</a:t>
            </a:r>
            <a:r>
              <a:rPr lang="en-US" altLang="zh-CN" sz="2400" dirty="0" smtClean="0">
                <a:solidFill>
                  <a:srgbClr val="0432FF"/>
                </a:solidFill>
              </a:rPr>
              <a:t>?</a:t>
            </a:r>
            <a:endParaRPr lang="zh-CN" altLang="en-US" sz="2400" dirty="0">
              <a:solidFill>
                <a:srgbClr val="0432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3798" y="4938100"/>
            <a:ext cx="1928820" cy="481263"/>
            <a:chOff x="3596081" y="5598376"/>
            <a:chExt cx="1928820" cy="481263"/>
          </a:xfrm>
        </p:grpSpPr>
        <p:pic>
          <p:nvPicPr>
            <p:cNvPr id="23" name="图片 22" descr="\documentclass{article}&#10;\usepackage{amsmath}&#10;\usepackage{slashed}&#10;\pagestyle{empty}&#10;\begin{document}&#10;&#10;$\lambda_{1}\approx\lambda_{2}\approx\lambda_{{\rm QCDSR}}$&#10;&#10;&#10;\end{document}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458" y="5718271"/>
              <a:ext cx="1784441" cy="241475"/>
            </a:xfrm>
            <a:prstGeom prst="rect">
              <a:avLst/>
            </a:prstGeom>
          </p:spPr>
        </p:pic>
        <p:sp>
          <p:nvSpPr>
            <p:cNvPr id="24" name="圆角矩形 23"/>
            <p:cNvSpPr/>
            <p:nvPr/>
          </p:nvSpPr>
          <p:spPr>
            <a:xfrm>
              <a:off x="3596081" y="5598376"/>
              <a:ext cx="1928820" cy="481263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51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Outlook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4379" y="1098257"/>
            <a:ext cx="8749764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/>
              <a:t>Variou</a:t>
            </a:r>
            <a:r>
              <a:rPr lang="en-US" altLang="zh-CN" sz="2800" dirty="0" smtClean="0"/>
              <a:t>s applications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Lorentz </a:t>
            </a:r>
            <a:r>
              <a:rPr lang="en-US" altLang="zh-CN" sz="2800" dirty="0" smtClean="0">
                <a:solidFill>
                  <a:srgbClr val="FF0000"/>
                </a:solidFill>
              </a:rPr>
              <a:t>boost plays a crucial </a:t>
            </a:r>
            <a:r>
              <a:rPr lang="en-US" altLang="zh-CN" sz="2800" dirty="0">
                <a:solidFill>
                  <a:srgbClr val="FF0000"/>
                </a:solidFill>
              </a:rPr>
              <a:t>role </a:t>
            </a:r>
            <a:r>
              <a:rPr lang="en-US" altLang="zh-CN" sz="2800" dirty="0" smtClean="0">
                <a:solidFill>
                  <a:srgbClr val="FF0000"/>
                </a:solidFill>
              </a:rPr>
              <a:t>when</a:t>
            </a:r>
            <a:r>
              <a:rPr lang="en-US" altLang="zh-CN" sz="2800" dirty="0">
                <a:solidFill>
                  <a:srgbClr val="FF0000"/>
                </a:solidFill>
              </a:rPr>
              <a:t> building </a:t>
            </a:r>
            <a:r>
              <a:rPr lang="en-US" altLang="zh-CN" sz="2800" dirty="0" smtClean="0">
                <a:solidFill>
                  <a:srgbClr val="FF0000"/>
                </a:solidFill>
              </a:rPr>
              <a:t>the </a:t>
            </a:r>
            <a:r>
              <a:rPr lang="en-US" altLang="zh-CN" sz="2800" dirty="0">
                <a:solidFill>
                  <a:srgbClr val="FF0000"/>
                </a:solidFill>
              </a:rPr>
              <a:t>model-- Multiquark states</a:t>
            </a:r>
            <a:r>
              <a:rPr lang="en-US" altLang="zh-CN" sz="2800" dirty="0" smtClean="0">
                <a:solidFill>
                  <a:srgbClr val="FF0000"/>
                </a:solidFill>
              </a:rPr>
              <a:t>? – the most famous X(3872)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Interpolating currents of baryons</a:t>
            </a:r>
            <a:endParaRPr lang="en-US" altLang="zh-CN" sz="2400" dirty="0"/>
          </a:p>
          <a:p>
            <a:pPr algn="just"/>
            <a:r>
              <a:rPr lang="en-US" altLang="zh-CN" sz="2400" dirty="0" smtClean="0"/>
              <a:t> </a:t>
            </a:r>
            <a:endParaRPr lang="en-US" altLang="zh-CN" sz="2400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381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To make a tetraquark state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85905" y="3809960"/>
            <a:ext cx="205242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RF of 23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RF of 123</a:t>
            </a:r>
            <a:endParaRPr lang="en-US" altLang="zh-CN" sz="2400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27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738" y="853541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Spin</a:t>
            </a:r>
            <a:r>
              <a:rPr kumimoji="1" lang="en-US" altLang="zh-CN" sz="2800" dirty="0" smtClean="0"/>
              <a:t> wf: S-wave</a:t>
            </a:r>
            <a:endParaRPr lang="zh-CN" altLang="en-US" sz="2800" dirty="0"/>
          </a:p>
        </p:txBody>
      </p:sp>
      <p:grpSp>
        <p:nvGrpSpPr>
          <p:cNvPr id="6" name="组合 5"/>
          <p:cNvGrpSpPr/>
          <p:nvPr/>
        </p:nvGrpSpPr>
        <p:grpSpPr>
          <a:xfrm>
            <a:off x="2800405" y="933636"/>
            <a:ext cx="2137922" cy="2017269"/>
            <a:chOff x="5206154" y="4219901"/>
            <a:chExt cx="2137922" cy="2017269"/>
          </a:xfrm>
        </p:grpSpPr>
        <p:grpSp>
          <p:nvGrpSpPr>
            <p:cNvPr id="7" name="Group 186"/>
            <p:cNvGrpSpPr/>
            <p:nvPr/>
          </p:nvGrpSpPr>
          <p:grpSpPr>
            <a:xfrm>
              <a:off x="5206154" y="4219901"/>
              <a:ext cx="2137922" cy="2017269"/>
              <a:chOff x="0" y="0"/>
              <a:chExt cx="1723308" cy="1724536"/>
            </a:xfrm>
          </p:grpSpPr>
          <p:sp>
            <p:nvSpPr>
              <p:cNvPr id="11" name="Shape 182 1"/>
              <p:cNvSpPr/>
              <p:nvPr/>
            </p:nvSpPr>
            <p:spPr>
              <a:xfrm>
                <a:off x="0" y="0"/>
                <a:ext cx="1723308" cy="1724536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2" name="Shape 183 1"/>
              <p:cNvSpPr/>
              <p:nvPr/>
            </p:nvSpPr>
            <p:spPr>
              <a:xfrm>
                <a:off x="453255" y="187507"/>
                <a:ext cx="235975" cy="240334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3" name="Shape 184"/>
              <p:cNvSpPr/>
              <p:nvPr/>
            </p:nvSpPr>
            <p:spPr>
              <a:xfrm>
                <a:off x="371896" y="959747"/>
                <a:ext cx="600300" cy="602994"/>
              </a:xfrm>
              <a:prstGeom prst="ellipse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4" name="Shape 185 1"/>
              <p:cNvSpPr/>
              <p:nvPr/>
            </p:nvSpPr>
            <p:spPr>
              <a:xfrm>
                <a:off x="1300976" y="482411"/>
                <a:ext cx="222185" cy="210337"/>
              </a:xfrm>
              <a:prstGeom prst="ellipse">
                <a:avLst/>
              </a:prstGeom>
              <a:blipFill rotWithShape="1">
                <a:blip r:embed="rId6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61207" y="4579802"/>
              <a:ext cx="758927" cy="762759"/>
              <a:chOff x="6061207" y="4579802"/>
              <a:chExt cx="758927" cy="762759"/>
            </a:xfrm>
          </p:grpSpPr>
          <p:cxnSp>
            <p:nvCxnSpPr>
              <p:cNvPr id="9" name="直接连接符 8"/>
              <p:cNvCxnSpPr>
                <a:stCxn id="12" idx="6"/>
                <a:endCxn id="14" idx="2"/>
              </p:cNvCxnSpPr>
              <p:nvPr/>
            </p:nvCxnSpPr>
            <p:spPr>
              <a:xfrm>
                <a:off x="6061207" y="4579802"/>
                <a:ext cx="758927" cy="327418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6177283" y="4784199"/>
                <a:ext cx="263387" cy="55836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5" name="矩形 24"/>
          <p:cNvSpPr/>
          <p:nvPr/>
        </p:nvSpPr>
        <p:spPr>
          <a:xfrm>
            <a:off x="3261776" y="3253593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b</a:t>
            </a:r>
            <a:r>
              <a:rPr kumimoji="1" lang="en-US" altLang="zh-CN" sz="2800" dirty="0" smtClean="0"/>
              <a:t>aryon</a:t>
            </a:r>
            <a:endParaRPr lang="zh-CN" altLang="en-US" sz="2800" dirty="0"/>
          </a:p>
        </p:txBody>
      </p:sp>
      <p:sp>
        <p:nvSpPr>
          <p:cNvPr id="26" name="矩形 25"/>
          <p:cNvSpPr/>
          <p:nvPr/>
        </p:nvSpPr>
        <p:spPr>
          <a:xfrm>
            <a:off x="5844993" y="3142444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 smtClean="0"/>
              <a:t>tetraquark state</a:t>
            </a:r>
            <a:endParaRPr lang="zh-CN" altLang="en-US" sz="2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6017520" y="860300"/>
            <a:ext cx="2137922" cy="2017269"/>
            <a:chOff x="5501080" y="1261007"/>
            <a:chExt cx="2137922" cy="2017269"/>
          </a:xfrm>
        </p:grpSpPr>
        <p:grpSp>
          <p:nvGrpSpPr>
            <p:cNvPr id="15" name="组合 14"/>
            <p:cNvGrpSpPr/>
            <p:nvPr/>
          </p:nvGrpSpPr>
          <p:grpSpPr>
            <a:xfrm>
              <a:off x="5501080" y="1261007"/>
              <a:ext cx="2137922" cy="2017269"/>
              <a:chOff x="5206154" y="4219901"/>
              <a:chExt cx="2137922" cy="2017269"/>
            </a:xfrm>
          </p:grpSpPr>
          <p:grpSp>
            <p:nvGrpSpPr>
              <p:cNvPr id="16" name="Group 186"/>
              <p:cNvGrpSpPr/>
              <p:nvPr/>
            </p:nvGrpSpPr>
            <p:grpSpPr>
              <a:xfrm>
                <a:off x="5206154" y="4219901"/>
                <a:ext cx="2137922" cy="2017269"/>
                <a:chOff x="0" y="0"/>
                <a:chExt cx="1723308" cy="1724536"/>
              </a:xfrm>
            </p:grpSpPr>
            <p:sp>
              <p:nvSpPr>
                <p:cNvPr id="21" name="Shape 182 2"/>
                <p:cNvSpPr/>
                <p:nvPr/>
              </p:nvSpPr>
              <p:spPr>
                <a:xfrm>
                  <a:off x="0" y="0"/>
                  <a:ext cx="1723308" cy="1724536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2" name="Shape 183 2"/>
                <p:cNvSpPr/>
                <p:nvPr/>
              </p:nvSpPr>
              <p:spPr>
                <a:xfrm>
                  <a:off x="453255" y="187507"/>
                  <a:ext cx="235975" cy="240334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50800" dist="127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4" name="Shape 185 2"/>
                <p:cNvSpPr/>
                <p:nvPr/>
              </p:nvSpPr>
              <p:spPr>
                <a:xfrm>
                  <a:off x="1300976" y="482411"/>
                  <a:ext cx="222185" cy="210337"/>
                </a:xfrm>
                <a:prstGeom prst="ellipse">
                  <a:avLst/>
                </a:prstGeom>
                <a:blipFill rotWithShape="1">
                  <a:blip r:embed="rId6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061207" y="4579802"/>
                <a:ext cx="758927" cy="762759"/>
                <a:chOff x="6061207" y="4579802"/>
                <a:chExt cx="758927" cy="762759"/>
              </a:xfrm>
            </p:grpSpPr>
            <p:cxnSp>
              <p:nvCxnSpPr>
                <p:cNvPr id="18" name="直接连接符 17"/>
                <p:cNvCxnSpPr>
                  <a:stCxn id="22" idx="6"/>
                  <a:endCxn id="24" idx="2"/>
                </p:cNvCxnSpPr>
                <p:nvPr/>
              </p:nvCxnSpPr>
              <p:spPr>
                <a:xfrm>
                  <a:off x="6061207" y="4579802"/>
                  <a:ext cx="758927" cy="327418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H="1">
                  <a:off x="6177283" y="4784199"/>
                  <a:ext cx="263387" cy="558362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7" name="Shape 185 3"/>
            <p:cNvSpPr/>
            <p:nvPr/>
          </p:nvSpPr>
          <p:spPr>
            <a:xfrm>
              <a:off x="6817947" y="2504379"/>
              <a:ext cx="275641" cy="246041"/>
            </a:xfrm>
            <a:prstGeom prst="ellipse">
              <a:avLst/>
            </a:pr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" name="Shape 183 3"/>
            <p:cNvSpPr/>
            <p:nvPr/>
          </p:nvSpPr>
          <p:spPr>
            <a:xfrm>
              <a:off x="5772784" y="2071346"/>
              <a:ext cx="292749" cy="28113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065533" y="2247174"/>
              <a:ext cx="758927" cy="32741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0" name="文本框 29"/>
          <p:cNvSpPr txBox="1"/>
          <p:nvPr/>
        </p:nvSpPr>
        <p:spPr>
          <a:xfrm>
            <a:off x="6122625" y="3698314"/>
            <a:ext cx="2423523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RF of 12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RF of 34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RF of 1234</a:t>
            </a:r>
            <a:endParaRPr lang="en-US" altLang="zh-CN" sz="2400" dirty="0"/>
          </a:p>
        </p:txBody>
      </p:sp>
      <p:pic>
        <p:nvPicPr>
          <p:cNvPr id="35" name="图片 34" descr="\documentclass{article}&#10;\usepackage{amsmath}&#10;\usepackage{slashed}&#10;\pagestyle{empty}&#10;\begin{document}&#10;&#10;\[&#10;I\equiv\bar{u}(p_{3},s_{3})\frac{(\bar{\slashed P}+M_{0})}{2M_{0}}\gamma_{5}(-C)\bar{u}^{T}(p_{2},s_{2})&#10;\]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86" y="5074930"/>
            <a:ext cx="4408932" cy="638556"/>
          </a:xfrm>
          <a:prstGeom prst="rect">
            <a:avLst/>
          </a:prstGeom>
        </p:spPr>
      </p:pic>
      <p:pic>
        <p:nvPicPr>
          <p:cNvPr id="32" name="图片 31" descr="\documentclass{article}&#10;\usepackage{amsmath}&#10;\usepackage{slashed}&#10;\pagestyle{empty}&#10;\begin{document}&#10;&#10;\[&#10;I^{\mu}\equiv\bar{u}(p_{3},s_{3})\frac{(\bar{\slashed P}+M_{0})}{2M_{0}}\gamma_{\perp}^{\mu}(p_{23})(-C)\bar{u}^{T}(p_{2},s_{2})&#10;\]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92" y="5896864"/>
            <a:ext cx="5138928" cy="638556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38738" y="2019059"/>
            <a:ext cx="24561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 smtClean="0"/>
              <a:t>Building blocks: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 smtClean="0"/>
              <a:t>Quark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 smtClean="0"/>
              <a:t>Diquark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0" y="5112495"/>
                <a:ext cx="2273828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 Diquark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zh-CN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 Diquark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2495"/>
                <a:ext cx="2273828" cy="1384995"/>
              </a:xfrm>
              <a:prstGeom prst="rect">
                <a:avLst/>
              </a:prstGeom>
              <a:blipFill>
                <a:blip r:embed="rId9"/>
                <a:stretch>
                  <a:fillRect t="-4405" r="-3753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299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To make a tetraquark </a:t>
            </a:r>
            <a:r>
              <a:rPr kumimoji="1" lang="en-US" altLang="zh-CN" dirty="0" smtClean="0"/>
              <a:t>state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4379" y="1498366"/>
            <a:ext cx="8749764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Momentum</a:t>
            </a:r>
            <a:r>
              <a:rPr lang="en-US" altLang="zh-CN" sz="2800" dirty="0" smtClean="0"/>
              <a:t> wf: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Color</a:t>
            </a:r>
            <a:r>
              <a:rPr lang="en-US" altLang="zh-CN" sz="2800" dirty="0"/>
              <a:t> wf: </a:t>
            </a:r>
            <a:r>
              <a:rPr lang="en-US" altLang="zh-CN" sz="2800" dirty="0" smtClean="0"/>
              <a:t>3*3*3*3</a:t>
            </a:r>
            <a:endParaRPr lang="en-US" altLang="zh-CN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Flavor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wf: </a:t>
            </a:r>
            <a:r>
              <a:rPr lang="en-US" altLang="zh-CN" sz="2800" dirty="0" smtClean="0"/>
              <a:t>SU(3)</a:t>
            </a:r>
            <a:r>
              <a:rPr lang="en-US" altLang="zh-CN" sz="2400" dirty="0" smtClean="0"/>
              <a:t> </a:t>
            </a:r>
            <a:endParaRPr lang="en-US" altLang="zh-CN" sz="2400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28</a:t>
            </a:fld>
            <a:endParaRPr lang="zh-CN" altLang="en-US"/>
          </a:p>
        </p:txBody>
      </p:sp>
      <p:pic>
        <p:nvPicPr>
          <p:cNvPr id="4" name="图片 3" descr="\documentclass{article}&#10;\usepackage{amsmath}&#10;\usepackage{slashed}&#10;\pagestyle{empty}&#10;\begin{document}&#10;&#10;$\beta_{12}, \beta_{34}, \beta_{12,34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09" y="1602085"/>
            <a:ext cx="2146402" cy="3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3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418896" y="2999842"/>
            <a:ext cx="65967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Georgia" panose="02040502050405020303" pitchFamily="18" charset="0"/>
              </a:rPr>
              <a:t>Thank you for your attention!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98814" y="2999749"/>
            <a:ext cx="483325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432FF"/>
                </a:solidFill>
              </a:rPr>
              <a:t>Introduction</a:t>
            </a:r>
            <a:endParaRPr lang="en-US" altLang="zh-CN" sz="4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48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54" b="-39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9" y="4474476"/>
            <a:ext cx="3121716" cy="2296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426650" y="4318994"/>
                <a:ext cx="310030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charset="0"/>
                            </a:rPr>
                            <m:t>𝑐𝑐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charset="0"/>
                            </a:rPr>
                            <m:t>++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650" y="4318994"/>
                <a:ext cx="3100305" cy="461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41" y="868854"/>
            <a:ext cx="7557937" cy="35409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429" y="5151493"/>
            <a:ext cx="5469228" cy="1111907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92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54" b="-39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76" y="985932"/>
            <a:ext cx="7299248" cy="365324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9086" y="4978725"/>
            <a:ext cx="728913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-- Test </a:t>
            </a:r>
            <a:r>
              <a:rPr lang="en-US" altLang="zh-CN" sz="2400" dirty="0"/>
              <a:t>the standard </a:t>
            </a:r>
            <a:r>
              <a:rPr lang="en-US" altLang="zh-CN" sz="2400" dirty="0" smtClean="0"/>
              <a:t>model</a:t>
            </a:r>
          </a:p>
          <a:p>
            <a:pPr algn="just"/>
            <a:r>
              <a:rPr lang="en-US" altLang="zh-CN" sz="2400" dirty="0" smtClean="0"/>
              <a:t>-- Search </a:t>
            </a:r>
            <a:r>
              <a:rPr lang="en-US" altLang="zh-CN" sz="2400" dirty="0"/>
              <a:t>for the origin of CP violation and new </a:t>
            </a:r>
            <a:r>
              <a:rPr lang="en-US" altLang="zh-CN" sz="2400" dirty="0" smtClean="0"/>
              <a:t>physics </a:t>
            </a:r>
          </a:p>
          <a:p>
            <a:pPr algn="just"/>
            <a:r>
              <a:rPr lang="en-US" altLang="zh-CN" sz="2400" dirty="0" smtClean="0"/>
              <a:t>-- Understand the strong interactions</a:t>
            </a:r>
            <a:endParaRPr lang="en-US" altLang="zh-CN" sz="2400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94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59" y="157654"/>
            <a:ext cx="7271815" cy="48873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Light-front quark model—the diquark picture</a:t>
            </a:r>
            <a:endParaRPr lang="zh-CN" altLang="en-US" dirty="0"/>
          </a:p>
        </p:txBody>
      </p:sp>
      <p:grpSp>
        <p:nvGrpSpPr>
          <p:cNvPr id="30" name="组 12"/>
          <p:cNvGrpSpPr/>
          <p:nvPr/>
        </p:nvGrpSpPr>
        <p:grpSpPr>
          <a:xfrm>
            <a:off x="460075" y="819819"/>
            <a:ext cx="3990471" cy="3051610"/>
            <a:chOff x="196461" y="2295561"/>
            <a:chExt cx="3990471" cy="3051610"/>
          </a:xfrm>
        </p:grpSpPr>
        <p:grpSp>
          <p:nvGrpSpPr>
            <p:cNvPr id="31" name="Group 199"/>
            <p:cNvGrpSpPr/>
            <p:nvPr/>
          </p:nvGrpSpPr>
          <p:grpSpPr>
            <a:xfrm>
              <a:off x="196461" y="2295561"/>
              <a:ext cx="3990471" cy="3051610"/>
              <a:chOff x="0" y="0"/>
              <a:chExt cx="5425988" cy="4034568"/>
            </a:xfrm>
          </p:grpSpPr>
          <p:grpSp>
            <p:nvGrpSpPr>
              <p:cNvPr id="33" name="Group 186"/>
              <p:cNvGrpSpPr/>
              <p:nvPr/>
            </p:nvGrpSpPr>
            <p:grpSpPr>
              <a:xfrm>
                <a:off x="3702679" y="261721"/>
                <a:ext cx="1723309" cy="1724537"/>
                <a:chOff x="0" y="0"/>
                <a:chExt cx="1723307" cy="1724535"/>
              </a:xfrm>
            </p:grpSpPr>
            <p:sp>
              <p:nvSpPr>
                <p:cNvPr id="44" name="Shape 182"/>
                <p:cNvSpPr/>
                <p:nvPr/>
              </p:nvSpPr>
              <p:spPr>
                <a:xfrm>
                  <a:off x="0" y="0"/>
                  <a:ext cx="1723308" cy="1724536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5" name="Shape 183"/>
                <p:cNvSpPr/>
                <p:nvPr/>
              </p:nvSpPr>
              <p:spPr>
                <a:xfrm>
                  <a:off x="375340" y="446350"/>
                  <a:ext cx="235975" cy="240334"/>
                </a:xfrm>
                <a:prstGeom prst="ellipse">
                  <a:avLst/>
                </a:prstGeom>
                <a:blipFill rotWithShape="1">
                  <a:blip r:embed="rId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50800" dist="127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6" name="Shape 184"/>
                <p:cNvSpPr/>
                <p:nvPr/>
              </p:nvSpPr>
              <p:spPr>
                <a:xfrm>
                  <a:off x="324618" y="872412"/>
                  <a:ext cx="600300" cy="602994"/>
                </a:xfrm>
                <a:prstGeom prst="ellipse">
                  <a:avLst/>
                </a:prstGeom>
                <a:blipFill rotWithShape="1">
                  <a:blip r:embed="rId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7" name="Shape 185"/>
                <p:cNvSpPr/>
                <p:nvPr/>
              </p:nvSpPr>
              <p:spPr>
                <a:xfrm>
                  <a:off x="902845" y="405773"/>
                  <a:ext cx="222185" cy="210337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sp>
            <p:nvSpPr>
              <p:cNvPr id="34" name="Shape 187"/>
              <p:cNvSpPr/>
              <p:nvPr/>
            </p:nvSpPr>
            <p:spPr>
              <a:xfrm>
                <a:off x="2262839" y="815301"/>
                <a:ext cx="900310" cy="617378"/>
              </a:xfrm>
              <a:prstGeom prst="rightArrow">
                <a:avLst>
                  <a:gd name="adj1" fmla="val 32000"/>
                  <a:gd name="adj2" fmla="val 67615"/>
                </a:avLst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" name="Shape 188"/>
              <p:cNvSpPr/>
              <p:nvPr/>
            </p:nvSpPr>
            <p:spPr>
              <a:xfrm rot="20880000" flipH="1">
                <a:off x="3899272" y="624065"/>
                <a:ext cx="768100" cy="1283890"/>
              </a:xfrm>
              <a:prstGeom prst="ellipse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" name="Shape 189"/>
              <p:cNvSpPr/>
              <p:nvPr/>
            </p:nvSpPr>
            <p:spPr>
              <a:xfrm>
                <a:off x="1959214" y="2721934"/>
                <a:ext cx="1507557" cy="13126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>
                  <a:defRPr sz="2300"/>
                </a:lvl1pPr>
              </a:lstStyle>
              <a:p>
                <a:r>
                  <a:rPr dirty="0" smtClean="0"/>
                  <a:t>diquark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altLang="zh-CN" dirty="0"/>
                  <a:t>0</a:t>
                </a:r>
                <a:r>
                  <a:rPr lang="en-US" altLang="zh-CN" baseline="30000" dirty="0"/>
                  <a:t>+</a:t>
                </a:r>
                <a:r>
                  <a:rPr lang="en-US" altLang="zh-CN" dirty="0"/>
                  <a:t> or 1</a:t>
                </a:r>
                <a:r>
                  <a:rPr lang="en-US" altLang="zh-CN" baseline="30000" dirty="0"/>
                  <a:t>+</a:t>
                </a:r>
                <a:endParaRPr lang="en-US" altLang="zh-CN" dirty="0"/>
              </a:p>
              <a:p>
                <a:endParaRPr dirty="0"/>
              </a:p>
            </p:txBody>
          </p:sp>
          <p:grpSp>
            <p:nvGrpSpPr>
              <p:cNvPr id="37" name="Group 195"/>
              <p:cNvGrpSpPr/>
              <p:nvPr/>
            </p:nvGrpSpPr>
            <p:grpSpPr>
              <a:xfrm>
                <a:off x="0" y="261721"/>
                <a:ext cx="1723308" cy="1724537"/>
                <a:chOff x="0" y="0"/>
                <a:chExt cx="1723307" cy="1724535"/>
              </a:xfrm>
            </p:grpSpPr>
            <p:sp>
              <p:nvSpPr>
                <p:cNvPr id="40" name="Shape 191"/>
                <p:cNvSpPr/>
                <p:nvPr/>
              </p:nvSpPr>
              <p:spPr>
                <a:xfrm>
                  <a:off x="0" y="0"/>
                  <a:ext cx="1723308" cy="1724536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1" name="Shape 192"/>
                <p:cNvSpPr/>
                <p:nvPr/>
              </p:nvSpPr>
              <p:spPr>
                <a:xfrm>
                  <a:off x="375340" y="446350"/>
                  <a:ext cx="235975" cy="240334"/>
                </a:xfrm>
                <a:prstGeom prst="ellipse">
                  <a:avLst/>
                </a:prstGeom>
                <a:blipFill rotWithShape="1">
                  <a:blip r:embed="rId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50800" dist="127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2" name="Shape 193"/>
                <p:cNvSpPr/>
                <p:nvPr/>
              </p:nvSpPr>
              <p:spPr>
                <a:xfrm>
                  <a:off x="324618" y="872412"/>
                  <a:ext cx="600300" cy="602994"/>
                </a:xfrm>
                <a:prstGeom prst="ellipse">
                  <a:avLst/>
                </a:prstGeom>
                <a:blipFill rotWithShape="1">
                  <a:blip r:embed="rId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3" name="Shape 194"/>
                <p:cNvSpPr/>
                <p:nvPr/>
              </p:nvSpPr>
              <p:spPr>
                <a:xfrm>
                  <a:off x="902845" y="405773"/>
                  <a:ext cx="600299" cy="602994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4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sp>
            <p:nvSpPr>
              <p:cNvPr id="38" name="Shape 202"/>
              <p:cNvSpPr/>
              <p:nvPr/>
            </p:nvSpPr>
            <p:spPr>
              <a:xfrm>
                <a:off x="1389901" y="0"/>
                <a:ext cx="3302570" cy="70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2" extrusionOk="0">
                    <a:moveTo>
                      <a:pt x="0" y="16202"/>
                    </a:moveTo>
                    <a:cubicBezTo>
                      <a:pt x="7564" y="-5146"/>
                      <a:pt x="14764" y="-5398"/>
                      <a:pt x="21600" y="15447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" name="Shape 197"/>
              <p:cNvSpPr/>
              <p:nvPr/>
            </p:nvSpPr>
            <p:spPr>
              <a:xfrm rot="20880000" flipH="1">
                <a:off x="196592" y="624065"/>
                <a:ext cx="768100" cy="1283890"/>
              </a:xfrm>
              <a:prstGeom prst="ellipse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32" name="Shape 202"/>
            <p:cNvSpPr/>
            <p:nvPr/>
          </p:nvSpPr>
          <p:spPr>
            <a:xfrm flipV="1">
              <a:off x="809215" y="3732141"/>
              <a:ext cx="2508684" cy="55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extrusionOk="0">
                  <a:moveTo>
                    <a:pt x="0" y="16202"/>
                  </a:moveTo>
                  <a:cubicBezTo>
                    <a:pt x="7564" y="-5146"/>
                    <a:pt x="14764" y="-5398"/>
                    <a:pt x="21600" y="154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680580" y="4419297"/>
                <a:ext cx="7230004" cy="1975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just"/>
                <a:r>
                  <a:rPr lang="en-US" altLang="zh-CN" sz="2400" dirty="0" smtClean="0"/>
                  <a:t>Some defects:</a:t>
                </a:r>
              </a:p>
              <a:p>
                <a:pPr algn="just"/>
                <a:r>
                  <a:rPr lang="en-US" altLang="zh-CN" sz="2400" dirty="0" smtClean="0"/>
                  <a:t>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𝑏𝑐𝑞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, </a:t>
                </a:r>
              </a:p>
              <a:p>
                <a:pPr algn="just"/>
                <a:r>
                  <a:rPr lang="en-US" altLang="zh-CN" sz="2400" dirty="0" smtClean="0"/>
                  <a:t>		for c decay, bq -- diquark</a:t>
                </a:r>
              </a:p>
              <a:p>
                <a:pPr algn="just"/>
                <a:r>
                  <a:rPr lang="en-US" altLang="zh-CN" sz="2400" dirty="0" smtClean="0"/>
                  <a:t>		for b decay, cq -- diquark</a:t>
                </a:r>
              </a:p>
              <a:p>
                <a:pPr algn="just"/>
                <a:r>
                  <a:rPr lang="en-US" altLang="zh-CN" sz="2400" dirty="0" smtClean="0"/>
                  <a:t>-- more parameters,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𝑢𝑑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𝑢𝑑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0" y="4419297"/>
                <a:ext cx="7230004" cy="1975219"/>
              </a:xfrm>
              <a:prstGeom prst="rect">
                <a:avLst/>
              </a:prstGeom>
              <a:blipFill>
                <a:blip r:embed="rId6"/>
                <a:stretch>
                  <a:fillRect l="-1939" t="-1852" b="-52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47337" y="748490"/>
            <a:ext cx="4196054" cy="213010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文本框 49"/>
          <p:cNvSpPr txBox="1"/>
          <p:nvPr/>
        </p:nvSpPr>
        <p:spPr>
          <a:xfrm>
            <a:off x="698811" y="3673859"/>
            <a:ext cx="811758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altLang="zh-CN" dirty="0">
                <a:solidFill>
                  <a:srgbClr val="FF0000"/>
                </a:solidFill>
              </a:rPr>
              <a:t>H. W. </a:t>
            </a:r>
            <a:r>
              <a:rPr lang="pt-BR" altLang="zh-CN" dirty="0" err="1">
                <a:solidFill>
                  <a:srgbClr val="FF0000"/>
                </a:solidFill>
              </a:rPr>
              <a:t>Ke</a:t>
            </a:r>
            <a:r>
              <a:rPr lang="pt-BR" altLang="zh-CN" dirty="0">
                <a:solidFill>
                  <a:srgbClr val="FF0000"/>
                </a:solidFill>
              </a:rPr>
              <a:t>, </a:t>
            </a:r>
            <a:r>
              <a:rPr lang="pt-BR" altLang="zh-CN" dirty="0" err="1">
                <a:solidFill>
                  <a:srgbClr val="FF0000"/>
                </a:solidFill>
              </a:rPr>
              <a:t>X</a:t>
            </a:r>
            <a:r>
              <a:rPr lang="pt-BR" altLang="zh-CN" dirty="0">
                <a:solidFill>
                  <a:srgbClr val="FF0000"/>
                </a:solidFill>
              </a:rPr>
              <a:t>. Q. Li </a:t>
            </a:r>
            <a:r>
              <a:rPr lang="pt-BR" altLang="zh-CN" dirty="0" err="1">
                <a:solidFill>
                  <a:srgbClr val="FF0000"/>
                </a:solidFill>
              </a:rPr>
              <a:t>and</a:t>
            </a:r>
            <a:r>
              <a:rPr lang="pt-BR" altLang="zh-CN" dirty="0">
                <a:solidFill>
                  <a:srgbClr val="FF0000"/>
                </a:solidFill>
              </a:rPr>
              <a:t> </a:t>
            </a:r>
            <a:r>
              <a:rPr lang="pt-BR" altLang="zh-CN" dirty="0" err="1">
                <a:solidFill>
                  <a:srgbClr val="FF0000"/>
                </a:solidFill>
              </a:rPr>
              <a:t>Z</a:t>
            </a:r>
            <a:r>
              <a:rPr lang="pt-BR" altLang="zh-CN" dirty="0">
                <a:solidFill>
                  <a:srgbClr val="FF0000"/>
                </a:solidFill>
              </a:rPr>
              <a:t>. T. </a:t>
            </a:r>
            <a:r>
              <a:rPr lang="pt-BR" altLang="zh-CN" dirty="0" err="1">
                <a:solidFill>
                  <a:srgbClr val="FF0000"/>
                </a:solidFill>
              </a:rPr>
              <a:t>Wei</a:t>
            </a:r>
            <a:r>
              <a:rPr lang="pt-BR" altLang="zh-CN" dirty="0">
                <a:solidFill>
                  <a:srgbClr val="FF0000"/>
                </a:solidFill>
              </a:rPr>
              <a:t>, </a:t>
            </a:r>
            <a:r>
              <a:rPr lang="pt-BR" altLang="zh-CN" dirty="0" err="1">
                <a:solidFill>
                  <a:srgbClr val="FF0000"/>
                </a:solidFill>
              </a:rPr>
              <a:t>Phys</a:t>
            </a:r>
            <a:r>
              <a:rPr lang="pt-BR" altLang="zh-CN" dirty="0">
                <a:solidFill>
                  <a:srgbClr val="FF0000"/>
                </a:solidFill>
              </a:rPr>
              <a:t>. Rev. </a:t>
            </a:r>
            <a:r>
              <a:rPr lang="pt-BR" altLang="zh-CN" dirty="0" err="1">
                <a:solidFill>
                  <a:srgbClr val="FF0000"/>
                </a:solidFill>
              </a:rPr>
              <a:t>D</a:t>
            </a:r>
            <a:r>
              <a:rPr lang="pt-BR" altLang="zh-CN" dirty="0">
                <a:solidFill>
                  <a:srgbClr val="FF0000"/>
                </a:solidFill>
              </a:rPr>
              <a:t> 77, 014020 (2008</a:t>
            </a:r>
            <a:r>
              <a:rPr lang="pt-BR" altLang="zh-CN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rgbClr val="FF0000"/>
                </a:solidFill>
              </a:rPr>
              <a:t>. W. </a:t>
            </a:r>
            <a:r>
              <a:rPr lang="en-US" altLang="zh-CN" dirty="0" err="1">
                <a:solidFill>
                  <a:srgbClr val="FF0000"/>
                </a:solidFill>
              </a:rPr>
              <a:t>Ke</a:t>
            </a:r>
            <a:r>
              <a:rPr lang="en-US" altLang="zh-CN" dirty="0">
                <a:solidFill>
                  <a:srgbClr val="FF0000"/>
                </a:solidFill>
              </a:rPr>
              <a:t>, X. H. Yuan, X. Q. Li, Z. T. Wei and Y. X. Zhang, Phys. Rev. D 86, 114005 (2012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1" name="灯片编号占位符 5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294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6960" y="1051024"/>
            <a:ext cx="4196054" cy="213010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文本框 32"/>
          <p:cNvSpPr txBox="1"/>
          <p:nvPr/>
        </p:nvSpPr>
        <p:spPr>
          <a:xfrm>
            <a:off x="378691" y="3556162"/>
            <a:ext cx="85404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rgbClr val="FF0000"/>
                </a:solidFill>
              </a:rPr>
              <a:t>. W. </a:t>
            </a:r>
            <a:r>
              <a:rPr lang="en-US" altLang="zh-CN" dirty="0" err="1">
                <a:solidFill>
                  <a:srgbClr val="FF0000"/>
                </a:solidFill>
              </a:rPr>
              <a:t>Ke</a:t>
            </a:r>
            <a:r>
              <a:rPr lang="en-US" altLang="zh-CN" dirty="0">
                <a:solidFill>
                  <a:srgbClr val="FF0000"/>
                </a:solidFill>
              </a:rPr>
              <a:t>, X. H. Yuan, X. Q. Li, Z. T. Wei and Y. X. Zhang, Phys. Rev. D 86, 114005 (2012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522208" y="2266888"/>
            <a:ext cx="1265382" cy="50872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610" y="2796420"/>
            <a:ext cx="2663681" cy="76591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270813" y="5407799"/>
            <a:ext cx="50522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Chun-Khiang </a:t>
            </a:r>
            <a:r>
              <a:rPr lang="en-US" altLang="zh-CN" dirty="0" smtClean="0">
                <a:solidFill>
                  <a:srgbClr val="FF0000"/>
                </a:solidFill>
              </a:rPr>
              <a:t>Chua, Phys. Rev. D 99, 014023 (2019)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125" y="3991473"/>
            <a:ext cx="5921664" cy="1405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101600" y="994974"/>
                <a:ext cx="4636964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FF0000"/>
                    </a:solidFill>
                  </a:rPr>
                  <a:t>A Lorentz boost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994974"/>
                <a:ext cx="4636964" cy="461663"/>
              </a:xfrm>
              <a:prstGeom prst="rect">
                <a:avLst/>
              </a:prstGeom>
              <a:blipFill>
                <a:blip r:embed="rId5"/>
                <a:stretch>
                  <a:fillRect l="-132" t="-9211" r="-5395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909659" y="157654"/>
            <a:ext cx="7271815" cy="48873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0000" lnSpcReduction="2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altLang="zh-CN" smtClean="0"/>
              <a:t>Light-front quark model—the diquark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7567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147" y="157654"/>
            <a:ext cx="7603958" cy="48873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Light-front quark model – the three-quark picture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70012" y="1061015"/>
            <a:ext cx="721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S. Tawfiq, P. J. O’Donnell, and J. G. </a:t>
            </a:r>
            <a:r>
              <a:rPr lang="en-US" altLang="zh-CN" dirty="0" smtClean="0">
                <a:solidFill>
                  <a:srgbClr val="FF0000"/>
                </a:solidFill>
              </a:rPr>
              <a:t>Körner, </a:t>
            </a:r>
            <a:r>
              <a:rPr lang="en-US" altLang="zh-CN" dirty="0">
                <a:solidFill>
                  <a:srgbClr val="FF0000"/>
                </a:solidFill>
              </a:rPr>
              <a:t>Phys. Rev. D 58, </a:t>
            </a:r>
            <a:r>
              <a:rPr lang="en-US" altLang="zh-CN" dirty="0" smtClean="0">
                <a:solidFill>
                  <a:srgbClr val="FF0000"/>
                </a:solidFill>
              </a:rPr>
              <a:t>054010 (</a:t>
            </a:r>
            <a:r>
              <a:rPr lang="en-US" altLang="zh-CN" dirty="0">
                <a:solidFill>
                  <a:srgbClr val="FF0000"/>
                </a:solidFill>
              </a:rPr>
              <a:t>1998)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39272" y="1524812"/>
            <a:ext cx="60481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pt-BR" altLang="zh-CN" dirty="0" smtClean="0">
                <a:solidFill>
                  <a:srgbClr val="FF0000"/>
                </a:solidFill>
              </a:rPr>
              <a:t>H.-W. Ke, N. Hao, and X.-Q. Li, Eur. Phys. J. C 79, 540 (2019), ...</a:t>
            </a:r>
          </a:p>
        </p:txBody>
      </p:sp>
      <p:sp>
        <p:nvSpPr>
          <p:cNvPr id="26" name="矩形 25"/>
          <p:cNvSpPr/>
          <p:nvPr/>
        </p:nvSpPr>
        <p:spPr>
          <a:xfrm>
            <a:off x="633588" y="1927210"/>
            <a:ext cx="7358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C.-Q</a:t>
            </a:r>
            <a:r>
              <a:rPr lang="en-US" altLang="zh-CN" dirty="0">
                <a:solidFill>
                  <a:srgbClr val="FF0000"/>
                </a:solidFill>
              </a:rPr>
              <a:t>. Geng</a:t>
            </a:r>
            <a:r>
              <a:rPr lang="en-US" altLang="zh-CN" dirty="0" smtClean="0">
                <a:solidFill>
                  <a:srgbClr val="FF0000"/>
                </a:solidFill>
              </a:rPr>
              <a:t>, C.-W. </a:t>
            </a:r>
            <a:r>
              <a:rPr lang="en-US" altLang="zh-CN" dirty="0">
                <a:solidFill>
                  <a:srgbClr val="FF0000"/>
                </a:solidFill>
              </a:rPr>
              <a:t>Liu, </a:t>
            </a:r>
            <a:r>
              <a:rPr lang="en-US" altLang="zh-CN" dirty="0" smtClean="0">
                <a:solidFill>
                  <a:srgbClr val="FF0000"/>
                </a:solidFill>
              </a:rPr>
              <a:t>and T.-H. </a:t>
            </a:r>
            <a:r>
              <a:rPr lang="en-US" altLang="zh-CN" dirty="0">
                <a:solidFill>
                  <a:srgbClr val="FF0000"/>
                </a:solidFill>
              </a:rPr>
              <a:t>Tsai</a:t>
            </a:r>
            <a:r>
              <a:rPr lang="en-US" altLang="zh-CN" dirty="0" smtClean="0">
                <a:solidFill>
                  <a:srgbClr val="FF0000"/>
                </a:solidFill>
              </a:rPr>
              <a:t>, </a:t>
            </a:r>
            <a:r>
              <a:rPr lang="en-US" altLang="zh-CN" dirty="0">
                <a:solidFill>
                  <a:srgbClr val="FF0000"/>
                </a:solidFill>
              </a:rPr>
              <a:t>Phys.Lett.B </a:t>
            </a:r>
            <a:r>
              <a:rPr lang="en-US" altLang="zh-CN" dirty="0" smtClean="0">
                <a:solidFill>
                  <a:srgbClr val="FF0000"/>
                </a:solidFill>
              </a:rPr>
              <a:t>815,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136125 </a:t>
            </a:r>
            <a:r>
              <a:rPr lang="en-US" altLang="zh-CN" dirty="0">
                <a:solidFill>
                  <a:srgbClr val="FF0000"/>
                </a:solidFill>
              </a:rPr>
              <a:t>(2021</a:t>
            </a:r>
            <a:r>
              <a:rPr lang="en-US" altLang="zh-CN" dirty="0" smtClean="0">
                <a:solidFill>
                  <a:srgbClr val="FF0000"/>
                </a:solidFill>
              </a:rPr>
              <a:t>), 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878932"/>
            <a:ext cx="914399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altLang="zh-CN" sz="2400" dirty="0" smtClean="0"/>
              <a:t>-- </a:t>
            </a:r>
            <a:r>
              <a:rPr lang="en-US" altLang="zh-CN" sz="2400" dirty="0"/>
              <a:t>lack </a:t>
            </a:r>
            <a:r>
              <a:rPr lang="en-US" altLang="zh-CN" sz="2400" dirty="0" smtClean="0"/>
              <a:t>a proof of spin wavefunctions </a:t>
            </a:r>
          </a:p>
          <a:p>
            <a:pPr algn="just"/>
            <a:r>
              <a:rPr lang="en-US" altLang="zh-CN" sz="2400" dirty="0" smtClean="0"/>
              <a:t>-- shape parameters cannot be well determined</a:t>
            </a:r>
          </a:p>
          <a:p>
            <a:pPr algn="just"/>
            <a:r>
              <a:rPr lang="en-US" altLang="zh-CN" sz="2400" dirty="0" smtClean="0"/>
              <a:t>-- relation between the diquark picture and the three-quark picture</a:t>
            </a:r>
            <a:endParaRPr lang="en-US" altLang="zh-CN" sz="2400" dirty="0"/>
          </a:p>
        </p:txBody>
      </p:sp>
      <p:grpSp>
        <p:nvGrpSpPr>
          <p:cNvPr id="10" name="Group 199"/>
          <p:cNvGrpSpPr/>
          <p:nvPr/>
        </p:nvGrpSpPr>
        <p:grpSpPr>
          <a:xfrm>
            <a:off x="2535268" y="2981410"/>
            <a:ext cx="3990471" cy="1502338"/>
            <a:chOff x="0" y="0"/>
            <a:chExt cx="5425988" cy="1986258"/>
          </a:xfrm>
        </p:grpSpPr>
        <p:grpSp>
          <p:nvGrpSpPr>
            <p:cNvPr id="12" name="Group 186"/>
            <p:cNvGrpSpPr/>
            <p:nvPr/>
          </p:nvGrpSpPr>
          <p:grpSpPr>
            <a:xfrm>
              <a:off x="3702679" y="261721"/>
              <a:ext cx="1723309" cy="1724537"/>
              <a:chOff x="0" y="0"/>
              <a:chExt cx="1723307" cy="1724535"/>
            </a:xfrm>
          </p:grpSpPr>
          <p:sp>
            <p:nvSpPr>
              <p:cNvPr id="25" name="Shape 182"/>
              <p:cNvSpPr/>
              <p:nvPr/>
            </p:nvSpPr>
            <p:spPr>
              <a:xfrm>
                <a:off x="0" y="0"/>
                <a:ext cx="1723308" cy="1724536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7" name="Shape 183"/>
              <p:cNvSpPr/>
              <p:nvPr/>
            </p:nvSpPr>
            <p:spPr>
              <a:xfrm>
                <a:off x="375340" y="446350"/>
                <a:ext cx="235975" cy="240334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" name="Shape 184"/>
              <p:cNvSpPr/>
              <p:nvPr/>
            </p:nvSpPr>
            <p:spPr>
              <a:xfrm>
                <a:off x="324618" y="872412"/>
                <a:ext cx="600300" cy="60299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" name="Shape 185"/>
              <p:cNvSpPr/>
              <p:nvPr/>
            </p:nvSpPr>
            <p:spPr>
              <a:xfrm>
                <a:off x="902845" y="405773"/>
                <a:ext cx="222185" cy="210337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13" name="Shape 187"/>
            <p:cNvSpPr/>
            <p:nvPr/>
          </p:nvSpPr>
          <p:spPr>
            <a:xfrm>
              <a:off x="2262839" y="815301"/>
              <a:ext cx="900310" cy="617378"/>
            </a:xfrm>
            <a:prstGeom prst="rightArrow">
              <a:avLst>
                <a:gd name="adj1" fmla="val 32000"/>
                <a:gd name="adj2" fmla="val 67615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16" name="Group 195"/>
            <p:cNvGrpSpPr/>
            <p:nvPr/>
          </p:nvGrpSpPr>
          <p:grpSpPr>
            <a:xfrm>
              <a:off x="0" y="261721"/>
              <a:ext cx="1723308" cy="1724537"/>
              <a:chOff x="0" y="0"/>
              <a:chExt cx="1723307" cy="1724535"/>
            </a:xfrm>
          </p:grpSpPr>
          <p:sp>
            <p:nvSpPr>
              <p:cNvPr id="19" name="Shape 191"/>
              <p:cNvSpPr/>
              <p:nvPr/>
            </p:nvSpPr>
            <p:spPr>
              <a:xfrm>
                <a:off x="0" y="0"/>
                <a:ext cx="1723308" cy="1724536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" name="Shape 192"/>
              <p:cNvSpPr/>
              <p:nvPr/>
            </p:nvSpPr>
            <p:spPr>
              <a:xfrm>
                <a:off x="375340" y="446350"/>
                <a:ext cx="235975" cy="240334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" name="Shape 193"/>
              <p:cNvSpPr/>
              <p:nvPr/>
            </p:nvSpPr>
            <p:spPr>
              <a:xfrm>
                <a:off x="324618" y="872412"/>
                <a:ext cx="600300" cy="60299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2" name="Shape 194"/>
              <p:cNvSpPr/>
              <p:nvPr/>
            </p:nvSpPr>
            <p:spPr>
              <a:xfrm>
                <a:off x="902845" y="405773"/>
                <a:ext cx="600299" cy="602994"/>
              </a:xfrm>
              <a:prstGeom prst="ellipse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17" name="Shape 202"/>
            <p:cNvSpPr/>
            <p:nvPr/>
          </p:nvSpPr>
          <p:spPr>
            <a:xfrm>
              <a:off x="1389901" y="0"/>
              <a:ext cx="3302570" cy="704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extrusionOk="0">
                  <a:moveTo>
                    <a:pt x="0" y="16202"/>
                  </a:moveTo>
                  <a:cubicBezTo>
                    <a:pt x="7564" y="-5146"/>
                    <a:pt x="14764" y="-5398"/>
                    <a:pt x="21600" y="1544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73726" y="2338702"/>
            <a:ext cx="589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Y.-S. Li, </a:t>
            </a:r>
            <a:r>
              <a:rPr lang="en-US" altLang="zh-CN" dirty="0">
                <a:solidFill>
                  <a:srgbClr val="FF0000"/>
                </a:solidFill>
              </a:rPr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X. </a:t>
            </a:r>
            <a:r>
              <a:rPr lang="en-US" altLang="zh-CN" dirty="0">
                <a:solidFill>
                  <a:srgbClr val="FF0000"/>
                </a:solidFill>
              </a:rPr>
              <a:t>Liu</a:t>
            </a:r>
            <a:r>
              <a:rPr lang="en-US" altLang="zh-CN" dirty="0" smtClean="0">
                <a:solidFill>
                  <a:srgbClr val="FF0000"/>
                </a:solidFill>
              </a:rPr>
              <a:t>, Phys.Rev.D 107, 033005</a:t>
            </a:r>
            <a:r>
              <a:rPr lang="en-US" altLang="zh-CN" dirty="0">
                <a:solidFill>
                  <a:srgbClr val="FF0000"/>
                </a:solidFill>
              </a:rPr>
              <a:t> (2023</a:t>
            </a:r>
            <a:r>
              <a:rPr lang="en-US" altLang="zh-CN" dirty="0" smtClean="0">
                <a:solidFill>
                  <a:srgbClr val="FF0000"/>
                </a:solidFill>
              </a:rPr>
              <a:t>), 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364" y="2999749"/>
            <a:ext cx="8950036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432FF"/>
                </a:solidFill>
              </a:rPr>
              <a:t>Framework </a:t>
            </a:r>
            <a:r>
              <a:rPr lang="en-US" altLang="zh-CN" sz="4400" dirty="0">
                <a:solidFill>
                  <a:srgbClr val="0432FF"/>
                </a:solidFill>
              </a:rPr>
              <a:t>and some </a:t>
            </a:r>
            <a:r>
              <a:rPr lang="en-US" altLang="zh-CN" sz="4400" dirty="0" smtClean="0">
                <a:solidFill>
                  <a:srgbClr val="0432FF"/>
                </a:solidFill>
              </a:rPr>
              <a:t>applications</a:t>
            </a:r>
            <a:endParaRPr lang="en-US" altLang="zh-CN" sz="4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95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"/>
  <p:tag name="ORIGINALWIDTH" val="4692.75"/>
  <p:tag name="LATEXADDIN" val="\documentclass{article}&#10;\usepackage{amsmath}&#10;\usepackage{slashed}&#10;\pagestyle{empty}&#10;\begin{document}&#10;&#10;\begin{eqnarray*}&#10;|{\cal B}(P,S,S_{z})\rangle &amp; = &amp; \int\{d^{3}\tilde{p}_{1}\}\{d^{3}\tilde{p}_{2}\}\{d^{3}\tilde{p}_{3}\}2(2\pi)^{3}\delta^{3}(\tilde{P}-\tilde{p}_{1}-\tilde{p}_{2}-\tilde{p}_{3})\frac{1}{\sqrt{P^{+}}}\\&#10; &amp; \times &amp; \sum_{\lambda_{1},\lambda_{2},\lambda_{3}}\Psi^{SS_{z}}(\tilde{p}_{1},\tilde{p}_{2},\tilde{p}_{3},\lambda_{1},\lambda_{2},\lambda_{3})C^{ijk}|q_{1}^{i}(p_{1},\lambda_{1})q_{2}^{j}(p_{2},\lambda_{2})q_{3}^{k}(p_{3},\lambda_{3})\rangle,&#10;\end{eqnarray*}&#10;&#10;&#10;\end{document}"/>
  <p:tag name="IGUANATEXSIZE" val="20"/>
  <p:tag name="IGUANATEXCURSOR" val="5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"/>
  <p:tag name="ORIGINALWIDTH" val="2123.25"/>
  <p:tag name="LATEXADDIN" val="\documentclass{article}&#10;\usepackage{amsmath}&#10;\usepackage{slashed}&#10;\pagestyle{empty}&#10;\begin{document}&#10;&#10;\[&#10;\Gamma_{1,23\mu}=\frac{\gamma_{5}}{\sqrt{3}}(\gamma_{\mu}-\frac{M_{0}+m_{1}+m_{23}}{M_{0}(e_{23}+m_{23})}\bar{P}_{\mu}).&#10;\]&#10;&#10;&#10;\end{document}"/>
  <p:tag name="IGUANATEXSIZE" val="20"/>
  <p:tag name="IGUANATEXCURSOR" val="2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5"/>
  <p:tag name="ORIGINALWIDTH" val="2397.75"/>
  <p:tag name="LATEXADDIN" val="\documentclass{article}&#10;\usepackage{amsmath}&#10;\usepackage{slashed}&#10;\pagestyle{empty}&#10;\begin{document}&#10;&#10;\begin{equation*}&#10;T\sim\langle\frac{1}{2}\frac{1}{2};s_{3}s_{2}|\frac{1}{2}\frac{1}{2};1s_{23}\rangle\langle\frac{1}{2}1;s_{1}s_{23}|\frac{1}{2}1;\frac{1}{2}S_{z}\rangle.&#10;\end{equation*}&#10;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2"/>
  <p:tag name="ORIGINALWIDTH" val="3829.5"/>
  <p:tag name="LATEXADDIN" val="\documentclass{article}&#10;\usepackage{amsmath}&#10;\usepackage{slashed}&#10;\pagestyle{empty}&#10;\begin{document}&#10;&#10;\begin{eqnarray*}&#10; &amp;  &amp; \bar{u}(p_{3},\lambda_{3})(\bar{\slashed P}+M_{0})\gamma_{\perp}^{\mu}(p_{23})(-C)\bar{u}^{T}(p_{2},\lambda_{2})\bar{u}(p_{1},\lambda_{1})\Gamma_{1,23\mu}u(\bar{P},S_{z})\nonumber \\&#10;&amp; = &amp; \dots \\&#10;&amp; = &amp; \bar{u}(p_{3},\lambda_{3})(\bar{\slashed P}+M_{0})(\gamma^{\mu}-v^{\mu})C\bar{u}^{T}(p_{2},\lambda_{2})\bar{u}(p_{1},\lambda_{1})(\frac{1}{\sqrt{3}}\gamma_{\mu}\gamma_{5})u(\bar{P},S_{z})\label{eq:wf_SQ_final}&#10;\end{eqnarray*}&#10;&#10;&#10;\end{document}"/>
  <p:tag name="IGUANATEXSIZE" val="20"/>
  <p:tag name="IGUANATEXCURSOR" val="5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"/>
  <p:tag name="ORIGINALWIDTH" val="3612"/>
  <p:tag name="LATEXADDIN" val="\documentclass{article}&#10;\usepackage{amsmath}&#10;\usepackage{slashed}&#10;\pagestyle{empty}&#10;\begin{document}&#10;&#10;\begin{equation*}&#10;\Phi(x_{1},x_{2},x_{3},k_{1\perp},k_{2\perp},k_{3\perp})=\sqrt{\frac{e_{1}e_{2}e_{3}}{x_{1}x_{2}x_{3}M_{0}}}\varphi(\vec{k}_{1},\beta_{1})\varphi(\frac{\vec{k}_{2}-\vec{k}_{3}}{2},\beta_{23})\label{eq:spatial_wf}&#10;\end{equation*}&#10;&#10;&#10;\end{document}"/>
  <p:tag name="IGUANATEXSIZE" val="20"/>
  <p:tag name="IGUANATEXCURSOR" val="3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5"/>
  <p:tag name="ORIGINALWIDTH" val="1842"/>
  <p:tag name="LATEXADDIN" val="\documentclass{article}&#10;\usepackage{amsmath}&#10;\usepackage{slashed}&#10;\pagestyle{empty}&#10;\begin{document}&#10;&#10;$\varphi(\vec{k},\beta)\equiv4\left(\frac{\pi}{\beta^{2}}\right)^{3/4}\exp\left(\frac{-k_{\perp}^{2}-k_{z}^{2}}{2\beta^{2}}\right)$&#10;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5"/>
  <p:tag name="ORIGINALWIDTH" val="3425.25"/>
  <p:tag name="LATEXADDIN" val="\documentclass{article}&#10;\usepackage{amsmath}&#10;\usepackage{slashed}&#10;\pagestyle{empty}&#10;\begin{document}&#10;&#10;\[&#10;\int(\prod_{i=1}^{3}\frac{dx_{i}d^{2}k_{i\perp}}{2(2\pi)^{3}})2(2\pi)^{3}\delta(1-\sum x_{i})\delta^{2}(\sum k_{i\perp})|\Phi(x_{i},k_{i\perp})|^{2}=1&#10;\]&#10;&#10;&#10;\end{document}"/>
  <p:tag name="IGUANATEXSIZE" val="20"/>
  <p:tag name="IGUANATEXCURSOR" val="2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5"/>
  <p:tag name="ORIGINALWIDTH" val="108.75"/>
  <p:tag name="LATEXADDIN" val="\documentclass{article}&#10;\usepackage{amsmath}&#10;\usepackage{slashed}&#10;\pagestyle{empty}&#10;\begin{document}&#10;&#10;$\beta_{1}$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5"/>
  <p:tag name="ORIGINALWIDTH" val="162"/>
  <p:tag name="LATEXADDIN" val="\documentclass{article}&#10;\usepackage{amsmath}&#10;\usepackage{slashed}&#10;\pagestyle{empty}&#10;\begin{document}&#10;&#10;$\beta_{23}$&#10;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5"/>
  <p:tag name="ORIGINALWIDTH" val="959.25"/>
  <p:tag name="LATEXADDIN" val="\documentclass{article}&#10;\usepackage{amsmath}&#10;\usepackage{slashed}&#10;\pagestyle{empty}&#10;\begin{document}&#10;&#10;\[&#10;\langle0|J_{\Lambda_{Q}}|\Lambda_{Q}(P,S_{z})\rangle&#10;\]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5"/>
  <p:tag name="ORIGINALWIDTH" val="1823.25"/>
  <p:tag name="LATEXADDIN" val="\documentclass{article}&#10;\usepackage{amsmath}&#10;\usepackage{slashed}&#10;\pagestyle{empty}&#10;\begin{document}&#10;&#10;\begin{equation*}&#10;\langle0|J_{\Lambda_{Q}}|\Lambda_{Q}(P,S_{z})\rangle=\lambda_{\Lambda_{Q}}u(P,S_{z}).\label{eq:residue_definition}&#10;\end{equation*}&#10;&#10;&#10;\end{document}"/>
  <p:tag name="IGUANATEXSIZE" val="20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5"/>
  <p:tag name="ORIGINALWIDTH" val="3588.75"/>
  <p:tag name="LATEXADDIN" val="\documentclass{article}&#10;\usepackage{amsmath}&#10;\usepackage{slashed}&#10;\pagestyle{empty}&#10;\begin{document}&#10;&#10;\begin{equation*}&#10;A_{0}\bar{u}(p_{3},\lambda_{3})(\bar{\slashed P}+M_{0})(-\gamma_{5})C\bar{u}^{T}(p_{2},\lambda_{2})\bar{u}(p_{1},\lambda_{1})u(\bar{P},S_{z})\Phi(x_{i},k_{i\perp}),\label{eq:wf_LQ}&#10;\end{equation*}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8.75"/>
  <p:tag name="ORIGINALWIDTH" val="2951.25"/>
  <p:tag name="LATEXADDIN" val="\documentclass{article}&#10;\usepackage{amsmath}&#10;\usepackage{slashed}&#10;\pagestyle{empty}&#10;\begin{document}&#10;&#10;\begin{align*}&#10;\lambda_{\Lambda_{Q}}= &amp; \int\frac{dx_{2}d^{2}k_{2\perp}}{2(2\pi)^{3}}\frac{dx_{3}d^{2}k_{3\perp}}{2(2\pi)^{3}}\frac{1}{\sqrt{x_{1}x_{2}x_{3}}}\Phi(x_{i},k_{i\perp})\sqrt{6}A_{0}\nonumber \\&#10; &amp; \times\frac{{\rm Tr}[...]{\rm Tr}[\gamma^{+}(\slashed p_{1}+m_{1})(\bar{\slashed P}+M_{0})]}{{\rm Tr}[\gamma^{+}(\slashed P+M)]},\label{eq:residue_form_1}&#10;\end{align*}&#10;&#10;&#10;\end{document}"/>
  <p:tag name="IGUANATEXSIZE" val="20"/>
  <p:tag name="IGUANATEXCURSOR" val="4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"/>
  <p:tag name="ORIGINALWIDTH" val="2943.75"/>
  <p:tag name="LATEXADDIN" val="\documentclass{article}&#10;\usepackage{amsmath}&#10;\usepackage{slashed}&#10;\pagestyle{empty}&#10;\begin{document}&#10;&#10;\begin{equation*}&#10;{\rm Tr}[...]={\rm Tr}[C\gamma_{5}(\slashed p_{3}+m_{3})(\bar{\slashed P}+M_{0})(-\gamma_{5})C(\slashed p_{2}+m_{2})^{T}]&#10;\end{equation*}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5"/>
  <p:tag name="ORIGINALWIDTH" val="2381.25"/>
  <p:tag name="LATEXADDIN" val="\documentclass{article}&#10;\usepackage{amsmath}&#10;\usepackage{slashed}&#10;\pagestyle{empty}&#10;\begin{document}&#10;&#10;\[&#10;\lambda_{\Lambda_{Q}}=\text{the above equation with }\gamma^{+}\to\gamma^{+}\gamma^{-}&#10;\]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"/>
  <p:tag name="ORIGINALWIDTH" val="3501"/>
  <p:tag name="LATEXADDIN" val="\documentclass{article}&#10;\usepackage{amsmath}&#10;\usepackage{slashed}&#10;\pagestyle{empty}&#10;\begin{document}&#10;&#10;\begin{equation*}&#10;{\rm Tr}[...]={\rm Tr}[(\bar{\slashed P}+M_{0})(-\gamma_{5})C(\slashed p_{2}+m_{2})^{T}C\gamma_{5}(\bar{\slashed P}^{\prime}+M_{0}^{\prime})(\slashed p_{3}+m_{3})]&#10;\end{equation*}&#10;&#10;&#10;\end{document}"/>
  <p:tag name="IGUANATEXSIZE" val="20"/>
  <p:tag name="IGUANATEXCURSOR" val="2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6.75"/>
  <p:tag name="ORIGINALWIDTH" val="3076.5"/>
  <p:tag name="LATEXADDIN" val="\documentclass{article}&#10;\usepackage{amsmath}&#10;\usepackage{slashed}&#10;\pagestyle{empty}&#10;\begin{document}&#10;&#10;\begin{align*}&#10;f_{1} &amp; =\frac{1}{8P^{+}P^{\prime+}}\int\{d^{3}\tilde{p}_{2}\}\{d^{3}\tilde{p}_{3}\}\frac{\Phi^{\prime*}\Phi}{\sqrt{P^{+}P^{\prime+}p_{1}^{+}p_{1}^{\prime+}}}A_{0}^{\prime}A_{0}{\rm Tr}[...]\nonumber \\&#10; &amp; \times{\rm Tr}[(\bar{\slashed P}+M_{0})\gamma^{+}(\bar{\slashed P}^{\prime}+M_{0}^{\prime})(\slashed p_{1}^{\prime}+m_{1}^{\prime})\gamma^{+}(\slashed p_{1}+m_{1})],\label{eq:f1_Lb_Lc}&#10;\end{align*}&#10;&#10;&#10;\end{document}"/>
  <p:tag name="IGUANATEXSIZE" val="20"/>
  <p:tag name="IGUANATEXCURSOR" val="5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6.5"/>
  <p:tag name="ORIGINALWIDTH" val="4962"/>
  <p:tag name="LATEXADDIN" val="\documentclass{article}&#10;\usepackage{amsmath}&#10;\usepackage{slashed}&#10;\pagestyle{empty}&#10;\begin{document}&#10;&#10;\begin{align*}&#10;\langle\Lambda_{c}(P^{\prime},S_{z}^{\prime})|\bar{c}\gamma^{\mu}b|\Lambda_{b}(P,S_{z})\rangle &amp; =\bar{u}(P^{\prime},S_{z}^{\prime})\Bigg[\gamma^{\mu}f_{1}(q^{2})+i\sigma^{\mu\nu}\frac{q_{\nu}}{M}f_{2}(q^{2})+\frac{q^{\mu}}{M}f_{3}(q^{2})\Bigg]u(P,S_{z}),\nonumber \\&#10;\langle\Lambda_{c}(P^{\prime},S_{z}^{\prime})|\bar{c}\gamma^{\mu}\gamma_{5}b|\Lambda_{b}(P,S_{z})\rangle &amp; =\bar{u}(P^{\prime},S_{z}^{\prime})\Bigg[\gamma^{\mu}g_{1}(q^{2})+i\sigma^{\mu\nu}\frac{q_{\nu}}{M}g_{2}(q^{2})+\frac{q^{\mu}}{M}g_{3}(q^{2})\Bigg]\gamma_{5}u(P,S_{z}),\label{eq:ff_parameterization}&#10;\end{align*}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9.5"/>
  <p:tag name="ORIGINALWIDTH" val="4199.25"/>
  <p:tag name="LATEXADDIN" val="\documentclass{article}&#10;\usepackage{amsmath}&#10;\usepackage{slashed}&#10;\pagestyle{empty}&#10;\begin{document}&#10;&#10;\begin{align*}&#10;\psi_{0}(321) &amp; \equiv\bar{u}(p_{3},\lambda_{3})(\bar{\slashed P}+M_{0})(-\gamma_{5})C\bar{u}^{T}(p_{2},\lambda_{2})\bar{u}(p_{1},\lambda_{1})u(\bar{P},S_{z}),\nonumber \\&#10;\psi_{1}(321) &amp; \equiv\bar{u}(p_{3},\lambda_{3})(\bar{\slashed P}+M_{0})(\gamma^{\mu}-v^{\mu})C\bar{u}^{T}(p_{2},\lambda_{2})\bar{u}(p_{1},\lambda_{1})(\frac{1}{\sqrt{3}}\gamma_{\mu}\gamma_{5})u(\bar{P},S_{z})\label{eq:spin_wfs}&#10;\end{align*}&#10;&#10;&#10;\end{document}"/>
  <p:tag name="IGUANATEXSIZE" val="20"/>
  <p:tag name="IGUANATEXCURSOR" val="4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"/>
  <p:tag name="ORIGINALWIDTH" val="1437.75"/>
  <p:tag name="LATEXADDIN" val="\documentclass{article}&#10;\usepackage{amsmath}&#10;\usepackage{slashed}&#10;\pagestyle{empty}&#10;\begin{document}&#10;&#10;\begin{equation*}&#10;\sum_{\lambda_{1}\lambda_{2}\lambda_{3}}\psi_{0}^{\dagger}(321^{\prime})\psi_{1}(321)=0&#10;\end{equation*}&#10;&#10;&#10;\end{document}"/>
  <p:tag name="IGUANATEXSIZE" val="20"/>
  <p:tag name="IGUANATEXCURSOR" val="2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"/>
  <p:tag name="ORIGINALWIDTH" val="1961.25"/>
  <p:tag name="LATEXADDIN" val="\documentclass{article}&#10;\usepackage{amsmath}&#10;\usepackage{slashed}&#10;\pagestyle{empty}&#10;\begin{document}&#10;&#10;\begin{equation*}&#10;\frac{1}{4\sqrt{M_{0}^{3}(e_{1}+m_{1})(e_{2}+m_{2})(e_{3}+m_{3})}}\label{eq:normalization_factor}&#10;\end{equation*}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5"/>
  <p:tag name="ORIGINALWIDTH" val="1126.5"/>
  <p:tag name="LATEXADDIN" val="\documentclass{article}&#10;\usepackage{amsmath}&#10;\usepackage{slashed}&#10;\pagestyle{empty}&#10;\begin{document}&#10;&#10;\begin{align*}&#10;\psi_{0}(321) &amp; =-\psi_{0}(231),\nonumber \\&#10;\psi_{1}(321) &amp; =\psi_{1}(231)&#10;\end{align*}&#10;&#10;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5"/>
  <p:tag name="ORIGINALWIDTH" val="4282.5"/>
  <p:tag name="LATEXADDIN" val="\documentclass{article}&#10;\usepackage{amsmath}&#10;\usepackage{slashed}&#10;\pagestyle{empty}&#10;\begin{document}&#10;&#10;\begin{equation*}&#10;A_{1}\bar{u}(p_{3},\lambda_{3})(\bar{\slashed P}+M_{0})(\gamma^{\mu}-v^{\mu})C\bar{u}^{T}(p_{2},\lambda_{2})\bar{u}(p_{1},\lambda_{1})(\frac{1}{\sqrt{3}}\gamma_{\mu}\gamma_{5})u(\bar{P},S_{z})\Phi(x_{i},k_{i\perp}),\label{eq:wf_SQ}&#10;\end{equation*}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5"/>
  <p:tag name="ORIGINALWIDTH" val="1682.25"/>
  <p:tag name="LATEXADDIN" val="\documentclass{article}&#10;\usepackage{amsmath}&#10;\usepackage{slashed}&#10;\pagestyle{empty}&#10;\begin{document}&#10;&#10;\begin{equation*}&#10;\left(\begin{array}{c}&#10;\psi_{0}(312)\\&#10;\psi_{1}(312)&#10;\end{array}\right)=T\left(\begin{array}{c}&#10;\psi_{0}(321)\\&#10;\psi_{1}(321)&#10;\end{array}\right)&#10;\end{equation*}&#10;&#10;&#10;\end{document}"/>
  <p:tag name="IGUANATEXSIZE" val="20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5"/>
  <p:tag name="ORIGINALWIDTH" val="1188"/>
  <p:tag name="LATEXADDIN" val="\documentclass{article}&#10;\usepackage{amsmath}&#10;\usepackage{slashed}&#10;\pagestyle{empty}&#10;\begin{document}&#10;&#10;\begin{equation*}&#10;T=\left(\begin{array}{cc}&#10;\frac{1}{2} &amp; -\frac{\sqrt{3}}{2}\\&#10;-\frac{\sqrt{3}}{2} &amp; -\frac{1}{2}&#10;\end{array}\right)&#10;\end{equation*}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5"/>
  <p:tag name="ORIGINALWIDTH" val="475.5"/>
  <p:tag name="LATEXADDIN" val="\documentclass{article}&#10;\usepackage{amsmath}&#10;\usepackage{slashed}&#10;\pagestyle{empty}&#10;\begin{document}&#10;&#10;$T^{-1}=T$&#10;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5"/>
  <p:tag name="ORIGINALWIDTH" val="1052.25"/>
  <p:tag name="LATEXADDIN" val="\documentclass{article}&#10;\usepackage{amsmath}&#10;\usepackage{slashed}&#10;\pagestyle{empty}&#10;\begin{document}&#10;&#10;$\Xi_{bc}^{+}(cbu)\to\Lambda_{b}(dbu)$&#10;&#10;&#10;\end{document}"/>
  <p:tag name="IGUANATEXSIZE" val="20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2"/>
  <p:tag name="ORIGINALWIDTH" val="1974"/>
  <p:tag name="LATEXADDIN" val="\documentclass{article}&#10;\usepackage{amsmath}&#10;\usepackage{slashed}&#10;\pagestyle{empty}&#10;\begin{document}&#10;&#10;\begin{align*}&#10;\psi_{1}(bcu) &amp; =-\frac{\sqrt{3}}{2}\psi_{0}(buc)-\frac{1}{2}\psi_{1}(buc),\nonumber \\&#10;\psi_{0}(udb) &amp; =\frac{1}{2}\psi_{0}(ubd)-\frac{\sqrt{3}}{2}\psi_{1}(ubd)\nonumber \\&#10; &amp; =-\frac{1}{2}\psi_{0}(bud)-\frac{\sqrt{3}}{2}\psi_{1}(bud)&#10;\end{align*}&#10;&#10;&#10;\end{document}"/>
  <p:tag name="IGUANATEXSIZE" val="20"/>
  <p:tag name="IGUANATEXCURSOR" val="3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5"/>
  <p:tag name="ORIGINALWIDTH" val="3624"/>
  <p:tag name="LATEXADDIN" val="\documentclass{article}&#10;\usepackage{amsmath}&#10;\usepackage{slashed}&#10;\pagestyle{empty}&#10;\begin{document}&#10;&#10;\begin{equation*}&#10;\langle\psi_{0}(udb)|\psi_{1}(bcu)\rangle=\frac{\sqrt{3}}{4}\langle\psi_{0}(bud)|\psi_{0}(buc)\rangle+\frac{\sqrt{3}}{4}\langle\psi_{1}(bud)|\psi_{1}(buc)\rangle,&#10;\end{equation*}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"/>
  <p:tag name="ORIGINALWIDTH" val="1119"/>
  <p:tag name="LATEXADDIN" val="\documentclass{article}&#10;\usepackage{amsmath}&#10;\usepackage{slashed}&#10;\pagestyle{empty}&#10;\begin{document}&#10;&#10;$\Xi_{cc}^{++}(ccu)\to\Lambda_{c}(dcu)$&#10;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5"/>
  <p:tag name="ORIGINALWIDTH" val="1481.25"/>
  <p:tag name="LATEXADDIN" val="\documentclass{article}&#10;\usepackage{amsmath}&#10;\usepackage{slashed}&#10;\pagestyle{empty}&#10;\begin{document}&#10;&#10;\[&#10;\frac{2}{\sqrt{2}}\{\frac{\sqrt{3}}{4},\frac{\sqrt{3}}{4}\}=\{\frac{\sqrt{6}}{4},\frac{\sqrt{6}}{4}\}&#10;\]&#10;&#10;&#10;\end{document}"/>
  <p:tag name="IGUANATEXSIZE" val="20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6.5"/>
  <p:tag name="ORIGINALWIDTH" val="2496.75"/>
  <p:tag name="LATEXADDIN" val="\documentclass{article}&#10;\usepackage{amsmath}&#10;\usepackage{slashed}&#10;\pagestyle{empty}&#10;\begin{document}&#10;&#10;\begin{align*}&#10;J_{\Lambda_{Q}}^{\rm new}= &amp; \epsilon_{abc}[u_{a}^{T}C\gamma_{5}(1+\slashed v)d_{b}]Q_{c},\nonumber \\&#10;J_{\Sigma_{Q}}^{\rm new}= &amp; \epsilon_{abc}[u_{a}^{T}C(\gamma^{\mu}-v^{\mu})(1+\slashed v)d_{b}]\frac{1}{\sqrt{3}}\gamma_{\mu}\gamma_{5}Q_{c}\label{eq:better_defs}&#10;\end{align*}&#10;&#10;&#10;\end{document}"/>
  <p:tag name="IGUANATEXSIZE" val="20"/>
  <p:tag name="IGUANATEXCURSOR" val="2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5"/>
  <p:tag name="ORIGINALWIDTH" val="1505.25"/>
  <p:tag name="LATEXADDIN" val="\documentclass{article}&#10;\usepackage{amsmath}&#10;\usepackage{slashed}&#10;\pagestyle{empty}&#10;\begin{document}&#10;&#10;\begin{align*}&#10;J_{\Lambda_{Q}}= &amp; \epsilon_{abc}[u_{a}^{T}C\gamma_{5}d_{b}]Q_{c},\nonumber \\&#10;J_{\Sigma_{Q}}= &amp; \epsilon_{abc}[u_{a}^{T}C\gamma^{\mu}d_{b}]\gamma_{\mu}\gamma_{5}Q_{c}\label{eq:traditional_defs}&#10;\end{align*}&#10;&#10;&#10;\end{document}"/>
  <p:tag name="IGUANATEXSIZE" val="20"/>
  <p:tag name="IGUANATEXCURSOR" val="2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"/>
  <p:tag name="ORIGINALWIDTH" val="3860.25"/>
  <p:tag name="LATEXADDIN" val="\documentclass{article}&#10;\usepackage{amsmath}&#10;\usepackage{slashed}&#10;\pagestyle{empty}&#10;\begin{document}&#10;&#10;\begin{equation*}&#10;A_{1}^{\prime}\bar{u}(p_{3},\lambda_{3})(\bar{\slashed P}+M_{0})(\gamma^{\mu}-v^{\mu})C\bar{u}^{T}(p_{2},\lambda_{2})\bar{u}(p_{1},\lambda_{1})u_{\mu}(\bar{P},S_{z})\Phi(x_{i},k_{i\perp}),\label{eq:wf_ccc}&#10;\end{equation*}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"/>
  <p:tag name="ORIGINALWIDTH" val="729"/>
  <p:tag name="LATEXADDIN" val="\documentclass{article}&#10;\usepackage{amsmath}&#10;\usepackage{slashed}&#10;\pagestyle{empty}&#10;\begin{document}&#10;&#10;$v^{\mu}\equiv p^{\mu}/\sqrt{p^{2}}$&#10;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"/>
  <p:tag name="ORIGINALWIDTH" val="585.75"/>
  <p:tag name="LATEXADDIN" val="\documentclass{article}&#10;\usepackage{amsmath}&#10;\usepackage{slashed}&#10;\pagestyle{empty}&#10;\begin{document}&#10;&#10;$\lambda_{\Sigma_{Q}}\approx \lambda_{\Lambda_{Q}}$&#10;&#10;&#10;\end{document}"/>
  <p:tag name="IGUANATEXSIZE" val="24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5"/>
  <p:tag name="ORIGINALWIDTH" val="524.25"/>
  <p:tag name="LATEXADDIN" val="\documentclass{article}&#10;\usepackage{amsmath}&#10;\usepackage{slashed}&#10;\pagestyle{empty}&#10;\begin{document}&#10;&#10;$J^{{\rm new}}\to J$&#10;&#10;&#10;\end{document}"/>
  <p:tag name="IGUANATEXSIZE" val="20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5"/>
  <p:tag name="ORIGINALWIDTH" val="3114.75"/>
  <p:tag name="LATEXADDIN" val="\documentclass{article}&#10;\usepackage{amsmath}&#10;\usepackage{slashed}&#10;\pagestyle{empty}&#10;\begin{document}&#10;&#10;\begin{equation*}&#10;m_{u}=m_{d}=0.25\ {\rm GeV},\quad m_{c}=1.4\ {\rm GeV},\quad m_{b}=4.8\ {\rm GeV}.\label{eq:mass_quark}&#10;\end{equation*}&#10;&#10;&#10;\end{document}"/>
  <p:tag name="IGUANATEXSIZE" val="20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1.25"/>
  <p:tag name="ORIGINALWIDTH" val="2361.75"/>
  <p:tag name="LATEXADDIN" val="\documentclass{article}&#10;\usepackage{amsmath}&#10;\usepackage{slashed}&#10;\pagestyle{empty}&#10;\begin{document}&#10;&#10;\begin{align*}&#10; &amp; \lambda_{\Lambda_{b}}=0.030\pm0.009,\quad\lambda_{\Lambda_{c}}=0.022\pm0.008,\nonumber \\&#10; &amp; \lambda_{\Sigma_{b}}=0.062\pm0.018,\quad\lambda_{\Sigma_{c}}=0.045\pm0.015,\nonumber \\&#10; &amp; \lambda_{\Xi_{cc}}=0.115\pm0.027.\label{eq:pole_residues_QCDSR}&#10;\end{align*}&#10;&#10;&#10;\end{document}"/>
  <p:tag name="IGUANATEXSIZE" val="20"/>
  <p:tag name="IGUANATEXCURSOR" val="3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9"/>
  <p:tag name="ORIGINALWIDTH" val="3182.25"/>
  <p:tag name="LATEXADDIN" val="\documentclass{article}&#10;\usepackage{amsmath}&#10;\usepackage{slashed}&#10;\pagestyle{empty}&#10;\begin{document}&#10;&#10;\begin{align*}&#10;\beta_{b,[ud]} &amp; =0.63\pm0.05\ {\rm GeV},\quad\beta_{[ud]}=0.27\pm0.03\ {\rm GeV},\nonumber \\&#10;\beta_{c,[ud]} &amp; =0.45\pm0.05\ {\rm GeV};\nonumber \\&#10;\beta_{b,\{ud\}} &amp; =0.66\pm0.04\ {\rm GeV},\quad\beta_{\{ud\}}=0.28\pm0.03\ {\rm GeV},\nonumber \\&#10;\beta_{c,\{ud\}} &amp; =0.49\pm0.04\ {\rm GeV};\nonumber \\&#10;\beta_{u,\{cc\}} &amp; =0.490\pm0.040\ {\rm GeV},\quad\beta_{\{cc\}}=0.400\pm0.025\ {\rm GeV}.\label{eq:beta_values}&#10;\end{align*}&#10;&#10;&#10;\end{document}"/>
  <p:tag name="IGUANATEXSIZE" val="20"/>
  <p:tag name="IGUANATEXCURSOR" val="5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5"/>
  <p:tag name="ORIGINALWIDTH" val="1004.25"/>
  <p:tag name="LATEXADDIN" val="\documentclass{article}&#10;\usepackage{amsmath}&#10;\usepackage{slashed}&#10;\pagestyle{empty}&#10;\begin{document}&#10;&#10;$\lambda_{1}\approx\lambda_{2}\approx\lambda_{{\rm QCDSR}}$&#10;&#10;&#10;\end{document}"/>
  <p:tag name="IGUANATEXSIZE" val="2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5"/>
  <p:tag name="ORIGINALWIDTH" val="1004.25"/>
  <p:tag name="LATEXADDIN" val="\documentclass{article}&#10;\usepackage{amsmath}&#10;\usepackage{slashed}&#10;\pagestyle{empty}&#10;\begin{document}&#10;&#10;$\lambda_{1}\approx\lambda_{2}\approx\lambda_{{\rm QCDSR}}$&#10;&#10;&#10;\end{document}"/>
  <p:tag name="IGUANATEXSIZE" val="2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5"/>
  <p:tag name="ORIGINALWIDTH" val="2169.75"/>
  <p:tag name="LATEXADDIN" val="\documentclass{article}&#10;\usepackage{amsmath}&#10;\usepackage{slashed}&#10;\pagestyle{empty}&#10;\begin{document}&#10;&#10;\[&#10;I\equiv\bar{u}(p_{3},s_{3})\frac{(\bar{\slashed P}+M_{0})}{2M_{0}}\gamma_{5}(-C)\bar{u}^{T}(p_{2},s_{2})&#10;\]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5"/>
  <p:tag name="ORIGINALWIDTH" val="2529"/>
  <p:tag name="LATEXADDIN" val="\documentclass{article}&#10;\usepackage{amsmath}&#10;\usepackage{slashed}&#10;\pagestyle{empty}&#10;\begin{document}&#10;&#10;\[&#10;I^{\mu}\equiv\bar{u}(p_{3},s_{3})\frac{(\bar{\slashed P}+M_{0})}{2M_{0}}\gamma_{\perp}^{\mu}(p_{23})(-C)\bar{u}^{T}(p_{2},s_{2})&#10;\]&#10;&#10;&#10;\end{document}"/>
  <p:tag name="IGUANATEXSIZE" val="20"/>
  <p:tag name="IGUANATEXCURSOR" val="2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5"/>
  <p:tag name="ORIGINALWIDTH" val="2292.75"/>
  <p:tag name="LATEXADDIN" val="\documentclass{article}&#10;\usepackage{amsmath}&#10;\usepackage{slashed}&#10;\pagestyle{empty}&#10;\begin{document}&#10;&#10;\[&#10;\left(\frac{1}{2}\otimes\frac{1}{2}\right)\otimes\frac{1}{2}=(0\oplus1)\otimes\frac{1}{2}=\frac{1}{2}\oplus\frac{1}{2}\oplus\frac{3}{2}.&#10;\]&#10;&#10;&#10;\end{document}"/>
  <p:tag name="IGUANATEXSIZE" val="20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754.5"/>
  <p:tag name="LATEXADDIN" val="\documentclass{article}&#10;\usepackage{amsmath}&#10;\usepackage{slashed}&#10;\pagestyle{empty}&#10;\begin{document}&#10;&#10;$\beta_{12}, \beta_{34}, \beta_{12,34}$&#10;&#10;&#10;\end{document}"/>
  <p:tag name="IGUANATEXSIZE" val="28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5"/>
  <p:tag name="ORIGINALWIDTH" val="2529"/>
  <p:tag name="LATEXADDIN" val="\documentclass{article}&#10;\usepackage{amsmath}&#10;\usepackage{slashed}&#10;\pagestyle{empty}&#10;\begin{document}&#10;&#10;\[&#10;I^{\mu}\equiv\bar{u}(p_{3},s_{3})\frac{(\bar{\slashed P}+M_{0})}{2M_{0}}\gamma_{\perp}^{\mu}(p_{23})(-C)\bar{u}^{T}(p_{2},s_{2})&#10;\]&#10;&#10;&#10;\end{document}"/>
  <p:tag name="IGUANATEXSIZE" val="20"/>
  <p:tag name="IGUANATEXCURSOR" val="2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5"/>
  <p:tag name="ORIGINALWIDTH" val="2634.75"/>
  <p:tag name="LATEXADDIN" val="\documentclass{article}&#10;\usepackage{amsmath}&#10;\usepackage{slashed}&#10;\pagestyle{empty}&#10;\begin{document}&#10;&#10;\begin{align*}&#10;\gamma_{\perp}^{\mu}(p_{23}) &amp; =\gamma_{\perp}^{\mu}(\bar{P})-\frac{M_{0}p_{23}^{\mu}+m_{23}\bar{P}^{\mu}}{m_{23}M_{0}}\frac{\gamma_{\perp}(\bar{P})\cdot p_{23}}{e_{23}+m_{23}},\nonumber \\&#10;p_{23} &amp; =p_{2}+p_{3},\qquad m_{23}^{2}=p_{23}^{2},\nonumber \\&#10;\gamma_{\perp}^{\mu}(\bar{P}) &amp; =\gamma^{\mu}-\slashed vv^{\mu},\qquad v^{\mu}=\bar{P}^{\mu}/M_{0}.&#10;\end{align*}&#10;&#10;&#10;\end{document}"/>
  <p:tag name="IGUANATEXSIZE" val="20"/>
  <p:tag name="IGUANATEXCURSOR" val="4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5"/>
  <p:tag name="ORIGINALWIDTH" val="2090.25"/>
  <p:tag name="LATEXADDIN" val="\documentclass{article}&#10;\usepackage{amsmath}&#10;\usepackage{slashed}&#10;\pagestyle{empty}&#10;\begin{document}&#10;&#10;\begin{equation*}&#10;I^{\mu}\sim\langle\frac{1}{2}\frac{1}{2};s_{3}s_{2}|\frac{1}{2}\frac{1}{2};1,s_{23}\rangle\epsilon^{*\mu}(p_{23},s_{23}).&#10;\end{equation*}&#10;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5"/>
  <p:tag name="ORIGINALWIDTH" val="1696.5"/>
  <p:tag name="LATEXADDIN" val="\documentclass{article}&#10;\usepackage{amsmath}&#10;\usepackage{slashed}&#10;\pagestyle{empty}&#10;\begin{document}&#10;&#10;\[&#10;T\equiv I^{\mu}\cdot\bar{u}(p_{1},s_{1})\Gamma_{1,23\mu}u(\bar{P},S_{z})&#10;\]&#10;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17032</TotalTime>
  <Words>817</Words>
  <Application>Microsoft Office PowerPoint</Application>
  <PresentationFormat>全屏显示(4:3)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Adobe 黑体 Std R</vt:lpstr>
      <vt:lpstr>Apple Chancery</vt:lpstr>
      <vt:lpstr>Helvetica Light</vt:lpstr>
      <vt:lpstr>等线</vt:lpstr>
      <vt:lpstr>Arial</vt:lpstr>
      <vt:lpstr>Calibri</vt:lpstr>
      <vt:lpstr>Cambria Math</vt:lpstr>
      <vt:lpstr>Georgia</vt:lpstr>
      <vt:lpstr>Times New Roman</vt:lpstr>
      <vt:lpstr>Office 主题</vt:lpstr>
      <vt:lpstr>PowerPoint 演示文稿</vt:lpstr>
      <vt:lpstr>Outline</vt:lpstr>
      <vt:lpstr>PowerPoint 演示文稿</vt:lpstr>
      <vt:lpstr>Observation of Ξ_cc^(++)</vt:lpstr>
      <vt:lpstr>Observation of Ξ_cc^(++)</vt:lpstr>
      <vt:lpstr>Light-front quark model—the diquark picture</vt:lpstr>
      <vt:lpstr>PowerPoint 演示文稿</vt:lpstr>
      <vt:lpstr>Light-front quark model – the three-quark picture</vt:lpstr>
      <vt:lpstr>PowerPoint 演示文稿</vt:lpstr>
      <vt:lpstr>The baryon state</vt:lpstr>
      <vt:lpstr>Color and spin wavefunctions</vt:lpstr>
      <vt:lpstr>Spin wavefunction</vt:lpstr>
      <vt:lpstr>Spin wavefunction</vt:lpstr>
      <vt:lpstr>Momentum wavefunction</vt:lpstr>
      <vt:lpstr>To determine the shape parameters</vt:lpstr>
      <vt:lpstr>Form factors</vt:lpstr>
      <vt:lpstr>The relation between the two pictures</vt:lpstr>
      <vt:lpstr>The relation between the two pictures</vt:lpstr>
      <vt:lpstr>Possibly better definitions of interpolating currents </vt:lpstr>
      <vt:lpstr>PowerPoint 演示文稿</vt:lpstr>
      <vt:lpstr>Inputs and shape parameters</vt:lpstr>
      <vt:lpstr>Form factors and comparison</vt:lpstr>
      <vt:lpstr>Decay widths and comparison</vt:lpstr>
      <vt:lpstr>PowerPoint 演示文稿</vt:lpstr>
      <vt:lpstr>Summary</vt:lpstr>
      <vt:lpstr>Outlook</vt:lpstr>
      <vt:lpstr>To make a tetraquark state</vt:lpstr>
      <vt:lpstr>To make a tetraquark state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zzx</dc:creator>
  <cp:lastModifiedBy>zzx</cp:lastModifiedBy>
  <cp:revision>1033</cp:revision>
  <cp:lastPrinted>2017-10-27T17:59:23Z</cp:lastPrinted>
  <dcterms:modified xsi:type="dcterms:W3CDTF">2023-10-16T23:48:49Z</dcterms:modified>
</cp:coreProperties>
</file>