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2472" r:id="rId4"/>
    <p:sldId id="2503" r:id="rId6"/>
    <p:sldId id="2504" r:id="rId7"/>
    <p:sldId id="2512" r:id="rId8"/>
    <p:sldId id="448" r:id="rId9"/>
    <p:sldId id="2501" r:id="rId10"/>
    <p:sldId id="2502" r:id="rId11"/>
    <p:sldId id="2510" r:id="rId12"/>
    <p:sldId id="2511" r:id="rId13"/>
    <p:sldId id="2505" r:id="rId14"/>
    <p:sldId id="2506" r:id="rId15"/>
    <p:sldId id="2513" r:id="rId16"/>
    <p:sldId id="2515" r:id="rId17"/>
    <p:sldId id="2516" r:id="rId18"/>
    <p:sldId id="2517" r:id="rId19"/>
    <p:sldId id="2518" r:id="rId20"/>
    <p:sldId id="2519" r:id="rId21"/>
    <p:sldId id="252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 Lane" initials="FL" lastIdx="1" clrIdx="0"/>
  <p:cmAuthor id="2" name="jonnychen" initials="j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0000"/>
    <a:srgbClr val="525252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14" autoAdjust="0"/>
  </p:normalViewPr>
  <p:slideViewPr>
    <p:cSldViewPr snapToGrid="0">
      <p:cViewPr varScale="1">
        <p:scale>
          <a:sx n="75" d="100"/>
          <a:sy n="75" d="100"/>
        </p:scale>
        <p:origin x="87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4D82E-80D1-46BC-8707-6C62EFF711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1EE7A-1A36-4A91-A7C9-F1EC3B94759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7A5CD-686C-4D72-B8A7-F9EF9283E7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015">
              <a:defRPr/>
            </a:pPr>
            <a:fld id="{D687A5CD-686C-4D72-B8A7-F9EF9283E74B}" type="slidenum">
              <a: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观测将覆盖约50%的WFST DHu 巡天天区，分别为S27-2 天区和A27-2 天区，共计</a:t>
            </a:r>
            <a:endParaRPr lang="en-US"/>
          </a:p>
          <a:p>
            <a:r>
              <a:rPr lang="en-US"/>
              <a:t>54（27 × 2）个pointing。具体天区见下图。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78C1D-18E6-4FFC-9802-686F0CD5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853B-40AC-466D-994E-192298B4FA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78C1D-18E6-4FFC-9802-686F0CD5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853B-40AC-466D-994E-192298B4FA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78C1D-18E6-4FFC-9802-686F0CD5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853B-40AC-466D-994E-192298B4FA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78C1D-18E6-4FFC-9802-686F0CD5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853B-40AC-466D-994E-192298B4FA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78C1D-18E6-4FFC-9802-686F0CD5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853B-40AC-466D-994E-192298B4FA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78C1D-18E6-4FFC-9802-686F0CD5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853B-40AC-466D-994E-192298B4FA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78C1D-18E6-4FFC-9802-686F0CD5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853B-40AC-466D-994E-192298B4FA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2D29E475-75AC-48AA-8546-26CBC93CBB8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9" y="-4405"/>
            <a:ext cx="12255868" cy="68624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575" y="136526"/>
            <a:ext cx="10515600" cy="84477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90575" y="6360529"/>
            <a:ext cx="2743200" cy="365125"/>
          </a:xfrm>
        </p:spPr>
        <p:txBody>
          <a:bodyPr/>
          <a:lstStyle/>
          <a:p>
            <a:fld id="{F75425E1-3AF1-43D1-89C1-1AF3ED11F878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42173" y="6376800"/>
            <a:ext cx="2743200" cy="365125"/>
          </a:xfrm>
        </p:spPr>
        <p:txBody>
          <a:bodyPr/>
          <a:lstStyle/>
          <a:p>
            <a:fld id="{8B8759D3-B92F-4BE5-BE49-ED8937E3BC1B}" type="slidenum">
              <a:rPr lang="en-US" smtClean="0"/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8375" y="80507"/>
            <a:ext cx="1408481" cy="926457"/>
          </a:xfrm>
          <a:prstGeom prst="rect">
            <a:avLst/>
          </a:prstGeom>
        </p:spPr>
      </p:pic>
      <p:sp>
        <p:nvSpPr>
          <p:cNvPr id="7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90576" y="1269260"/>
            <a:ext cx="11582204" cy="5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zh-CN" altLang="en-US" dirty="0"/>
              <a:t> 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 第二级</a:t>
            </a:r>
            <a:endParaRPr lang="zh-CN" altLang="en-US" dirty="0"/>
          </a:p>
          <a:p>
            <a:pPr lvl="2"/>
            <a:r>
              <a:rPr lang="zh-CN" altLang="en-US" dirty="0"/>
              <a:t> 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90575" y="1006964"/>
            <a:ext cx="105778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9" y="-4405"/>
            <a:ext cx="12255868" cy="686240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90575" y="6360529"/>
            <a:ext cx="2743200" cy="365125"/>
          </a:xfrm>
        </p:spPr>
        <p:txBody>
          <a:bodyPr/>
          <a:lstStyle/>
          <a:p>
            <a:fld id="{F75425E1-3AF1-43D1-89C1-1AF3ED11F878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42173" y="6376800"/>
            <a:ext cx="2743200" cy="365125"/>
          </a:xfrm>
        </p:spPr>
        <p:txBody>
          <a:bodyPr/>
          <a:lstStyle/>
          <a:p>
            <a:fld id="{8B8759D3-B92F-4BE5-BE49-ED8937E3BC1B}" type="slidenum">
              <a:rPr lang="en-US" smtClean="0"/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8375" y="80507"/>
            <a:ext cx="1408481" cy="92645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-63869" y="1006964"/>
            <a:ext cx="1083224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9" y="-4405"/>
            <a:ext cx="12255868" cy="686240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90575" y="6360529"/>
            <a:ext cx="2743200" cy="365125"/>
          </a:xfrm>
        </p:spPr>
        <p:txBody>
          <a:bodyPr/>
          <a:lstStyle/>
          <a:p>
            <a:fld id="{F75425E1-3AF1-43D1-89C1-1AF3ED11F878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42173" y="6376800"/>
            <a:ext cx="2743200" cy="365125"/>
          </a:xfrm>
        </p:spPr>
        <p:txBody>
          <a:bodyPr/>
          <a:lstStyle/>
          <a:p>
            <a:fld id="{8B8759D3-B92F-4BE5-BE49-ED8937E3BC1B}" type="slidenum">
              <a:rPr lang="en-US" smtClean="0"/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8375" y="80507"/>
            <a:ext cx="1408481" cy="926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6"/>
            <a:ext cx="12255868" cy="68624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31"/>
          <a:stretch>
            <a:fillRect/>
          </a:stretch>
        </p:blipFill>
        <p:spPr>
          <a:xfrm>
            <a:off x="-1" y="1266"/>
            <a:ext cx="10200991" cy="15546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37" y="333373"/>
            <a:ext cx="1228715" cy="809251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9" y="-4405"/>
            <a:ext cx="12255868" cy="686240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90575" y="6360529"/>
            <a:ext cx="2743200" cy="365125"/>
          </a:xfrm>
        </p:spPr>
        <p:txBody>
          <a:bodyPr/>
          <a:lstStyle/>
          <a:p>
            <a:fld id="{F75425E1-3AF1-43D1-89C1-1AF3ED11F878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42173" y="6376800"/>
            <a:ext cx="2743200" cy="365125"/>
          </a:xfrm>
        </p:spPr>
        <p:txBody>
          <a:bodyPr/>
          <a:lstStyle/>
          <a:p>
            <a:fld id="{8B8759D3-B92F-4BE5-BE49-ED8937E3BC1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78C1D-18E6-4FFC-9802-686F0CD5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853B-40AC-466D-994E-192298B4FA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78C1D-18E6-4FFC-9802-686F0CD5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853B-40AC-466D-994E-192298B4FA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78C1D-18E6-4FFC-9802-686F0CD5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853B-40AC-466D-994E-192298B4FA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78C1D-18E6-4FFC-9802-686F0CD5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853B-40AC-466D-994E-192298B4FA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78C1D-18E6-4FFC-9802-686F0CD5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4853B-40AC-466D-994E-192298B4FA6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3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8826" y="1555982"/>
            <a:ext cx="12259239" cy="3745049"/>
          </a:xfrm>
          <a:prstGeom prst="rect">
            <a:avLst/>
          </a:prstGeom>
          <a:solidFill>
            <a:srgbClr val="004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68826" y="2376396"/>
            <a:ext cx="12259238" cy="270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Wide Field Survey Telescope data on Dark matter constraints</a:t>
            </a:r>
            <a:endParaRPr lang="en-US" altLang="zh-CN" sz="4000" b="1" spc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CN" sz="4000" b="1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Wentao Luo</a:t>
            </a:r>
            <a:endParaRPr lang="en-US" altLang="zh-CN" sz="4000" b="1" spc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3200" b="1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紫金山暗物质研讨会</a:t>
            </a:r>
            <a:endParaRPr lang="en-US" altLang="zh-CN" sz="3200" b="1" spc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CN" b="1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2023·12.30</a:t>
            </a:r>
            <a:endParaRPr lang="en-US" altLang="zh-CN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89673" l="8251" r="90429">
                        <a14:foregroundMark x1="8333" y1="18417" x2="9406" y2="76764"/>
                        <a14:foregroundMark x1="46452" y1="18072" x2="36469" y2="23580"/>
                        <a14:foregroundMark x1="36469" y1="23580" x2="37294" y2="33563"/>
                        <a14:foregroundMark x1="37294" y1="33563" x2="46452" y2="61274"/>
                        <a14:foregroundMark x1="46452" y1="61274" x2="43564" y2="69019"/>
                        <a14:foregroundMark x1="43564" y1="69019" x2="38201" y2="71945"/>
                        <a14:foregroundMark x1="38201" y1="71945" x2="33581" y2="70740"/>
                        <a14:foregroundMark x1="33581" y1="70740" x2="41502" y2="73838"/>
                        <a14:foregroundMark x1="41502" y1="73838" x2="47277" y2="67470"/>
                        <a14:foregroundMark x1="47277" y1="67470" x2="45875" y2="53873"/>
                        <a14:foregroundMark x1="45875" y1="53873" x2="36881" y2="36489"/>
                        <a14:foregroundMark x1="36881" y1="36489" x2="36551" y2="21859"/>
                        <a14:foregroundMark x1="36551" y1="21859" x2="42987" y2="18761"/>
                        <a14:foregroundMark x1="42987" y1="18761" x2="48597" y2="21170"/>
                        <a14:foregroundMark x1="48597" y1="21170" x2="48762" y2="22547"/>
                        <a14:foregroundMark x1="69719" y1="19449" x2="59571" y2="19449"/>
                        <a14:foregroundMark x1="59571" y1="19449" x2="56106" y2="35112"/>
                        <a14:foregroundMark x1="56106" y1="35112" x2="59736" y2="74182"/>
                        <a14:foregroundMark x1="59736" y1="74182" x2="66914" y2="74010"/>
                        <a14:foregroundMark x1="66914" y1="74010" x2="59983" y2="75043"/>
                        <a14:foregroundMark x1="59983" y1="75043" x2="56436" y2="65232"/>
                        <a14:foregroundMark x1="56436" y1="65232" x2="56023" y2="52840"/>
                        <a14:foregroundMark x1="56023" y1="52840" x2="65099" y2="44750"/>
                        <a14:foregroundMark x1="65099" y1="44750" x2="61139" y2="47504"/>
                        <a14:foregroundMark x1="61139" y1="47504" x2="55611" y2="38210"/>
                        <a14:foregroundMark x1="55611" y1="38210" x2="54868" y2="28916"/>
                        <a14:foregroundMark x1="54868" y1="28916" x2="57838" y2="19966"/>
                        <a14:foregroundMark x1="57838" y1="19966" x2="68234" y2="18244"/>
                        <a14:foregroundMark x1="68234" y1="18244" x2="63284" y2="22203"/>
                        <a14:foregroundMark x1="63284" y1="22203" x2="56188" y2="20482"/>
                        <a14:foregroundMark x1="78465" y1="16523" x2="78960" y2="61446"/>
                        <a14:foregroundMark x1="78960" y1="61446" x2="80941" y2="71084"/>
                        <a14:foregroundMark x1="80941" y1="71084" x2="90429" y2="73838"/>
                        <a14:foregroundMark x1="90429" y1="73838" x2="83993" y2="75387"/>
                        <a14:foregroundMark x1="83993" y1="75387" x2="79125" y2="69880"/>
                        <a14:foregroundMark x1="79125" y1="69880" x2="77393" y2="39415"/>
                        <a14:foregroundMark x1="77393" y1="39415" x2="77393" y2="19449"/>
                        <a14:foregroundMark x1="77393" y1="19449" x2="78053" y2="16523"/>
                        <a14:foregroundMark x1="13366" y1="20482" x2="15347" y2="440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9753" y="1661145"/>
            <a:ext cx="1492056" cy="715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alphaModFix amt="80000"/>
          </a:blip>
          <a:stretch>
            <a:fillRect/>
          </a:stretch>
        </p:blipFill>
        <p:spPr>
          <a:xfrm>
            <a:off x="0" y="0"/>
            <a:ext cx="4583430" cy="1555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Screenshot 2022-10-30 at 10.00.21 P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265545" cy="6012180"/>
          </a:xfrm>
          <a:prstGeom prst="rect">
            <a:avLst/>
          </a:prstGeom>
        </p:spPr>
      </p:pic>
      <p:pic>
        <p:nvPicPr>
          <p:cNvPr id="5" name="Picture 4" descr="Screenshot 2022-10-30 at 10.00.27 P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380" y="0"/>
            <a:ext cx="5945505" cy="5613400"/>
          </a:xfrm>
          <a:prstGeom prst="rect">
            <a:avLst/>
          </a:prstGeom>
        </p:spPr>
      </p:pic>
      <p:pic>
        <p:nvPicPr>
          <p:cNvPr id="6" name="Picture 5" descr="Screenshot 2022-10-30 at 10.05.29 P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545" y="0"/>
            <a:ext cx="5926455" cy="652145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69545" y="6012180"/>
            <a:ext cx="59264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Baoli SC" panose="02010600040101010101" charset="-122"/>
                <a:ea typeface="Baoli SC" panose="02010600040101010101" charset="-122"/>
              </a:rPr>
              <a:t>~10% dark matter exists in the form of MDMS</a:t>
            </a:r>
            <a:r>
              <a:rPr lang="zh-CN" altLang="en-US" sz="2000">
                <a:latin typeface="Baoli SC" panose="02010600040101010101" charset="-122"/>
                <a:ea typeface="Baoli SC" panose="02010600040101010101" charset="-122"/>
              </a:rPr>
              <a:t>？</a:t>
            </a:r>
            <a:r>
              <a:rPr lang="en-US" altLang="zh-CN" sz="2000">
                <a:latin typeface="Baoli SC" panose="02010600040101010101" charset="-122"/>
                <a:ea typeface="Baoli SC" panose="02010600040101010101" charset="-122"/>
              </a:rPr>
              <a:t>Wang + 2020 Nature also supports the claim.</a:t>
            </a:r>
            <a:endParaRPr lang="zh-CN" altLang="en-US" sz="2000">
              <a:latin typeface="Baoli SC" panose="02010600040101010101" charset="-122"/>
              <a:ea typeface="Baoli SC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2-08-20 at 12.41.27 P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0970" y="0"/>
            <a:ext cx="9592945" cy="658876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97100" y="6359525"/>
            <a:ext cx="80213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/>
              <a:t>Credit: Xu Kong, </a:t>
            </a:r>
            <a:r>
              <a:rPr lang="en-US" sz="2000" b="1" dirty="0" err="1"/>
              <a:t>Tinggui</a:t>
            </a:r>
            <a:r>
              <a:rPr lang="en-US" sz="2000" b="1" dirty="0"/>
              <a:t> Wang, </a:t>
            </a:r>
            <a:r>
              <a:rPr lang="en-US" sz="2000" b="1" dirty="0" err="1"/>
              <a:t>Xianzhong</a:t>
            </a:r>
            <a:r>
              <a:rPr lang="en-US" sz="2000" b="1" dirty="0"/>
              <a:t> Zheng, Ming Liang</a:t>
            </a:r>
            <a:endParaRPr lang="en-US" sz="2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2-08-20 at 1.06.06 P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1610" y="0"/>
            <a:ext cx="92887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LSST  VS WFST Sciences</a:t>
            </a:r>
            <a:endParaRPr lang="zh-CN" altLang="en-US"/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</p:nvPr>
        </p:nvGraphicFramePr>
        <p:xfrm>
          <a:off x="2004060" y="1845310"/>
          <a:ext cx="8387080" cy="4933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3540"/>
                <a:gridCol w="4193540"/>
              </a:tblGrid>
              <a:tr h="9277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/>
                        <a:t>LSST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/>
                        <a:t>WFST</a:t>
                      </a:r>
                      <a:endParaRPr lang="en-US" sz="2800"/>
                    </a:p>
                  </a:txBody>
                  <a:tcPr/>
                </a:tc>
              </a:tr>
              <a:tr h="9290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/>
                        <a:t>DESC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/>
                        <a:t>SN</a:t>
                      </a:r>
                      <a:endParaRPr lang="en-US" sz="2800"/>
                    </a:p>
                  </a:txBody>
                  <a:tcPr/>
                </a:tc>
              </a:tr>
              <a:tr h="9277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/>
                        <a:t>Milky Way 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/>
                        <a:t>Multimessenger</a:t>
                      </a:r>
                      <a:endParaRPr lang="en-US" sz="2800"/>
                    </a:p>
                  </a:txBody>
                  <a:tcPr/>
                </a:tc>
              </a:tr>
              <a:tr h="9283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/>
                        <a:t>Transients(GW TO)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/>
                        <a:t>TDE/AGN</a:t>
                      </a:r>
                      <a:endParaRPr lang="en-US" sz="2800"/>
                    </a:p>
                  </a:txBody>
                  <a:tcPr/>
                </a:tc>
              </a:tr>
              <a:tr h="12204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/>
                        <a:t>Solar System Object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/>
                        <a:t>Milky way, solar system objects, galaxy formation and cosmology</a:t>
                      </a:r>
                      <a:endParaRPr lang="en-US" sz="24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577_166657475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16535" y="0"/>
            <a:ext cx="12408535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4497" y="481965"/>
            <a:ext cx="11343005" cy="5894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WFST first light </a:t>
            </a:r>
            <a:r>
              <a:rPr lang="zh-CN" altLang="en-US"/>
              <a:t>（</a:t>
            </a:r>
            <a:r>
              <a:rPr lang="en-US" altLang="zh-CN"/>
              <a:t>2023</a:t>
            </a:r>
            <a:r>
              <a:rPr lang="zh-CN" altLang="en-US"/>
              <a:t>年</a:t>
            </a:r>
            <a:r>
              <a:rPr lang="en-US" altLang="zh-CN"/>
              <a:t>9</a:t>
            </a:r>
            <a:r>
              <a:rPr lang="zh-CN" altLang="en-US"/>
              <a:t>月</a:t>
            </a:r>
            <a:r>
              <a:rPr lang="en-US" altLang="zh-CN"/>
              <a:t>17</a:t>
            </a:r>
            <a:r>
              <a:rPr lang="zh-CN" altLang="en-US"/>
              <a:t>日）</a:t>
            </a:r>
            <a:endParaRPr lang="zh-CN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7960" y="1412240"/>
            <a:ext cx="5247640" cy="2486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170" y="1282065"/>
            <a:ext cx="6354445" cy="5315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" y="0"/>
            <a:ext cx="51269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WFST </a:t>
            </a:r>
            <a:r>
              <a:rPr lang="en-US"/>
              <a:t>science white paper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Screenshot 2023-12-30 at 11.41.09 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85" y="1397000"/>
            <a:ext cx="11950065" cy="4780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Screenshot 2023-12-30 at 11.41.44 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15" y="119380"/>
            <a:ext cx="4437380" cy="3937635"/>
          </a:xfrm>
          <a:prstGeom prst="rect">
            <a:avLst/>
          </a:prstGeom>
        </p:spPr>
      </p:pic>
      <p:pic>
        <p:nvPicPr>
          <p:cNvPr id="5" name="Picture 4" descr="Screenshot 2023-12-30 at 11.41.36 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910" y="119380"/>
            <a:ext cx="6275705" cy="5083810"/>
          </a:xfrm>
          <a:prstGeom prst="rect">
            <a:avLst/>
          </a:prstGeom>
        </p:spPr>
      </p:pic>
      <p:pic>
        <p:nvPicPr>
          <p:cNvPr id="6" name="Picture 5" descr="Screenshot 2023-12-30 at 11.41.55 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045" y="1691005"/>
            <a:ext cx="5283200" cy="490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Conclusion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en-US"/>
              <a:t>Astronomical data can be used to test not only the large scale distribution of dark matter, but also the properties of dark matter, e.g. fuzziness, PBH fraction.</a:t>
            </a:r>
            <a:endParaRPr lang="en-US"/>
          </a:p>
          <a:p>
            <a:endParaRPr lang="en-US"/>
          </a:p>
          <a:p>
            <a:r>
              <a:rPr lang="en-US"/>
              <a:t>WFST is a 2.5 meter telescope with 6 sq. deg field of view. There will be deep high cadence survey (covering 1200 sq.deg) and wide field survey (8000 sq. deg)</a:t>
            </a:r>
            <a:endParaRPr lang="en-US"/>
          </a:p>
          <a:p>
            <a:endParaRPr lang="en-US"/>
          </a:p>
          <a:p>
            <a:r>
              <a:rPr lang="en-US"/>
              <a:t>WFST data is a gold mine for gravitational lensing and can be used to probe dark matter large scale structure and dark matter propterty.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/>
          <p:cNvSpPr/>
          <p:nvPr/>
        </p:nvSpPr>
        <p:spPr>
          <a:xfrm>
            <a:off x="4988556" y="149474"/>
            <a:ext cx="1714382" cy="8497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553" tIns="81276" rIns="162553" bIns="81276" rtlCol="0" anchor="ctr"/>
          <a:lstStyle/>
          <a:p>
            <a:pPr algn="ctr"/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    录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7" name="直接连接符 86"/>
          <p:cNvCxnSpPr/>
          <p:nvPr/>
        </p:nvCxnSpPr>
        <p:spPr>
          <a:xfrm>
            <a:off x="0" y="1193006"/>
            <a:ext cx="1219200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>
            <a:off x="3284507" y="1680812"/>
            <a:ext cx="5623759" cy="623638"/>
            <a:chOff x="928662" y="1125337"/>
            <a:chExt cx="7345388" cy="584929"/>
          </a:xfrm>
        </p:grpSpPr>
        <p:sp>
          <p:nvSpPr>
            <p:cNvPr id="84" name="AutoShape 3"/>
            <p:cNvSpPr>
              <a:spLocks noChangeArrowheads="1"/>
            </p:cNvSpPr>
            <p:nvPr/>
          </p:nvSpPr>
          <p:spPr bwMode="auto">
            <a:xfrm>
              <a:off x="928688" y="1125337"/>
              <a:ext cx="7345362" cy="584929"/>
            </a:xfrm>
            <a:prstGeom prst="flowChartAlternateProcess">
              <a:avLst/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/>
              </a:prstShdw>
            </a:effectLst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CN" sz="2400" b="1" dirty="0">
                  <a:solidFill>
                    <a:schemeClr val="accent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Existing works on dark matter</a:t>
              </a:r>
              <a:endParaRPr lang="en-US" altLang="zh-CN" sz="2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5" name="AutoShape 4"/>
            <p:cNvSpPr>
              <a:spLocks noChangeArrowheads="1"/>
            </p:cNvSpPr>
            <p:nvPr/>
          </p:nvSpPr>
          <p:spPr bwMode="auto">
            <a:xfrm>
              <a:off x="928662" y="1125337"/>
              <a:ext cx="792162" cy="584929"/>
            </a:xfrm>
            <a:prstGeom prst="flowChartAlternateProcess">
              <a:avLst/>
            </a:prstGeom>
            <a:gradFill>
              <a:gsLst>
                <a:gs pos="0">
                  <a:srgbClr val="265186"/>
                </a:gs>
                <a:gs pos="55000">
                  <a:schemeClr val="accent1">
                    <a:shade val="93000"/>
                    <a:satMod val="130000"/>
                  </a:schemeClr>
                </a:gs>
                <a:gs pos="100000">
                  <a:srgbClr val="1F4573"/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CN" altLang="en-US" sz="2400" b="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8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071565" y="1302114"/>
              <a:ext cx="504824" cy="22639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2400" b="1" kern="10" spc="-7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01</a:t>
              </a:r>
              <a:endParaRPr lang="zh-CN" altLang="en-US" sz="2400" b="1" kern="10" spc="-7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3285142" y="2833498"/>
            <a:ext cx="5623759" cy="541633"/>
            <a:chOff x="928662" y="1823987"/>
            <a:chExt cx="7345388" cy="508014"/>
          </a:xfrm>
        </p:grpSpPr>
        <p:sp>
          <p:nvSpPr>
            <p:cNvPr id="82" name="AutoShape 6"/>
            <p:cNvSpPr>
              <a:spLocks noChangeArrowheads="1"/>
            </p:cNvSpPr>
            <p:nvPr/>
          </p:nvSpPr>
          <p:spPr bwMode="auto">
            <a:xfrm>
              <a:off x="928688" y="1824001"/>
              <a:ext cx="7345362" cy="508000"/>
            </a:xfrm>
            <a:prstGeom prst="flowChartAlternateProcess">
              <a:avLst/>
            </a:prstGeom>
            <a:solidFill>
              <a:srgbClr val="DDDDDD"/>
            </a:solidFill>
            <a:ln w="19050">
              <a:noFill/>
              <a:miter lim="800000"/>
            </a:ln>
            <a:effectLst>
              <a:prstShdw prst="shdw17" dist="17961" dir="2700000">
                <a:srgbClr val="DDDDDD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Brief intro of WFST</a:t>
              </a:r>
              <a:endPara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3" name="AutoShape 7"/>
            <p:cNvSpPr>
              <a:spLocks noChangeArrowheads="1"/>
            </p:cNvSpPr>
            <p:nvPr/>
          </p:nvSpPr>
          <p:spPr bwMode="auto">
            <a:xfrm>
              <a:off x="928662" y="1823987"/>
              <a:ext cx="792162" cy="508000"/>
            </a:xfrm>
            <a:prstGeom prst="flowChartAlternateProcess">
              <a:avLst/>
            </a:prstGeom>
            <a:gradFill>
              <a:gsLst>
                <a:gs pos="0">
                  <a:srgbClr val="265186"/>
                </a:gs>
                <a:gs pos="55000">
                  <a:schemeClr val="accent1">
                    <a:shade val="93000"/>
                    <a:satMod val="130000"/>
                  </a:schemeClr>
                </a:gs>
                <a:gs pos="100000">
                  <a:srgbClr val="1F4573"/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CN" altLang="en-US" sz="2400" b="1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3284507" y="3829101"/>
            <a:ext cx="5623759" cy="541633"/>
            <a:chOff x="928662" y="2465634"/>
            <a:chExt cx="7345388" cy="508014"/>
          </a:xfrm>
        </p:grpSpPr>
        <p:sp>
          <p:nvSpPr>
            <p:cNvPr id="80" name="AutoShape 18"/>
            <p:cNvSpPr>
              <a:spLocks noChangeArrowheads="1"/>
            </p:cNvSpPr>
            <p:nvPr/>
          </p:nvSpPr>
          <p:spPr bwMode="auto">
            <a:xfrm>
              <a:off x="928688" y="2465648"/>
              <a:ext cx="7345362" cy="508000"/>
            </a:xfrm>
            <a:prstGeom prst="flowChartAlternateProcess">
              <a:avLst/>
            </a:prstGeom>
            <a:solidFill>
              <a:srgbClr val="DDDDDD"/>
            </a:solidFill>
            <a:ln w="19050">
              <a:noFill/>
              <a:miter lim="800000"/>
            </a:ln>
            <a:effectLst>
              <a:prstShdw prst="shdw17" dist="17961" dir="2700000">
                <a:srgbClr val="DDDDDD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WFST data on dark matter</a:t>
              </a:r>
              <a:endPara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1" name="AutoShape 19"/>
            <p:cNvSpPr>
              <a:spLocks noChangeArrowheads="1"/>
            </p:cNvSpPr>
            <p:nvPr/>
          </p:nvSpPr>
          <p:spPr bwMode="auto">
            <a:xfrm>
              <a:off x="928662" y="2465634"/>
              <a:ext cx="792162" cy="508000"/>
            </a:xfrm>
            <a:prstGeom prst="flowChartAlternateProcess">
              <a:avLst/>
            </a:prstGeom>
            <a:gradFill>
              <a:gsLst>
                <a:gs pos="0">
                  <a:srgbClr val="265186"/>
                </a:gs>
                <a:gs pos="55000">
                  <a:schemeClr val="accent1">
                    <a:shade val="93000"/>
                    <a:satMod val="130000"/>
                  </a:schemeClr>
                </a:gs>
                <a:gs pos="100000">
                  <a:srgbClr val="1F4573"/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CN" altLang="en-US" sz="2400" b="1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3" name="WordArt 5"/>
          <p:cNvSpPr>
            <a:spLocks noChangeArrowheads="1" noChangeShapeType="1" noTextEdit="1"/>
          </p:cNvSpPr>
          <p:nvPr/>
        </p:nvSpPr>
        <p:spPr bwMode="auto">
          <a:xfrm>
            <a:off x="3340735" y="2950210"/>
            <a:ext cx="495300" cy="336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2400" b="1" kern="10" spc="-7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02</a:t>
            </a:r>
            <a:endParaRPr lang="en-US" altLang="zh-CN" sz="2400" b="1" kern="10" spc="-7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4" name="WordArt 5"/>
          <p:cNvSpPr>
            <a:spLocks noChangeArrowheads="1" noChangeShapeType="1" noTextEdit="1"/>
          </p:cNvSpPr>
          <p:nvPr/>
        </p:nvSpPr>
        <p:spPr bwMode="auto">
          <a:xfrm>
            <a:off x="3340735" y="3890010"/>
            <a:ext cx="465455" cy="4203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2400" b="1" kern="10" spc="-7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03</a:t>
            </a:r>
            <a:endParaRPr lang="en-US" altLang="zh-CN" sz="2400" b="1" kern="10" spc="-7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284527" y="4631649"/>
            <a:ext cx="5623739" cy="656658"/>
            <a:chOff x="928688" y="1773930"/>
            <a:chExt cx="7345362" cy="615899"/>
          </a:xfrm>
        </p:grpSpPr>
        <p:sp>
          <p:nvSpPr>
            <p:cNvPr id="113" name="AutoShape 3"/>
            <p:cNvSpPr>
              <a:spLocks noChangeArrowheads="1"/>
            </p:cNvSpPr>
            <p:nvPr/>
          </p:nvSpPr>
          <p:spPr bwMode="auto">
            <a:xfrm>
              <a:off x="928688" y="1773930"/>
              <a:ext cx="7345362" cy="584929"/>
            </a:xfrm>
            <a:prstGeom prst="flowChartAlternateProcess">
              <a:avLst/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/>
              </a:prstShdw>
            </a:effectLst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CN" sz="24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Conclusion</a:t>
              </a:r>
              <a:endPara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4" name="AutoShape 4"/>
            <p:cNvSpPr>
              <a:spLocks noChangeArrowheads="1"/>
            </p:cNvSpPr>
            <p:nvPr/>
          </p:nvSpPr>
          <p:spPr bwMode="auto">
            <a:xfrm>
              <a:off x="930321" y="1804900"/>
              <a:ext cx="792162" cy="584929"/>
            </a:xfrm>
            <a:prstGeom prst="flowChartAlternateProcess">
              <a:avLst/>
            </a:prstGeom>
            <a:gradFill>
              <a:gsLst>
                <a:gs pos="0">
                  <a:srgbClr val="265186"/>
                </a:gs>
                <a:gs pos="55000">
                  <a:schemeClr val="accent1">
                    <a:shade val="93000"/>
                    <a:satMod val="130000"/>
                  </a:schemeClr>
                </a:gs>
                <a:gs pos="100000">
                  <a:srgbClr val="1F4573"/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CN" altLang="en-US" sz="2400" b="1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072173" y="1955584"/>
              <a:ext cx="566477" cy="32519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2400" b="1" kern="10" spc="-7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04</a:t>
              </a:r>
              <a:endParaRPr lang="en-US" altLang="zh-CN" sz="2400" b="1" kern="10" spc="-7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9705"/>
            <a:ext cx="10515600" cy="1325563"/>
          </a:xfrm>
        </p:spPr>
        <p:txBody>
          <a:bodyPr/>
          <a:p>
            <a:r>
              <a:rPr lang="zh-CN" altLang="en-US" sz="3600">
                <a:uFillTx/>
                <a:latin typeface="Baoli SC" panose="02010600040101010101" charset="-122"/>
                <a:ea typeface="Baoli SC" panose="02010600040101010101" charset="-122"/>
                <a:sym typeface="+mn-ea"/>
              </a:rPr>
              <a:t>引力透镜是前景大质量天体引起光线偏折的现象</a:t>
            </a:r>
            <a:endParaRPr lang="zh-CN" altLang="en-US" sz="3600">
              <a:uFillTx/>
              <a:latin typeface="Baoli SC" panose="02010600040101010101" charset="-122"/>
              <a:ea typeface="Baoli SC" panose="02010600040101010101" charset="-122"/>
              <a:sym typeface="+mn-ea"/>
            </a:endParaRPr>
          </a:p>
        </p:txBody>
      </p:sp>
      <p:pic>
        <p:nvPicPr>
          <p:cNvPr id="11" name="Screen Shot 2019-12-26 at 3.08.19 PM.png" descr="Screen Shot 2019-12-26 at 3.08.19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3665" y="1343660"/>
            <a:ext cx="9424670" cy="514286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图片 4" descr="图片3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4263887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creen Shot 2022-06-08 at 10.27.18 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"/>
            <a:ext cx="6438265" cy="4960620"/>
          </a:xfrm>
          <a:prstGeom prst="rect">
            <a:avLst/>
          </a:prstGeom>
        </p:spPr>
      </p:pic>
      <p:pic>
        <p:nvPicPr>
          <p:cNvPr id="5" name="Picture 4" descr="Screen Shot 2022-06-08 at 10.28.39 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540" y="3083560"/>
            <a:ext cx="7390130" cy="3564890"/>
          </a:xfrm>
          <a:prstGeom prst="rect">
            <a:avLst/>
          </a:prstGeom>
        </p:spPr>
      </p:pic>
      <p:pic>
        <p:nvPicPr>
          <p:cNvPr id="131" name="Screen Shot 2019-12-26 at 3.16.06 PM.png" descr="Screen Shot 2019-12-26 at 3.16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255" y="72390"/>
            <a:ext cx="5137785" cy="301117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3600">
                <a:uFillTx/>
                <a:latin typeface="Baoli SC" panose="02010600040101010101" charset="-122"/>
                <a:ea typeface="Baoli SC" panose="02010600040101010101" charset="-122"/>
                <a:sym typeface="+mn-ea"/>
              </a:rPr>
              <a:t>引力透镜不同粒子模型暗物质在天文尺度分布是不同的</a:t>
            </a:r>
            <a:br>
              <a:rPr lang="zh-CN" altLang="en-US">
                <a:solidFill>
                  <a:schemeClr val="bg1"/>
                </a:solidFill>
                <a:uFillTx/>
                <a:latin typeface="Baoli SC" panose="02010600040101010101" charset="-122"/>
                <a:ea typeface="Baoli SC" panose="02010600040101010101" charset="-122"/>
              </a:rPr>
            </a:br>
            <a:endParaRPr lang="zh-CN" altLang="en-US"/>
          </a:p>
        </p:txBody>
      </p:sp>
      <p:pic>
        <p:nvPicPr>
          <p:cNvPr id="4" name="Picture 3" descr="Screen Shot 2022-06-08 at 12.49.22 P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75" y="1612900"/>
            <a:ext cx="7366000" cy="42183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033270" y="6081395"/>
            <a:ext cx="3354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002060"/>
                </a:solidFill>
                <a:latin typeface="American Typewriter Bold" panose="02090604020004020304" charset="0"/>
                <a:cs typeface="American Typewriter Bold" panose="02090604020004020304" charset="0"/>
              </a:rPr>
              <a:t>P. Mocz + 2019 PRL</a:t>
            </a:r>
            <a:endParaRPr lang="en-US" sz="2400" b="1">
              <a:solidFill>
                <a:srgbClr val="002060"/>
              </a:solidFill>
              <a:latin typeface="American Typewriter Bold" panose="02090604020004020304" charset="0"/>
              <a:cs typeface="American Typewriter Bold" panose="02090604020004020304" charset="0"/>
            </a:endParaRPr>
          </a:p>
        </p:txBody>
      </p:sp>
      <p:pic>
        <p:nvPicPr>
          <p:cNvPr id="9" name="Picture 8" descr="Screen Shot 2022-06-08 at 12.53.53 P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475" y="1612900"/>
            <a:ext cx="3855720" cy="415417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7945120" y="6081395"/>
            <a:ext cx="2542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002060"/>
                </a:solidFill>
                <a:latin typeface="American Typewriter Bold" panose="02090604020004020304" charset="0"/>
                <a:cs typeface="American Typewriter Bold" panose="02090604020004020304" charset="0"/>
              </a:rPr>
              <a:t>Credit: ESA</a:t>
            </a:r>
            <a:endParaRPr lang="en-US" sz="2400" b="1">
              <a:solidFill>
                <a:srgbClr val="002060"/>
              </a:solidFill>
              <a:latin typeface="American Typewriter Bold" panose="02090604020004020304" charset="0"/>
              <a:cs typeface="American Typewriter Bold" panose="02090604020004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00075" y="2294890"/>
            <a:ext cx="1433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冷暗物质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42595" y="4354830"/>
            <a:ext cx="1748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轴子暗物质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678430" y="2459355"/>
            <a:ext cx="1433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气体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566035" y="3198495"/>
            <a:ext cx="1749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恒星，</a:t>
            </a:r>
            <a:r>
              <a:rPr lang="zh-CN" altLang="en-US" sz="2400" b="1">
                <a:solidFill>
                  <a:schemeClr val="bg1"/>
                </a:solidFill>
              </a:rPr>
              <a:t>星系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724150" y="4465955"/>
            <a:ext cx="1433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气体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520315" y="5141595"/>
            <a:ext cx="1749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恒星，</a:t>
            </a:r>
            <a:r>
              <a:rPr lang="zh-CN" altLang="en-US" sz="2400" b="1">
                <a:solidFill>
                  <a:schemeClr val="bg1"/>
                </a:solidFill>
              </a:rPr>
              <a:t>星系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5088255" y="2919730"/>
            <a:ext cx="1749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聚集，</a:t>
            </a:r>
            <a:r>
              <a:rPr lang="zh-CN" altLang="en-US" sz="2400" b="1">
                <a:solidFill>
                  <a:schemeClr val="bg1"/>
                </a:solidFill>
              </a:rPr>
              <a:t>结团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5065395" y="4926330"/>
            <a:ext cx="1749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干涉，</a:t>
            </a:r>
            <a:r>
              <a:rPr lang="zh-CN" altLang="en-US" sz="2400" b="1">
                <a:solidFill>
                  <a:schemeClr val="bg1"/>
                </a:solidFill>
              </a:rPr>
              <a:t>弥散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0645" y="132852"/>
            <a:ext cx="656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论证背景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488466"/>
            <a:ext cx="12189808" cy="180000"/>
          </a:xfrm>
          <a:prstGeom prst="rect">
            <a:avLst/>
          </a:prstGeom>
          <a:solidFill>
            <a:srgbClr val="CFD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  <p:sp>
        <p:nvSpPr>
          <p:cNvPr id="38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573458" y="6395903"/>
            <a:ext cx="50405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F07ED1-80EE-4A1A-B1FB-81F80388D180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SimSun" pitchFamily="2" charset="-122"/>
                <a:cs typeface="+mn-cs"/>
              </a:rPr>
            </a:fld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SimSun" pitchFamily="2" charset="-122"/>
              <a:cs typeface="+mn-cs"/>
            </a:endParaRPr>
          </a:p>
        </p:txBody>
      </p:sp>
      <p:sp>
        <p:nvSpPr>
          <p:cNvPr id="12" name="任意多边形 3"/>
          <p:cNvSpPr/>
          <p:nvPr/>
        </p:nvSpPr>
        <p:spPr>
          <a:xfrm>
            <a:off x="2205" y="1241"/>
            <a:ext cx="7300367" cy="788385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01. </a:t>
            </a:r>
            <a:r>
              <a:rPr lang="en-US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Weak Gravitational Lensing</a:t>
            </a:r>
            <a:endParaRPr lang="en-US" altLang="zh-CN" sz="2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3" descr="Screen Shot 2021-11-02 at 7.42.37 P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1705" y="902335"/>
            <a:ext cx="7766685" cy="547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5786" y="3153718"/>
            <a:ext cx="2974238" cy="2551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788" y="484914"/>
            <a:ext cx="2156408" cy="1897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647" y="484849"/>
            <a:ext cx="2797404" cy="141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992" y="2382058"/>
            <a:ext cx="2663697" cy="18453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288" y="3153218"/>
            <a:ext cx="2197490" cy="21610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851" y="4645042"/>
            <a:ext cx="3438857" cy="11189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69593" y="2598089"/>
            <a:ext cx="1299845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Times New Roman" panose="02020603050405020304" charset="0"/>
                <a:cs typeface="Times New Roman" panose="02020603050405020304" charset="0"/>
              </a:rPr>
              <a:t>Shi +  2018 </a:t>
            </a:r>
            <a:r>
              <a:rPr lang="en-US" sz="1350" dirty="0" err="1">
                <a:latin typeface="Times New Roman" panose="02020603050405020304" charset="0"/>
                <a:cs typeface="Times New Roman" panose="02020603050405020304" charset="0"/>
              </a:rPr>
              <a:t>ApJ</a:t>
            </a:r>
            <a:endParaRPr lang="en-US" sz="13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15602" y="5464847"/>
            <a:ext cx="1566545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Times New Roman" panose="02020603050405020304" charset="0"/>
                <a:cs typeface="Times New Roman" panose="02020603050405020304" charset="0"/>
              </a:rPr>
              <a:t>Zhang +  2018 PRD</a:t>
            </a:r>
            <a:endParaRPr lang="en-US" sz="13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8699" y="5763756"/>
            <a:ext cx="1443355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latin typeface="Times New Roman Bold" panose="02020603050405020304" charset="0"/>
                <a:cs typeface="Times New Roman Bold" panose="02020603050405020304" charset="0"/>
              </a:rPr>
              <a:t>W.L.</a:t>
            </a:r>
            <a:r>
              <a:rPr lang="en-US" sz="1350" dirty="0">
                <a:latin typeface="Times New Roman" panose="02020603050405020304" charset="0"/>
                <a:cs typeface="Times New Roman" panose="02020603050405020304" charset="0"/>
              </a:rPr>
              <a:t> +  2017 </a:t>
            </a:r>
            <a:r>
              <a:rPr lang="en-US" sz="1350" dirty="0" err="1">
                <a:latin typeface="Times New Roman" panose="02020603050405020304" charset="0"/>
                <a:cs typeface="Times New Roman" panose="02020603050405020304" charset="0"/>
              </a:rPr>
              <a:t>ApJ</a:t>
            </a:r>
            <a:endParaRPr lang="en-US" sz="13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88552" y="2002894"/>
            <a:ext cx="1422122" cy="29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Times New Roman Bold" panose="02020603050405020304" charset="0"/>
                <a:cs typeface="Times New Roman Bold" panose="02020603050405020304" charset="0"/>
              </a:rPr>
              <a:t>W.L.</a:t>
            </a:r>
            <a:r>
              <a:rPr lang="en-US" sz="1350" dirty="0">
                <a:latin typeface="Times New Roman" panose="02020603050405020304" charset="0"/>
                <a:cs typeface="Times New Roman" panose="02020603050405020304" charset="0"/>
              </a:rPr>
              <a:t>+  2018 </a:t>
            </a:r>
            <a:r>
              <a:rPr lang="en-US" sz="1350" dirty="0" err="1">
                <a:latin typeface="Times New Roman" panose="02020603050405020304" charset="0"/>
                <a:cs typeface="Times New Roman" panose="02020603050405020304" charset="0"/>
              </a:rPr>
              <a:t>ApJ</a:t>
            </a:r>
            <a:endParaRPr lang="en-US" sz="13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66921" y="4345947"/>
            <a:ext cx="161417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Times New Roman" panose="02020603050405020304" charset="0"/>
                <a:cs typeface="Times New Roman" panose="02020603050405020304" charset="0"/>
              </a:rPr>
              <a:t>Zhang +  2021 A&amp;A</a:t>
            </a:r>
            <a:endParaRPr lang="en-US" sz="13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00155" y="5878725"/>
            <a:ext cx="1400175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latin typeface="Times New Roman Bold" panose="02020603050405020304" charset="0"/>
                <a:cs typeface="Times New Roman Bold" panose="02020603050405020304" charset="0"/>
              </a:rPr>
              <a:t>W.L.</a:t>
            </a:r>
            <a:r>
              <a:rPr lang="en-US" sz="1350" dirty="0">
                <a:latin typeface="Times New Roman" panose="02020603050405020304" charset="0"/>
                <a:cs typeface="Times New Roman" panose="02020603050405020304" charset="0"/>
              </a:rPr>
              <a:t>+  2021 </a:t>
            </a:r>
            <a:r>
              <a:rPr lang="en-US" sz="1350" dirty="0" err="1">
                <a:latin typeface="Times New Roman" panose="02020603050405020304" charset="0"/>
                <a:cs typeface="Times New Roman" panose="02020603050405020304" charset="0"/>
              </a:rPr>
              <a:t>ApJ</a:t>
            </a:r>
            <a:endParaRPr lang="en-US" sz="13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422" y="274260"/>
            <a:ext cx="2297279" cy="22201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28598" y="2681173"/>
            <a:ext cx="107061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charset="0"/>
                <a:cs typeface="Times New Roman" panose="02020603050405020304" charset="0"/>
              </a:rPr>
              <a:t>Chen + 2020</a:t>
            </a:r>
            <a:endParaRPr lang="en-US" sz="13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Screenshot 2023-12-29 at 8.43.01 P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2130" y="61595"/>
            <a:ext cx="6579870" cy="1629410"/>
          </a:xfrm>
          <a:prstGeom prst="rect">
            <a:avLst/>
          </a:prstGeom>
        </p:spPr>
      </p:pic>
      <p:pic>
        <p:nvPicPr>
          <p:cNvPr id="5" name="Picture 4" descr="Screenshot 2023-12-29 at 9.02.21 P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065" y="1969770"/>
            <a:ext cx="5321935" cy="4722495"/>
          </a:xfrm>
          <a:prstGeom prst="rect">
            <a:avLst/>
          </a:prstGeom>
        </p:spPr>
      </p:pic>
      <p:pic>
        <p:nvPicPr>
          <p:cNvPr id="7" name="Picture 6" descr="Screenshot 2023-12-29 at 9.04.17 P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8145"/>
            <a:ext cx="7180580" cy="1140460"/>
          </a:xfrm>
          <a:prstGeom prst="rect">
            <a:avLst/>
          </a:prstGeom>
        </p:spPr>
      </p:pic>
      <p:pic>
        <p:nvPicPr>
          <p:cNvPr id="8" name="Picture 7" descr="Screenshot 2023-12-29 at 9.04.04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7040"/>
            <a:ext cx="5806440" cy="37611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Screenshot 2022-10-30 at 10.00.12 P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48590" y="3106420"/>
            <a:ext cx="11029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tx1"/>
                </a:solidFill>
                <a:latin typeface="American Typewriter Regular" panose="02090604020004020304" charset="0"/>
                <a:ea typeface="Baoli SC" panose="02010600040101010101" charset="-122"/>
                <a:cs typeface="American Typewriter Regular" panose="02090604020004020304" charset="0"/>
              </a:rPr>
              <a:t>（</a:t>
            </a:r>
            <a:r>
              <a:rPr lang="en-US" sz="3600" b="1">
                <a:solidFill>
                  <a:schemeClr val="tx1"/>
                </a:solidFill>
                <a:latin typeface="American Typewriter Regular" panose="02090604020004020304" charset="0"/>
                <a:ea typeface="Baoli SC" panose="02010600040101010101" charset="-122"/>
                <a:cs typeface="American Typewriter Regular" panose="02090604020004020304" charset="0"/>
              </a:rPr>
              <a:t>Lin</a:t>
            </a:r>
            <a:r>
              <a:rPr lang="zh-CN" altLang="en-US" sz="3600" b="1">
                <a:solidFill>
                  <a:schemeClr val="tx1"/>
                </a:solidFill>
                <a:latin typeface="American Typewriter Regular" panose="02090604020004020304" charset="0"/>
                <a:ea typeface="Baoli SC" panose="02010600040101010101" charset="-122"/>
                <a:cs typeface="American Typewriter Regular" panose="02090604020004020304" charset="0"/>
              </a:rPr>
              <a:t>，</a:t>
            </a:r>
            <a:r>
              <a:rPr lang="en-US" altLang="zh-CN" sz="3600" b="1">
                <a:solidFill>
                  <a:schemeClr val="tx1"/>
                </a:solidFill>
                <a:latin typeface="American Typewriter Regular" panose="02090604020004020304" charset="0"/>
                <a:ea typeface="Baoli SC" panose="02010600040101010101" charset="-122"/>
                <a:cs typeface="American Typewriter Regular" panose="02090604020004020304" charset="0"/>
              </a:rPr>
              <a:t> Luo + 2023 </a:t>
            </a:r>
            <a:r>
              <a:rPr lang="zh-CN" altLang="en-US" sz="3600" b="1">
                <a:solidFill>
                  <a:schemeClr val="tx1"/>
                </a:solidFill>
                <a:latin typeface="American Typewriter Regular" panose="02090604020004020304" charset="0"/>
                <a:ea typeface="Baoli SC" panose="02010600040101010101" charset="-122"/>
                <a:cs typeface="American Typewriter Regular" panose="02090604020004020304" charset="0"/>
              </a:rPr>
              <a:t>）</a:t>
            </a:r>
            <a:endParaRPr lang="zh-CN" altLang="en-US" sz="3600" b="1">
              <a:solidFill>
                <a:schemeClr val="tx1"/>
              </a:solidFill>
              <a:latin typeface="American Typewriter Regular" panose="02090604020004020304" charset="0"/>
              <a:ea typeface="Baoli SC" panose="02010600040101010101" charset="-122"/>
              <a:cs typeface="American Typewriter Regular" panose="02090604020004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p="http://schemas.openxmlformats.org/presentationml/2006/main">
  <p:tag name="KSO_WM_UNIT_TABLE_BEAUTIFY" val="smartTable{1ae5dafd-9fc9-44e0-89cb-fe57c9d6935b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jt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1280</Words>
  <Application>WPS Presentation</Application>
  <PresentationFormat>宽屏</PresentationFormat>
  <Paragraphs>107</Paragraphs>
  <Slides>19</Slides>
  <Notes>72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SimSun</vt:lpstr>
      <vt:lpstr>Wingdings</vt:lpstr>
      <vt:lpstr>Microsoft YaHei</vt:lpstr>
      <vt:lpstr>汉仪旗黑</vt:lpstr>
      <vt:lpstr>Calibri</vt:lpstr>
      <vt:lpstr>等线</vt:lpstr>
      <vt:lpstr>等线</vt:lpstr>
      <vt:lpstr>Times New Roman</vt:lpstr>
      <vt:lpstr>Microsoft YaHei</vt:lpstr>
      <vt:lpstr>Arial Unicode MS</vt:lpstr>
      <vt:lpstr>苹方-简</vt:lpstr>
      <vt:lpstr>Helvetica Neue</vt:lpstr>
      <vt:lpstr>宋体-简</vt:lpstr>
      <vt:lpstr>Times New Roman Bold</vt:lpstr>
      <vt:lpstr>Baoli SC</vt:lpstr>
      <vt:lpstr>Microsoft YaHei</vt:lpstr>
      <vt:lpstr>American Typewriter Regular</vt:lpstr>
      <vt:lpstr>American Typewriter Bold</vt:lpstr>
      <vt:lpstr>Office 主题​​</vt:lpstr>
      <vt:lpstr>PowerPoint 演示文稿</vt:lpstr>
      <vt:lpstr>PowerPoint 演示文稿</vt:lpstr>
      <vt:lpstr>引力透镜是前景大质量天体引起光线偏折的现象</vt:lpstr>
      <vt:lpstr>PowerPoint 演示文稿</vt:lpstr>
      <vt:lpstr>引力透镜不同粒子模型暗物质在天文尺度分布是不同的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LSST  VS WFST Sciences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俊涛</dc:creator>
  <cp:lastModifiedBy>Wentao Luo</cp:lastModifiedBy>
  <cp:revision>166</cp:revision>
  <dcterms:created xsi:type="dcterms:W3CDTF">2023-12-30T03:49:57Z</dcterms:created>
  <dcterms:modified xsi:type="dcterms:W3CDTF">2023-12-30T03:49:57Z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1033-5.6.0.8082</vt:lpwstr>
  </property>
</Properties>
</file>