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434" r:id="rId3"/>
    <p:sldId id="583" r:id="rId4"/>
    <p:sldId id="584" r:id="rId5"/>
    <p:sldId id="585" r:id="rId6"/>
    <p:sldId id="586" r:id="rId7"/>
    <p:sldId id="587" r:id="rId8"/>
    <p:sldId id="467" r:id="rId9"/>
    <p:sldId id="552" r:id="rId10"/>
    <p:sldId id="475" r:id="rId11"/>
    <p:sldId id="474" r:id="rId12"/>
    <p:sldId id="553" r:id="rId13"/>
    <p:sldId id="590" r:id="rId14"/>
    <p:sldId id="593" r:id="rId15"/>
    <p:sldId id="598" r:id="rId16"/>
    <p:sldId id="599" r:id="rId17"/>
    <p:sldId id="645" r:id="rId18"/>
    <p:sldId id="639" r:id="rId19"/>
    <p:sldId id="633" r:id="rId20"/>
    <p:sldId id="646" r:id="rId21"/>
    <p:sldId id="465" r:id="rId22"/>
    <p:sldId id="595" r:id="rId23"/>
    <p:sldId id="638" r:id="rId24"/>
    <p:sldId id="594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QY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6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圆角矩形 3"/>
          <p:cNvSpPr/>
          <p:nvPr userDrawn="1"/>
        </p:nvSpPr>
        <p:spPr>
          <a:xfrm>
            <a:off x="166255" y="153000"/>
            <a:ext cx="11859490" cy="6552000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" Type="http://schemas.openxmlformats.org/officeDocument/2006/relationships/tags" Target="../tags/tag23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31.xml"/><Relationship Id="rId7" Type="http://schemas.openxmlformats.org/officeDocument/2006/relationships/image" Target="../media/image27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2" Type="http://schemas.openxmlformats.org/officeDocument/2006/relationships/tags" Target="../tags/tag28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9.wmf"/><Relationship Id="rId11" Type="http://schemas.openxmlformats.org/officeDocument/2006/relationships/oleObject" Target="../embeddings/oleObject4.bin"/><Relationship Id="rId10" Type="http://schemas.openxmlformats.org/officeDocument/2006/relationships/tags" Target="../tags/tag3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29.wmf"/><Relationship Id="rId7" Type="http://schemas.openxmlformats.org/officeDocument/2006/relationships/oleObject" Target="../embeddings/oleObject5.bin"/><Relationship Id="rId6" Type="http://schemas.openxmlformats.org/officeDocument/2006/relationships/tags" Target="../tags/tag36.xml"/><Relationship Id="rId5" Type="http://schemas.openxmlformats.org/officeDocument/2006/relationships/image" Target="../media/image28.png"/><Relationship Id="rId4" Type="http://schemas.openxmlformats.org/officeDocument/2006/relationships/tags" Target="../tags/tag35.xml"/><Relationship Id="rId3" Type="http://schemas.openxmlformats.org/officeDocument/2006/relationships/image" Target="../media/image27.png"/><Relationship Id="rId2" Type="http://schemas.openxmlformats.org/officeDocument/2006/relationships/tags" Target="../tags/tag34.xml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1.wmf"/><Relationship Id="rId13" Type="http://schemas.openxmlformats.org/officeDocument/2006/relationships/oleObject" Target="../embeddings/oleObject7.bin"/><Relationship Id="rId12" Type="http://schemas.openxmlformats.org/officeDocument/2006/relationships/tags" Target="../tags/tag38.xml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6.bin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43.xml"/><Relationship Id="rId7" Type="http://schemas.openxmlformats.org/officeDocument/2006/relationships/image" Target="../media/image32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2" Type="http://schemas.openxmlformats.org/officeDocument/2006/relationships/tags" Target="../tags/tag40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14.png"/><Relationship Id="rId7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tags" Target="../tags/tag47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5.xml"/><Relationship Id="rId1" Type="http://schemas.openxmlformats.org/officeDocument/2006/relationships/tags" Target="../tags/tag5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1129645" y="6323965"/>
            <a:ext cx="50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0495" y="171450"/>
            <a:ext cx="11527790" cy="1420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/>
              <a:t>PID</a:t>
            </a:r>
            <a:r>
              <a:rPr lang="zh-CN" altLang="en-US" sz="2800" b="1"/>
              <a:t>效率</a:t>
            </a:r>
            <a:r>
              <a:rPr lang="en-US" altLang="zh-CN" sz="2800" b="1"/>
              <a:t>  update: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①对</a:t>
            </a:r>
            <a:r>
              <a:rPr lang="en-US" altLang="zh-CN" sz="2400"/>
              <a:t>PID</a:t>
            </a:r>
            <a:r>
              <a:rPr lang="zh-CN" altLang="en-US" sz="2400"/>
              <a:t>算法的</a:t>
            </a:r>
            <a:r>
              <a:rPr lang="zh-CN" altLang="en-US" sz="2400"/>
              <a:t>完善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7315" y="6338570"/>
            <a:ext cx="397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68910" y="6337935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endParaRPr lang="en-US" altLang="zh-CN"/>
          </a:p>
        </p:txBody>
      </p:sp>
      <p:pic>
        <p:nvPicPr>
          <p:cNvPr id="4" name="图片 3" descr="2.5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" y="525145"/>
            <a:ext cx="7581900" cy="54483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416550" y="3468370"/>
            <a:ext cx="5772150" cy="2733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ym typeface="+mn-ea"/>
              </a:rPr>
              <a:t>5mmPixel</a:t>
            </a:r>
            <a:r>
              <a:rPr lang="zh-CN" altLang="en-US" sz="2400" b="1">
                <a:sym typeface="+mn-ea"/>
              </a:rPr>
              <a:t>：</a:t>
            </a:r>
            <a:r>
              <a:rPr lang="en-US" altLang="zh-CN" sz="2400" b="1">
                <a:sym typeface="+mn-ea"/>
              </a:rPr>
              <a:t>1.35</a:t>
            </a:r>
            <a:r>
              <a:rPr lang="en-US" altLang="zh-CN" sz="2400" b="1">
                <a:sym typeface="+mn-ea"/>
              </a:rPr>
              <a:t>x10</a:t>
            </a:r>
            <a:r>
              <a:rPr lang="en-US" altLang="zh-CN" sz="2400" b="1" baseline="30000">
                <a:sym typeface="+mn-ea"/>
              </a:rPr>
              <a:t>-3</a:t>
            </a:r>
            <a:r>
              <a:rPr lang="zh-CN" altLang="en-US" sz="2400" b="1">
                <a:sym typeface="+mn-ea"/>
              </a:rPr>
              <a:t>本底（</a:t>
            </a:r>
            <a:r>
              <a:rPr lang="zh-CN" altLang="en-US" sz="2400" b="1">
                <a:sym typeface="+mn-ea"/>
              </a:rPr>
              <a:t>概率）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加</a:t>
            </a:r>
            <a:r>
              <a:rPr lang="en-US" altLang="zh-CN" sz="2400" b="1">
                <a:sym typeface="+mn-ea"/>
              </a:rPr>
              <a:t>cut</a:t>
            </a:r>
            <a:r>
              <a:rPr lang="zh-CN" altLang="en-US" sz="2400" b="1">
                <a:sym typeface="+mn-ea"/>
              </a:rPr>
              <a:t>条件：</a:t>
            </a:r>
            <a:r>
              <a:rPr lang="en-US" altLang="zh-CN" sz="2400" b="1">
                <a:sym typeface="+mn-ea"/>
              </a:rPr>
              <a:t>5x10</a:t>
            </a:r>
            <a:r>
              <a:rPr lang="en-US" altLang="zh-CN" sz="2400" b="1" baseline="30000">
                <a:sym typeface="+mn-ea"/>
              </a:rPr>
              <a:t>-4</a:t>
            </a:r>
            <a:r>
              <a:rPr lang="zh-CN" altLang="en-US" sz="2400" b="1">
                <a:sym typeface="+mn-ea"/>
              </a:rPr>
              <a:t>（概率</a:t>
            </a:r>
            <a:r>
              <a:rPr lang="en-US" altLang="zh-CN" sz="2400" b="1">
                <a:sym typeface="+mn-ea"/>
              </a:rPr>
              <a:t>x</a:t>
            </a:r>
            <a:r>
              <a:rPr lang="zh-CN" altLang="en-US" sz="2400" b="1">
                <a:sym typeface="+mn-ea"/>
              </a:rPr>
              <a:t>平均</a:t>
            </a:r>
            <a:r>
              <a:rPr lang="zh-CN" altLang="en-US" sz="2400" b="1">
                <a:sym typeface="+mn-ea"/>
              </a:rPr>
              <a:t>光子数）</a:t>
            </a:r>
            <a:endParaRPr lang="zh-CN" altLang="en-US" sz="2400" b="1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加</a:t>
            </a:r>
            <a:r>
              <a:rPr lang="en-US" altLang="zh-CN" sz="2400">
                <a:sym typeface="+mn-ea"/>
              </a:rPr>
              <a:t>cut</a:t>
            </a:r>
            <a:r>
              <a:rPr lang="zh-CN" altLang="en-US" sz="2400">
                <a:sym typeface="+mn-ea"/>
              </a:rPr>
              <a:t>后误鉴别</a:t>
            </a:r>
            <a:r>
              <a:rPr lang="zh-CN" altLang="en-US" sz="2400">
                <a:sym typeface="+mn-ea"/>
              </a:rPr>
              <a:t>恢复。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被</a:t>
            </a:r>
            <a:r>
              <a:rPr lang="en-US" altLang="zh-CN" sz="2400">
                <a:sym typeface="+mn-ea"/>
              </a:rPr>
              <a:t>cut</a:t>
            </a:r>
            <a:r>
              <a:rPr lang="zh-CN" altLang="en-US" sz="2400">
                <a:sym typeface="+mn-ea"/>
              </a:rPr>
              <a:t>去除的部分</a:t>
            </a:r>
            <a:r>
              <a:rPr lang="zh-CN" altLang="en-US" sz="2400">
                <a:sym typeface="+mn-ea"/>
              </a:rPr>
              <a:t>就是导致</a:t>
            </a:r>
            <a:r>
              <a:rPr lang="en-US" altLang="zh-CN" sz="2400">
                <a:sym typeface="+mn-ea"/>
              </a:rPr>
              <a:t>PIDratio</a:t>
            </a:r>
            <a:r>
              <a:rPr lang="zh-CN" altLang="en-US" sz="2400">
                <a:sym typeface="+mn-ea"/>
              </a:rPr>
              <a:t>下降的原因</a:t>
            </a:r>
            <a:endParaRPr lang="zh-CN" altLang="en-US" sz="2400">
              <a:sym typeface="+mn-ea"/>
            </a:endParaRPr>
          </a:p>
          <a:p>
            <a:endParaRPr lang="zh-CN" altLang="en-US" sz="2400"/>
          </a:p>
        </p:txBody>
      </p:sp>
      <p:pic>
        <p:nvPicPr>
          <p:cNvPr id="18" name="图片 17" descr="9272d31fe102c56a0735f8d9682ded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41545" y="444500"/>
            <a:ext cx="3964940" cy="28581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80975" y="630301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27450" y="559435"/>
            <a:ext cx="7194550" cy="988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被</a:t>
            </a:r>
            <a:r>
              <a:rPr lang="en-US" altLang="zh-CN" sz="2400"/>
              <a:t>cut</a:t>
            </a:r>
            <a:r>
              <a:rPr lang="zh-CN" altLang="en-US" sz="2400"/>
              <a:t>掉的部分</a:t>
            </a:r>
            <a:r>
              <a:rPr lang="zh-CN" altLang="en-US" sz="2400"/>
              <a:t>同时包含一部分石英的切伦科夫光和一部分全氟己烷的</a:t>
            </a:r>
            <a:r>
              <a:rPr lang="zh-CN" altLang="en-US" sz="2400"/>
              <a:t>切伦科夫光</a:t>
            </a:r>
            <a:endParaRPr lang="zh-CN" altLang="en-US" sz="2400"/>
          </a:p>
        </p:txBody>
      </p:sp>
      <p:pic>
        <p:nvPicPr>
          <p:cNvPr id="18" name="图片 17" descr="9272d31fe102c56a0735f8d9682ded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52705"/>
            <a:ext cx="3068955" cy="2212340"/>
          </a:xfrm>
          <a:prstGeom prst="rect">
            <a:avLst/>
          </a:prstGeom>
        </p:spPr>
      </p:pic>
      <p:pic>
        <p:nvPicPr>
          <p:cNvPr id="4" name="图片 3" descr="Cherenkov_pi_1.31_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" y="2298700"/>
            <a:ext cx="5494020" cy="3948430"/>
          </a:xfrm>
          <a:prstGeom prst="rect">
            <a:avLst/>
          </a:prstGeom>
        </p:spPr>
      </p:pic>
      <p:pic>
        <p:nvPicPr>
          <p:cNvPr id="5" name="图片 4" descr="cut1x10-4_Cherenkov_pi_1.31_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30" y="2225675"/>
            <a:ext cx="5596255" cy="40214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905875" y="6174740"/>
            <a:ext cx="1237615" cy="434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z&gt;5x10</a:t>
            </a:r>
            <a:r>
              <a:rPr lang="en-US" altLang="zh-CN" sz="2400" baseline="30000"/>
              <a:t>-4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6355" y="638873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3820" y="0"/>
            <a:ext cx="4638675" cy="508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分析</a:t>
            </a:r>
            <a:r>
              <a:rPr lang="en-US" sz="2400" b="1"/>
              <a:t>:  </a:t>
            </a:r>
            <a:r>
              <a:rPr lang="zh-CN" altLang="en-US" sz="2400"/>
              <a:t>从光子</a:t>
            </a:r>
            <a:r>
              <a:rPr lang="zh-CN" altLang="en-US" sz="2400"/>
              <a:t>信号到鉴别效率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6" name="图片 5" descr="k_2.00_10_c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630" y="252095"/>
            <a:ext cx="4548505" cy="3282950"/>
          </a:xfrm>
          <a:prstGeom prst="rect">
            <a:avLst/>
          </a:prstGeom>
        </p:spPr>
      </p:pic>
      <p:pic>
        <p:nvPicPr>
          <p:cNvPr id="7" name="图片 6" descr="pi_2.00_10_cut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265" y="252095"/>
            <a:ext cx="4547870" cy="3282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7480" y="580390"/>
            <a:ext cx="11791315" cy="5692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观察公式：</a:t>
            </a:r>
            <a:endParaRPr lang="zh-CN" altLang="en-US"/>
          </a:p>
          <a:p>
            <a:r>
              <a:rPr lang="en-US" altLang="zh-CN"/>
              <a:t>          </a:t>
            </a:r>
            <a:r>
              <a:rPr lang="en-US" altLang="zh-CN" b="1">
                <a:sym typeface="+mn-ea"/>
              </a:rPr>
              <a:t>likelihood_pi</a:t>
            </a:r>
            <a:r>
              <a:rPr lang="en-US" altLang="zh-CN">
                <a:sym typeface="+mn-ea"/>
              </a:rPr>
              <a:t>  =  ∑ </a:t>
            </a:r>
            <a:r>
              <a:rPr lang="en-US" altLang="zh-CN" baseline="-25000">
                <a:sym typeface="+mn-ea"/>
              </a:rPr>
              <a:t>λ≠0</a:t>
            </a:r>
            <a:r>
              <a:rPr lang="zh-CN" altLang="en-US" baseline="-25000">
                <a:sym typeface="+mn-ea"/>
              </a:rPr>
              <a:t>且</a:t>
            </a:r>
            <a:r>
              <a:rPr lang="en-US" altLang="zh-CN" baseline="-25000">
                <a:sym typeface="+mn-ea"/>
              </a:rPr>
              <a:t>k≠0</a:t>
            </a:r>
            <a:r>
              <a:rPr lang="zh-CN" altLang="en-US" baseline="-25000">
                <a:sym typeface="+mn-ea"/>
              </a:rPr>
              <a:t>的像素</a:t>
            </a:r>
            <a:r>
              <a:rPr lang="en-US" altLang="zh-CN" baseline="-25000">
                <a:sym typeface="+mn-ea"/>
              </a:rPr>
              <a:t>      </a:t>
            </a:r>
            <a:r>
              <a:rPr lang="en-US" altLang="zh-CN">
                <a:sym typeface="+mn-ea"/>
              </a:rPr>
              <a:t>ln   Poisson(  </a:t>
            </a:r>
            <a:r>
              <a:rPr lang="en-US" altLang="zh-CN" b="1">
                <a:sym typeface="+mn-ea"/>
              </a:rPr>
              <a:t>k</a:t>
            </a:r>
            <a:r>
              <a:rPr lang="en-US" altLang="zh-CN" b="1" baseline="-25000">
                <a:sym typeface="+mn-ea"/>
              </a:rPr>
              <a:t>pi</a:t>
            </a:r>
            <a:r>
              <a:rPr lang="en-US" altLang="zh-CN">
                <a:sym typeface="+mn-ea"/>
              </a:rPr>
              <a:t>   ,  </a:t>
            </a:r>
            <a:r>
              <a:rPr lang="en-US" altLang="zh-CN" b="1">
                <a:sym typeface="+mn-ea"/>
              </a:rPr>
              <a:t>λ</a:t>
            </a:r>
            <a:r>
              <a:rPr lang="en-US" altLang="zh-CN" b="1" baseline="-25000">
                <a:sym typeface="+mn-ea"/>
              </a:rPr>
              <a:t>pi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>
                <a:sym typeface="+mn-ea"/>
              </a:rPr>
              <a:t> )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  </a:t>
            </a:r>
            <a:r>
              <a:rPr lang="en-US" altLang="zh-CN" b="1">
                <a:sym typeface="+mn-ea"/>
              </a:rPr>
              <a:t>likelihood_k</a:t>
            </a:r>
            <a:r>
              <a:rPr lang="en-US" altLang="zh-CN">
                <a:sym typeface="+mn-ea"/>
              </a:rPr>
              <a:t>   =  ∑ </a:t>
            </a:r>
            <a:r>
              <a:rPr lang="en-US" altLang="zh-CN" baseline="-25000">
                <a:sym typeface="+mn-ea"/>
              </a:rPr>
              <a:t>λ≠0</a:t>
            </a:r>
            <a:r>
              <a:rPr lang="zh-CN" altLang="en-US" baseline="-25000">
                <a:sym typeface="+mn-ea"/>
              </a:rPr>
              <a:t>且</a:t>
            </a:r>
            <a:r>
              <a:rPr lang="en-US" altLang="zh-CN" baseline="-25000">
                <a:sym typeface="+mn-ea"/>
              </a:rPr>
              <a:t>k≠0</a:t>
            </a:r>
            <a:r>
              <a:rPr lang="zh-CN" altLang="en-US" baseline="-25000">
                <a:sym typeface="+mn-ea"/>
              </a:rPr>
              <a:t>的像素</a:t>
            </a:r>
            <a:r>
              <a:rPr lang="en-US" altLang="zh-CN" baseline="-25000">
                <a:sym typeface="+mn-ea"/>
              </a:rPr>
              <a:t>      </a:t>
            </a:r>
            <a:r>
              <a:rPr lang="en-US" altLang="zh-CN">
                <a:sym typeface="+mn-ea"/>
              </a:rPr>
              <a:t>ln   Poisson(  </a:t>
            </a:r>
            <a:r>
              <a:rPr lang="en-US" altLang="zh-CN" b="1">
                <a:sym typeface="+mn-ea"/>
              </a:rPr>
              <a:t>k</a:t>
            </a:r>
            <a:r>
              <a:rPr lang="en-US" altLang="zh-CN" b="1" baseline="-25000">
                <a:sym typeface="+mn-ea"/>
              </a:rPr>
              <a:t>pi</a:t>
            </a:r>
            <a:r>
              <a:rPr lang="en-US" altLang="zh-CN">
                <a:sym typeface="+mn-ea"/>
              </a:rPr>
              <a:t>   ,  </a:t>
            </a:r>
            <a:r>
              <a:rPr lang="en-US" altLang="zh-CN" b="1">
                <a:sym typeface="+mn-ea"/>
              </a:rPr>
              <a:t>λ</a:t>
            </a:r>
            <a:r>
              <a:rPr lang="en-US" altLang="zh-CN" b="1" baseline="-25000">
                <a:sym typeface="+mn-ea"/>
              </a:rPr>
              <a:t>k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>
                <a:sym typeface="+mn-ea"/>
              </a:rPr>
              <a:t>  )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/>
              <a:t>对于绝大多数情况，一个像素只有一个</a:t>
            </a:r>
            <a:r>
              <a:rPr lang="zh-CN" altLang="en-US"/>
              <a:t>事例光子，即</a:t>
            </a:r>
            <a:r>
              <a:rPr lang="en-US" altLang="zh-CN"/>
              <a:t>k=1</a:t>
            </a:r>
            <a:endParaRPr lang="zh-CN" altLang="en-US"/>
          </a:p>
          <a:p>
            <a:endParaRPr lang="zh-CN" altLang="en-US" b="1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对于</a:t>
            </a:r>
            <a:r>
              <a:rPr lang="zh-CN" altLang="en-US" b="1"/>
              <a:t>任意一个像素</a:t>
            </a:r>
            <a:r>
              <a:rPr lang="zh-CN" altLang="en-US"/>
              <a:t>，可以定义它对</a:t>
            </a:r>
            <a:r>
              <a:rPr lang="zh-CN" altLang="en-US" b="1">
                <a:sym typeface="+mn-ea"/>
              </a:rPr>
              <a:t>likelihood_pi - </a:t>
            </a:r>
            <a:r>
              <a:rPr lang="en-US" altLang="zh-CN" b="1">
                <a:sym typeface="+mn-ea"/>
              </a:rPr>
              <a:t>ikelihood_k</a:t>
            </a:r>
            <a:r>
              <a:rPr lang="zh-CN" altLang="en-US">
                <a:sym typeface="+mn-ea"/>
              </a:rPr>
              <a:t>的贡献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>
                <a:sym typeface="+mn-ea"/>
              </a:rPr>
              <a:t>考虑到当</a:t>
            </a:r>
            <a:r>
              <a:rPr lang="en-US" altLang="zh-CN">
                <a:sym typeface="+mn-ea"/>
              </a:rPr>
              <a:t>k=1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 Pois(1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λ)= λ e</a:t>
            </a:r>
            <a:r>
              <a:rPr lang="en-US" altLang="zh-CN" baseline="30000">
                <a:sym typeface="+mn-ea"/>
              </a:rPr>
              <a:t>-λ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0&lt;λ&lt;&lt;1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       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 b="1">
                <a:sym typeface="+mn-ea"/>
              </a:rPr>
              <a:t>likelihood_pi - likelihood_k </a:t>
            </a:r>
            <a:r>
              <a:rPr lang="zh-CN" altLang="en-US">
                <a:sym typeface="+mn-ea"/>
              </a:rPr>
              <a:t>的</a:t>
            </a:r>
            <a:r>
              <a:rPr lang="zh-CN" altLang="en-US" b="1">
                <a:sym typeface="+mn-ea"/>
              </a:rPr>
              <a:t>正负</a:t>
            </a:r>
            <a:r>
              <a:rPr lang="zh-CN" altLang="en-US">
                <a:sym typeface="+mn-ea"/>
              </a:rPr>
              <a:t>，意味着这个事例被鉴别为pi或k</a:t>
            </a:r>
            <a:r>
              <a:rPr lang="en-US" altLang="zh-CN">
                <a:sym typeface="+mn-ea"/>
              </a:rPr>
              <a:t> </a:t>
            </a:r>
            <a:endParaRPr lang="en-US" altLang="zh-CN" b="1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ΔLpixel</a:t>
            </a:r>
            <a:r>
              <a:rPr lang="zh-CN" altLang="en-US">
                <a:sym typeface="+mn-ea"/>
              </a:rPr>
              <a:t> 是直接影响鉴别效率的</a:t>
            </a:r>
            <a:r>
              <a:rPr lang="zh-CN" altLang="en-US">
                <a:sym typeface="+mn-ea"/>
              </a:rPr>
              <a:t>变量。</a:t>
            </a:r>
            <a:r>
              <a:rPr lang="zh-CN" altLang="en-US" b="1">
                <a:sym typeface="+mn-ea"/>
              </a:rPr>
              <a:t>它越远离零，这个像素对likelihood_pi - likelihood_k的贡献就越大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en-US" b="1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5138" y="3535045"/>
          <a:ext cx="9280525" cy="121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3505200" imgH="457200" progId="Equation.KSEE3">
                  <p:embed/>
                </p:oleObj>
              </mc:Choice>
              <mc:Fallback>
                <p:oleObj name="" r:id="rId4" imgW="35052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8" y="3535045"/>
                        <a:ext cx="9280525" cy="121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DeltaLikelihood_pi_minus_k_2.00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10490"/>
            <a:ext cx="8956040" cy="64649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355" y="638873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269355" y="3623945"/>
            <a:ext cx="4955540" cy="1771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可以画出</a:t>
            </a:r>
            <a:r>
              <a:rPr lang="en-US" altLang="zh-CN">
                <a:sym typeface="+mn-ea"/>
              </a:rPr>
              <a:t>ΔLpixel</a:t>
            </a:r>
            <a:r>
              <a:rPr lang="zh-CN" altLang="en-US">
                <a:sym typeface="+mn-ea"/>
              </a:rPr>
              <a:t>的分布图。</a:t>
            </a:r>
            <a:r>
              <a:rPr lang="en-US" altLang="zh-CN">
                <a:sym typeface="+mn-ea"/>
              </a:rPr>
              <a:t>(</a:t>
            </a:r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无本底</a:t>
            </a:r>
            <a:r>
              <a:rPr lang="en-US" altLang="zh-CN">
                <a:sym typeface="+mn-ea"/>
              </a:rPr>
              <a:t>) 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像素分为三类：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①</a:t>
            </a:r>
            <a:r>
              <a:rPr lang="en-US" altLang="zh-CN">
                <a:sym typeface="+mn-ea"/>
              </a:rPr>
              <a:t>λpi ≠0 </a:t>
            </a:r>
            <a:r>
              <a:rPr lang="zh-CN" altLang="en-US">
                <a:sym typeface="+mn-ea"/>
              </a:rPr>
              <a:t>且</a:t>
            </a:r>
            <a:r>
              <a:rPr lang="en-US" altLang="zh-CN">
                <a:sym typeface="+mn-ea"/>
              </a:rPr>
              <a:t>  λk ≠0  </a:t>
            </a:r>
            <a:r>
              <a:rPr lang="zh-CN" altLang="en-US">
                <a:sym typeface="+mn-ea"/>
              </a:rPr>
              <a:t>，可以用来做鉴别</a:t>
            </a:r>
            <a:endParaRPr lang="zh-CN" altLang="en-US"/>
          </a:p>
          <a:p>
            <a:r>
              <a:rPr lang="zh-CN" altLang="en-US"/>
              <a:t>②</a:t>
            </a:r>
            <a:r>
              <a:rPr lang="en-US" altLang="zh-CN">
                <a:sym typeface="+mn-ea"/>
              </a:rPr>
              <a:t>λpi=0  </a:t>
            </a:r>
            <a:r>
              <a:rPr lang="zh-CN" altLang="en-US">
                <a:sym typeface="+mn-ea"/>
              </a:rPr>
              <a:t>且</a:t>
            </a:r>
            <a:r>
              <a:rPr lang="en-US" altLang="zh-CN">
                <a:sym typeface="+mn-ea"/>
              </a:rPr>
              <a:t>  λk=0   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对鉴别无贡献</a:t>
            </a:r>
            <a:endParaRPr lang="en-US" altLang="zh-CN">
              <a:sym typeface="+mn-ea"/>
            </a:endParaRPr>
          </a:p>
          <a:p>
            <a:r>
              <a:rPr lang="zh-CN" altLang="en-US" b="1">
                <a:sym typeface="+mn-ea"/>
              </a:rPr>
              <a:t>③</a:t>
            </a:r>
            <a:r>
              <a:rPr lang="en-US" altLang="zh-CN" b="1">
                <a:sym typeface="+mn-ea"/>
              </a:rPr>
              <a:t>λpi</a:t>
            </a:r>
            <a:r>
              <a:rPr lang="zh-CN" altLang="en-US" b="1">
                <a:sym typeface="+mn-ea"/>
              </a:rPr>
              <a:t>与</a:t>
            </a:r>
            <a:r>
              <a:rPr lang="en-US" altLang="zh-CN" b="1">
                <a:sym typeface="+mn-ea"/>
              </a:rPr>
              <a:t>λk </a:t>
            </a:r>
            <a:r>
              <a:rPr lang="zh-CN" altLang="en-US" b="1">
                <a:sym typeface="+mn-ea"/>
              </a:rPr>
              <a:t>只有一个</a:t>
            </a:r>
            <a:r>
              <a:rPr lang="en-US" altLang="zh-CN" b="1">
                <a:sym typeface="+mn-ea"/>
              </a:rPr>
              <a:t>=0   </a:t>
            </a:r>
            <a:r>
              <a:rPr lang="zh-CN" altLang="en-US" b="1">
                <a:sym typeface="+mn-ea"/>
              </a:rPr>
              <a:t>（白色像素）</a:t>
            </a:r>
            <a:endParaRPr lang="zh-CN" altLang="en-US" b="1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611370" y="5955030"/>
          <a:ext cx="2628900" cy="80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498600" imgH="457200" progId="Equation.KSEE3">
                  <p:embed/>
                </p:oleObj>
              </mc:Choice>
              <mc:Fallback>
                <p:oleObj name="" r:id="rId3" imgW="14986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1370" y="5955030"/>
                        <a:ext cx="2628900" cy="80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970010" y="3001010"/>
            <a:ext cx="44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λk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249420" y="3001010"/>
            <a:ext cx="52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λ</a:t>
            </a:r>
            <a:r>
              <a:rPr lang="en-US" altLang="zh-CN"/>
              <a:t>pi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924550" y="859790"/>
            <a:ext cx="5845810" cy="4665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白色</a:t>
            </a:r>
            <a:r>
              <a:rPr lang="zh-CN" altLang="en-US">
                <a:sym typeface="+mn-ea"/>
              </a:rPr>
              <a:t>像素：</a:t>
            </a: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例如</a:t>
            </a:r>
            <a:r>
              <a:rPr lang="en-US" altLang="zh-CN">
                <a:sym typeface="+mn-ea"/>
              </a:rPr>
              <a:t> λ_pi=0   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Poisson(1,0)=0 ,   ln Poisson()</a:t>
            </a:r>
            <a:r>
              <a:rPr lang="zh-CN" altLang="en-US">
                <a:sym typeface="+mn-ea"/>
              </a:rPr>
              <a:t>发散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。不能计算</a:t>
            </a:r>
            <a:r>
              <a:rPr lang="en-US" altLang="zh-CN">
                <a:sym typeface="+mn-ea"/>
              </a:rPr>
              <a:t>likelihood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在</a:t>
            </a:r>
            <a:r>
              <a:rPr lang="zh-CN" altLang="en-US">
                <a:sym typeface="+mn-ea"/>
              </a:rPr>
              <a:t>之前的算法中，我们使用了</a:t>
            </a:r>
            <a:r>
              <a:rPr lang="en-US" altLang="zh-CN">
                <a:sym typeface="+mn-ea"/>
              </a:rPr>
              <a:t>trick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ym typeface="+mn-ea"/>
              </a:rPr>
              <a:t>强行令此时的</a:t>
            </a:r>
            <a:r>
              <a:rPr lang="en-US" altLang="zh-CN" b="1">
                <a:sym typeface="+mn-ea"/>
              </a:rPr>
              <a:t>λ_pi=10</a:t>
            </a:r>
            <a:r>
              <a:rPr lang="en-US" altLang="zh-CN" b="1" baseline="30000">
                <a:sym typeface="+mn-ea"/>
              </a:rPr>
              <a:t>-5</a:t>
            </a:r>
            <a:endParaRPr lang="en-US" altLang="zh-CN" baseline="30000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即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万个</a:t>
            </a:r>
            <a:r>
              <a:rPr lang="en-US" altLang="zh-CN">
                <a:sym typeface="+mn-ea"/>
              </a:rPr>
              <a:t>pi</a:t>
            </a:r>
            <a:r>
              <a:rPr lang="zh-CN" altLang="en-US">
                <a:sym typeface="+mn-ea"/>
              </a:rPr>
              <a:t>事例</a:t>
            </a:r>
            <a:r>
              <a:rPr lang="zh-CN" altLang="en-US">
                <a:sym typeface="+mn-ea"/>
              </a:rPr>
              <a:t>会在这个像素产生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个</a:t>
            </a:r>
            <a:r>
              <a:rPr lang="zh-CN" altLang="en-US">
                <a:sym typeface="+mn-ea"/>
              </a:rPr>
              <a:t>光子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使用这个</a:t>
            </a:r>
            <a:r>
              <a:rPr lang="en-US" altLang="zh-CN" b="1">
                <a:sym typeface="+mn-ea"/>
              </a:rPr>
              <a:t>trick</a:t>
            </a:r>
            <a:r>
              <a:rPr lang="zh-CN" altLang="en-US" b="1">
                <a:sym typeface="+mn-ea"/>
              </a:rPr>
              <a:t>后，</a:t>
            </a:r>
            <a:endParaRPr lang="zh-CN" altLang="en-US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①在全氟己烷的切伦科夫环附近，有更多像素对</a:t>
            </a:r>
            <a:r>
              <a:rPr lang="en-US" altLang="zh-CN">
                <a:sym typeface="+mn-ea"/>
              </a:rPr>
              <a:t>likelihood_pi - likelihood_k</a:t>
            </a:r>
            <a:r>
              <a:rPr lang="zh-CN" altLang="en-US">
                <a:sym typeface="+mn-ea"/>
              </a:rPr>
              <a:t>产生贡献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可以拿来做</a:t>
            </a:r>
            <a:r>
              <a:rPr lang="zh-CN" altLang="en-US">
                <a:sym typeface="+mn-ea"/>
              </a:rPr>
              <a:t>鉴别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②杂散的白色像素变成非常接近绿色的</a:t>
            </a:r>
            <a:r>
              <a:rPr lang="zh-CN" altLang="en-US">
                <a:sym typeface="+mn-ea"/>
              </a:rPr>
              <a:t>像素。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4395" y="1523365"/>
            <a:ext cx="9582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不使用</a:t>
            </a:r>
            <a:r>
              <a:rPr lang="en-US" altLang="zh-CN">
                <a:sym typeface="+mn-ea"/>
              </a:rPr>
              <a:t>trick</a:t>
            </a:r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733290" y="4789805"/>
            <a:ext cx="7302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使用</a:t>
            </a:r>
            <a:r>
              <a:rPr lang="en-US" altLang="zh-CN">
                <a:sym typeface="+mn-ea"/>
              </a:rPr>
              <a:t>trick</a:t>
            </a:r>
            <a:endParaRPr lang="en-US" altLang="zh-CN">
              <a:sym typeface="+mn-ea"/>
            </a:endParaRPr>
          </a:p>
        </p:txBody>
      </p:sp>
      <p:pic>
        <p:nvPicPr>
          <p:cNvPr id="14" name="图片 13" descr="DeltaLikelihood_pi_minus_k_2.00_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325" y="3547110"/>
            <a:ext cx="4545965" cy="3281680"/>
          </a:xfrm>
          <a:prstGeom prst="rect">
            <a:avLst/>
          </a:prstGeom>
        </p:spPr>
      </p:pic>
      <p:pic>
        <p:nvPicPr>
          <p:cNvPr id="3" name="图片 2" descr="DeltaLikelihood_pi_minus_k_2.00_10_notr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132715"/>
            <a:ext cx="4550410" cy="3284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683250" y="1569720"/>
            <a:ext cx="6017895" cy="4839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</a:t>
            </a:r>
            <a:r>
              <a:rPr lang="zh-CN" altLang="en-US"/>
              <a:t>使得所有像素的</a:t>
            </a:r>
            <a:r>
              <a:rPr lang="en-US" altLang="zh-CN"/>
              <a:t>ΔLpixel</a:t>
            </a:r>
            <a:r>
              <a:rPr lang="zh-CN" altLang="en-US"/>
              <a:t>更接近</a:t>
            </a:r>
            <a:r>
              <a:rPr lang="en-US" altLang="zh-CN"/>
              <a:t>0</a:t>
            </a:r>
            <a:endParaRPr lang="zh-CN" altLang="en-US"/>
          </a:p>
          <a:p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    </a:t>
            </a:r>
            <a:r>
              <a:rPr lang="zh-CN" altLang="en-US">
                <a:solidFill>
                  <a:srgbClr val="FF0000"/>
                </a:solidFill>
              </a:rPr>
              <a:t>①</a:t>
            </a:r>
            <a:r>
              <a:rPr lang="zh-CN" altLang="en-US"/>
              <a:t>加入均匀本底后，会有</a:t>
            </a:r>
            <a:r>
              <a:rPr lang="zh-CN" altLang="en-US"/>
              <a:t>一些本底光子落在石英切伦科夫光区域，引入负的</a:t>
            </a:r>
            <a:r>
              <a:rPr lang="en-US" altLang="zh-CN"/>
              <a:t>ΔL</a:t>
            </a:r>
            <a:r>
              <a:rPr lang="zh-CN" altLang="en-US"/>
              <a:t>项，使得</a:t>
            </a:r>
            <a:r>
              <a:rPr lang="en-US" altLang="zh-CN"/>
              <a:t>pi</a:t>
            </a:r>
            <a:r>
              <a:rPr lang="zh-CN" altLang="en-US"/>
              <a:t>被鉴别成</a:t>
            </a:r>
            <a:r>
              <a:rPr lang="en-US" altLang="zh-CN"/>
              <a:t>k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     </a:t>
            </a:r>
            <a:r>
              <a:rPr lang="zh-CN" altLang="en-US"/>
              <a:t>而无本底时，只有少量事例光子落在石英</a:t>
            </a:r>
            <a:r>
              <a:rPr lang="zh-CN" altLang="en-US"/>
              <a:t>区域。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均匀本底对</a:t>
            </a:r>
            <a:r>
              <a:rPr lang="en-US" altLang="zh-CN"/>
              <a:t>likelihoodpi - likelihoodk</a:t>
            </a:r>
            <a:r>
              <a:rPr lang="zh-CN" altLang="en-US"/>
              <a:t>的影响是通过左图中蓝色像素和黄色像素实现的。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想要去除均匀本底的影响，</a:t>
            </a:r>
            <a:r>
              <a:rPr lang="en-US" altLang="zh-CN"/>
              <a:t>cut</a:t>
            </a:r>
            <a:r>
              <a:rPr lang="zh-CN" altLang="en-US"/>
              <a:t>条件应当满足</a:t>
            </a:r>
            <a:r>
              <a:rPr lang="zh-CN" altLang="en-US"/>
              <a:t>约束：</a:t>
            </a:r>
            <a:endParaRPr lang="zh-CN" altLang="en-US"/>
          </a:p>
          <a:p>
            <a:r>
              <a:rPr lang="zh-CN" altLang="en-US"/>
              <a:t>①</a:t>
            </a:r>
            <a:r>
              <a:rPr lang="en-US" altLang="zh-CN"/>
              <a:t> </a:t>
            </a:r>
            <a:r>
              <a:rPr lang="zh-CN" altLang="en-US"/>
              <a:t>完全去除石英区域，杂散光子</a:t>
            </a:r>
            <a:r>
              <a:rPr lang="zh-CN" altLang="en-US"/>
              <a:t>区域</a:t>
            </a:r>
            <a:endParaRPr lang="zh-CN" altLang="en-US"/>
          </a:p>
          <a:p>
            <a:r>
              <a:rPr lang="zh-CN" altLang="en-US"/>
              <a:t>②</a:t>
            </a:r>
            <a:r>
              <a:rPr lang="en-US" altLang="zh-CN"/>
              <a:t> </a:t>
            </a:r>
            <a:r>
              <a:rPr lang="zh-CN" altLang="en-US"/>
              <a:t>全氟己烷区域的像素，</a:t>
            </a:r>
            <a:r>
              <a:rPr lang="en-US" altLang="zh-CN"/>
              <a:t>cut</a:t>
            </a:r>
            <a:r>
              <a:rPr lang="zh-CN" altLang="en-US"/>
              <a:t>后</a:t>
            </a:r>
            <a:r>
              <a:rPr lang="zh-CN" altLang="en-US"/>
              <a:t>剩下的</a:t>
            </a:r>
            <a:r>
              <a:rPr lang="zh-CN" altLang="en-US"/>
              <a:t>部分满足：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       </a:t>
            </a:r>
            <a:r>
              <a:rPr lang="zh-CN" altLang="en-US"/>
              <a:t>对于非均匀本底，如果已知本底</a:t>
            </a:r>
            <a:r>
              <a:rPr lang="en-US" altLang="zh-CN"/>
              <a:t>pdf</a:t>
            </a:r>
            <a:r>
              <a:rPr lang="zh-CN" altLang="en-US"/>
              <a:t>，应该也有类似的</a:t>
            </a:r>
            <a:r>
              <a:rPr lang="zh-CN" altLang="en-US"/>
              <a:t>条件。</a:t>
            </a:r>
            <a:endParaRPr lang="en-US" altLang="zh-CN"/>
          </a:p>
          <a:p>
            <a:r>
              <a:rPr lang="en-US" altLang="zh-CN"/>
              <a:t>     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87545" y="1569720"/>
            <a:ext cx="948690" cy="748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无本底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487545" y="4602480"/>
            <a:ext cx="914400" cy="789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019290" y="765810"/>
          <a:ext cx="2743835" cy="83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498600" imgH="457200" progId="Equation.KSEE3">
                  <p:embed/>
                </p:oleObj>
              </mc:Choice>
              <mc:Fallback>
                <p:oleObj name="" r:id="rId3" imgW="14986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9290" y="765810"/>
                        <a:ext cx="2743835" cy="83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730875" y="167005"/>
            <a:ext cx="5670550" cy="701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</a:t>
            </a:r>
            <a:r>
              <a:rPr lang="zh-CN" altLang="en-US"/>
              <a:t>引入</a:t>
            </a:r>
            <a:r>
              <a:rPr lang="zh-CN" altLang="en-US"/>
              <a:t>均匀本底，意味着对</a:t>
            </a:r>
            <a:r>
              <a:rPr lang="en-US" altLang="zh-CN"/>
              <a:t>λpi</a:t>
            </a:r>
            <a:r>
              <a:rPr lang="zh-CN" altLang="en-US"/>
              <a:t>和</a:t>
            </a:r>
            <a:r>
              <a:rPr lang="en-US" altLang="zh-CN"/>
              <a:t>λk</a:t>
            </a:r>
            <a:r>
              <a:rPr lang="zh-CN" altLang="en-US"/>
              <a:t>，分子和</a:t>
            </a:r>
            <a:r>
              <a:rPr lang="zh-CN" altLang="en-US"/>
              <a:t>分母加上相同的</a:t>
            </a:r>
            <a:r>
              <a:rPr lang="zh-CN" altLang="en-US"/>
              <a:t>常数。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    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8" name="图片 17" descr="DelaLpixel_2.00_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6380" y="167005"/>
            <a:ext cx="4139565" cy="2988945"/>
          </a:xfrm>
          <a:prstGeom prst="rect">
            <a:avLst/>
          </a:prstGeom>
        </p:spPr>
      </p:pic>
      <p:pic>
        <p:nvPicPr>
          <p:cNvPr id="19" name="图片 18" descr="DelaLpixel_2.00_10_b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380" y="3221990"/>
            <a:ext cx="4194810" cy="3028315"/>
          </a:xfrm>
          <a:prstGeom prst="rect">
            <a:avLst/>
          </a:prstGeom>
        </p:spPr>
      </p:pic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615431" y="5065713"/>
          <a:ext cx="3814445" cy="46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1" imgW="2082800" imgH="254000" progId="Equation.KSEE3">
                  <p:embed/>
                </p:oleObj>
              </mc:Choice>
              <mc:Fallback>
                <p:oleObj name="" r:id="rId11" imgW="20828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15431" y="5065713"/>
                        <a:ext cx="3814445" cy="46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617845" y="244475"/>
            <a:ext cx="6464935" cy="6198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想要去除均匀本底的影响，</a:t>
            </a:r>
            <a:r>
              <a:rPr lang="en-US" altLang="zh-CN"/>
              <a:t>cut</a:t>
            </a:r>
            <a:r>
              <a:rPr lang="zh-CN" altLang="en-US"/>
              <a:t>条件应当满足</a:t>
            </a:r>
            <a:r>
              <a:rPr lang="zh-CN" altLang="en-US"/>
              <a:t>约束：</a:t>
            </a:r>
            <a:endParaRPr lang="zh-CN" altLang="en-US"/>
          </a:p>
          <a:p>
            <a:r>
              <a:rPr lang="zh-CN" altLang="en-US"/>
              <a:t>①</a:t>
            </a:r>
            <a:r>
              <a:rPr lang="en-US" altLang="zh-CN"/>
              <a:t> </a:t>
            </a:r>
            <a:r>
              <a:rPr lang="zh-CN" altLang="en-US"/>
              <a:t>完全去除石英区域，杂散光子</a:t>
            </a:r>
            <a:r>
              <a:rPr lang="zh-CN" altLang="en-US"/>
              <a:t>区域</a:t>
            </a:r>
            <a:endParaRPr lang="zh-CN" altLang="en-US"/>
          </a:p>
          <a:p>
            <a:r>
              <a:rPr lang="zh-CN" altLang="en-US"/>
              <a:t>②</a:t>
            </a:r>
            <a:r>
              <a:rPr lang="en-US" altLang="zh-CN"/>
              <a:t> </a:t>
            </a:r>
            <a:r>
              <a:rPr lang="zh-CN" altLang="en-US"/>
              <a:t>全氟己烷区域的像素，</a:t>
            </a:r>
            <a:r>
              <a:rPr lang="en-US" altLang="zh-CN"/>
              <a:t>cut</a:t>
            </a:r>
            <a:r>
              <a:rPr lang="zh-CN" altLang="en-US"/>
              <a:t>后保留的</a:t>
            </a:r>
            <a:r>
              <a:rPr lang="zh-CN" altLang="en-US"/>
              <a:t>部分满足：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对于非均匀本底，如果已知本底</a:t>
            </a:r>
            <a:r>
              <a:rPr lang="en-US" altLang="zh-CN"/>
              <a:t>pdf</a:t>
            </a:r>
            <a:r>
              <a:rPr lang="zh-CN" altLang="en-US"/>
              <a:t>，应该也有类似的</a:t>
            </a:r>
            <a:r>
              <a:rPr lang="zh-CN" altLang="en-US"/>
              <a:t>条件。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引入</a:t>
            </a:r>
            <a:r>
              <a:rPr lang="en-US" altLang="zh-CN" b="1"/>
              <a:t>cut</a:t>
            </a:r>
            <a:r>
              <a:rPr lang="zh-CN" altLang="en-US" b="1"/>
              <a:t>条件的目的是砍掉本底，</a:t>
            </a:r>
            <a:endParaRPr lang="zh-CN" altLang="en-US" b="1"/>
          </a:p>
          <a:p>
            <a:r>
              <a:rPr lang="zh-CN" altLang="en-US" b="1"/>
              <a:t>对于被砍掉的事例光子，可以</a:t>
            </a:r>
            <a:r>
              <a:rPr lang="zh-CN" altLang="en-US" b="1"/>
              <a:t>修正：</a:t>
            </a:r>
            <a:endParaRPr lang="zh-CN" altLang="en-US" b="1"/>
          </a:p>
          <a:p>
            <a:r>
              <a:rPr lang="zh-CN" altLang="en-US"/>
              <a:t> </a:t>
            </a:r>
            <a:r>
              <a:rPr lang="en-US" altLang="zh-CN"/>
              <a:t>       </a:t>
            </a:r>
            <a:endParaRPr lang="en-US" altLang="zh-CN"/>
          </a:p>
          <a:p>
            <a:r>
              <a:rPr lang="en-US" altLang="zh-CN"/>
              <a:t>         </a:t>
            </a:r>
            <a:r>
              <a:rPr lang="zh-CN" altLang="en-US"/>
              <a:t>考虑任意一个</a:t>
            </a:r>
            <a:r>
              <a:rPr lang="en-US" altLang="zh-CN"/>
              <a:t>pi</a:t>
            </a:r>
            <a:r>
              <a:rPr lang="zh-CN" altLang="en-US"/>
              <a:t>事例，</a:t>
            </a:r>
            <a:r>
              <a:rPr lang="zh-CN" altLang="en-US"/>
              <a:t>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大小的概率，存在一个光子落在被</a:t>
            </a:r>
            <a:r>
              <a:rPr lang="en-US" altLang="zh-CN"/>
              <a:t>cut</a:t>
            </a:r>
            <a:r>
              <a:rPr lang="zh-CN" altLang="en-US"/>
              <a:t>掉的</a:t>
            </a:r>
            <a:r>
              <a:rPr lang="en-US" altLang="zh-CN"/>
              <a:t>pi</a:t>
            </a:r>
            <a:r>
              <a:rPr lang="zh-CN" altLang="en-US"/>
              <a:t>区域，这个光子没有参与</a:t>
            </a:r>
            <a:r>
              <a:rPr lang="en-US" altLang="zh-CN"/>
              <a:t>likelihood</a:t>
            </a:r>
            <a:r>
              <a:rPr lang="zh-CN" altLang="en-US"/>
              <a:t>计算，导致</a:t>
            </a:r>
            <a:r>
              <a:rPr lang="en-US" altLang="zh-CN"/>
              <a:t>likelihoodpi</a:t>
            </a:r>
            <a:r>
              <a:rPr lang="zh-CN" altLang="en-US"/>
              <a:t>偏小。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那么理论上</a:t>
            </a:r>
            <a:r>
              <a:rPr lang="en-US" altLang="zh-CN"/>
              <a:t>pi</a:t>
            </a:r>
            <a:r>
              <a:rPr lang="zh-CN" altLang="en-US"/>
              <a:t>事例的</a:t>
            </a:r>
            <a:r>
              <a:rPr lang="en-US" altLang="zh-CN"/>
              <a:t> likelihoodpi </a:t>
            </a:r>
            <a:r>
              <a:rPr lang="zh-CN" altLang="en-US"/>
              <a:t>因为引入</a:t>
            </a:r>
            <a:r>
              <a:rPr lang="en-US" altLang="zh-CN"/>
              <a:t>cut</a:t>
            </a:r>
            <a:r>
              <a:rPr lang="zh-CN" altLang="en-US"/>
              <a:t>带来的</a:t>
            </a:r>
            <a:r>
              <a:rPr lang="zh-CN" altLang="en-US"/>
              <a:t>变化量：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鉴别的时候可以加上这个</a:t>
            </a:r>
            <a:r>
              <a:rPr lang="zh-CN" altLang="en-US"/>
              <a:t>修正。</a:t>
            </a:r>
            <a:endParaRPr lang="zh-CN" altLang="en-US"/>
          </a:p>
          <a:p>
            <a:r>
              <a:rPr lang="en-US" altLang="zh-CN"/>
              <a:t>     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50690" y="1569720"/>
            <a:ext cx="948690" cy="748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无本底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250690" y="4602480"/>
            <a:ext cx="914400" cy="789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pic>
        <p:nvPicPr>
          <p:cNvPr id="18" name="图片 17" descr="DelaLpixel_2.00_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125" y="167005"/>
            <a:ext cx="4139565" cy="2988945"/>
          </a:xfrm>
          <a:prstGeom prst="rect">
            <a:avLst/>
          </a:prstGeom>
        </p:spPr>
      </p:pic>
      <p:pic>
        <p:nvPicPr>
          <p:cNvPr id="19" name="图片 18" descr="DelaLpixel_2.00_10_b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5415" y="3221990"/>
            <a:ext cx="4194810" cy="3028315"/>
          </a:xfrm>
          <a:prstGeom prst="rect">
            <a:avLst/>
          </a:prstGeom>
        </p:spPr>
      </p:pic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422391" y="1268413"/>
          <a:ext cx="3814445" cy="46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7" imgW="2082800" imgH="254000" progId="Equation.KSEE3">
                  <p:embed/>
                </p:oleObj>
              </mc:Choice>
              <mc:Fallback>
                <p:oleObj name="" r:id="rId7" imgW="20828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2391" y="1268413"/>
                        <a:ext cx="3814445" cy="46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846821" y="3221673"/>
          <a:ext cx="1885315" cy="46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0" imgW="1028700" imgH="254000" progId="Equation.KSEE3">
                  <p:embed/>
                </p:oleObj>
              </mc:Choice>
              <mc:Fallback>
                <p:oleObj name="" r:id="rId10" imgW="10287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46821" y="3221673"/>
                        <a:ext cx="1885315" cy="46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855335" y="5175250"/>
          <a:ext cx="5748020" cy="58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3" imgW="2476500" imgH="254000" progId="Equation.KSEE3">
                  <p:embed/>
                </p:oleObj>
              </mc:Choice>
              <mc:Fallback>
                <p:oleObj name="" r:id="rId13" imgW="24765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55335" y="5175250"/>
                        <a:ext cx="5748020" cy="58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703570" y="1569720"/>
            <a:ext cx="6275705" cy="424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</a:t>
            </a:r>
            <a:r>
              <a:rPr lang="zh-CN" altLang="en-US">
                <a:solidFill>
                  <a:srgbClr val="FF0000"/>
                </a:solidFill>
              </a:rPr>
              <a:t>②</a:t>
            </a:r>
            <a:r>
              <a:rPr lang="zh-CN" altLang="en-US" b="1"/>
              <a:t>观察</a:t>
            </a:r>
            <a:r>
              <a:rPr lang="en-US" altLang="zh-CN" b="1"/>
              <a:t>cut</a:t>
            </a:r>
            <a:r>
              <a:rPr lang="zh-CN" altLang="en-US" b="1"/>
              <a:t>后剩下的全氟己烷区域：在引入本底前后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</a:t>
            </a:r>
            <a:r>
              <a:rPr lang="zh-CN" altLang="en-US"/>
              <a:t>每个像素本底大小不同，</a:t>
            </a:r>
            <a:r>
              <a:rPr lang="en-US" altLang="zh-CN"/>
              <a:t>λpi</a:t>
            </a:r>
            <a:r>
              <a:rPr lang="zh-CN" altLang="en-US"/>
              <a:t>，</a:t>
            </a:r>
            <a:r>
              <a:rPr lang="en-US" altLang="zh-CN"/>
              <a:t>λk</a:t>
            </a:r>
            <a:r>
              <a:rPr lang="zh-CN" altLang="en-US"/>
              <a:t>大小不同，会使得</a:t>
            </a:r>
            <a:r>
              <a:rPr lang="en-US" altLang="zh-CN"/>
              <a:t>|ΔL|</a:t>
            </a:r>
            <a:r>
              <a:rPr lang="zh-CN" altLang="en-US"/>
              <a:t>下降</a:t>
            </a:r>
            <a:r>
              <a:rPr lang="zh-CN" altLang="en-US">
                <a:sym typeface="+mn-ea"/>
              </a:rPr>
              <a:t>不同</a:t>
            </a:r>
            <a:r>
              <a:rPr lang="zh-CN" altLang="en-US"/>
              <a:t>比例。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同时，一个时间窗</a:t>
            </a:r>
            <a:r>
              <a:rPr lang="zh-CN" altLang="en-US"/>
              <a:t>内会</a:t>
            </a:r>
            <a:r>
              <a:rPr lang="zh-CN" altLang="en-US"/>
              <a:t>同时打进来事例光子和本底</a:t>
            </a:r>
            <a:r>
              <a:rPr lang="zh-CN" altLang="en-US"/>
              <a:t>光子。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</a:t>
            </a:r>
            <a:r>
              <a:rPr lang="zh-CN" altLang="en-US"/>
              <a:t>本底对每个像素</a:t>
            </a:r>
            <a:r>
              <a:rPr lang="en-US" altLang="zh-CN"/>
              <a:t>ΔL</a:t>
            </a:r>
            <a:r>
              <a:rPr lang="zh-CN" altLang="en-US"/>
              <a:t>值的改变，和本底光子所在像素引入</a:t>
            </a:r>
            <a:r>
              <a:rPr lang="zh-CN" altLang="en-US"/>
              <a:t>的额外</a:t>
            </a:r>
            <a:r>
              <a:rPr lang="en-US" altLang="zh-CN"/>
              <a:t>ΔL</a:t>
            </a:r>
            <a:r>
              <a:rPr lang="zh-CN" altLang="en-US"/>
              <a:t>项，二者共同改变了</a:t>
            </a:r>
            <a:r>
              <a:rPr lang="en-US" altLang="zh-CN"/>
              <a:t>likelihoodpi - likelihoodk</a:t>
            </a:r>
            <a:r>
              <a:rPr lang="zh-CN" altLang="en-US"/>
              <a:t>的</a:t>
            </a:r>
            <a:r>
              <a:rPr lang="zh-CN" altLang="en-US"/>
              <a:t>值。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在之前的模拟中，引入本底时只考虑了</a:t>
            </a:r>
            <a:r>
              <a:rPr lang="en-US" altLang="zh-CN"/>
              <a:t>ΔL</a:t>
            </a:r>
            <a:r>
              <a:rPr lang="zh-CN" altLang="en-US"/>
              <a:t>值的变化。入射的</a:t>
            </a:r>
            <a:r>
              <a:rPr lang="en-US" altLang="zh-CN"/>
              <a:t>pi</a:t>
            </a:r>
            <a:r>
              <a:rPr lang="zh-CN" altLang="en-US"/>
              <a:t>事例没有包含本底光子。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</a:t>
            </a:r>
            <a:r>
              <a:rPr lang="zh-CN" altLang="en-US"/>
              <a:t>如果已知所有本底</a:t>
            </a:r>
            <a:r>
              <a:rPr lang="en-US" altLang="zh-CN"/>
              <a:t>pdf</a:t>
            </a:r>
            <a:r>
              <a:rPr lang="zh-CN" altLang="en-US"/>
              <a:t>，也就是任意一个像素的平均本底光子数，就可以从左下图反推出左上</a:t>
            </a:r>
            <a:r>
              <a:rPr lang="zh-CN" altLang="en-US"/>
              <a:t>图。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79925" y="1569720"/>
            <a:ext cx="948690" cy="748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有</a:t>
            </a:r>
            <a:r>
              <a:rPr lang="en-US" altLang="zh-CN">
                <a:sym typeface="+mn-ea"/>
              </a:rPr>
              <a:t>cut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无本底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441190" y="4474210"/>
            <a:ext cx="914400" cy="789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有</a:t>
            </a:r>
            <a:r>
              <a:rPr lang="en-US" altLang="zh-CN">
                <a:sym typeface="+mn-ea"/>
              </a:rPr>
              <a:t>cut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221220" y="647065"/>
          <a:ext cx="2743835" cy="83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498600" imgH="457200" progId="Equation.KSEE3">
                  <p:embed/>
                </p:oleObj>
              </mc:Choice>
              <mc:Fallback>
                <p:oleObj name="" r:id="rId3" imgW="14986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1220" y="647065"/>
                        <a:ext cx="2743835" cy="83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748655" y="288925"/>
            <a:ext cx="5911215" cy="431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</a:t>
            </a:r>
            <a:r>
              <a:rPr lang="zh-CN" altLang="en-US"/>
              <a:t>引入</a:t>
            </a:r>
            <a:r>
              <a:rPr lang="zh-CN" altLang="en-US"/>
              <a:t>本底，意味着对</a:t>
            </a:r>
            <a:r>
              <a:rPr lang="en-US" altLang="zh-CN"/>
              <a:t>λpi</a:t>
            </a:r>
            <a:r>
              <a:rPr lang="zh-CN" altLang="en-US"/>
              <a:t>和</a:t>
            </a:r>
            <a:r>
              <a:rPr lang="en-US" altLang="zh-CN"/>
              <a:t>λk</a:t>
            </a:r>
            <a:r>
              <a:rPr lang="zh-CN" altLang="en-US"/>
              <a:t>加上相同的</a:t>
            </a:r>
            <a:r>
              <a:rPr lang="zh-CN" altLang="en-US"/>
              <a:t>常数。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    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DelaLpixel_2.00_10_cut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3230" y="288925"/>
            <a:ext cx="3884930" cy="2804160"/>
          </a:xfrm>
          <a:prstGeom prst="rect">
            <a:avLst/>
          </a:prstGeom>
        </p:spPr>
      </p:pic>
      <p:pic>
        <p:nvPicPr>
          <p:cNvPr id="20" name="图片 19" descr="DelaLpixel_2.00_10_cutb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1795" y="3367405"/>
            <a:ext cx="3987800" cy="28784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609090" y="2962910"/>
            <a:ext cx="14674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无本底</a:t>
            </a:r>
            <a:endParaRPr lang="en-US" altLang="zh-CN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3505" y="6176010"/>
            <a:ext cx="14401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有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无本底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5570220" y="6218555"/>
            <a:ext cx="1428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有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5693410" y="2850515"/>
            <a:ext cx="1428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pic>
        <p:nvPicPr>
          <p:cNvPr id="17" name="图片 16" descr="DelaLpixel_2.00_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" y="-40640"/>
            <a:ext cx="4057650" cy="2929255"/>
          </a:xfrm>
          <a:prstGeom prst="rect">
            <a:avLst/>
          </a:prstGeom>
        </p:spPr>
      </p:pic>
      <p:pic>
        <p:nvPicPr>
          <p:cNvPr id="18" name="图片 17" descr="DelaLpixel_2.00_10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5" y="-40640"/>
            <a:ext cx="3927475" cy="2835275"/>
          </a:xfrm>
          <a:prstGeom prst="rect">
            <a:avLst/>
          </a:prstGeom>
        </p:spPr>
      </p:pic>
      <p:pic>
        <p:nvPicPr>
          <p:cNvPr id="19" name="图片 18" descr="DelaLpixel_2.00_10_cu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" y="3383280"/>
            <a:ext cx="3884930" cy="2804160"/>
          </a:xfrm>
          <a:prstGeom prst="rect">
            <a:avLst/>
          </a:prstGeom>
        </p:spPr>
      </p:pic>
      <p:pic>
        <p:nvPicPr>
          <p:cNvPr id="20" name="图片 19" descr="DelaLpixel_2.00_10_cut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75" y="3308350"/>
            <a:ext cx="3987800" cy="28784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32715" y="114935"/>
            <a:ext cx="33064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不同角度的</a:t>
            </a:r>
            <a:r>
              <a:rPr lang="en-US" altLang="zh-CN">
                <a:sym typeface="+mn-ea"/>
              </a:rPr>
              <a:t>ΔL</a:t>
            </a:r>
            <a:r>
              <a:rPr lang="zh-CN" altLang="en-US">
                <a:sym typeface="+mn-ea"/>
              </a:rPr>
              <a:t>图和</a:t>
            </a:r>
            <a:r>
              <a:rPr lang="en-US" altLang="zh-CN">
                <a:sym typeface="+mn-ea"/>
              </a:rPr>
              <a:t>Cherenkov</a:t>
            </a:r>
            <a:r>
              <a:rPr lang="zh-CN" altLang="en-US">
                <a:sym typeface="+mn-ea"/>
              </a:rPr>
              <a:t>图：</a:t>
            </a:r>
            <a:endParaRPr lang="zh-CN" altLang="en-US">
              <a:sym typeface="+mn-ea"/>
            </a:endParaRPr>
          </a:p>
        </p:txBody>
      </p:sp>
      <p:pic>
        <p:nvPicPr>
          <p:cNvPr id="17" name="图片 16" descr="DelaLpixel_2.00_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85" y="1054735"/>
            <a:ext cx="3867150" cy="2791460"/>
          </a:xfrm>
          <a:prstGeom prst="rect">
            <a:avLst/>
          </a:prstGeom>
        </p:spPr>
      </p:pic>
      <p:pic>
        <p:nvPicPr>
          <p:cNvPr id="2" name="图片 1" descr="DelaLpixel_2.00_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007110"/>
            <a:ext cx="3880485" cy="2800985"/>
          </a:xfrm>
          <a:prstGeom prst="rect">
            <a:avLst/>
          </a:prstGeom>
        </p:spPr>
      </p:pic>
      <p:pic>
        <p:nvPicPr>
          <p:cNvPr id="3" name="图片 2" descr="DelaLpixel_2.00_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715" y="1054735"/>
            <a:ext cx="3814445" cy="2753360"/>
          </a:xfrm>
          <a:prstGeom prst="rect">
            <a:avLst/>
          </a:prstGeom>
        </p:spPr>
      </p:pic>
      <p:pic>
        <p:nvPicPr>
          <p:cNvPr id="4" name="图片 3" descr="pi_2.00_5_nob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" y="3987800"/>
            <a:ext cx="3515995" cy="2538095"/>
          </a:xfrm>
          <a:prstGeom prst="rect">
            <a:avLst/>
          </a:prstGeom>
        </p:spPr>
      </p:pic>
      <p:pic>
        <p:nvPicPr>
          <p:cNvPr id="5" name="图片 4" descr="pi_2.00_10_nob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44670" y="3997960"/>
            <a:ext cx="3502660" cy="2527935"/>
          </a:xfrm>
          <a:prstGeom prst="rect">
            <a:avLst/>
          </a:prstGeom>
        </p:spPr>
      </p:pic>
      <p:pic>
        <p:nvPicPr>
          <p:cNvPr id="9" name="图片 8" descr="pi_2.00_15_nob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38185" y="4067810"/>
            <a:ext cx="3405505" cy="2458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59385" y="627570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56540" y="171450"/>
            <a:ext cx="11817350" cy="668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①输入文件：</a:t>
            </a:r>
            <a:r>
              <a:rPr lang="zh-CN" altLang="en-US"/>
              <a:t>对于某一个动量</a:t>
            </a:r>
            <a:r>
              <a:rPr lang="en-US" altLang="zh-CN"/>
              <a:t>-</a:t>
            </a:r>
            <a:r>
              <a:rPr lang="zh-CN" altLang="en-US"/>
              <a:t>角度区间，分别考虑十万个</a:t>
            </a:r>
            <a:r>
              <a:rPr lang="en-US" altLang="zh-CN"/>
              <a:t>pi </a:t>
            </a:r>
            <a:r>
              <a:rPr lang="zh-CN" altLang="en-US"/>
              <a:t>，</a:t>
            </a:r>
            <a:r>
              <a:rPr lang="en-US" altLang="zh-CN"/>
              <a:t> k </a:t>
            </a:r>
            <a:r>
              <a:rPr lang="zh-CN" altLang="en-US"/>
              <a:t>，</a:t>
            </a:r>
            <a:r>
              <a:rPr lang="en-US" altLang="zh-CN"/>
              <a:t>p </a:t>
            </a:r>
            <a:r>
              <a:rPr lang="zh-CN" altLang="en-US"/>
              <a:t>事例。以所有事例光子在</a:t>
            </a:r>
            <a:r>
              <a:rPr lang="en-US" altLang="zh-CN"/>
              <a:t>pad</a:t>
            </a:r>
            <a:r>
              <a:rPr lang="zh-CN" altLang="en-US"/>
              <a:t>平面上的坐标作为输入</a:t>
            </a:r>
            <a:r>
              <a:rPr lang="en-US" altLang="zh-CN"/>
              <a:t>root</a:t>
            </a:r>
            <a:r>
              <a:rPr lang="zh-CN" altLang="en-US"/>
              <a:t>文件。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图片 2" descr="a95d89535f753d54a544abbd46f7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85" y="839470"/>
            <a:ext cx="4719955" cy="21082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56540" y="2935605"/>
            <a:ext cx="11817350" cy="370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②如果光子打在了其他</a:t>
            </a:r>
            <a:r>
              <a:rPr lang="en-US" altLang="zh-CN" b="1"/>
              <a:t>pad</a:t>
            </a:r>
            <a:r>
              <a:rPr lang="zh-CN" altLang="en-US" b="1"/>
              <a:t>上，通过旋转回到最下方</a:t>
            </a:r>
            <a:r>
              <a:rPr lang="en-US" altLang="zh-CN" b="1"/>
              <a:t>pad</a:t>
            </a:r>
            <a:r>
              <a:rPr lang="zh-CN" altLang="en-US" b="1"/>
              <a:t>的等价</a:t>
            </a:r>
            <a:r>
              <a:rPr lang="zh-CN" altLang="en-US" b="1"/>
              <a:t>位置。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a0216a783319d0dc00477d79e3459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" y="3411220"/>
            <a:ext cx="5626100" cy="32258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8496300" y="6069965"/>
            <a:ext cx="1778000" cy="10795"/>
          </a:xfrm>
          <a:prstGeom prst="line">
            <a:avLst/>
          </a:prstGeom>
          <a:ln w="85725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 flipV="1">
            <a:off x="10488295" y="4854575"/>
            <a:ext cx="1445260" cy="1158875"/>
          </a:xfrm>
          <a:prstGeom prst="line">
            <a:avLst/>
          </a:prstGeom>
          <a:ln w="85725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6684010" y="4939030"/>
            <a:ext cx="1594485" cy="1007110"/>
          </a:xfrm>
          <a:prstGeom prst="line">
            <a:avLst/>
          </a:prstGeom>
          <a:ln w="85725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357360" y="3847465"/>
            <a:ext cx="5715" cy="2261870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9357360" y="3848100"/>
            <a:ext cx="956310" cy="2261235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295130" y="4204335"/>
            <a:ext cx="56007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15</a:t>
            </a:r>
            <a:r>
              <a:rPr lang="zh-CN" altLang="en-US">
                <a:solidFill>
                  <a:srgbClr val="FF0000"/>
                </a:solidFill>
              </a:rPr>
              <a:t>°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7927975" y="3818890"/>
            <a:ext cx="1367155" cy="1738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7"/>
            </p:custDataLst>
          </p:nvPr>
        </p:nvCxnSpPr>
        <p:spPr>
          <a:xfrm>
            <a:off x="9323705" y="3886835"/>
            <a:ext cx="376555" cy="21266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弧形 14"/>
          <p:cNvSpPr/>
          <p:nvPr/>
        </p:nvSpPr>
        <p:spPr>
          <a:xfrm>
            <a:off x="8757920" y="3712845"/>
            <a:ext cx="1586230" cy="1642745"/>
          </a:xfrm>
          <a:prstGeom prst="arc">
            <a:avLst>
              <a:gd name="adj1" fmla="val 5210173"/>
              <a:gd name="adj2" fmla="val 10650808"/>
            </a:avLst>
          </a:prstGeom>
          <a:ln w="31750" cap="rnd">
            <a:solidFill>
              <a:schemeClr val="tx1"/>
            </a:solidFill>
            <a:prstDash val="sysDot"/>
            <a:round/>
            <a:headEnd type="triangle"/>
            <a:tailEnd type="none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788400" y="4765675"/>
            <a:ext cx="551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r>
              <a:rPr lang="zh-CN" altLang="en-US"/>
              <a:t>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624445" y="4432935"/>
            <a:ext cx="911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gamma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217170" y="6253480"/>
            <a:ext cx="50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7170" y="209550"/>
            <a:ext cx="11527790" cy="2249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/>
              <a:t>Future:</a:t>
            </a:r>
            <a:endParaRPr lang="en-US" altLang="zh-CN" sz="2800" b="1"/>
          </a:p>
          <a:p>
            <a:endParaRPr lang="en-US" altLang="zh-CN" sz="2800" b="1"/>
          </a:p>
          <a:p>
            <a:r>
              <a:rPr lang="en-US" altLang="zh-CN" sz="2400"/>
              <a:t>1 </a:t>
            </a:r>
            <a:r>
              <a:rPr lang="zh-CN" altLang="en-US" sz="2400"/>
              <a:t>测试编码读出加入本底的</a:t>
            </a:r>
            <a:r>
              <a:rPr lang="zh-CN" altLang="en-US" sz="2400"/>
              <a:t>代码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2 </a:t>
            </a:r>
            <a:r>
              <a:rPr lang="zh-CN" altLang="en-US" sz="2400"/>
              <a:t>在得到准确物理本底</a:t>
            </a:r>
            <a:r>
              <a:rPr lang="en-US" altLang="zh-CN" sz="2400"/>
              <a:t>pdf</a:t>
            </a:r>
            <a:r>
              <a:rPr lang="zh-CN" altLang="en-US" sz="2400"/>
              <a:t>后更新结果</a:t>
            </a:r>
            <a:r>
              <a:rPr lang="en-US" altLang="zh-CN" sz="2400"/>
              <a:t> 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6355" y="654621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1450" y="154305"/>
            <a:ext cx="3322320" cy="1200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补充：</a:t>
            </a:r>
            <a:endParaRPr lang="en-US" sz="2400" b="1"/>
          </a:p>
          <a:p>
            <a:r>
              <a:rPr lang="en-US" sz="2400" b="1"/>
              <a:t>Cut</a:t>
            </a:r>
            <a:r>
              <a:rPr lang="zh-CN" altLang="en-US" sz="2400" b="1"/>
              <a:t>水平的影响</a:t>
            </a:r>
            <a:r>
              <a:rPr lang="en-US" sz="2400" b="1"/>
              <a:t>:(10-3bg)</a:t>
            </a:r>
            <a:endParaRPr lang="en-US" altLang="zh-CN" sz="2400" b="1"/>
          </a:p>
          <a:p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604010" y="6347460"/>
            <a:ext cx="808990" cy="384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5x10</a:t>
            </a:r>
            <a:r>
              <a:rPr lang="en-US" baseline="30000">
                <a:sym typeface="+mn-ea"/>
              </a:rPr>
              <a:t>-4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884410" y="2976880"/>
            <a:ext cx="591185" cy="384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10</a:t>
            </a:r>
            <a:r>
              <a:rPr lang="en-US" baseline="30000">
                <a:sym typeface="+mn-ea"/>
              </a:rPr>
              <a:t>-4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050145" y="6449060"/>
            <a:ext cx="552450" cy="356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10</a:t>
            </a:r>
            <a:r>
              <a:rPr lang="en-US" baseline="30000">
                <a:sym typeface="+mn-ea"/>
              </a:rPr>
              <a:t>-3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530215" y="6449060"/>
            <a:ext cx="962660" cy="356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7.5</a:t>
            </a:r>
            <a:r>
              <a:rPr lang="en-US">
                <a:sym typeface="+mn-ea"/>
              </a:rPr>
              <a:t>x10</a:t>
            </a:r>
            <a:r>
              <a:rPr lang="en-US" baseline="30000">
                <a:sym typeface="+mn-ea"/>
              </a:rPr>
              <a:t>-4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pic>
        <p:nvPicPr>
          <p:cNvPr id="16" name="图片 15" descr="DelaLpixel_2.00_10_cut10-4bg1.35x10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105" y="154305"/>
            <a:ext cx="3909695" cy="2822575"/>
          </a:xfrm>
          <a:prstGeom prst="rect">
            <a:avLst/>
          </a:prstGeom>
        </p:spPr>
      </p:pic>
      <p:pic>
        <p:nvPicPr>
          <p:cNvPr id="18" name="图片 17" descr="DelaLpixel_2.00_10_cut7.5x10-4bg1.35x10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3408680"/>
            <a:ext cx="4128135" cy="2980055"/>
          </a:xfrm>
          <a:prstGeom prst="rect">
            <a:avLst/>
          </a:prstGeom>
        </p:spPr>
      </p:pic>
      <p:pic>
        <p:nvPicPr>
          <p:cNvPr id="19" name="图片 18" descr="DelaLpixel_2.00_10_cut10-3bg1.35x10-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450" y="3467735"/>
            <a:ext cx="4129405" cy="2981325"/>
          </a:xfrm>
          <a:prstGeom prst="rect">
            <a:avLst/>
          </a:prstGeom>
        </p:spPr>
      </p:pic>
      <p:pic>
        <p:nvPicPr>
          <p:cNvPr id="20" name="图片 19" descr="DelaLpixel_2.00_10_bg1.35x10-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480" y="154305"/>
            <a:ext cx="4107815" cy="2964815"/>
          </a:xfrm>
          <a:prstGeom prst="rect">
            <a:avLst/>
          </a:prstGeom>
        </p:spPr>
      </p:pic>
      <p:pic>
        <p:nvPicPr>
          <p:cNvPr id="17" name="图片 16" descr="DelaLpixel_2.00_10_cut5x10-4bg1.35x10-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5" y="3513455"/>
            <a:ext cx="3924935" cy="28340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5636260" y="2964180"/>
            <a:ext cx="750570" cy="384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6355" y="654621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1450" y="154305"/>
            <a:ext cx="3430905" cy="541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/>
              <a:t>Cut</a:t>
            </a:r>
            <a:r>
              <a:rPr lang="zh-CN" altLang="en-US" sz="2400" b="1"/>
              <a:t>水平的影响</a:t>
            </a:r>
            <a:r>
              <a:rPr lang="en-US" sz="2400" b="1"/>
              <a:t>:(10-2bg)</a:t>
            </a:r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691505" y="6263640"/>
            <a:ext cx="808990" cy="384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5x10</a:t>
            </a:r>
            <a:r>
              <a:rPr lang="en-US" baseline="30000">
                <a:sym typeface="+mn-ea"/>
              </a:rPr>
              <a:t>-4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22780" y="6290945"/>
            <a:ext cx="591185" cy="384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10</a:t>
            </a:r>
            <a:r>
              <a:rPr lang="en-US" baseline="30000">
                <a:sym typeface="+mn-ea"/>
              </a:rPr>
              <a:t>-4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901555" y="6148705"/>
            <a:ext cx="962660" cy="356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7.5</a:t>
            </a:r>
            <a:r>
              <a:rPr lang="en-US">
                <a:sym typeface="+mn-ea"/>
              </a:rPr>
              <a:t>x10</a:t>
            </a:r>
            <a:r>
              <a:rPr lang="en-US" baseline="30000">
                <a:sym typeface="+mn-ea"/>
              </a:rPr>
              <a:t>-4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007600" y="3044825"/>
            <a:ext cx="750570" cy="384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en-US" altLang="zh-CN">
              <a:sym typeface="+mn-ea"/>
            </a:endParaRPr>
          </a:p>
        </p:txBody>
      </p:sp>
      <p:pic>
        <p:nvPicPr>
          <p:cNvPr id="7" name="图片 6" descr="DeltaLpixel_2.00_10_bg10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745" y="154305"/>
            <a:ext cx="4047490" cy="2921635"/>
          </a:xfrm>
          <a:prstGeom prst="rect">
            <a:avLst/>
          </a:prstGeom>
        </p:spPr>
      </p:pic>
      <p:pic>
        <p:nvPicPr>
          <p:cNvPr id="8" name="图片 7" descr="DeltaLpixel_2.00_10_cut1x10-4bg10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31210"/>
            <a:ext cx="3828415" cy="2763520"/>
          </a:xfrm>
          <a:prstGeom prst="rect">
            <a:avLst/>
          </a:prstGeom>
        </p:spPr>
      </p:pic>
      <p:pic>
        <p:nvPicPr>
          <p:cNvPr id="9" name="图片 8" descr="DeltaLpixel_2.00_10_cut5x10-4bg10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4630" y="3268980"/>
            <a:ext cx="3715385" cy="2682240"/>
          </a:xfrm>
          <a:prstGeom prst="rect">
            <a:avLst/>
          </a:prstGeom>
        </p:spPr>
      </p:pic>
      <p:pic>
        <p:nvPicPr>
          <p:cNvPr id="11" name="图片 10" descr="DeltaLpixel_2.00_10_cut7.5x10-4bg10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760" y="3325495"/>
            <a:ext cx="3564890" cy="25736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8924290" y="4330065"/>
            <a:ext cx="2983230" cy="1234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考虑到</a:t>
            </a:r>
            <a:r>
              <a:rPr lang="en-US" altLang="zh-CN"/>
              <a:t>cut</a:t>
            </a:r>
            <a:r>
              <a:rPr lang="zh-CN" altLang="en-US"/>
              <a:t>条件是强行令</a:t>
            </a:r>
            <a:r>
              <a:rPr lang="en-US" altLang="zh-CN"/>
              <a:t>λ=0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如果要加</a:t>
            </a:r>
            <a:r>
              <a:rPr lang="en-US" altLang="zh-CN"/>
              <a:t>cut</a:t>
            </a:r>
            <a:r>
              <a:rPr lang="zh-CN" altLang="en-US"/>
              <a:t>条件，则必须使用</a:t>
            </a:r>
            <a:r>
              <a:rPr lang="en-US" altLang="zh-CN"/>
              <a:t>trick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624330" y="2993390"/>
            <a:ext cx="14674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无本底</a:t>
            </a:r>
            <a:endParaRPr lang="en-US" altLang="zh-CN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3870" y="6336665"/>
            <a:ext cx="14401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有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无本底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003925" y="6330950"/>
            <a:ext cx="1428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有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6110605" y="2993390"/>
            <a:ext cx="1428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无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有本底</a:t>
            </a:r>
            <a:endParaRPr lang="en-US" altLang="zh-CN">
              <a:sym typeface="+mn-ea"/>
            </a:endParaRPr>
          </a:p>
        </p:txBody>
      </p:sp>
      <p:pic>
        <p:nvPicPr>
          <p:cNvPr id="17" name="图片 16" descr="0d35fc9178d9961834cc3e253b6e4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95250"/>
            <a:ext cx="4058285" cy="2969260"/>
          </a:xfrm>
          <a:prstGeom prst="rect">
            <a:avLst/>
          </a:prstGeom>
        </p:spPr>
      </p:pic>
      <p:pic>
        <p:nvPicPr>
          <p:cNvPr id="18" name="图片 17" descr="f5ac4de81a2cd08b0b6d550ee7b4f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435" y="95250"/>
            <a:ext cx="4177030" cy="2966085"/>
          </a:xfrm>
          <a:prstGeom prst="rect">
            <a:avLst/>
          </a:prstGeom>
        </p:spPr>
      </p:pic>
      <p:pic>
        <p:nvPicPr>
          <p:cNvPr id="19" name="图片 18" descr="3057c953661960e495978b9ba13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220" y="3434715"/>
            <a:ext cx="3982085" cy="2856865"/>
          </a:xfrm>
          <a:prstGeom prst="rect">
            <a:avLst/>
          </a:prstGeom>
        </p:spPr>
      </p:pic>
      <p:pic>
        <p:nvPicPr>
          <p:cNvPr id="20" name="图片 19" descr="38e104fae69156ce46d9b322bddb0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" y="3434715"/>
            <a:ext cx="4044950" cy="290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59385" y="627570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56540" y="171450"/>
            <a:ext cx="11817350" cy="72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③三种粒子，进行六次</a:t>
            </a:r>
            <a:r>
              <a:rPr lang="zh-CN" altLang="en-US" b="1"/>
              <a:t>两两鉴别：</a:t>
            </a:r>
            <a:r>
              <a:rPr lang="zh-CN" altLang="en-US"/>
              <a:t>穷举</a:t>
            </a:r>
            <a:r>
              <a:rPr lang="en-US" altLang="zh-CN"/>
              <a:t>C</a:t>
            </a:r>
            <a:r>
              <a:rPr lang="en-US" altLang="zh-CN" baseline="-25000"/>
              <a:t>3</a:t>
            </a:r>
            <a:r>
              <a:rPr lang="en-US" altLang="zh-CN" baseline="30000"/>
              <a:t>2</a:t>
            </a:r>
            <a:r>
              <a:rPr lang="en-US" altLang="zh-CN"/>
              <a:t>=6</a:t>
            </a:r>
            <a:r>
              <a:rPr lang="zh-CN" altLang="en-US"/>
              <a:t>种</a:t>
            </a:r>
            <a:r>
              <a:rPr lang="zh-CN" altLang="en-US"/>
              <a:t>可能性。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8" name="图片 17" descr="dcad48f088a859b31045436533c1e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058545"/>
            <a:ext cx="7958455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59385" y="6376670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27330" y="132715"/>
            <a:ext cx="11817350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③以进行</a:t>
            </a:r>
            <a:r>
              <a:rPr lang="en-US" altLang="zh-CN" b="1"/>
              <a:t>pi-k</a:t>
            </a:r>
            <a:r>
              <a:rPr lang="zh-CN" altLang="en-US" b="1"/>
              <a:t>鉴别为例</a:t>
            </a:r>
            <a:r>
              <a:rPr lang="en-US" altLang="zh-CN" b="1"/>
              <a:t>,   </a:t>
            </a:r>
            <a:r>
              <a:rPr lang="zh-CN" altLang="en-US" b="1"/>
              <a:t>在模拟时，我们先验的让</a:t>
            </a:r>
            <a:r>
              <a:rPr lang="en-US" altLang="zh-CN" b="1"/>
              <a:t>pi</a:t>
            </a:r>
            <a:r>
              <a:rPr lang="zh-CN" altLang="en-US" b="1"/>
              <a:t>入射，然后检查有多少被鉴别为</a:t>
            </a:r>
            <a:r>
              <a:rPr lang="en-US" altLang="zh-CN" b="1"/>
              <a:t>pi</a:t>
            </a:r>
            <a:r>
              <a:rPr lang="zh-CN" altLang="en-US" b="1"/>
              <a:t>：</a:t>
            </a:r>
            <a:endParaRPr lang="zh-CN" altLang="en-US"/>
          </a:p>
        </p:txBody>
      </p:sp>
      <p:pic>
        <p:nvPicPr>
          <p:cNvPr id="5" name="图片 4" descr="cut1x10-4_Cherenkov_pi_1.31_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075" y="469900"/>
            <a:ext cx="4285615" cy="307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9385" y="3607435"/>
            <a:ext cx="6088380" cy="2842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u="sng">
                <a:solidFill>
                  <a:schemeClr val="accent1"/>
                </a:solidFill>
              </a:rPr>
              <a:t>Ⅱ</a:t>
            </a:r>
            <a:r>
              <a:rPr lang="zh-CN" altLang="en-US" b="1" u="sng">
                <a:solidFill>
                  <a:schemeClr val="accent1"/>
                </a:solidFill>
              </a:rPr>
              <a:t>：</a:t>
            </a:r>
            <a:r>
              <a:rPr lang="zh-CN" altLang="en-US">
                <a:sym typeface="+mn-ea"/>
              </a:rPr>
              <a:t>对于每一个事例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分别计算</a:t>
            </a:r>
            <a:r>
              <a:rPr lang="en-US" altLang="zh-CN" b="1">
                <a:sym typeface="+mn-ea"/>
              </a:rPr>
              <a:t>likelihood_pi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ym typeface="+mn-ea"/>
              </a:rPr>
              <a:t>likelihood_k</a:t>
            </a:r>
            <a:endParaRPr lang="zh-CN" altLang="en-US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 b="1">
                <a:sym typeface="+mn-ea"/>
              </a:rPr>
              <a:t>likelihood_pi</a:t>
            </a:r>
            <a:r>
              <a:rPr lang="en-US" altLang="zh-CN">
                <a:sym typeface="+mn-ea"/>
              </a:rPr>
              <a:t>  =  ∑ </a:t>
            </a:r>
            <a:r>
              <a:rPr lang="zh-CN" altLang="en-US" baseline="-25000">
                <a:sym typeface="+mn-ea"/>
              </a:rPr>
              <a:t>事例光子</a:t>
            </a:r>
            <a:r>
              <a:rPr lang="zh-CN" altLang="en-US" baseline="-25000">
                <a:sym typeface="+mn-ea"/>
              </a:rPr>
              <a:t>所在的像素</a:t>
            </a:r>
            <a:r>
              <a:rPr lang="en-US" altLang="zh-CN" baseline="-25000">
                <a:sym typeface="+mn-ea"/>
              </a:rPr>
              <a:t>      </a:t>
            </a:r>
            <a:r>
              <a:rPr lang="en-US" altLang="zh-CN">
                <a:sym typeface="+mn-ea"/>
              </a:rPr>
              <a:t>ln   Poisson(  </a:t>
            </a:r>
            <a:r>
              <a:rPr lang="en-US" altLang="zh-CN" b="1">
                <a:sym typeface="+mn-ea"/>
              </a:rPr>
              <a:t>k</a:t>
            </a:r>
            <a:r>
              <a:rPr lang="en-US" altLang="zh-CN">
                <a:sym typeface="+mn-ea"/>
              </a:rPr>
              <a:t>   ,  </a:t>
            </a:r>
            <a:r>
              <a:rPr lang="en-US" altLang="zh-CN" b="1">
                <a:sym typeface="+mn-ea"/>
              </a:rPr>
              <a:t>λ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>
                <a:sym typeface="+mn-ea"/>
              </a:rPr>
              <a:t> )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计算</a:t>
            </a:r>
            <a:r>
              <a:rPr lang="en-US" altLang="zh-CN" b="1">
                <a:sym typeface="+mn-ea"/>
              </a:rPr>
              <a:t>likelihood_k</a:t>
            </a:r>
            <a:r>
              <a:rPr lang="zh-CN" altLang="en-US">
                <a:sym typeface="+mn-ea"/>
              </a:rPr>
              <a:t>时，</a:t>
            </a:r>
            <a:r>
              <a:rPr lang="en-US" altLang="zh-CN" b="1">
                <a:sym typeface="+mn-ea"/>
              </a:rPr>
              <a:t>λ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来自</a:t>
            </a:r>
            <a:r>
              <a:rPr lang="en-US" altLang="zh-CN">
                <a:sym typeface="+mn-ea"/>
              </a:rPr>
              <a:t>k,   </a:t>
            </a:r>
            <a:r>
              <a:rPr lang="zh-CN" altLang="en-US">
                <a:sym typeface="+mn-ea"/>
              </a:rPr>
              <a:t>而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ym typeface="+mn-ea"/>
              </a:rPr>
              <a:t>k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还是来自</a:t>
            </a:r>
            <a:r>
              <a:rPr lang="en-US" altLang="zh-CN">
                <a:sym typeface="+mn-ea"/>
              </a:rPr>
              <a:t>pi 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加</a:t>
            </a:r>
            <a:r>
              <a:rPr lang="en-US" altLang="zh-CN" b="1">
                <a:sym typeface="+mn-ea"/>
              </a:rPr>
              <a:t>10</a:t>
            </a:r>
            <a:r>
              <a:rPr lang="en-US" altLang="zh-CN" b="1" baseline="30000">
                <a:sym typeface="+mn-ea"/>
              </a:rPr>
              <a:t>-3</a:t>
            </a:r>
            <a:r>
              <a:rPr lang="zh-CN" altLang="en-US" b="1">
                <a:sym typeface="+mn-ea"/>
              </a:rPr>
              <a:t>本底</a:t>
            </a:r>
            <a:r>
              <a:rPr lang="zh-CN" altLang="en-US">
                <a:sym typeface="+mn-ea"/>
              </a:rPr>
              <a:t>：遍历</a:t>
            </a:r>
            <a:r>
              <a:rPr lang="en-US" altLang="zh-CN">
                <a:sym typeface="+mn-ea"/>
              </a:rPr>
              <a:t> λ</a:t>
            </a:r>
            <a:r>
              <a:rPr lang="en-US" altLang="zh-CN" baseline="-25000">
                <a:sym typeface="+mn-ea"/>
              </a:rPr>
              <a:t>pi</a:t>
            </a:r>
            <a:r>
              <a:rPr lang="en-US" altLang="zh-CN">
                <a:sym typeface="+mn-ea"/>
              </a:rPr>
              <a:t>≠0 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  λ</a:t>
            </a:r>
            <a:r>
              <a:rPr lang="en-US" altLang="zh-CN" baseline="-25000">
                <a:sym typeface="+mn-ea"/>
              </a:rPr>
              <a:t>k</a:t>
            </a:r>
            <a:r>
              <a:rPr lang="en-US" altLang="zh-CN">
                <a:sym typeface="+mn-ea"/>
              </a:rPr>
              <a:t>≠0 </a:t>
            </a:r>
            <a:r>
              <a:rPr lang="zh-CN" altLang="en-US">
                <a:sym typeface="+mn-ea"/>
              </a:rPr>
              <a:t>，且</a:t>
            </a:r>
            <a:r>
              <a:rPr lang="en-US" altLang="zh-CN">
                <a:sym typeface="+mn-ea"/>
              </a:rPr>
              <a:t> k=0</a:t>
            </a:r>
            <a:r>
              <a:rPr lang="zh-CN" altLang="en-US">
                <a:sym typeface="+mn-ea"/>
              </a:rPr>
              <a:t>的像素，有</a:t>
            </a:r>
            <a:r>
              <a:rPr lang="en-US" altLang="zh-CN">
                <a:sym typeface="+mn-ea"/>
              </a:rPr>
              <a:t>10</a:t>
            </a:r>
            <a:r>
              <a:rPr lang="en-US" altLang="zh-CN" baseline="30000">
                <a:sym typeface="+mn-ea"/>
              </a:rPr>
              <a:t>-3 </a:t>
            </a:r>
            <a:r>
              <a:rPr lang="zh-CN" altLang="en-US">
                <a:sym typeface="+mn-ea"/>
              </a:rPr>
              <a:t>的概率令该像素</a:t>
            </a:r>
            <a:r>
              <a:rPr lang="en-US" altLang="zh-CN">
                <a:sym typeface="+mn-ea"/>
              </a:rPr>
              <a:t>k=1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sym typeface="+mn-ea"/>
              </a:rPr>
              <a:t>加</a:t>
            </a:r>
            <a:r>
              <a:rPr lang="en-US" altLang="zh-CN" b="1">
                <a:sym typeface="+mn-ea"/>
              </a:rPr>
              <a:t>cut</a:t>
            </a:r>
            <a:r>
              <a:rPr lang="zh-CN" altLang="en-US" b="1">
                <a:sym typeface="+mn-ea"/>
              </a:rPr>
              <a:t>条件：</a:t>
            </a:r>
            <a:r>
              <a:rPr lang="zh-CN" altLang="en-US">
                <a:sym typeface="+mn-ea"/>
              </a:rPr>
              <a:t>遍历所有像素，如果λ&lt;5x10</a:t>
            </a:r>
            <a:r>
              <a:rPr lang="zh-CN" altLang="en-US" baseline="30000">
                <a:sym typeface="+mn-ea"/>
              </a:rPr>
              <a:t>-4</a:t>
            </a:r>
            <a:r>
              <a:rPr lang="zh-CN" altLang="en-US">
                <a:sym typeface="+mn-ea"/>
              </a:rPr>
              <a:t> ,则令该像素</a:t>
            </a:r>
            <a:r>
              <a:rPr lang="en-US" altLang="zh-CN">
                <a:sym typeface="+mn-ea"/>
              </a:rPr>
              <a:t>λ</a:t>
            </a:r>
            <a:r>
              <a:rPr lang="zh-CN" altLang="en-US">
                <a:sym typeface="+mn-ea"/>
              </a:rPr>
              <a:t>=0。</a:t>
            </a:r>
            <a:endParaRPr lang="zh-CN" altLang="en-US">
              <a:sym typeface="+mn-ea"/>
            </a:endParaRPr>
          </a:p>
        </p:txBody>
      </p:sp>
      <p:pic>
        <p:nvPicPr>
          <p:cNvPr id="4" name="图片 3" descr="792ab52cac78eb526eee444cf4c96c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15" y="1169035"/>
            <a:ext cx="4363085" cy="967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0970" y="514985"/>
            <a:ext cx="66243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u="sng">
                <a:solidFill>
                  <a:schemeClr val="accent1"/>
                </a:solidFill>
                <a:sym typeface="+mn-ea"/>
              </a:rPr>
              <a:t>Ⅰ</a:t>
            </a:r>
            <a:r>
              <a:rPr lang="zh-CN" altLang="en-US" b="1" u="sng">
                <a:solidFill>
                  <a:schemeClr val="accent1"/>
                </a:solidFill>
                <a:sym typeface="+mn-ea"/>
              </a:rPr>
              <a:t>：</a:t>
            </a:r>
            <a:r>
              <a:rPr lang="zh-CN" altLang="en-US">
                <a:sym typeface="+mn-ea"/>
              </a:rPr>
              <a:t>考虑</a:t>
            </a:r>
            <a:r>
              <a:rPr lang="en-US" altLang="zh-CN">
                <a:sym typeface="+mn-ea"/>
              </a:rPr>
              <a:t>pad</a:t>
            </a:r>
            <a:r>
              <a:rPr lang="zh-CN" altLang="en-US">
                <a:sym typeface="+mn-ea"/>
              </a:rPr>
              <a:t>上某个像素</a:t>
            </a:r>
            <a:r>
              <a:rPr lang="en-US" altLang="zh-CN">
                <a:sym typeface="+mn-ea"/>
              </a:rPr>
              <a:t>/bin</a:t>
            </a:r>
            <a:r>
              <a:rPr lang="zh-CN" altLang="en-US">
                <a:sym typeface="+mn-ea"/>
              </a:rPr>
              <a:t>，它接收到的光子数是随机变量，服从泊松分布。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泊松分布的均值</a:t>
            </a:r>
            <a:r>
              <a:rPr lang="en-US" altLang="zh-CN">
                <a:sym typeface="+mn-ea"/>
              </a:rPr>
              <a:t> λ </a:t>
            </a:r>
            <a:r>
              <a:rPr lang="zh-CN" altLang="en-US">
                <a:sym typeface="+mn-ea"/>
              </a:rPr>
              <a:t>是平均光子数</a:t>
            </a:r>
            <a:r>
              <a:rPr lang="en-US" altLang="zh-CN">
                <a:sym typeface="+mn-ea"/>
              </a:rPr>
              <a:t>mean</a:t>
            </a:r>
            <a:r>
              <a:rPr lang="zh-CN" altLang="en-US">
                <a:sym typeface="+mn-ea"/>
              </a:rPr>
              <a:t>。（左图</a:t>
            </a:r>
            <a:r>
              <a:rPr lang="en-US" altLang="zh-CN">
                <a:sym typeface="+mn-ea"/>
              </a:rPr>
              <a:t>z</a:t>
            </a:r>
            <a:r>
              <a:rPr lang="zh-CN" altLang="en-US">
                <a:sym typeface="+mn-ea"/>
              </a:rPr>
              <a:t>轴）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</a:t>
            </a:r>
            <a:endParaRPr lang="en-US" altLang="zh-CN"/>
          </a:p>
          <a:p>
            <a:r>
              <a:rPr lang="en-US" altLang="zh-CN">
                <a:sym typeface="+mn-ea"/>
              </a:rPr>
              <a:t>        </a:t>
            </a:r>
            <a:r>
              <a:rPr lang="en-US" altLang="zh-CN" b="1">
                <a:sym typeface="+mn-ea"/>
              </a:rPr>
              <a:t>λ</a:t>
            </a:r>
            <a:r>
              <a:rPr lang="en-US" altLang="zh-CN">
                <a:sym typeface="+mn-ea"/>
              </a:rPr>
              <a:t> = </a:t>
            </a:r>
            <a:r>
              <a:rPr lang="zh-CN" altLang="en-US">
                <a:sym typeface="+mn-ea"/>
              </a:rPr>
              <a:t>这个</a:t>
            </a:r>
            <a:r>
              <a:rPr lang="en-US" altLang="zh-CN">
                <a:sym typeface="+mn-ea"/>
              </a:rPr>
              <a:t>bin</a:t>
            </a:r>
            <a:r>
              <a:rPr lang="zh-CN" altLang="en-US">
                <a:sym typeface="+mn-ea"/>
              </a:rPr>
              <a:t>的值</a:t>
            </a:r>
            <a:r>
              <a:rPr lang="en-US" altLang="zh-CN">
                <a:sym typeface="+mn-ea"/>
              </a:rPr>
              <a:t> /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总事例数</a:t>
            </a:r>
            <a:r>
              <a:rPr lang="en-US" altLang="zh-CN">
                <a:sym typeface="+mn-ea"/>
              </a:rPr>
              <a:t> </a:t>
            </a:r>
            <a:endParaRPr lang="en-US" altLang="zh-CN"/>
          </a:p>
          <a:p>
            <a:r>
              <a:rPr lang="zh-CN" altLang="en-US">
                <a:sym typeface="+mn-ea"/>
              </a:rPr>
              <a:t>而</a:t>
            </a:r>
            <a:r>
              <a:rPr lang="en-US" altLang="zh-CN">
                <a:sym typeface="+mn-ea"/>
              </a:rPr>
              <a:t>   </a:t>
            </a:r>
            <a:r>
              <a:rPr lang="en-US" altLang="zh-CN" b="1">
                <a:sym typeface="+mn-ea"/>
              </a:rPr>
              <a:t>k</a:t>
            </a:r>
            <a:r>
              <a:rPr lang="en-US" altLang="zh-CN">
                <a:sym typeface="+mn-ea"/>
              </a:rPr>
              <a:t> = </a:t>
            </a:r>
            <a:r>
              <a:rPr lang="zh-CN" altLang="en-US">
                <a:sym typeface="+mn-ea"/>
              </a:rPr>
              <a:t>这个事例打在这个像素上的光子数，一般</a:t>
            </a:r>
            <a:r>
              <a:rPr lang="en-US" altLang="zh-CN">
                <a:sym typeface="+mn-ea"/>
              </a:rPr>
              <a:t>k=1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9095" y="3607435"/>
            <a:ext cx="5005705" cy="2287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 u="sng">
                <a:solidFill>
                  <a:schemeClr val="accent1"/>
                </a:solidFill>
                <a:sym typeface="+mn-ea"/>
              </a:rPr>
              <a:t>Ⅲ：</a:t>
            </a:r>
            <a:r>
              <a:rPr lang="zh-CN" altLang="en-US">
                <a:sym typeface="+mn-ea"/>
              </a:rPr>
              <a:t>  计算出六组结果</a:t>
            </a:r>
            <a:r>
              <a:rPr lang="zh-CN" altLang="en-US">
                <a:sym typeface="+mn-ea"/>
              </a:rPr>
              <a:t>后，做</a:t>
            </a:r>
            <a:r>
              <a:rPr lang="en-US" altLang="zh-CN">
                <a:sym typeface="+mn-ea"/>
              </a:rPr>
              <a:t>pi - k - p </a:t>
            </a:r>
            <a:r>
              <a:rPr lang="zh-CN" altLang="en-US">
                <a:sym typeface="+mn-ea"/>
              </a:rPr>
              <a:t>鉴别。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如果一个事例被鉴别为</a:t>
            </a:r>
            <a:r>
              <a:rPr lang="en-US" altLang="zh-CN">
                <a:sym typeface="+mn-ea"/>
              </a:rPr>
              <a:t>pi</a:t>
            </a:r>
            <a:r>
              <a:rPr lang="zh-CN" altLang="en-US">
                <a:sym typeface="+mn-ea"/>
              </a:rPr>
              <a:t>，它满足的条件是：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Pi-k</a:t>
            </a:r>
            <a:r>
              <a:rPr lang="zh-CN" altLang="en-US">
                <a:sym typeface="+mn-ea"/>
              </a:rPr>
              <a:t>鉴别时，</a:t>
            </a:r>
            <a:r>
              <a:rPr lang="en-US" altLang="zh-CN">
                <a:sym typeface="+mn-ea"/>
              </a:rPr>
              <a:t>DLLK= likelihood_pi - likelihood_k &gt;0      </a:t>
            </a:r>
            <a:r>
              <a:rPr lang="zh-CN" altLang="en-US">
                <a:sym typeface="+mn-ea"/>
              </a:rPr>
              <a:t>且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Pi-P</a:t>
            </a:r>
            <a:r>
              <a:rPr lang="zh-CN" altLang="en-US">
                <a:sym typeface="+mn-ea"/>
              </a:rPr>
              <a:t>鉴别时，</a:t>
            </a:r>
            <a:r>
              <a:rPr lang="en-US" altLang="zh-CN">
                <a:sym typeface="+mn-ea"/>
              </a:rPr>
              <a:t>DLLP = likelihood_pi - likelihood_p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&gt;0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59385" y="627570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56540" y="132715"/>
            <a:ext cx="11817350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③用极大似然法</a:t>
            </a:r>
            <a:r>
              <a:rPr lang="zh-CN" altLang="en-US" b="1"/>
              <a:t>鉴别的代码</a:t>
            </a:r>
            <a:r>
              <a:rPr lang="zh-CN" altLang="en-US" b="1"/>
              <a:t>细节：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6280150" y="621030"/>
            <a:ext cx="5746750" cy="5988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输入</a:t>
            </a:r>
            <a:r>
              <a:rPr lang="zh-CN" altLang="en-US">
                <a:sym typeface="+mn-ea"/>
              </a:rPr>
              <a:t>变量：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hist      </a:t>
            </a:r>
            <a:r>
              <a:rPr lang="en-US" altLang="zh-CN" b="1">
                <a:sym typeface="+mn-ea"/>
              </a:rPr>
              <a:t> -&gt;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这个事例的光子在一块</a:t>
            </a:r>
            <a:r>
              <a:rPr lang="zh-CN" altLang="en-US">
                <a:sym typeface="+mn-ea"/>
              </a:rPr>
              <a:t>板子上的位置</a:t>
            </a:r>
            <a:r>
              <a:rPr lang="zh-CN" altLang="en-US">
                <a:sym typeface="+mn-ea"/>
              </a:rPr>
              <a:t>分布。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histpdf </a:t>
            </a:r>
            <a:r>
              <a:rPr lang="en-US" altLang="zh-CN" b="1">
                <a:sym typeface="+mn-ea"/>
              </a:rPr>
              <a:t>-&gt;</a:t>
            </a:r>
            <a:r>
              <a:rPr lang="en-US" altLang="zh-CN">
                <a:sym typeface="+mn-ea"/>
              </a:rPr>
              <a:t>  pi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入射时光子在一块板子上的</a:t>
            </a:r>
            <a:r>
              <a:rPr lang="en-US" altLang="zh-CN">
                <a:sym typeface="+mn-ea"/>
              </a:rPr>
              <a:t>pdf</a:t>
            </a:r>
            <a:r>
              <a:rPr lang="zh-CN" altLang="en-US">
                <a:sym typeface="+mn-ea"/>
              </a:rPr>
              <a:t>分布。</a:t>
            </a: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histexpand ≈  histpdf_pi ∪ histpdf_k   </a:t>
            </a:r>
            <a:r>
              <a:rPr lang="en-US" altLang="zh-CN" b="1">
                <a:sym typeface="+mn-ea"/>
              </a:rPr>
              <a:t>-&gt;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得到所有有信号的像素位置，</a:t>
            </a:r>
            <a:r>
              <a:rPr lang="zh-CN" altLang="en-US">
                <a:sym typeface="+mn-ea"/>
              </a:rPr>
              <a:t>再把它们的</a:t>
            </a:r>
            <a:r>
              <a:rPr lang="en-US" altLang="zh-CN">
                <a:sym typeface="+mn-ea"/>
              </a:rPr>
              <a:t>bin</a:t>
            </a:r>
            <a:r>
              <a:rPr lang="zh-CN" altLang="en-US">
                <a:sym typeface="+mn-ea"/>
              </a:rPr>
              <a:t>值设为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trick: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Ⅰ</a:t>
            </a:r>
            <a:r>
              <a:rPr lang="zh-CN" altLang="en-US">
                <a:sym typeface="+mn-ea"/>
              </a:rPr>
              <a:t>：计算时，对所有</a:t>
            </a:r>
            <a:r>
              <a:rPr lang="en-US" altLang="zh-CN">
                <a:sym typeface="+mn-ea"/>
              </a:rPr>
              <a:t>likelihood</a:t>
            </a:r>
            <a:r>
              <a:rPr lang="zh-CN" altLang="en-US">
                <a:sym typeface="+mn-ea"/>
              </a:rPr>
              <a:t>值乘以</a:t>
            </a:r>
            <a:r>
              <a:rPr lang="en-US" altLang="zh-CN">
                <a:sym typeface="+mn-ea"/>
              </a:rPr>
              <a:t>-2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Ⅱ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利用</a:t>
            </a:r>
            <a:r>
              <a:rPr lang="en-US" altLang="zh-CN">
                <a:sym typeface="+mn-ea"/>
              </a:rPr>
              <a:t>histexpand  , </a:t>
            </a:r>
            <a:r>
              <a:rPr lang="zh-CN" altLang="en-US">
                <a:sym typeface="+mn-ea"/>
              </a:rPr>
              <a:t>如果</a:t>
            </a:r>
            <a:r>
              <a:rPr lang="en-US" altLang="zh-CN">
                <a:sym typeface="+mn-ea"/>
              </a:rPr>
              <a:t> λ</a:t>
            </a:r>
            <a:r>
              <a:rPr lang="en-US" altLang="zh-CN" baseline="-25000">
                <a:sym typeface="+mn-ea"/>
              </a:rPr>
              <a:t>pi</a:t>
            </a:r>
            <a:r>
              <a:rPr lang="en-US" altLang="zh-CN">
                <a:sym typeface="+mn-ea"/>
              </a:rPr>
              <a:t>=0 </a:t>
            </a:r>
            <a:r>
              <a:rPr lang="zh-CN" altLang="en-US">
                <a:sym typeface="+mn-ea"/>
              </a:rPr>
              <a:t>且</a:t>
            </a:r>
            <a:r>
              <a:rPr lang="en-US" altLang="zh-CN">
                <a:sym typeface="+mn-ea"/>
              </a:rPr>
              <a:t> λ</a:t>
            </a:r>
            <a:r>
              <a:rPr lang="en-US" altLang="zh-CN" baseline="-25000">
                <a:sym typeface="+mn-ea"/>
              </a:rPr>
              <a:t>k  </a:t>
            </a:r>
            <a:r>
              <a:rPr lang="en-US" altLang="zh-CN">
                <a:sym typeface="+mn-ea"/>
              </a:rPr>
              <a:t>=0  </a:t>
            </a:r>
            <a:r>
              <a:rPr lang="zh-CN" altLang="en-US">
                <a:sym typeface="+mn-ea"/>
              </a:rPr>
              <a:t>则计算</a:t>
            </a:r>
            <a:r>
              <a:rPr lang="en-US" altLang="zh-CN">
                <a:sym typeface="+mn-ea"/>
              </a:rPr>
              <a:t>likelihood</a:t>
            </a:r>
            <a:r>
              <a:rPr lang="zh-CN" altLang="en-US">
                <a:sym typeface="+mn-ea"/>
              </a:rPr>
              <a:t>时跳过这个</a:t>
            </a:r>
            <a:r>
              <a:rPr lang="zh-CN" altLang="en-US">
                <a:sym typeface="+mn-ea"/>
              </a:rPr>
              <a:t>像素。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Ⅲ</a:t>
            </a:r>
            <a:r>
              <a:rPr lang="zh-CN" altLang="en-US">
                <a:sym typeface="+mn-ea"/>
              </a:rPr>
              <a:t>：加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条件是通过对</a:t>
            </a:r>
            <a:r>
              <a:rPr lang="en-US" altLang="zh-CN">
                <a:sym typeface="+mn-ea"/>
              </a:rPr>
              <a:t>histpdf</a:t>
            </a:r>
            <a:r>
              <a:rPr lang="zh-CN" altLang="en-US">
                <a:sym typeface="+mn-ea"/>
              </a:rPr>
              <a:t>操作</a:t>
            </a:r>
            <a:r>
              <a:rPr lang="zh-CN" altLang="en-US">
                <a:sym typeface="+mn-ea"/>
              </a:rPr>
              <a:t>实现的。</a:t>
            </a:r>
            <a:endParaRPr lang="zh-CN" altLang="en-US">
              <a:sym typeface="+mn-ea"/>
            </a:endParaRPr>
          </a:p>
        </p:txBody>
      </p:sp>
      <p:pic>
        <p:nvPicPr>
          <p:cNvPr id="6" name="图片 5" descr="3148928969fd6adc77c4f271ea308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" y="697230"/>
            <a:ext cx="5992495" cy="5578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59385" y="6275705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56540" y="132715"/>
            <a:ext cx="11817350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③</a:t>
            </a:r>
            <a:r>
              <a:rPr lang="en-US" altLang="zh-CN" b="1"/>
              <a:t>histpdf</a:t>
            </a:r>
            <a:r>
              <a:rPr lang="zh-CN" altLang="en-US" b="1"/>
              <a:t>与加</a:t>
            </a:r>
            <a:r>
              <a:rPr lang="en-US" altLang="zh-CN" b="1"/>
              <a:t>cut</a:t>
            </a:r>
            <a:r>
              <a:rPr lang="zh-CN" altLang="en-US" b="1"/>
              <a:t>条件的代码</a:t>
            </a:r>
            <a:r>
              <a:rPr lang="zh-CN" altLang="en-US" b="1"/>
              <a:t>细节：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6327140" y="3211830"/>
            <a:ext cx="5746750" cy="2806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Ⅰ</a:t>
            </a:r>
            <a:r>
              <a:rPr lang="zh-CN" altLang="en-US">
                <a:sym typeface="+mn-ea"/>
              </a:rPr>
              <a:t>：拿到每个事例光子的（</a:t>
            </a:r>
            <a:r>
              <a:rPr lang="en-US" altLang="zh-CN">
                <a:sym typeface="+mn-ea"/>
              </a:rPr>
              <a:t>x,y,z</a:t>
            </a:r>
            <a:r>
              <a:rPr lang="zh-CN" altLang="en-US">
                <a:sym typeface="+mn-ea"/>
              </a:rPr>
              <a:t>）坐标，如果在板子外面就旋转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°回到板子上。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Ⅱ</a:t>
            </a:r>
            <a:r>
              <a:rPr lang="zh-CN" altLang="en-US">
                <a:sym typeface="+mn-ea"/>
              </a:rPr>
              <a:t>：</a:t>
            </a:r>
            <a:r>
              <a:rPr lang="zh-CN" altLang="en-US">
                <a:sym typeface="+mn-ea"/>
              </a:rPr>
              <a:t>把每个光子的</a:t>
            </a:r>
            <a:r>
              <a:rPr lang="zh-CN" altLang="en-US">
                <a:sym typeface="+mn-ea"/>
              </a:rPr>
              <a:t>二维坐标填入二维直方图</a:t>
            </a:r>
            <a:r>
              <a:rPr lang="en-US" altLang="zh-CN">
                <a:sym typeface="+mn-ea"/>
              </a:rPr>
              <a:t>histpdf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Ⅲ</a:t>
            </a:r>
            <a:r>
              <a:rPr lang="zh-CN" altLang="en-US">
                <a:sym typeface="+mn-ea"/>
              </a:rPr>
              <a:t>：对</a:t>
            </a:r>
            <a:r>
              <a:rPr lang="en-US" altLang="zh-CN">
                <a:sym typeface="+mn-ea"/>
              </a:rPr>
              <a:t>  histpdf   </a:t>
            </a:r>
            <a:r>
              <a:rPr lang="zh-CN" altLang="en-US">
                <a:sym typeface="+mn-ea"/>
              </a:rPr>
              <a:t>缩放</a:t>
            </a:r>
            <a:r>
              <a:rPr lang="en-US" altLang="zh-CN">
                <a:sym typeface="+mn-ea"/>
              </a:rPr>
              <a:t>   1/</a:t>
            </a:r>
            <a:r>
              <a:rPr lang="zh-CN" altLang="en-US">
                <a:sym typeface="+mn-ea"/>
              </a:rPr>
              <a:t>事例数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倍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Ⅳ</a:t>
            </a:r>
            <a:r>
              <a:rPr lang="zh-CN" altLang="en-US">
                <a:sym typeface="+mn-ea"/>
              </a:rPr>
              <a:t>：此时做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，如果某个</a:t>
            </a:r>
            <a:r>
              <a:rPr lang="en-US" altLang="zh-CN">
                <a:sym typeface="+mn-ea"/>
              </a:rPr>
              <a:t>bin</a:t>
            </a:r>
            <a:r>
              <a:rPr lang="zh-CN" altLang="en-US">
                <a:sym typeface="+mn-ea"/>
              </a:rPr>
              <a:t>值</a:t>
            </a:r>
            <a:r>
              <a:rPr lang="en-US" altLang="zh-CN">
                <a:sym typeface="+mn-ea"/>
              </a:rPr>
              <a:t>&lt;5x10</a:t>
            </a:r>
            <a:r>
              <a:rPr lang="en-US" altLang="zh-CN" baseline="30000">
                <a:sym typeface="+mn-ea"/>
              </a:rPr>
              <a:t>-4  </a:t>
            </a:r>
            <a:r>
              <a:rPr lang="en-US" altLang="zh-CN">
                <a:sym typeface="+mn-ea"/>
              </a:rPr>
              <a:t>,</a:t>
            </a:r>
            <a:r>
              <a:rPr lang="en-US" altLang="zh-CN" baseline="30000">
                <a:sym typeface="+mn-ea"/>
              </a:rPr>
              <a:t> </a:t>
            </a:r>
            <a:r>
              <a:rPr lang="zh-CN" altLang="en-US">
                <a:sym typeface="+mn-ea"/>
              </a:rPr>
              <a:t>则令它等于</a:t>
            </a:r>
            <a:r>
              <a:rPr lang="en-US" altLang="zh-CN">
                <a:sym typeface="+mn-ea"/>
              </a:rPr>
              <a:t>0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ym typeface="+mn-ea"/>
              </a:rPr>
              <a:t>这些</a:t>
            </a:r>
            <a:r>
              <a:rPr lang="en-US" altLang="zh-CN">
                <a:sym typeface="+mn-ea"/>
              </a:rPr>
              <a:t>bin</a:t>
            </a:r>
            <a:r>
              <a:rPr lang="zh-CN" altLang="en-US">
                <a:sym typeface="+mn-ea"/>
              </a:rPr>
              <a:t>里</a:t>
            </a:r>
            <a:r>
              <a:rPr lang="zh-CN" altLang="en-US">
                <a:sym typeface="+mn-ea"/>
              </a:rPr>
              <a:t>的事例光子不参与计算</a:t>
            </a:r>
            <a:r>
              <a:rPr lang="en-US" altLang="zh-CN">
                <a:sym typeface="+mn-ea"/>
              </a:rPr>
              <a:t>likelihood</a:t>
            </a:r>
            <a:r>
              <a:rPr lang="zh-CN" altLang="en-US">
                <a:sym typeface="+mn-ea"/>
              </a:rPr>
              <a:t>时的</a:t>
            </a:r>
            <a:r>
              <a:rPr lang="en-US" altLang="zh-CN">
                <a:sym typeface="+mn-ea"/>
              </a:rPr>
              <a:t> Σ  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pic>
        <p:nvPicPr>
          <p:cNvPr id="3" name="图片 2" descr="0e4674ec0ef4ccd5556eda287bf8b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713740"/>
            <a:ext cx="5795645" cy="5207000"/>
          </a:xfrm>
          <a:prstGeom prst="rect">
            <a:avLst/>
          </a:prstGeom>
        </p:spPr>
      </p:pic>
      <p:pic>
        <p:nvPicPr>
          <p:cNvPr id="4" name="图片 3" descr="df08195277ccd8f2ac3b45b7682cd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140" y="325755"/>
            <a:ext cx="5528945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07315" y="6338570"/>
            <a:ext cx="397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431155" y="626110"/>
            <a:ext cx="5772150" cy="161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ym typeface="+mn-ea"/>
              </a:rPr>
              <a:t>Pi</a:t>
            </a:r>
            <a:r>
              <a:rPr lang="zh-CN" altLang="en-US" sz="2400" b="1">
                <a:sym typeface="+mn-ea"/>
              </a:rPr>
              <a:t>入射（</a:t>
            </a:r>
            <a:r>
              <a:rPr lang="en-US" altLang="zh-CN" sz="2400" b="1">
                <a:sym typeface="+mn-ea"/>
              </a:rPr>
              <a:t>5mmPixel</a:t>
            </a:r>
            <a:r>
              <a:rPr lang="zh-CN" altLang="en-US" sz="2400" b="1">
                <a:sym typeface="+mn-ea"/>
              </a:rPr>
              <a:t>非编码</a:t>
            </a:r>
            <a:r>
              <a:rPr lang="zh-CN" altLang="en-US" sz="2400" b="1">
                <a:sym typeface="+mn-ea"/>
              </a:rPr>
              <a:t>读出）</a:t>
            </a:r>
            <a:r>
              <a:rPr lang="zh-CN" altLang="en-US" sz="2400" b="1">
                <a:sym typeface="+mn-ea"/>
              </a:rPr>
              <a:t>：</a:t>
            </a:r>
            <a:endParaRPr lang="zh-CN" altLang="en-US" sz="2400" b="1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考虑到像素的数量在几万，物理本底高于</a:t>
            </a:r>
            <a:r>
              <a:rPr lang="en-US" altLang="zh-CN" sz="2400">
                <a:sym typeface="+mn-ea"/>
              </a:rPr>
              <a:t>10</a:t>
            </a:r>
            <a:r>
              <a:rPr lang="en-US" altLang="zh-CN" sz="2400" baseline="30000">
                <a:solidFill>
                  <a:schemeClr val="tx1"/>
                </a:solidFill>
                <a:uFillTx/>
                <a:sym typeface="+mn-ea"/>
              </a:rPr>
              <a:t>-4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会影响PIDratio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901065" y="6380480"/>
            <a:ext cx="323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           0.01</a:t>
            </a:r>
            <a:r>
              <a:rPr lang="zh-CN" altLang="en-US" b="1"/>
              <a:t>（上）和</a:t>
            </a:r>
            <a:r>
              <a:rPr lang="en-US" altLang="zh-CN" b="1"/>
              <a:t>0.001</a:t>
            </a:r>
            <a:r>
              <a:rPr lang="zh-CN" altLang="en-US" b="1"/>
              <a:t>（下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881620" y="6338570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0.0001</a:t>
            </a:r>
            <a:r>
              <a:rPr lang="zh-CN" altLang="en-US" b="1"/>
              <a:t>本底</a:t>
            </a:r>
            <a:endParaRPr lang="zh-CN" altLang="en-US" b="1"/>
          </a:p>
        </p:txBody>
      </p:sp>
      <p:pic>
        <p:nvPicPr>
          <p:cNvPr id="5" name="图片 4" descr="2b7bd7da61fab10a08d456eabcf614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" y="-635"/>
            <a:ext cx="4592955" cy="3251835"/>
          </a:xfrm>
          <a:prstGeom prst="rect">
            <a:avLst/>
          </a:prstGeom>
        </p:spPr>
      </p:pic>
      <p:pic>
        <p:nvPicPr>
          <p:cNvPr id="8" name="图片 7" descr="9272d31fe102c56a0735f8d9682ded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65" y="3292475"/>
            <a:ext cx="4225925" cy="3046095"/>
          </a:xfrm>
          <a:prstGeom prst="rect">
            <a:avLst/>
          </a:prstGeom>
        </p:spPr>
      </p:pic>
      <p:pic>
        <p:nvPicPr>
          <p:cNvPr id="2" name="图片 1" descr="3eb51d71947f646d8de596644790d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105" y="3076575"/>
            <a:ext cx="4575810" cy="3261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80975" y="630301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357370" y="219710"/>
            <a:ext cx="5593080" cy="1189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ym typeface="+mn-ea"/>
              </a:rPr>
              <a:t>Cherenkov light</a:t>
            </a:r>
            <a:r>
              <a:rPr lang="zh-CN" altLang="en-US" sz="2400" b="1">
                <a:sym typeface="+mn-ea"/>
              </a:rPr>
              <a:t>：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石英的</a:t>
            </a:r>
            <a:r>
              <a:rPr lang="en-US" altLang="zh-CN" sz="2400">
                <a:sym typeface="+mn-ea"/>
              </a:rPr>
              <a:t>     2</a:t>
            </a:r>
            <a:r>
              <a:rPr lang="zh-CN" altLang="en-US" sz="2400">
                <a:sym typeface="+mn-ea"/>
              </a:rPr>
              <a:t>全氟己烷的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 b="1">
                <a:sym typeface="+mn-ea"/>
              </a:rPr>
              <a:t>现象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>
                <a:sym typeface="+mn-ea"/>
              </a:rPr>
              <a:t>10</a:t>
            </a:r>
            <a:r>
              <a:rPr lang="zh-CN" altLang="en-US" sz="2400">
                <a:sym typeface="+mn-ea"/>
              </a:rPr>
              <a:t>°附近的切伦科夫光有较大弥散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2" name="图片 1" descr="pi_2.00_5_no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557655"/>
            <a:ext cx="3515995" cy="2538095"/>
          </a:xfrm>
          <a:prstGeom prst="rect">
            <a:avLst/>
          </a:prstGeom>
        </p:spPr>
      </p:pic>
      <p:pic>
        <p:nvPicPr>
          <p:cNvPr id="3" name="图片 2" descr="pi_2.00_10_nob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380" y="1659255"/>
            <a:ext cx="3502660" cy="2527935"/>
          </a:xfrm>
          <a:prstGeom prst="rect">
            <a:avLst/>
          </a:prstGeom>
        </p:spPr>
      </p:pic>
      <p:pic>
        <p:nvPicPr>
          <p:cNvPr id="7" name="图片 6" descr="pi_2.00_15_no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810" y="4244340"/>
            <a:ext cx="3483610" cy="2513965"/>
          </a:xfrm>
          <a:prstGeom prst="rect">
            <a:avLst/>
          </a:prstGeom>
        </p:spPr>
      </p:pic>
      <p:pic>
        <p:nvPicPr>
          <p:cNvPr id="8" name="图片 7" descr="pi_2.00_20_nob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20" y="4230370"/>
            <a:ext cx="3502025" cy="2527935"/>
          </a:xfrm>
          <a:prstGeom prst="rect">
            <a:avLst/>
          </a:prstGeom>
        </p:spPr>
      </p:pic>
      <p:pic>
        <p:nvPicPr>
          <p:cNvPr id="9" name="图片 8" descr="9272d31fe102c56a0735f8d9682ded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805" y="43180"/>
            <a:ext cx="3068955" cy="2212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80975" y="630301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485515" y="48260"/>
            <a:ext cx="7194550" cy="988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ym typeface="+mn-ea"/>
              </a:rPr>
              <a:t>尝试：</a:t>
            </a:r>
            <a:r>
              <a:rPr lang="zh-CN" altLang="en-US" sz="2400">
                <a:sym typeface="+mn-ea"/>
              </a:rPr>
              <a:t>对</a:t>
            </a:r>
            <a:r>
              <a:rPr lang="en-US" altLang="zh-CN" sz="2400">
                <a:sym typeface="+mn-ea"/>
              </a:rPr>
              <a:t>z</a:t>
            </a:r>
            <a:r>
              <a:rPr lang="zh-CN" altLang="en-US" sz="2400">
                <a:sym typeface="+mn-ea"/>
              </a:rPr>
              <a:t>轴加</a:t>
            </a:r>
            <a:r>
              <a:rPr lang="en-US" altLang="zh-CN" sz="2400">
                <a:sym typeface="+mn-ea"/>
              </a:rPr>
              <a:t>cut</a:t>
            </a:r>
            <a:r>
              <a:rPr lang="zh-CN" altLang="en-US" sz="2400">
                <a:sym typeface="+mn-ea"/>
              </a:rPr>
              <a:t>条件，丢掉概率低的杂散光子，只使用有限区域的光子信息做粒子鉴别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18" name="图片 17" descr="9272d31fe102c56a0735f8d9682ded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52705"/>
            <a:ext cx="3068955" cy="2212340"/>
          </a:xfrm>
          <a:prstGeom prst="rect">
            <a:avLst/>
          </a:prstGeom>
        </p:spPr>
      </p:pic>
      <p:pic>
        <p:nvPicPr>
          <p:cNvPr id="4" name="图片 3" descr="Cherenkov_pi_1.31_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" y="2298700"/>
            <a:ext cx="5494020" cy="3948430"/>
          </a:xfrm>
          <a:prstGeom prst="rect">
            <a:avLst/>
          </a:prstGeom>
        </p:spPr>
      </p:pic>
      <p:pic>
        <p:nvPicPr>
          <p:cNvPr id="5" name="图片 4" descr="cut1x10-4_Cherenkov_pi_1.31_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30" y="2225675"/>
            <a:ext cx="5596255" cy="40214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905875" y="6174740"/>
            <a:ext cx="1490345" cy="434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z&gt;5x10</a:t>
            </a:r>
            <a:r>
              <a:rPr lang="en-US" altLang="zh-CN" sz="2400" baseline="30000"/>
              <a:t>-4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PP_MARK_KEY" val="6a10ca6b-94a0-4646-92c1-7b2f233c8bad"/>
  <p:tag name="COMMONDATA" val="eyJoZGlkIjoiM2EwYWQxMzYyYTY3MDllZTljMzU3NzZiNjU5NjJjOTE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3485</Words>
  <Application>WPS 演示</Application>
  <PresentationFormat>宽屏</PresentationFormat>
  <Paragraphs>397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HQY</dc:creator>
  <cp:lastModifiedBy>CreatorQwQ</cp:lastModifiedBy>
  <cp:revision>224</cp:revision>
  <dcterms:created xsi:type="dcterms:W3CDTF">2023-05-05T07:04:00Z</dcterms:created>
  <dcterms:modified xsi:type="dcterms:W3CDTF">2023-10-24T21:33:42Z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1CDA751D8B984A16926C26E8BCB49ACD_13</vt:lpwstr>
  </property>
  <property fmtid="{D5CDD505-2E9C-101B-9397-08002B2CF9AE}" pid="3" name="KSOProductBuildVer">
    <vt:lpwstr>2052-12.1.0.15712</vt:lpwstr>
  </property>
</Properties>
</file>