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2" r:id="rId5"/>
    <p:sldId id="259" r:id="rId6"/>
    <p:sldId id="261" r:id="rId7"/>
    <p:sldId id="260" r:id="rId8"/>
    <p:sldId id="266" r:id="rId9"/>
    <p:sldId id="263" r:id="rId10"/>
    <p:sldId id="265" r:id="rId11"/>
    <p:sldId id="264" r:id="rId12"/>
    <p:sldId id="267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75"/>
    <p:restoredTop sz="94689"/>
  </p:normalViewPr>
  <p:slideViewPr>
    <p:cSldViewPr snapToGrid="0">
      <p:cViewPr>
        <p:scale>
          <a:sx n="137" d="100"/>
          <a:sy n="137" d="100"/>
        </p:scale>
        <p:origin x="480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3896C-4A56-1D4A-93BB-BB721CCD29DD}" type="datetimeFigureOut">
              <a:rPr kumimoji="1" lang="zh-CN" altLang="en-US" smtClean="0"/>
              <a:t>2023/10/25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50E37-D606-3C43-8E20-8DAAB5F5012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3441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950E37-D606-3C43-8E20-8DAAB5F50126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2834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15F159-3D65-7F72-1A2B-1F067967E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3D73996-A7EE-5147-C404-810466DB6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3B5798-599B-729D-102C-AB4C3B0F5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3CD9-CAFE-B94F-AA73-DF378D0A3E23}" type="datetimeFigureOut">
              <a:rPr kumimoji="1" lang="zh-CN" altLang="en-US" smtClean="0"/>
              <a:t>2023/10/19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291CC5-38F9-39E1-0211-8A27C30E3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069BDE-A80C-CAA4-DE80-19895372D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93CB-6F00-2A4E-B416-B3F4B87CBFE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7974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87676C-63CB-28F1-4607-A7BA41FC9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E49C5EA-C32A-3895-6239-94B0F74190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F82D2D-854F-DEE8-D3C4-08D8B79D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3CD9-CAFE-B94F-AA73-DF378D0A3E23}" type="datetimeFigureOut">
              <a:rPr kumimoji="1" lang="zh-CN" altLang="en-US" smtClean="0"/>
              <a:t>2023/10/19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00F788-E92B-CB98-C6CB-6696FD366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22A234-0C0D-CC76-40D1-D3FCF41DC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93CB-6F00-2A4E-B416-B3F4B87CBFE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8754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D27B435-F923-99B8-81E6-E3E0EC543C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599B388-0002-9668-CD38-9D9B123F8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AB0D56-E4B2-803E-B6D6-BF4A3A944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3CD9-CAFE-B94F-AA73-DF378D0A3E23}" type="datetimeFigureOut">
              <a:rPr kumimoji="1" lang="zh-CN" altLang="en-US" smtClean="0"/>
              <a:t>2023/10/19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A078A8-3872-1662-AE82-70C26DC9B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4E7F4F-8696-0D79-3D3C-80D352990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93CB-6F00-2A4E-B416-B3F4B87CBFE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95012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119E37-6958-8FB0-CC60-170B2C8CD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BDB44E-6EDD-81E0-3966-6ED4F5009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857338-2D0B-ADCB-CD4D-02687220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3CD9-CAFE-B94F-AA73-DF378D0A3E23}" type="datetimeFigureOut">
              <a:rPr kumimoji="1" lang="zh-CN" altLang="en-US" smtClean="0"/>
              <a:t>2023/10/19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8E3AC9-A1EF-2E1C-3B6B-7637FA053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8AD518-BAC5-40FD-8002-8F3AB848E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93CB-6F00-2A4E-B416-B3F4B87CBFE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04557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8CDB5F-41F2-4C5C-57AE-B7A4BA6F0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4257523-8423-AE4C-D59D-65FE362DD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6AED4C-6C08-4556-A9F9-2C74E5C13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3CD9-CAFE-B94F-AA73-DF378D0A3E23}" type="datetimeFigureOut">
              <a:rPr kumimoji="1" lang="zh-CN" altLang="en-US" smtClean="0"/>
              <a:t>2023/10/19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1173CC-C5C5-1683-8376-3FEDED95B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06760B-A0CB-A914-59D0-F7FE7F871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93CB-6F00-2A4E-B416-B3F4B87CBFE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94259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9DEBB5-B1C9-87CB-C0BB-029337665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F2D765-12D4-3540-992E-5379EE42CE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28F8608-1D1F-94C6-0049-4F29BCB00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CF534F-4927-66F2-7DD1-7C2E32B83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3CD9-CAFE-B94F-AA73-DF378D0A3E23}" type="datetimeFigureOut">
              <a:rPr kumimoji="1" lang="zh-CN" altLang="en-US" smtClean="0"/>
              <a:t>2023/10/19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D90E5B-8DFF-10B9-65C4-5BB2BB84D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A84B0F7-F55B-C252-C6AC-07C51D510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93CB-6F00-2A4E-B416-B3F4B87CBFE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91947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5BE036-FA0E-C7BE-EEB8-C0A9B64AE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02FCC56-3058-B982-4BA3-47C74AC12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A887110-FB2D-9B6C-5AAB-E111D1140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FA5BE5D-95DA-5A38-E712-0A39FB309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FDD0A9C-E2BE-D7E2-F2F1-D117118F30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2769BB0-A9C9-5B35-54A8-09FABEC3F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3CD9-CAFE-B94F-AA73-DF378D0A3E23}" type="datetimeFigureOut">
              <a:rPr kumimoji="1" lang="zh-CN" altLang="en-US" smtClean="0"/>
              <a:t>2023/10/19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7032DFA-E01E-752A-5BDC-B79585FBD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A81A5FC-1DDB-FD31-D45A-0890E2F4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93CB-6F00-2A4E-B416-B3F4B87CBFE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0551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90C3BF-4508-D43F-CCC4-72265368C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77B249C-5863-8B30-5822-341422E52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3CD9-CAFE-B94F-AA73-DF378D0A3E23}" type="datetimeFigureOut">
              <a:rPr kumimoji="1" lang="zh-CN" altLang="en-US" smtClean="0"/>
              <a:t>2023/10/19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97681ED-A24F-1628-D928-0ECADC766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9A67CA5-15BC-68FE-AB95-D75921692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93CB-6F00-2A4E-B416-B3F4B87CBFE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62653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37C9A14-D80D-CAAC-26BB-02C5CF652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3CD9-CAFE-B94F-AA73-DF378D0A3E23}" type="datetimeFigureOut">
              <a:rPr kumimoji="1" lang="zh-CN" altLang="en-US" smtClean="0"/>
              <a:t>2023/10/19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81D8559-EED5-3DA5-B071-05EA219CF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954A5B4-AE3A-9518-6477-773E63344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93CB-6F00-2A4E-B416-B3F4B87CBFE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1909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F0413A-C561-CEE9-0552-D899D6570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71CF44-E04D-27D6-E333-BF3680314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C85F97D-ED6E-06C2-C821-3A96668CD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A7E1EFE-D25F-05BC-1E5C-90BEF99B8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3CD9-CAFE-B94F-AA73-DF378D0A3E23}" type="datetimeFigureOut">
              <a:rPr kumimoji="1" lang="zh-CN" altLang="en-US" smtClean="0"/>
              <a:t>2023/10/19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0F41F1F-E0A5-E4E4-BA7E-49CFF52D5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74CBF0F-B4D7-149A-D7C3-829BF1066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93CB-6F00-2A4E-B416-B3F4B87CBFE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35098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F814C2-77DD-FC4C-F004-A90BC9465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D6D57BB-7676-E4F7-5296-C66FCDA57F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C56F7F6-0F89-685C-25BF-5302DB514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0D7027-1793-544A-DECF-646ADFD2D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3CD9-CAFE-B94F-AA73-DF378D0A3E23}" type="datetimeFigureOut">
              <a:rPr kumimoji="1" lang="zh-CN" altLang="en-US" smtClean="0"/>
              <a:t>2023/10/19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1BFB3C5-51C1-C821-6536-2FC02CF27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E13A8BF-30AE-E9C1-7041-4BA358D10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93CB-6F00-2A4E-B416-B3F4B87CBFE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6433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3648823-A122-905C-8D7C-1CA03BA9B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BE7E6D-2ED9-2B85-2669-B01097C16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888207-C87A-583D-55E8-6A6525ABB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53CD9-CAFE-B94F-AA73-DF378D0A3E23}" type="datetimeFigureOut">
              <a:rPr kumimoji="1" lang="zh-CN" altLang="en-US" smtClean="0"/>
              <a:t>2023/10/19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9701B5-AFE7-53A7-F933-9F17D24A1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EC0E3F-47CB-AE02-914B-BA4E13C541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193CB-6F00-2A4E-B416-B3F4B87CBFE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9038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ABD78F-D59D-4785-8B1D-9B0DD591C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CN" altLang="en-US" dirty="0"/>
              <a:t>数字化进展</a:t>
            </a:r>
            <a:r>
              <a:rPr kumimoji="1" lang="en-US" altLang="zh-CN" dirty="0"/>
              <a:t>-RICH</a:t>
            </a:r>
            <a:endParaRPr kumimoji="1"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9864570-196F-192B-9F70-8CF4F6A372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79643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81B0CC-916D-68DC-7DBD-C92E083EB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不对平均光子数</a:t>
            </a:r>
            <a:r>
              <a:rPr kumimoji="1" lang="en-US" altLang="zh-CN" dirty="0"/>
              <a:t>cut</a:t>
            </a:r>
            <a:endParaRPr kumimoji="1"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F4DC0826-5E7F-A113-CCAF-38F7B20E9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9954" y="1825625"/>
            <a:ext cx="855209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48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935A495-6A79-1A07-CD53-F17806D46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70" y="485391"/>
            <a:ext cx="10962520" cy="569157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4045B05-D96A-09AA-835F-CA9460D53A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7000"/>
          </a:blip>
          <a:srcRect l="51009"/>
          <a:stretch/>
        </p:blipFill>
        <p:spPr>
          <a:xfrm>
            <a:off x="583211" y="485390"/>
            <a:ext cx="5370690" cy="5691571"/>
          </a:xfrm>
          <a:prstGeom prst="rect">
            <a:avLst/>
          </a:prstGeom>
        </p:spPr>
      </p:pic>
      <p:sp>
        <p:nvSpPr>
          <p:cNvPr id="9" name="标题 1">
            <a:extLst>
              <a:ext uri="{FF2B5EF4-FFF2-40B4-BE49-F238E27FC236}">
                <a16:creationId xmlns:a16="http://schemas.microsoft.com/office/drawing/2014/main" id="{3B615F64-75A7-CF56-0CD8-C299CCEDF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653" y="113198"/>
            <a:ext cx="8399106" cy="465299"/>
          </a:xfrm>
        </p:spPr>
        <p:txBody>
          <a:bodyPr>
            <a:normAutofit fontScale="90000"/>
          </a:bodyPr>
          <a:lstStyle/>
          <a:p>
            <a:r>
              <a:rPr kumimoji="1" lang="zh-CN" altLang="en-US" dirty="0"/>
              <a:t>平均光子数</a:t>
            </a:r>
            <a:r>
              <a:rPr kumimoji="1" lang="en-US" altLang="zh-CN" dirty="0"/>
              <a:t>cut&gt;0.6e-3</a:t>
            </a:r>
            <a:endParaRPr kumimoji="1"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79FC856-E2EB-578C-F659-D7AC77634433}"/>
              </a:ext>
            </a:extLst>
          </p:cNvPr>
          <p:cNvSpPr/>
          <p:nvPr/>
        </p:nvSpPr>
        <p:spPr>
          <a:xfrm>
            <a:off x="1427584" y="3004457"/>
            <a:ext cx="9013371" cy="53184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1830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3C0774-761F-C5D3-F4FE-67AD491B4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K Oscar &amp; pi pdf</a:t>
            </a:r>
            <a:endParaRPr kumimoji="1"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BA51EB3E-FECF-CBAD-D7A8-3D2C080BCD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5223" y="1825625"/>
            <a:ext cx="868155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91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5E4876-8BD3-54BD-C56B-EC16CC6DA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K Oscar &gt;0.6e-3 &amp;</a:t>
            </a:r>
            <a:r>
              <a:rPr kumimoji="1" lang="zh-CN" altLang="en-US" dirty="0"/>
              <a:t> 相应范围内的</a:t>
            </a:r>
            <a:r>
              <a:rPr kumimoji="1" lang="en-US" altLang="zh-CN" dirty="0"/>
              <a:t>pi</a:t>
            </a:r>
            <a:r>
              <a:rPr kumimoji="1" lang="zh-CN" altLang="en-US" dirty="0"/>
              <a:t> </a:t>
            </a:r>
            <a:r>
              <a:rPr kumimoji="1" lang="en-US" altLang="zh-CN" dirty="0"/>
              <a:t>pdf</a:t>
            </a:r>
            <a:endParaRPr kumimoji="1"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793C4EF8-F11D-CDD7-46DC-BAB86A6EC4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2830" y="1825625"/>
            <a:ext cx="852634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18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D19F1A-60E4-0ADD-8900-B9AC74BFF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K Oscar &amp; k pdf</a:t>
            </a:r>
            <a:endParaRPr kumimoji="1"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AFCEA8CF-AEBC-E275-A346-4CF71F6E4A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5377" y="1825625"/>
            <a:ext cx="848124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46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7CC897-8037-13BB-4A31-03E460E0D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K Oscar &gt; 0.6e-3 &amp; k pdf</a:t>
            </a:r>
            <a:endParaRPr kumimoji="1"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8FA691E5-5CAE-7893-061E-B59EA9672A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9170" y="1825625"/>
            <a:ext cx="861365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44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A97D35-5724-FCC3-C98D-C9ED2210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likelihood</a:t>
            </a:r>
            <a:endParaRPr kumimoji="1"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EAA160CD-8BB3-E909-5A9F-60E34EECB6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65548" y="1825625"/>
            <a:ext cx="4460904" cy="435133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839A2DE-4C27-9AB9-24C4-9A8F816938CD}"/>
              </a:ext>
            </a:extLst>
          </p:cNvPr>
          <p:cNvSpPr txBox="1"/>
          <p:nvPr/>
        </p:nvSpPr>
        <p:spPr>
          <a:xfrm>
            <a:off x="4870580" y="2304661"/>
            <a:ext cx="989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4.3k</a:t>
            </a:r>
            <a:endParaRPr kumimoji="1"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C1AA84F-512A-7C0A-2EEB-2C5A9CE6C338}"/>
              </a:ext>
            </a:extLst>
          </p:cNvPr>
          <p:cNvSpPr txBox="1"/>
          <p:nvPr/>
        </p:nvSpPr>
        <p:spPr>
          <a:xfrm>
            <a:off x="6637176" y="4799045"/>
            <a:ext cx="989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4.4k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3534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0D166CB-055D-6F86-B6DA-B6A84D6DB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287" y="419635"/>
            <a:ext cx="4023190" cy="284885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346D758-41C3-DAFC-39BE-58D15037E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3477" y="419636"/>
            <a:ext cx="3633925" cy="284885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DBC669D-9BE0-B1AB-DF19-74E411EEA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8630" y="3429000"/>
            <a:ext cx="7024998" cy="17828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93422D0-65E7-8BC5-E817-53B8A5F5AFEE}"/>
                  </a:ext>
                </a:extLst>
              </p:cNvPr>
              <p:cNvSpPr txBox="1"/>
              <p:nvPr/>
            </p:nvSpPr>
            <p:spPr>
              <a:xfrm>
                <a:off x="144599" y="1386423"/>
                <a:ext cx="4161072" cy="4716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模拟</a:t>
                </a:r>
                <a:r>
                  <a:rPr kumimoji="1" lang="en-US" altLang="zh-CN" dirty="0"/>
                  <a:t>setup</a:t>
                </a:r>
                <a:r>
                  <a:rPr kumimoji="1" lang="zh-CN" altLang="en-US" dirty="0"/>
                  <a:t>：</a:t>
                </a:r>
                <a:endParaRPr kumimoji="1" lang="en-US" altLang="zh-CN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/>
                  <a:t>THGEM</a:t>
                </a:r>
                <a:r>
                  <a:rPr kumimoji="1" lang="zh-CN" altLang="en-US" dirty="0"/>
                  <a:t>～</a:t>
                </a:r>
                <a:r>
                  <a:rPr kumimoji="1" lang="en-US" altLang="zh-CN" dirty="0"/>
                  <a:t>MM</a:t>
                </a:r>
                <a:r>
                  <a:rPr kumimoji="1" lang="zh-CN" altLang="en-US" dirty="0"/>
                  <a:t>间距</a:t>
                </a:r>
                <a:r>
                  <a:rPr kumimoji="1" lang="en-US" altLang="zh-CN" dirty="0"/>
                  <a:t>2mm</a:t>
                </a:r>
                <a:r>
                  <a:rPr kumimoji="1" lang="zh-CN" altLang="en-US" dirty="0"/>
                  <a:t>，</a:t>
                </a:r>
                <a:r>
                  <a:rPr kumimoji="1" lang="en-US" altLang="zh-CN" dirty="0"/>
                  <a:t>100V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/>
                  <a:t>MM</a:t>
                </a:r>
                <a:r>
                  <a:rPr kumimoji="1" lang="zh-CN" altLang="en-US" dirty="0"/>
                  <a:t>～阳极间距</a:t>
                </a:r>
                <a:r>
                  <a:rPr kumimoji="1" lang="en-US" altLang="zh-CN" dirty="0"/>
                  <a:t>0.1mm</a:t>
                </a:r>
                <a:r>
                  <a:rPr kumimoji="1" lang="zh-CN" altLang="en-US" dirty="0"/>
                  <a:t>，</a:t>
                </a:r>
                <a:r>
                  <a:rPr kumimoji="1" lang="en-US" altLang="zh-CN" dirty="0"/>
                  <a:t>500V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模拟内容：</a:t>
                </a:r>
                <a:endParaRPr kumimoji="1" lang="en-US" altLang="zh-CN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工作气体里电子</a:t>
                </a:r>
                <a:r>
                  <a:rPr kumimoji="1" lang="en-US" altLang="zh-CN" dirty="0"/>
                  <a:t>/</a:t>
                </a:r>
                <a:r>
                  <a:rPr kumimoji="1" lang="zh-CN" altLang="en-US" dirty="0"/>
                  <a:t>阳离子漂移速度</a:t>
                </a:r>
                <a:endParaRPr kumimoji="1" lang="en-US" altLang="zh-CN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电子横向扩散</a:t>
                </a:r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电子漂移速度：</a:t>
                </a:r>
                <a:r>
                  <a:rPr kumimoji="1" lang="en-US" altLang="zh-CN" dirty="0"/>
                  <a:t>0.0265525cm/s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阳离子漂移速度：</a:t>
                </a:r>
                <a:r>
                  <a:rPr kumimoji="1" lang="en-US" altLang="zh-CN" dirty="0"/>
                  <a:t>5.7046e-5cm/s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电子</a:t>
                </a:r>
                <a:r>
                  <a:rPr kumimoji="1" lang="en-US" altLang="zh-CN" dirty="0"/>
                  <a:t>/</a:t>
                </a:r>
                <a:r>
                  <a:rPr kumimoji="1" lang="zh-CN" altLang="en-US" dirty="0"/>
                  <a:t>阳离子漂移速度可配合电子学响应函数获得电子学输出波形。</a:t>
                </a:r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电子学响应函数是：</a:t>
                </a:r>
                <a:endParaRPr kumimoji="1" lang="en-US" altLang="zh-CN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d>
                          <m:dPr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sup>
                    </m:sSup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sSup>
                      <m:sSupPr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</m:oMath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93422D0-65E7-8BC5-E817-53B8A5F5A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99" y="1386423"/>
                <a:ext cx="4161072" cy="4716676"/>
              </a:xfrm>
              <a:prstGeom prst="rect">
                <a:avLst/>
              </a:prstGeom>
              <a:blipFill>
                <a:blip r:embed="rId5"/>
                <a:stretch>
                  <a:fillRect l="-915" t="-2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26AA1F34-5CA6-ADB9-96DC-45A811A52596}"/>
              </a:ext>
            </a:extLst>
          </p:cNvPr>
          <p:cNvSpPr txBox="1"/>
          <p:nvPr/>
        </p:nvSpPr>
        <p:spPr>
          <a:xfrm>
            <a:off x="4758630" y="5379868"/>
            <a:ext cx="7024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/>
              <a:t>在</a:t>
            </a:r>
            <a:r>
              <a:rPr kumimoji="1" lang="en-US" altLang="zh-CN" dirty="0"/>
              <a:t>MM</a:t>
            </a:r>
            <a:r>
              <a:rPr kumimoji="1" lang="zh-CN" altLang="en-US" dirty="0"/>
              <a:t>倍增区，</a:t>
            </a:r>
            <a:endParaRPr kumimoji="1"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/>
              <a:t>电子漂移速度：</a:t>
            </a:r>
            <a:r>
              <a:rPr kumimoji="1" lang="en-US" altLang="zh-CN" dirty="0"/>
              <a:t>0.0265525cm/s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/>
              <a:t>阳离子漂移速度：</a:t>
            </a:r>
            <a:r>
              <a:rPr kumimoji="1" lang="en-US" altLang="zh-CN" dirty="0"/>
              <a:t>5.7046e-5cm/s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/>
              <a:t>倍增</a:t>
            </a:r>
            <a:r>
              <a:rPr kumimoji="1" lang="en-US" altLang="zh-CN" dirty="0"/>
              <a:t>1.6e5</a:t>
            </a:r>
            <a:r>
              <a:rPr kumimoji="1" lang="zh-CN" altLang="en-US" dirty="0"/>
              <a:t>，</a:t>
            </a:r>
            <a:endParaRPr kumimoji="1"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/>
              <a:t>横向扩散</a:t>
            </a:r>
            <a:r>
              <a:rPr kumimoji="1" lang="en-US" altLang="zh-CN" dirty="0"/>
              <a:t>1.6e-3cm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BB8F812-C5A0-FB52-DDC0-60BAB9AFA561}"/>
              </a:ext>
            </a:extLst>
          </p:cNvPr>
          <p:cNvSpPr txBox="1"/>
          <p:nvPr/>
        </p:nvSpPr>
        <p:spPr>
          <a:xfrm>
            <a:off x="4965173" y="648070"/>
            <a:ext cx="3149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MM</a:t>
            </a:r>
            <a:r>
              <a:rPr kumimoji="1" lang="zh-CN" altLang="en-US" dirty="0"/>
              <a:t>倍增区</a:t>
            </a:r>
          </a:p>
        </p:txBody>
      </p: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89988F30-C2F0-A848-B25A-419B15E09691}"/>
              </a:ext>
            </a:extLst>
          </p:cNvPr>
          <p:cNvCxnSpPr/>
          <p:nvPr/>
        </p:nvCxnSpPr>
        <p:spPr>
          <a:xfrm>
            <a:off x="4305671" y="1961965"/>
            <a:ext cx="0" cy="3551068"/>
          </a:xfrm>
          <a:prstGeom prst="line">
            <a:avLst/>
          </a:prstGeom>
          <a:ln w="1905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8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CF047DE-5741-A8A3-5DE9-349E72079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567" y="464348"/>
            <a:ext cx="3816350" cy="27052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4221FBE-098D-A14F-A58B-F0E4A69C5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917" y="464347"/>
            <a:ext cx="3381576" cy="270526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64B590B-9B89-FFB9-F93F-C7DD5A266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141" y="3247083"/>
            <a:ext cx="6794500" cy="1905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A6515A4-C2BF-50C3-0DA5-33179430F3A4}"/>
              </a:ext>
            </a:extLst>
          </p:cNvPr>
          <p:cNvSpPr txBox="1"/>
          <p:nvPr/>
        </p:nvSpPr>
        <p:spPr>
          <a:xfrm>
            <a:off x="1287262" y="5326602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在</a:t>
            </a:r>
            <a:r>
              <a:rPr kumimoji="1" lang="en-US" altLang="zh-CN" dirty="0"/>
              <a:t>THGEM</a:t>
            </a:r>
            <a:r>
              <a:rPr kumimoji="1" lang="zh-CN" altLang="en-US" dirty="0"/>
              <a:t>～</a:t>
            </a:r>
            <a:r>
              <a:rPr kumimoji="1" lang="en-US" altLang="zh-CN" dirty="0"/>
              <a:t>MM</a:t>
            </a:r>
            <a:r>
              <a:rPr kumimoji="1" lang="zh-CN" altLang="en-US" dirty="0"/>
              <a:t>区间，</a:t>
            </a:r>
            <a:r>
              <a:rPr kumimoji="1" lang="en-US" altLang="zh-CN" dirty="0"/>
              <a:t>100V</a:t>
            </a:r>
            <a:r>
              <a:rPr kumimoji="1" lang="zh-CN" altLang="en-US" dirty="0"/>
              <a:t>条件下</a:t>
            </a:r>
            <a:endParaRPr kumimoji="1" lang="en-US" altLang="zh-CN" dirty="0"/>
          </a:p>
          <a:p>
            <a:r>
              <a:rPr kumimoji="1" lang="zh-CN" altLang="en-US" dirty="0"/>
              <a:t>电子横向扩散</a:t>
            </a:r>
            <a:r>
              <a:rPr kumimoji="1" lang="en-US" altLang="zh-CN" dirty="0"/>
              <a:t>1.82-2cm</a:t>
            </a:r>
            <a:endParaRPr kumimoji="1"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A2247C2-0E18-3F2A-0957-8C97F4E276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3962" y="344857"/>
            <a:ext cx="3816350" cy="30841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C30A7CD-8DA1-7040-8957-033919C6D5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3961" y="3519997"/>
            <a:ext cx="3886213" cy="1194046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D202B1CD-67A5-7E25-5BBA-13324E9E6C35}"/>
              </a:ext>
            </a:extLst>
          </p:cNvPr>
          <p:cNvSpPr txBox="1"/>
          <p:nvPr/>
        </p:nvSpPr>
        <p:spPr>
          <a:xfrm>
            <a:off x="8327254" y="4918229"/>
            <a:ext cx="3753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THGEM</a:t>
            </a:r>
            <a:r>
              <a:rPr kumimoji="1" lang="zh-CN" altLang="en-US" dirty="0"/>
              <a:t>～</a:t>
            </a:r>
            <a:r>
              <a:rPr kumimoji="1" lang="en-US" altLang="zh-CN" dirty="0"/>
              <a:t>MM</a:t>
            </a:r>
            <a:r>
              <a:rPr kumimoji="1" lang="zh-CN" altLang="en-US" dirty="0"/>
              <a:t>之间的电子漂移时间模拟：</a:t>
            </a:r>
            <a:r>
              <a:rPr kumimoji="1" lang="en-US" altLang="zh-CN" dirty="0"/>
              <a:t>sigma=</a:t>
            </a:r>
            <a:r>
              <a:rPr kumimoji="1" lang="zh-CN" altLang="en-US" dirty="0"/>
              <a:t> </a:t>
            </a:r>
            <a:r>
              <a:rPr kumimoji="1" lang="en-US" altLang="zh-CN" dirty="0"/>
              <a:t>1.63ns</a:t>
            </a:r>
            <a:endParaRPr kumimoji="1"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D50C28E-BCAE-927E-2571-873413D151F9}"/>
              </a:ext>
            </a:extLst>
          </p:cNvPr>
          <p:cNvSpPr txBox="1"/>
          <p:nvPr/>
        </p:nvSpPr>
        <p:spPr>
          <a:xfrm>
            <a:off x="1420427" y="603682"/>
            <a:ext cx="221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THGEM</a:t>
            </a:r>
            <a:r>
              <a:rPr kumimoji="1" lang="zh-CN" altLang="en-US" dirty="0"/>
              <a:t>～</a:t>
            </a:r>
            <a:r>
              <a:rPr kumimoji="1" lang="en-US" altLang="zh-CN" dirty="0"/>
              <a:t>MM</a:t>
            </a:r>
            <a:endParaRPr kumimoji="1"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25342E8-E992-C672-B190-EB041DB27A95}"/>
              </a:ext>
            </a:extLst>
          </p:cNvPr>
          <p:cNvSpPr txBox="1"/>
          <p:nvPr/>
        </p:nvSpPr>
        <p:spPr>
          <a:xfrm>
            <a:off x="8505267" y="603682"/>
            <a:ext cx="221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THGEM</a:t>
            </a:r>
            <a:r>
              <a:rPr kumimoji="1" lang="zh-CN" altLang="en-US" dirty="0"/>
              <a:t>～</a:t>
            </a:r>
            <a:r>
              <a:rPr kumimoji="1" lang="en-US" altLang="zh-CN" dirty="0"/>
              <a:t>MM</a:t>
            </a:r>
            <a:endParaRPr kumimoji="1" lang="zh-CN" altLang="en-US" dirty="0"/>
          </a:p>
        </p:txBody>
      </p: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C8642A61-3A88-9E67-CEB6-0B24179148F3}"/>
              </a:ext>
            </a:extLst>
          </p:cNvPr>
          <p:cNvCxnSpPr/>
          <p:nvPr/>
        </p:nvCxnSpPr>
        <p:spPr>
          <a:xfrm>
            <a:off x="8088249" y="1471549"/>
            <a:ext cx="0" cy="3551068"/>
          </a:xfrm>
          <a:prstGeom prst="line">
            <a:avLst/>
          </a:prstGeom>
          <a:ln w="1905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774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EE6D1C-725B-CEE6-5EF5-A410EDF7E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1E3B7F-E0F2-5219-D526-904BEDF73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88953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24D7AF-CAD2-FAB8-245A-C8E2BBED5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径迹的</a:t>
            </a:r>
            <a:r>
              <a:rPr kumimoji="1" lang="en-US" altLang="zh-CN" dirty="0"/>
              <a:t>theta/phi-truth</a:t>
            </a:r>
            <a:endParaRPr kumimoji="1"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D8CADECC-1620-8BD1-DAFA-EFF7E4D58F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4205" y="1825625"/>
            <a:ext cx="916358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50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29A75A-5C4D-3FED-F7C8-29CC19A8C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光子数</a:t>
            </a: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759640BB-6BB7-3F24-A513-319A89E798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2504" y="1825625"/>
            <a:ext cx="454699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97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6AD91E-74D3-836A-7628-E22FD9B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/>
              <a:t>Likelihood_pi</a:t>
            </a:r>
            <a:r>
              <a:rPr kumimoji="1" lang="en-US" altLang="zh-CN" dirty="0"/>
              <a:t> – </a:t>
            </a:r>
            <a:r>
              <a:rPr kumimoji="1" lang="en-US" altLang="zh-CN" dirty="0" err="1"/>
              <a:t>likelihood_k</a:t>
            </a:r>
            <a:endParaRPr kumimoji="1"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A7855CE1-342D-2B77-6BB3-069727141A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906" y="1825625"/>
            <a:ext cx="445418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98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4231EC-6FB7-0576-3AB1-1905174B2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Oscar</a:t>
            </a:r>
            <a:r>
              <a:rPr kumimoji="1" lang="zh-CN" altLang="en-US" dirty="0"/>
              <a:t> </a:t>
            </a:r>
            <a:r>
              <a:rPr kumimoji="1" lang="en-US" altLang="zh-CN" dirty="0"/>
              <a:t>sim</a:t>
            </a:r>
            <a:r>
              <a:rPr kumimoji="1" lang="zh-CN" altLang="en-US" dirty="0"/>
              <a:t> </a:t>
            </a:r>
            <a:r>
              <a:rPr kumimoji="1" lang="en-US" altLang="zh-CN" dirty="0"/>
              <a:t>&amp;</a:t>
            </a:r>
            <a:r>
              <a:rPr kumimoji="1" lang="zh-CN" altLang="en-US" dirty="0"/>
              <a:t> </a:t>
            </a:r>
            <a:r>
              <a:rPr kumimoji="1" lang="en-US" altLang="zh-CN" dirty="0"/>
              <a:t>Pdf : pion</a:t>
            </a:r>
            <a:endParaRPr kumimoji="1"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F581C20C-F980-EBB5-C6DD-2D8C76C0D5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65991"/>
            <a:ext cx="10515600" cy="387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42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5671AC-E9F1-ED5C-C4B7-A4A930B3E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选择</a:t>
            </a:r>
            <a:r>
              <a:rPr kumimoji="1" lang="en-US" altLang="zh-CN" dirty="0"/>
              <a:t>cut, 》0.6e-3</a:t>
            </a:r>
            <a:endParaRPr kumimoji="1"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1466796-5A66-57A1-684C-589FD9833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70" y="2541240"/>
            <a:ext cx="7772400" cy="418281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DBD3704-1016-6B8C-722D-E6E55507C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930" y="1261172"/>
            <a:ext cx="7772400" cy="418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32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7916</TotalTime>
  <Words>207</Words>
  <Application>Microsoft Macintosh PowerPoint</Application>
  <PresentationFormat>宽屏</PresentationFormat>
  <Paragraphs>41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等线</vt:lpstr>
      <vt:lpstr>等线 Light</vt:lpstr>
      <vt:lpstr>Arial</vt:lpstr>
      <vt:lpstr>Cambria Math</vt:lpstr>
      <vt:lpstr>Office 主题​​</vt:lpstr>
      <vt:lpstr>数字化进展-RICH</vt:lpstr>
      <vt:lpstr>PowerPoint 演示文稿</vt:lpstr>
      <vt:lpstr>PowerPoint 演示文稿</vt:lpstr>
      <vt:lpstr>PowerPoint 演示文稿</vt:lpstr>
      <vt:lpstr>径迹的theta/phi-truth</vt:lpstr>
      <vt:lpstr>光子数</vt:lpstr>
      <vt:lpstr>Likelihood_pi – likelihood_k</vt:lpstr>
      <vt:lpstr>Oscar sim &amp; Pdf : pion</vt:lpstr>
      <vt:lpstr>选择cut, 》0.6e-3</vt:lpstr>
      <vt:lpstr>不对平均光子数cut</vt:lpstr>
      <vt:lpstr>平均光子数cut&gt;0.6e-3</vt:lpstr>
      <vt:lpstr>K Oscar &amp; pi pdf</vt:lpstr>
      <vt:lpstr>K Oscar &gt;0.6e-3 &amp; 相应范围内的pi pdf</vt:lpstr>
      <vt:lpstr>K Oscar &amp; k pdf</vt:lpstr>
      <vt:lpstr>K Oscar &gt; 0.6e-3 &amp; k pdf</vt:lpstr>
      <vt:lpstr>likelihood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数字化进展-RICH</dc:title>
  <dc:creator>Bin-Long Wang</dc:creator>
  <cp:lastModifiedBy>Bin-Long Wang</cp:lastModifiedBy>
  <cp:revision>1</cp:revision>
  <dcterms:created xsi:type="dcterms:W3CDTF">2023-10-19T14:51:31Z</dcterms:created>
  <dcterms:modified xsi:type="dcterms:W3CDTF">2023-10-25T02:48:12Z</dcterms:modified>
</cp:coreProperties>
</file>