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7.svg" ContentType="image/svg+xml"/>
  <Override PartName="/ppt/media/image39.svg" ContentType="image/svg+xml"/>
  <Override PartName="/ppt/media/image4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易 涤凡" initials="易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75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主要讲清楚双折射</a:t>
            </a:r>
            <a:endParaRPr lang="en-US" altLang="zh-CN" dirty="0"/>
          </a:p>
          <a:p>
            <a:r>
              <a:rPr lang="zh-CN" altLang="en-US" dirty="0"/>
              <a:t>去掉真空涨落</a:t>
            </a:r>
            <a:endParaRPr lang="en-US" altLang="zh-CN" dirty="0"/>
          </a:p>
          <a:p>
            <a:r>
              <a:rPr lang="zh-CN" altLang="en-US" dirty="0"/>
              <a:t>中间图描述清楚，双折射可被观测与磁感应强度要求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结论：完成了完整模拟</a:t>
            </a:r>
            <a:endParaRPr lang="en-US" altLang="zh-CN" dirty="0"/>
          </a:p>
          <a:p>
            <a:r>
              <a:rPr lang="zh-CN" altLang="en-US" dirty="0"/>
              <a:t>介绍具体工作，转换为可观测量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删去流程图、介绍主要功能、文献对照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展示图片减少、字放大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展示图片减少、字放大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43.png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67.xml"/><Relationship Id="rId2" Type="http://schemas.openxmlformats.org/officeDocument/2006/relationships/image" Target="../media/image6.png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tags" Target="../tags/tag68.xml"/><Relationship Id="rId6" Type="http://schemas.openxmlformats.org/officeDocument/2006/relationships/hyperlink" Target="file:///C:\Users\10543\AppData\Local\Temp\WeChat%20Files\5b322e0842fca7f92392cfa41a42448.j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120" y="0"/>
            <a:ext cx="12333605" cy="68840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25127" y="2614951"/>
            <a:ext cx="10852237" cy="899167"/>
          </a:xfrm>
        </p:spPr>
        <p:txBody>
          <a:bodyPr>
            <a:noAutofit/>
          </a:bodyPr>
          <a:lstStyle/>
          <a:p>
            <a:r>
              <a:rPr lang="zh-CN" altLang="en-US" sz="4000"/>
              <a:t>磁星的</a:t>
            </a:r>
            <a:br>
              <a:rPr lang="en-US" altLang="zh-CN" sz="4000">
                <a:sym typeface="+mn-ea"/>
              </a:rPr>
            </a:br>
            <a:r>
              <a:rPr lang="zh-CN" altLang="en-US" sz="4000">
                <a:sym typeface="+mn-ea"/>
              </a:rPr>
              <a:t>真空双折射效应极化讨论</a:t>
            </a:r>
            <a:endParaRPr lang="zh-CN" altLang="en-US" sz="400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834765" y="3747135"/>
            <a:ext cx="50425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中国科学院大学物理科学学院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易涤凡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粒子物理与原子核物理</a:t>
            </a:r>
            <a:endParaRPr lang="zh-CN" altLang="en-US" sz="2000"/>
          </a:p>
          <a:p>
            <a:pPr algn="ctr"/>
            <a:endParaRPr lang="zh-CN" altLang="en-US" sz="200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DecoupleDistance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40" y="1406525"/>
            <a:ext cx="5998845" cy="40951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210" y="31820"/>
            <a:ext cx="10969200" cy="705600"/>
          </a:xfrm>
        </p:spPr>
        <p:txBody>
          <a:bodyPr/>
          <a:p>
            <a:r>
              <a:rPr lang="zh-CN" altLang="en-US"/>
              <a:t>算法</a:t>
            </a:r>
            <a:r>
              <a:rPr lang="zh-CN" altLang="en-US"/>
              <a:t>优化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10" y="737290"/>
            <a:ext cx="10969200" cy="4759200"/>
          </a:xfrm>
        </p:spPr>
        <p:txBody>
          <a:bodyPr/>
          <a:p>
            <a:r>
              <a:rPr lang="zh-CN" altLang="en-US"/>
              <a:t>重构并简化算法结构，优化内存管理，目前</a:t>
            </a:r>
            <a:r>
              <a:rPr lang="zh-CN" altLang="en-US"/>
              <a:t>以可以计算到</a:t>
            </a:r>
            <a:r>
              <a:rPr lang="en-US" altLang="zh-CN"/>
              <a:t>10</a:t>
            </a:r>
            <a:r>
              <a:rPr lang="en-US" altLang="zh-CN" baseline="30000"/>
              <a:t>10</a:t>
            </a:r>
            <a:r>
              <a:rPr lang="en-US" altLang="zh-CN"/>
              <a:t>T</a:t>
            </a:r>
            <a:r>
              <a:rPr lang="zh-CN" altLang="en-US"/>
              <a:t>的</a:t>
            </a:r>
            <a:r>
              <a:rPr lang="zh-CN" altLang="en-US"/>
              <a:t>磁场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DecoupleDistanceSuf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7630" y="1408430"/>
            <a:ext cx="5708650" cy="38969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79490" y="1936115"/>
            <a:ext cx="459740" cy="27247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/>
              <a:t> Decouple </a:t>
            </a:r>
            <a:r>
              <a:rPr lang="en-US" altLang="zh-CN"/>
              <a:t>Distance km</a:t>
            </a:r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5" y="6021705"/>
            <a:ext cx="121920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50599" y="-4908"/>
            <a:ext cx="3744416" cy="672075"/>
          </a:xfrm>
        </p:spPr>
        <p:txBody>
          <a:bodyPr/>
          <a:lstStyle/>
          <a:p>
            <a:r>
              <a:rPr lang="zh-CN" altLang="en-US" sz="2665" dirty="0">
                <a:solidFill>
                  <a:schemeClr val="tx1"/>
                </a:solidFill>
              </a:rPr>
              <a:t>单光子演化</a:t>
            </a:r>
            <a:endParaRPr lang="zh-CN" altLang="en-US" sz="2665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194182" y="1467069"/>
                <a:ext cx="2672739" cy="2023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𝑆𝑡𝑜𝑘𝑒𝑠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矢量</m:t>
                          </m:r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进动角频率</m:t>
                          </m:r>
                        </m:num>
                        <m:den>
                          <m:r>
                            <a:rPr lang="zh-CN" altLang="en-US" sz="1600" i="1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双折</m:t>
                          </m:r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矢量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旋转</m:t>
                          </m:r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角频率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m:t>&lt;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m:t>1</m:t>
                      </m:r>
                    </m:oMath>
                  </m:oMathPara>
                </a14:m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得到解耦合距离</a:t>
                </a:r>
                <a:r>
                  <a:rPr lang="en-US" altLang="zh-CN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R</a:t>
                </a:r>
                <a:endParaRPr lang="en-US" altLang="zh-CN" sz="1600" b="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400" b="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2" y="1467069"/>
                <a:ext cx="2672739" cy="2023110"/>
              </a:xfrm>
              <a:prstGeom prst="rect">
                <a:avLst/>
              </a:prstGeom>
              <a:blipFill rotWithShape="1">
                <a:blip r:embed="rId2"/>
                <a:stretch>
                  <a:fillRect l="-19" t="-11" r="20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2860662" y="3013037"/>
            <a:ext cx="2672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光子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磁场解耦合距离与光子能量和磁场强度的关系</a:t>
            </a:r>
            <a:endParaRPr lang="zh-CN" altLang="en-US" sz="16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63D75-24E2-4C63-A520-CEAD50CC9BB0}" type="slidenum">
              <a:rPr kumimoji="1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062" y="897073"/>
            <a:ext cx="220824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光子</a:t>
            </a:r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磁场解耦合</a:t>
            </a:r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615" y="951547"/>
            <a:ext cx="2494817" cy="201914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632653" y="1812535"/>
            <a:ext cx="428625" cy="19398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双折射矢量初态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365690" y="1605359"/>
            <a:ext cx="8583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R=10km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/>
          <p:cNvCxnSpPr/>
          <p:nvPr/>
        </p:nvCxnSpPr>
        <p:spPr bwMode="auto">
          <a:xfrm flipH="1" flipV="1">
            <a:off x="3835559" y="1188819"/>
            <a:ext cx="192021" cy="77941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769519" y="533728"/>
            <a:ext cx="260793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解耦合半径陡变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3445" y="3543300"/>
            <a:ext cx="5814695" cy="3521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解耦合突变得情况在极高磁场得条件下</a:t>
            </a:r>
            <a:r>
              <a:rPr lang="zh-CN" altLang="en-US"/>
              <a:t>减弱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spin down </a:t>
            </a:r>
            <a:r>
              <a:rPr lang="zh-CN" altLang="en-US"/>
              <a:t>模型对磁场的</a:t>
            </a:r>
            <a:r>
              <a:rPr lang="zh-CN" altLang="en-US"/>
              <a:t>估计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真空极化对偏振变化影响</a:t>
            </a:r>
            <a:r>
              <a:rPr lang="zh-CN" altLang="en-US"/>
              <a:t>不明显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还有其他机制</a:t>
            </a:r>
            <a:r>
              <a:rPr lang="zh-CN" altLang="en-US"/>
              <a:t>影响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偏振方向旋转</a:t>
            </a:r>
            <a:r>
              <a:rPr lang="en-US" altLang="zh-CN"/>
              <a:t>90</a:t>
            </a:r>
            <a:r>
              <a:rPr lang="zh-CN" altLang="en-US"/>
              <a:t>°如何</a:t>
            </a:r>
            <a:r>
              <a:rPr lang="zh-CN" altLang="en-US"/>
              <a:t>解释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14" name="图片 13" descr="DecoupleDistanceSuf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4910" y="1188720"/>
            <a:ext cx="5400675" cy="3686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4495" y="1661795"/>
            <a:ext cx="10968990" cy="353441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16960" y="168345"/>
            <a:ext cx="10969200" cy="705600"/>
          </a:xfrm>
        </p:spPr>
        <p:txBody>
          <a:bodyPr/>
          <a:p>
            <a:r>
              <a:rPr lang="zh-CN" altLang="en-US"/>
              <a:t>真空极化及介质相互作用解释极化</a:t>
            </a:r>
            <a:r>
              <a:rPr lang="zh-CN" altLang="en-US"/>
              <a:t>突变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960" y="168345"/>
            <a:ext cx="10969200" cy="705600"/>
          </a:xfrm>
        </p:spPr>
        <p:txBody>
          <a:bodyPr/>
          <a:p>
            <a:r>
              <a:rPr lang="zh-CN" altLang="en-US"/>
              <a:t>真空极化及介质相互作用解释极化</a:t>
            </a:r>
            <a:r>
              <a:rPr lang="zh-CN" altLang="en-US"/>
              <a:t>突变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真空极化可以看作是对真空介电常数和磁导率的修正</a:t>
            </a:r>
            <a:r>
              <a:rPr lang="en-US" altLang="zh-CN"/>
              <a:t>: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重写并求解麦克斯韦</a:t>
            </a:r>
            <a:r>
              <a:rPr lang="zh-CN" altLang="en-US"/>
              <a:t>方程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可以求解得到无限远平面波本征态</a:t>
            </a:r>
            <a:r>
              <a:rPr lang="zh-CN" altLang="en-US"/>
              <a:t>方程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2136140"/>
            <a:ext cx="5840095" cy="52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090" y="3478530"/>
            <a:ext cx="2874645" cy="642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85" y="4994275"/>
            <a:ext cx="3938270" cy="777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085" y="5753100"/>
            <a:ext cx="2526030" cy="6121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81365" y="2903855"/>
            <a:ext cx="38106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其中</a:t>
            </a:r>
            <a:r>
              <a:rPr lang="en-US" altLang="zh-CN"/>
              <a:t>K</a:t>
            </a:r>
            <a:r>
              <a:rPr lang="zh-CN" altLang="en-US" baseline="-25000"/>
              <a:t>±</a:t>
            </a:r>
            <a:r>
              <a:rPr lang="zh-CN" altLang="en-US"/>
              <a:t>为二次本征</a:t>
            </a:r>
            <a:r>
              <a:rPr lang="zh-CN" altLang="en-US"/>
              <a:t>根：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β</a:t>
            </a:r>
            <a:r>
              <a:rPr lang="zh-CN" altLang="en-US"/>
              <a:t>与光子能量，磁场强度，离子介质密度相关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k=|Ex/Ey|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685" y="3546475"/>
            <a:ext cx="2164715" cy="4762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74075" y="937260"/>
            <a:ext cx="35071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磁星的</a:t>
            </a:r>
            <a:r>
              <a:rPr lang="en-US" altLang="zh-CN"/>
              <a:t>X</a:t>
            </a:r>
            <a:r>
              <a:rPr lang="zh-CN" altLang="en-US"/>
              <a:t>射线主要来源于其大气热发射，大气同时也是辐射吸收体，但对不同模式</a:t>
            </a:r>
            <a:r>
              <a:rPr lang="en-US" altLang="zh-CN"/>
              <a:t>(⊥</a:t>
            </a:r>
            <a:r>
              <a:rPr lang="zh-CN" altLang="en-US"/>
              <a:t>，</a:t>
            </a:r>
            <a:r>
              <a:rPr lang="en-US" altLang="zh-CN"/>
              <a:t>∥)</a:t>
            </a:r>
            <a:r>
              <a:rPr lang="zh-CN" altLang="en-US"/>
              <a:t>的光子吸收率</a:t>
            </a:r>
            <a:r>
              <a:rPr lang="zh-CN" altLang="en-US"/>
              <a:t>不同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163310" y="5844540"/>
            <a:ext cx="6650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 P. Mészáros </a:t>
            </a:r>
            <a:r>
              <a:rPr lang="en-US" altLang="zh-CN"/>
              <a:t>&amp;</a:t>
            </a:r>
            <a:r>
              <a:rPr lang="zh-CN" altLang="en-US"/>
              <a:t> J. VenturaPhys. Rev. Lett. 42, 77 (1979)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写成两个本征态的叠加，带入</a:t>
            </a:r>
            <a:r>
              <a:rPr lang="zh-CN" altLang="en-US"/>
              <a:t>传播方程：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5330" y="2079625"/>
            <a:ext cx="4149725" cy="497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15640"/>
            <a:ext cx="4257675" cy="805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35" y="3065145"/>
            <a:ext cx="5663565" cy="1106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37450" y="4214495"/>
            <a:ext cx="4706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太阳中微子振荡哈密顿矩阵</a:t>
            </a:r>
            <a:r>
              <a:rPr lang="en-US" altLang="zh-CN"/>
              <a:t>-MSW</a:t>
            </a:r>
            <a:r>
              <a:rPr lang="zh-CN" altLang="en-US"/>
              <a:t>效应</a:t>
            </a:r>
            <a:endParaRPr lang="zh-CN" altLang="en-US"/>
          </a:p>
        </p:txBody>
      </p:sp>
      <p:sp>
        <p:nvSpPr>
          <p:cNvPr id="8" name="上下箭头 7"/>
          <p:cNvSpPr/>
          <p:nvPr/>
        </p:nvSpPr>
        <p:spPr>
          <a:xfrm rot="16200000">
            <a:off x="5646420" y="3391535"/>
            <a:ext cx="197485" cy="95631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67325" y="3253740"/>
            <a:ext cx="805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类比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53160" y="4787265"/>
            <a:ext cx="74853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</a:t>
            </a:r>
            <a:r>
              <a:rPr lang="en-US" altLang="zh-CN"/>
              <a:t>MSW</a:t>
            </a:r>
            <a:r>
              <a:rPr lang="zh-CN" altLang="en-US"/>
              <a:t>效应中，</a:t>
            </a:r>
            <a:r>
              <a:rPr lang="en-US" altLang="zh-CN"/>
              <a:t>v</a:t>
            </a:r>
            <a:r>
              <a:rPr lang="en-US" altLang="zh-CN" baseline="-25000"/>
              <a:t>e</a:t>
            </a:r>
            <a:r>
              <a:rPr lang="zh-CN" altLang="en-US"/>
              <a:t>转化为</a:t>
            </a:r>
            <a:r>
              <a:rPr lang="en-US" altLang="zh-CN"/>
              <a:t>v</a:t>
            </a:r>
            <a:r>
              <a:rPr lang="en-US" altLang="zh-CN" baseline="-25000"/>
              <a:t>u</a:t>
            </a:r>
            <a:r>
              <a:rPr lang="zh-CN" altLang="en-US"/>
              <a:t>，因此最后收集到的</a:t>
            </a:r>
            <a:r>
              <a:rPr lang="en-US" altLang="zh-CN"/>
              <a:t>ve</a:t>
            </a:r>
            <a:r>
              <a:rPr lang="zh-CN" altLang="en-US"/>
              <a:t>数量减少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在真空极化效应中，</a:t>
            </a:r>
            <a:r>
              <a:rPr lang="en-US" altLang="zh-CN"/>
              <a:t>A+</a:t>
            </a:r>
            <a:r>
              <a:rPr lang="zh-CN" altLang="en-US"/>
              <a:t>转化为</a:t>
            </a:r>
            <a:r>
              <a:rPr lang="en-US" altLang="zh-CN"/>
              <a:t>A-</a:t>
            </a:r>
            <a:r>
              <a:rPr lang="zh-CN" altLang="en-US"/>
              <a:t>，整体极化程度</a:t>
            </a:r>
            <a:r>
              <a:rPr lang="zh-CN" altLang="en-US"/>
              <a:t>下降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70" y="608330"/>
            <a:ext cx="4257675" cy="80581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30" y="1800225"/>
            <a:ext cx="4800600" cy="466026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792730" y="2722245"/>
            <a:ext cx="728980" cy="6985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82565" y="1431925"/>
            <a:ext cx="64833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在光子传播演化过程中，两种本征态会在某段临界密度附近</a:t>
            </a:r>
            <a:r>
              <a:rPr lang="zh-CN" altLang="en-US"/>
              <a:t>时</a:t>
            </a:r>
            <a:endParaRPr lang="zh-CN" altLang="en-US"/>
          </a:p>
          <a:p>
            <a:r>
              <a:rPr lang="zh-CN" altLang="en-US"/>
              <a:t>十分接近，通过微扰可以使两种本征模式发生转化</a:t>
            </a:r>
            <a:r>
              <a:rPr lang="en-US" altLang="zh-CN"/>
              <a:t>(jump,</a:t>
            </a:r>
            <a:r>
              <a:rPr lang="zh-CN" altLang="en-US"/>
              <a:t>跃迁</a:t>
            </a:r>
            <a:r>
              <a:rPr lang="en-US" altLang="zh-CN"/>
              <a:t>)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光子能量越高，发生这种跃迁的概率越低</a:t>
            </a:r>
            <a:r>
              <a:rPr lang="en-US" altLang="zh-CN"/>
              <a:t>(Landau-Zener</a:t>
            </a:r>
            <a:r>
              <a:rPr lang="zh-CN" altLang="en-US"/>
              <a:t>公式</a:t>
            </a:r>
            <a:r>
              <a:rPr lang="en-US" altLang="zh-CN"/>
              <a:t>)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05" y="2748915"/>
            <a:ext cx="2506980" cy="6267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740" y="3518535"/>
            <a:ext cx="2376805" cy="589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40350" y="5360670"/>
            <a:ext cx="587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低能光子大概率发生跃迁，末态为</a:t>
            </a:r>
            <a:r>
              <a:rPr lang="en-US" altLang="zh-CN"/>
              <a:t>X</a:t>
            </a:r>
            <a:r>
              <a:rPr lang="en-US" altLang="zh-CN"/>
              <a:t>mode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高能光子低概率发生跃迁，末态为</a:t>
            </a:r>
            <a:r>
              <a:rPr lang="en-US" altLang="zh-CN"/>
              <a:t>Omode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5408930" y="4411980"/>
            <a:ext cx="666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Xmode</a:t>
            </a:r>
            <a:r>
              <a:rPr lang="zh-CN" altLang="en-US"/>
              <a:t>的光子吸收系数更低，因此星体</a:t>
            </a:r>
            <a:r>
              <a:rPr lang="en-US" altLang="zh-CN"/>
              <a:t>Xmode</a:t>
            </a:r>
            <a:r>
              <a:rPr lang="zh-CN" altLang="en-US"/>
              <a:t>的发光光度</a:t>
            </a:r>
            <a:r>
              <a:rPr lang="zh-CN" altLang="en-US"/>
              <a:t>更高，</a:t>
            </a:r>
            <a:endParaRPr lang="zh-CN" altLang="en-US"/>
          </a:p>
          <a:p>
            <a:r>
              <a:rPr lang="zh-CN" altLang="en-US"/>
              <a:t>我们可以近似认为星体产生的光子为</a:t>
            </a:r>
            <a:r>
              <a:rPr lang="en-US" altLang="zh-CN"/>
              <a:t>Xmode</a:t>
            </a:r>
            <a:endParaRPr lang="en-US" altLang="zh-CN"/>
          </a:p>
        </p:txBody>
      </p:sp>
      <p:sp>
        <p:nvSpPr>
          <p:cNvPr id="13" name="右箭头 12"/>
          <p:cNvSpPr/>
          <p:nvPr/>
        </p:nvSpPr>
        <p:spPr>
          <a:xfrm>
            <a:off x="9848215" y="5707380"/>
            <a:ext cx="622300" cy="227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470515" y="5360670"/>
            <a:ext cx="13957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90</a:t>
            </a:r>
            <a:r>
              <a:rPr lang="zh-CN" altLang="en-US"/>
              <a:t>°</a:t>
            </a:r>
            <a:r>
              <a:rPr lang="en-US" altLang="zh-CN"/>
              <a:t> </a:t>
            </a:r>
            <a:r>
              <a:rPr lang="en-US" altLang="zh-CN"/>
              <a:t>swing</a:t>
            </a:r>
            <a:endParaRPr lang="en-US" altLang="zh-CN"/>
          </a:p>
          <a:p>
            <a:r>
              <a:rPr lang="zh-CN" altLang="en-US"/>
              <a:t>极化度</a:t>
            </a:r>
            <a:r>
              <a:rPr lang="zh-CN" altLang="en-US"/>
              <a:t>随能量变化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40350" y="528955"/>
            <a:ext cx="613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要解释</a:t>
            </a:r>
            <a:r>
              <a:rPr lang="en-US" altLang="zh-CN">
                <a:solidFill>
                  <a:srgbClr val="FF0000"/>
                </a:solidFill>
              </a:rPr>
              <a:t>IXPE</a:t>
            </a:r>
            <a:r>
              <a:rPr lang="zh-CN" altLang="en-US">
                <a:solidFill>
                  <a:srgbClr val="FF0000"/>
                </a:solidFill>
              </a:rPr>
              <a:t>观测的效应，文章给出的磁场为采用磁偶极辐射计算得到的需比</a:t>
            </a:r>
            <a:r>
              <a:rPr lang="en-US" altLang="zh-CN">
                <a:solidFill>
                  <a:srgbClr val="FF0000"/>
                </a:solidFill>
              </a:rPr>
              <a:t>spin down</a:t>
            </a:r>
            <a:r>
              <a:rPr lang="zh-CN" altLang="en-US">
                <a:solidFill>
                  <a:srgbClr val="FF0000"/>
                </a:solidFill>
              </a:rPr>
              <a:t>计算得到的结果低</a:t>
            </a:r>
            <a:r>
              <a:rPr lang="en-US" altLang="zh-CN">
                <a:solidFill>
                  <a:srgbClr val="FF0000"/>
                </a:solidFill>
              </a:rPr>
              <a:t>1~2</a:t>
            </a:r>
            <a:r>
              <a:rPr lang="zh-CN" altLang="en-US">
                <a:solidFill>
                  <a:srgbClr val="FF0000"/>
                </a:solidFill>
              </a:rPr>
              <a:t>量级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讨论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1.</a:t>
            </a:r>
            <a:r>
              <a:rPr lang="zh-CN" altLang="en-US"/>
              <a:t>真空极化与物质振荡效应的有效区域</a:t>
            </a:r>
            <a:r>
              <a:rPr lang="zh-CN" altLang="en-US"/>
              <a:t>范围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>
                <a:sym typeface="+mn-ea"/>
              </a:rPr>
              <a:t>真空极化与物质振荡效应对</a:t>
            </a:r>
            <a:r>
              <a:rPr lang="zh-CN" altLang="en-US">
                <a:sym typeface="+mn-ea"/>
              </a:rPr>
              <a:t>观测整体极化度的</a:t>
            </a:r>
            <a:r>
              <a:rPr lang="zh-CN" altLang="en-US">
                <a:sym typeface="+mn-ea"/>
              </a:rPr>
              <a:t>影响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引力效应对观测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真空极化与物质振荡效应对观测整体极化度的</a:t>
            </a:r>
            <a:r>
              <a:rPr lang="zh-CN" altLang="en-US">
                <a:sym typeface="+mn-ea"/>
              </a:rPr>
              <a:t>影响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pPr marL="0" indent="0">
              <a:buNone/>
            </a:pPr>
            <a:endParaRPr lang="en-US" altLang="zh-CN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磁星偏振度观测</a:t>
            </a:r>
            <a:r>
              <a:rPr lang="zh-CN" altLang="en-US"/>
              <a:t>回顾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401320" y="2863850"/>
            <a:ext cx="5258435" cy="4420235"/>
          </a:xfrm>
        </p:spPr>
        <p:txBody>
          <a:bodyPr/>
          <a:p>
            <a:r>
              <a:rPr lang="zh-CN" altLang="en-US" sz="2000"/>
              <a:t>观测对象 4U 0142+61</a:t>
            </a:r>
            <a:endParaRPr lang="zh-CN" altLang="en-US" sz="2000"/>
          </a:p>
          <a:p>
            <a:r>
              <a:rPr lang="zh-CN" altLang="en-US" sz="2000"/>
              <a:t>流强：7x10^-11 erg</a:t>
            </a:r>
            <a:r>
              <a:rPr lang="en-US" altLang="zh-CN" sz="2000"/>
              <a:t>/s~</a:t>
            </a:r>
            <a:r>
              <a:rPr lang="zh-CN" altLang="en-US" sz="2000"/>
              <a:t>0.01count/s</a:t>
            </a:r>
            <a:endParaRPr lang="zh-CN" altLang="en-US" sz="2000"/>
          </a:p>
          <a:p>
            <a:r>
              <a:rPr lang="zh-CN" altLang="en-US" sz="2000"/>
              <a:t>周期：8.69s</a:t>
            </a:r>
            <a:endParaRPr lang="zh-CN" altLang="en-US" sz="2000"/>
          </a:p>
          <a:p>
            <a:r>
              <a:rPr lang="zh-CN" altLang="en-US" sz="2000"/>
              <a:t>自转加速度：-2x10^-12 /s</a:t>
            </a:r>
            <a:endParaRPr lang="zh-CN" altLang="en-US" sz="2000"/>
          </a:p>
          <a:p>
            <a:r>
              <a:rPr lang="zh-CN" altLang="en-US" sz="2000"/>
              <a:t>Spin down </a:t>
            </a:r>
            <a:r>
              <a:rPr lang="zh-CN" altLang="en-US" sz="2000"/>
              <a:t>偶极辐射模型计算磁场：10^14 G</a:t>
            </a:r>
            <a:endParaRPr lang="zh-CN" altLang="en-US" sz="2000"/>
          </a:p>
          <a:p>
            <a:r>
              <a:rPr lang="zh-CN" altLang="en-US" sz="2000"/>
              <a:t>观测时长：840ks</a:t>
            </a:r>
            <a:r>
              <a:rPr lang="en-US" altLang="zh-CN" sz="2000"/>
              <a:t>(~10 day)</a:t>
            </a:r>
            <a:endParaRPr lang="en-US" altLang="zh-CN" sz="20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79845" y="2030730"/>
            <a:ext cx="4848860" cy="350774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" y="1516380"/>
            <a:ext cx="5935345" cy="1203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819107" y="25674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t>观测结果</a:t>
            </a: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904875"/>
            <a:ext cx="4282440" cy="53282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52440" y="2237740"/>
            <a:ext cx="644017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2-4keV 偏振度 ~14±1% (MDP: 4%)</a:t>
            </a:r>
            <a:endParaRPr lang="zh-CN" altLang="en-US" sz="2400"/>
          </a:p>
          <a:p>
            <a:r>
              <a:rPr lang="en-US" altLang="zh-CN" sz="2400"/>
              <a:t>    </a:t>
            </a:r>
            <a:r>
              <a:rPr lang="zh-CN" altLang="en-US" sz="2400"/>
              <a:t>5.5-8keV 偏振度 ~41±7% (MDP:21%)</a:t>
            </a:r>
            <a:endParaRPr lang="zh-CN" altLang="en-US" sz="2400"/>
          </a:p>
          <a:p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高低</a:t>
            </a:r>
            <a:r>
              <a:rPr lang="zh-CN" altLang="en-US" sz="2400"/>
              <a:t>能段相位旋转90°</a:t>
            </a:r>
            <a:endParaRPr lang="zh-CN" altLang="en-US" sz="2400"/>
          </a:p>
          <a:p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(2-4keV)偏振度在一个脉冲周期内变化：峰比谷的偏振度更高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观测结果完全不一致的两个磁</a:t>
            </a:r>
            <a:r>
              <a:rPr lang="zh-CN" altLang="en-US"/>
              <a:t>星</a:t>
            </a:r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46570" y="1506220"/>
            <a:ext cx="4511040" cy="47593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8140" y="2116455"/>
            <a:ext cx="6355715" cy="3594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55840" y="626554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1RXS J170849.0-400910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84780" y="565340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ym typeface="+mn-ea"/>
              </a:rPr>
              <a:t>4U 0142+61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69501" y="-88865"/>
            <a:ext cx="5513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真空极化及真空双折射效应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103445" y="1316765"/>
            <a:ext cx="7680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517" y="1165905"/>
            <a:ext cx="3596169" cy="12892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5903979" y="1573911"/>
                <a:ext cx="677335" cy="3689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zh-CN" altLang="en-US" sz="3735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979" y="1573911"/>
                <a:ext cx="677335" cy="368935"/>
              </a:xfrm>
              <a:prstGeom prst="rect">
                <a:avLst/>
              </a:prstGeom>
              <a:blipFill rotWithShape="1">
                <a:blip r:embed="rId3"/>
                <a:stretch>
                  <a:fillRect l="-57" t="-103" r="26" b="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9846005" y="1496877"/>
                <a:ext cx="575735" cy="3689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005" y="1496877"/>
                <a:ext cx="575735" cy="368935"/>
              </a:xfrm>
              <a:prstGeom prst="rect">
                <a:avLst/>
              </a:prstGeom>
              <a:blipFill rotWithShape="1">
                <a:blip r:embed="rId4"/>
                <a:stretch>
                  <a:fillRect l="-57" t="-49" r="21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7051541" y="932611"/>
                <a:ext cx="667533" cy="3689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541" y="932611"/>
                <a:ext cx="667533" cy="368935"/>
              </a:xfrm>
              <a:prstGeom prst="rect">
                <a:avLst/>
              </a:prstGeom>
              <a:blipFill rotWithShape="1">
                <a:blip r:embed="rId5"/>
                <a:stretch>
                  <a:fillRect l="-75" t="-117" r="2" b="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8353604" y="2123347"/>
                <a:ext cx="475511" cy="372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604" y="2123347"/>
                <a:ext cx="475511" cy="372745"/>
              </a:xfrm>
              <a:prstGeom prst="rect">
                <a:avLst/>
              </a:prstGeom>
              <a:blipFill rotWithShape="1">
                <a:blip r:embed="rId6"/>
                <a:stretch>
                  <a:fillRect l="-38" t="-145" r="16" b="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/>
          <p:cNvCxnSpPr/>
          <p:nvPr/>
        </p:nvCxnSpPr>
        <p:spPr>
          <a:xfrm>
            <a:off x="8213495" y="801188"/>
            <a:ext cx="0" cy="17502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7829452" y="801188"/>
            <a:ext cx="0" cy="17502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7445409" y="325772"/>
                <a:ext cx="1084055" cy="3689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𝐸𝑥𝑡𝑒𝑟𝑛𝑎𝑙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409" y="325772"/>
                <a:ext cx="1084055" cy="368935"/>
              </a:xfrm>
              <a:prstGeom prst="rect">
                <a:avLst/>
              </a:prstGeom>
              <a:blipFill rotWithShape="1">
                <a:blip r:embed="rId7"/>
                <a:stretch>
                  <a:fillRect l="-3" t="-5" r="-9125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/>
          <p:cNvCxnSpPr/>
          <p:nvPr/>
        </p:nvCxnSpPr>
        <p:spPr>
          <a:xfrm flipV="1">
            <a:off x="6573179" y="417403"/>
            <a:ext cx="0" cy="9497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180999" y="836712"/>
            <a:ext cx="7979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988977" y="876988"/>
            <a:ext cx="1168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9668568" y="403140"/>
            <a:ext cx="0" cy="9497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9269612" y="878028"/>
            <a:ext cx="7979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 rot="1973800">
            <a:off x="9523467" y="360347"/>
            <a:ext cx="270635" cy="10146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6573177" y="260648"/>
            <a:ext cx="2033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y</a:t>
            </a:r>
            <a:endParaRPr lang="zh-CN" altLang="en-US" sz="1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841741" y="825960"/>
            <a:ext cx="2033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</a:t>
            </a:r>
            <a:endParaRPr lang="zh-CN" altLang="en-US" sz="1600" dirty="0"/>
          </a:p>
        </p:txBody>
      </p:sp>
      <p:sp>
        <p:nvSpPr>
          <p:cNvPr id="22" name="文本框 21"/>
          <p:cNvSpPr txBox="1"/>
          <p:nvPr/>
        </p:nvSpPr>
        <p:spPr>
          <a:xfrm>
            <a:off x="9402049" y="222560"/>
            <a:ext cx="2033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y</a:t>
            </a:r>
            <a:endParaRPr lang="zh-CN" altLang="en-US" sz="16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0015864" y="791344"/>
            <a:ext cx="2033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</a:t>
            </a:r>
            <a:endParaRPr lang="zh-CN" altLang="en-US" sz="1600" dirty="0"/>
          </a:p>
        </p:txBody>
      </p:sp>
      <p:sp>
        <p:nvSpPr>
          <p:cNvPr id="31" name="文本框 30"/>
          <p:cNvSpPr txBox="1"/>
          <p:nvPr/>
        </p:nvSpPr>
        <p:spPr>
          <a:xfrm>
            <a:off x="253738" y="457444"/>
            <a:ext cx="4017617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真空极化</a:t>
            </a:r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&amp;QFT</a:t>
            </a: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  虚带电粒子对重新分布改变整体外场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真空极化理论最早由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senberg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&amp;Euler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提出，</a:t>
            </a:r>
            <a:endParaRPr lang="zh-CN" altLang="en-US"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Schwinger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完善。</a:t>
            </a:r>
            <a:endParaRPr lang="zh-CN" altLang="en-US"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/>
              <p:cNvSpPr txBox="1"/>
              <p:nvPr/>
            </p:nvSpPr>
            <p:spPr>
              <a:xfrm>
                <a:off x="532047" y="5317901"/>
                <a:ext cx="5371941" cy="10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865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各向折射率差异</a:t>
                </a:r>
                <a:r>
                  <a:rPr lang="en-US" altLang="zh-CN" sz="1865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:</a:t>
                </a:r>
                <a:endParaRPr lang="en-US" altLang="zh-CN" sz="1865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135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35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2135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altLang="zh-CN" sz="2135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135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35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zh-CN" altLang="en-US" sz="2135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altLang="zh-CN" sz="2135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135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35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2135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𝐸𝑥𝑡𝑒𝑟𝑛𝑎𝑙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sz="2400" dirty="0"/>
              </a:p>
            </p:txBody>
          </p:sp>
        </mc:Choice>
        <mc:Fallback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47" y="5317901"/>
                <a:ext cx="5371941" cy="1062990"/>
              </a:xfrm>
              <a:prstGeom prst="rect">
                <a:avLst/>
              </a:prstGeom>
              <a:blipFill rotWithShape="1">
                <a:blip r:embed="rId8"/>
                <a:stretch>
                  <a:fillRect l="-10" t="-39" r="7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49" y="3061399"/>
            <a:ext cx="3284825" cy="26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本框 42"/>
          <p:cNvSpPr txBox="1"/>
          <p:nvPr/>
        </p:nvSpPr>
        <p:spPr>
          <a:xfrm>
            <a:off x="6920237" y="5716307"/>
            <a:ext cx="3020101" cy="420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光学中的双折射现象</a:t>
            </a:r>
            <a:endParaRPr lang="zh-CN" altLang="en-US" sz="213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458581" y="5598848"/>
            <a:ext cx="67437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 err="1"/>
              <a:t>Δn</a:t>
            </a:r>
            <a:r>
              <a:rPr lang="en-US" altLang="zh-CN" sz="2135" dirty="0"/>
              <a:t>=</a:t>
            </a:r>
            <a:endParaRPr lang="zh-CN" altLang="en-US" sz="2135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63D75-24E2-4C63-A520-CEAD50CC9BB0}" type="slidenum">
              <a:rPr kumimoji="1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 bwMode="auto">
          <a:xfrm>
            <a:off x="1130941" y="4647409"/>
            <a:ext cx="1171525" cy="4827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63097" y="4647407"/>
            <a:ext cx="117152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真空</a:t>
            </a:r>
            <a:endParaRPr lang="zh-CN" altLang="en-US" sz="213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箭头: 右 25"/>
          <p:cNvSpPr/>
          <p:nvPr/>
        </p:nvSpPr>
        <p:spPr bwMode="auto">
          <a:xfrm>
            <a:off x="2340937" y="4851290"/>
            <a:ext cx="1171525" cy="60959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396632" y="4895418"/>
            <a:ext cx="92396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外磁场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矩形: 圆角 41"/>
          <p:cNvSpPr/>
          <p:nvPr/>
        </p:nvSpPr>
        <p:spPr bwMode="auto">
          <a:xfrm>
            <a:off x="3580325" y="4651141"/>
            <a:ext cx="1171525" cy="4827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520515" y="4624990"/>
            <a:ext cx="1191536" cy="5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65" dirty="0">
                <a:latin typeface="楷体" panose="02010609060101010101" pitchFamily="49" charset="-122"/>
                <a:ea typeface="楷体" panose="02010609060101010101" pitchFamily="49" charset="-122"/>
              </a:rPr>
              <a:t>各向异性光学介质</a:t>
            </a:r>
            <a:endParaRPr lang="zh-CN" altLang="en-US" sz="14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7949" y="4066871"/>
            <a:ext cx="230910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真空双折射：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934223" y="2509504"/>
            <a:ext cx="358594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真空双折射效应费曼图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545" y="1299210"/>
            <a:ext cx="3197860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0235" y="367665"/>
            <a:ext cx="6233160" cy="705485"/>
          </a:xfrm>
        </p:spPr>
        <p:txBody>
          <a:bodyPr/>
          <a:p>
            <a:r>
              <a:rPr lang="zh-CN" altLang="en-US"/>
              <a:t>真空双折射原理</a:t>
            </a:r>
            <a:r>
              <a:rPr lang="zh-CN" altLang="en-US"/>
              <a:t>简介：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960" y="1256030"/>
            <a:ext cx="1859280" cy="579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15" y="2152015"/>
            <a:ext cx="5996940" cy="899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175" y="3673475"/>
            <a:ext cx="5986780" cy="1217295"/>
          </a:xfrm>
          <a:prstGeom prst="rect">
            <a:avLst/>
          </a:prstGeom>
        </p:spPr>
      </p:pic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8130" y="1381760"/>
            <a:ext cx="5389880" cy="3928745"/>
          </a:xfrm>
          <a:prstGeom prst="rect">
            <a:avLst/>
          </a:prstGeom>
        </p:spPr>
      </p:pic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>
          <a:xfrm>
            <a:off x="584060" y="6328370"/>
            <a:ext cx="2700000" cy="316800"/>
          </a:xfrm>
        </p:spPr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340475" y="5037455"/>
            <a:ext cx="563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Schwinger</a:t>
            </a:r>
            <a:r>
              <a:rPr 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J. </a:t>
            </a:r>
            <a:r>
              <a:rPr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Physical Review, 1951, 82(5): 664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55" y="1508787"/>
            <a:ext cx="2863257" cy="2776619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 bwMode="auto">
          <a:xfrm flipV="1">
            <a:off x="2848699" y="2487533"/>
            <a:ext cx="397316" cy="21131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656677" y="2077164"/>
            <a:ext cx="1423099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光线径迹</a:t>
            </a:r>
            <a:endParaRPr kumimoji="1"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3335" y="2815509"/>
            <a:ext cx="212338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磁偶极方向</a:t>
            </a:r>
            <a:endParaRPr kumimoji="1"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5747" y="800616"/>
            <a:ext cx="4910336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665" dirty="0">
                <a:solidFill>
                  <a:schemeClr val="tx1"/>
                </a:solidFill>
              </a:rPr>
              <a:t> </a:t>
            </a:r>
            <a:r>
              <a:rPr lang="en-US" altLang="zh-CN" sz="1865" dirty="0">
                <a:solidFill>
                  <a:schemeClr val="tx1"/>
                </a:solidFill>
              </a:rPr>
              <a:t>1.</a:t>
            </a:r>
            <a:r>
              <a:rPr lang="zh-CN" altLang="en-US" sz="1865" dirty="0">
                <a:solidFill>
                  <a:schemeClr val="tx1"/>
                </a:solidFill>
              </a:rPr>
              <a:t>广义</a:t>
            </a:r>
            <a:r>
              <a:rPr lang="zh-CN" altLang="en-US" sz="1865" dirty="0">
                <a:solidFill>
                  <a:schemeClr val="tx1"/>
                </a:solidFill>
              </a:rPr>
              <a:t>相对论效应</a:t>
            </a:r>
            <a:endParaRPr lang="en-US" altLang="zh-CN" sz="1865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2665" dirty="0">
                <a:solidFill>
                  <a:schemeClr val="tx1"/>
                </a:solidFill>
              </a:rPr>
              <a:t>    </a:t>
            </a:r>
            <a:endParaRPr lang="zh-CN" altLang="en-US" sz="2665" dirty="0">
              <a:solidFill>
                <a:schemeClr val="tx1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31371" y="164637"/>
            <a:ext cx="7968885" cy="773095"/>
          </a:xfrm>
        </p:spPr>
        <p:txBody>
          <a:bodyPr/>
          <a:lstStyle/>
          <a:p>
            <a:r>
              <a:rPr lang="zh-CN" altLang="en-US" sz="3200" dirty="0">
                <a:solidFill>
                  <a:schemeClr val="tx1"/>
                </a:solidFill>
              </a:rPr>
              <a:t>致密天体附近光子极化演化计算与模拟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47537" y="1021748"/>
            <a:ext cx="3648405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" action="ppaction://noaction"/>
              </a:rPr>
              <a:t>3.</a:t>
            </a:r>
            <a:r>
              <a:rPr lang="zh-CN" altLang="en-US" sz="1800">
                <a:solidFill>
                  <a:schemeClr val="tx1"/>
                </a:solidFill>
                <a:hlinkClick r:id="" action="ppaction://noaction"/>
              </a:rPr>
              <a:t>光子演化方程</a:t>
            </a:r>
            <a:endParaRPr lang="zh-CN" altLang="en-US" sz="1800">
              <a:solidFill>
                <a:schemeClr val="tx1"/>
              </a:solidFill>
              <a:hlinkClick r:id="" action="ppaction://noaction"/>
            </a:endParaRPr>
          </a:p>
          <a:p>
            <a:r>
              <a:rPr lang="zh-CN" altLang="en-US" sz="1800">
                <a:hlinkClick r:id="" action="ppaction://noaction"/>
              </a:rPr>
              <a:t>  </a:t>
            </a:r>
            <a:r>
              <a:rPr lang="zh-CN" altLang="en-US" sz="1800">
                <a:solidFill>
                  <a:schemeClr val="tx1"/>
                </a:solidFill>
                <a:hlinkClick r:id="" action="ppaction://noaction"/>
              </a:rPr>
              <a:t>推导与简化</a:t>
            </a:r>
            <a:endParaRPr lang="zh-CN" altLang="en-US" sz="1800">
              <a:solidFill>
                <a:schemeClr val="tx1"/>
              </a:solidFill>
            </a:endParaRPr>
          </a:p>
          <a:p>
            <a:endParaRPr lang="en-US" altLang="zh-CN" sz="26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48" y="1980505"/>
            <a:ext cx="1430940" cy="787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4507371" y="3106981"/>
                <a:ext cx="3648405" cy="1201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4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s</m:t>
                        </m:r>
                      </m:e>
                    </m:acc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:</a:t>
                </a:r>
                <a:r>
                  <a:rPr lang="zh-CN" altLang="en-US" sz="2135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描述偏振态的</a:t>
                </a:r>
                <a:r>
                  <a:rPr lang="en-US" altLang="zh-CN" sz="2135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Stokes</a:t>
                </a:r>
                <a:r>
                  <a:rPr lang="zh-CN" altLang="en-US" sz="2135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矢量</a:t>
                </a:r>
                <a:endParaRPr lang="en-US" altLang="zh-CN" sz="2135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2135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135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Ω</m:t>
                        </m:r>
                      </m:e>
                    </m:acc>
                    <m:r>
                      <a:rPr lang="en-US" altLang="zh-CN" sz="2135" b="0" i="0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:</m:t>
                    </m:r>
                    <m:r>
                      <a:rPr lang="zh-CN" altLang="en-US" sz="2135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双折射</m:t>
                    </m:r>
                  </m:oMath>
                </a14:m>
                <a:r>
                  <a:rPr lang="zh-CN" altLang="en-US" sz="2135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矢量</a:t>
                </a:r>
                <a:endParaRPr lang="en-US" altLang="zh-CN" sz="2135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71" y="3106981"/>
                <a:ext cx="3648405" cy="1201420"/>
              </a:xfrm>
              <a:prstGeom prst="rect">
                <a:avLst/>
              </a:prstGeom>
              <a:blipFill rotWithShape="1">
                <a:blip r:embed="rId4"/>
                <a:stretch>
                  <a:fillRect l="-4" t="-47" r="13" b="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13" y="937732"/>
            <a:ext cx="4005163" cy="2875256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615163" y="4677227"/>
            <a:ext cx="3992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en-US" altLang="zh-CN" sz="1465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Helvetica Neue"/>
              </a:rPr>
              <a:t>静态磁偶极模型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304247" y="3812988"/>
            <a:ext cx="364840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Poincaré</a:t>
            </a:r>
            <a:r>
              <a:rPr lang="zh-CN" altLang="en-US" sz="2135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空间对偏振态的描述</a:t>
            </a:r>
            <a:endParaRPr lang="zh-CN" altLang="en-US" sz="26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63D75-24E2-4C63-A520-CEAD50CC9BB0}" type="slidenum">
              <a:rPr kumimoji="1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393" y="5349488"/>
            <a:ext cx="4515631" cy="74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基于</a:t>
            </a:r>
            <a:r>
              <a:rPr lang="en-US" altLang="zh-CN" sz="2135" dirty="0">
                <a:latin typeface="楷体" panose="02010609060101010101" pitchFamily="49" charset="-122"/>
                <a:ea typeface="楷体" panose="02010609060101010101" pitchFamily="49" charset="-122"/>
              </a:rPr>
              <a:t>C++</a:t>
            </a:r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135" dirty="0">
                <a:latin typeface="楷体" panose="02010609060101010101" pitchFamily="49" charset="-122"/>
                <a:ea typeface="楷体" panose="02010609060101010101" pitchFamily="49" charset="-122"/>
              </a:rPr>
              <a:t>Python</a:t>
            </a:r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实现了对光子极化演化的模拟、分析与绘图</a:t>
            </a:r>
            <a:endParaRPr lang="zh-CN" altLang="en-US" sz="213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390" y="3554730"/>
            <a:ext cx="875665" cy="1108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54930" y="5005705"/>
            <a:ext cx="5542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</a:t>
            </a:r>
            <a:r>
              <a:rPr lang="zh-CN" altLang="en-US"/>
              <a:t>磁星表面强磁场</a:t>
            </a:r>
            <a:r>
              <a:rPr lang="zh-CN" altLang="en-US"/>
              <a:t>导致的高度极化</a:t>
            </a:r>
            <a:r>
              <a:rPr lang="zh-CN" altLang="en-US"/>
              <a:t>性质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050" y="5373370"/>
            <a:ext cx="3350895" cy="836295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339" y="0"/>
            <a:ext cx="3072341" cy="773095"/>
          </a:xfrm>
        </p:spPr>
        <p:txBody>
          <a:bodyPr/>
          <a:lstStyle/>
          <a:p>
            <a:r>
              <a:rPr lang="zh-CN" altLang="en-US" sz="3200" dirty="0">
                <a:solidFill>
                  <a:schemeClr val="tx1"/>
                </a:solidFill>
              </a:rPr>
              <a:t>功能与检验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3315" y="920509"/>
            <a:ext cx="4512501" cy="475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主要功能</a:t>
            </a:r>
            <a:endParaRPr lang="en-US" altLang="zh-CN" sz="213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13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单光子演化全过程模拟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检查模拟算法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研究极化演化过程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各向辐射整体极化演化模拟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735" dirty="0">
                <a:latin typeface="楷体" panose="02010609060101010101" pitchFamily="49" charset="-122"/>
                <a:ea typeface="楷体" panose="02010609060101010101" pitchFamily="49" charset="-122"/>
              </a:rPr>
              <a:t>研究各方向上极化演化变化规律</a:t>
            </a:r>
            <a:endParaRPr lang="en-US" altLang="zh-CN" sz="173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指定观测方位的整体极化模拟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模拟研究探测器观测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可根据预设精度自适应判断角度、距离、磁场强度等计算范围，有较高的效率和精度</a:t>
            </a:r>
            <a:endParaRPr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63D75-24E2-4C63-A520-CEAD50CC9BB0}" type="slidenum">
              <a:rPr kumimoji="1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125" y="4367995"/>
            <a:ext cx="4512501" cy="13455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4005064"/>
            <a:ext cx="2027079" cy="17084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999989" y="5713519"/>
            <a:ext cx="18242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模拟结果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64352" y="5733256"/>
            <a:ext cx="18242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文献计算结果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[6]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 descr="U_IOOALR9%BQ_DXH$VHALK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932723"/>
            <a:ext cx="2880320" cy="22896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 bwMode="auto">
          <a:xfrm>
            <a:off x="5519936" y="1814540"/>
            <a:ext cx="96011" cy="48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83899" y="1825937"/>
            <a:ext cx="5438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Δn</a:t>
            </a:r>
            <a:endParaRPr lang="zh-CN" altLang="en-US" sz="16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053" y="1061307"/>
            <a:ext cx="3046497" cy="2172449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 bwMode="auto">
          <a:xfrm>
            <a:off x="7824192" y="1430497"/>
            <a:ext cx="2976331" cy="12876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 bwMode="auto">
          <a:xfrm>
            <a:off x="6768075" y="4426900"/>
            <a:ext cx="3072341" cy="6342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5423925" y="170407"/>
            <a:ext cx="3744416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模拟正确性检验</a:t>
            </a:r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674807" y="618645"/>
            <a:ext cx="374441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折射率与磁场强度关系检验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399269" y="3603079"/>
            <a:ext cx="2737611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极化演化计算检验</a:t>
            </a:r>
            <a:endParaRPr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520475" y="3222181"/>
            <a:ext cx="18242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模拟结果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419223" y="3233756"/>
            <a:ext cx="18242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文献计算结果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[5]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30" y="5671820"/>
            <a:ext cx="7005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项目地址：</a:t>
            </a:r>
            <a:r>
              <a:rPr lang="zh-CN" altLang="en-US">
                <a:hlinkClick r:id="rId6" action="ppaction://hlinkfile"/>
              </a:rPr>
              <a:t>https://gitee.com/yidifan/vacuum-birefringence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5170" y="6386790"/>
            <a:ext cx="2700000" cy="316800"/>
          </a:xfrm>
        </p:spPr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56995" y="2438400"/>
            <a:ext cx="9477375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50599" y="-4908"/>
            <a:ext cx="3744416" cy="672075"/>
          </a:xfrm>
        </p:spPr>
        <p:txBody>
          <a:bodyPr/>
          <a:lstStyle/>
          <a:p>
            <a:r>
              <a:rPr lang="zh-CN" altLang="en-US" sz="2665" dirty="0">
                <a:solidFill>
                  <a:schemeClr val="tx1"/>
                </a:solidFill>
              </a:rPr>
              <a:t>单光子演化</a:t>
            </a:r>
            <a:endParaRPr lang="zh-CN" altLang="en-US" sz="2665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231775" y="3716655"/>
                <a:ext cx="2585085" cy="20339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𝑆𝑡𝑜𝑘𝑒𝑠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矢量</m:t>
                          </m:r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进动角频率</m:t>
                          </m:r>
                        </m:num>
                        <m:den>
                          <m:r>
                            <a:rPr lang="zh-CN" altLang="en-US" sz="1600" i="1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双折</m:t>
                          </m:r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矢量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旋转</m:t>
                          </m:r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楷体" panose="02010609060101010101" pitchFamily="49" charset="-122"/>
                            </a:rPr>
                            <m:t>角频率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m:t>&lt;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m:t>1</m:t>
                      </m:r>
                    </m:oMath>
                  </m:oMathPara>
                </a14:m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得到解耦合距离</a:t>
                </a:r>
                <a:r>
                  <a:rPr lang="en-US" altLang="zh-CN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R</a:t>
                </a:r>
                <a:endParaRPr lang="en-US" altLang="zh-CN" sz="1600" b="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400" b="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75" y="3716655"/>
                <a:ext cx="2585085" cy="20339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2816847" y="5241887"/>
            <a:ext cx="2672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光子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磁场解耦合距离与光子能量和磁场强度的关系</a:t>
            </a:r>
            <a:endParaRPr lang="zh-CN" altLang="en-US" sz="16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0000" lnSpcReduction="20000"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63D75-24E2-4C63-A520-CEAD50CC9BB0}" type="slidenum">
              <a:rPr kumimoji="1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160" y="466725"/>
            <a:ext cx="3606800" cy="27051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477" y="917176"/>
            <a:ext cx="2908089" cy="21810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247" y="3125923"/>
            <a:ext cx="220824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光子</a:t>
            </a:r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磁场解耦合</a:t>
            </a:r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zh-CN" altLang="en-US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3823" y="662652"/>
            <a:ext cx="28484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单光子光子极化演化动图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4817" y="1748988"/>
            <a:ext cx="10626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坐标空间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55281" y="1823043"/>
            <a:ext cx="16711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Poincaré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空间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34508" y="3906195"/>
            <a:ext cx="2908089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65" dirty="0">
                <a:latin typeface="楷体" panose="02010609060101010101" pitchFamily="49" charset="-122"/>
                <a:ea typeface="楷体" panose="02010609060101010101" pitchFamily="49" charset="-122"/>
              </a:rPr>
              <a:t>测磁场新思路：</a:t>
            </a:r>
            <a:endParaRPr lang="en-US" altLang="zh-CN" sz="1865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865" b="0" dirty="0">
                <a:latin typeface="楷体" panose="02010609060101010101" pitchFamily="49" charset="-122"/>
                <a:ea typeface="楷体" panose="02010609060101010101" pitchFamily="49" charset="-122"/>
              </a:rPr>
              <a:t>       磁场</a:t>
            </a:r>
            <a:endParaRPr lang="en-US" altLang="zh-CN" sz="1865" b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865" b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865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1865" b="0" dirty="0">
                <a:latin typeface="楷体" panose="02010609060101010101" pitchFamily="49" charset="-122"/>
                <a:ea typeface="楷体" panose="02010609060101010101" pitchFamily="49" charset="-122"/>
              </a:rPr>
              <a:t>解耦合距离</a:t>
            </a:r>
            <a:r>
              <a:rPr lang="zh-CN" altLang="en-US" sz="1865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陡变</a:t>
            </a:r>
            <a:endParaRPr lang="en-US" altLang="zh-CN" sz="1865" b="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865" b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865" b="0" dirty="0">
                <a:latin typeface="楷体" panose="02010609060101010101" pitchFamily="49" charset="-122"/>
                <a:ea typeface="楷体" panose="02010609060101010101" pitchFamily="49" charset="-122"/>
              </a:rPr>
              <a:t>  某一波段极化</a:t>
            </a:r>
            <a:r>
              <a:rPr lang="zh-CN" altLang="en-US" sz="1865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陡变</a:t>
            </a:r>
            <a:endParaRPr lang="en-US" altLang="zh-CN" sz="3200" b="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10959139" y="996832"/>
            <a:ext cx="60959" cy="703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88553" y="836712"/>
            <a:ext cx="1336369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Stokes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矢量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10966920" y="1200032"/>
            <a:ext cx="60959" cy="7030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096335" y="1039912"/>
            <a:ext cx="1336369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双折射矢量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800" y="3180397"/>
            <a:ext cx="2494817" cy="2019141"/>
          </a:xfrm>
          <a:prstGeom prst="rect">
            <a:avLst/>
          </a:prstGeom>
        </p:spPr>
      </p:pic>
      <p:sp>
        <p:nvSpPr>
          <p:cNvPr id="31" name="椭圆 30"/>
          <p:cNvSpPr/>
          <p:nvPr/>
        </p:nvSpPr>
        <p:spPr bwMode="auto">
          <a:xfrm>
            <a:off x="8818631" y="4635947"/>
            <a:ext cx="61679" cy="141251"/>
          </a:xfrm>
          <a:prstGeom prst="ellipse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588838" y="4041385"/>
            <a:ext cx="428625" cy="19398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双折射矢量初态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927327" y="4063895"/>
            <a:ext cx="428625" cy="19398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双折射矢量末态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 bwMode="auto">
          <a:xfrm>
            <a:off x="6384032" y="3695919"/>
            <a:ext cx="0" cy="2123123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5954833" y="3417669"/>
            <a:ext cx="8583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R=20km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直接连接符 40"/>
          <p:cNvCxnSpPr/>
          <p:nvPr/>
        </p:nvCxnSpPr>
        <p:spPr bwMode="auto">
          <a:xfrm>
            <a:off x="7453575" y="3695919"/>
            <a:ext cx="0" cy="2123123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041423" y="3440888"/>
            <a:ext cx="8583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R=30km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接连接符 44"/>
          <p:cNvCxnSpPr/>
          <p:nvPr/>
        </p:nvCxnSpPr>
        <p:spPr bwMode="auto">
          <a:xfrm>
            <a:off x="8592277" y="3748664"/>
            <a:ext cx="0" cy="2123123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8163079" y="3437148"/>
            <a:ext cx="8583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R=100km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321875" y="3834209"/>
            <a:ext cx="8583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R=10km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818631" y="3834209"/>
            <a:ext cx="8583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连接符: 曲线 54"/>
          <p:cNvCxnSpPr/>
          <p:nvPr/>
        </p:nvCxnSpPr>
        <p:spPr bwMode="auto">
          <a:xfrm>
            <a:off x="6155839" y="4706572"/>
            <a:ext cx="2662792" cy="13153"/>
          </a:xfrm>
          <a:prstGeom prst="curvedConnector3">
            <a:avLst>
              <a:gd name="adj1" fmla="val 101335"/>
            </a:avLst>
          </a:prstGeom>
          <a:ln w="127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任意多边形: 形状 60"/>
          <p:cNvSpPr/>
          <p:nvPr/>
        </p:nvSpPr>
        <p:spPr bwMode="auto">
          <a:xfrm>
            <a:off x="6133399" y="3814675"/>
            <a:ext cx="2700192" cy="882611"/>
          </a:xfrm>
          <a:custGeom>
            <a:avLst/>
            <a:gdLst>
              <a:gd name="connsiteX0" fmla="*/ 0 w 2025144"/>
              <a:gd name="connsiteY0" fmla="*/ 0 h 661958"/>
              <a:gd name="connsiteX1" fmla="*/ 201953 w 2025144"/>
              <a:gd name="connsiteY1" fmla="*/ 117806 h 661958"/>
              <a:gd name="connsiteX2" fmla="*/ 516103 w 2025144"/>
              <a:gd name="connsiteY2" fmla="*/ 258052 h 661958"/>
              <a:gd name="connsiteX3" fmla="*/ 992938 w 2025144"/>
              <a:gd name="connsiteY3" fmla="*/ 443176 h 661958"/>
              <a:gd name="connsiteX4" fmla="*/ 1531480 w 2025144"/>
              <a:gd name="connsiteY4" fmla="*/ 589031 h 661958"/>
              <a:gd name="connsiteX5" fmla="*/ 2025144 w 2025144"/>
              <a:gd name="connsiteY5" fmla="*/ 661958 h 66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5144" h="661958">
                <a:moveTo>
                  <a:pt x="0" y="0"/>
                </a:moveTo>
                <a:cubicBezTo>
                  <a:pt x="57968" y="37398"/>
                  <a:pt x="115936" y="74797"/>
                  <a:pt x="201953" y="117806"/>
                </a:cubicBezTo>
                <a:cubicBezTo>
                  <a:pt x="287970" y="160815"/>
                  <a:pt x="384272" y="203824"/>
                  <a:pt x="516103" y="258052"/>
                </a:cubicBezTo>
                <a:cubicBezTo>
                  <a:pt x="647934" y="312280"/>
                  <a:pt x="823709" y="388013"/>
                  <a:pt x="992938" y="443176"/>
                </a:cubicBezTo>
                <a:cubicBezTo>
                  <a:pt x="1162168" y="498339"/>
                  <a:pt x="1359446" y="552567"/>
                  <a:pt x="1531480" y="589031"/>
                </a:cubicBezTo>
                <a:cubicBezTo>
                  <a:pt x="1703514" y="625495"/>
                  <a:pt x="1864329" y="643726"/>
                  <a:pt x="2025144" y="661958"/>
                </a:cubicBezTo>
              </a:path>
            </a:pathLst>
          </a:cu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2" name="任意多边形: 形状 61"/>
          <p:cNvSpPr/>
          <p:nvPr/>
        </p:nvSpPr>
        <p:spPr bwMode="auto">
          <a:xfrm>
            <a:off x="6150187" y="4729012"/>
            <a:ext cx="2683401" cy="960588"/>
          </a:xfrm>
          <a:custGeom>
            <a:avLst/>
            <a:gdLst>
              <a:gd name="connsiteX0" fmla="*/ 0 w 1957493"/>
              <a:gd name="connsiteY0" fmla="*/ 724747 h 724747"/>
              <a:gd name="connsiteX1" fmla="*/ 379307 w 1957493"/>
              <a:gd name="connsiteY1" fmla="*/ 535094 h 724747"/>
              <a:gd name="connsiteX2" fmla="*/ 826347 w 1957493"/>
              <a:gd name="connsiteY2" fmla="*/ 365760 h 724747"/>
              <a:gd name="connsiteX3" fmla="*/ 1957493 w 1957493"/>
              <a:gd name="connsiteY3" fmla="*/ 0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493" h="724747">
                <a:moveTo>
                  <a:pt x="0" y="724747"/>
                </a:moveTo>
                <a:cubicBezTo>
                  <a:pt x="120791" y="659836"/>
                  <a:pt x="241583" y="594925"/>
                  <a:pt x="379307" y="535094"/>
                </a:cubicBezTo>
                <a:cubicBezTo>
                  <a:pt x="517031" y="475263"/>
                  <a:pt x="563316" y="454942"/>
                  <a:pt x="826347" y="365760"/>
                </a:cubicBezTo>
                <a:cubicBezTo>
                  <a:pt x="1089378" y="276578"/>
                  <a:pt x="1523435" y="138289"/>
                  <a:pt x="1957493" y="0"/>
                </a:cubicBezTo>
              </a:path>
            </a:pathLst>
          </a:cu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cxnSp>
        <p:nvCxnSpPr>
          <p:cNvPr id="64" name="直接箭头连接符 63"/>
          <p:cNvCxnSpPr/>
          <p:nvPr/>
        </p:nvCxnSpPr>
        <p:spPr bwMode="auto">
          <a:xfrm>
            <a:off x="10855631" y="4551245"/>
            <a:ext cx="0" cy="292080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 bwMode="auto">
          <a:xfrm>
            <a:off x="10855631" y="5157192"/>
            <a:ext cx="0" cy="292080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 bwMode="auto">
          <a:xfrm flipH="1" flipV="1">
            <a:off x="3791744" y="3417669"/>
            <a:ext cx="192021" cy="77941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725704" y="2762578"/>
            <a:ext cx="260793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解耦合半径陡变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UNIT_PLACING_PICTURE_USER_VIEWPORT" val="{&quot;height&quot;:3400,&quot;width&quot;:4700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PLACING_PICTURE_USER_VIEWPORT" val="{&quot;height&quot;:5566,&quot;width&quot;:17274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commondata" val="eyJoZGlkIjoiOTUzMDJlODBiZDEzNTBlZDllNGRkZWQ5YjA5ZjQzMDU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2085</Words>
  <Application>WPS 演示</Application>
  <PresentationFormat>宽屏</PresentationFormat>
  <Paragraphs>347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楷体</vt:lpstr>
      <vt:lpstr>黑体</vt:lpstr>
      <vt:lpstr>Cambria Math</vt:lpstr>
      <vt:lpstr>Times New Roman</vt:lpstr>
      <vt:lpstr>Gulim</vt:lpstr>
      <vt:lpstr>Helvetica Neue</vt:lpstr>
      <vt:lpstr>微软雅黑</vt:lpstr>
      <vt:lpstr>Arial Unicode MS</vt:lpstr>
      <vt:lpstr>Calibri</vt:lpstr>
      <vt:lpstr>Malgun Gothic</vt:lpstr>
      <vt:lpstr>WPS</vt:lpstr>
      <vt:lpstr>磁星的 真空双折射效应极化讨论</vt:lpstr>
      <vt:lpstr>磁星偏振度观测回顾</vt:lpstr>
      <vt:lpstr>PowerPoint 演示文稿</vt:lpstr>
      <vt:lpstr>观测结果完全不一致的两个磁星</vt:lpstr>
      <vt:lpstr>PowerPoint 演示文稿</vt:lpstr>
      <vt:lpstr>真空双折射原理简介：</vt:lpstr>
      <vt:lpstr>致密天体附近光子极化演化计算与模拟</vt:lpstr>
      <vt:lpstr>功能与检验</vt:lpstr>
      <vt:lpstr>单光子演化</vt:lpstr>
      <vt:lpstr>算法优化</vt:lpstr>
      <vt:lpstr>单光子演化</vt:lpstr>
      <vt:lpstr>真空极化及介质相互作用解释极化突变</vt:lpstr>
      <vt:lpstr>真空极化及介质相互作用解释极化突变</vt:lpstr>
      <vt:lpstr>PowerPoint 演示文稿</vt:lpstr>
      <vt:lpstr>PowerPoint 演示文稿</vt:lpstr>
      <vt:lpstr>讨论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饭馅包子</cp:lastModifiedBy>
  <cp:revision>157</cp:revision>
  <dcterms:created xsi:type="dcterms:W3CDTF">2019-06-19T02:08:00Z</dcterms:created>
  <dcterms:modified xsi:type="dcterms:W3CDTF">2023-10-25T05:14:05Z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E1D9756F3BAF4D62916F9FD0809B12CC_11</vt:lpwstr>
  </property>
</Properties>
</file>