
<file path=[Content_Types].xml><?xml version="1.0" encoding="utf-8"?>
<Types xmlns="http://schemas.openxmlformats.org/package/2006/content-types"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2"/>
  </p:notesMasterIdLst>
  <p:sldIdLst>
    <p:sldId id="263" r:id="rId3"/>
    <p:sldId id="257" r:id="rId4"/>
    <p:sldId id="260" r:id="rId5"/>
    <p:sldId id="258" r:id="rId6"/>
    <p:sldId id="259" r:id="rId7"/>
    <p:sldId id="262" r:id="rId8"/>
    <p:sldId id="261" r:id="rId9"/>
    <p:sldId id="273" r:id="rId10"/>
    <p:sldId id="270" r:id="rId11"/>
    <p:sldId id="282" r:id="rId12"/>
    <p:sldId id="275" r:id="rId13"/>
    <p:sldId id="276" r:id="rId14"/>
    <p:sldId id="279" r:id="rId15"/>
    <p:sldId id="278" r:id="rId16"/>
    <p:sldId id="277" r:id="rId17"/>
    <p:sldId id="281" r:id="rId18"/>
    <p:sldId id="283" r:id="rId19"/>
    <p:sldId id="284" r:id="rId20"/>
    <p:sldId id="292" r:id="rId21"/>
    <p:sldId id="293" r:id="rId22"/>
    <p:sldId id="295" r:id="rId23"/>
    <p:sldId id="296" r:id="rId24"/>
    <p:sldId id="300" r:id="rId25"/>
    <p:sldId id="297" r:id="rId26"/>
    <p:sldId id="298" r:id="rId27"/>
    <p:sldId id="299" r:id="rId28"/>
    <p:sldId id="301" r:id="rId29"/>
    <p:sldId id="302" r:id="rId30"/>
    <p:sldId id="303" r:id="rId31"/>
    <p:sldId id="304" r:id="rId32"/>
    <p:sldId id="324" r:id="rId33"/>
    <p:sldId id="308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6" r:id="rId45"/>
    <p:sldId id="327" r:id="rId46"/>
    <p:sldId id="328" r:id="rId47"/>
    <p:sldId id="322" r:id="rId48"/>
    <p:sldId id="323" r:id="rId49"/>
    <p:sldId id="329" r:id="rId50"/>
    <p:sldId id="330" r:id="rId51"/>
    <p:sldId id="352" r:id="rId52"/>
    <p:sldId id="344" r:id="rId53"/>
    <p:sldId id="346" r:id="rId54"/>
    <p:sldId id="348" r:id="rId55"/>
    <p:sldId id="349" r:id="rId56"/>
    <p:sldId id="353" r:id="rId57"/>
    <p:sldId id="345" r:id="rId58"/>
    <p:sldId id="351" r:id="rId59"/>
    <p:sldId id="350" r:id="rId60"/>
    <p:sldId id="362" r:id="rId61"/>
    <p:sldId id="363" r:id="rId63"/>
    <p:sldId id="364" r:id="rId64"/>
    <p:sldId id="365" r:id="rId65"/>
    <p:sldId id="361" r:id="rId66"/>
    <p:sldId id="366" r:id="rId67"/>
  </p:sldIdLst>
  <p:sldSz cx="12192000" cy="6858000"/>
  <p:notesSz cx="6858000" cy="9144000"/>
  <p:custDataLst>
    <p:tags r:id="rId7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4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0543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F043"/>
    <a:srgbClr val="CE2823"/>
    <a:srgbClr val="1F1DD0"/>
    <a:srgbClr val="6B69E7"/>
    <a:srgbClr val="D9D9D9"/>
    <a:srgbClr val="FFFFFF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74"/>
        <p:guide pos="388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2" Type="http://schemas.openxmlformats.org/officeDocument/2006/relationships/tags" Target="tags/tag397.xml"/><Relationship Id="rId71" Type="http://schemas.openxmlformats.org/officeDocument/2006/relationships/commentAuthors" Target="commentAuthors.xml"/><Relationship Id="rId70" Type="http://schemas.openxmlformats.org/officeDocument/2006/relationships/tableStyles" Target="tableStyles.xml"/><Relationship Id="rId7" Type="http://schemas.openxmlformats.org/officeDocument/2006/relationships/slide" Target="slides/slide5.xml"/><Relationship Id="rId69" Type="http://schemas.openxmlformats.org/officeDocument/2006/relationships/viewProps" Target="viewProps.xml"/><Relationship Id="rId68" Type="http://schemas.openxmlformats.org/officeDocument/2006/relationships/presProps" Target="presProps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&#24037;&#20316;&#31807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scatterChart>
        <c:scatterStyle val="marker"/>
        <c:varyColors val="0"/>
        <c:ser>
          <c:idx val="0"/>
          <c:order val="0"/>
          <c:tx>
            <c:strRef>
              <c:f>"残余调制"</c:f>
              <c:strCache>
                <c:ptCount val="1"/>
                <c:pt idx="0">
                  <c:v>残余调制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elete val="1"/>
          </c:dLbls>
          <c:xVal>
            <c:numRef>
              <c:f>[工作簿1]Sheet1!$A$3:$A$12</c:f>
              <c:numCache>
                <c:formatCode>General</c:formatCode>
                <c:ptCount val="10"/>
                <c:pt idx="0">
                  <c:v>650</c:v>
                </c:pt>
                <c:pt idx="1">
                  <c:v>780</c:v>
                </c:pt>
                <c:pt idx="2">
                  <c:v>800</c:v>
                </c:pt>
                <c:pt idx="3">
                  <c:v>810</c:v>
                </c:pt>
                <c:pt idx="4">
                  <c:v>820</c:v>
                </c:pt>
                <c:pt idx="5">
                  <c:v>830</c:v>
                </c:pt>
                <c:pt idx="6">
                  <c:v>840</c:v>
                </c:pt>
                <c:pt idx="7">
                  <c:v>860</c:v>
                </c:pt>
                <c:pt idx="8">
                  <c:v>880</c:v>
                </c:pt>
                <c:pt idx="9">
                  <c:v>900</c:v>
                </c:pt>
              </c:numCache>
            </c:numRef>
          </c:xVal>
          <c:yVal>
            <c:numRef>
              <c:f>[工作簿1]Sheet1!$B$3:$B$12</c:f>
              <c:numCache>
                <c:formatCode>General</c:formatCode>
                <c:ptCount val="10"/>
                <c:pt idx="0">
                  <c:v>10.6</c:v>
                </c:pt>
                <c:pt idx="1">
                  <c:v>15</c:v>
                </c:pt>
                <c:pt idx="2">
                  <c:v>14.8</c:v>
                </c:pt>
                <c:pt idx="3">
                  <c:v>13.8</c:v>
                </c:pt>
                <c:pt idx="4">
                  <c:v>14.3</c:v>
                </c:pt>
                <c:pt idx="5">
                  <c:v>14.2</c:v>
                </c:pt>
                <c:pt idx="6">
                  <c:v>13.2</c:v>
                </c:pt>
                <c:pt idx="7" c:formatCode="0.0_ ">
                  <c:v>18</c:v>
                </c:pt>
                <c:pt idx="8">
                  <c:v>34.2</c:v>
                </c:pt>
                <c:pt idx="9">
                  <c:v>49.8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387657"/>
        <c:axId val="567430049"/>
      </c:scatterChart>
      <c:valAx>
        <c:axId val="49387657"/>
        <c:scaling>
          <c:orientation val="minMax"/>
          <c:min val="60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02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0" vertOverflow="ellipsis" vert="horz" wrap="square" anchor="ctr" anchorCtr="1"/>
              <a:lstStyle/>
              <a:p>
                <a:pPr defTabSz="914400"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t>衰减电压</a:t>
                </a:r>
                <a:r>
                  <a:rPr lang="en-US" altLang="zh-CN"/>
                  <a:t>mV</a:t>
                </a:r>
                <a:endParaRPr lang="en-US" altLang="zh-CN"/>
              </a:p>
            </c:rich>
          </c:tx>
          <c:layout>
            <c:manualLayout>
              <c:xMode val="edge"/>
              <c:yMode val="edge"/>
              <c:x val="0.867338597665608"/>
              <c:y val="0.88819790034712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67430049"/>
        <c:crosses val="autoZero"/>
        <c:crossBetween val="midCat"/>
      </c:valAx>
      <c:valAx>
        <c:axId val="56743004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02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0" vertOverflow="ellipsis" vert="horz" wrap="square" anchor="ctr" anchorCtr="1"/>
              <a:lstStyle/>
              <a:p>
                <a:pPr defTabSz="914400"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t>残余调制</a:t>
                </a:r>
                <a:r>
                  <a:rPr lang="en-US" altLang="zh-CN"/>
                  <a:t>%</a:t>
                </a:r>
                <a:endParaRPr lang="en-US" altLang="zh-CN"/>
              </a:p>
            </c:rich>
          </c:tx>
          <c:layout>
            <c:manualLayout>
              <c:xMode val="edge"/>
              <c:yMode val="edge"/>
              <c:x val="0.020115393223964"/>
              <c:y val="0.14301804621181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9387657"/>
        <c:crosses val="autoZero"/>
        <c:crossBetween val="midCat"/>
      </c:valAx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17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19050" cap="rnd">
        <a:noFill/>
        <a:round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9525">
        <a:solidFill>
          <a:schemeClr val="phClr"/>
        </a:solidFill>
      </a:ln>
      <a:effectLst/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bg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9.xml"/><Relationship Id="rId4" Type="http://schemas.openxmlformats.org/officeDocument/2006/relationships/image" Target="../media/image21.png"/><Relationship Id="rId3" Type="http://schemas.openxmlformats.org/officeDocument/2006/relationships/tags" Target="../tags/tag78.xml"/><Relationship Id="rId2" Type="http://schemas.openxmlformats.org/officeDocument/2006/relationships/image" Target="../media/image20.png"/><Relationship Id="rId1" Type="http://schemas.openxmlformats.org/officeDocument/2006/relationships/tags" Target="../tags/tag7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image" Target="../media/image24.png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../media/image23.png"/><Relationship Id="rId3" Type="http://schemas.openxmlformats.org/officeDocument/2006/relationships/tags" Target="../tags/tag81.xml"/><Relationship Id="rId2" Type="http://schemas.openxmlformats.org/officeDocument/2006/relationships/image" Target="../media/image2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86.xml"/><Relationship Id="rId10" Type="http://schemas.openxmlformats.org/officeDocument/2006/relationships/image" Target="../media/image25.png"/><Relationship Id="rId1" Type="http://schemas.openxmlformats.org/officeDocument/2006/relationships/tags" Target="../tags/tag8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image" Target="../media/image27.png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image" Target="../media/image26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94.xml"/><Relationship Id="rId10" Type="http://schemas.openxmlformats.org/officeDocument/2006/relationships/image" Target="../media/image25.png"/><Relationship Id="rId1" Type="http://schemas.openxmlformats.org/officeDocument/2006/relationships/tags" Target="../tags/tag8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image" Target="../media/image29.png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04.xml"/><Relationship Id="rId12" Type="http://schemas.openxmlformats.org/officeDocument/2006/relationships/tags" Target="../tags/tag103.xml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tags" Target="../tags/tag109.xml"/><Relationship Id="rId7" Type="http://schemas.openxmlformats.org/officeDocument/2006/relationships/image" Target="../media/image33.png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image" Target="../media/image32.png"/><Relationship Id="rId3" Type="http://schemas.openxmlformats.org/officeDocument/2006/relationships/tags" Target="../tags/tag106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116.xml"/><Relationship Id="rId2" Type="http://schemas.openxmlformats.org/officeDocument/2006/relationships/image" Target="../media/image31.png"/><Relationship Id="rId19" Type="http://schemas.openxmlformats.org/officeDocument/2006/relationships/image" Target="../media/image38.png"/><Relationship Id="rId18" Type="http://schemas.openxmlformats.org/officeDocument/2006/relationships/tags" Target="../tags/tag115.xml"/><Relationship Id="rId17" Type="http://schemas.openxmlformats.org/officeDocument/2006/relationships/image" Target="../media/image37.png"/><Relationship Id="rId16" Type="http://schemas.openxmlformats.org/officeDocument/2006/relationships/tags" Target="../tags/tag114.xml"/><Relationship Id="rId15" Type="http://schemas.openxmlformats.org/officeDocument/2006/relationships/tags" Target="../tags/tag113.xml"/><Relationship Id="rId14" Type="http://schemas.openxmlformats.org/officeDocument/2006/relationships/image" Target="../media/image36.png"/><Relationship Id="rId13" Type="http://schemas.openxmlformats.org/officeDocument/2006/relationships/tags" Target="../tags/tag112.xml"/><Relationship Id="rId12" Type="http://schemas.openxmlformats.org/officeDocument/2006/relationships/image" Target="../media/image35.png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tags" Target="../tags/tag10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image" Target="../media/image41.png"/><Relationship Id="rId7" Type="http://schemas.openxmlformats.org/officeDocument/2006/relationships/tags" Target="../tags/tag120.xml"/><Relationship Id="rId6" Type="http://schemas.openxmlformats.org/officeDocument/2006/relationships/image" Target="../media/image40.png"/><Relationship Id="rId5" Type="http://schemas.openxmlformats.org/officeDocument/2006/relationships/tags" Target="../tags/tag119.xml"/><Relationship Id="rId4" Type="http://schemas.openxmlformats.org/officeDocument/2006/relationships/image" Target="../media/image25.png"/><Relationship Id="rId3" Type="http://schemas.openxmlformats.org/officeDocument/2006/relationships/tags" Target="../tags/tag118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132.xml"/><Relationship Id="rId21" Type="http://schemas.openxmlformats.org/officeDocument/2006/relationships/tags" Target="../tags/tag131.xml"/><Relationship Id="rId20" Type="http://schemas.openxmlformats.org/officeDocument/2006/relationships/image" Target="../media/image43.png"/><Relationship Id="rId2" Type="http://schemas.openxmlformats.org/officeDocument/2006/relationships/image" Target="../media/image39.png"/><Relationship Id="rId19" Type="http://schemas.openxmlformats.org/officeDocument/2006/relationships/tags" Target="../tags/tag130.xml"/><Relationship Id="rId18" Type="http://schemas.openxmlformats.org/officeDocument/2006/relationships/tags" Target="../tags/tag129.xml"/><Relationship Id="rId17" Type="http://schemas.openxmlformats.org/officeDocument/2006/relationships/image" Target="../media/image42.png"/><Relationship Id="rId16" Type="http://schemas.openxmlformats.org/officeDocument/2006/relationships/tags" Target="../tags/tag128.xml"/><Relationship Id="rId15" Type="http://schemas.openxmlformats.org/officeDocument/2006/relationships/tags" Target="../tags/tag127.xml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image" Target="../media/image45.png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image" Target="../media/image44.png"/><Relationship Id="rId2" Type="http://schemas.openxmlformats.org/officeDocument/2006/relationships/tags" Target="../tags/tag134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41.xml"/><Relationship Id="rId12" Type="http://schemas.openxmlformats.org/officeDocument/2006/relationships/image" Target="../media/image46.png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tags" Target="../tags/tag13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image" Target="../media/image49.png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image" Target="../media/image48.png"/><Relationship Id="rId3" Type="http://schemas.openxmlformats.org/officeDocument/2006/relationships/tags" Target="../tags/tag143.xml"/><Relationship Id="rId2" Type="http://schemas.openxmlformats.org/officeDocument/2006/relationships/image" Target="../media/image47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50.xml"/><Relationship Id="rId14" Type="http://schemas.openxmlformats.org/officeDocument/2006/relationships/image" Target="../media/image52.png"/><Relationship Id="rId13" Type="http://schemas.openxmlformats.org/officeDocument/2006/relationships/tags" Target="../tags/tag149.xml"/><Relationship Id="rId12" Type="http://schemas.openxmlformats.org/officeDocument/2006/relationships/image" Target="../media/image51.png"/><Relationship Id="rId11" Type="http://schemas.openxmlformats.org/officeDocument/2006/relationships/tags" Target="../tags/tag148.xml"/><Relationship Id="rId10" Type="http://schemas.openxmlformats.org/officeDocument/2006/relationships/image" Target="../media/image50.png"/><Relationship Id="rId1" Type="http://schemas.openxmlformats.org/officeDocument/2006/relationships/tags" Target="../tags/tag142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image" Target="../media/image54.png"/><Relationship Id="rId3" Type="http://schemas.openxmlformats.org/officeDocument/2006/relationships/tags" Target="../tags/tag152.xml"/><Relationship Id="rId2" Type="http://schemas.openxmlformats.org/officeDocument/2006/relationships/image" Target="../media/image53.png"/><Relationship Id="rId1" Type="http://schemas.openxmlformats.org/officeDocument/2006/relationships/tags" Target="../tags/tag15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image" Target="../media/image57.png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image" Target="../media/image56.png"/><Relationship Id="rId3" Type="http://schemas.openxmlformats.org/officeDocument/2006/relationships/tags" Target="../tags/tag156.xml"/><Relationship Id="rId2" Type="http://schemas.openxmlformats.org/officeDocument/2006/relationships/image" Target="../media/image55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55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5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ags" Target="../tags/tag6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image" Target="../media/image60.png"/><Relationship Id="rId7" Type="http://schemas.openxmlformats.org/officeDocument/2006/relationships/tags" Target="../tags/tag165.xml"/><Relationship Id="rId6" Type="http://schemas.openxmlformats.org/officeDocument/2006/relationships/image" Target="../media/image59.png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image" Target="../media/image58.png"/><Relationship Id="rId2" Type="http://schemas.openxmlformats.org/officeDocument/2006/relationships/tags" Target="../tags/tag162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71.xml"/><Relationship Id="rId16" Type="http://schemas.openxmlformats.org/officeDocument/2006/relationships/image" Target="../media/image63.png"/><Relationship Id="rId15" Type="http://schemas.openxmlformats.org/officeDocument/2006/relationships/tags" Target="../tags/tag170.xml"/><Relationship Id="rId14" Type="http://schemas.openxmlformats.org/officeDocument/2006/relationships/image" Target="../media/image62.png"/><Relationship Id="rId13" Type="http://schemas.openxmlformats.org/officeDocument/2006/relationships/tags" Target="../tags/tag169.xml"/><Relationship Id="rId12" Type="http://schemas.openxmlformats.org/officeDocument/2006/relationships/image" Target="../media/image61.png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tags" Target="../tags/tag16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2.xml"/><Relationship Id="rId2" Type="http://schemas.openxmlformats.org/officeDocument/2006/relationships/image" Target="../media/image64.png"/><Relationship Id="rId1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4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77.xml"/><Relationship Id="rId10" Type="http://schemas.openxmlformats.org/officeDocument/2006/relationships/tags" Target="../tags/tag176.xml"/><Relationship Id="rId1" Type="http://schemas.openxmlformats.org/officeDocument/2006/relationships/tags" Target="../tags/tag173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tags" Target="../tags/tag182.xml"/><Relationship Id="rId7" Type="http://schemas.openxmlformats.org/officeDocument/2006/relationships/image" Target="../media/image72.png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image" Target="../media/image71.png"/><Relationship Id="rId3" Type="http://schemas.openxmlformats.org/officeDocument/2006/relationships/tags" Target="../tags/tag179.xml"/><Relationship Id="rId2" Type="http://schemas.openxmlformats.org/officeDocument/2006/relationships/image" Target="../media/image70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83.xml"/><Relationship Id="rId1" Type="http://schemas.openxmlformats.org/officeDocument/2006/relationships/tags" Target="../tags/tag178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77.png"/><Relationship Id="rId7" Type="http://schemas.openxmlformats.org/officeDocument/2006/relationships/tags" Target="../tags/tag18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tags" Target="../tags/tag185.xml"/><Relationship Id="rId2" Type="http://schemas.openxmlformats.org/officeDocument/2006/relationships/image" Target="../media/image69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88.xml"/><Relationship Id="rId11" Type="http://schemas.openxmlformats.org/officeDocument/2006/relationships/tags" Target="../tags/tag187.xml"/><Relationship Id="rId10" Type="http://schemas.openxmlformats.org/officeDocument/2006/relationships/image" Target="../media/image79.png"/><Relationship Id="rId1" Type="http://schemas.openxmlformats.org/officeDocument/2006/relationships/tags" Target="../tags/tag184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8" Type="http://schemas.openxmlformats.org/officeDocument/2006/relationships/tags" Target="../tags/tag193.xml"/><Relationship Id="rId7" Type="http://schemas.openxmlformats.org/officeDocument/2006/relationships/tags" Target="../tags/tag192.xml"/><Relationship Id="rId6" Type="http://schemas.openxmlformats.org/officeDocument/2006/relationships/image" Target="../media/image82.png"/><Relationship Id="rId5" Type="http://schemas.openxmlformats.org/officeDocument/2006/relationships/tags" Target="../tags/tag191.xml"/><Relationship Id="rId4" Type="http://schemas.openxmlformats.org/officeDocument/2006/relationships/image" Target="../media/image81.png"/><Relationship Id="rId3" Type="http://schemas.openxmlformats.org/officeDocument/2006/relationships/tags" Target="../tags/tag190.xml"/><Relationship Id="rId2" Type="http://schemas.openxmlformats.org/officeDocument/2006/relationships/image" Target="../media/image80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97.xml"/><Relationship Id="rId14" Type="http://schemas.openxmlformats.org/officeDocument/2006/relationships/tags" Target="../tags/tag196.xml"/><Relationship Id="rId13" Type="http://schemas.openxmlformats.org/officeDocument/2006/relationships/image" Target="../media/image84.png"/><Relationship Id="rId12" Type="http://schemas.openxmlformats.org/officeDocument/2006/relationships/tags" Target="../tags/tag195.xml"/><Relationship Id="rId11" Type="http://schemas.openxmlformats.org/officeDocument/2006/relationships/image" Target="../media/image37.png"/><Relationship Id="rId10" Type="http://schemas.openxmlformats.org/officeDocument/2006/relationships/tags" Target="../tags/tag194.xml"/><Relationship Id="rId1" Type="http://schemas.openxmlformats.org/officeDocument/2006/relationships/tags" Target="../tags/tag189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image" Target="../media/image87.png"/><Relationship Id="rId5" Type="http://schemas.openxmlformats.org/officeDocument/2006/relationships/tags" Target="../tags/tag200.xml"/><Relationship Id="rId4" Type="http://schemas.openxmlformats.org/officeDocument/2006/relationships/image" Target="../media/image86.png"/><Relationship Id="rId3" Type="http://schemas.openxmlformats.org/officeDocument/2006/relationships/tags" Target="../tags/tag199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211.xml"/><Relationship Id="rId21" Type="http://schemas.openxmlformats.org/officeDocument/2006/relationships/image" Target="../media/image88.png"/><Relationship Id="rId20" Type="http://schemas.openxmlformats.org/officeDocument/2006/relationships/tags" Target="../tags/tag210.xml"/><Relationship Id="rId2" Type="http://schemas.openxmlformats.org/officeDocument/2006/relationships/image" Target="../media/image85.png"/><Relationship Id="rId19" Type="http://schemas.openxmlformats.org/officeDocument/2006/relationships/image" Target="../media/image57.png"/><Relationship Id="rId18" Type="http://schemas.openxmlformats.org/officeDocument/2006/relationships/tags" Target="../tags/tag209.xml"/><Relationship Id="rId17" Type="http://schemas.openxmlformats.org/officeDocument/2006/relationships/tags" Target="../tags/tag208.xml"/><Relationship Id="rId16" Type="http://schemas.openxmlformats.org/officeDocument/2006/relationships/tags" Target="../tags/tag207.xml"/><Relationship Id="rId15" Type="http://schemas.openxmlformats.org/officeDocument/2006/relationships/tags" Target="../tags/tag206.xml"/><Relationship Id="rId14" Type="http://schemas.openxmlformats.org/officeDocument/2006/relationships/tags" Target="../tags/tag205.xml"/><Relationship Id="rId13" Type="http://schemas.openxmlformats.org/officeDocument/2006/relationships/image" Target="../media/image63.png"/><Relationship Id="rId12" Type="http://schemas.openxmlformats.org/officeDocument/2006/relationships/tags" Target="../tags/tag204.xml"/><Relationship Id="rId11" Type="http://schemas.openxmlformats.org/officeDocument/2006/relationships/image" Target="../media/image62.png"/><Relationship Id="rId10" Type="http://schemas.openxmlformats.org/officeDocument/2006/relationships/tags" Target="../tags/tag203.xml"/><Relationship Id="rId1" Type="http://schemas.openxmlformats.org/officeDocument/2006/relationships/tags" Target="../tags/tag198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217.xml"/><Relationship Id="rId8" Type="http://schemas.openxmlformats.org/officeDocument/2006/relationships/tags" Target="../tags/tag216.xml"/><Relationship Id="rId7" Type="http://schemas.openxmlformats.org/officeDocument/2006/relationships/tags" Target="../tags/tag215.xml"/><Relationship Id="rId6" Type="http://schemas.openxmlformats.org/officeDocument/2006/relationships/image" Target="../media/image91.png"/><Relationship Id="rId5" Type="http://schemas.openxmlformats.org/officeDocument/2006/relationships/tags" Target="../tags/tag214.xml"/><Relationship Id="rId4" Type="http://schemas.openxmlformats.org/officeDocument/2006/relationships/image" Target="../media/image90.png"/><Relationship Id="rId3" Type="http://schemas.openxmlformats.org/officeDocument/2006/relationships/tags" Target="../tags/tag213.xml"/><Relationship Id="rId2" Type="http://schemas.openxmlformats.org/officeDocument/2006/relationships/image" Target="../media/image89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219.xml"/><Relationship Id="rId12" Type="http://schemas.openxmlformats.org/officeDocument/2006/relationships/image" Target="../media/image93.png"/><Relationship Id="rId11" Type="http://schemas.openxmlformats.org/officeDocument/2006/relationships/tags" Target="../tags/tag218.xml"/><Relationship Id="rId10" Type="http://schemas.openxmlformats.org/officeDocument/2006/relationships/image" Target="../media/image92.png"/><Relationship Id="rId1" Type="http://schemas.openxmlformats.org/officeDocument/2006/relationships/tags" Target="../tags/tag212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png"/><Relationship Id="rId8" Type="http://schemas.openxmlformats.org/officeDocument/2006/relationships/tags" Target="../tags/tag225.xml"/><Relationship Id="rId7" Type="http://schemas.openxmlformats.org/officeDocument/2006/relationships/tags" Target="../tags/tag224.xml"/><Relationship Id="rId6" Type="http://schemas.openxmlformats.org/officeDocument/2006/relationships/tags" Target="../tags/tag223.xml"/><Relationship Id="rId5" Type="http://schemas.openxmlformats.org/officeDocument/2006/relationships/image" Target="../media/image95.png"/><Relationship Id="rId4" Type="http://schemas.openxmlformats.org/officeDocument/2006/relationships/tags" Target="../tags/tag222.xml"/><Relationship Id="rId3" Type="http://schemas.openxmlformats.org/officeDocument/2006/relationships/image" Target="../media/image94.png"/><Relationship Id="rId2" Type="http://schemas.openxmlformats.org/officeDocument/2006/relationships/tags" Target="../tags/tag221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229.xml"/><Relationship Id="rId13" Type="http://schemas.openxmlformats.org/officeDocument/2006/relationships/tags" Target="../tags/tag228.xml"/><Relationship Id="rId12" Type="http://schemas.openxmlformats.org/officeDocument/2006/relationships/tags" Target="../tags/tag227.xml"/><Relationship Id="rId11" Type="http://schemas.openxmlformats.org/officeDocument/2006/relationships/image" Target="../media/image97.png"/><Relationship Id="rId10" Type="http://schemas.openxmlformats.org/officeDocument/2006/relationships/tags" Target="../tags/tag226.xml"/><Relationship Id="rId1" Type="http://schemas.openxmlformats.org/officeDocument/2006/relationships/tags" Target="../tags/tag220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234.xml"/><Relationship Id="rId8" Type="http://schemas.openxmlformats.org/officeDocument/2006/relationships/image" Target="../media/image101.png"/><Relationship Id="rId7" Type="http://schemas.openxmlformats.org/officeDocument/2006/relationships/tags" Target="../tags/tag233.xml"/><Relationship Id="rId6" Type="http://schemas.openxmlformats.org/officeDocument/2006/relationships/image" Target="../media/image100.png"/><Relationship Id="rId5" Type="http://schemas.openxmlformats.org/officeDocument/2006/relationships/tags" Target="../tags/tag232.xml"/><Relationship Id="rId4" Type="http://schemas.openxmlformats.org/officeDocument/2006/relationships/image" Target="../media/image99.png"/><Relationship Id="rId3" Type="http://schemas.openxmlformats.org/officeDocument/2006/relationships/tags" Target="../tags/tag231.xml"/><Relationship Id="rId2" Type="http://schemas.openxmlformats.org/officeDocument/2006/relationships/image" Target="../media/image98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30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7.xml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ags" Target="../tags/tag66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39.xml"/><Relationship Id="rId7" Type="http://schemas.openxmlformats.org/officeDocument/2006/relationships/tags" Target="../tags/tag238.xml"/><Relationship Id="rId6" Type="http://schemas.openxmlformats.org/officeDocument/2006/relationships/image" Target="../media/image104.png"/><Relationship Id="rId5" Type="http://schemas.openxmlformats.org/officeDocument/2006/relationships/tags" Target="../tags/tag237.xml"/><Relationship Id="rId4" Type="http://schemas.openxmlformats.org/officeDocument/2006/relationships/image" Target="../media/image103.png"/><Relationship Id="rId3" Type="http://schemas.openxmlformats.org/officeDocument/2006/relationships/tags" Target="../tags/tag236.xml"/><Relationship Id="rId2" Type="http://schemas.openxmlformats.org/officeDocument/2006/relationships/image" Target="../media/image102.png"/><Relationship Id="rId1" Type="http://schemas.openxmlformats.org/officeDocument/2006/relationships/tags" Target="../tags/tag2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0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41.xml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43.xml"/><Relationship Id="rId3" Type="http://schemas.openxmlformats.org/officeDocument/2006/relationships/image" Target="../media/image109.png"/><Relationship Id="rId2" Type="http://schemas.openxmlformats.org/officeDocument/2006/relationships/tags" Target="../tags/tag242.xml"/><Relationship Id="rId1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45.xml"/><Relationship Id="rId3" Type="http://schemas.openxmlformats.org/officeDocument/2006/relationships/image" Target="../media/image111.png"/><Relationship Id="rId2" Type="http://schemas.openxmlformats.org/officeDocument/2006/relationships/tags" Target="../tags/tag244.xml"/><Relationship Id="rId1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48.xml"/><Relationship Id="rId4" Type="http://schemas.openxmlformats.org/officeDocument/2006/relationships/image" Target="../media/image113.png"/><Relationship Id="rId3" Type="http://schemas.openxmlformats.org/officeDocument/2006/relationships/tags" Target="../tags/tag247.xml"/><Relationship Id="rId2" Type="http://schemas.openxmlformats.org/officeDocument/2006/relationships/image" Target="../media/image112.png"/><Relationship Id="rId1" Type="http://schemas.openxmlformats.org/officeDocument/2006/relationships/tags" Target="../tags/tag246.xml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5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3" Type="http://schemas.openxmlformats.org/officeDocument/2006/relationships/tags" Target="../tags/tag250.xml"/><Relationship Id="rId2" Type="http://schemas.openxmlformats.org/officeDocument/2006/relationships/image" Target="../media/image114.png"/><Relationship Id="rId1" Type="http://schemas.openxmlformats.org/officeDocument/2006/relationships/tags" Target="../tags/tag24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55.xml"/><Relationship Id="rId6" Type="http://schemas.openxmlformats.org/officeDocument/2006/relationships/tags" Target="../tags/tag254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3" Type="http://schemas.openxmlformats.org/officeDocument/2006/relationships/tags" Target="../tags/tag253.xml"/><Relationship Id="rId2" Type="http://schemas.openxmlformats.org/officeDocument/2006/relationships/image" Target="../media/image117.png"/><Relationship Id="rId1" Type="http://schemas.openxmlformats.org/officeDocument/2006/relationships/tags" Target="../tags/tag252.xml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58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3" Type="http://schemas.openxmlformats.org/officeDocument/2006/relationships/tags" Target="../tags/tag257.xml"/><Relationship Id="rId2" Type="http://schemas.openxmlformats.org/officeDocument/2006/relationships/image" Target="../media/image120.png"/><Relationship Id="rId1" Type="http://schemas.openxmlformats.org/officeDocument/2006/relationships/tags" Target="../tags/tag256.xml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61.xml"/><Relationship Id="rId4" Type="http://schemas.openxmlformats.org/officeDocument/2006/relationships/image" Target="../media/image124.png"/><Relationship Id="rId3" Type="http://schemas.openxmlformats.org/officeDocument/2006/relationships/tags" Target="../tags/tag260.xml"/><Relationship Id="rId2" Type="http://schemas.openxmlformats.org/officeDocument/2006/relationships/image" Target="../media/image123.png"/><Relationship Id="rId1" Type="http://schemas.openxmlformats.org/officeDocument/2006/relationships/tags" Target="../tags/tag25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1.xml"/><Relationship Id="rId7" Type="http://schemas.openxmlformats.org/officeDocument/2006/relationships/image" Target="../media/image11.png"/><Relationship Id="rId6" Type="http://schemas.openxmlformats.org/officeDocument/2006/relationships/image" Target="../media/image10.GIF"/><Relationship Id="rId5" Type="http://schemas.openxmlformats.org/officeDocument/2006/relationships/tags" Target="../tags/tag70.xml"/><Relationship Id="rId4" Type="http://schemas.openxmlformats.org/officeDocument/2006/relationships/image" Target="../media/image9.png"/><Relationship Id="rId3" Type="http://schemas.openxmlformats.org/officeDocument/2006/relationships/tags" Target="../tags/tag69.xml"/><Relationship Id="rId2" Type="http://schemas.openxmlformats.org/officeDocument/2006/relationships/image" Target="../media/image8.png"/><Relationship Id="rId1" Type="http://schemas.openxmlformats.org/officeDocument/2006/relationships/tags" Target="../tags/tag6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65.xml"/><Relationship Id="rId6" Type="http://schemas.openxmlformats.org/officeDocument/2006/relationships/image" Target="../media/image116.png"/><Relationship Id="rId5" Type="http://schemas.openxmlformats.org/officeDocument/2006/relationships/tags" Target="../tags/tag264.xml"/><Relationship Id="rId4" Type="http://schemas.openxmlformats.org/officeDocument/2006/relationships/image" Target="../media/image126.png"/><Relationship Id="rId3" Type="http://schemas.openxmlformats.org/officeDocument/2006/relationships/tags" Target="../tags/tag263.xml"/><Relationship Id="rId2" Type="http://schemas.openxmlformats.org/officeDocument/2006/relationships/image" Target="../media/image125.png"/><Relationship Id="rId1" Type="http://schemas.openxmlformats.org/officeDocument/2006/relationships/tags" Target="../tags/tag262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tags" Target="../tags/tag271.xml"/><Relationship Id="rId8" Type="http://schemas.openxmlformats.org/officeDocument/2006/relationships/tags" Target="../tags/tag270.xml"/><Relationship Id="rId7" Type="http://schemas.openxmlformats.org/officeDocument/2006/relationships/image" Target="../media/image128.png"/><Relationship Id="rId6" Type="http://schemas.openxmlformats.org/officeDocument/2006/relationships/tags" Target="../tags/tag269.xml"/><Relationship Id="rId5" Type="http://schemas.openxmlformats.org/officeDocument/2006/relationships/image" Target="../media/image127.png"/><Relationship Id="rId4" Type="http://schemas.openxmlformats.org/officeDocument/2006/relationships/tags" Target="../tags/tag268.xml"/><Relationship Id="rId3" Type="http://schemas.openxmlformats.org/officeDocument/2006/relationships/tags" Target="../tags/tag267.xml"/><Relationship Id="rId2" Type="http://schemas.openxmlformats.org/officeDocument/2006/relationships/image" Target="../media/image119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66.xml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4.xml"/><Relationship Id="rId4" Type="http://schemas.openxmlformats.org/officeDocument/2006/relationships/image" Target="../media/image130.png"/><Relationship Id="rId3" Type="http://schemas.openxmlformats.org/officeDocument/2006/relationships/tags" Target="../tags/tag273.xml"/><Relationship Id="rId2" Type="http://schemas.openxmlformats.org/officeDocument/2006/relationships/image" Target="../media/image129.png"/><Relationship Id="rId1" Type="http://schemas.openxmlformats.org/officeDocument/2006/relationships/tags" Target="../tags/tag272.xml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6.xml"/><Relationship Id="rId4" Type="http://schemas.openxmlformats.org/officeDocument/2006/relationships/image" Target="../media/image108.png"/><Relationship Id="rId3" Type="http://schemas.openxmlformats.org/officeDocument/2006/relationships/tags" Target="../tags/tag275.xml"/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81.xml"/><Relationship Id="rId7" Type="http://schemas.openxmlformats.org/officeDocument/2006/relationships/tags" Target="../tags/tag280.xml"/><Relationship Id="rId6" Type="http://schemas.openxmlformats.org/officeDocument/2006/relationships/image" Target="../media/image104.png"/><Relationship Id="rId5" Type="http://schemas.openxmlformats.org/officeDocument/2006/relationships/tags" Target="../tags/tag279.xml"/><Relationship Id="rId4" Type="http://schemas.openxmlformats.org/officeDocument/2006/relationships/image" Target="../media/image103.png"/><Relationship Id="rId3" Type="http://schemas.openxmlformats.org/officeDocument/2006/relationships/tags" Target="../tags/tag278.xml"/><Relationship Id="rId2" Type="http://schemas.openxmlformats.org/officeDocument/2006/relationships/image" Target="../media/image102.png"/><Relationship Id="rId1" Type="http://schemas.openxmlformats.org/officeDocument/2006/relationships/tags" Target="../tags/tag27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2.xml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tags" Target="../tags/tag288.xml"/><Relationship Id="rId8" Type="http://schemas.openxmlformats.org/officeDocument/2006/relationships/image" Target="../media/image135.png"/><Relationship Id="rId7" Type="http://schemas.openxmlformats.org/officeDocument/2006/relationships/tags" Target="../tags/tag287.xml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4" Type="http://schemas.openxmlformats.org/officeDocument/2006/relationships/image" Target="../media/image134.png"/><Relationship Id="rId3" Type="http://schemas.openxmlformats.org/officeDocument/2006/relationships/tags" Target="../tags/tag284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294.xml"/><Relationship Id="rId2" Type="http://schemas.openxmlformats.org/officeDocument/2006/relationships/image" Target="../media/image133.png"/><Relationship Id="rId19" Type="http://schemas.openxmlformats.org/officeDocument/2006/relationships/image" Target="../media/image140.png"/><Relationship Id="rId18" Type="http://schemas.openxmlformats.org/officeDocument/2006/relationships/tags" Target="../tags/tag293.xml"/><Relationship Id="rId17" Type="http://schemas.openxmlformats.org/officeDocument/2006/relationships/image" Target="../media/image139.png"/><Relationship Id="rId16" Type="http://schemas.openxmlformats.org/officeDocument/2006/relationships/tags" Target="../tags/tag292.xml"/><Relationship Id="rId15" Type="http://schemas.openxmlformats.org/officeDocument/2006/relationships/image" Target="../media/image138.png"/><Relationship Id="rId14" Type="http://schemas.openxmlformats.org/officeDocument/2006/relationships/tags" Target="../tags/tag291.xml"/><Relationship Id="rId13" Type="http://schemas.openxmlformats.org/officeDocument/2006/relationships/image" Target="../media/image137.png"/><Relationship Id="rId12" Type="http://schemas.openxmlformats.org/officeDocument/2006/relationships/tags" Target="../tags/tag290.xml"/><Relationship Id="rId11" Type="http://schemas.openxmlformats.org/officeDocument/2006/relationships/image" Target="../media/image136.png"/><Relationship Id="rId10" Type="http://schemas.openxmlformats.org/officeDocument/2006/relationships/tags" Target="../tags/tag289.xml"/><Relationship Id="rId1" Type="http://schemas.openxmlformats.org/officeDocument/2006/relationships/tags" Target="../tags/tag283.xml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4.png"/><Relationship Id="rId8" Type="http://schemas.openxmlformats.org/officeDocument/2006/relationships/tags" Target="../tags/tag299.xml"/><Relationship Id="rId7" Type="http://schemas.openxmlformats.org/officeDocument/2006/relationships/tags" Target="../tags/tag298.xml"/><Relationship Id="rId6" Type="http://schemas.openxmlformats.org/officeDocument/2006/relationships/image" Target="../media/image143.png"/><Relationship Id="rId5" Type="http://schemas.openxmlformats.org/officeDocument/2006/relationships/tags" Target="../tags/tag297.xml"/><Relationship Id="rId4" Type="http://schemas.openxmlformats.org/officeDocument/2006/relationships/image" Target="../media/image142.png"/><Relationship Id="rId3" Type="http://schemas.openxmlformats.org/officeDocument/2006/relationships/tags" Target="../tags/tag296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306.xml"/><Relationship Id="rId2" Type="http://schemas.openxmlformats.org/officeDocument/2006/relationships/image" Target="../media/image141.png"/><Relationship Id="rId19" Type="http://schemas.openxmlformats.org/officeDocument/2006/relationships/tags" Target="../tags/tag305.xml"/><Relationship Id="rId18" Type="http://schemas.openxmlformats.org/officeDocument/2006/relationships/tags" Target="../tags/tag304.xml"/><Relationship Id="rId17" Type="http://schemas.openxmlformats.org/officeDocument/2006/relationships/image" Target="../media/image148.png"/><Relationship Id="rId16" Type="http://schemas.openxmlformats.org/officeDocument/2006/relationships/tags" Target="../tags/tag303.xml"/><Relationship Id="rId15" Type="http://schemas.openxmlformats.org/officeDocument/2006/relationships/image" Target="../media/image147.png"/><Relationship Id="rId14" Type="http://schemas.openxmlformats.org/officeDocument/2006/relationships/tags" Target="../tags/tag302.xml"/><Relationship Id="rId13" Type="http://schemas.openxmlformats.org/officeDocument/2006/relationships/image" Target="../media/image146.png"/><Relationship Id="rId12" Type="http://schemas.openxmlformats.org/officeDocument/2006/relationships/tags" Target="../tags/tag301.xml"/><Relationship Id="rId11" Type="http://schemas.openxmlformats.org/officeDocument/2006/relationships/image" Target="../media/image145.png"/><Relationship Id="rId10" Type="http://schemas.openxmlformats.org/officeDocument/2006/relationships/tags" Target="../tags/tag300.xml"/><Relationship Id="rId1" Type="http://schemas.openxmlformats.org/officeDocument/2006/relationships/tags" Target="../tags/tag295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chart" Target="../charts/char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9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0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1.png"/><Relationship Id="rId8" Type="http://schemas.openxmlformats.org/officeDocument/2006/relationships/tags" Target="../tags/tag316.xml"/><Relationship Id="rId7" Type="http://schemas.openxmlformats.org/officeDocument/2006/relationships/image" Target="../media/image150.png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4" Type="http://schemas.openxmlformats.org/officeDocument/2006/relationships/tags" Target="../tags/tag313.xml"/><Relationship Id="rId3" Type="http://schemas.openxmlformats.org/officeDocument/2006/relationships/tags" Target="../tags/tag312.xml"/><Relationship Id="rId2" Type="http://schemas.openxmlformats.org/officeDocument/2006/relationships/image" Target="../media/image149.png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323.xml"/><Relationship Id="rId17" Type="http://schemas.openxmlformats.org/officeDocument/2006/relationships/tags" Target="../tags/tag322.xml"/><Relationship Id="rId16" Type="http://schemas.openxmlformats.org/officeDocument/2006/relationships/tags" Target="../tags/tag321.xml"/><Relationship Id="rId15" Type="http://schemas.openxmlformats.org/officeDocument/2006/relationships/tags" Target="../tags/tag320.xml"/><Relationship Id="rId14" Type="http://schemas.openxmlformats.org/officeDocument/2006/relationships/image" Target="../media/image153.png"/><Relationship Id="rId13" Type="http://schemas.openxmlformats.org/officeDocument/2006/relationships/tags" Target="../tags/tag319.xml"/><Relationship Id="rId12" Type="http://schemas.openxmlformats.org/officeDocument/2006/relationships/image" Target="../media/image152.png"/><Relationship Id="rId11" Type="http://schemas.openxmlformats.org/officeDocument/2006/relationships/tags" Target="../tags/tag318.xml"/><Relationship Id="rId10" Type="http://schemas.openxmlformats.org/officeDocument/2006/relationships/tags" Target="../tags/tag317.xml"/><Relationship Id="rId1" Type="http://schemas.openxmlformats.org/officeDocument/2006/relationships/tags" Target="../tags/tag311.xml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tags" Target="../tags/tag329.xml"/><Relationship Id="rId8" Type="http://schemas.openxmlformats.org/officeDocument/2006/relationships/image" Target="../media/image155.png"/><Relationship Id="rId7" Type="http://schemas.openxmlformats.org/officeDocument/2006/relationships/tags" Target="../tags/tag328.xml"/><Relationship Id="rId6" Type="http://schemas.openxmlformats.org/officeDocument/2006/relationships/tags" Target="../tags/tag327.xml"/><Relationship Id="rId5" Type="http://schemas.openxmlformats.org/officeDocument/2006/relationships/image" Target="../media/image154.png"/><Relationship Id="rId4" Type="http://schemas.openxmlformats.org/officeDocument/2006/relationships/tags" Target="../tags/tag326.xml"/><Relationship Id="rId3" Type="http://schemas.openxmlformats.org/officeDocument/2006/relationships/tags" Target="../tags/tag325.xml"/><Relationship Id="rId2" Type="http://schemas.openxmlformats.org/officeDocument/2006/relationships/image" Target="../media/image151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24.xml"/></Relationships>
</file>

<file path=ppt/slides/_rels/slide5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33.xml"/><Relationship Id="rId5" Type="http://schemas.openxmlformats.org/officeDocument/2006/relationships/tags" Target="../tags/tag332.xml"/><Relationship Id="rId4" Type="http://schemas.openxmlformats.org/officeDocument/2006/relationships/image" Target="../media/image157.png"/><Relationship Id="rId3" Type="http://schemas.openxmlformats.org/officeDocument/2006/relationships/tags" Target="../tags/tag331.xml"/><Relationship Id="rId2" Type="http://schemas.openxmlformats.org/officeDocument/2006/relationships/image" Target="../media/image156.png"/><Relationship Id="rId1" Type="http://schemas.openxmlformats.org/officeDocument/2006/relationships/tags" Target="../tags/tag330.xml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tags" Target="../tags/tag341.xml"/><Relationship Id="rId8" Type="http://schemas.openxmlformats.org/officeDocument/2006/relationships/tags" Target="../tags/tag340.xml"/><Relationship Id="rId7" Type="http://schemas.openxmlformats.org/officeDocument/2006/relationships/tags" Target="../tags/tag339.xml"/><Relationship Id="rId6" Type="http://schemas.openxmlformats.org/officeDocument/2006/relationships/tags" Target="../tags/tag338.xml"/><Relationship Id="rId5" Type="http://schemas.openxmlformats.org/officeDocument/2006/relationships/tags" Target="../tags/tag337.xml"/><Relationship Id="rId4" Type="http://schemas.openxmlformats.org/officeDocument/2006/relationships/tags" Target="../tags/tag336.xml"/><Relationship Id="rId3" Type="http://schemas.openxmlformats.org/officeDocument/2006/relationships/image" Target="../media/image158.png"/><Relationship Id="rId2" Type="http://schemas.openxmlformats.org/officeDocument/2006/relationships/tags" Target="../tags/tag335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42.xml"/><Relationship Id="rId1" Type="http://schemas.openxmlformats.org/officeDocument/2006/relationships/tags" Target="../tags/tag33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45.xml"/><Relationship Id="rId6" Type="http://schemas.openxmlformats.org/officeDocument/2006/relationships/image" Target="../media/image130.png"/><Relationship Id="rId5" Type="http://schemas.openxmlformats.org/officeDocument/2006/relationships/tags" Target="../tags/tag344.xml"/><Relationship Id="rId4" Type="http://schemas.openxmlformats.org/officeDocument/2006/relationships/image" Target="../media/image129.png"/><Relationship Id="rId3" Type="http://schemas.openxmlformats.org/officeDocument/2006/relationships/tags" Target="../tags/tag343.xml"/><Relationship Id="rId2" Type="http://schemas.openxmlformats.org/officeDocument/2006/relationships/image" Target="../media/image160.png"/><Relationship Id="rId1" Type="http://schemas.openxmlformats.org/officeDocument/2006/relationships/image" Target="../media/image159.pn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50.xml"/><Relationship Id="rId7" Type="http://schemas.openxmlformats.org/officeDocument/2006/relationships/image" Target="../media/image129.png"/><Relationship Id="rId6" Type="http://schemas.openxmlformats.org/officeDocument/2006/relationships/tags" Target="../tags/tag349.xml"/><Relationship Id="rId5" Type="http://schemas.openxmlformats.org/officeDocument/2006/relationships/image" Target="../media/image161.png"/><Relationship Id="rId4" Type="http://schemas.openxmlformats.org/officeDocument/2006/relationships/tags" Target="../tags/tag348.xml"/><Relationship Id="rId3" Type="http://schemas.openxmlformats.org/officeDocument/2006/relationships/tags" Target="../tags/tag347.xml"/><Relationship Id="rId2" Type="http://schemas.openxmlformats.org/officeDocument/2006/relationships/image" Target="../media/image151.png"/><Relationship Id="rId1" Type="http://schemas.openxmlformats.org/officeDocument/2006/relationships/tags" Target="../tags/tag346.xml"/></Relationships>
</file>

<file path=ppt/slides/_rels/slide5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4" Type="http://schemas.openxmlformats.org/officeDocument/2006/relationships/image" Target="../media/image161.png"/><Relationship Id="rId3" Type="http://schemas.openxmlformats.org/officeDocument/2006/relationships/tags" Target="../tags/tag352.xml"/><Relationship Id="rId2" Type="http://schemas.openxmlformats.org/officeDocument/2006/relationships/image" Target="../media/image162.png"/><Relationship Id="rId1" Type="http://schemas.openxmlformats.org/officeDocument/2006/relationships/tags" Target="../tags/tag351.xml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56.xml"/><Relationship Id="rId2" Type="http://schemas.openxmlformats.org/officeDocument/2006/relationships/image" Target="../media/image163.png"/><Relationship Id="rId1" Type="http://schemas.openxmlformats.org/officeDocument/2006/relationships/tags" Target="../tags/tag355.xml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tags" Target="../tags/tag362.xml"/><Relationship Id="rId8" Type="http://schemas.openxmlformats.org/officeDocument/2006/relationships/tags" Target="../tags/tag361.xml"/><Relationship Id="rId7" Type="http://schemas.openxmlformats.org/officeDocument/2006/relationships/image" Target="../media/image166.png"/><Relationship Id="rId6" Type="http://schemas.openxmlformats.org/officeDocument/2006/relationships/tags" Target="../tags/tag360.xml"/><Relationship Id="rId5" Type="http://schemas.openxmlformats.org/officeDocument/2006/relationships/tags" Target="../tags/tag359.xml"/><Relationship Id="rId4" Type="http://schemas.openxmlformats.org/officeDocument/2006/relationships/image" Target="../media/image165.png"/><Relationship Id="rId3" Type="http://schemas.openxmlformats.org/officeDocument/2006/relationships/tags" Target="../tags/tag358.xml"/><Relationship Id="rId2" Type="http://schemas.openxmlformats.org/officeDocument/2006/relationships/image" Target="../media/image164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364.xml"/><Relationship Id="rId11" Type="http://schemas.openxmlformats.org/officeDocument/2006/relationships/image" Target="../media/image167.png"/><Relationship Id="rId10" Type="http://schemas.openxmlformats.org/officeDocument/2006/relationships/tags" Target="../tags/tag363.xml"/><Relationship Id="rId1" Type="http://schemas.openxmlformats.org/officeDocument/2006/relationships/tags" Target="../tags/tag3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0.png"/><Relationship Id="rId8" Type="http://schemas.openxmlformats.org/officeDocument/2006/relationships/tags" Target="../tags/tag369.xml"/><Relationship Id="rId7" Type="http://schemas.openxmlformats.org/officeDocument/2006/relationships/tags" Target="../tags/tag368.xml"/><Relationship Id="rId6" Type="http://schemas.openxmlformats.org/officeDocument/2006/relationships/image" Target="../media/image169.png"/><Relationship Id="rId5" Type="http://schemas.openxmlformats.org/officeDocument/2006/relationships/tags" Target="../tags/tag367.xml"/><Relationship Id="rId4" Type="http://schemas.openxmlformats.org/officeDocument/2006/relationships/image" Target="../media/image168.png"/><Relationship Id="rId3" Type="http://schemas.openxmlformats.org/officeDocument/2006/relationships/tags" Target="../tags/tag366.xml"/><Relationship Id="rId2" Type="http://schemas.openxmlformats.org/officeDocument/2006/relationships/image" Target="../media/image167.png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375.xml"/><Relationship Id="rId16" Type="http://schemas.openxmlformats.org/officeDocument/2006/relationships/tags" Target="../tags/tag374.xml"/><Relationship Id="rId15" Type="http://schemas.openxmlformats.org/officeDocument/2006/relationships/tags" Target="../tags/tag373.xml"/><Relationship Id="rId14" Type="http://schemas.openxmlformats.org/officeDocument/2006/relationships/tags" Target="../tags/tag372.xml"/><Relationship Id="rId13" Type="http://schemas.openxmlformats.org/officeDocument/2006/relationships/image" Target="../media/image172.png"/><Relationship Id="rId12" Type="http://schemas.openxmlformats.org/officeDocument/2006/relationships/tags" Target="../tags/tag371.xml"/><Relationship Id="rId11" Type="http://schemas.openxmlformats.org/officeDocument/2006/relationships/image" Target="../media/image171.png"/><Relationship Id="rId10" Type="http://schemas.openxmlformats.org/officeDocument/2006/relationships/tags" Target="../tags/tag370.xml"/><Relationship Id="rId1" Type="http://schemas.openxmlformats.org/officeDocument/2006/relationships/tags" Target="../tags/tag365.xml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77.xml"/><Relationship Id="rId2" Type="http://schemas.openxmlformats.org/officeDocument/2006/relationships/image" Target="../media/image173.png"/><Relationship Id="rId1" Type="http://schemas.openxmlformats.org/officeDocument/2006/relationships/tags" Target="../tags/tag376.xml"/></Relationships>
</file>

<file path=ppt/slides/_rels/slide6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80.xml"/><Relationship Id="rId4" Type="http://schemas.openxmlformats.org/officeDocument/2006/relationships/image" Target="../media/image175.png"/><Relationship Id="rId3" Type="http://schemas.openxmlformats.org/officeDocument/2006/relationships/tags" Target="../tags/tag379.xml"/><Relationship Id="rId2" Type="http://schemas.openxmlformats.org/officeDocument/2006/relationships/image" Target="../media/image174.png"/><Relationship Id="rId1" Type="http://schemas.openxmlformats.org/officeDocument/2006/relationships/tags" Target="../tags/tag378.xml"/></Relationships>
</file>

<file path=ppt/slides/_rels/slide63.xml.rels><?xml version="1.0" encoding="UTF-8" standalone="yes"?>
<Relationships xmlns="http://schemas.openxmlformats.org/package/2006/relationships"><Relationship Id="rId9" Type="http://schemas.openxmlformats.org/officeDocument/2006/relationships/tags" Target="../tags/tag386.xml"/><Relationship Id="rId8" Type="http://schemas.openxmlformats.org/officeDocument/2006/relationships/image" Target="../media/image178.png"/><Relationship Id="rId7" Type="http://schemas.openxmlformats.org/officeDocument/2006/relationships/tags" Target="../tags/tag385.xml"/><Relationship Id="rId6" Type="http://schemas.openxmlformats.org/officeDocument/2006/relationships/tags" Target="../tags/tag384.xml"/><Relationship Id="rId5" Type="http://schemas.openxmlformats.org/officeDocument/2006/relationships/image" Target="../media/image177.png"/><Relationship Id="rId4" Type="http://schemas.openxmlformats.org/officeDocument/2006/relationships/tags" Target="../tags/tag383.xml"/><Relationship Id="rId3" Type="http://schemas.openxmlformats.org/officeDocument/2006/relationships/tags" Target="../tags/tag382.xml"/><Relationship Id="rId2" Type="http://schemas.openxmlformats.org/officeDocument/2006/relationships/image" Target="../media/image176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390.xml"/><Relationship Id="rId14" Type="http://schemas.openxmlformats.org/officeDocument/2006/relationships/tags" Target="../tags/tag389.xml"/><Relationship Id="rId13" Type="http://schemas.openxmlformats.org/officeDocument/2006/relationships/image" Target="../media/image129.png"/><Relationship Id="rId12" Type="http://schemas.openxmlformats.org/officeDocument/2006/relationships/tags" Target="../tags/tag388.xml"/><Relationship Id="rId11" Type="http://schemas.openxmlformats.org/officeDocument/2006/relationships/image" Target="../media/image179.png"/><Relationship Id="rId10" Type="http://schemas.openxmlformats.org/officeDocument/2006/relationships/tags" Target="../tags/tag387.xml"/><Relationship Id="rId1" Type="http://schemas.openxmlformats.org/officeDocument/2006/relationships/tags" Target="../tags/tag381.xml"/></Relationships>
</file>

<file path=ppt/slides/_rels/slide6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2.png"/><Relationship Id="rId8" Type="http://schemas.openxmlformats.org/officeDocument/2006/relationships/tags" Target="../tags/tag395.xml"/><Relationship Id="rId7" Type="http://schemas.openxmlformats.org/officeDocument/2006/relationships/tags" Target="../tags/tag394.xml"/><Relationship Id="rId6" Type="http://schemas.openxmlformats.org/officeDocument/2006/relationships/image" Target="../media/image129.png"/><Relationship Id="rId5" Type="http://schemas.openxmlformats.org/officeDocument/2006/relationships/tags" Target="../tags/tag393.xml"/><Relationship Id="rId4" Type="http://schemas.openxmlformats.org/officeDocument/2006/relationships/image" Target="../media/image181.png"/><Relationship Id="rId3" Type="http://schemas.openxmlformats.org/officeDocument/2006/relationships/tags" Target="../tags/tag392.xml"/><Relationship Id="rId2" Type="http://schemas.openxmlformats.org/officeDocument/2006/relationships/image" Target="../media/image180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96.xml"/><Relationship Id="rId1" Type="http://schemas.openxmlformats.org/officeDocument/2006/relationships/tags" Target="../tags/tag39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4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6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/>
              <a:t>数据检查与残余调制</a:t>
            </a:r>
            <a:r>
              <a:rPr lang="zh-CN" altLang="en-US"/>
              <a:t>修正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残余调制原因</a:t>
            </a:r>
            <a:r>
              <a:rPr lang="zh-CN" altLang="en-US"/>
              <a:t>排查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940" y="2117090"/>
            <a:ext cx="4174490" cy="32708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305425" y="1579880"/>
            <a:ext cx="4789805" cy="35242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85610" y="5104130"/>
            <a:ext cx="2099310" cy="348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/>
              <a:t>SCO-X1</a:t>
            </a:r>
            <a:r>
              <a:rPr lang="zh-CN" altLang="en-US" b="1"/>
              <a:t>重建结果</a:t>
            </a:r>
            <a:endParaRPr lang="zh-CN" altLang="en-US" b="1"/>
          </a:p>
        </p:txBody>
      </p:sp>
      <p:sp>
        <p:nvSpPr>
          <p:cNvPr id="7" name="文本框 6"/>
          <p:cNvSpPr txBox="1"/>
          <p:nvPr/>
        </p:nvSpPr>
        <p:spPr>
          <a:xfrm>
            <a:off x="1958975" y="5826125"/>
            <a:ext cx="46913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算法，信号衰减，扫描截断，电场畸变，芯片平面平行度，探测器结构各</a:t>
            </a:r>
            <a:r>
              <a:rPr lang="zh-CN" altLang="en-US"/>
              <a:t>向异性。。。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算法重建</a:t>
            </a:r>
            <a:r>
              <a:rPr lang="en-US" altLang="zh-CN"/>
              <a:t>bias</a:t>
            </a:r>
            <a:endParaRPr lang="en-US" altLang="zh-CN"/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31850" y="2608580"/>
            <a:ext cx="2683510" cy="27952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22045" y="5501640"/>
            <a:ext cx="3190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完全均匀的径迹</a:t>
            </a:r>
            <a:r>
              <a:rPr lang="en-US" altLang="zh-CN"/>
              <a:t> theta 0</a:t>
            </a:r>
            <a:r>
              <a:rPr lang="zh-CN" altLang="en-US"/>
              <a:t>°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47565" y="2605405"/>
            <a:ext cx="2681605" cy="279844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4845050" y="5501640"/>
            <a:ext cx="2926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左端</a:t>
            </a:r>
            <a:r>
              <a:rPr lang="zh-CN" altLang="en-US"/>
              <a:t>突出的径迹</a:t>
            </a:r>
            <a:r>
              <a:rPr lang="en-US" altLang="zh-CN"/>
              <a:t> theta 180</a:t>
            </a:r>
            <a:r>
              <a:rPr lang="zh-CN" altLang="en-US"/>
              <a:t>°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552180" y="2605405"/>
            <a:ext cx="2667000" cy="278193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8552180" y="5501640"/>
            <a:ext cx="3051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右端突出的径迹</a:t>
            </a:r>
            <a:r>
              <a:rPr lang="en-US" altLang="zh-CN"/>
              <a:t> theta 0</a:t>
            </a:r>
            <a:r>
              <a:rPr lang="zh-CN" altLang="en-US"/>
              <a:t>°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9084310" y="2160905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3keV </a:t>
            </a:r>
            <a:r>
              <a:rPr lang="zh-CN" altLang="en-US"/>
              <a:t>无偏标定数据重建结果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440690" y="586994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算法对完全均匀的径迹有</a:t>
            </a:r>
            <a:r>
              <a:rPr lang="en-US" altLang="zh-CN"/>
              <a:t>bias</a:t>
            </a:r>
            <a:r>
              <a:rPr lang="zh-CN" altLang="en-US"/>
              <a:t>，但残余与实验结果相差</a:t>
            </a:r>
            <a:r>
              <a:rPr lang="en-US" altLang="zh-CN"/>
              <a:t>90</a:t>
            </a:r>
            <a:r>
              <a:rPr lang="zh-CN" altLang="en-US"/>
              <a:t>°，因此实验结果的残余调制非算法</a:t>
            </a:r>
            <a:r>
              <a:rPr lang="zh-CN" altLang="en-US"/>
              <a:t>主导</a:t>
            </a:r>
            <a:endParaRPr lang="zh-CN" altLang="en-US"/>
          </a:p>
        </p:txBody>
      </p:sp>
      <p:cxnSp>
        <p:nvCxnSpPr>
          <p:cNvPr id="14" name="直接箭头连接符 13"/>
          <p:cNvCxnSpPr/>
          <p:nvPr/>
        </p:nvCxnSpPr>
        <p:spPr>
          <a:xfrm flipH="1" flipV="1">
            <a:off x="1301115" y="3138170"/>
            <a:ext cx="19685" cy="193738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360170" y="3223260"/>
            <a:ext cx="1716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scan direction</a:t>
            </a:r>
            <a:endParaRPr lang="en-US" altLang="zh-CN"/>
          </a:p>
        </p:txBody>
      </p:sp>
      <p:sp>
        <p:nvSpPr>
          <p:cNvPr id="16" name="文本框 15"/>
          <p:cNvSpPr txBox="1"/>
          <p:nvPr/>
        </p:nvSpPr>
        <p:spPr>
          <a:xfrm>
            <a:off x="4765675" y="596773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根据扫描方向衰减引起的残余应该也是</a:t>
            </a:r>
            <a:r>
              <a:rPr lang="en-US" altLang="zh-CN"/>
              <a:t>0</a:t>
            </a:r>
            <a:r>
              <a:rPr lang="zh-CN" altLang="en-US"/>
              <a:t>°方向，因此残余非衰减</a:t>
            </a:r>
            <a:r>
              <a:rPr lang="zh-CN" altLang="en-US"/>
              <a:t>主导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561830" y="5715"/>
            <a:ext cx="2211070" cy="219138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9735" y="2582545"/>
            <a:ext cx="2969895" cy="3054350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>
            <p:custDataLst>
              <p:tags r:id="rId3"/>
            </p:custDataLst>
          </p:nvPr>
        </p:nvCxnSpPr>
        <p:spPr>
          <a:xfrm flipH="1" flipV="1">
            <a:off x="1016635" y="3140710"/>
            <a:ext cx="19685" cy="193738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1095375" y="33521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scan direction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627380" y="5758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扫描方向截断</a:t>
            </a:r>
            <a:r>
              <a:rPr lang="en-US" altLang="zh-CN"/>
              <a:t> </a:t>
            </a:r>
            <a:r>
              <a:rPr lang="en-US" altLang="zh-CN">
                <a:sym typeface="+mn-ea"/>
              </a:rPr>
              <a:t>theta 90</a:t>
            </a:r>
            <a:r>
              <a:rPr lang="zh-CN" altLang="en-US">
                <a:sym typeface="+mn-ea"/>
              </a:rPr>
              <a:t>°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578860" y="2582545"/>
            <a:ext cx="2873375" cy="305435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3829685" y="5758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反方向截断</a:t>
            </a:r>
            <a:r>
              <a:rPr lang="en-US" altLang="zh-CN"/>
              <a:t> </a:t>
            </a:r>
            <a:r>
              <a:rPr lang="en-US" altLang="zh-CN">
                <a:sym typeface="+mn-ea"/>
              </a:rPr>
              <a:t>theta -90</a:t>
            </a:r>
            <a:r>
              <a:rPr lang="zh-CN" altLang="en-US">
                <a:sym typeface="+mn-ea"/>
              </a:rPr>
              <a:t>°</a:t>
            </a:r>
            <a:endParaRPr lang="en-US" altLang="zh-CN"/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6868795" y="26485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3keV</a:t>
            </a:r>
            <a:r>
              <a:rPr lang="zh-CN" altLang="en-US"/>
              <a:t>标定数据重建结果</a:t>
            </a:r>
            <a:endParaRPr lang="en-US" altLang="zh-CN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636385" y="44450"/>
            <a:ext cx="2626995" cy="26041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208520" y="49307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两帧合并处理，可以减少部分</a:t>
            </a:r>
            <a:r>
              <a:rPr lang="zh-CN" altLang="en-US"/>
              <a:t>残余</a:t>
            </a:r>
            <a:endParaRPr lang="zh-CN" altLang="en-US"/>
          </a:p>
        </p:txBody>
      </p:sp>
    </p:spTree>
    <p:custDataLst>
      <p:tags r:id="rId1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低能事例截断：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判断指标</a:t>
            </a:r>
            <a:endParaRPr lang="en-US" altLang="zh-CN"/>
          </a:p>
          <a:p>
            <a:pPr lvl="1"/>
            <a:r>
              <a:rPr lang="en-US" altLang="zh-CN"/>
              <a:t>EdgeRatio:</a:t>
            </a:r>
            <a:r>
              <a:rPr lang="zh-CN" altLang="en-US"/>
              <a:t>径迹扫描边缘长度</a:t>
            </a:r>
            <a:r>
              <a:rPr lang="en-US" altLang="zh-CN"/>
              <a:t>/</a:t>
            </a:r>
            <a:r>
              <a:rPr lang="zh-CN" altLang="en-US"/>
              <a:t>径迹</a:t>
            </a:r>
            <a:r>
              <a:rPr lang="zh-CN" altLang="en-US"/>
              <a:t>长度</a:t>
            </a:r>
            <a:endParaRPr lang="zh-CN" altLang="en-US"/>
          </a:p>
          <a:p>
            <a:pPr lvl="1"/>
            <a:r>
              <a:rPr lang="en-US" altLang="zh-CN"/>
              <a:t>EdgeGradient:</a:t>
            </a:r>
            <a:r>
              <a:rPr lang="zh-CN" altLang="en-US"/>
              <a:t>扫描方向上的径迹</a:t>
            </a:r>
            <a:r>
              <a:rPr lang="zh-CN" altLang="en-US"/>
              <a:t>像素梯度</a:t>
            </a:r>
            <a:endParaRPr lang="zh-CN" altLang="en-US"/>
          </a:p>
        </p:txBody>
      </p:sp>
      <p:pic>
        <p:nvPicPr>
          <p:cNvPr id="4" name="图片 3" descr="Event_1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7465" y="255270"/>
            <a:ext cx="3832860" cy="2766695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8245475" y="1257935"/>
            <a:ext cx="0" cy="38989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8305165" y="1245235"/>
            <a:ext cx="0" cy="4165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>
          <a:xfrm flipV="1">
            <a:off x="9906000" y="1245235"/>
            <a:ext cx="647065" cy="8255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3"/>
            </p:custDataLst>
          </p:nvPr>
        </p:nvCxnSpPr>
        <p:spPr>
          <a:xfrm flipV="1">
            <a:off x="9906000" y="1642110"/>
            <a:ext cx="666750" cy="12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0648315" y="9912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Edge lenght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10648315" y="14903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Track lenght</a:t>
            </a:r>
            <a:endParaRPr lang="en-US" altLang="zh-CN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814830" y="3139440"/>
            <a:ext cx="4221480" cy="30092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008245" y="6148705"/>
            <a:ext cx="4064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Edge Ratio</a:t>
            </a:r>
            <a:endParaRPr lang="en-US" altLang="zh-CN" sz="1200"/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 rot="16200000">
            <a:off x="1234440" y="3343910"/>
            <a:ext cx="10204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Gradient</a:t>
            </a:r>
            <a:endParaRPr lang="en-US" altLang="zh-CN" sz="1200"/>
          </a:p>
        </p:txBody>
      </p:sp>
      <p:sp>
        <p:nvSpPr>
          <p:cNvPr id="16" name="矩形 15"/>
          <p:cNvSpPr/>
          <p:nvPr/>
        </p:nvSpPr>
        <p:spPr>
          <a:xfrm>
            <a:off x="5177155" y="3401695"/>
            <a:ext cx="141605" cy="256476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228715" y="3059430"/>
            <a:ext cx="4344670" cy="319024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 rot="16200000">
            <a:off x="5663565" y="3236595"/>
            <a:ext cx="10204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Gradient</a:t>
            </a:r>
            <a:endParaRPr lang="en-US" altLang="zh-CN" sz="1200"/>
          </a:p>
        </p:txBody>
      </p:sp>
      <p:sp>
        <p:nvSpPr>
          <p:cNvPr id="20" name="文本框 19"/>
          <p:cNvSpPr txBox="1"/>
          <p:nvPr>
            <p:custDataLst>
              <p:tags r:id="rId11"/>
            </p:custDataLst>
          </p:nvPr>
        </p:nvSpPr>
        <p:spPr>
          <a:xfrm>
            <a:off x="9631045" y="6106795"/>
            <a:ext cx="4064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Edge Ratio</a:t>
            </a:r>
            <a:endParaRPr lang="en-US" altLang="zh-CN" sz="1200"/>
          </a:p>
        </p:txBody>
      </p:sp>
      <p:sp>
        <p:nvSpPr>
          <p:cNvPr id="21" name="文本框 20"/>
          <p:cNvSpPr txBox="1"/>
          <p:nvPr/>
        </p:nvSpPr>
        <p:spPr>
          <a:xfrm>
            <a:off x="3110865" y="6286500"/>
            <a:ext cx="1802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标定数据</a:t>
            </a:r>
            <a:r>
              <a:rPr lang="en-US" altLang="zh-CN"/>
              <a:t> 3</a:t>
            </a:r>
            <a:r>
              <a:rPr lang="en-US" altLang="zh-CN"/>
              <a:t>keV</a:t>
            </a:r>
            <a:endParaRPr lang="en-US" altLang="zh-CN"/>
          </a:p>
        </p:txBody>
      </p:sp>
      <p:sp>
        <p:nvSpPr>
          <p:cNvPr id="22" name="文本框 21"/>
          <p:cNvSpPr txBox="1"/>
          <p:nvPr>
            <p:custDataLst>
              <p:tags r:id="rId12"/>
            </p:custDataLst>
          </p:nvPr>
        </p:nvSpPr>
        <p:spPr>
          <a:xfrm>
            <a:off x="7183120" y="6339840"/>
            <a:ext cx="2817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模拟数据</a:t>
            </a:r>
            <a:r>
              <a:rPr lang="en-US" altLang="zh-CN"/>
              <a:t> </a:t>
            </a:r>
            <a:r>
              <a:rPr lang="zh-CN" altLang="en-US"/>
              <a:t>无截断</a:t>
            </a:r>
            <a:r>
              <a:rPr lang="en-US" altLang="zh-CN"/>
              <a:t> 3</a:t>
            </a:r>
            <a:r>
              <a:rPr lang="en-US" altLang="zh-CN"/>
              <a:t>keV</a:t>
            </a:r>
            <a:endParaRPr lang="en-US" altLang="zh-CN"/>
          </a:p>
        </p:txBody>
      </p:sp>
    </p:spTree>
    <p:custDataLst>
      <p:tags r:id="rId1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扫描的</a:t>
            </a:r>
            <a:r>
              <a:rPr lang="zh-CN" altLang="en-US"/>
              <a:t>截断：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3535" y="1313815"/>
            <a:ext cx="2803525" cy="20199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47060" y="1226185"/>
            <a:ext cx="2742565" cy="210756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548005" y="6044565"/>
            <a:ext cx="25476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地面标定</a:t>
            </a:r>
            <a:r>
              <a:rPr lang="zh-CN" altLang="en-US"/>
              <a:t>数据扣除截断</a:t>
            </a:r>
            <a:r>
              <a:rPr lang="en-US" altLang="zh-CN"/>
              <a:t>(</a:t>
            </a:r>
            <a:r>
              <a:rPr lang="zh-CN" altLang="en-US"/>
              <a:t>部分</a:t>
            </a:r>
            <a:r>
              <a:rPr lang="en-US" altLang="zh-CN"/>
              <a:t>)</a:t>
            </a:r>
            <a:r>
              <a:rPr lang="zh-CN" altLang="en-US"/>
              <a:t>重建图</a:t>
            </a:r>
            <a:r>
              <a:rPr lang="zh-CN" altLang="en-US"/>
              <a:t>示意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418205" y="3482340"/>
            <a:ext cx="2318385" cy="26212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794375" y="3545205"/>
            <a:ext cx="2096770" cy="252793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663950" y="6073140"/>
            <a:ext cx="1873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90</a:t>
            </a:r>
            <a:r>
              <a:rPr lang="zh-CN" altLang="en-US"/>
              <a:t>°方向</a:t>
            </a:r>
            <a:r>
              <a:rPr lang="en-US" altLang="zh-CN"/>
              <a:t> </a:t>
            </a:r>
            <a:r>
              <a:rPr lang="en-US" altLang="zh-CN"/>
              <a:t>sumHit</a:t>
            </a:r>
            <a:endParaRPr lang="en-US" altLang="zh-CN"/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6240780" y="6103620"/>
            <a:ext cx="1873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0</a:t>
            </a:r>
            <a:r>
              <a:rPr lang="zh-CN" altLang="en-US"/>
              <a:t>°方向</a:t>
            </a:r>
            <a:r>
              <a:rPr lang="en-US" altLang="zh-CN"/>
              <a:t> </a:t>
            </a:r>
            <a:r>
              <a:rPr lang="en-US" altLang="zh-CN"/>
              <a:t>sumHit</a:t>
            </a:r>
            <a:endParaRPr lang="en-US" altLang="zh-CN"/>
          </a:p>
        </p:txBody>
      </p:sp>
      <p:pic>
        <p:nvPicPr>
          <p:cNvPr id="16" name="内容占位符 15"/>
          <p:cNvPicPr>
            <a:picLocks noChangeAspect="1"/>
          </p:cNvPicPr>
          <p:nvPr>
            <p:ph idx="1"/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352540" y="317500"/>
            <a:ext cx="2618740" cy="260413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130030" y="317500"/>
            <a:ext cx="2698115" cy="26511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545580" y="2968625"/>
            <a:ext cx="2378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模拟</a:t>
            </a:r>
            <a:r>
              <a:rPr lang="en-US" altLang="zh-CN"/>
              <a:t> 3keV </a:t>
            </a:r>
            <a:r>
              <a:rPr lang="zh-CN" altLang="en-US"/>
              <a:t>扫描截断</a:t>
            </a:r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15"/>
            </p:custDataLst>
          </p:nvPr>
        </p:nvSpPr>
        <p:spPr>
          <a:xfrm>
            <a:off x="9438005" y="2968625"/>
            <a:ext cx="2378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扣除部分截断</a:t>
            </a:r>
            <a:r>
              <a:rPr lang="zh-CN" altLang="en-US"/>
              <a:t>事例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8482330" y="6321425"/>
            <a:ext cx="3568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模拟</a:t>
            </a:r>
            <a:r>
              <a:rPr lang="en-US" altLang="zh-CN"/>
              <a:t> 3keV </a:t>
            </a:r>
            <a:r>
              <a:rPr lang="zh-CN" altLang="en-US"/>
              <a:t>倾角</a:t>
            </a:r>
            <a:r>
              <a:rPr lang="en-US" altLang="zh-CN"/>
              <a:t>0</a:t>
            </a:r>
            <a:r>
              <a:rPr lang="en-US" altLang="zh-CN"/>
              <a:t>.95</a:t>
            </a:r>
            <a:r>
              <a:rPr lang="zh-CN" altLang="en-US"/>
              <a:t>°</a:t>
            </a:r>
            <a:r>
              <a:rPr lang="en-US" altLang="zh-CN"/>
              <a:t> + </a:t>
            </a:r>
            <a:r>
              <a:rPr lang="zh-CN" altLang="en-US"/>
              <a:t>扫描截断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03555" y="3369310"/>
            <a:ext cx="2729230" cy="27101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618220" y="3333750"/>
            <a:ext cx="2969895" cy="3000375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" y="10865"/>
            <a:ext cx="10969200" cy="705600"/>
          </a:xfrm>
        </p:spPr>
        <p:txBody>
          <a:bodyPr/>
          <a:p>
            <a:r>
              <a:rPr lang="zh-CN" altLang="en-US" sz="2000"/>
              <a:t>平行度的影响：</a:t>
            </a:r>
            <a:endParaRPr lang="zh-CN" altLang="en-US" sz="20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54345" y="509270"/>
            <a:ext cx="2673350" cy="26784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45200" y="3187065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模拟数据：</a:t>
            </a:r>
            <a:r>
              <a:rPr lang="en-US" altLang="zh-CN"/>
              <a:t>3</a:t>
            </a:r>
            <a:r>
              <a:rPr lang="en-US" altLang="zh-CN"/>
              <a:t>keV</a:t>
            </a:r>
            <a:endParaRPr lang="en-US" altLang="zh-CN"/>
          </a:p>
          <a:p>
            <a:r>
              <a:rPr lang="en-US" altLang="zh-CN"/>
              <a:t>     </a:t>
            </a:r>
            <a:r>
              <a:rPr lang="zh-CN" altLang="en-US"/>
              <a:t>倾斜</a:t>
            </a:r>
            <a:r>
              <a:rPr lang="en-US" altLang="zh-CN"/>
              <a:t>0</a:t>
            </a:r>
            <a:r>
              <a:rPr lang="en-US" altLang="zh-CN"/>
              <a:t>.97</a:t>
            </a:r>
            <a:r>
              <a:rPr lang="zh-CN" altLang="en-US"/>
              <a:t>°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69630" y="509270"/>
            <a:ext cx="2716530" cy="26924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8827770" y="3202940"/>
            <a:ext cx="1943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标定数据</a:t>
            </a:r>
            <a:r>
              <a:rPr lang="en-US" altLang="zh-CN"/>
              <a:t> 3</a:t>
            </a:r>
            <a:r>
              <a:rPr lang="en-US" altLang="zh-CN"/>
              <a:t>keV</a:t>
            </a:r>
            <a:endParaRPr lang="en-US" altLang="zh-CN"/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23250" y="4119880"/>
            <a:ext cx="1847215" cy="2205355"/>
          </a:xfrm>
          <a:prstGeom prst="rect">
            <a:avLst/>
          </a:prstGeom>
        </p:spPr>
      </p:pic>
      <p:cxnSp>
        <p:nvCxnSpPr>
          <p:cNvPr id="20" name="直接箭头连接符 19"/>
          <p:cNvCxnSpPr/>
          <p:nvPr/>
        </p:nvCxnSpPr>
        <p:spPr>
          <a:xfrm flipH="1">
            <a:off x="8573770" y="942340"/>
            <a:ext cx="749300" cy="3067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262870" y="4116070"/>
            <a:ext cx="1856105" cy="2209165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 flipH="1">
            <a:off x="9094470" y="688340"/>
            <a:ext cx="25400" cy="233680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9"/>
            </p:custDataLst>
          </p:nvPr>
        </p:nvCxnSpPr>
        <p:spPr>
          <a:xfrm flipH="1">
            <a:off x="9444990" y="688340"/>
            <a:ext cx="25400" cy="233680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>
            <p:custDataLst>
              <p:tags r:id="rId10"/>
            </p:custDataLst>
          </p:nvPr>
        </p:nvCxnSpPr>
        <p:spPr>
          <a:xfrm flipH="1">
            <a:off x="9709150" y="777240"/>
            <a:ext cx="25400" cy="23368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>
            <p:custDataLst>
              <p:tags r:id="rId11"/>
            </p:custDataLst>
          </p:nvPr>
        </p:nvCxnSpPr>
        <p:spPr>
          <a:xfrm flipH="1">
            <a:off x="10049510" y="777240"/>
            <a:ext cx="25400" cy="23368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9907270" y="2885440"/>
            <a:ext cx="1384300" cy="1257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8573770" y="6252210"/>
            <a:ext cx="3163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不同角度上径迹的长度</a:t>
            </a:r>
            <a:r>
              <a:rPr lang="zh-CN" altLang="en-US"/>
              <a:t>分布</a:t>
            </a:r>
            <a:endParaRPr lang="zh-CN" altLang="en-US"/>
          </a:p>
          <a:p>
            <a:r>
              <a:rPr lang="zh-CN" altLang="en-US"/>
              <a:t>可计算</a:t>
            </a:r>
            <a:r>
              <a:rPr lang="en-US" altLang="zh-CN"/>
              <a:t>sin-1(ΔL)=2.24</a:t>
            </a:r>
            <a:r>
              <a:rPr lang="zh-CN" altLang="en-US"/>
              <a:t>°</a:t>
            </a:r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8573770" y="4925060"/>
            <a:ext cx="1417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L=3.363pixel  </a:t>
            </a:r>
            <a:r>
              <a:rPr lang="en-US" altLang="zh-CN"/>
              <a:t>                 </a:t>
            </a:r>
            <a:endParaRPr lang="en-US" altLang="zh-CN"/>
          </a:p>
        </p:txBody>
      </p:sp>
      <p:grpSp>
        <p:nvGrpSpPr>
          <p:cNvPr id="35" name="组合 34"/>
          <p:cNvGrpSpPr/>
          <p:nvPr/>
        </p:nvGrpSpPr>
        <p:grpSpPr>
          <a:xfrm>
            <a:off x="1513840" y="4071620"/>
            <a:ext cx="4280535" cy="2573655"/>
            <a:chOff x="5779" y="6412"/>
            <a:chExt cx="6741" cy="4053"/>
          </a:xfrm>
        </p:grpSpPr>
        <p:grpSp>
          <p:nvGrpSpPr>
            <p:cNvPr id="10" name="组合 9"/>
            <p:cNvGrpSpPr/>
            <p:nvPr/>
          </p:nvGrpSpPr>
          <p:grpSpPr>
            <a:xfrm>
              <a:off x="6559" y="6412"/>
              <a:ext cx="4176" cy="615"/>
              <a:chOff x="1934" y="5914"/>
              <a:chExt cx="4176" cy="615"/>
            </a:xfrm>
          </p:grpSpPr>
          <p:cxnSp>
            <p:nvCxnSpPr>
              <p:cNvPr id="5" name="直接连接符 4"/>
              <p:cNvCxnSpPr/>
              <p:nvPr/>
            </p:nvCxnSpPr>
            <p:spPr>
              <a:xfrm flipV="1">
                <a:off x="1934" y="5914"/>
                <a:ext cx="4176" cy="5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5"/>
              <p:cNvCxnSpPr/>
              <p:nvPr/>
            </p:nvCxnSpPr>
            <p:spPr>
              <a:xfrm flipV="1">
                <a:off x="1944" y="6498"/>
                <a:ext cx="4156" cy="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任意多边形 7"/>
              <p:cNvSpPr/>
              <p:nvPr/>
            </p:nvSpPr>
            <p:spPr>
              <a:xfrm>
                <a:off x="3929" y="6209"/>
                <a:ext cx="155" cy="300"/>
              </a:xfrm>
              <a:custGeom>
                <a:avLst/>
                <a:gdLst>
                  <a:gd name="connisteX0" fmla="*/ 0 w 98650"/>
                  <a:gd name="connsiteY0" fmla="*/ 0 h 190500"/>
                  <a:gd name="connisteX1" fmla="*/ 87630 w 98650"/>
                  <a:gd name="connsiteY1" fmla="*/ 58420 h 190500"/>
                  <a:gd name="connisteX2" fmla="*/ 95250 w 98650"/>
                  <a:gd name="connsiteY2" fmla="*/ 190500 h 19050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98651" h="190500">
                    <a:moveTo>
                      <a:pt x="0" y="0"/>
                    </a:moveTo>
                    <a:cubicBezTo>
                      <a:pt x="17145" y="8890"/>
                      <a:pt x="68580" y="20320"/>
                      <a:pt x="87630" y="58420"/>
                    </a:cubicBezTo>
                    <a:cubicBezTo>
                      <a:pt x="106680" y="96520"/>
                      <a:pt x="95250" y="165100"/>
                      <a:pt x="95250" y="190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081" y="5949"/>
                <a:ext cx="603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/>
                  <a:t>θ</a:t>
                </a:r>
                <a:endParaRPr lang="en-US" altLang="zh-CN"/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7100" y="7477"/>
              <a:ext cx="1389" cy="1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100" y="9055"/>
              <a:ext cx="123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83um</a:t>
              </a:r>
              <a:endParaRPr lang="en-US" altLang="zh-CN"/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5779" y="7819"/>
              <a:ext cx="123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83um</a:t>
              </a:r>
              <a:endParaRPr lang="en-US" altLang="zh-CN"/>
            </a:p>
          </p:txBody>
        </p:sp>
        <p:cxnSp>
          <p:nvCxnSpPr>
            <p:cNvPr id="14" name="直接箭头连接符 13"/>
            <p:cNvCxnSpPr/>
            <p:nvPr/>
          </p:nvCxnSpPr>
          <p:spPr>
            <a:xfrm>
              <a:off x="8783" y="8134"/>
              <a:ext cx="9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0010" y="7477"/>
              <a:ext cx="1123" cy="1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0090" y="9055"/>
              <a:ext cx="163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81.6um</a:t>
              </a:r>
              <a:endParaRPr lang="en-US" altLang="zh-CN"/>
            </a:p>
          </p:txBody>
        </p:sp>
        <p:sp>
          <p:nvSpPr>
            <p:cNvPr id="17" name="文本框 16"/>
            <p:cNvSpPr txBox="1"/>
            <p:nvPr>
              <p:custDataLst>
                <p:tags r:id="rId15"/>
              </p:custDataLst>
            </p:nvPr>
          </p:nvSpPr>
          <p:spPr>
            <a:xfrm>
              <a:off x="11285" y="7819"/>
              <a:ext cx="123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83um</a:t>
              </a:r>
              <a:endParaRPr lang="en-US" altLang="zh-CN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575" y="9885"/>
              <a:ext cx="355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sin-1(1.5/83)~0.97</a:t>
              </a:r>
              <a:r>
                <a:rPr lang="zh-CN" altLang="en-US"/>
                <a:t>°</a:t>
              </a:r>
              <a:endParaRPr lang="zh-CN" altLang="en-US"/>
            </a:p>
          </p:txBody>
        </p:sp>
      </p:grpSp>
      <p:pic>
        <p:nvPicPr>
          <p:cNvPr id="30" name="图片 2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54305" y="535305"/>
            <a:ext cx="2714625" cy="266763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10624820" y="4925060"/>
            <a:ext cx="16065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ym typeface="+mn-ea"/>
              </a:rPr>
              <a:t>L=3.231pixel</a:t>
            </a:r>
            <a:endParaRPr lang="en-US" altLang="zh-CN" sz="1600"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18"/>
            </p:custDataLst>
          </p:nvPr>
        </p:nvSpPr>
        <p:spPr>
          <a:xfrm>
            <a:off x="637540" y="3201670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模拟数据：</a:t>
            </a:r>
            <a:r>
              <a:rPr lang="en-US" altLang="zh-CN"/>
              <a:t>3</a:t>
            </a:r>
            <a:r>
              <a:rPr lang="en-US" altLang="zh-CN"/>
              <a:t>keV</a:t>
            </a:r>
            <a:endParaRPr lang="en-US" altLang="zh-CN"/>
          </a:p>
          <a:p>
            <a:r>
              <a:rPr lang="en-US" altLang="zh-CN"/>
              <a:t>        </a:t>
            </a:r>
            <a:r>
              <a:rPr lang="zh-CN" altLang="en-US"/>
              <a:t>无倾斜</a:t>
            </a:r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2880995" y="471170"/>
            <a:ext cx="2696210" cy="2724785"/>
          </a:xfrm>
          <a:prstGeom prst="rect">
            <a:avLst/>
          </a:prstGeom>
        </p:spPr>
      </p:pic>
      <p:sp>
        <p:nvSpPr>
          <p:cNvPr id="34" name="文本框 33"/>
          <p:cNvSpPr txBox="1"/>
          <p:nvPr>
            <p:custDataLst>
              <p:tags r:id="rId21"/>
            </p:custDataLst>
          </p:nvPr>
        </p:nvSpPr>
        <p:spPr>
          <a:xfrm>
            <a:off x="3387725" y="3195955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模拟数据：</a:t>
            </a:r>
            <a:r>
              <a:rPr lang="en-US" altLang="zh-CN"/>
              <a:t>3</a:t>
            </a:r>
            <a:r>
              <a:rPr lang="en-US" altLang="zh-CN"/>
              <a:t>keV</a:t>
            </a:r>
            <a:endParaRPr lang="en-US" altLang="zh-CN"/>
          </a:p>
          <a:p>
            <a:r>
              <a:rPr lang="en-US" altLang="zh-CN"/>
              <a:t>     </a:t>
            </a:r>
            <a:r>
              <a:rPr lang="zh-CN" altLang="en-US"/>
              <a:t>倾斜</a:t>
            </a:r>
            <a:r>
              <a:rPr lang="en-US" altLang="zh-CN"/>
              <a:t>0.48</a:t>
            </a:r>
            <a:r>
              <a:rPr lang="zh-CN" altLang="en-US"/>
              <a:t>°</a:t>
            </a:r>
            <a:endParaRPr lang="zh-CN" altLang="en-US"/>
          </a:p>
        </p:txBody>
      </p:sp>
    </p:spTree>
    <p:custDataLst>
      <p:tags r:id="rId2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9726930" y="1369695"/>
            <a:ext cx="2018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模拟数据</a:t>
            </a:r>
            <a:r>
              <a:rPr lang="en-US" altLang="zh-CN"/>
              <a:t> 5.9</a:t>
            </a:r>
            <a:r>
              <a:rPr lang="en-US" altLang="zh-CN"/>
              <a:t>keV</a:t>
            </a:r>
            <a:endParaRPr lang="en-US" altLang="zh-CN"/>
          </a:p>
        </p:txBody>
      </p:sp>
      <p:graphicFrame>
        <p:nvGraphicFramePr>
          <p:cNvPr id="11" name="表格 10"/>
          <p:cNvGraphicFramePr/>
          <p:nvPr/>
        </p:nvGraphicFramePr>
        <p:xfrm>
          <a:off x="1437005" y="4930775"/>
          <a:ext cx="853186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2965"/>
                <a:gridCol w="2132965"/>
                <a:gridCol w="2132965"/>
                <a:gridCol w="2132965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5.9keV </a:t>
                      </a:r>
                      <a:r>
                        <a:rPr lang="zh-CN" altLang="en-US"/>
                        <a:t>实验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2.61%</a:t>
                      </a:r>
                      <a:r>
                        <a:rPr lang="zh-CN" altLang="en-US"/>
                        <a:t>±</a:t>
                      </a:r>
                      <a:r>
                        <a:rPr lang="en-US" altLang="zh-CN"/>
                        <a:t>0.59%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3keV </a:t>
                      </a:r>
                      <a:r>
                        <a:rPr lang="zh-CN" altLang="en-US"/>
                        <a:t>实验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28.30%</a:t>
                      </a:r>
                      <a:r>
                        <a:rPr lang="zh-CN" altLang="en-US"/>
                        <a:t>±</a:t>
                      </a:r>
                      <a:r>
                        <a:rPr lang="en-US" altLang="zh-CN"/>
                        <a:t>0.58%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5.9keV </a:t>
                      </a:r>
                      <a:r>
                        <a:rPr lang="zh-CN" altLang="en-US"/>
                        <a:t>模拟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1.66%</a:t>
                      </a:r>
                      <a:r>
                        <a:rPr lang="zh-CN" altLang="en-US" sz="1800">
                          <a:sym typeface="+mn-ea"/>
                        </a:rPr>
                        <a:t>±</a:t>
                      </a:r>
                      <a:r>
                        <a:rPr lang="en-US" altLang="zh-CN" sz="1800">
                          <a:sym typeface="+mn-ea"/>
                        </a:rPr>
                        <a:t>0.62%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3keV</a:t>
                      </a:r>
                      <a:r>
                        <a:rPr lang="zh-CN" altLang="en-US"/>
                        <a:t>模拟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27.58%</a:t>
                      </a:r>
                      <a:r>
                        <a:rPr lang="zh-CN" altLang="en-US"/>
                        <a:t>±</a:t>
                      </a:r>
                      <a:r>
                        <a:rPr lang="en-US" altLang="zh-CN"/>
                        <a:t>0.43%</a:t>
                      </a:r>
                      <a:endParaRPr lang="en-US" altLang="zh-C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4362450" y="45123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相同倾角参数：</a:t>
            </a:r>
            <a:r>
              <a:rPr lang="en-US" altLang="zh-CN">
                <a:sym typeface="+mn-ea"/>
              </a:rPr>
              <a:t>0.95</a:t>
            </a:r>
            <a:r>
              <a:rPr lang="zh-CN" altLang="en-US">
                <a:sym typeface="+mn-ea"/>
              </a:rPr>
              <a:t>°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455035" y="6017260"/>
            <a:ext cx="4971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误差范围内，可以用倾斜角参数解释</a:t>
            </a:r>
            <a:r>
              <a:rPr lang="zh-CN" altLang="en-US"/>
              <a:t>残余调制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468485" y="1885315"/>
            <a:ext cx="2345690" cy="241998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6455410" y="1369695"/>
            <a:ext cx="3271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探测器</a:t>
            </a:r>
            <a:r>
              <a:rPr lang="en-US" altLang="zh-CN"/>
              <a:t>11</a:t>
            </a:r>
            <a:r>
              <a:rPr lang="zh-CN" altLang="en-US"/>
              <a:t>标定数据</a:t>
            </a:r>
            <a:r>
              <a:rPr lang="en-US" altLang="zh-CN"/>
              <a:t> 5.9</a:t>
            </a:r>
            <a:r>
              <a:rPr lang="en-US" altLang="zh-CN"/>
              <a:t>keV</a:t>
            </a:r>
            <a:endParaRPr lang="en-US" altLang="zh-CN"/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8950" y="1737995"/>
            <a:ext cx="2601595" cy="258381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210820" y="1320165"/>
            <a:ext cx="2736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探测器</a:t>
            </a:r>
            <a:r>
              <a:rPr lang="en-US" altLang="zh-CN"/>
              <a:t>11</a:t>
            </a:r>
            <a:r>
              <a:rPr lang="zh-CN" altLang="en-US"/>
              <a:t>标定数据</a:t>
            </a:r>
            <a:r>
              <a:rPr lang="en-US" altLang="zh-CN"/>
              <a:t> 3keV</a:t>
            </a:r>
            <a:endParaRPr lang="en-US" altLang="zh-CN"/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251200" y="1737995"/>
            <a:ext cx="2540635" cy="2567305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3586480" y="1320165"/>
            <a:ext cx="2018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模拟数据</a:t>
            </a:r>
            <a:r>
              <a:rPr lang="en-US" altLang="zh-CN"/>
              <a:t> 3keV</a:t>
            </a:r>
            <a:endParaRPr lang="en-US" altLang="zh-CN"/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667500" y="1885315"/>
            <a:ext cx="2390775" cy="243395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69385" y="608330"/>
            <a:ext cx="7607935" cy="705485"/>
          </a:xfrm>
        </p:spPr>
        <p:txBody>
          <a:bodyPr/>
          <a:p>
            <a:r>
              <a:rPr lang="en-US" altLang="zh-CN"/>
              <a:t>Truth </a:t>
            </a:r>
            <a:r>
              <a:rPr lang="en-US" altLang="zh-CN"/>
              <a:t>information Unfolding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66750" y="3196590"/>
            <a:ext cx="3152140" cy="22663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2110" y="55695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unfolding result</a:t>
            </a:r>
            <a:endParaRPr lang="en-US" altLang="zh-CN"/>
          </a:p>
          <a:p>
            <a:pPr algn="ctr"/>
            <a:r>
              <a:rPr lang="en-US" altLang="zh-CN"/>
              <a:t>simulation unpolarized 3keV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1210" y="391795"/>
            <a:ext cx="2981325" cy="21355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38250" y="2540635"/>
            <a:ext cx="201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Response Matirx</a:t>
            </a:r>
            <a:endParaRPr lang="en-US" altLang="zh-CN"/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4185920" y="556133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unfolding result</a:t>
            </a:r>
            <a:endParaRPr lang="en-US" altLang="zh-CN"/>
          </a:p>
          <a:p>
            <a:pPr algn="ctr"/>
            <a:r>
              <a:rPr lang="en-US" altLang="zh-CN"/>
              <a:t>simulation polarized 3keV</a:t>
            </a:r>
            <a:endParaRPr lang="en-US" altLang="zh-CN"/>
          </a:p>
          <a:p>
            <a:pPr algn="ctr"/>
            <a:r>
              <a:rPr lang="en-US" altLang="zh-CN"/>
              <a:t>0</a:t>
            </a:r>
            <a:r>
              <a:rPr lang="zh-CN" altLang="en-US"/>
              <a:t>°</a:t>
            </a:r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7831455" y="557466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unfolding result</a:t>
            </a:r>
            <a:endParaRPr lang="en-US" altLang="zh-CN"/>
          </a:p>
          <a:p>
            <a:pPr algn="ctr"/>
            <a:r>
              <a:rPr lang="en-US" altLang="zh-CN"/>
              <a:t>simulation polarized 3keV</a:t>
            </a:r>
            <a:endParaRPr lang="en-US" altLang="zh-CN"/>
          </a:p>
          <a:p>
            <a:pPr algn="ctr"/>
            <a:r>
              <a:rPr lang="en-US" altLang="zh-CN"/>
              <a:t>90</a:t>
            </a:r>
            <a:r>
              <a:rPr lang="zh-CN" altLang="en-US"/>
              <a:t>°</a:t>
            </a:r>
            <a:endParaRPr lang="zh-CN" altLang="en-US"/>
          </a:p>
        </p:txBody>
      </p:sp>
      <p:pic>
        <p:nvPicPr>
          <p:cNvPr id="14" name="内容占位符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215380" y="1342390"/>
            <a:ext cx="3363595" cy="10515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045710" y="2421255"/>
            <a:ext cx="6013450" cy="660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101330" y="3192145"/>
            <a:ext cx="3272790" cy="2393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770120" y="3185160"/>
            <a:ext cx="3146425" cy="22987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413875" y="65182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1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Unfolding θ induced </a:t>
            </a:r>
            <a:r>
              <a:rPr lang="en-US" altLang="zh-CN"/>
              <a:t>residual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5760" y="2183130"/>
            <a:ext cx="4615180" cy="33464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10300" y="2183130"/>
            <a:ext cx="4585970" cy="33458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55980" y="557657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3keV </a:t>
            </a:r>
            <a:r>
              <a:rPr lang="en-US" altLang="zh-CN"/>
              <a:t>Calibration Data unpolarized</a:t>
            </a:r>
            <a:endParaRPr lang="en-US" altLang="zh-CN"/>
          </a:p>
          <a:p>
            <a:pPr indent="457200"/>
            <a:r>
              <a:rPr lang="en-US" altLang="zh-CN"/>
              <a:t>Residual modulation: 1.97%</a:t>
            </a:r>
            <a:endParaRPr lang="en-US" altLang="zh-CN"/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6817360" y="557657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3keV </a:t>
            </a:r>
            <a:r>
              <a:rPr lang="en-US" altLang="zh-CN"/>
              <a:t>Calibration Data polarized</a:t>
            </a:r>
            <a:endParaRPr lang="en-US" altLang="zh-CN"/>
          </a:p>
          <a:p>
            <a:pPr indent="457200"/>
            <a:r>
              <a:rPr lang="en-US" altLang="zh-CN"/>
              <a:t>Modulation: 31.8%</a:t>
            </a:r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767830" y="3169920"/>
            <a:ext cx="3353435" cy="33058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48690" y="3164205"/>
            <a:ext cx="3369310" cy="31845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50060" y="6348730"/>
            <a:ext cx="2444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倾斜前的</a:t>
            </a:r>
            <a:r>
              <a:rPr lang="zh-CN" altLang="en-US"/>
              <a:t>残余调制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7494270" y="6348730"/>
            <a:ext cx="2444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倾斜</a:t>
            </a:r>
            <a:r>
              <a:rPr lang="zh-CN" altLang="en-US"/>
              <a:t>后的</a:t>
            </a:r>
            <a:r>
              <a:rPr lang="zh-CN" altLang="en-US"/>
              <a:t>残余调制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07770" y="125095"/>
            <a:ext cx="4986655" cy="282384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1984375" y="2851785"/>
            <a:ext cx="3432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Response Matirx ~150</a:t>
            </a:r>
            <a:r>
              <a:rPr lang="en-US" altLang="zh-CN"/>
              <a:t>w events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6376670" y="1130935"/>
            <a:ext cx="55746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目前最大</a:t>
            </a:r>
            <a:r>
              <a:rPr lang="zh-CN" altLang="en-US"/>
              <a:t>的问题：</a:t>
            </a:r>
            <a:endParaRPr lang="zh-CN" altLang="en-US"/>
          </a:p>
          <a:p>
            <a:pPr indent="457200"/>
            <a:r>
              <a:rPr lang="zh-CN" altLang="en-US"/>
              <a:t>因为扫描截断导致的事例截断如何进一步</a:t>
            </a:r>
            <a:r>
              <a:rPr lang="zh-CN" altLang="en-US"/>
              <a:t>修正？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7350" y="97790"/>
            <a:ext cx="5502275" cy="3127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265" y="125730"/>
            <a:ext cx="5158105" cy="30994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850" y="3767455"/>
            <a:ext cx="5194300" cy="3098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0" y="3706495"/>
            <a:ext cx="5190490" cy="31515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769110" y="3298825"/>
            <a:ext cx="2668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探测器</a:t>
            </a:r>
            <a:r>
              <a:rPr lang="en-US" altLang="zh-CN"/>
              <a:t>12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7537450" y="3298825"/>
            <a:ext cx="2668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探测器</a:t>
            </a:r>
            <a:r>
              <a:rPr lang="en-US" altLang="zh-CN"/>
              <a:t>11</a:t>
            </a:r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698625" y="276860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unfolding result</a:t>
            </a:r>
            <a:endParaRPr lang="en-US" altLang="zh-CN"/>
          </a:p>
          <a:p>
            <a:pPr algn="ctr"/>
            <a:r>
              <a:rPr lang="en-US" altLang="zh-CN"/>
              <a:t>unpolarized 3keV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831580" y="347345"/>
            <a:ext cx="3348990" cy="243713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8474075" y="281368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unfolding result</a:t>
            </a:r>
            <a:endParaRPr lang="en-US" altLang="zh-CN"/>
          </a:p>
          <a:p>
            <a:pPr algn="ctr"/>
            <a:r>
              <a:rPr lang="en-US" altLang="zh-CN"/>
              <a:t>polarized 3keV</a:t>
            </a:r>
            <a:endParaRPr lang="en-US" altLang="zh-CN"/>
          </a:p>
          <a:p>
            <a:pPr algn="ctr"/>
            <a:r>
              <a:rPr lang="en-US" altLang="zh-CN"/>
              <a:t>90</a:t>
            </a:r>
            <a:r>
              <a:rPr lang="zh-CN" altLang="en-US"/>
              <a:t>°</a:t>
            </a:r>
            <a:endParaRPr lang="zh-CN" altLang="en-US"/>
          </a:p>
        </p:txBody>
      </p:sp>
      <p:pic>
        <p:nvPicPr>
          <p:cNvPr id="8" name="内容占位符 7"/>
          <p:cNvPicPr>
            <a:picLocks noChangeAspect="1"/>
          </p:cNvPicPr>
          <p:nvPr>
            <p:ph idx="1"/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84705" y="376555"/>
            <a:ext cx="3296920" cy="24371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453380" y="347345"/>
            <a:ext cx="3336925" cy="242125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5205730" y="278447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unfolding result</a:t>
            </a:r>
            <a:endParaRPr lang="en-US" altLang="zh-CN"/>
          </a:p>
          <a:p>
            <a:pPr algn="ctr"/>
            <a:r>
              <a:rPr lang="en-US" altLang="zh-CN"/>
              <a:t>polarized 3keV</a:t>
            </a:r>
            <a:endParaRPr lang="en-US" altLang="zh-CN"/>
          </a:p>
          <a:p>
            <a:pPr algn="ctr"/>
            <a:r>
              <a:rPr lang="en-US" altLang="zh-CN"/>
              <a:t>0</a:t>
            </a:r>
            <a:r>
              <a:rPr lang="zh-CN" altLang="en-US"/>
              <a:t>°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40665" y="11785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Simulation</a:t>
            </a:r>
            <a:endParaRPr lang="en-US" altLang="zh-CN"/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137795" y="47713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Experiment</a:t>
            </a:r>
            <a:endParaRPr lang="en-US" altLang="zh-CN"/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032000" y="3532505"/>
            <a:ext cx="3349625" cy="24682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644515" y="3633470"/>
            <a:ext cx="3339465" cy="24498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983980" y="3706495"/>
            <a:ext cx="3208020" cy="237680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40665" y="6083300"/>
            <a:ext cx="85096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在</a:t>
            </a:r>
            <a:r>
              <a:rPr lang="zh-CN" altLang="en-US"/>
              <a:t>扫描截断调制仍有</a:t>
            </a:r>
            <a:r>
              <a:rPr lang="en-US" altLang="zh-CN"/>
              <a:t>5~7%</a:t>
            </a:r>
            <a:r>
              <a:rPr lang="zh-CN" altLang="en-US"/>
              <a:t>的水平下，可以认为用倾角参数描述残余调制是</a:t>
            </a:r>
            <a:r>
              <a:rPr lang="zh-CN" altLang="en-US"/>
              <a:t>合理的</a:t>
            </a:r>
            <a:endParaRPr lang="zh-CN" altLang="en-US"/>
          </a:p>
          <a:p>
            <a:r>
              <a:rPr lang="zh-CN" altLang="en-US"/>
              <a:t>下一步：截断调制的修正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0073640" y="61696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相位非</a:t>
            </a:r>
            <a:r>
              <a:rPr lang="en-US" altLang="zh-CN">
                <a:solidFill>
                  <a:srgbClr val="FF0000"/>
                </a:solidFill>
              </a:rPr>
              <a:t>90</a:t>
            </a:r>
            <a:r>
              <a:rPr lang="zh-CN" altLang="en-US">
                <a:solidFill>
                  <a:srgbClr val="FF0000"/>
                </a:solidFill>
              </a:rPr>
              <a:t>°？</a:t>
            </a:r>
            <a:r>
              <a:rPr lang="en-US" altLang="zh-CN">
                <a:solidFill>
                  <a:srgbClr val="FF0000"/>
                </a:solidFill>
              </a:rPr>
              <a:t>~45</a:t>
            </a:r>
            <a:r>
              <a:rPr lang="zh-CN" altLang="en-US">
                <a:solidFill>
                  <a:srgbClr val="FF0000"/>
                </a:solidFill>
              </a:rPr>
              <a:t>°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Topmetal-GMCP</a:t>
            </a:r>
            <a:r>
              <a:rPr lang="zh-CN" altLang="en-US"/>
              <a:t>时间差</a:t>
            </a:r>
            <a:r>
              <a:rPr lang="zh-CN" altLang="en-US"/>
              <a:t>理论分布</a:t>
            </a:r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6455" y="1716405"/>
            <a:ext cx="2647950" cy="2567305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>
            <a:off x="1884680" y="3722370"/>
            <a:ext cx="570230" cy="793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890905" y="3482340"/>
            <a:ext cx="105156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信号到达时扫描位置；由</a:t>
            </a:r>
            <a:r>
              <a:rPr lang="en-US" altLang="zh-CN" sz="1400"/>
              <a:t>GMCP</a:t>
            </a:r>
            <a:r>
              <a:rPr lang="zh-CN" altLang="en-US" sz="1400"/>
              <a:t>时间戳</a:t>
            </a:r>
            <a:r>
              <a:rPr lang="zh-CN" altLang="en-US" sz="1400"/>
              <a:t>给出</a:t>
            </a:r>
            <a:endParaRPr lang="zh-CN" altLang="en-US" sz="1400"/>
          </a:p>
        </p:txBody>
      </p:sp>
      <p:cxnSp>
        <p:nvCxnSpPr>
          <p:cNvPr id="6" name="直接箭头连接符 5"/>
          <p:cNvCxnSpPr/>
          <p:nvPr/>
        </p:nvCxnSpPr>
        <p:spPr>
          <a:xfrm flipH="1" flipV="1">
            <a:off x="711835" y="1231265"/>
            <a:ext cx="3175" cy="28962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21055" y="1566545"/>
            <a:ext cx="2838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扫描</a:t>
            </a:r>
            <a:r>
              <a:rPr lang="zh-CN" altLang="en-US"/>
              <a:t>顺序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8075" y="1716405"/>
            <a:ext cx="2647950" cy="2567305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>
            <a:off x="7197725" y="2247265"/>
            <a:ext cx="2070100" cy="4711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6459220" y="1882775"/>
            <a:ext cx="73850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信号到达时扫描位置</a:t>
            </a:r>
            <a:endParaRPr lang="zh-CN" altLang="en-US" sz="1400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2278380" y="4127500"/>
            <a:ext cx="1061085" cy="4197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339465" y="4387215"/>
            <a:ext cx="23266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Topmetal</a:t>
            </a:r>
            <a:r>
              <a:rPr lang="zh-CN" altLang="en-US" sz="1600"/>
              <a:t>时间戳</a:t>
            </a:r>
            <a:endParaRPr lang="zh-CN" altLang="en-US" sz="1600"/>
          </a:p>
        </p:txBody>
      </p:sp>
      <p:sp>
        <p:nvSpPr>
          <p:cNvPr id="13" name="椭圆 12"/>
          <p:cNvSpPr/>
          <p:nvPr/>
        </p:nvSpPr>
        <p:spPr>
          <a:xfrm>
            <a:off x="2447290" y="3735705"/>
            <a:ext cx="75565" cy="1028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9267825" y="2662555"/>
            <a:ext cx="75565" cy="1028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/>
          <p:nvPr/>
        </p:nvCxnSpPr>
        <p:spPr>
          <a:xfrm flipH="1" flipV="1">
            <a:off x="1313815" y="5058410"/>
            <a:ext cx="6350" cy="1381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1308735" y="5699760"/>
            <a:ext cx="203073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942465" y="6407785"/>
            <a:ext cx="33870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GMCP</a:t>
            </a:r>
            <a:r>
              <a:rPr lang="zh-CN" altLang="en-US" sz="1200"/>
              <a:t>有信号时</a:t>
            </a:r>
            <a:r>
              <a:rPr lang="en-US" altLang="zh-CN" sz="1200"/>
              <a:t>Topmetal </a:t>
            </a:r>
            <a:r>
              <a:rPr lang="zh-CN" altLang="en-US" sz="1200"/>
              <a:t>扫描到的</a:t>
            </a:r>
            <a:r>
              <a:rPr lang="en-US" altLang="zh-CN" sz="1200"/>
              <a:t> pixel</a:t>
            </a:r>
            <a:r>
              <a:rPr lang="zh-CN" altLang="en-US" sz="1200"/>
              <a:t>编号</a:t>
            </a:r>
            <a:endParaRPr lang="zh-CN" altLang="en-US" sz="1200"/>
          </a:p>
        </p:txBody>
      </p:sp>
      <p:sp>
        <p:nvSpPr>
          <p:cNvPr id="22" name="文本框 21"/>
          <p:cNvSpPr txBox="1"/>
          <p:nvPr/>
        </p:nvSpPr>
        <p:spPr>
          <a:xfrm>
            <a:off x="182880" y="5078095"/>
            <a:ext cx="10318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Topmetal &amp;</a:t>
            </a:r>
            <a:endParaRPr lang="en-US" altLang="zh-CN" sz="1000"/>
          </a:p>
          <a:p>
            <a:r>
              <a:rPr lang="en-US" altLang="zh-CN" sz="1000"/>
              <a:t>GMCP</a:t>
            </a:r>
            <a:r>
              <a:rPr lang="zh-CN" altLang="en-US" sz="1000"/>
              <a:t>时间差</a:t>
            </a:r>
            <a:endParaRPr lang="zh-CN" altLang="en-US" sz="1000"/>
          </a:p>
        </p:txBody>
      </p:sp>
      <p:cxnSp>
        <p:nvCxnSpPr>
          <p:cNvPr id="23" name="直接连接符 22"/>
          <p:cNvCxnSpPr/>
          <p:nvPr/>
        </p:nvCxnSpPr>
        <p:spPr>
          <a:xfrm>
            <a:off x="1320165" y="5693410"/>
            <a:ext cx="608330" cy="49593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1928495" y="5111115"/>
            <a:ext cx="0" cy="107823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1914525" y="5111115"/>
            <a:ext cx="629285" cy="59499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右箭头 26"/>
          <p:cNvSpPr/>
          <p:nvPr/>
        </p:nvSpPr>
        <p:spPr>
          <a:xfrm>
            <a:off x="3747135" y="5620385"/>
            <a:ext cx="859790" cy="158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8" name="直接箭头连接符 27"/>
          <p:cNvCxnSpPr/>
          <p:nvPr/>
        </p:nvCxnSpPr>
        <p:spPr>
          <a:xfrm flipH="1" flipV="1">
            <a:off x="5817235" y="4324350"/>
            <a:ext cx="4445" cy="21094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>
            <a:off x="5810250" y="5693410"/>
            <a:ext cx="203073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5817235" y="5129530"/>
            <a:ext cx="608330" cy="49593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6425565" y="4547235"/>
            <a:ext cx="0" cy="107823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6411595" y="4547235"/>
            <a:ext cx="635635" cy="61658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>
            <a:off x="1935480" y="5693410"/>
            <a:ext cx="528955" cy="2444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2471420" y="5790565"/>
            <a:ext cx="12896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信号所处像素点位置</a:t>
            </a:r>
            <a:r>
              <a:rPr lang="en-US" altLang="zh-CN" sz="1000"/>
              <a:t>n</a:t>
            </a:r>
            <a:endParaRPr lang="en-US" altLang="zh-CN" sz="1000"/>
          </a:p>
        </p:txBody>
      </p:sp>
      <p:sp>
        <p:nvSpPr>
          <p:cNvPr id="35" name="文本框 34"/>
          <p:cNvSpPr txBox="1"/>
          <p:nvPr/>
        </p:nvSpPr>
        <p:spPr>
          <a:xfrm>
            <a:off x="3732530" y="5203825"/>
            <a:ext cx="1031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shift</a:t>
            </a:r>
            <a:endParaRPr lang="en-US" altLang="zh-CN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4480" y="4324350"/>
            <a:ext cx="2573655" cy="2482215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8020685" y="4794250"/>
            <a:ext cx="1369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根据光斑分布抽取</a:t>
            </a:r>
            <a:r>
              <a:rPr lang="en-US" altLang="zh-CN" sz="1600"/>
              <a:t>n</a:t>
            </a:r>
            <a:endParaRPr lang="en-US" altLang="zh-CN" sz="1600"/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1084650"/>
            <a:ext cx="10969200" cy="705600"/>
          </a:xfrm>
        </p:spPr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6605" y="1137285"/>
            <a:ext cx="3163570" cy="23342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76605" y="3550920"/>
            <a:ext cx="3002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4.5keV</a:t>
            </a:r>
            <a:r>
              <a:rPr lang="zh-CN" altLang="en-US"/>
              <a:t>实验数据时间差</a:t>
            </a:r>
            <a:r>
              <a:rPr lang="zh-CN" altLang="en-US"/>
              <a:t>分布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4076700"/>
            <a:ext cx="3309620" cy="23348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108055" y="6181725"/>
            <a:ext cx="50292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00"/>
              <a:t>ms</a:t>
            </a:r>
            <a:endParaRPr lang="en-US" altLang="zh-CN" sz="900"/>
          </a:p>
        </p:txBody>
      </p:sp>
      <p:sp>
        <p:nvSpPr>
          <p:cNvPr id="5" name="文本框 4"/>
          <p:cNvSpPr txBox="1"/>
          <p:nvPr/>
        </p:nvSpPr>
        <p:spPr>
          <a:xfrm>
            <a:off x="3562350" y="3241675"/>
            <a:ext cx="50292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00"/>
              <a:t>ms</a:t>
            </a:r>
            <a:endParaRPr lang="en-US" altLang="zh-CN" sz="900"/>
          </a:p>
        </p:txBody>
      </p:sp>
      <p:sp>
        <p:nvSpPr>
          <p:cNvPr id="7" name="文本框 6"/>
          <p:cNvSpPr txBox="1"/>
          <p:nvPr/>
        </p:nvSpPr>
        <p:spPr>
          <a:xfrm>
            <a:off x="8326755" y="6485890"/>
            <a:ext cx="3761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面源模拟时间差分布</a:t>
            </a:r>
            <a:r>
              <a:rPr lang="en-US" altLang="zh-CN"/>
              <a:t> E(x)=2.6</a:t>
            </a:r>
            <a:r>
              <a:rPr lang="en-US" altLang="zh-CN"/>
              <a:t>ms</a:t>
            </a:r>
            <a:endParaRPr lang="en-US" altLang="zh-CN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05" y="3998595"/>
            <a:ext cx="2785745" cy="24942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62990" y="6572250"/>
            <a:ext cx="3002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ym typeface="+mn-ea"/>
              </a:rPr>
              <a:t>4.5keV</a:t>
            </a:r>
            <a:r>
              <a:rPr lang="zh-CN" altLang="en-US">
                <a:sym typeface="+mn-ea"/>
              </a:rPr>
              <a:t>实验光带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5440" y="1168400"/>
            <a:ext cx="3344545" cy="23031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068820" y="3241675"/>
            <a:ext cx="50292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00"/>
              <a:t>ms</a:t>
            </a:r>
            <a:endParaRPr lang="en-US" altLang="zh-CN" sz="90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6585" y="3998595"/>
            <a:ext cx="2701290" cy="24872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26890" y="3550920"/>
            <a:ext cx="3002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6.4keV</a:t>
            </a:r>
            <a:r>
              <a:rPr lang="zh-CN" altLang="en-US"/>
              <a:t>实验数据时间差</a:t>
            </a:r>
            <a:r>
              <a:rPr lang="zh-CN" altLang="en-US"/>
              <a:t>分布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923155" y="6565265"/>
            <a:ext cx="1808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sym typeface="+mn-ea"/>
              </a:rPr>
              <a:t>6.4keV</a:t>
            </a:r>
            <a:r>
              <a:rPr lang="zh-CN" altLang="en-US">
                <a:sym typeface="+mn-ea"/>
              </a:rPr>
              <a:t>实验光带</a:t>
            </a:r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537280" y="10167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截断</a:t>
            </a:r>
            <a:r>
              <a:rPr lang="zh-CN" altLang="en-US"/>
              <a:t>事例挑选</a:t>
            </a:r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844790" y="909955"/>
            <a:ext cx="3561080" cy="264096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8195945" y="3596640"/>
            <a:ext cx="3002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3keV</a:t>
            </a:r>
            <a:r>
              <a:rPr lang="zh-CN" altLang="en-US"/>
              <a:t>实验数据时间差</a:t>
            </a:r>
            <a:r>
              <a:rPr lang="zh-CN" altLang="en-US"/>
              <a:t>分布</a:t>
            </a:r>
            <a:endParaRPr lang="zh-CN" altLang="en-US"/>
          </a:p>
        </p:txBody>
      </p:sp>
    </p:spTree>
    <p:custDataLst>
      <p:tags r:id="rId1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8540" y="3249930"/>
            <a:ext cx="3805555" cy="27997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38705" y="6001385"/>
            <a:ext cx="1165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3keV 90</a:t>
            </a:r>
            <a:r>
              <a:rPr lang="zh-CN" altLang="en-US"/>
              <a:t>°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29045" y="3081655"/>
            <a:ext cx="4181475" cy="313626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8165465" y="6001385"/>
            <a:ext cx="1165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3keV 0</a:t>
            </a:r>
            <a:r>
              <a:rPr lang="zh-CN" altLang="en-US"/>
              <a:t>°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921500" y="184150"/>
            <a:ext cx="2997200" cy="27743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49400" y="254000"/>
            <a:ext cx="3056255" cy="276923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98570" y="1666875"/>
            <a:ext cx="4727575" cy="350583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4591685" y="5483225"/>
            <a:ext cx="3002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3keV</a:t>
            </a:r>
            <a:r>
              <a:rPr lang="zh-CN" altLang="en-US"/>
              <a:t>实验数据时间差</a:t>
            </a:r>
            <a:r>
              <a:rPr lang="zh-CN" altLang="en-US"/>
              <a:t>分布</a:t>
            </a:r>
            <a:endParaRPr lang="zh-CN" altLang="en-US"/>
          </a:p>
        </p:txBody>
      </p:sp>
      <p:pic>
        <p:nvPicPr>
          <p:cNvPr id="4" name="图片 3" descr="Event_23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700" y="608330"/>
            <a:ext cx="2541905" cy="1835150"/>
          </a:xfrm>
          <a:prstGeom prst="rect">
            <a:avLst/>
          </a:prstGeom>
        </p:spPr>
      </p:pic>
      <p:pic>
        <p:nvPicPr>
          <p:cNvPr id="5" name="图片 4" descr="Event_23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8700" y="4258945"/>
            <a:ext cx="2752725" cy="1986915"/>
          </a:xfrm>
          <a:prstGeom prst="rect">
            <a:avLst/>
          </a:prstGeom>
        </p:spPr>
      </p:pic>
      <p:pic>
        <p:nvPicPr>
          <p:cNvPr id="6" name="图片 5" descr="Event_28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5365" y="2414270"/>
            <a:ext cx="2555240" cy="184467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3636645" y="6205220"/>
            <a:ext cx="4733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deltaT = t</a:t>
            </a:r>
            <a:r>
              <a:rPr lang="en-US" altLang="zh-CN" baseline="-25000"/>
              <a:t>topmetal</a:t>
            </a:r>
            <a:r>
              <a:rPr lang="en-US" altLang="zh-CN"/>
              <a:t>-t</a:t>
            </a:r>
            <a:r>
              <a:rPr lang="en-US" altLang="zh-CN" baseline="-25000"/>
              <a:t>GMCP</a:t>
            </a:r>
            <a:r>
              <a:rPr lang="en-US" altLang="zh-CN"/>
              <a:t>+Pixel_order*500ns</a:t>
            </a:r>
            <a:endParaRPr lang="en-US" altLang="zh-CN"/>
          </a:p>
        </p:txBody>
      </p:sp>
      <p:pic>
        <p:nvPicPr>
          <p:cNvPr id="7" name="图片 6" descr="Event_12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440" y="363855"/>
            <a:ext cx="2593975" cy="1872615"/>
          </a:xfrm>
          <a:prstGeom prst="rect">
            <a:avLst/>
          </a:prstGeom>
        </p:spPr>
      </p:pic>
      <p:pic>
        <p:nvPicPr>
          <p:cNvPr id="8" name="图片 7" descr="Event_159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690" y="2307590"/>
            <a:ext cx="2625725" cy="1895475"/>
          </a:xfrm>
          <a:prstGeom prst="rect">
            <a:avLst/>
          </a:prstGeom>
        </p:spPr>
      </p:pic>
      <p:pic>
        <p:nvPicPr>
          <p:cNvPr id="9" name="图片 8" descr="Event_99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270" y="4203065"/>
            <a:ext cx="2773680" cy="20021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13460" y="1441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delta T &lt; 0</a:t>
            </a:r>
            <a:endParaRPr lang="en-US" altLang="zh-CN"/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8764270" y="1441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delta T &gt; 0</a:t>
            </a:r>
            <a:endParaRPr lang="en-US" altLang="zh-CN"/>
          </a:p>
        </p:txBody>
      </p:sp>
      <p:cxnSp>
        <p:nvCxnSpPr>
          <p:cNvPr id="13" name="直接连接符 12"/>
          <p:cNvCxnSpPr/>
          <p:nvPr/>
        </p:nvCxnSpPr>
        <p:spPr>
          <a:xfrm>
            <a:off x="6338570" y="1622425"/>
            <a:ext cx="10160" cy="33883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2900" y="3937635"/>
            <a:ext cx="3342005" cy="24149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31545" y="6281420"/>
            <a:ext cx="2472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截断事例特征</a:t>
            </a:r>
            <a:r>
              <a:rPr lang="zh-CN" altLang="en-US"/>
              <a:t>分布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71010" y="210185"/>
            <a:ext cx="3088640" cy="37274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69290" y="210185"/>
            <a:ext cx="2794000" cy="359664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4695190" y="6351905"/>
            <a:ext cx="2472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完整事例特征</a:t>
            </a:r>
            <a:r>
              <a:rPr lang="zh-CN" altLang="en-US"/>
              <a:t>分布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051935" y="3972560"/>
            <a:ext cx="3307715" cy="23444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945755" y="181610"/>
            <a:ext cx="2869565" cy="28498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458200" y="2931795"/>
            <a:ext cx="1979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未筛除截断</a:t>
            </a:r>
            <a:r>
              <a:rPr lang="zh-CN" altLang="en-US"/>
              <a:t>事例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945755" y="3398520"/>
            <a:ext cx="2733675" cy="278320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14"/>
            </p:custDataLst>
          </p:nvPr>
        </p:nvSpPr>
        <p:spPr>
          <a:xfrm>
            <a:off x="8458200" y="6181090"/>
            <a:ext cx="1979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筛除截断事例</a:t>
            </a:r>
            <a:r>
              <a:rPr lang="zh-CN" altLang="en-US"/>
              <a:t>后</a:t>
            </a:r>
            <a:endParaRPr lang="zh-CN" altLang="en-US"/>
          </a:p>
        </p:txBody>
      </p:sp>
    </p:spTree>
    <p:custDataLst>
      <p:tags r:id="rId15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内容占位符 6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27145" y="3941445"/>
            <a:ext cx="2780030" cy="20370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07175" y="3941445"/>
            <a:ext cx="2753995" cy="20275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1170" y="3941445"/>
            <a:ext cx="2741295" cy="202755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1056640" y="3181350"/>
            <a:ext cx="1454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没有挑选出截断事例</a:t>
            </a:r>
            <a:r>
              <a:rPr lang="zh-CN" altLang="en-US"/>
              <a:t>前</a:t>
            </a:r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754120" y="900430"/>
            <a:ext cx="2781300" cy="20497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483350" y="900430"/>
            <a:ext cx="2794000" cy="20497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277350" y="900430"/>
            <a:ext cx="2766060" cy="204978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4"/>
            </p:custDataLst>
          </p:nvPr>
        </p:nvSpPr>
        <p:spPr>
          <a:xfrm>
            <a:off x="979805" y="6054090"/>
            <a:ext cx="1454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挑选出截断事例</a:t>
            </a:r>
            <a:r>
              <a:rPr lang="zh-CN" altLang="en-US"/>
              <a:t>后</a:t>
            </a:r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5"/>
            </p:custDataLst>
          </p:nvPr>
        </p:nvSpPr>
        <p:spPr>
          <a:xfrm>
            <a:off x="3395980" y="307403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unfolding result</a:t>
            </a:r>
            <a:endParaRPr lang="en-US" altLang="zh-CN"/>
          </a:p>
          <a:p>
            <a:pPr algn="ctr"/>
            <a:r>
              <a:rPr lang="en-US" altLang="zh-CN"/>
              <a:t>unpolarized 3keV</a:t>
            </a:r>
            <a:endParaRPr lang="en-US" altLang="zh-CN"/>
          </a:p>
        </p:txBody>
      </p:sp>
      <p:sp>
        <p:nvSpPr>
          <p:cNvPr id="13" name="文本框 12"/>
          <p:cNvSpPr txBox="1"/>
          <p:nvPr>
            <p:custDataLst>
              <p:tags r:id="rId16"/>
            </p:custDataLst>
          </p:nvPr>
        </p:nvSpPr>
        <p:spPr>
          <a:xfrm>
            <a:off x="8628380" y="303403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unfolding result</a:t>
            </a:r>
            <a:endParaRPr lang="en-US" altLang="zh-CN"/>
          </a:p>
          <a:p>
            <a:pPr algn="ctr"/>
            <a:r>
              <a:rPr lang="en-US" altLang="zh-CN"/>
              <a:t>polarized 3keV</a:t>
            </a:r>
            <a:endParaRPr lang="en-US" altLang="zh-CN"/>
          </a:p>
          <a:p>
            <a:pPr algn="ctr"/>
            <a:r>
              <a:rPr lang="en-US" altLang="zh-CN"/>
              <a:t>90</a:t>
            </a:r>
            <a:r>
              <a:rPr lang="zh-CN" altLang="en-US"/>
              <a:t>°</a:t>
            </a:r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17"/>
            </p:custDataLst>
          </p:nvPr>
        </p:nvSpPr>
        <p:spPr>
          <a:xfrm>
            <a:off x="5906135" y="304292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unfolding result</a:t>
            </a:r>
            <a:endParaRPr lang="en-US" altLang="zh-CN"/>
          </a:p>
          <a:p>
            <a:pPr algn="ctr"/>
            <a:r>
              <a:rPr lang="en-US" altLang="zh-CN"/>
              <a:t>polarized 3keV</a:t>
            </a:r>
            <a:endParaRPr lang="en-US" altLang="zh-CN"/>
          </a:p>
          <a:p>
            <a:pPr algn="ctr"/>
            <a:r>
              <a:rPr lang="en-US" altLang="zh-CN"/>
              <a:t>0</a:t>
            </a:r>
            <a:r>
              <a:rPr lang="zh-CN" altLang="en-US"/>
              <a:t>°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384540" y="6330950"/>
            <a:ext cx="3284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两调制曲线相位差距刚好</a:t>
            </a:r>
            <a:r>
              <a:rPr lang="en-US" altLang="zh-CN">
                <a:solidFill>
                  <a:srgbClr val="FF0000"/>
                </a:solidFill>
              </a:rPr>
              <a:t>45</a:t>
            </a:r>
            <a:r>
              <a:rPr lang="zh-CN" altLang="en-US">
                <a:solidFill>
                  <a:srgbClr val="FF0000"/>
                </a:solidFill>
              </a:rPr>
              <a:t>°</a:t>
            </a:r>
            <a:r>
              <a:rPr lang="zh-CN" altLang="en-US"/>
              <a:t>？</a:t>
            </a:r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41300" y="1072515"/>
            <a:ext cx="3422650" cy="193802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57480" y="3996690"/>
            <a:ext cx="3289300" cy="2089150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0" y="635"/>
            <a:ext cx="23609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4.5keV </a:t>
            </a:r>
            <a:r>
              <a:rPr lang="zh-CN" altLang="en-US"/>
              <a:t>实验数据</a:t>
            </a:r>
            <a:r>
              <a:rPr lang="zh-CN" altLang="en-US"/>
              <a:t>修正</a:t>
            </a:r>
            <a:endParaRPr lang="zh-CN" altLang="en-US"/>
          </a:p>
          <a:p>
            <a:pPr algn="ctr"/>
            <a:r>
              <a:rPr lang="zh-CN" altLang="en-US"/>
              <a:t>利用</a:t>
            </a:r>
            <a:r>
              <a:rPr lang="en-US" altLang="zh-CN"/>
              <a:t>3keV</a:t>
            </a:r>
            <a:r>
              <a:rPr lang="zh-CN" altLang="en-US"/>
              <a:t>实验数据得到倾角参数</a:t>
            </a:r>
            <a:r>
              <a:rPr lang="en-US" altLang="zh-CN"/>
              <a:t>θ=0.95</a:t>
            </a:r>
            <a:r>
              <a:rPr lang="zh-CN" altLang="en-US"/>
              <a:t>°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444500" y="3853180"/>
            <a:ext cx="10655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修正前后</a:t>
            </a:r>
            <a:r>
              <a:rPr lang="zh-CN" altLang="en-US"/>
              <a:t>调制比较</a:t>
            </a:r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86635" y="3353435"/>
            <a:ext cx="2492375" cy="18535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31435" y="3353435"/>
            <a:ext cx="2531745" cy="187515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075180"/>
            <a:ext cx="3666490" cy="260540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816340" y="4838700"/>
            <a:ext cx="2172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Response Matrix</a:t>
            </a:r>
            <a:endParaRPr lang="en-US" altLang="zh-CN"/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1621155" y="63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/>
              <a:t>unfolding result</a:t>
            </a:r>
            <a:endParaRPr lang="en-US" altLang="zh-CN" sz="1600"/>
          </a:p>
          <a:p>
            <a:pPr algn="ctr"/>
            <a:r>
              <a:rPr lang="en-US" altLang="zh-CN" sz="1600"/>
              <a:t>polarized 4.5keV 0</a:t>
            </a:r>
            <a:r>
              <a:rPr lang="zh-CN" altLang="en-US" sz="1600"/>
              <a:t>°</a:t>
            </a:r>
            <a:endParaRPr lang="zh-CN" altLang="en-US" sz="1600"/>
          </a:p>
        </p:txBody>
      </p:sp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4050030" y="0"/>
            <a:ext cx="4593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/>
              <a:t>unfolding result</a:t>
            </a:r>
            <a:endParaRPr lang="en-US" altLang="zh-CN" sz="1600"/>
          </a:p>
          <a:p>
            <a:pPr algn="ctr"/>
            <a:r>
              <a:rPr lang="en-US" altLang="zh-CN" sz="1600"/>
              <a:t>polarized 4.5keV 90</a:t>
            </a:r>
            <a:r>
              <a:rPr lang="zh-CN" altLang="en-US" sz="1600"/>
              <a:t>°</a:t>
            </a:r>
            <a:endParaRPr lang="zh-CN" altLang="en-US" sz="1600"/>
          </a:p>
        </p:txBody>
      </p:sp>
      <p:graphicFrame>
        <p:nvGraphicFramePr>
          <p:cNvPr id="22" name="表格 21"/>
          <p:cNvGraphicFramePr/>
          <p:nvPr/>
        </p:nvGraphicFramePr>
        <p:xfrm>
          <a:off x="955040" y="5495290"/>
          <a:ext cx="8533765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124"/>
                <a:gridCol w="2133124"/>
                <a:gridCol w="2133123"/>
                <a:gridCol w="2133124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相位</a:t>
                      </a:r>
                      <a:r>
                        <a:rPr lang="en-US" altLang="zh-CN"/>
                        <a:t> 0</a:t>
                      </a:r>
                      <a:r>
                        <a:rPr lang="zh-CN" altLang="en-US"/>
                        <a:t>°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相位</a:t>
                      </a:r>
                      <a:r>
                        <a:rPr lang="en-US" altLang="zh-CN"/>
                        <a:t> 90</a:t>
                      </a:r>
                      <a:r>
                        <a:rPr lang="zh-CN" altLang="en-US"/>
                        <a:t>°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调制度差值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修正前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35.06%</a:t>
                      </a:r>
                      <a:r>
                        <a:rPr lang="zh-CN" altLang="en-US"/>
                        <a:t>±</a:t>
                      </a:r>
                      <a:r>
                        <a:rPr lang="en-US" altLang="zh-CN"/>
                        <a:t>0.69%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17.98%</a:t>
                      </a:r>
                      <a:r>
                        <a:rPr lang="zh-CN" altLang="en-US"/>
                        <a:t>±</a:t>
                      </a:r>
                      <a:r>
                        <a:rPr lang="en-US" altLang="zh-CN"/>
                        <a:t>0.72%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+17.1%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修正</a:t>
                      </a:r>
                      <a:r>
                        <a:rPr lang="zh-CN" altLang="en-US"/>
                        <a:t>后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29.86%</a:t>
                      </a:r>
                      <a:r>
                        <a:rPr lang="zh-CN" altLang="en-US"/>
                        <a:t>±</a:t>
                      </a:r>
                      <a:r>
                        <a:rPr lang="en-US" altLang="zh-CN"/>
                        <a:t>0.71%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31.15%</a:t>
                      </a:r>
                      <a:r>
                        <a:rPr lang="zh-CN" altLang="en-US"/>
                        <a:t>±</a:t>
                      </a:r>
                      <a:r>
                        <a:rPr lang="en-US" altLang="zh-CN"/>
                        <a:t>0.72%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-1.3%</a:t>
                      </a:r>
                      <a:endParaRPr lang="en-US" altLang="zh-CN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4" name="图片 2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333625" y="763270"/>
            <a:ext cx="2445385" cy="241109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250815" y="763270"/>
            <a:ext cx="2412365" cy="240284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444500" y="1784985"/>
            <a:ext cx="1204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光斑</a:t>
            </a:r>
            <a:r>
              <a:rPr lang="zh-CN" altLang="en-US"/>
              <a:t>形态</a:t>
            </a:r>
            <a:endParaRPr lang="zh-CN" altLang="en-US"/>
          </a:p>
        </p:txBody>
      </p:sp>
    </p:spTree>
    <p:custDataLst>
      <p:tags r:id="rId1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9275" y="656590"/>
            <a:ext cx="10826115" cy="5806440"/>
          </a:xfrm>
        </p:spPr>
        <p:txBody>
          <a:bodyPr/>
          <a:p>
            <a:pPr marL="0" indent="0">
              <a:buNone/>
            </a:pPr>
            <a:r>
              <a:rPr lang="zh-CN" altLang="en-US"/>
              <a:t>操作：</a:t>
            </a:r>
            <a:r>
              <a:rPr lang="en-US" altLang="zh-CN"/>
              <a:t>4.5keV FWHM~20%-&gt;[4.06,4.96]keV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4.06keV: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443230" y="288290"/>
            <a:ext cx="614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能量分辨对反卷积的</a:t>
            </a:r>
            <a:r>
              <a:rPr lang="zh-CN" altLang="en-US"/>
              <a:t>影响</a:t>
            </a:r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-377825" y="424815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/>
              <a:t>unfolding result</a:t>
            </a:r>
            <a:endParaRPr lang="en-US" altLang="zh-CN" sz="1600"/>
          </a:p>
          <a:p>
            <a:pPr algn="ctr"/>
            <a:r>
              <a:rPr lang="en-US" altLang="zh-CN" sz="1600"/>
              <a:t>polarized 4.5keV 0</a:t>
            </a:r>
            <a:r>
              <a:rPr lang="zh-CN" altLang="en-US" sz="1600"/>
              <a:t>°</a:t>
            </a:r>
            <a:endParaRPr lang="zh-CN" altLang="en-US" sz="1600"/>
          </a:p>
          <a:p>
            <a:pPr algn="ctr"/>
            <a:r>
              <a:rPr lang="en-US" altLang="zh-CN" sz="1600"/>
              <a:t>by 4.06keV Matrix</a:t>
            </a:r>
            <a:endParaRPr lang="en-US" altLang="zh-CN" sz="1600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63545" y="2150745"/>
            <a:ext cx="2845435" cy="20974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8585" y="2099945"/>
            <a:ext cx="2913380" cy="214820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2354580" y="424815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/>
              <a:t>unfolding result</a:t>
            </a:r>
            <a:endParaRPr lang="en-US" altLang="zh-CN" sz="1600"/>
          </a:p>
          <a:p>
            <a:pPr algn="ctr"/>
            <a:r>
              <a:rPr lang="en-US" altLang="zh-CN" sz="1600"/>
              <a:t>polarized 4.5keV 90</a:t>
            </a:r>
            <a:r>
              <a:rPr lang="zh-CN" altLang="en-US" sz="1600"/>
              <a:t>°</a:t>
            </a:r>
            <a:endParaRPr lang="zh-CN" altLang="en-US" sz="1600"/>
          </a:p>
          <a:p>
            <a:pPr algn="ctr"/>
            <a:r>
              <a:rPr lang="en-US" altLang="zh-CN" sz="1600"/>
              <a:t>by 4.06keV Matrix</a:t>
            </a:r>
            <a:endParaRPr lang="en-US" altLang="zh-CN" sz="1600"/>
          </a:p>
        </p:txBody>
      </p:sp>
      <p:sp>
        <p:nvSpPr>
          <p:cNvPr id="9" name="文本框 8"/>
          <p:cNvSpPr txBox="1"/>
          <p:nvPr/>
        </p:nvSpPr>
        <p:spPr>
          <a:xfrm>
            <a:off x="6005830" y="121856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4.96keV:</a:t>
            </a:r>
            <a:endParaRPr lang="en-US" altLang="zh-CN">
              <a:sym typeface="+mn-ea"/>
            </a:endParaRPr>
          </a:p>
        </p:txBody>
      </p:sp>
      <p:graphicFrame>
        <p:nvGraphicFramePr>
          <p:cNvPr id="22" name="表格 21"/>
          <p:cNvGraphicFramePr/>
          <p:nvPr>
            <p:custDataLst>
              <p:tags r:id="rId7"/>
            </p:custDataLst>
          </p:nvPr>
        </p:nvGraphicFramePr>
        <p:xfrm>
          <a:off x="955040" y="5078095"/>
          <a:ext cx="8532495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124"/>
                <a:gridCol w="2133124"/>
                <a:gridCol w="2133123"/>
                <a:gridCol w="2133124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参考</a:t>
                      </a:r>
                      <a:r>
                        <a:rPr lang="zh-CN" altLang="en-US"/>
                        <a:t>能量点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相位</a:t>
                      </a:r>
                      <a:r>
                        <a:rPr lang="en-US" altLang="zh-CN"/>
                        <a:t> 0</a:t>
                      </a:r>
                      <a:r>
                        <a:rPr lang="zh-CN" altLang="en-US"/>
                        <a:t>°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相位</a:t>
                      </a:r>
                      <a:r>
                        <a:rPr lang="en-US" altLang="zh-CN"/>
                        <a:t> 90</a:t>
                      </a:r>
                      <a:r>
                        <a:rPr lang="zh-CN" altLang="en-US"/>
                        <a:t>°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调制度差值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4.06</a:t>
                      </a:r>
                      <a:r>
                        <a:rPr lang="en-US" altLang="zh-CN"/>
                        <a:t>keV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29.21%</a:t>
                      </a:r>
                      <a:r>
                        <a:rPr lang="zh-CN" altLang="en-US"/>
                        <a:t>±</a:t>
                      </a:r>
                      <a:r>
                        <a:rPr lang="en-US" altLang="zh-CN"/>
                        <a:t>2</a:t>
                      </a:r>
                      <a:r>
                        <a:rPr lang="en-US" altLang="zh-CN"/>
                        <a:t>.28%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36.36%</a:t>
                      </a:r>
                      <a:r>
                        <a:rPr lang="zh-CN" altLang="en-US"/>
                        <a:t>±</a:t>
                      </a:r>
                      <a:r>
                        <a:rPr lang="en-US" altLang="zh-CN"/>
                        <a:t>1</a:t>
                      </a:r>
                      <a:r>
                        <a:rPr lang="en-US" altLang="zh-CN"/>
                        <a:t>.98%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-7.2%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4.51keV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29.86%</a:t>
                      </a:r>
                      <a:r>
                        <a:rPr lang="zh-CN" altLang="en-US"/>
                        <a:t>±</a:t>
                      </a:r>
                      <a:r>
                        <a:rPr lang="en-US" altLang="zh-CN"/>
                        <a:t>0.71%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31.15%</a:t>
                      </a:r>
                      <a:r>
                        <a:rPr lang="zh-CN" altLang="en-US"/>
                        <a:t>±</a:t>
                      </a:r>
                      <a:r>
                        <a:rPr lang="en-US" altLang="zh-CN"/>
                        <a:t>0.72%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-1.3%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4.96keV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30.56%</a:t>
                      </a:r>
                      <a:r>
                        <a:rPr lang="zh-CN" altLang="en-US"/>
                        <a:t>±</a:t>
                      </a:r>
                      <a:r>
                        <a:rPr lang="en-US" altLang="zh-CN"/>
                        <a:t>0.69%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27.54%</a:t>
                      </a:r>
                      <a:r>
                        <a:rPr lang="zh-CN" altLang="en-US"/>
                        <a:t>±</a:t>
                      </a:r>
                      <a:r>
                        <a:rPr lang="en-US" altLang="zh-CN"/>
                        <a:t>0.72%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+3.02%</a:t>
                      </a:r>
                      <a:endParaRPr lang="en-US" altLang="zh-CN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08980" y="2099945"/>
            <a:ext cx="2933700" cy="21913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742680" y="2099945"/>
            <a:ext cx="2964815" cy="217805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8382000" y="424815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/>
              <a:t>unfolding result</a:t>
            </a:r>
            <a:endParaRPr lang="en-US" altLang="zh-CN" sz="1600"/>
          </a:p>
          <a:p>
            <a:pPr algn="ctr"/>
            <a:r>
              <a:rPr lang="en-US" altLang="zh-CN" sz="1600"/>
              <a:t>polarized 4.5keV 90</a:t>
            </a:r>
            <a:r>
              <a:rPr lang="zh-CN" altLang="en-US" sz="1600"/>
              <a:t>°</a:t>
            </a:r>
            <a:endParaRPr lang="zh-CN" altLang="en-US" sz="1600"/>
          </a:p>
          <a:p>
            <a:pPr algn="ctr"/>
            <a:r>
              <a:rPr lang="en-US" altLang="zh-CN" sz="1600"/>
              <a:t>by 4.96keV Matrix</a:t>
            </a:r>
            <a:endParaRPr lang="en-US" altLang="zh-CN" sz="1600"/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5423535" y="424815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/>
              <a:t>unfolding result</a:t>
            </a:r>
            <a:endParaRPr lang="en-US" altLang="zh-CN" sz="1600"/>
          </a:p>
          <a:p>
            <a:pPr algn="ctr"/>
            <a:r>
              <a:rPr lang="en-US" altLang="zh-CN" sz="1600"/>
              <a:t>polarized 4.5keV 0</a:t>
            </a:r>
            <a:r>
              <a:rPr lang="zh-CN" altLang="en-US" sz="1600"/>
              <a:t>°</a:t>
            </a:r>
            <a:endParaRPr lang="zh-CN" altLang="en-US" sz="1600"/>
          </a:p>
          <a:p>
            <a:pPr algn="ctr"/>
            <a:r>
              <a:rPr lang="en-US" altLang="zh-CN" sz="1600"/>
              <a:t>by 4.96keV Matrix</a:t>
            </a:r>
            <a:endParaRPr lang="en-US" altLang="zh-CN" sz="1600"/>
          </a:p>
        </p:txBody>
      </p:sp>
    </p:spTree>
    <p:custDataLst>
      <p:tags r:id="rId1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6" name="内容占位符 5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6580" y="1964055"/>
            <a:ext cx="3218815" cy="31572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8300" y="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SCO-X1 </a:t>
            </a:r>
            <a:r>
              <a:rPr lang="zh-CN" altLang="en-US" b="1"/>
              <a:t>数据修正</a:t>
            </a:r>
            <a:endParaRPr lang="zh-CN" altLang="en-US" b="1"/>
          </a:p>
        </p:txBody>
      </p:sp>
      <p:sp>
        <p:nvSpPr>
          <p:cNvPr id="7" name="文本框 6"/>
          <p:cNvSpPr txBox="1"/>
          <p:nvPr/>
        </p:nvSpPr>
        <p:spPr>
          <a:xfrm>
            <a:off x="309880" y="438785"/>
            <a:ext cx="68103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带电粒子筛除</a:t>
            </a:r>
            <a:r>
              <a:rPr lang="en-US" altLang="zh-CN"/>
              <a:t>-&gt;</a:t>
            </a:r>
            <a:r>
              <a:rPr lang="zh-CN" altLang="en-US"/>
              <a:t>边缘事例筛除</a:t>
            </a:r>
            <a:r>
              <a:rPr lang="en-US" altLang="zh-CN"/>
              <a:t>-&gt;</a:t>
            </a:r>
            <a:r>
              <a:rPr lang="zh-CN" altLang="en-US"/>
              <a:t>截断事例筛除</a:t>
            </a:r>
            <a:r>
              <a:rPr lang="en-US" altLang="zh-CN"/>
              <a:t>-&gt;SumHit&gt;=35</a:t>
            </a:r>
            <a:endParaRPr lang="zh-CN" altLang="en-US"/>
          </a:p>
        </p:txBody>
      </p:sp>
      <p:sp>
        <p:nvSpPr>
          <p:cNvPr id="9" name="下箭头 8"/>
          <p:cNvSpPr/>
          <p:nvPr/>
        </p:nvSpPr>
        <p:spPr>
          <a:xfrm>
            <a:off x="1749425" y="806450"/>
            <a:ext cx="76200" cy="123190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449070" y="5121275"/>
            <a:ext cx="19024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未修正重建结果</a:t>
            </a:r>
            <a:endParaRPr lang="zh-CN" altLang="en-US"/>
          </a:p>
          <a:p>
            <a:r>
              <a:rPr lang="zh-CN" altLang="en-US"/>
              <a:t>调制：</a:t>
            </a:r>
            <a:r>
              <a:rPr lang="en-US" altLang="zh-CN"/>
              <a:t>9.94%</a:t>
            </a:r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>
            <a:off x="4679950" y="3990975"/>
            <a:ext cx="3554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SCO-X1 Respons Matrix</a:t>
            </a:r>
            <a:endParaRPr lang="en-US" altLang="zh-CN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95725" y="1409065"/>
            <a:ext cx="4388485" cy="25253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018915" y="10502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卷积探测器响应的</a:t>
            </a:r>
            <a:r>
              <a:rPr lang="en-US" altLang="zh-CN"/>
              <a:t>Sco-X1</a:t>
            </a:r>
            <a:r>
              <a:rPr lang="zh-CN" altLang="en-US"/>
              <a:t>能谱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50825" y="58235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总有效事例数：</a:t>
            </a:r>
            <a:r>
              <a:rPr lang="en-US" altLang="zh-CN"/>
              <a:t>3501</a:t>
            </a:r>
            <a:endParaRPr lang="en-US" altLang="zh-CN"/>
          </a:p>
          <a:p>
            <a:pPr algn="ctr"/>
            <a:r>
              <a:rPr lang="en-US" altLang="zh-CN"/>
              <a:t>MDP:25.4%</a:t>
            </a:r>
            <a:endParaRPr lang="en-US" altLang="zh-CN"/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940175" y="4297045"/>
            <a:ext cx="4388485" cy="24866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384540" y="2038350"/>
            <a:ext cx="3642360" cy="269621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496425" y="4781550"/>
            <a:ext cx="1652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反卷积后</a:t>
            </a:r>
            <a:r>
              <a:rPr lang="zh-CN" altLang="en-US"/>
              <a:t>结果</a:t>
            </a:r>
            <a:endParaRPr lang="zh-CN" altLang="en-US"/>
          </a:p>
          <a:p>
            <a:r>
              <a:rPr lang="zh-CN" altLang="en-US"/>
              <a:t>调制：</a:t>
            </a:r>
            <a:r>
              <a:rPr lang="en-US" altLang="zh-CN"/>
              <a:t>1.51%</a:t>
            </a:r>
            <a:endParaRPr lang="en-US" altLang="zh-CN"/>
          </a:p>
        </p:txBody>
      </p:sp>
      <p:sp>
        <p:nvSpPr>
          <p:cNvPr id="18" name="文本框 17"/>
          <p:cNvSpPr txBox="1"/>
          <p:nvPr/>
        </p:nvSpPr>
        <p:spPr>
          <a:xfrm>
            <a:off x="8542655" y="5563235"/>
            <a:ext cx="3484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按</a:t>
            </a:r>
            <a:r>
              <a:rPr lang="en-US" altLang="zh-CN"/>
              <a:t>0.3</a:t>
            </a:r>
            <a:r>
              <a:rPr lang="zh-CN" altLang="en-US"/>
              <a:t>的调制因子计算，修正后，</a:t>
            </a:r>
            <a:endParaRPr lang="zh-CN" altLang="en-US"/>
          </a:p>
          <a:p>
            <a:r>
              <a:rPr lang="zh-CN" altLang="en-US"/>
              <a:t>偏振度为：</a:t>
            </a:r>
            <a:r>
              <a:rPr lang="en-US" altLang="zh-CN"/>
              <a:t>5.3%</a:t>
            </a:r>
            <a:r>
              <a:rPr lang="zh-CN" altLang="en-US"/>
              <a:t>±</a:t>
            </a:r>
            <a:r>
              <a:rPr lang="en-US" altLang="zh-CN"/>
              <a:t>8.1%</a:t>
            </a:r>
            <a:endParaRPr lang="en-US" altLang="zh-CN"/>
          </a:p>
        </p:txBody>
      </p:sp>
    </p:spTree>
    <p:custDataLst>
      <p:tags r:id="rId9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36890" y="2923540"/>
            <a:ext cx="3357245" cy="36309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2830830"/>
            <a:ext cx="3371850" cy="35439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290" y="52705"/>
            <a:ext cx="4258310" cy="2585720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>
            <a:off x="3430270" y="2247900"/>
            <a:ext cx="1805305" cy="965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7048500" y="2030730"/>
            <a:ext cx="1553210" cy="11893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855460" y="800100"/>
            <a:ext cx="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040" y="2935605"/>
            <a:ext cx="3348355" cy="34391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54475" y="129540"/>
            <a:ext cx="3189605" cy="314198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5699125" y="1000125"/>
            <a:ext cx="0" cy="14401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2778760" y="1904365"/>
            <a:ext cx="2914015" cy="18840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62345" y="3731895"/>
            <a:ext cx="5807075" cy="21482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42010" y="3788410"/>
            <a:ext cx="4329430" cy="2091690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4345940" y="1722755"/>
            <a:ext cx="270573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6025515" y="1713865"/>
            <a:ext cx="2714625" cy="20085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16840" y="5289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COMSOL</a:t>
            </a:r>
            <a:r>
              <a:rPr lang="zh-CN" altLang="en-US"/>
              <a:t>电场</a:t>
            </a:r>
            <a:r>
              <a:rPr lang="zh-CN" altLang="en-US"/>
              <a:t>仿真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7190" y="1122045"/>
            <a:ext cx="37617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目的：研究电场畸变对残余调制的</a:t>
            </a:r>
            <a:r>
              <a:rPr lang="zh-CN" altLang="en-US"/>
              <a:t>影响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方法：仿真</a:t>
            </a:r>
            <a:r>
              <a:rPr lang="en-US" altLang="zh-CN"/>
              <a:t>CXPD</a:t>
            </a:r>
            <a:r>
              <a:rPr lang="zh-CN" altLang="en-US"/>
              <a:t>腔室</a:t>
            </a:r>
            <a:r>
              <a:rPr lang="zh-CN" altLang="en-US"/>
              <a:t>内</a:t>
            </a:r>
            <a:r>
              <a:rPr lang="en-US" altLang="zh-CN"/>
              <a:t>GMCP</a:t>
            </a:r>
            <a:r>
              <a:rPr lang="zh-CN" altLang="en-US"/>
              <a:t>到陶瓷底座范围内的电场</a:t>
            </a:r>
            <a:r>
              <a:rPr lang="zh-CN" altLang="en-US"/>
              <a:t>分布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结论：畸变的电场只影响芯片边缘的电场，整体的影响</a:t>
            </a:r>
            <a:r>
              <a:rPr lang="zh-CN" altLang="en-US"/>
              <a:t>很小</a:t>
            </a:r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1630045" y="5302885"/>
            <a:ext cx="2874010" cy="8255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7"/>
            </p:custDataLst>
          </p:nvPr>
        </p:nvCxnSpPr>
        <p:spPr>
          <a:xfrm>
            <a:off x="8555355" y="5186045"/>
            <a:ext cx="2874010" cy="8255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残余调制产生原因</a:t>
            </a:r>
            <a:r>
              <a:rPr lang="zh-CN" altLang="en-US"/>
              <a:t>排查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>
                <a:solidFill>
                  <a:srgbClr val="FF0000"/>
                </a:solidFill>
              </a:rPr>
              <a:t>源的各向异性：</a:t>
            </a:r>
            <a:endParaRPr lang="zh-CN" altLang="en-US">
              <a:solidFill>
                <a:srgbClr val="FF0000"/>
              </a:solidFill>
            </a:endParaRPr>
          </a:p>
          <a:p>
            <a:pPr lvl="1"/>
            <a:r>
              <a:rPr lang="zh-CN" altLang="en-US">
                <a:solidFill>
                  <a:srgbClr val="FF0000"/>
                </a:solidFill>
              </a:rPr>
              <a:t>转动探测器</a:t>
            </a:r>
            <a:endParaRPr lang="zh-CN" altLang="en-US">
              <a:solidFill>
                <a:srgbClr val="FF0000"/>
              </a:solidFill>
            </a:endParaRPr>
          </a:p>
          <a:p>
            <a:pPr lvl="1"/>
            <a:r>
              <a:rPr lang="zh-CN" altLang="en-US">
                <a:solidFill>
                  <a:srgbClr val="FF0000"/>
                </a:solidFill>
              </a:rPr>
              <a:t>斜入射</a:t>
            </a:r>
            <a:endParaRPr lang="zh-CN" altLang="en-US">
              <a:solidFill>
                <a:srgbClr val="FF0000"/>
              </a:solidFill>
            </a:endParaRPr>
          </a:p>
          <a:p>
            <a:pPr lvl="1"/>
            <a:endParaRPr lang="zh-CN" altLang="en-US"/>
          </a:p>
          <a:p>
            <a:pPr marL="228600" lvl="0" indent="-228600">
              <a:buFont typeface="Arial" panose="020B0604020202020204" pitchFamily="34" charset="0"/>
              <a:buChar char="●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探测器的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各向异性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●"/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漂移区的各向异性：气管对电场的影响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●"/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感应区的各向异性：邦定线，气压传感器，方形芯片结构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●"/>
            </a:pP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lvl="0" indent="-228600">
              <a:buFont typeface="Arial" panose="020B0604020202020204" pitchFamily="34" charset="0"/>
              <a:buChar char="●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电子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学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●"/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衰减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-&gt;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控制衰减快慢，观察调制度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变化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●"/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扫描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-&gt;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截断，根据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GMCP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时间戳判断是否截断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algn="l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厚</a:t>
            </a:r>
            <a:r>
              <a:rPr lang="en-US" altLang="zh-CN"/>
              <a:t>GEM</a:t>
            </a:r>
            <a:r>
              <a:rPr lang="zh-CN" altLang="en-US"/>
              <a:t>遮挡查看孔的</a:t>
            </a:r>
            <a:r>
              <a:rPr lang="zh-CN" altLang="en-US"/>
              <a:t>成像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56000" y="1645920"/>
            <a:ext cx="4137660" cy="4038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980" y="1875155"/>
            <a:ext cx="4074160" cy="38766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2655"/>
            <a:ext cx="3674745" cy="27578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3370" y="15068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侧窗</a:t>
            </a:r>
            <a:r>
              <a:rPr lang="en-US" altLang="zh-CN"/>
              <a:t>+4.5</a:t>
            </a:r>
            <a:r>
              <a:rPr lang="en-US" altLang="zh-CN"/>
              <a:t>keV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旋转</a:t>
            </a:r>
            <a:r>
              <a:rPr lang="en-US" altLang="zh-CN"/>
              <a:t>90</a:t>
            </a:r>
            <a:r>
              <a:rPr lang="zh-CN" altLang="en-US"/>
              <a:t>°</a:t>
            </a:r>
            <a:r>
              <a:rPr lang="zh-CN" altLang="en-US"/>
              <a:t>后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531610" y="1889760"/>
            <a:ext cx="4046220" cy="3962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665605" y="1889760"/>
            <a:ext cx="4213225" cy="38798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探测器转回</a:t>
            </a:r>
            <a:r>
              <a:rPr lang="en-US" altLang="zh-CN"/>
              <a:t>0</a:t>
            </a:r>
            <a:r>
              <a:rPr lang="zh-CN" altLang="en-US"/>
              <a:t>°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845935" y="1865630"/>
            <a:ext cx="3802380" cy="40081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39900" y="1792605"/>
            <a:ext cx="4264025" cy="39179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探测器转</a:t>
            </a:r>
            <a:r>
              <a:rPr lang="en-US" altLang="zh-CN"/>
              <a:t>180</a:t>
            </a:r>
            <a:r>
              <a:rPr lang="zh-CN" altLang="en-US"/>
              <a:t>°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89710" y="1960245"/>
            <a:ext cx="4293870" cy="39344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67780" y="1965960"/>
            <a:ext cx="3999865" cy="39319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209155" y="61747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侧窗</a:t>
            </a:r>
            <a:r>
              <a:rPr lang="en-US" altLang="zh-CN"/>
              <a:t>X</a:t>
            </a:r>
            <a:r>
              <a:rPr lang="zh-CN" altLang="en-US"/>
              <a:t>射线源</a:t>
            </a:r>
            <a:r>
              <a:rPr lang="zh-CN" altLang="en-US"/>
              <a:t>不均匀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探测器倾斜</a:t>
            </a:r>
            <a:r>
              <a:rPr lang="en-US" altLang="zh-CN"/>
              <a:t>1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29575" y="1828800"/>
            <a:ext cx="3947160" cy="3855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55085" y="1767205"/>
            <a:ext cx="4174490" cy="3786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" y="1499235"/>
            <a:ext cx="3491865" cy="465518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探测器倾斜</a:t>
            </a:r>
            <a:r>
              <a:rPr lang="en-US" altLang="zh-CN"/>
              <a:t>2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74610" y="1753235"/>
            <a:ext cx="3977640" cy="3848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662680" y="1753235"/>
            <a:ext cx="4074160" cy="37636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80" y="1592580"/>
            <a:ext cx="3307715" cy="440944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7941945" y="61601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探测器倾斜角的影响不是</a:t>
            </a:r>
            <a:r>
              <a:rPr lang="zh-CN" altLang="en-US"/>
              <a:t>主因</a:t>
            </a:r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端窗</a:t>
            </a:r>
            <a:r>
              <a:rPr lang="en-US" altLang="zh-CN"/>
              <a:t>0</a:t>
            </a:r>
            <a:r>
              <a:rPr lang="zh-CN" altLang="en-US"/>
              <a:t>°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511675" y="1945005"/>
            <a:ext cx="3790950" cy="34474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44230" y="1945005"/>
            <a:ext cx="3536315" cy="34474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50" y="1534795"/>
            <a:ext cx="3201035" cy="42678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73885" y="6117590"/>
            <a:ext cx="1895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准直</a:t>
            </a:r>
            <a:r>
              <a:rPr lang="en-US" altLang="zh-CN"/>
              <a:t> 2-10</a:t>
            </a:r>
            <a:r>
              <a:rPr lang="en-US" altLang="zh-CN"/>
              <a:t>keV</a:t>
            </a:r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端窗</a:t>
            </a:r>
            <a:r>
              <a:rPr lang="en-US" altLang="zh-CN"/>
              <a:t>90</a:t>
            </a:r>
            <a:r>
              <a:rPr lang="zh-CN" altLang="en-US"/>
              <a:t>°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25195" y="1891665"/>
            <a:ext cx="4015105" cy="36690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35245" y="1891665"/>
            <a:ext cx="3723005" cy="362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681470" y="5739765"/>
            <a:ext cx="34194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调制基本不变，说明端窗源均匀</a:t>
            </a:r>
            <a:endParaRPr lang="zh-CN" altLang="en-US"/>
          </a:p>
          <a:p>
            <a:r>
              <a:rPr lang="zh-CN" altLang="en-US"/>
              <a:t>残余调制产生于</a:t>
            </a:r>
            <a:r>
              <a:rPr lang="zh-CN" altLang="en-US"/>
              <a:t>探测器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8290" y="0"/>
            <a:ext cx="5318125" cy="32277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15330" y="0"/>
            <a:ext cx="6037580" cy="33185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811655" y="3155315"/>
            <a:ext cx="2668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探测器</a:t>
            </a:r>
            <a:r>
              <a:rPr lang="en-US" altLang="zh-CN"/>
              <a:t>12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7537450" y="3298825"/>
            <a:ext cx="2668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探测器</a:t>
            </a:r>
            <a:r>
              <a:rPr lang="en-US" altLang="zh-CN"/>
              <a:t>11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30" y="3721100"/>
            <a:ext cx="4081145" cy="312610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" y="3569970"/>
            <a:ext cx="4230370" cy="323405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90</a:t>
            </a:r>
            <a:r>
              <a:rPr lang="zh-CN" altLang="en-US"/>
              <a:t>°倾斜</a:t>
            </a:r>
            <a:r>
              <a:rPr lang="en-US" altLang="zh-CN"/>
              <a:t>90</a:t>
            </a:r>
            <a:r>
              <a:rPr lang="zh-CN" altLang="en-US"/>
              <a:t>°方向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87055" y="1938020"/>
            <a:ext cx="3832860" cy="38633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53510" y="2098040"/>
            <a:ext cx="4099560" cy="37033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5930" y="1499235"/>
            <a:ext cx="3491865" cy="465518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7365" y="1485265"/>
            <a:ext cx="3482975" cy="464312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p>
            <a:r>
              <a:rPr lang="en-US" altLang="zh-CN"/>
              <a:t>90</a:t>
            </a:r>
            <a:r>
              <a:rPr lang="zh-CN" altLang="en-US"/>
              <a:t>°倾斜</a:t>
            </a:r>
            <a:r>
              <a:rPr lang="en-US" altLang="zh-CN"/>
              <a:t>0</a:t>
            </a:r>
            <a:r>
              <a:rPr lang="zh-CN" altLang="en-US"/>
              <a:t>°方向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030845" y="1644015"/>
            <a:ext cx="3802380" cy="3855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084320" y="1677035"/>
            <a:ext cx="3947160" cy="357314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7388225" y="6128385"/>
            <a:ext cx="4533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同样</a:t>
            </a:r>
            <a:r>
              <a:rPr lang="zh-CN" altLang="en-US"/>
              <a:t>说明探测器倾斜角的影响不是</a:t>
            </a:r>
            <a:r>
              <a:rPr lang="zh-CN" altLang="en-US"/>
              <a:t>主因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源的</a:t>
            </a:r>
            <a:r>
              <a:rPr lang="zh-CN" altLang="en-US"/>
              <a:t>各向异性：</a:t>
            </a:r>
            <a:endParaRPr lang="zh-CN" altLang="en-US"/>
          </a:p>
          <a:p>
            <a:pPr lvl="1"/>
            <a:r>
              <a:rPr lang="zh-CN" altLang="en-US"/>
              <a:t>转动探测器，观察残余调制</a:t>
            </a:r>
            <a:r>
              <a:rPr lang="zh-CN" altLang="en-US"/>
              <a:t>变化</a:t>
            </a:r>
            <a:endParaRPr lang="zh-CN" altLang="en-US"/>
          </a:p>
          <a:p>
            <a:pPr lvl="1"/>
            <a:r>
              <a:rPr lang="zh-CN" altLang="en-US"/>
              <a:t>倾斜</a:t>
            </a:r>
            <a:r>
              <a:rPr lang="zh-CN" altLang="en-US"/>
              <a:t>入射</a:t>
            </a:r>
            <a:endParaRPr lang="zh-CN" altLang="en-US"/>
          </a:p>
          <a:p>
            <a:pPr lvl="1"/>
            <a:endParaRPr lang="zh-CN" altLang="en-US"/>
          </a:p>
          <a:p>
            <a:pPr marL="228600" lvl="0" indent="-228600">
              <a:buFont typeface="Arial" panose="020B0604020202020204" pitchFamily="34" charset="0"/>
              <a:buChar char="●"/>
            </a:pPr>
            <a:r>
              <a:rPr lang="zh-CN" altLang="en-US">
                <a:solidFill>
                  <a:srgbClr val="FF0000"/>
                </a:solidFill>
              </a:rPr>
              <a:t>探测器的各向异性</a:t>
            </a:r>
            <a:endParaRPr lang="zh-CN" altLang="en-US">
              <a:solidFill>
                <a:srgbClr val="FF0000"/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●"/>
            </a:pPr>
            <a:r>
              <a:rPr lang="zh-CN" altLang="en-US" sz="1600">
                <a:solidFill>
                  <a:srgbClr val="FF0000"/>
                </a:solidFill>
              </a:rPr>
              <a:t>漂移区的各向异性：气管对电场的影响</a:t>
            </a:r>
            <a:r>
              <a:rPr lang="en-US" altLang="zh-CN" sz="1600">
                <a:solidFill>
                  <a:srgbClr val="FF0000"/>
                </a:solidFill>
              </a:rPr>
              <a:t>-&gt;</a:t>
            </a:r>
            <a:r>
              <a:rPr lang="zh-CN" altLang="en-US" sz="1600">
                <a:solidFill>
                  <a:srgbClr val="FF0000"/>
                </a:solidFill>
              </a:rPr>
              <a:t>流气室探测器测量</a:t>
            </a:r>
            <a:endParaRPr lang="zh-CN" altLang="en-US" sz="1600">
              <a:solidFill>
                <a:srgbClr val="FF0000"/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●"/>
            </a:pPr>
            <a:r>
              <a:rPr lang="zh-CN" altLang="en-US" sz="1600">
                <a:solidFill>
                  <a:srgbClr val="FF0000"/>
                </a:solidFill>
              </a:rPr>
              <a:t>感应区的各向异性：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气压传感器，</a:t>
            </a:r>
            <a:r>
              <a:rPr lang="zh-CN" altLang="en-US" sz="1600">
                <a:solidFill>
                  <a:srgbClr val="FF0000"/>
                </a:solidFill>
              </a:rPr>
              <a:t>邦定线，方形芯片结构</a:t>
            </a:r>
            <a:endParaRPr lang="zh-CN" altLang="en-US" sz="1600">
              <a:solidFill>
                <a:srgbClr val="FF0000"/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●"/>
            </a:pP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lvl="0" indent="-228600">
              <a:buFont typeface="Arial" panose="020B0604020202020204" pitchFamily="34" charset="0"/>
              <a:buChar char="●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电子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学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●"/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衰减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-&gt;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控制衰减快慢，观察调制度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变化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●"/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扫描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-&gt;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截断，根据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GMCP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时间戳判断是否截断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algn="l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37505" y="796290"/>
            <a:ext cx="2506980" cy="2468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93405" y="995045"/>
            <a:ext cx="3018155" cy="20713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流气室</a:t>
            </a:r>
            <a:r>
              <a:rPr lang="zh-CN" altLang="en-US"/>
              <a:t>测量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96640" y="2221230"/>
            <a:ext cx="3273425" cy="31216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0" y="1862455"/>
            <a:ext cx="2654935" cy="3538855"/>
          </a:xfrm>
          <a:prstGeom prst="rect">
            <a:avLst/>
          </a:prstGeom>
        </p:spPr>
      </p:pic>
      <p:pic>
        <p:nvPicPr>
          <p:cNvPr id="6" name="内容占位符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84720" y="1590040"/>
            <a:ext cx="3832225" cy="37528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58975" y="58483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无气孔开口，无温度气压传感器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54475" y="129540"/>
            <a:ext cx="3189605" cy="314198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5699125" y="1000125"/>
            <a:ext cx="0" cy="14401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2778760" y="1904365"/>
            <a:ext cx="2914015" cy="18840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62345" y="3731895"/>
            <a:ext cx="5807075" cy="21482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42010" y="3788410"/>
            <a:ext cx="4329430" cy="2091690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4345940" y="1722755"/>
            <a:ext cx="270573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6025515" y="1713865"/>
            <a:ext cx="2714625" cy="20085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630045" y="5302885"/>
            <a:ext cx="2874010" cy="8255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7"/>
            </p:custDataLst>
          </p:nvPr>
        </p:nvCxnSpPr>
        <p:spPr>
          <a:xfrm>
            <a:off x="8555355" y="5186045"/>
            <a:ext cx="2874010" cy="8255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92710" y="1241425"/>
            <a:ext cx="36544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芯片形状，边缘电场畸变的</a:t>
            </a:r>
            <a:r>
              <a:rPr lang="zh-CN" altLang="en-US"/>
              <a:t>影响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COMSOL+ Garfield++</a:t>
            </a:r>
            <a:r>
              <a:rPr lang="zh-CN" altLang="en-US"/>
              <a:t>仿真</a:t>
            </a:r>
            <a:endParaRPr lang="zh-CN" altLang="en-US"/>
          </a:p>
          <a:p>
            <a:r>
              <a:rPr lang="zh-CN" altLang="en-US"/>
              <a:t>进行中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源的</a:t>
            </a:r>
            <a:r>
              <a:rPr lang="zh-CN" altLang="en-US"/>
              <a:t>各向异性：</a:t>
            </a:r>
            <a:endParaRPr lang="zh-CN" altLang="en-US"/>
          </a:p>
          <a:p>
            <a:pPr lvl="1"/>
            <a:r>
              <a:rPr lang="zh-CN" altLang="en-US"/>
              <a:t>转动探测器，观察残余调制</a:t>
            </a:r>
            <a:r>
              <a:rPr lang="zh-CN" altLang="en-US"/>
              <a:t>变化</a:t>
            </a:r>
            <a:endParaRPr lang="zh-CN" altLang="en-US"/>
          </a:p>
          <a:p>
            <a:pPr lvl="1"/>
            <a:r>
              <a:rPr lang="zh-CN" altLang="en-US"/>
              <a:t>倾斜</a:t>
            </a:r>
            <a:r>
              <a:rPr lang="zh-CN" altLang="en-US"/>
              <a:t>入射</a:t>
            </a:r>
            <a:endParaRPr lang="zh-CN" altLang="en-US"/>
          </a:p>
          <a:p>
            <a:pPr lvl="1"/>
            <a:endParaRPr lang="zh-CN" altLang="en-US"/>
          </a:p>
          <a:p>
            <a:pPr marL="228600" lvl="0" indent="-228600">
              <a:buFont typeface="Arial" panose="020B0604020202020204" pitchFamily="34" charset="0"/>
              <a:buChar char="●"/>
            </a:pPr>
            <a:r>
              <a:rPr lang="zh-CN" altLang="en-US">
                <a:solidFill>
                  <a:schemeClr val="tx1"/>
                </a:solidFill>
              </a:rPr>
              <a:t>探测器的各向异性</a:t>
            </a:r>
            <a:endParaRPr lang="zh-CN" altLang="en-US">
              <a:solidFill>
                <a:schemeClr val="tx1"/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●"/>
            </a:pPr>
            <a:r>
              <a:rPr lang="zh-CN" altLang="en-US" sz="1600">
                <a:solidFill>
                  <a:schemeClr val="tx1"/>
                </a:solidFill>
              </a:rPr>
              <a:t>漂移区的各向异性：气管对电场的影响</a:t>
            </a:r>
            <a:r>
              <a:rPr lang="en-US" altLang="zh-CN" sz="1600">
                <a:solidFill>
                  <a:schemeClr val="tx1"/>
                </a:solidFill>
              </a:rPr>
              <a:t>-&gt;</a:t>
            </a:r>
            <a:r>
              <a:rPr lang="zh-CN" altLang="en-US" sz="1600">
                <a:solidFill>
                  <a:schemeClr val="tx1"/>
                </a:solidFill>
              </a:rPr>
              <a:t>流气室探测器测量</a:t>
            </a:r>
            <a:endParaRPr lang="zh-CN" altLang="en-US" sz="1600">
              <a:solidFill>
                <a:schemeClr val="tx1"/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●"/>
            </a:pPr>
            <a:r>
              <a:rPr lang="zh-CN" altLang="en-US" sz="1600">
                <a:solidFill>
                  <a:schemeClr val="tx1"/>
                </a:solidFill>
              </a:rPr>
              <a:t>感应区的各向异性：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气压传感器，</a:t>
            </a:r>
            <a:r>
              <a:rPr lang="zh-CN" altLang="en-US" sz="1600">
                <a:solidFill>
                  <a:schemeClr val="tx1"/>
                </a:solidFill>
              </a:rPr>
              <a:t>邦定线，方形芯片结构</a:t>
            </a:r>
            <a:endParaRPr lang="zh-CN" altLang="en-US" sz="1600">
              <a:solidFill>
                <a:schemeClr val="tx1"/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●"/>
            </a:pP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lvl="0" indent="-228600">
              <a:buFont typeface="Arial" panose="020B0604020202020204" pitchFamily="34" charset="0"/>
              <a:buChar char="●"/>
            </a:pPr>
            <a:r>
              <a:rPr lang="zh-CN" altLang="en-US">
                <a:solidFill>
                  <a:srgbClr val="FF0000"/>
                </a:solidFill>
              </a:rPr>
              <a:t>电子学</a:t>
            </a:r>
            <a:endParaRPr lang="zh-CN" altLang="en-US">
              <a:solidFill>
                <a:srgbClr val="FF0000"/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●"/>
            </a:pPr>
            <a:r>
              <a:rPr lang="zh-CN" altLang="en-US" sz="1600">
                <a:solidFill>
                  <a:srgbClr val="FF0000"/>
                </a:solidFill>
              </a:rPr>
              <a:t>衰减</a:t>
            </a:r>
            <a:r>
              <a:rPr lang="en-US" altLang="zh-CN" sz="1600">
                <a:solidFill>
                  <a:srgbClr val="FF0000"/>
                </a:solidFill>
              </a:rPr>
              <a:t>-&gt;</a:t>
            </a:r>
            <a:r>
              <a:rPr lang="zh-CN" altLang="en-US" sz="1600">
                <a:solidFill>
                  <a:srgbClr val="FF0000"/>
                </a:solidFill>
              </a:rPr>
              <a:t>控制衰减快慢</a:t>
            </a:r>
            <a:endParaRPr lang="zh-CN" altLang="en-US" sz="1600">
              <a:solidFill>
                <a:srgbClr val="FF0000"/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●"/>
            </a:pPr>
            <a:r>
              <a:rPr lang="zh-CN" altLang="en-US" sz="1600">
                <a:solidFill>
                  <a:srgbClr val="FF0000"/>
                </a:solidFill>
              </a:rPr>
              <a:t>扫描方向</a:t>
            </a:r>
            <a:endParaRPr lang="zh-CN" altLang="en-US">
              <a:solidFill>
                <a:srgbClr val="FF0000"/>
              </a:solidFill>
            </a:endParaRPr>
          </a:p>
          <a:p>
            <a:pPr lvl="1" algn="l"/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99285" y="1201420"/>
            <a:ext cx="2338705" cy="22942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07335" y="3554095"/>
            <a:ext cx="1485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650</a:t>
            </a:r>
            <a:r>
              <a:rPr lang="en-US" altLang="zh-CN"/>
              <a:t>mV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83100" y="1201420"/>
            <a:ext cx="2275205" cy="229362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5167630" y="3554095"/>
            <a:ext cx="1485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800mV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7875905" y="3495675"/>
            <a:ext cx="1485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810mV</a:t>
            </a:r>
            <a:endParaRPr lang="en-US" altLang="zh-CN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028180" y="1193165"/>
            <a:ext cx="2251710" cy="234569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10071100" y="3495040"/>
            <a:ext cx="1485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820mV</a:t>
            </a:r>
            <a:endParaRPr lang="en-US" altLang="zh-CN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899285" y="3946525"/>
            <a:ext cx="2393950" cy="22815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483100" y="3981450"/>
            <a:ext cx="2440305" cy="22466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019290" y="3922395"/>
            <a:ext cx="2441575" cy="23056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460865" y="3946525"/>
            <a:ext cx="2394585" cy="219646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807335" y="6400800"/>
            <a:ext cx="673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?</a:t>
            </a:r>
            <a:endParaRPr lang="en-US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419100" y="2686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衰减</a:t>
            </a:r>
            <a:r>
              <a:rPr lang="zh-CN" altLang="en-US"/>
              <a:t>电压</a:t>
            </a:r>
            <a:endParaRPr lang="zh-CN" altLang="en-US"/>
          </a:p>
          <a:p>
            <a:r>
              <a:rPr lang="zh-CN" altLang="en-US"/>
              <a:t>电压越高衰减越快，但不是</a:t>
            </a:r>
            <a:r>
              <a:rPr lang="zh-CN" altLang="en-US"/>
              <a:t>线性调节</a:t>
            </a:r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9361170" y="1175385"/>
            <a:ext cx="2383155" cy="2383155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8330" y="725170"/>
            <a:ext cx="2560320" cy="25863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5480" y="3646805"/>
            <a:ext cx="2633345" cy="23939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72565" y="3278505"/>
            <a:ext cx="1191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830mV</a:t>
            </a:r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548380" y="650240"/>
            <a:ext cx="2616200" cy="265874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4538980" y="3278505"/>
            <a:ext cx="1191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840mV</a:t>
            </a:r>
            <a:endParaRPr lang="en-US" altLang="zh-CN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548380" y="3582035"/>
            <a:ext cx="2675255" cy="24815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223635" y="626110"/>
            <a:ext cx="2703195" cy="27139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361430" y="3580765"/>
            <a:ext cx="2683510" cy="24599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182735" y="3582035"/>
            <a:ext cx="2679700" cy="24580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985885" y="626110"/>
            <a:ext cx="2682875" cy="268287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18"/>
            </p:custDataLst>
          </p:nvPr>
        </p:nvSpPr>
        <p:spPr>
          <a:xfrm>
            <a:off x="7170420" y="3213735"/>
            <a:ext cx="1191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860mV</a:t>
            </a:r>
            <a:endParaRPr lang="en-US" altLang="zh-CN"/>
          </a:p>
        </p:txBody>
      </p:sp>
      <p:sp>
        <p:nvSpPr>
          <p:cNvPr id="16" name="文本框 15"/>
          <p:cNvSpPr txBox="1"/>
          <p:nvPr>
            <p:custDataLst>
              <p:tags r:id="rId19"/>
            </p:custDataLst>
          </p:nvPr>
        </p:nvSpPr>
        <p:spPr>
          <a:xfrm>
            <a:off x="9926955" y="3212465"/>
            <a:ext cx="1191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880mV</a:t>
            </a:r>
            <a:endParaRPr lang="en-US" altLang="zh-CN"/>
          </a:p>
        </p:txBody>
      </p:sp>
    </p:spTree>
    <p:custDataLst>
      <p:tags r:id="rId20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graphicFrame>
        <p:nvGraphicFramePr>
          <p:cNvPr id="4" name="图表 3"/>
          <p:cNvGraphicFramePr/>
          <p:nvPr>
            <p:custDataLst>
              <p:tags r:id="rId2"/>
            </p:custDataLst>
          </p:nvPr>
        </p:nvGraphicFramePr>
        <p:xfrm>
          <a:off x="975995" y="696595"/>
          <a:ext cx="9752965" cy="5196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7560945" y="61918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残余调制和衰减关系</a:t>
            </a:r>
            <a:r>
              <a:rPr lang="zh-CN" altLang="en-US"/>
              <a:t>密切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>
                <a:sym typeface="+mn-ea"/>
              </a:rPr>
              <a:t>铁源测量</a:t>
            </a:r>
            <a:endParaRPr lang="zh-CN" altLang="en-US"/>
          </a:p>
          <a:p>
            <a:r>
              <a:rPr lang="zh-CN" altLang="en-US">
                <a:sym typeface="+mn-ea"/>
              </a:rPr>
              <a:t>固件修改</a:t>
            </a:r>
            <a:endParaRPr lang="zh-CN" altLang="en-US"/>
          </a:p>
          <a:p>
            <a:r>
              <a:rPr lang="zh-CN" altLang="en-US"/>
              <a:t>衰减</a:t>
            </a:r>
            <a:r>
              <a:rPr lang="zh-CN" altLang="en-US"/>
              <a:t>修正</a:t>
            </a:r>
            <a:endParaRPr lang="zh-CN" altLang="en-US"/>
          </a:p>
          <a:p>
            <a:r>
              <a:rPr lang="zh-CN" altLang="en-US"/>
              <a:t>像素增益</a:t>
            </a:r>
            <a:r>
              <a:rPr lang="zh-CN" altLang="en-US"/>
              <a:t>修正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41545" y="1379855"/>
            <a:ext cx="4484370" cy="47593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942965" y="6205220"/>
            <a:ext cx="23069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前后两帧合并</a:t>
            </a:r>
            <a:r>
              <a:rPr lang="zh-CN" altLang="en-US"/>
              <a:t>修正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504315" y="6205220"/>
            <a:ext cx="133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过阈触发</a:t>
            </a:r>
            <a:r>
              <a:rPr lang="zh-CN" altLang="en-US"/>
              <a:t>帧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" y="1529080"/>
            <a:ext cx="4572000" cy="46101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源的各向异性：</a:t>
            </a:r>
            <a:endParaRPr lang="zh-CN" altLang="en-US">
              <a:solidFill>
                <a:schemeClr val="tx1"/>
              </a:solidFill>
            </a:endParaRPr>
          </a:p>
          <a:p>
            <a:pPr lvl="1"/>
            <a:r>
              <a:rPr lang="zh-CN" altLang="en-US">
                <a:solidFill>
                  <a:schemeClr val="tx1"/>
                </a:solidFill>
              </a:rPr>
              <a:t>转动探测器，观察残余调制变化</a:t>
            </a:r>
            <a:endParaRPr lang="zh-CN" altLang="en-US">
              <a:solidFill>
                <a:schemeClr val="tx1"/>
              </a:solidFill>
            </a:endParaRPr>
          </a:p>
          <a:p>
            <a:pPr lvl="1"/>
            <a:r>
              <a:rPr lang="zh-CN" altLang="en-US">
                <a:solidFill>
                  <a:schemeClr val="tx1"/>
                </a:solidFill>
              </a:rPr>
              <a:t>倾斜入射</a:t>
            </a:r>
            <a:endParaRPr lang="zh-CN" altLang="en-US">
              <a:solidFill>
                <a:schemeClr val="tx1"/>
              </a:solidFill>
            </a:endParaRPr>
          </a:p>
          <a:p>
            <a:pPr lvl="1"/>
            <a:endParaRPr lang="zh-CN" altLang="en-US"/>
          </a:p>
          <a:p>
            <a:pPr marL="228600" lvl="0" indent="-228600">
              <a:buFont typeface="Arial" panose="020B0604020202020204" pitchFamily="34" charset="0"/>
              <a:buChar char="●"/>
            </a:pPr>
            <a:r>
              <a:rPr lang="zh-CN" altLang="en-US">
                <a:solidFill>
                  <a:schemeClr val="tx1"/>
                </a:solidFill>
              </a:rPr>
              <a:t>探测器的</a:t>
            </a:r>
            <a:r>
              <a:rPr lang="zh-CN" altLang="en-US">
                <a:solidFill>
                  <a:srgbClr val="FF0000"/>
                </a:solidFill>
              </a:rPr>
              <a:t>各向异性</a:t>
            </a:r>
            <a:endParaRPr lang="zh-CN" altLang="en-US">
              <a:solidFill>
                <a:schemeClr val="tx1"/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●"/>
            </a:pPr>
            <a:r>
              <a:rPr lang="zh-CN" altLang="en-US" sz="1600">
                <a:solidFill>
                  <a:schemeClr val="tx1"/>
                </a:solidFill>
              </a:rPr>
              <a:t>漂移区的各向异性：气管对电场的影响</a:t>
            </a:r>
            <a:r>
              <a:rPr lang="en-US" altLang="zh-CN" sz="1600">
                <a:solidFill>
                  <a:schemeClr val="tx1"/>
                </a:solidFill>
              </a:rPr>
              <a:t>-&gt;</a:t>
            </a:r>
            <a:r>
              <a:rPr lang="zh-CN" altLang="en-US" sz="1600">
                <a:solidFill>
                  <a:schemeClr val="tx1"/>
                </a:solidFill>
              </a:rPr>
              <a:t>流气室探测器测量</a:t>
            </a:r>
            <a:endParaRPr lang="zh-CN" altLang="en-US" sz="1600">
              <a:solidFill>
                <a:schemeClr val="tx1"/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●"/>
            </a:pPr>
            <a:r>
              <a:rPr lang="zh-CN" altLang="en-US" sz="1600">
                <a:solidFill>
                  <a:schemeClr val="tx1"/>
                </a:solidFill>
              </a:rPr>
              <a:t>感应区的各向异性：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气压传感器，</a:t>
            </a:r>
            <a:r>
              <a:rPr lang="zh-CN" altLang="en-US" sz="1600">
                <a:solidFill>
                  <a:schemeClr val="tx1"/>
                </a:solidFill>
              </a:rPr>
              <a:t>邦定线，方形芯片结构</a:t>
            </a:r>
            <a:endParaRPr lang="zh-CN" altLang="en-US" sz="1600">
              <a:solidFill>
                <a:schemeClr val="tx1"/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●"/>
            </a:pP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lvl="0" indent="-228600">
              <a:buFont typeface="Arial" panose="020B0604020202020204" pitchFamily="34" charset="0"/>
              <a:buChar char="●"/>
            </a:pPr>
            <a:r>
              <a:rPr lang="zh-CN" altLang="en-US">
                <a:solidFill>
                  <a:schemeClr val="tx1"/>
                </a:solidFill>
              </a:rPr>
              <a:t>电子学</a:t>
            </a:r>
            <a:endParaRPr lang="zh-CN" altLang="en-US">
              <a:solidFill>
                <a:schemeClr val="tx1"/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●"/>
            </a:pPr>
            <a:r>
              <a:rPr lang="zh-CN" altLang="en-US" sz="1600">
                <a:solidFill>
                  <a:srgbClr val="FF0000"/>
                </a:solidFill>
              </a:rPr>
              <a:t>衰减</a:t>
            </a:r>
            <a:r>
              <a:rPr lang="en-US" altLang="zh-CN" sz="1600">
                <a:solidFill>
                  <a:schemeClr val="tx1"/>
                </a:solidFill>
              </a:rPr>
              <a:t>-&gt;</a:t>
            </a:r>
            <a:r>
              <a:rPr lang="zh-CN" altLang="en-US" sz="1600">
                <a:solidFill>
                  <a:schemeClr val="tx1"/>
                </a:solidFill>
              </a:rPr>
              <a:t>控制衰减快慢</a:t>
            </a:r>
            <a:endParaRPr lang="zh-CN" altLang="en-US" sz="1600">
              <a:solidFill>
                <a:schemeClr val="tx1"/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●"/>
            </a:pPr>
            <a:r>
              <a:rPr lang="zh-CN" altLang="en-US" sz="1600">
                <a:solidFill>
                  <a:schemeClr val="tx1"/>
                </a:solidFill>
              </a:rPr>
              <a:t>扫描方向</a:t>
            </a:r>
            <a:endParaRPr lang="zh-CN" altLang="en-US">
              <a:solidFill>
                <a:schemeClr val="tx1"/>
              </a:solidFill>
            </a:endParaRPr>
          </a:p>
          <a:p>
            <a:pPr lvl="1" algn="l"/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827645" y="-7620"/>
            <a:ext cx="4369435" cy="42811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66850" y="22225"/>
            <a:ext cx="1181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一阶</a:t>
            </a:r>
            <a:r>
              <a:rPr lang="zh-CN" altLang="en-US"/>
              <a:t>重建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5584190" y="22225"/>
            <a:ext cx="1181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二阶</a:t>
            </a:r>
            <a:r>
              <a:rPr lang="zh-CN" altLang="en-US"/>
              <a:t>重建</a:t>
            </a:r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19050" y="2536190"/>
            <a:ext cx="397510" cy="1144270"/>
            <a:chOff x="-30" y="3994"/>
            <a:chExt cx="626" cy="1802"/>
          </a:xfrm>
        </p:grpSpPr>
        <p:cxnSp>
          <p:nvCxnSpPr>
            <p:cNvPr id="8" name="直接箭头连接符 7"/>
            <p:cNvCxnSpPr/>
            <p:nvPr/>
          </p:nvCxnSpPr>
          <p:spPr>
            <a:xfrm flipV="1">
              <a:off x="472" y="3994"/>
              <a:ext cx="9" cy="180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 rot="10800000">
              <a:off x="-30" y="4378"/>
              <a:ext cx="627" cy="102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en-US" altLang="zh-CN" sz="1400"/>
                <a:t>scan</a:t>
              </a:r>
              <a:endParaRPr lang="en-US" altLang="zh-CN" sz="1400"/>
            </a:p>
          </p:txBody>
        </p:sp>
      </p:grpSp>
      <p:cxnSp>
        <p:nvCxnSpPr>
          <p:cNvPr id="11" name="直接箭头连接符 10"/>
          <p:cNvCxnSpPr/>
          <p:nvPr>
            <p:custDataLst>
              <p:tags r:id="rId4"/>
            </p:custDataLst>
          </p:nvPr>
        </p:nvCxnSpPr>
        <p:spPr>
          <a:xfrm flipV="1">
            <a:off x="9383395" y="1983740"/>
            <a:ext cx="6350" cy="63944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 rot="10800000">
            <a:off x="8940165" y="1971040"/>
            <a:ext cx="398145" cy="6521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1400"/>
              <a:t>scan</a:t>
            </a:r>
            <a:endParaRPr lang="en-US" altLang="zh-CN" sz="1400"/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29590" y="3933190"/>
            <a:ext cx="3696970" cy="2609215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85445" y="372110"/>
            <a:ext cx="3987800" cy="348043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221740" y="1101090"/>
            <a:ext cx="2103120" cy="19939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 flipH="1">
            <a:off x="727710" y="3095625"/>
            <a:ext cx="488315" cy="1040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10"/>
            </p:custDataLst>
          </p:nvPr>
        </p:nvCxnSpPr>
        <p:spPr>
          <a:xfrm>
            <a:off x="3324860" y="3095625"/>
            <a:ext cx="585470" cy="10585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519930" y="3913505"/>
            <a:ext cx="3519805" cy="27000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291965" y="349250"/>
            <a:ext cx="4000500" cy="3524885"/>
          </a:xfrm>
          <a:prstGeom prst="rect">
            <a:avLst/>
          </a:prstGeom>
        </p:spPr>
      </p:pic>
      <p:sp>
        <p:nvSpPr>
          <p:cNvPr id="20" name="矩形 19"/>
          <p:cNvSpPr/>
          <p:nvPr>
            <p:custDataLst>
              <p:tags r:id="rId15"/>
            </p:custDataLst>
          </p:nvPr>
        </p:nvSpPr>
        <p:spPr>
          <a:xfrm>
            <a:off x="5163820" y="1062355"/>
            <a:ext cx="2103120" cy="19939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1" name="直接连接符 20"/>
          <p:cNvCxnSpPr/>
          <p:nvPr>
            <p:custDataLst>
              <p:tags r:id="rId16"/>
            </p:custDataLst>
          </p:nvPr>
        </p:nvCxnSpPr>
        <p:spPr>
          <a:xfrm flipH="1">
            <a:off x="4744085" y="3056890"/>
            <a:ext cx="414020" cy="10750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17"/>
            </p:custDataLst>
          </p:nvPr>
        </p:nvCxnSpPr>
        <p:spPr>
          <a:xfrm>
            <a:off x="7266940" y="3056890"/>
            <a:ext cx="717550" cy="10871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133080" y="4441825"/>
            <a:ext cx="317944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5.9keV </a:t>
            </a:r>
            <a:r>
              <a:rPr lang="zh-CN" altLang="en-US"/>
              <a:t>铁源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去除扫描截断的</a:t>
            </a:r>
            <a:r>
              <a:rPr lang="zh-CN" altLang="en-US"/>
              <a:t>事例</a:t>
            </a:r>
            <a:endParaRPr lang="zh-CN" altLang="en-US"/>
          </a:p>
          <a:p>
            <a:r>
              <a:rPr lang="zh-CN" altLang="en-US"/>
              <a:t>去除边缘</a:t>
            </a:r>
            <a:r>
              <a:rPr lang="zh-CN" altLang="en-US"/>
              <a:t>事例</a:t>
            </a:r>
            <a:endParaRPr lang="zh-CN" altLang="en-US"/>
          </a:p>
          <a:p>
            <a:r>
              <a:rPr lang="zh-CN" altLang="en-US"/>
              <a:t>根据椭率</a:t>
            </a:r>
            <a:r>
              <a:rPr lang="zh-CN" altLang="en-US"/>
              <a:t>大小保留</a:t>
            </a:r>
            <a:r>
              <a:rPr lang="en-US" altLang="zh-CN"/>
              <a:t>80%</a:t>
            </a:r>
            <a:r>
              <a:rPr lang="zh-CN" altLang="en-US"/>
              <a:t>事例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调整衰减</a:t>
            </a:r>
            <a:r>
              <a:rPr lang="zh-CN" altLang="en-US"/>
              <a:t>电压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18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像素衰减快慢与</a:t>
            </a:r>
            <a:r>
              <a:rPr lang="zh-CN" altLang="en-US"/>
              <a:t>残余调制</a:t>
            </a:r>
            <a:endParaRPr lang="zh-CN" altLang="en-US"/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930" y="1867535"/>
            <a:ext cx="3747770" cy="32727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21080" y="5341620"/>
            <a:ext cx="17824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衰减慢</a:t>
            </a:r>
            <a:r>
              <a:rPr lang="en-US" altLang="zh-CN"/>
              <a:t>(780mv)</a:t>
            </a:r>
            <a:endParaRPr lang="en-US" altLang="zh-CN"/>
          </a:p>
          <a:p>
            <a:r>
              <a:rPr lang="en-US" altLang="zh-CN"/>
              <a:t> </a:t>
            </a:r>
            <a:r>
              <a:rPr lang="zh-CN" altLang="en-US"/>
              <a:t>取数</a:t>
            </a:r>
            <a:r>
              <a:rPr lang="en-US" altLang="zh-CN"/>
              <a:t>36</a:t>
            </a:r>
            <a:r>
              <a:rPr lang="en-US" altLang="zh-CN"/>
              <a:t>h</a:t>
            </a:r>
            <a:endParaRPr lang="en-US" altLang="zh-CN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694555" y="5320030"/>
            <a:ext cx="1884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衰</a:t>
            </a:r>
            <a:r>
              <a:rPr lang="zh-CN" altLang="en-US"/>
              <a:t>减中等</a:t>
            </a:r>
            <a:r>
              <a:rPr lang="en-US" altLang="zh-CN"/>
              <a:t>(840mv)</a:t>
            </a:r>
            <a:endParaRPr lang="en-US" altLang="zh-CN"/>
          </a:p>
          <a:p>
            <a:r>
              <a:rPr lang="zh-CN" altLang="en-US"/>
              <a:t>取数</a:t>
            </a:r>
            <a:r>
              <a:rPr lang="en-US" altLang="zh-CN"/>
              <a:t>36h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59675" y="1849755"/>
            <a:ext cx="3693160" cy="32893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8480425" y="5287645"/>
            <a:ext cx="1884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衰减快</a:t>
            </a:r>
            <a:r>
              <a:rPr lang="en-US" altLang="zh-CN"/>
              <a:t>(860mv)</a:t>
            </a:r>
            <a:endParaRPr lang="en-US" altLang="zh-CN"/>
          </a:p>
          <a:p>
            <a:r>
              <a:rPr lang="zh-CN" altLang="en-US"/>
              <a:t>取数</a:t>
            </a:r>
            <a:r>
              <a:rPr lang="en-US" altLang="zh-CN"/>
              <a:t>34h</a:t>
            </a:r>
            <a:endParaRPr lang="en-US" altLang="zh-CN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822700" y="1849755"/>
            <a:ext cx="3716655" cy="331533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9750" y="968375"/>
            <a:ext cx="5126355" cy="46501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16270" y="993140"/>
            <a:ext cx="5003800" cy="46253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2340" y="5886450"/>
            <a:ext cx="1633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780-840mv</a:t>
            </a:r>
            <a:endParaRPr lang="en-US" altLang="zh-CN"/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7516495" y="5817870"/>
            <a:ext cx="1633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780-860</a:t>
            </a:r>
            <a:r>
              <a:rPr lang="en-US" altLang="zh-CN"/>
              <a:t>mv</a:t>
            </a:r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51325" y="6215380"/>
            <a:ext cx="2326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780 Vs. 840 &amp;&amp; 860</a:t>
            </a:r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411095" y="1021715"/>
            <a:ext cx="6006465" cy="49828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96240" y="2559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不同衰减电压的残余</a:t>
            </a:r>
            <a:r>
              <a:rPr lang="zh-CN" altLang="en-US"/>
              <a:t>相位</a:t>
            </a:r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9069070" y="959485"/>
            <a:ext cx="556260" cy="0"/>
          </a:xfrm>
          <a:prstGeom prst="line">
            <a:avLst/>
          </a:prstGeom>
          <a:ln w="19050">
            <a:solidFill>
              <a:srgbClr val="1F1DD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4"/>
            </p:custDataLst>
          </p:nvPr>
        </p:nvCxnSpPr>
        <p:spPr>
          <a:xfrm>
            <a:off x="9077325" y="1367155"/>
            <a:ext cx="556260" cy="0"/>
          </a:xfrm>
          <a:prstGeom prst="line">
            <a:avLst/>
          </a:prstGeom>
          <a:ln w="19050">
            <a:solidFill>
              <a:srgbClr val="CE282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5"/>
            </p:custDataLst>
          </p:nvPr>
        </p:nvCxnSpPr>
        <p:spPr>
          <a:xfrm>
            <a:off x="9088120" y="1755775"/>
            <a:ext cx="556260" cy="0"/>
          </a:xfrm>
          <a:prstGeom prst="line">
            <a:avLst/>
          </a:prstGeom>
          <a:ln w="19050">
            <a:solidFill>
              <a:srgbClr val="3DF04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9644380" y="7664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衰减</a:t>
            </a:r>
            <a:r>
              <a:rPr lang="zh-CN" altLang="en-US"/>
              <a:t>慢</a:t>
            </a:r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9644380" y="11347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衰减</a:t>
            </a:r>
            <a:r>
              <a:rPr lang="zh-CN" altLang="en-US"/>
              <a:t>中</a:t>
            </a:r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9657080" y="15373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衰减</a:t>
            </a:r>
            <a:r>
              <a:rPr lang="zh-CN" altLang="en-US"/>
              <a:t>快</a:t>
            </a:r>
            <a:endParaRPr lang="zh-CN" altLang="en-US"/>
          </a:p>
        </p:txBody>
      </p:sp>
      <p:sp>
        <p:nvSpPr>
          <p:cNvPr id="16" name="环形箭头 15"/>
          <p:cNvSpPr/>
          <p:nvPr/>
        </p:nvSpPr>
        <p:spPr>
          <a:xfrm rot="3960000">
            <a:off x="5029200" y="1885315"/>
            <a:ext cx="512445" cy="617220"/>
          </a:xfrm>
          <a:prstGeom prst="circular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462405" y="3205480"/>
            <a:ext cx="397510" cy="1144270"/>
            <a:chOff x="-30" y="3994"/>
            <a:chExt cx="626" cy="1802"/>
          </a:xfrm>
        </p:grpSpPr>
        <p:cxnSp>
          <p:nvCxnSpPr>
            <p:cNvPr id="18" name="直接箭头连接符 17"/>
            <p:cNvCxnSpPr/>
            <p:nvPr>
              <p:custDataLst>
                <p:tags r:id="rId8"/>
              </p:custDataLst>
            </p:nvPr>
          </p:nvCxnSpPr>
          <p:spPr>
            <a:xfrm flipV="1">
              <a:off x="472" y="3994"/>
              <a:ext cx="9" cy="180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>
              <p:custDataLst>
                <p:tags r:id="rId9"/>
              </p:custDataLst>
            </p:nvPr>
          </p:nvSpPr>
          <p:spPr>
            <a:xfrm rot="10800000">
              <a:off x="-30" y="4378"/>
              <a:ext cx="627" cy="102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en-US" altLang="zh-CN" sz="1400"/>
                <a:t>scan</a:t>
              </a:r>
              <a:endParaRPr lang="en-US" altLang="zh-CN" sz="1400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8658860" y="2638425"/>
            <a:ext cx="21799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随着衰减增加残余调制有转向的</a:t>
            </a:r>
            <a:r>
              <a:rPr lang="zh-CN" altLang="en-US"/>
              <a:t>趋势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860" y="70"/>
            <a:ext cx="10969200" cy="705600"/>
          </a:xfrm>
        </p:spPr>
        <p:txBody>
          <a:bodyPr/>
          <a:p>
            <a:r>
              <a:rPr lang="zh-CN" altLang="en-US" sz="2800"/>
              <a:t>探测器结构引起的残余调制测试</a:t>
            </a:r>
            <a:endParaRPr lang="zh-CN" altLang="en-US" sz="2800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170420" y="1019810"/>
            <a:ext cx="3816350" cy="2863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665720" y="3388360"/>
            <a:ext cx="2974340" cy="39649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86625" y="596900"/>
            <a:ext cx="1544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流气室</a:t>
            </a:r>
            <a:r>
              <a:rPr lang="zh-CN" altLang="en-US"/>
              <a:t>结构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0800000">
            <a:off x="1486535" y="1217295"/>
            <a:ext cx="2506980" cy="24688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82395" y="4197985"/>
            <a:ext cx="3018155" cy="20713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75615" y="7772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CXPD</a:t>
            </a:r>
            <a:r>
              <a:rPr lang="zh-CN" altLang="en-US"/>
              <a:t>腔室</a:t>
            </a:r>
            <a:r>
              <a:rPr lang="zh-CN" altLang="en-US"/>
              <a:t>结构</a:t>
            </a:r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3" name="内容占位符 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7220" y="287020"/>
            <a:ext cx="5703570" cy="49815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378075" y="5344160"/>
            <a:ext cx="1899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CXPD </a:t>
            </a:r>
            <a:r>
              <a:rPr lang="zh-CN" altLang="en-US"/>
              <a:t>探测单元</a:t>
            </a:r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8074025" y="5344160"/>
            <a:ext cx="18992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流气室</a:t>
            </a:r>
            <a:r>
              <a:rPr lang="en-US" altLang="zh-CN"/>
              <a:t> </a:t>
            </a:r>
            <a:r>
              <a:rPr lang="zh-CN" altLang="en-US"/>
              <a:t>探测单元</a:t>
            </a:r>
            <a:endParaRPr lang="zh-CN" altLang="en-US"/>
          </a:p>
          <a:p>
            <a:r>
              <a:rPr lang="en-US" altLang="zh-CN"/>
              <a:t>(</a:t>
            </a:r>
            <a:r>
              <a:rPr lang="zh-CN" altLang="en-US"/>
              <a:t>没有</a:t>
            </a:r>
            <a:r>
              <a:rPr lang="en-US" altLang="zh-CN"/>
              <a:t>Topmetal</a:t>
            </a:r>
            <a:r>
              <a:rPr lang="zh-CN" altLang="en-US"/>
              <a:t>芯片和邦定线之外的结构影响电场</a:t>
            </a:r>
            <a:r>
              <a:rPr lang="en-US" altLang="zh-CN"/>
              <a:t>)</a:t>
            </a:r>
            <a:endParaRPr lang="en-US" altLang="zh-CN"/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20790" y="241300"/>
            <a:ext cx="5765165" cy="51073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rot="16200000">
            <a:off x="4921885" y="4121150"/>
            <a:ext cx="2506980" cy="24688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78475" y="766445"/>
            <a:ext cx="5761990" cy="50571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759460"/>
            <a:ext cx="5765165" cy="51073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1960" y="1765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流气室中的信号衰减</a:t>
            </a:r>
            <a:r>
              <a:rPr lang="zh-CN" altLang="en-US"/>
              <a:t>调节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224405" y="5909310"/>
            <a:ext cx="1010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衰减</a:t>
            </a:r>
            <a:r>
              <a:rPr lang="zh-CN" altLang="en-US"/>
              <a:t>慢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7954010" y="5909310"/>
            <a:ext cx="1010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衰减</a:t>
            </a:r>
            <a:r>
              <a:rPr lang="zh-CN" altLang="en-US"/>
              <a:t>快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4980" y="739775"/>
            <a:ext cx="4612640" cy="45421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9300" y="54781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流气室</a:t>
            </a:r>
            <a:r>
              <a:rPr lang="en-US" altLang="zh-CN"/>
              <a:t> 5.9keV </a:t>
            </a:r>
            <a:r>
              <a:rPr lang="zh-CN" altLang="en-US"/>
              <a:t>二阶</a:t>
            </a:r>
            <a:r>
              <a:rPr lang="zh-CN" altLang="en-US"/>
              <a:t>重建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电荷积累对残余调制的</a:t>
            </a:r>
            <a:r>
              <a:rPr lang="zh-CN" altLang="en-US"/>
              <a:t>影响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871345"/>
            <a:ext cx="2670810" cy="25876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6840" y="4624705"/>
            <a:ext cx="27616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遮挡，使用</a:t>
            </a:r>
            <a:r>
              <a:rPr lang="en-US" altLang="zh-CN"/>
              <a:t>X</a:t>
            </a:r>
            <a:r>
              <a:rPr lang="zh-CN" altLang="en-US"/>
              <a:t>射线端窗照射积累</a:t>
            </a:r>
            <a:r>
              <a:rPr lang="en-US" altLang="zh-CN"/>
              <a:t>2h</a:t>
            </a:r>
            <a:r>
              <a:rPr lang="zh-CN" altLang="en-US"/>
              <a:t>电荷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77490" y="1871345"/>
            <a:ext cx="2608580" cy="259397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108325" y="4624705"/>
            <a:ext cx="2181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更换成</a:t>
            </a:r>
            <a:r>
              <a:rPr lang="en-US" altLang="zh-CN"/>
              <a:t>5.9keV</a:t>
            </a:r>
            <a:r>
              <a:rPr lang="zh-CN" altLang="en-US"/>
              <a:t>铁源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492750" y="1791970"/>
            <a:ext cx="3157220" cy="280479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5981065" y="4700270"/>
            <a:ext cx="2181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铁源</a:t>
            </a:r>
            <a:r>
              <a:rPr lang="zh-CN" altLang="en-US"/>
              <a:t>径迹积分</a:t>
            </a:r>
            <a:r>
              <a:rPr lang="zh-CN" altLang="en-US"/>
              <a:t>结果</a:t>
            </a:r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8987790" y="4704715"/>
            <a:ext cx="24815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铁源</a:t>
            </a:r>
            <a:r>
              <a:rPr lang="en-US" altLang="zh-CN"/>
              <a:t>Impact point </a:t>
            </a:r>
            <a:r>
              <a:rPr lang="zh-CN" altLang="en-US"/>
              <a:t>分布</a:t>
            </a:r>
            <a:r>
              <a:rPr lang="en-US" altLang="zh-CN"/>
              <a:t>&amp;</a:t>
            </a:r>
            <a:r>
              <a:rPr lang="zh-CN" altLang="en-US"/>
              <a:t>残余调制</a:t>
            </a:r>
            <a:r>
              <a:rPr lang="zh-CN" altLang="en-US"/>
              <a:t>分布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18440" y="5530850"/>
            <a:ext cx="64217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不均匀的电荷累积会带来像素增益明显的</a:t>
            </a:r>
            <a:r>
              <a:rPr lang="zh-CN" altLang="en-US"/>
              <a:t>区域性差异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明显的区域性差异会引入显著的</a:t>
            </a:r>
            <a:r>
              <a:rPr lang="zh-CN" altLang="en-US"/>
              <a:t>残余调制</a:t>
            </a:r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592185" y="1619250"/>
            <a:ext cx="3479165" cy="304927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06195" y="1443990"/>
            <a:ext cx="9109710" cy="47593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747125" y="6123305"/>
            <a:ext cx="1534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GMCP ADC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608330" y="1826895"/>
            <a:ext cx="15341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TopMetal ADC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065" y="70"/>
            <a:ext cx="10969200" cy="705600"/>
          </a:xfrm>
        </p:spPr>
        <p:txBody>
          <a:bodyPr/>
          <a:p>
            <a:r>
              <a:rPr lang="zh-CN" altLang="en-US" sz="2400"/>
              <a:t>面源照射累积</a:t>
            </a:r>
            <a:r>
              <a:rPr lang="en-US" altLang="zh-CN" sz="2400"/>
              <a:t>4h</a:t>
            </a:r>
            <a:endParaRPr lang="en-US" altLang="zh-CN" sz="2400"/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1690" y="705485"/>
            <a:ext cx="3437890" cy="30130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21385" y="4133850"/>
            <a:ext cx="2777490" cy="212661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15745" y="1276350"/>
            <a:ext cx="1887855" cy="177292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4069715" y="640080"/>
            <a:ext cx="3557270" cy="3143250"/>
            <a:chOff x="8828" y="968"/>
            <a:chExt cx="5602" cy="4950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8828" y="968"/>
              <a:ext cx="5602" cy="4951"/>
            </a:xfrm>
            <a:prstGeom prst="rect">
              <a:avLst/>
            </a:prstGeom>
          </p:spPr>
        </p:pic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0050" y="2010"/>
              <a:ext cx="2973" cy="2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203065" y="4133850"/>
            <a:ext cx="2989580" cy="226568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8358505" y="705485"/>
            <a:ext cx="3105150" cy="2127250"/>
            <a:chOff x="4374" y="6244"/>
            <a:chExt cx="4890" cy="3350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374" y="6244"/>
              <a:ext cx="4891" cy="335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6088" y="6873"/>
              <a:ext cx="251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/>
                <a:t>Peak ADC:</a:t>
              </a:r>
              <a:endParaRPr lang="en-US" altLang="zh-CN" sz="1400"/>
            </a:p>
            <a:p>
              <a:r>
                <a:rPr lang="en-US" altLang="zh-CN" sz="1400"/>
                <a:t>8.42e+03</a:t>
              </a:r>
              <a:endParaRPr lang="en-US" altLang="zh-CN" sz="1400"/>
            </a:p>
          </p:txBody>
        </p:sp>
      </p:grpSp>
      <p:pic>
        <p:nvPicPr>
          <p:cNvPr id="17" name="图片 1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358505" y="3128645"/>
            <a:ext cx="3087370" cy="210185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14"/>
            </p:custDataLst>
          </p:nvPr>
        </p:nvSpPr>
        <p:spPr>
          <a:xfrm>
            <a:off x="9446895" y="3558540"/>
            <a:ext cx="1596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Peak ADC:</a:t>
            </a:r>
            <a:endParaRPr lang="en-US" altLang="zh-CN" sz="1400"/>
          </a:p>
          <a:p>
            <a:r>
              <a:rPr lang="en-US" altLang="zh-CN" sz="1400"/>
              <a:t>8.21e+03</a:t>
            </a:r>
            <a:endParaRPr lang="en-US" altLang="zh-CN" sz="1400"/>
          </a:p>
        </p:txBody>
      </p:sp>
      <p:sp>
        <p:nvSpPr>
          <p:cNvPr id="19" name="文本框 18"/>
          <p:cNvSpPr txBox="1"/>
          <p:nvPr/>
        </p:nvSpPr>
        <p:spPr>
          <a:xfrm>
            <a:off x="7696835" y="13315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Day1:</a:t>
            </a:r>
            <a:endParaRPr lang="en-US" altLang="zh-CN"/>
          </a:p>
        </p:txBody>
      </p:sp>
      <p:sp>
        <p:nvSpPr>
          <p:cNvPr id="20" name="文本框 19"/>
          <p:cNvSpPr txBox="1"/>
          <p:nvPr>
            <p:custDataLst>
              <p:tags r:id="rId15"/>
            </p:custDataLst>
          </p:nvPr>
        </p:nvSpPr>
        <p:spPr>
          <a:xfrm>
            <a:off x="7696835" y="39192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Day2:</a:t>
            </a:r>
            <a:endParaRPr lang="en-US" altLang="zh-CN"/>
          </a:p>
        </p:txBody>
      </p:sp>
      <p:sp>
        <p:nvSpPr>
          <p:cNvPr id="21" name="文本框 20"/>
          <p:cNvSpPr txBox="1"/>
          <p:nvPr/>
        </p:nvSpPr>
        <p:spPr>
          <a:xfrm>
            <a:off x="7999095" y="5263515"/>
            <a:ext cx="4064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静置一晚后增益下降</a:t>
            </a:r>
            <a:r>
              <a:rPr lang="en-US" altLang="zh-CN"/>
              <a:t>2.5%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可能原因：未加高压下</a:t>
            </a:r>
            <a:r>
              <a:rPr lang="en-US" altLang="zh-CN"/>
              <a:t>X</a:t>
            </a:r>
            <a:r>
              <a:rPr lang="zh-CN" altLang="en-US"/>
              <a:t>射线敲除芯片表面电荷</a:t>
            </a:r>
            <a:endParaRPr lang="en-US" altLang="zh-CN"/>
          </a:p>
          <a:p>
            <a:endParaRPr lang="en-US" altLang="zh-CN"/>
          </a:p>
        </p:txBody>
      </p:sp>
      <p:sp>
        <p:nvSpPr>
          <p:cNvPr id="22" name="文本框 21"/>
          <p:cNvSpPr txBox="1"/>
          <p:nvPr/>
        </p:nvSpPr>
        <p:spPr>
          <a:xfrm>
            <a:off x="1683385" y="3712210"/>
            <a:ext cx="1253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线源</a:t>
            </a:r>
            <a:r>
              <a:rPr lang="zh-CN" altLang="en-US"/>
              <a:t>照射</a:t>
            </a:r>
            <a:endParaRPr lang="zh-CN" altLang="en-US"/>
          </a:p>
        </p:txBody>
      </p:sp>
      <p:sp>
        <p:nvSpPr>
          <p:cNvPr id="23" name="文本框 22"/>
          <p:cNvSpPr txBox="1"/>
          <p:nvPr>
            <p:custDataLst>
              <p:tags r:id="rId16"/>
            </p:custDataLst>
          </p:nvPr>
        </p:nvSpPr>
        <p:spPr>
          <a:xfrm>
            <a:off x="5221605" y="3712210"/>
            <a:ext cx="1253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面源照射</a:t>
            </a:r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4660265" y="6399530"/>
            <a:ext cx="25247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二阶重建残余调制</a:t>
            </a:r>
            <a:r>
              <a:rPr lang="en-US" altLang="zh-CN" sz="1600"/>
              <a:t>&lt;1%</a:t>
            </a:r>
            <a:endParaRPr lang="en-US" altLang="zh-CN" sz="1600"/>
          </a:p>
        </p:txBody>
      </p:sp>
    </p:spTree>
    <p:custDataLst>
      <p:tags r:id="rId17"/>
    </p:custData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6520" y="765810"/>
            <a:ext cx="291211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探测器</a:t>
            </a:r>
            <a:r>
              <a:rPr lang="en-US" altLang="zh-CN"/>
              <a:t>11</a:t>
            </a:r>
            <a:r>
              <a:rPr lang="zh-CN" altLang="en-US"/>
              <a:t>标定史：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偏振</a:t>
            </a:r>
            <a:r>
              <a:rPr lang="zh-CN" altLang="en-US"/>
              <a:t>标定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无偏</a:t>
            </a:r>
            <a:r>
              <a:rPr lang="zh-CN" altLang="en-US"/>
              <a:t>标定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偏振</a:t>
            </a:r>
            <a:r>
              <a:rPr lang="zh-CN" altLang="en-US"/>
              <a:t>标定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93640" y="145415"/>
            <a:ext cx="7060565" cy="64916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12065" y="37992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未累积电荷即开始</a:t>
            </a:r>
            <a:r>
              <a:rPr lang="zh-CN" altLang="en-US"/>
              <a:t>实验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57165" y="131445"/>
            <a:ext cx="6267450" cy="659574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6520" y="765810"/>
            <a:ext cx="291211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探测器</a:t>
            </a:r>
            <a:r>
              <a:rPr lang="en-US" altLang="zh-CN"/>
              <a:t>12</a:t>
            </a:r>
            <a:r>
              <a:rPr lang="zh-CN" altLang="en-US"/>
              <a:t>标定史：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电荷</a:t>
            </a:r>
            <a:r>
              <a:rPr lang="zh-CN" altLang="en-US"/>
              <a:t>累积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偏振</a:t>
            </a:r>
            <a:r>
              <a:rPr lang="zh-CN" altLang="en-US"/>
              <a:t>标定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无偏</a:t>
            </a:r>
            <a:r>
              <a:rPr lang="zh-CN" altLang="en-US"/>
              <a:t>标定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偏振</a:t>
            </a:r>
            <a:r>
              <a:rPr lang="zh-CN" altLang="en-US"/>
              <a:t>标定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45" y="3848100"/>
            <a:ext cx="4493895" cy="25507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31750"/>
            <a:ext cx="4020185" cy="398145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98855" y="3705860"/>
            <a:ext cx="2061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腔室内电场仿真</a:t>
            </a:r>
            <a:r>
              <a:rPr lang="en-US" altLang="zh-CN"/>
              <a:t> </a:t>
            </a:r>
            <a:r>
              <a:rPr lang="zh-CN" altLang="en-US"/>
              <a:t>距芯片表面</a:t>
            </a:r>
            <a:r>
              <a:rPr lang="en-US" altLang="zh-CN"/>
              <a:t>0.5mm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082415" y="31750"/>
            <a:ext cx="4027805" cy="390525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087620" y="3794760"/>
            <a:ext cx="2061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腔室内电场仿真</a:t>
            </a:r>
            <a:r>
              <a:rPr lang="en-US" altLang="zh-CN"/>
              <a:t> </a:t>
            </a:r>
            <a:r>
              <a:rPr lang="zh-CN" altLang="en-US"/>
              <a:t>距芯片表面</a:t>
            </a:r>
            <a:r>
              <a:rPr lang="en-US" altLang="zh-CN"/>
              <a:t>2</a:t>
            </a:r>
            <a:r>
              <a:rPr lang="en-US" altLang="zh-CN"/>
              <a:t>mm</a:t>
            </a:r>
            <a:endParaRPr lang="en-US" altLang="zh-CN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216265" y="0"/>
            <a:ext cx="4001770" cy="394271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9095105" y="3794760"/>
            <a:ext cx="2061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腔室内电场仿真</a:t>
            </a:r>
            <a:r>
              <a:rPr lang="en-US" altLang="zh-CN"/>
              <a:t> </a:t>
            </a:r>
            <a:r>
              <a:rPr lang="zh-CN" altLang="en-US"/>
              <a:t>距芯片表面</a:t>
            </a:r>
            <a:r>
              <a:rPr lang="en-US" altLang="zh-CN"/>
              <a:t>3</a:t>
            </a:r>
            <a:r>
              <a:rPr lang="en-US" altLang="zh-CN"/>
              <a:t>mm</a:t>
            </a:r>
            <a:endParaRPr lang="en-US" altLang="zh-CN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431155" y="4573905"/>
            <a:ext cx="2887980" cy="22593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rot="5400000">
            <a:off x="9431655" y="4370070"/>
            <a:ext cx="2506980" cy="246888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0196195" y="5259705"/>
            <a:ext cx="934085" cy="66357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8319135" y="4573905"/>
            <a:ext cx="1838960" cy="671195"/>
          </a:xfrm>
          <a:prstGeom prst="line">
            <a:avLst/>
          </a:prstGeom>
          <a:ln>
            <a:solidFill>
              <a:srgbClr val="CE282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14"/>
            </p:custDataLst>
          </p:nvPr>
        </p:nvCxnSpPr>
        <p:spPr>
          <a:xfrm flipV="1">
            <a:off x="8319135" y="5930900"/>
            <a:ext cx="1877060" cy="866140"/>
          </a:xfrm>
          <a:prstGeom prst="line">
            <a:avLst/>
          </a:prstGeom>
          <a:ln>
            <a:solidFill>
              <a:srgbClr val="CE282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5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6125" y="450285"/>
            <a:ext cx="10969200" cy="705600"/>
          </a:xfrm>
        </p:spPr>
        <p:txBody>
          <a:bodyPr>
            <a:normAutofit/>
          </a:bodyPr>
          <a:p>
            <a:r>
              <a:rPr lang="en-US" altLang="zh-CN" sz="2000"/>
              <a:t>Garfield </a:t>
            </a:r>
            <a:r>
              <a:rPr lang="zh-CN" altLang="en-US" sz="2000"/>
              <a:t>模拟电荷漂移：</a:t>
            </a:r>
            <a:endParaRPr lang="zh-CN" altLang="en-US" sz="2000"/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53440" y="2795270"/>
            <a:ext cx="3681095" cy="32137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98795" y="2740025"/>
            <a:ext cx="3817620" cy="33851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5400000">
            <a:off x="4215130" y="73025"/>
            <a:ext cx="2506980" cy="246888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H="1">
            <a:off x="2764155" y="1311910"/>
            <a:ext cx="2677160" cy="30645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5508625" y="1357630"/>
            <a:ext cx="2049780" cy="30149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080895" y="22040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</a:t>
            </a:r>
            <a:r>
              <a:rPr lang="en-US" altLang="zh-CN"/>
              <a:t>V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350125" y="21139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-20V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7645400" y="38354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电场没有很明显的影响电子</a:t>
            </a:r>
            <a:r>
              <a:rPr lang="zh-CN" altLang="en-US"/>
              <a:t>漂移，</a:t>
            </a:r>
            <a:endParaRPr lang="zh-CN" altLang="en-US"/>
          </a:p>
          <a:p>
            <a:r>
              <a:rPr lang="zh-CN" altLang="en-US"/>
              <a:t>但没有考虑绑定</a:t>
            </a:r>
            <a:r>
              <a:rPr lang="zh-CN" altLang="en-US"/>
              <a:t>线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145780" y="2665730"/>
            <a:ext cx="3942080" cy="348742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075170" y="1736090"/>
            <a:ext cx="4502150" cy="4438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" y="1854835"/>
            <a:ext cx="4597400" cy="44577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利用</a:t>
            </a:r>
            <a:r>
              <a:rPr lang="en-US" altLang="zh-CN"/>
              <a:t>GMCP</a:t>
            </a:r>
            <a:r>
              <a:rPr lang="zh-CN" altLang="en-US"/>
              <a:t>时间戳筛除半截</a:t>
            </a:r>
            <a:r>
              <a:rPr lang="zh-CN" altLang="en-US"/>
              <a:t>事例</a:t>
            </a:r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8430" y="2687955"/>
            <a:ext cx="2647950" cy="2567305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>
            <a:off x="2446655" y="4693920"/>
            <a:ext cx="570230" cy="793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452880" y="4453890"/>
            <a:ext cx="105156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信号到达时扫描位置；由</a:t>
            </a:r>
            <a:r>
              <a:rPr lang="en-US" altLang="zh-CN" sz="1400"/>
              <a:t>GMCP</a:t>
            </a:r>
            <a:r>
              <a:rPr lang="zh-CN" altLang="en-US" sz="1400"/>
              <a:t>时间戳</a:t>
            </a:r>
            <a:r>
              <a:rPr lang="zh-CN" altLang="en-US" sz="1400"/>
              <a:t>给出</a:t>
            </a:r>
            <a:endParaRPr lang="zh-CN" altLang="en-US" sz="1400"/>
          </a:p>
        </p:txBody>
      </p:sp>
      <p:cxnSp>
        <p:nvCxnSpPr>
          <p:cNvPr id="6" name="直接箭头连接符 5"/>
          <p:cNvCxnSpPr/>
          <p:nvPr/>
        </p:nvCxnSpPr>
        <p:spPr>
          <a:xfrm flipH="1" flipV="1">
            <a:off x="1273810" y="2202815"/>
            <a:ext cx="3175" cy="28962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383030" y="2538095"/>
            <a:ext cx="2838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扫描</a:t>
            </a:r>
            <a:r>
              <a:rPr lang="zh-CN" altLang="en-US"/>
              <a:t>顺序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0050" y="2687955"/>
            <a:ext cx="2647950" cy="2567305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>
            <a:off x="7759700" y="3218815"/>
            <a:ext cx="2070100" cy="4711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7021195" y="2854325"/>
            <a:ext cx="73850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信号到达时扫描位置</a:t>
            </a:r>
            <a:endParaRPr lang="zh-CN" altLang="en-US" sz="1400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2840355" y="5099050"/>
            <a:ext cx="1061085" cy="4197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901440" y="5358765"/>
            <a:ext cx="23266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Topmetal</a:t>
            </a:r>
            <a:r>
              <a:rPr lang="zh-CN" altLang="en-US" sz="1600"/>
              <a:t>时间戳</a:t>
            </a:r>
            <a:endParaRPr lang="zh-CN" altLang="en-US" sz="1600"/>
          </a:p>
        </p:txBody>
      </p:sp>
      <p:sp>
        <p:nvSpPr>
          <p:cNvPr id="13" name="椭圆 12"/>
          <p:cNvSpPr/>
          <p:nvPr/>
        </p:nvSpPr>
        <p:spPr>
          <a:xfrm>
            <a:off x="3009265" y="4707255"/>
            <a:ext cx="75565" cy="1028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9829800" y="3634105"/>
            <a:ext cx="75565" cy="1028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利用</a:t>
            </a:r>
            <a:r>
              <a:rPr lang="en-US" altLang="zh-CN"/>
              <a:t>GMCP</a:t>
            </a:r>
            <a:r>
              <a:rPr lang="zh-CN" altLang="en-US"/>
              <a:t>时间信息筛除截断</a:t>
            </a:r>
            <a:r>
              <a:rPr lang="zh-CN" altLang="en-US"/>
              <a:t>事例</a:t>
            </a:r>
            <a:endParaRPr lang="zh-CN" altLang="en-US"/>
          </a:p>
        </p:txBody>
      </p:sp>
      <p:pic>
        <p:nvPicPr>
          <p:cNvPr id="5" name="图片 4" descr="屏幕截图 2022-10-26 0943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0130" y="1644650"/>
            <a:ext cx="4254500" cy="4521200"/>
          </a:xfrm>
          <a:prstGeom prst="rect">
            <a:avLst/>
          </a:prstGeom>
        </p:spPr>
      </p:pic>
      <p:pic>
        <p:nvPicPr>
          <p:cNvPr id="6" name="图片 5" descr="屏幕截图 2022-10-26 0944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040" y="1677670"/>
            <a:ext cx="4037965" cy="44881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24050" y="6276975"/>
            <a:ext cx="2981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未经</a:t>
            </a:r>
            <a:r>
              <a:rPr lang="en-US" altLang="zh-CN"/>
              <a:t>GMCP</a:t>
            </a:r>
            <a:r>
              <a:rPr lang="zh-CN" altLang="en-US"/>
              <a:t>时间戳</a:t>
            </a:r>
            <a:r>
              <a:rPr lang="zh-CN" altLang="en-US"/>
              <a:t>筛选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448550" y="6191250"/>
            <a:ext cx="2590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GMCP</a:t>
            </a:r>
            <a:r>
              <a:rPr lang="zh-CN" altLang="en-US"/>
              <a:t>时间戳</a:t>
            </a:r>
            <a:r>
              <a:rPr lang="zh-CN" altLang="en-US"/>
              <a:t>筛选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499475" y="840740"/>
            <a:ext cx="3600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实验数据</a:t>
            </a:r>
            <a:r>
              <a:rPr lang="en-US" altLang="zh-CN"/>
              <a:t> </a:t>
            </a:r>
            <a:r>
              <a:rPr lang="zh-CN" altLang="en-US"/>
              <a:t>探</a:t>
            </a:r>
            <a:r>
              <a:rPr lang="en-US" altLang="zh-CN"/>
              <a:t>11</a:t>
            </a:r>
            <a:r>
              <a:rPr lang="zh-CN" altLang="en-US"/>
              <a:t>，</a:t>
            </a:r>
            <a:r>
              <a:rPr lang="en-US" altLang="zh-CN"/>
              <a:t>5.9keV</a:t>
            </a:r>
            <a:r>
              <a:rPr lang="zh-CN" altLang="en-US"/>
              <a:t>无偏</a:t>
            </a:r>
            <a:r>
              <a:rPr lang="zh-CN" altLang="en-US"/>
              <a:t>源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73.xml><?xml version="1.0" encoding="utf-8"?>
<p:tagLst xmlns:p="http://schemas.openxmlformats.org/presentationml/2006/main">
  <p:tag name="KSO_WM_UNIT_PLACING_PICTURE_USER_VIEWPORT" val="{&quot;height&quot;:3676,&quot;width&quot;:4982}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7.xml><?xml version="1.0" encoding="utf-8"?>
<p:tagLst xmlns:p="http://schemas.openxmlformats.org/presentationml/2006/main">
  <p:tag name="COMMONDATA" val="eyJoZGlkIjoiOTUzMDJlODBiZDEzNTBlZDllNGRkZWQ5YjA5ZjQzMDUifQ=="/>
  <p:tag name="KSO_WPP_MARK_KEY" val="0f8ce56d-9b80-4563-a450-b2a86d927c85"/>
  <p:tag name="commondata" val="eyJoZGlkIjoiMDM2Mzg5MzZmMGU3ZThiYjllOGQ2YWM1NWMzYWU3NzIifQ=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UNIT_PLACING_PICTURE_USER_VIEWPORT" val="{&quot;height&quot;:7495,&quot;width&quot;:13189}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UNIT_PLACING_PICTURE_USER_VIEWPORT" val="{&quot;height&quot;:7495,&quot;width&quot;:6930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UNIT_PLACING_PICTURE_USER_VIEWPORT" val="{&quot;height&quot;:5083,&quot;width&quot;:8375}"/>
</p:tagLst>
</file>

<file path=ppt/tags/tag69.xml><?xml version="1.0" encoding="utf-8"?>
<p:tagLst xmlns:p="http://schemas.openxmlformats.org/presentationml/2006/main">
  <p:tag name="KSO_WM_UNIT_PLACING_PICTURE_USER_VIEWPORT" val="{&quot;height&quot;:5226,&quot;width&quot;:9508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2916.3228346456694,&quot;width&quot;:3806.9968503937007}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4366</Words>
  <Application>WPS 演示</Application>
  <PresentationFormat>宽屏</PresentationFormat>
  <Paragraphs>677</Paragraphs>
  <Slides>64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72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数据检查与残余调制修正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利用GMCP时间戳筛除半截事例</vt:lpstr>
      <vt:lpstr>利用GMCP时间信息筛除截断事例</vt:lpstr>
      <vt:lpstr>残余调制原因排查</vt:lpstr>
      <vt:lpstr>算法重建bias</vt:lpstr>
      <vt:lpstr> </vt:lpstr>
      <vt:lpstr>低能事例截断：</vt:lpstr>
      <vt:lpstr>扫描的截断：</vt:lpstr>
      <vt:lpstr>平行度的影响：</vt:lpstr>
      <vt:lpstr>PowerPoint 演示文稿</vt:lpstr>
      <vt:lpstr>Truth information Unfolding</vt:lpstr>
      <vt:lpstr>Unfolding θ induced residual</vt:lpstr>
      <vt:lpstr>PowerPoint 演示文稿</vt:lpstr>
      <vt:lpstr>PowerPoint 演示文稿</vt:lpstr>
      <vt:lpstr>Topmetal-GMCP时间差理论分布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残余调制产生原因排查</vt:lpstr>
      <vt:lpstr>厚GEM遮挡查看孔的成像</vt:lpstr>
      <vt:lpstr>旋转90°后</vt:lpstr>
      <vt:lpstr>探测器转回0°</vt:lpstr>
      <vt:lpstr>探测器转180°</vt:lpstr>
      <vt:lpstr>探测器倾斜1</vt:lpstr>
      <vt:lpstr>探测器倾斜2</vt:lpstr>
      <vt:lpstr>端窗0°</vt:lpstr>
      <vt:lpstr>端窗90°</vt:lpstr>
      <vt:lpstr>90°倾斜90°方向</vt:lpstr>
      <vt:lpstr>90°倾斜0°方向</vt:lpstr>
      <vt:lpstr>PowerPoint 演示文稿</vt:lpstr>
      <vt:lpstr>流气室测量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像素衰减快慢与残余调制</vt:lpstr>
      <vt:lpstr>PowerPoint 演示文稿</vt:lpstr>
      <vt:lpstr>PowerPoint 演示文稿</vt:lpstr>
      <vt:lpstr>探测器结构引起的残余调制测试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饭馅包子</cp:lastModifiedBy>
  <cp:revision>384</cp:revision>
  <dcterms:created xsi:type="dcterms:W3CDTF">2019-06-19T02:08:00Z</dcterms:created>
  <dcterms:modified xsi:type="dcterms:W3CDTF">2023-10-25T03:49:02Z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F81FD1DBF48C4EB182F12429EFE78005_13</vt:lpwstr>
  </property>
</Properties>
</file>