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8" r:id="rId11"/>
    <p:sldId id="269" r:id="rId12"/>
    <p:sldId id="270" r:id="rId13"/>
    <p:sldId id="271" r:id="rId14"/>
    <p:sldId id="264" r:id="rId15"/>
    <p:sldId id="265" r:id="rId16"/>
    <p:sldId id="266" r:id="rId18"/>
    <p:sldId id="267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831850" y="3750945"/>
                <a:ext cx="8575040" cy="811530"/>
              </a:xfrm>
            </p:spPr>
            <p:txBody>
              <a:bodyPr>
                <a:normAutofit fontScale="90000"/>
              </a:bodyPr>
              <a:p>
                <a:r>
                  <a:rPr lang="en-US" altLang="zh-CN"/>
                  <a:t>MACE</a:t>
                </a:r>
                <a:r>
                  <a:rPr lang="zh-CN" altLang="en-US"/>
                  <a:t>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本底初步估计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50" y="3750945"/>
                <a:ext cx="8575040" cy="8115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本底水平估计</a:t>
                </a:r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2969895"/>
            <a:ext cx="10515600" cy="320738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/>
              <a:t>TOF</a:t>
            </a:r>
            <a:r>
              <a:rPr lang="zh-CN" altLang="en-US"/>
              <a:t>的估算：</a:t>
            </a:r>
            <a:r>
              <a:rPr lang="en-US" altLang="zh-CN"/>
              <a:t>TOF = </a:t>
            </a:r>
            <a:r>
              <a:rPr lang="zh-CN" altLang="en-US"/>
              <a:t>加速电场内均加速时间</a:t>
            </a:r>
            <a:r>
              <a:rPr lang="en-US" altLang="zh-CN"/>
              <a:t> + </a:t>
            </a:r>
            <a:r>
              <a:rPr lang="zh-CN" altLang="en-US"/>
              <a:t>加速电场末端到</a:t>
            </a:r>
            <a:r>
              <a:rPr lang="en-US" altLang="zh-CN"/>
              <a:t>MCP</a:t>
            </a:r>
            <a:r>
              <a:rPr lang="zh-CN" altLang="en-US"/>
              <a:t>之间匀速运动时间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其中</a:t>
            </a:r>
            <a:r>
              <a:rPr lang="zh-CN" altLang="en-US">
                <a:sym typeface="+mn-ea"/>
              </a:rPr>
              <a:t>加速电压</a:t>
            </a:r>
            <a:r>
              <a:rPr lang="en-US" altLang="zh-CN">
                <a:sym typeface="+mn-ea"/>
              </a:rPr>
              <a:t>5kV</a:t>
            </a:r>
            <a:r>
              <a:rPr lang="zh-CN" altLang="en-US">
                <a:sym typeface="+mn-ea"/>
              </a:rPr>
              <a:t>，加速段长度</a:t>
            </a:r>
            <a:r>
              <a:rPr lang="en-US" altLang="zh-CN">
                <a:sym typeface="+mn-ea"/>
              </a:rPr>
              <a:t>0.6m</a:t>
            </a:r>
            <a:r>
              <a:rPr lang="zh-CN" altLang="en-US">
                <a:sym typeface="+mn-ea"/>
              </a:rPr>
              <a:t>，加速电场末端到</a:t>
            </a:r>
            <a:r>
              <a:rPr lang="en-US" altLang="zh-CN">
                <a:sym typeface="+mn-ea"/>
              </a:rPr>
              <a:t>MCP</a:t>
            </a:r>
            <a:r>
              <a:rPr lang="zh-CN" altLang="en-US">
                <a:sym typeface="+mn-ea"/>
              </a:rPr>
              <a:t>之间运动距离</a:t>
            </a:r>
            <a:r>
              <a:rPr lang="en-US" altLang="zh-CN">
                <a:sym typeface="+mn-ea"/>
              </a:rPr>
              <a:t>4.42m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本底水平估计</a:t>
                </a:r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>
                    <a:cs typeface="+mn-lt"/>
                  </a:rPr>
                  <a:t>设置</a:t>
                </a:r>
                <a:r>
                  <a:rPr lang="en-US" altLang="zh-CN">
                    <a:cs typeface="+mn-lt"/>
                  </a:rPr>
                  <a:t>Vegas</a:t>
                </a:r>
                <a:r>
                  <a:rPr lang="zh-CN" altLang="en-US">
                    <a:cs typeface="+mn-lt"/>
                  </a:rPr>
                  <a:t>积分采样</a:t>
                </a:r>
                <a:r>
                  <a:rPr lang="en-US" altLang="zh-CN">
                    <a:cs typeface="+mn-lt"/>
                  </a:rPr>
                  <a:t>5</a:t>
                </a:r>
                <a:r>
                  <a:rPr lang="en-US" altLang="zh-CN">
                    <a:cs typeface="+mn-lt"/>
                  </a:rPr>
                  <a:t>×10</a:t>
                </a:r>
                <a:r>
                  <a:rPr lang="en-US" altLang="zh-CN" baseline="30000">
                    <a:cs typeface="+mn-lt"/>
                  </a:rPr>
                  <a:t>7</a:t>
                </a:r>
                <a:r>
                  <a:rPr lang="zh-CN" altLang="en-US">
                    <a:cs typeface="+mn-lt"/>
                  </a:rPr>
                  <a:t>（</a:t>
                </a:r>
                <a:r>
                  <a:rPr lang="en-US" altLang="zh-CN">
                    <a:cs typeface="+mn-lt"/>
                  </a:rPr>
                  <a:t>pre-conditioning</a:t>
                </a:r>
                <a:r>
                  <a:rPr lang="zh-CN" altLang="en-US">
                    <a:cs typeface="+mn-lt"/>
                  </a:rPr>
                  <a:t>）</a:t>
                </a:r>
                <a:r>
                  <a:rPr lang="en-US" altLang="zh-CN">
                    <a:cs typeface="+mn-lt"/>
                  </a:rPr>
                  <a:t>+ 15</a:t>
                </a:r>
                <a:r>
                  <a:rPr lang="en-US" altLang="zh-CN">
                    <a:cs typeface="+mn-lt"/>
                    <a:sym typeface="+mn-ea"/>
                  </a:rPr>
                  <a:t>×10</a:t>
                </a:r>
                <a:r>
                  <a:rPr lang="en-US" altLang="zh-CN" baseline="30000">
                    <a:cs typeface="+mn-lt"/>
                    <a:sym typeface="+mn-ea"/>
                  </a:rPr>
                  <a:t>8</a:t>
                </a:r>
                <a:r>
                  <a:rPr lang="zh-CN" altLang="en-US">
                    <a:cs typeface="+mn-lt"/>
                    <a:sym typeface="+mn-ea"/>
                  </a:rPr>
                  <a:t>点。</a:t>
                </a:r>
                <a:endParaRPr lang="zh-CN" altLang="en-US">
                  <a:cs typeface="+mn-lt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>
                    <a:cs typeface="+mn-lt"/>
                    <a:sym typeface="+mn-ea"/>
                  </a:rPr>
                  <a:t>得到结果：</a:t>
                </a:r>
                <a:r>
                  <a:rPr lang="en-US" altLang="zh-CN">
                    <a:cs typeface="+mn-lt"/>
                    <a:sym typeface="+mn-ea"/>
                  </a:rPr>
                  <a:t>B = (1.4263±</a:t>
                </a:r>
                <a:r>
                  <a:rPr lang="en-US" altLang="zh-CN">
                    <a:cs typeface="+mn-lt"/>
                    <a:sym typeface="+mn-ea"/>
                  </a:rPr>
                  <a:t>0.0016)</a:t>
                </a:r>
                <a:r>
                  <a:rPr lang="en-US" altLang="zh-CN">
                    <a:cs typeface="+mn-lt"/>
                    <a:sym typeface="+mn-ea"/>
                  </a:rPr>
                  <a:t>×10</a:t>
                </a:r>
                <a:r>
                  <a:rPr lang="en-US" altLang="zh-CN" baseline="30000">
                    <a:cs typeface="+mn-lt"/>
                    <a:sym typeface="+mn-ea"/>
                  </a:rPr>
                  <a:t>-11</a:t>
                </a:r>
                <a:endParaRPr lang="en-US" altLang="zh-CN" baseline="30000">
                  <a:cs typeface="+mn-lt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>
                    <a:cs typeface="+mn-lt"/>
                    <a:sym typeface="+mn-ea"/>
                  </a:rPr>
                  <a:t>对</a:t>
                </a:r>
                <a:r>
                  <a:rPr lang="en-US" altLang="zh-CN">
                    <a:cs typeface="+mn-lt"/>
                    <a:sym typeface="+mn-ea"/>
                  </a:rPr>
                  <a:t>MACE</a:t>
                </a:r>
                <a:r>
                  <a:rPr lang="zh-CN" altLang="en-US">
                    <a:cs typeface="+mn-lt"/>
                    <a:sym typeface="+mn-ea"/>
                  </a:rPr>
                  <a:t>而言，</a:t>
                </a:r>
                <a:r>
                  <a:rPr lang="en-US" altLang="zh-CN">
                    <a:cs typeface="+mn-lt"/>
                    <a:sym typeface="+mn-ea"/>
                  </a:rPr>
                  <a:t>McMule</a:t>
                </a:r>
                <a:r>
                  <a:rPr lang="zh-CN" altLang="en-US">
                    <a:cs typeface="+mn-lt"/>
                    <a:sym typeface="+mn-ea"/>
                  </a:rPr>
                  <a:t>计算的分支比应解释为</a:t>
                </a:r>
                <a:r>
                  <a:rPr lang="zh-CN" altLang="en-US">
                    <a:solidFill>
                      <a:srgbClr val="C00000"/>
                    </a:solidFill>
                    <a:cs typeface="+mn-lt"/>
                    <a:sym typeface="+mn-ea"/>
                  </a:rPr>
                  <a:t>在真空中发生的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C00000"/>
                    </a:solidFill>
                    <a:cs typeface="+mn-lt"/>
                  </a:rPr>
                  <a:t>最终成为本底的事例数</a:t>
                </a:r>
                <a:r>
                  <a:rPr lang="zh-CN" altLang="en-US">
                    <a:cs typeface="+mn-lt"/>
                  </a:rPr>
                  <a:t>与</a:t>
                </a:r>
                <a:r>
                  <a:rPr lang="zh-CN" altLang="en-US">
                    <a:solidFill>
                      <a:srgbClr val="0070C0"/>
                    </a:solidFill>
                    <a:cs typeface="+mn-lt"/>
                  </a:rPr>
                  <a:t>缪子总衰变事例数</a:t>
                </a:r>
                <a:r>
                  <a:rPr lang="zh-CN" altLang="en-US">
                    <a:cs typeface="+mn-lt"/>
                  </a:rPr>
                  <a:t>的比值，</a:t>
                </a:r>
                <a:r>
                  <a:rPr lang="zh-CN" altLang="en-US">
                    <a:cs typeface="+mn-lt"/>
                    <a:sym typeface="+mn-ea"/>
                  </a:rPr>
                  <a:t>因为这一相空间</a:t>
                </a:r>
                <a:r>
                  <a:rPr lang="en-US" altLang="zh-CN">
                    <a:cs typeface="+mn-lt"/>
                    <a:sym typeface="+mn-ea"/>
                  </a:rPr>
                  <a:t>cut</a:t>
                </a:r>
                <a:r>
                  <a:rPr lang="zh-CN" altLang="en-US">
                    <a:cs typeface="+mn-lt"/>
                    <a:sym typeface="+mn-ea"/>
                  </a:rPr>
                  <a:t>下产生的低能正电子不能从靶材料中出来</a:t>
                </a:r>
                <a:r>
                  <a:rPr lang="zh-CN" altLang="en-US">
                    <a:cs typeface="+mn-lt"/>
                  </a:rPr>
                  <a:t>（即不应计入靶中的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cs typeface="+mn-lt"/>
                  </a:rPr>
                  <a:t>衰变，它对最终的本底无贡献）。</a:t>
                </a:r>
                <a:endParaRPr lang="zh-CN" altLang="en-US">
                  <a:cs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>
                    <a:cs typeface="+mn-lt"/>
                    <a:sym typeface="+mn-ea"/>
                  </a:rPr>
                  <a:t>因此还需计算在真空中衰变、且衰变位置横向投影在螺线管半径内（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𝑧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60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>
                    <a:cs typeface="+mn-lt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75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>
                    <a:cs typeface="+mn-lt"/>
                    <a:sym typeface="+mn-ea"/>
                  </a:rPr>
                  <a:t>）的缪子衰变数量与打靶缪子数量的比值。</a:t>
                </a:r>
                <a:r>
                  <a:rPr lang="en-US" altLang="zh-CN">
                    <a:cs typeface="+mn-lt"/>
                    <a:sym typeface="+mn-ea"/>
                  </a:rPr>
                  <a:t>full simulation</a:t>
                </a:r>
                <a:r>
                  <a:rPr lang="zh-CN" altLang="en-US">
                    <a:cs typeface="+mn-lt"/>
                    <a:sym typeface="+mn-ea"/>
                  </a:rPr>
                  <a:t>给出该值为</a:t>
                </a:r>
                <a:r>
                  <a:rPr lang="en-US" altLang="zh-CN">
                    <a:cs typeface="+mn-lt"/>
                    <a:sym typeface="+mn-ea"/>
                  </a:rPr>
                  <a:t>(0.9065±0.0095)%</a:t>
                </a:r>
                <a:endParaRPr lang="zh-CN" altLang="en-US">
                  <a:cs typeface="+mn-lt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9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本底水平估计</a:t>
                </a:r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200000"/>
                  </a:lnSpc>
                </a:pPr>
                <a:r>
                  <a:rPr lang="zh-CN" altLang="en-US"/>
                  <a:t>于是，最终的本底分支比为</a:t>
                </a:r>
                <a:r>
                  <a:rPr lang="zh-CN" altLang="en-US">
                    <a:sym typeface="+mn-ea"/>
                  </a:rPr>
                  <a:t>这两个量的乘积：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29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13</m:t>
                        </m:r>
                      </m:sup>
                    </m:sSup>
                  </m:oMath>
                </a14:m>
                <a:endParaRPr lang="zh-CN" altLang="en-US"/>
              </a:p>
              <a:p>
                <a:pPr>
                  <a:lnSpc>
                    <a:spcPct val="200000"/>
                  </a:lnSpc>
                </a:pPr>
                <a:r>
                  <a:rPr lang="zh-CN" altLang="en-US">
                    <a:sym typeface="+mn-ea"/>
                  </a:rPr>
                  <a:t>本底</a:t>
                </a:r>
                <a:r>
                  <a:rPr lang="zh-CN" altLang="en-US"/>
                  <a:t>事例率为</a:t>
                </a:r>
                <a:r>
                  <a:rPr lang="zh-CN" altLang="en-US">
                    <a:sym typeface="+mn-ea"/>
                  </a:rPr>
                  <a:t>本底分支比</a:t>
                </a:r>
                <a:r>
                  <a:rPr lang="zh-CN" altLang="en-US"/>
                  <a:t>乘以缪子束流强度（考虑</a:t>
                </a:r>
                <a:r>
                  <a:rPr lang="en-US" altLang="zh-CN"/>
                  <a:t>10</a:t>
                </a:r>
                <a:r>
                  <a:rPr lang="en-US" altLang="zh-CN" baseline="30000"/>
                  <a:t>8 </a:t>
                </a:r>
                <a:r>
                  <a:rPr lang="en-US" altLang="zh-CN"/>
                  <a:t>s</a:t>
                </a:r>
                <a:r>
                  <a:rPr lang="en-US" altLang="zh-CN" baseline="30000"/>
                  <a:t>-1</a:t>
                </a:r>
                <a:r>
                  <a:rPr lang="zh-CN" altLang="en-US"/>
                  <a:t>）</a:t>
                </a:r>
                <a:endParaRPr lang="zh-CN" altLang="en-US"/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29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sSup>
                      <m:sSupPr>
                        <m:ctrl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s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0">
                  <a:lnSpc>
                    <a:spcPct val="200000"/>
                  </a:lnSpc>
                </a:pPr>
                <a:r>
                  <a:rPr lang="zh-CN" altLang="en-US"/>
                  <a:t>运行</a:t>
                </a:r>
                <a:r>
                  <a:rPr lang="en-US" altLang="zh-CN"/>
                  <a:t>1</a:t>
                </a:r>
                <a:r>
                  <a:rPr lang="zh-CN" altLang="en-US"/>
                  <a:t>年，共有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86400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365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29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408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个本底。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+mn-lt"/>
                <a:cs typeface="+mn-lt"/>
              </a:rPr>
              <a:t>关于</a:t>
            </a:r>
            <a:r>
              <a:rPr lang="en-US" altLang="zh-CN">
                <a:latin typeface="+mn-lt"/>
                <a:cs typeface="+mn-lt"/>
              </a:rPr>
              <a:t>Mu3e</a:t>
            </a:r>
            <a:endParaRPr lang="en-US" altLang="zh-CN">
              <a:latin typeface="+mn-lt"/>
              <a:cs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800"/>
                  <a:t>Mu3e</a:t>
                </a:r>
                <a:r>
                  <a:rPr lang="zh-CN" altLang="en-US" sz="1800"/>
                  <a:t>寻找的过程是三体衰变</a:t>
                </a:r>
                <a:r>
                  <a:rPr lang="en-US" altLang="zh-CN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，其主要本底之一也是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>
                    <a:cs typeface="+mn-lt"/>
                    <a:sym typeface="+mn-ea"/>
                  </a:rPr>
                  <a:t>Mu3e</a:t>
                </a:r>
                <a:r>
                  <a:rPr lang="zh-CN" altLang="en-US" sz="1800">
                    <a:cs typeface="+mn-lt"/>
                    <a:sym typeface="+mn-ea"/>
                  </a:rPr>
                  <a:t>可直接由运动学量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排除该本底：信号过程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无丢失动量，而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的中微子会丢失部分动量。丢失能量为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miss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charged</m:t>
                        </m:r>
                      </m:sub>
                    </m:sSub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charged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信号：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miss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本底：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miss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ea typeface="仿宋" panose="02010609060101010101" charset="-122"/>
                              <a:cs typeface="Cambria Math" panose="02040503050406030204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&gt;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若谱仪是完美的，能量分辨本领无穷大（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𝐸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 sz="1800">
                    <a:sym typeface="+mn-ea"/>
                  </a:rPr>
                  <a:t>，那么信号和本底可以完全区分（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miss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1800">
                    <a:sym typeface="+mn-ea"/>
                  </a:rPr>
                  <a:t>）；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但考虑能量分辨后总要接受一个区间内的不变质量（如</a:t>
                </a:r>
                <a:r>
                  <a:rPr lang="en-US" altLang="zh-CN" sz="180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miss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σ</m:t>
                    </m:r>
                  </m:oMath>
                </a14:m>
                <a:r>
                  <a:rPr lang="zh-CN" altLang="en-US" sz="1800">
                    <a:sym typeface="+mn-ea"/>
                  </a:rPr>
                  <a:t>），允许一部分本底漏进信号区。</a:t>
                </a:r>
                <a:endParaRPr lang="zh-CN" altLang="en-US" sz="180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+mn-lt"/>
                <a:cs typeface="+mn-lt"/>
              </a:rPr>
              <a:t>Mu3e</a:t>
            </a:r>
            <a:r>
              <a:rPr lang="zh-CN" altLang="en-US">
                <a:latin typeface="+mn-lt"/>
                <a:cs typeface="+mn-lt"/>
                <a:sym typeface="+mn-ea"/>
              </a:rPr>
              <a:t>本底分支比如何依赖于</a:t>
            </a:r>
            <a:r>
              <a:rPr lang="zh-CN" altLang="en-US">
                <a:latin typeface="+mn-lt"/>
                <a:cs typeface="+mn-lt"/>
              </a:rPr>
              <a:t>能量分辨？</a:t>
            </a:r>
            <a:endParaRPr lang="zh-CN" altLang="en-US">
              <a:latin typeface="+mn-lt"/>
              <a:cs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7700" y="1825625"/>
                <a:ext cx="7207885" cy="4351655"/>
              </a:xfrm>
            </p:spPr>
            <p:txBody>
              <a:bodyPr/>
              <a:p>
                <a:pPr>
                  <a:lnSpc>
                    <a:spcPct val="200000"/>
                  </a:lnSpc>
                </a:pPr>
                <a:r>
                  <a:rPr lang="en-US" altLang="zh-CN"/>
                  <a:t>2009</a:t>
                </a:r>
                <a:r>
                  <a:rPr lang="zh-CN" altLang="en-US"/>
                  <a:t>年</a:t>
                </a:r>
                <a:r>
                  <a:rPr lang="zh-CN" altLang="en-US">
                    <a:sym typeface="+mn-ea"/>
                  </a:rPr>
                  <a:t>Rashid M. Djilkibaev和Rostislav V. Konoplich计算了领头阶的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振幅，并按从小到大的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miss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cs typeface="+mn-lt"/>
                  </a:rPr>
                  <a:t>cut</a:t>
                </a:r>
                <a:r>
                  <a:rPr lang="zh-CN" altLang="en-US">
                    <a:cs typeface="+mn-lt"/>
                  </a:rPr>
                  <a:t>）计算了本底分支比。</a:t>
                </a:r>
                <a:endParaRPr lang="zh-CN" altLang="en-US">
                  <a:cs typeface="+mn-lt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∆=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≈</m:t>
                    </m:r>
                  </m:oMath>
                </a14:m>
                <a:r>
                  <a:rPr lang="en-US" altLang="zh-CN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2.5MeV </a:t>
                </a:r>
                <a:r>
                  <a:rPr lang="zh-CN" altLang="en-US">
                    <a:cs typeface="+mn-lt"/>
                  </a:rPr>
                  <a:t>（即能量分辨率达到</a:t>
                </a:r>
                <a:r>
                  <a:rPr lang="en-US" altLang="zh-CN">
                    <a:cs typeface="+mn-lt"/>
                  </a:rPr>
                  <a:t>1.3MeV</a:t>
                </a:r>
                <a:r>
                  <a:rPr lang="zh-CN" altLang="en-US">
                    <a:cs typeface="+mn-lt"/>
                  </a:rPr>
                  <a:t>）时本底分支比可压低到</a:t>
                </a:r>
                <a:r>
                  <a:rPr lang="en-US" altLang="zh-CN">
                    <a:cs typeface="+mn-lt"/>
                  </a:rPr>
                  <a:t> O(10</a:t>
                </a:r>
                <a:r>
                  <a:rPr lang="en-US" altLang="zh-CN" baseline="30000">
                    <a:cs typeface="+mn-lt"/>
                  </a:rPr>
                  <a:t>-15</a:t>
                </a:r>
                <a:r>
                  <a:rPr lang="en-US" altLang="zh-CN">
                    <a:cs typeface="+mn-lt"/>
                  </a:rPr>
                  <a:t>)</a:t>
                </a:r>
                <a:r>
                  <a:rPr lang="zh-CN" altLang="en-US">
                    <a:cs typeface="+mn-lt"/>
                  </a:rPr>
                  <a:t>。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7700" y="1825625"/>
                <a:ext cx="7207885" cy="4351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4485" y="3142615"/>
            <a:ext cx="3218815" cy="17176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44485" y="5133340"/>
            <a:ext cx="3559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Rashid M. Djilkibaev and Rostislav V. Konoplich</a:t>
            </a:r>
            <a:r>
              <a:rPr lang="en-US" altLang="zh-CN" sz="1200"/>
              <a:t> </a:t>
            </a:r>
            <a:r>
              <a:rPr lang="zh-CN" altLang="en-US" sz="1200"/>
              <a:t>PHYSICAL REVIEW D 79, 073004 (2009)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7944485" y="2437130"/>
            <a:ext cx="2710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Leading order prediction: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+mn-lt"/>
                <a:cs typeface="+mn-lt"/>
                <a:sym typeface="+mn-ea"/>
              </a:rPr>
              <a:t>Mu3e</a:t>
            </a:r>
            <a:r>
              <a:rPr lang="zh-CN" altLang="en-US">
                <a:latin typeface="+mn-lt"/>
                <a:cs typeface="+mn-lt"/>
                <a:sym typeface="+mn-ea"/>
              </a:rPr>
              <a:t>本底分支比如何依赖于</a:t>
            </a:r>
            <a:r>
              <a:rPr lang="zh-CN" altLang="en-US">
                <a:latin typeface="+mn-lt"/>
                <a:cs typeface="+mn-lt"/>
                <a:sym typeface="+mn-ea"/>
              </a:rPr>
              <a:t>能量分辨？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2709545"/>
            <a:ext cx="5181600" cy="3467735"/>
          </a:xfrm>
        </p:spPr>
        <p:txBody>
          <a:bodyPr/>
          <a:p>
            <a:r>
              <a:rPr lang="en-US" altLang="zh-CN"/>
              <a:t>2015</a:t>
            </a:r>
            <a:r>
              <a:rPr lang="zh-CN" altLang="en-US"/>
              <a:t>年M. Fael和C. Greub在次领头阶计算了该衰变道，并</a:t>
            </a:r>
            <a:r>
              <a:rPr lang="zh-CN" altLang="en-US">
                <a:sym typeface="+mn-ea"/>
              </a:rPr>
              <a:t>以同样的方式分析了本底和能量分辨的依赖。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NLO</a:t>
            </a:r>
            <a:r>
              <a:rPr lang="zh-CN" altLang="en-US">
                <a:sym typeface="+mn-ea"/>
              </a:rPr>
              <a:t>下本底减小了</a:t>
            </a:r>
            <a:r>
              <a:rPr lang="en-US" altLang="zh-CN">
                <a:sym typeface="+mn-ea"/>
              </a:rPr>
              <a:t>10%~20%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81700" y="2709545"/>
            <a:ext cx="5181600" cy="2583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81700" y="2112645"/>
            <a:ext cx="3446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Next-to-leading order prediction: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81700" y="5521325"/>
            <a:ext cx="251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ym typeface="+mn-ea"/>
              </a:rPr>
              <a:t>M. Fael</a:t>
            </a:r>
            <a:r>
              <a:rPr lang="en-US" altLang="zh-CN" sz="1400">
                <a:sym typeface="+mn-ea"/>
              </a:rPr>
              <a:t> and </a:t>
            </a:r>
            <a:r>
              <a:rPr lang="zh-CN" altLang="en-US" sz="1400">
                <a:sym typeface="+mn-ea"/>
              </a:rPr>
              <a:t>C. Greub</a:t>
            </a:r>
            <a:endParaRPr lang="zh-CN" altLang="en-US" sz="1400">
              <a:sym typeface="+mn-ea"/>
            </a:endParaRPr>
          </a:p>
          <a:p>
            <a:r>
              <a:rPr lang="zh-CN" altLang="en-US" sz="1400"/>
              <a:t>JHEP 01 (2017) 084</a:t>
            </a:r>
            <a:endParaRPr lang="en-US" altLang="zh-CN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+mn-lt"/>
                <a:cs typeface="+mn-lt"/>
              </a:rPr>
              <a:t>MACE</a:t>
            </a:r>
            <a:r>
              <a:rPr lang="zh-CN" altLang="en-US">
                <a:latin typeface="+mn-lt"/>
                <a:cs typeface="+mn-lt"/>
              </a:rPr>
              <a:t>可否参考</a:t>
            </a:r>
            <a:r>
              <a:rPr lang="en-US" altLang="zh-CN">
                <a:latin typeface="+mn-lt"/>
                <a:cs typeface="+mn-lt"/>
              </a:rPr>
              <a:t>Mu3e</a:t>
            </a:r>
            <a:r>
              <a:rPr lang="zh-CN" altLang="en-US">
                <a:latin typeface="+mn-lt"/>
                <a:cs typeface="+mn-lt"/>
              </a:rPr>
              <a:t>的经验？</a:t>
            </a:r>
            <a:endParaRPr lang="zh-CN" altLang="en-US">
              <a:latin typeface="+mn-lt"/>
              <a:cs typeface="+mn-lt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47700" y="1825625"/>
            <a:ext cx="7331075" cy="435165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可能可以，但不能照抄。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MACE</a:t>
            </a:r>
            <a:r>
              <a:rPr lang="zh-CN" altLang="en-US"/>
              <a:t>和</a:t>
            </a:r>
            <a:r>
              <a:rPr lang="en-US" altLang="zh-CN"/>
              <a:t>Mu3e</a:t>
            </a:r>
            <a:r>
              <a:rPr lang="zh-CN" altLang="en-US"/>
              <a:t>在这一点上的区别在于</a:t>
            </a:r>
            <a:r>
              <a:rPr lang="en-US" altLang="zh-CN"/>
              <a:t>Mu3e</a:t>
            </a:r>
            <a:r>
              <a:rPr lang="zh-CN" altLang="en-US"/>
              <a:t>的信号无动量丢失，而</a:t>
            </a:r>
            <a:r>
              <a:rPr lang="en-US" altLang="zh-CN"/>
              <a:t>MACE</a:t>
            </a:r>
            <a:r>
              <a:rPr lang="zh-CN" altLang="en-US"/>
              <a:t>存在一个正电子的丢失。因此还要寻找其他动力学量或优化探测器设计来进一步减少本底。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303260" y="1962785"/>
            <a:ext cx="3888740" cy="2932430"/>
            <a:chOff x="13096" y="5552"/>
            <a:chExt cx="6124" cy="4618"/>
          </a:xfrm>
        </p:grpSpPr>
        <p:cxnSp>
          <p:nvCxnSpPr>
            <p:cNvPr id="29" name="直接箭头连接符 28"/>
            <p:cNvCxnSpPr>
              <a:stCxn id="35" idx="0"/>
              <a:endCxn id="31" idx="0"/>
            </p:cNvCxnSpPr>
            <p:nvPr/>
          </p:nvCxnSpPr>
          <p:spPr>
            <a:xfrm>
              <a:off x="15062" y="7971"/>
              <a:ext cx="884" cy="96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35" idx="0"/>
              <a:endCxn id="32" idx="0"/>
            </p:cNvCxnSpPr>
            <p:nvPr/>
          </p:nvCxnSpPr>
          <p:spPr>
            <a:xfrm>
              <a:off x="15062" y="7971"/>
              <a:ext cx="364" cy="1204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 rot="19320000">
              <a:off x="15885" y="8877"/>
              <a:ext cx="44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20580000">
              <a:off x="15280" y="9163"/>
              <a:ext cx="4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4320000">
              <a:off x="14579" y="7947"/>
              <a:ext cx="1417" cy="1417"/>
            </a:xfrm>
            <a:prstGeom prst="arc">
              <a:avLst>
                <a:gd name="adj1" fmla="val 3008898"/>
                <a:gd name="adj2" fmla="val 10762896"/>
              </a:avLst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900000" flipV="1">
              <a:off x="14980" y="8361"/>
              <a:ext cx="3042" cy="120"/>
            </a:xfrm>
            <a:custGeom>
              <a:avLst/>
              <a:gdLst>
                <a:gd name="connisteX0" fmla="*/ 0 w 4330700"/>
                <a:gd name="connsiteY0" fmla="*/ 137160 h 137160"/>
                <a:gd name="connisteX1" fmla="*/ 736600 w 4330700"/>
                <a:gd name="connsiteY1" fmla="*/ 6350 h 137160"/>
                <a:gd name="connisteX2" fmla="*/ 1447800 w 4330700"/>
                <a:gd name="connsiteY2" fmla="*/ 130810 h 137160"/>
                <a:gd name="connisteX3" fmla="*/ 2171700 w 4330700"/>
                <a:gd name="connsiteY3" fmla="*/ 0 h 137160"/>
                <a:gd name="connisteX4" fmla="*/ 2889250 w 4330700"/>
                <a:gd name="connsiteY4" fmla="*/ 130810 h 137160"/>
                <a:gd name="connisteX5" fmla="*/ 3606800 w 4330700"/>
                <a:gd name="connsiteY5" fmla="*/ 0 h 137160"/>
                <a:gd name="connisteX6" fmla="*/ 4330700 w 4330700"/>
                <a:gd name="connsiteY6" fmla="*/ 130810 h 1371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4330700" h="137160">
                  <a:moveTo>
                    <a:pt x="0" y="137160"/>
                  </a:moveTo>
                  <a:cubicBezTo>
                    <a:pt x="133350" y="108585"/>
                    <a:pt x="447040" y="7620"/>
                    <a:pt x="736600" y="6350"/>
                  </a:cubicBezTo>
                  <a:cubicBezTo>
                    <a:pt x="1026160" y="5080"/>
                    <a:pt x="1160780" y="132080"/>
                    <a:pt x="1447800" y="130810"/>
                  </a:cubicBezTo>
                  <a:cubicBezTo>
                    <a:pt x="1734820" y="129540"/>
                    <a:pt x="1883410" y="0"/>
                    <a:pt x="2171700" y="0"/>
                  </a:cubicBezTo>
                  <a:cubicBezTo>
                    <a:pt x="2459990" y="0"/>
                    <a:pt x="2602230" y="130810"/>
                    <a:pt x="2889250" y="130810"/>
                  </a:cubicBezTo>
                  <a:cubicBezTo>
                    <a:pt x="3176270" y="130810"/>
                    <a:pt x="3318510" y="0"/>
                    <a:pt x="3606800" y="0"/>
                  </a:cubicBezTo>
                  <a:cubicBezTo>
                    <a:pt x="3895090" y="0"/>
                    <a:pt x="4200525" y="102235"/>
                    <a:pt x="4330700" y="130810"/>
                  </a:cubicBez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弧形 34"/>
            <p:cNvSpPr/>
            <p:nvPr/>
          </p:nvSpPr>
          <p:spPr>
            <a:xfrm>
              <a:off x="15042" y="5652"/>
              <a:ext cx="4178" cy="4076"/>
            </a:xfrm>
            <a:prstGeom prst="arc">
              <a:avLst>
                <a:gd name="adj1" fmla="val 10335398"/>
                <a:gd name="adj2" fmla="val 14599285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箭头连接符 35"/>
            <p:cNvCxnSpPr/>
            <p:nvPr/>
          </p:nvCxnSpPr>
          <p:spPr>
            <a:xfrm>
              <a:off x="13096" y="7458"/>
              <a:ext cx="1949" cy="516"/>
            </a:xfrm>
            <a:prstGeom prst="straightConnector1">
              <a:avLst/>
            </a:prstGeom>
            <a:ln w="19050" cmpd="sng">
              <a:solidFill>
                <a:schemeClr val="bg1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18660000">
              <a:off x="14517" y="6037"/>
              <a:ext cx="150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-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(CDC)</a:t>
              </a:r>
              <a:endPara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 rot="900000">
              <a:off x="15560" y="7641"/>
              <a:ext cx="242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+ </a:t>
              </a:r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(accelerated and</a:t>
              </a:r>
              <a:endPara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guided to MCP)</a:t>
              </a:r>
              <a:endPara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 rot="3540000">
              <a:off x="13470" y="8933"/>
              <a:ext cx="1944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+ </a:t>
              </a:r>
              <a:r>
                <a:rPr lang="en-US" altLang="zh-CN" sz="1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(missing)</a:t>
              </a:r>
              <a:endParaRPr lang="en-US" altLang="zh-CN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 rot="900000">
              <a:off x="13465" y="7101"/>
              <a:ext cx="593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ea typeface="仿宋" panose="02010609060101010101" charset="-122"/>
                  <a:cs typeface="+mn-lt"/>
                </a:rPr>
                <a:t>μ</a:t>
              </a:r>
              <a:r>
                <a:rPr lang="en-US" altLang="zh-CN" sz="1600" baseline="30000" dirty="0" smtClean="0">
                  <a:solidFill>
                    <a:schemeClr val="bg1">
                      <a:lumMod val="50000"/>
                    </a:schemeClr>
                  </a:solidFill>
                  <a:ea typeface="仿宋" panose="02010609060101010101" charset="-122"/>
                  <a:cs typeface="+mn-lt"/>
                </a:rPr>
                <a:t>+</a:t>
              </a:r>
              <a:endParaRPr lang="en-US" altLang="zh-CN" sz="1600" baseline="300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8157845" y="4832350"/>
            <a:ext cx="540000" cy="540000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261985" y="4961255"/>
            <a:ext cx="327660" cy="90551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261985" y="4961255"/>
            <a:ext cx="718820" cy="650875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/>
                  <a:t>MACE</a:t>
                </a:r>
                <a:r>
                  <a:rPr lang="zh-CN" altLang="en-US"/>
                  <a:t>通过反缪子素衰变</a:t>
                </a:r>
                <a:r>
                  <a:rPr lang="zh-CN" altLang="en-US">
                    <a:sym typeface="+mn-ea"/>
                  </a:rPr>
                  <a:t>寻找缪子素转化过程，信号过程为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M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en-US" altLang="zh-CN" i="1">
                  <a:solidFill>
                    <a:srgbClr val="0000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solidFill>
                    <a:srgbClr val="0000FF"/>
                  </a:solidFill>
                  <a:latin typeface="Cambria Math" panose="02040503050406030204" charset="0"/>
                  <a:ea typeface="仿宋" panose="02010609060101010101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H="1">
            <a:off x="3182620" y="4622165"/>
            <a:ext cx="157480" cy="737235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340100" y="4622165"/>
            <a:ext cx="452120" cy="62103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8261985" y="4961255"/>
            <a:ext cx="210820" cy="10160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/>
                  <a:t>MACE</a:t>
                </a:r>
                <a:r>
                  <a:rPr lang="zh-CN" altLang="en-US" b="0"/>
                  <a:t>信号过程</a:t>
                </a:r>
                <a:r>
                  <a:rPr lang="en-US" altLang="zh-CN" b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M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标题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0" y="2321560"/>
            <a:ext cx="1961227" cy="14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85" y="5252720"/>
            <a:ext cx="1961036" cy="1440000"/>
          </a:xfrm>
          <a:prstGeom prst="rect">
            <a:avLst/>
          </a:prstGeom>
        </p:spPr>
      </p:pic>
      <p:sp>
        <p:nvSpPr>
          <p:cNvPr id="128" name="弧形 127"/>
          <p:cNvSpPr/>
          <p:nvPr/>
        </p:nvSpPr>
        <p:spPr>
          <a:xfrm>
            <a:off x="3322320" y="3143250"/>
            <a:ext cx="2653030" cy="2588260"/>
          </a:xfrm>
          <a:prstGeom prst="arc">
            <a:avLst>
              <a:gd name="adj1" fmla="val 10335398"/>
              <a:gd name="adj2" fmla="val 145992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9" name="直接箭头连接符 128"/>
          <p:cNvCxnSpPr/>
          <p:nvPr/>
        </p:nvCxnSpPr>
        <p:spPr>
          <a:xfrm>
            <a:off x="3322320" y="4622165"/>
            <a:ext cx="1822450" cy="4819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 rot="18360000">
            <a:off x="2679383" y="3251200"/>
            <a:ext cx="12903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(26MeV avg.)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(CDC)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 rot="900000">
            <a:off x="3823018" y="4197350"/>
            <a:ext cx="13233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(13.5eV avg.)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(accelerated and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guided to MCP)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5" name="弧形 134"/>
          <p:cNvSpPr/>
          <p:nvPr/>
        </p:nvSpPr>
        <p:spPr>
          <a:xfrm>
            <a:off x="8053705" y="3257550"/>
            <a:ext cx="2160000" cy="2160000"/>
          </a:xfrm>
          <a:prstGeom prst="arc">
            <a:avLst>
              <a:gd name="adj1" fmla="val 8673094"/>
              <a:gd name="adj2" fmla="val 1828833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6814821" y="4669155"/>
            <a:ext cx="13430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(13.5eV avg.)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(accelerated and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guided to 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44" name="直接箭头连接符 143"/>
          <p:cNvCxnSpPr/>
          <p:nvPr/>
        </p:nvCxnSpPr>
        <p:spPr>
          <a:xfrm>
            <a:off x="5511165" y="4437380"/>
            <a:ext cx="10852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5494020" y="4018915"/>
            <a:ext cx="1120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Front view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6" name="立方体 145"/>
          <p:cNvSpPr/>
          <p:nvPr/>
        </p:nvSpPr>
        <p:spPr>
          <a:xfrm>
            <a:off x="2433320" y="4385310"/>
            <a:ext cx="335280" cy="716280"/>
          </a:xfrm>
          <a:prstGeom prst="cube">
            <a:avLst>
              <a:gd name="adj" fmla="val 60606"/>
            </a:avLst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7" name="文本框 146"/>
          <p:cNvSpPr txBox="1"/>
          <p:nvPr/>
        </p:nvSpPr>
        <p:spPr>
          <a:xfrm>
            <a:off x="2226945" y="5128260"/>
            <a:ext cx="7473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Target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9" name="文本框 148"/>
          <p:cNvSpPr txBox="1"/>
          <p:nvPr/>
        </p:nvSpPr>
        <p:spPr>
          <a:xfrm rot="18300000">
            <a:off x="7337108" y="3250565"/>
            <a:ext cx="12903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2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(26MeV avg.)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(CDC)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6" name="直接箭头连接符 125"/>
          <p:cNvCxnSpPr/>
          <p:nvPr/>
        </p:nvCxnSpPr>
        <p:spPr>
          <a:xfrm flipV="1">
            <a:off x="2682875" y="4634230"/>
            <a:ext cx="638810" cy="13589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600000">
            <a:off x="3019425" y="531177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19500000">
            <a:off x="3726180" y="517207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8660000">
            <a:off x="8935085" y="552132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20400000">
            <a:off x="8486775" y="5801360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223250" y="4960620"/>
            <a:ext cx="36000" cy="36000"/>
          </a:xfrm>
          <a:prstGeom prst="ellips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>
                    <a:sym typeface="+mn-ea"/>
                  </a:rPr>
                  <a:t>MACE</a:t>
                </a:r>
                <a:r>
                  <a:rPr lang="zh-CN" altLang="en-US" b="0">
                    <a:sym typeface="+mn-ea"/>
                  </a:rPr>
                  <a:t>本底过程</a:t>
                </a:r>
                <a:r>
                  <a:rPr lang="en-US" altLang="zh-CN" b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信号的特征是一个高能电子和一个极低能正电子，符合这一特征的过程可成为本底。</a:t>
                </a:r>
                <a:endParaRPr lang="zh-CN" altLang="en-US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是标准模型容许的衰变，分支比为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该衰变可同时产生一个极低能的正电子和一个高能电子。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610" y="2882900"/>
            <a:ext cx="5400000" cy="3863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9650" y="2882900"/>
            <a:ext cx="5400000" cy="3863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4140" y="3101975"/>
            <a:ext cx="3033395" cy="22517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1609725" y="4714875"/>
            <a:ext cx="1264285" cy="76835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060" y="400050"/>
            <a:ext cx="4523740" cy="1042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2" name="直接箭头连接符 11"/>
          <p:cNvCxnSpPr>
            <a:stCxn id="128" idx="0"/>
            <a:endCxn id="14" idx="0"/>
          </p:cNvCxnSpPr>
          <p:nvPr/>
        </p:nvCxnSpPr>
        <p:spPr>
          <a:xfrm>
            <a:off x="3324860" y="4621530"/>
            <a:ext cx="561340" cy="61087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28" idx="0"/>
            <a:endCxn id="15" idx="0"/>
          </p:cNvCxnSpPr>
          <p:nvPr/>
        </p:nvCxnSpPr>
        <p:spPr>
          <a:xfrm>
            <a:off x="3324860" y="4621530"/>
            <a:ext cx="231140" cy="76454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19320000">
            <a:off x="3847465" y="5196840"/>
            <a:ext cx="284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20580000">
            <a:off x="3463290" y="5378450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弧形 7"/>
          <p:cNvSpPr/>
          <p:nvPr/>
        </p:nvSpPr>
        <p:spPr>
          <a:xfrm rot="4320000">
            <a:off x="3017951" y="4606082"/>
            <a:ext cx="900000" cy="900000"/>
          </a:xfrm>
          <a:prstGeom prst="arc">
            <a:avLst>
              <a:gd name="adj1" fmla="val 3008898"/>
              <a:gd name="adj2" fmla="val 10762896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 rot="900000" flipV="1">
            <a:off x="3272790" y="4869180"/>
            <a:ext cx="1931670" cy="76200"/>
          </a:xfrm>
          <a:custGeom>
            <a:avLst/>
            <a:gdLst>
              <a:gd name="connisteX0" fmla="*/ 0 w 4330700"/>
              <a:gd name="connsiteY0" fmla="*/ 137160 h 137160"/>
              <a:gd name="connisteX1" fmla="*/ 736600 w 4330700"/>
              <a:gd name="connsiteY1" fmla="*/ 6350 h 137160"/>
              <a:gd name="connisteX2" fmla="*/ 1447800 w 4330700"/>
              <a:gd name="connsiteY2" fmla="*/ 130810 h 137160"/>
              <a:gd name="connisteX3" fmla="*/ 2171700 w 4330700"/>
              <a:gd name="connsiteY3" fmla="*/ 0 h 137160"/>
              <a:gd name="connisteX4" fmla="*/ 2889250 w 4330700"/>
              <a:gd name="connsiteY4" fmla="*/ 130810 h 137160"/>
              <a:gd name="connisteX5" fmla="*/ 3606800 w 4330700"/>
              <a:gd name="connsiteY5" fmla="*/ 0 h 137160"/>
              <a:gd name="connisteX6" fmla="*/ 4330700 w 4330700"/>
              <a:gd name="connsiteY6" fmla="*/ 130810 h 137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4330700" h="137160">
                <a:moveTo>
                  <a:pt x="0" y="137160"/>
                </a:moveTo>
                <a:cubicBezTo>
                  <a:pt x="133350" y="108585"/>
                  <a:pt x="447040" y="7620"/>
                  <a:pt x="736600" y="6350"/>
                </a:cubicBezTo>
                <a:cubicBezTo>
                  <a:pt x="1026160" y="5080"/>
                  <a:pt x="1160780" y="132080"/>
                  <a:pt x="1447800" y="130810"/>
                </a:cubicBezTo>
                <a:cubicBezTo>
                  <a:pt x="1734820" y="129540"/>
                  <a:pt x="1883410" y="0"/>
                  <a:pt x="2171700" y="0"/>
                </a:cubicBezTo>
                <a:cubicBezTo>
                  <a:pt x="2459990" y="0"/>
                  <a:pt x="2602230" y="130810"/>
                  <a:pt x="2889250" y="130810"/>
                </a:cubicBezTo>
                <a:cubicBezTo>
                  <a:pt x="3176270" y="130810"/>
                  <a:pt x="3318510" y="0"/>
                  <a:pt x="3606800" y="0"/>
                </a:cubicBezTo>
                <a:cubicBezTo>
                  <a:pt x="3895090" y="0"/>
                  <a:pt x="4200525" y="102235"/>
                  <a:pt x="4330700" y="13081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en-US" altLang="zh-CN" b="0">
                    <a:sym typeface="+mn-ea"/>
                  </a:rPr>
                  <a:t>MACE</a:t>
                </a:r>
                <a:r>
                  <a:rPr lang="zh-CN" altLang="en-US" b="0">
                    <a:sym typeface="+mn-ea"/>
                  </a:rPr>
                  <a:t>本底过程</a:t>
                </a:r>
                <a:r>
                  <a:rPr lang="en-US" altLang="zh-CN" b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若缪子按该衰变道衰变，且有一个正电子能量极低，那么该事例可能被误认为信号。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128" name="弧形 127"/>
          <p:cNvSpPr/>
          <p:nvPr/>
        </p:nvSpPr>
        <p:spPr>
          <a:xfrm>
            <a:off x="3312160" y="3148965"/>
            <a:ext cx="2653030" cy="2588260"/>
          </a:xfrm>
          <a:prstGeom prst="arc">
            <a:avLst>
              <a:gd name="adj1" fmla="val 10335398"/>
              <a:gd name="adj2" fmla="val 145992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6" name="直接箭头连接符 125"/>
          <p:cNvCxnSpPr/>
          <p:nvPr/>
        </p:nvCxnSpPr>
        <p:spPr>
          <a:xfrm>
            <a:off x="2076450" y="4295775"/>
            <a:ext cx="1237615" cy="32766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 rot="18660000">
            <a:off x="2978468" y="3393440"/>
            <a:ext cx="9525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(CDC)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 rot="840000">
            <a:off x="3641091" y="4411980"/>
            <a:ext cx="1542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(accelerated and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guided to 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3540000">
            <a:off x="2744471" y="5232400"/>
            <a:ext cx="3727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endParaRPr lang="en-US" altLang="zh-CN" sz="1600" baseline="300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 rot="900000">
            <a:off x="2310765" y="4069080"/>
            <a:ext cx="3765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μ</a:t>
            </a:r>
            <a:r>
              <a:rPr lang="en-US" altLang="zh-CN" sz="1600" baseline="300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+</a:t>
            </a:r>
            <a:endParaRPr lang="en-US" altLang="zh-CN" sz="1600" baseline="30000" dirty="0" smtClean="0">
              <a:solidFill>
                <a:schemeClr val="bg1">
                  <a:lumMod val="50000"/>
                </a:schemeClr>
              </a:solidFill>
              <a:ea typeface="仿宋" panose="02010609060101010101" charset="-122"/>
              <a:cs typeface="+mn-lt"/>
            </a:endParaRPr>
          </a:p>
        </p:txBody>
      </p:sp>
      <p:cxnSp>
        <p:nvCxnSpPr>
          <p:cNvPr id="144" name="直接箭头连接符 143"/>
          <p:cNvCxnSpPr/>
          <p:nvPr/>
        </p:nvCxnSpPr>
        <p:spPr>
          <a:xfrm>
            <a:off x="5511165" y="4437380"/>
            <a:ext cx="10852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文本框 144"/>
          <p:cNvSpPr txBox="1"/>
          <p:nvPr/>
        </p:nvSpPr>
        <p:spPr>
          <a:xfrm>
            <a:off x="5494020" y="4018915"/>
            <a:ext cx="1120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Front view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411720" y="3017520"/>
            <a:ext cx="2802255" cy="3023235"/>
            <a:chOff x="11672" y="4752"/>
            <a:chExt cx="4413" cy="4761"/>
          </a:xfrm>
        </p:grpSpPr>
        <p:cxnSp>
          <p:nvCxnSpPr>
            <p:cNvPr id="16" name="直接箭头连接符 15"/>
            <p:cNvCxnSpPr>
              <a:stCxn id="20" idx="3"/>
              <a:endCxn id="19" idx="0"/>
            </p:cNvCxnSpPr>
            <p:nvPr/>
          </p:nvCxnSpPr>
          <p:spPr>
            <a:xfrm>
              <a:off x="12996" y="7803"/>
              <a:ext cx="1304" cy="1211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20" idx="3"/>
              <a:endCxn id="18" idx="0"/>
            </p:cNvCxnSpPr>
            <p:nvPr/>
          </p:nvCxnSpPr>
          <p:spPr>
            <a:xfrm>
              <a:off x="12996" y="7803"/>
              <a:ext cx="1735" cy="48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弧形 134"/>
            <p:cNvSpPr/>
            <p:nvPr/>
          </p:nvSpPr>
          <p:spPr>
            <a:xfrm>
              <a:off x="12683" y="5130"/>
              <a:ext cx="3402" cy="3402"/>
            </a:xfrm>
            <a:prstGeom prst="arc">
              <a:avLst>
                <a:gd name="adj1" fmla="val 8673094"/>
                <a:gd name="adj2" fmla="val 18288333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3141" y="7050"/>
              <a:ext cx="242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+ </a:t>
              </a:r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(accelerated and</a:t>
              </a:r>
              <a:endPara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guided to MCP)</a:t>
              </a:r>
              <a:endPara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 rot="18660000">
              <a:off x="12168" y="5237"/>
              <a:ext cx="150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-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(CDC)</a:t>
              </a:r>
              <a:endPara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17220000">
              <a:off x="14761" y="8097"/>
              <a:ext cx="4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8840000">
              <a:off x="14267" y="8933"/>
              <a:ext cx="4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flipH="1">
              <a:off x="12154" y="7813"/>
              <a:ext cx="1701" cy="1701"/>
            </a:xfrm>
            <a:prstGeom prst="arc">
              <a:avLst>
                <a:gd name="adj1" fmla="val 16243130"/>
                <a:gd name="adj2" fmla="val 342656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971" y="7658"/>
              <a:ext cx="170" cy="170"/>
            </a:xfrm>
            <a:prstGeom prst="ellips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rot="17820000">
              <a:off x="11644" y="8015"/>
              <a:ext cx="587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+</a:t>
              </a:r>
              <a:endPara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当前实验设计中本底排除方法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723390"/>
                <a:ext cx="7409180" cy="4733290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cs typeface="+mn-lt"/>
                  </a:rPr>
                  <a:t>当前设计中压制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8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1800">
                    <a:cs typeface="+mn-lt"/>
                  </a:rPr>
                  <a:t>的主要手段有三个，其中一个限制事例拓扑，另外两个限制低能正电子的动量：</a:t>
                </a:r>
                <a:endParaRPr lang="zh-CN" altLang="en-US" sz="1800">
                  <a:cs typeface="+mn-lt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sz="1800">
                    <a:cs typeface="+mn-lt"/>
                    <a:sym typeface="+mn-ea"/>
                  </a:rPr>
                  <a:t>三带电轻子符合（限制事例拓扑）</a:t>
                </a:r>
                <a:r>
                  <a:rPr lang="zh-CN" altLang="en-US" sz="1800">
                    <a:cs typeface="+mn-lt"/>
                  </a:rPr>
                  <a:t>：</a:t>
                </a:r>
                <a:endParaRPr lang="zh-CN" altLang="en-US" sz="1800">
                  <a:cs typeface="+mn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cs typeface="+mn-lt"/>
                  </a:rPr>
                  <a:t>信号过程不产生高能正电子，而本底过程会同时产生一个高能正电子和一个高能电子。</a:t>
                </a:r>
                <a:endParaRPr lang="zh-CN" altLang="en-US">
                  <a:cs typeface="+mn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cs typeface="+mn-lt"/>
                  </a:rPr>
                  <a:t>若CDC同时探测到一个电子和一个正电子，且与MCP和EMCal探测到的低能正电子符合（即另一个正电子没有丢失），则该事例被丢弃。</a:t>
                </a:r>
                <a:endParaRPr lang="zh-CN" altLang="en-US">
                  <a:cs typeface="+mn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cs typeface="+mn-lt"/>
                  </a:rPr>
                  <a:t>高能正电子丢失（未被</a:t>
                </a:r>
                <a:r>
                  <a:rPr lang="en-US" altLang="zh-CN">
                    <a:cs typeface="+mn-lt"/>
                  </a:rPr>
                  <a:t>CDC</a:t>
                </a:r>
                <a:r>
                  <a:rPr lang="zh-CN" altLang="en-US">
                    <a:cs typeface="+mn-lt"/>
                  </a:rPr>
                  <a:t>探测到）</a:t>
                </a:r>
                <a:r>
                  <a:rPr lang="zh-CN" altLang="en-US">
                    <a:cs typeface="+mn-lt"/>
                    <a:sym typeface="+mn-ea"/>
                  </a:rPr>
                  <a:t>时会漏过本底。这些本底由其他方法进一步排除。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723390"/>
                <a:ext cx="7409180" cy="473329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>
            <a:stCxn id="128" idx="0"/>
            <a:endCxn id="7" idx="0"/>
          </p:cNvCxnSpPr>
          <p:nvPr/>
        </p:nvCxnSpPr>
        <p:spPr>
          <a:xfrm>
            <a:off x="9551670" y="1884680"/>
            <a:ext cx="561340" cy="61087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stCxn id="128" idx="0"/>
            <a:endCxn id="10" idx="0"/>
          </p:cNvCxnSpPr>
          <p:nvPr/>
        </p:nvCxnSpPr>
        <p:spPr>
          <a:xfrm>
            <a:off x="9551670" y="1884680"/>
            <a:ext cx="243840" cy="89662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19320000">
            <a:off x="10074275" y="2459990"/>
            <a:ext cx="284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20580000">
            <a:off x="9702800" y="2773680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900000" flipV="1">
            <a:off x="9499600" y="2132330"/>
            <a:ext cx="1931670" cy="76200"/>
          </a:xfrm>
          <a:custGeom>
            <a:avLst/>
            <a:gdLst>
              <a:gd name="connisteX0" fmla="*/ 0 w 4330700"/>
              <a:gd name="connsiteY0" fmla="*/ 137160 h 137160"/>
              <a:gd name="connisteX1" fmla="*/ 736600 w 4330700"/>
              <a:gd name="connsiteY1" fmla="*/ 6350 h 137160"/>
              <a:gd name="connisteX2" fmla="*/ 1447800 w 4330700"/>
              <a:gd name="connsiteY2" fmla="*/ 130810 h 137160"/>
              <a:gd name="connisteX3" fmla="*/ 2171700 w 4330700"/>
              <a:gd name="connsiteY3" fmla="*/ 0 h 137160"/>
              <a:gd name="connisteX4" fmla="*/ 2889250 w 4330700"/>
              <a:gd name="connsiteY4" fmla="*/ 130810 h 137160"/>
              <a:gd name="connisteX5" fmla="*/ 3606800 w 4330700"/>
              <a:gd name="connsiteY5" fmla="*/ 0 h 137160"/>
              <a:gd name="connisteX6" fmla="*/ 4330700 w 4330700"/>
              <a:gd name="connsiteY6" fmla="*/ 130810 h 137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4330700" h="137160">
                <a:moveTo>
                  <a:pt x="0" y="137160"/>
                </a:moveTo>
                <a:cubicBezTo>
                  <a:pt x="133350" y="108585"/>
                  <a:pt x="447040" y="7620"/>
                  <a:pt x="736600" y="6350"/>
                </a:cubicBezTo>
                <a:cubicBezTo>
                  <a:pt x="1026160" y="5080"/>
                  <a:pt x="1160780" y="132080"/>
                  <a:pt x="1447800" y="130810"/>
                </a:cubicBezTo>
                <a:cubicBezTo>
                  <a:pt x="1734820" y="129540"/>
                  <a:pt x="1883410" y="0"/>
                  <a:pt x="2171700" y="0"/>
                </a:cubicBezTo>
                <a:cubicBezTo>
                  <a:pt x="2459990" y="0"/>
                  <a:pt x="2602230" y="130810"/>
                  <a:pt x="2889250" y="130810"/>
                </a:cubicBezTo>
                <a:cubicBezTo>
                  <a:pt x="3176270" y="130810"/>
                  <a:pt x="3318510" y="0"/>
                  <a:pt x="3606800" y="0"/>
                </a:cubicBezTo>
                <a:cubicBezTo>
                  <a:pt x="3895090" y="0"/>
                  <a:pt x="4200525" y="102235"/>
                  <a:pt x="4330700" y="13081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弧形 127"/>
          <p:cNvSpPr/>
          <p:nvPr/>
        </p:nvSpPr>
        <p:spPr>
          <a:xfrm>
            <a:off x="9538970" y="412115"/>
            <a:ext cx="2653030" cy="2588260"/>
          </a:xfrm>
          <a:prstGeom prst="arc">
            <a:avLst>
              <a:gd name="adj1" fmla="val 10335398"/>
              <a:gd name="adj2" fmla="val 145992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303260" y="1558925"/>
            <a:ext cx="1237615" cy="32766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8660000">
            <a:off x="9205278" y="656590"/>
            <a:ext cx="9525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(CDC)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rot="4560000">
            <a:off x="8528050" y="2401570"/>
            <a:ext cx="10471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e+ (CDC)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rot="900000">
            <a:off x="8537575" y="1332230"/>
            <a:ext cx="3765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μ</a:t>
            </a:r>
            <a:r>
              <a:rPr lang="en-US" altLang="zh-CN" sz="1600" baseline="300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+</a:t>
            </a:r>
            <a:endParaRPr lang="en-US" altLang="zh-CN" sz="1600" baseline="30000" dirty="0" smtClean="0">
              <a:solidFill>
                <a:schemeClr val="bg1">
                  <a:lumMod val="50000"/>
                </a:schemeClr>
              </a:solidFill>
              <a:ea typeface="仿宋" panose="02010609060101010101" charset="-122"/>
              <a:cs typeface="+mn-lt"/>
            </a:endParaRPr>
          </a:p>
        </p:txBody>
      </p:sp>
      <p:sp>
        <p:nvSpPr>
          <p:cNvPr id="11" name="弧形 10"/>
          <p:cNvSpPr/>
          <p:nvPr/>
        </p:nvSpPr>
        <p:spPr>
          <a:xfrm rot="4320000">
            <a:off x="9179527" y="1864699"/>
            <a:ext cx="1080000" cy="1080000"/>
          </a:xfrm>
          <a:prstGeom prst="arc">
            <a:avLst>
              <a:gd name="adj1" fmla="val 3008898"/>
              <a:gd name="adj2" fmla="val 10762896"/>
            </a:avLst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9" name="直接箭头连接符 28"/>
          <p:cNvCxnSpPr>
            <a:stCxn id="35" idx="0"/>
            <a:endCxn id="31" idx="0"/>
          </p:cNvCxnSpPr>
          <p:nvPr/>
        </p:nvCxnSpPr>
        <p:spPr>
          <a:xfrm>
            <a:off x="9564370" y="5061585"/>
            <a:ext cx="561340" cy="61087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35" idx="0"/>
            <a:endCxn id="32" idx="0"/>
          </p:cNvCxnSpPr>
          <p:nvPr/>
        </p:nvCxnSpPr>
        <p:spPr>
          <a:xfrm>
            <a:off x="9564370" y="5061585"/>
            <a:ext cx="231140" cy="764540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 rot="19320000">
            <a:off x="10086975" y="5636895"/>
            <a:ext cx="284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 rot="20580000">
            <a:off x="9702800" y="581850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altLang="zh-CN" sz="1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弧形 32"/>
          <p:cNvSpPr/>
          <p:nvPr/>
        </p:nvSpPr>
        <p:spPr>
          <a:xfrm rot="4320000">
            <a:off x="9257461" y="5046137"/>
            <a:ext cx="900000" cy="900000"/>
          </a:xfrm>
          <a:prstGeom prst="arc">
            <a:avLst>
              <a:gd name="adj1" fmla="val 3008898"/>
              <a:gd name="adj2" fmla="val 10762896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900000" flipV="1">
            <a:off x="9512300" y="5309235"/>
            <a:ext cx="1931670" cy="76200"/>
          </a:xfrm>
          <a:custGeom>
            <a:avLst/>
            <a:gdLst>
              <a:gd name="connisteX0" fmla="*/ 0 w 4330700"/>
              <a:gd name="connsiteY0" fmla="*/ 137160 h 137160"/>
              <a:gd name="connisteX1" fmla="*/ 736600 w 4330700"/>
              <a:gd name="connsiteY1" fmla="*/ 6350 h 137160"/>
              <a:gd name="connisteX2" fmla="*/ 1447800 w 4330700"/>
              <a:gd name="connsiteY2" fmla="*/ 130810 h 137160"/>
              <a:gd name="connisteX3" fmla="*/ 2171700 w 4330700"/>
              <a:gd name="connsiteY3" fmla="*/ 0 h 137160"/>
              <a:gd name="connisteX4" fmla="*/ 2889250 w 4330700"/>
              <a:gd name="connsiteY4" fmla="*/ 130810 h 137160"/>
              <a:gd name="connisteX5" fmla="*/ 3606800 w 4330700"/>
              <a:gd name="connsiteY5" fmla="*/ 0 h 137160"/>
              <a:gd name="connisteX6" fmla="*/ 4330700 w 4330700"/>
              <a:gd name="connsiteY6" fmla="*/ 130810 h 137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4330700" h="137160">
                <a:moveTo>
                  <a:pt x="0" y="137160"/>
                </a:moveTo>
                <a:cubicBezTo>
                  <a:pt x="133350" y="108585"/>
                  <a:pt x="447040" y="7620"/>
                  <a:pt x="736600" y="6350"/>
                </a:cubicBezTo>
                <a:cubicBezTo>
                  <a:pt x="1026160" y="5080"/>
                  <a:pt x="1160780" y="132080"/>
                  <a:pt x="1447800" y="130810"/>
                </a:cubicBezTo>
                <a:cubicBezTo>
                  <a:pt x="1734820" y="129540"/>
                  <a:pt x="1883410" y="0"/>
                  <a:pt x="2171700" y="0"/>
                </a:cubicBezTo>
                <a:cubicBezTo>
                  <a:pt x="2459990" y="0"/>
                  <a:pt x="2602230" y="130810"/>
                  <a:pt x="2889250" y="130810"/>
                </a:cubicBezTo>
                <a:cubicBezTo>
                  <a:pt x="3176270" y="130810"/>
                  <a:pt x="3318510" y="0"/>
                  <a:pt x="3606800" y="0"/>
                </a:cubicBezTo>
                <a:cubicBezTo>
                  <a:pt x="3895090" y="0"/>
                  <a:pt x="4200525" y="102235"/>
                  <a:pt x="4330700" y="13081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弧形 34"/>
          <p:cNvSpPr/>
          <p:nvPr/>
        </p:nvSpPr>
        <p:spPr>
          <a:xfrm>
            <a:off x="9551670" y="3589020"/>
            <a:ext cx="2653030" cy="2588260"/>
          </a:xfrm>
          <a:prstGeom prst="arc">
            <a:avLst>
              <a:gd name="adj1" fmla="val 10335398"/>
              <a:gd name="adj2" fmla="val 145992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8315960" y="4735830"/>
            <a:ext cx="1237615" cy="32766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 rot="18660000">
            <a:off x="9217978" y="3833495"/>
            <a:ext cx="9525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(CDC)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 rot="900000">
            <a:off x="9880601" y="4852035"/>
            <a:ext cx="1542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(accelerated and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guided to 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 rot="3540000">
            <a:off x="8553133" y="5672455"/>
            <a:ext cx="12344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(missing)</a:t>
            </a:r>
            <a:endParaRPr lang="en-US" altLang="zh-CN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 rot="900000">
            <a:off x="8550275" y="4509135"/>
            <a:ext cx="3765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μ</a:t>
            </a:r>
            <a:r>
              <a:rPr lang="en-US" altLang="zh-CN" sz="1600" baseline="30000" dirty="0" smtClean="0">
                <a:solidFill>
                  <a:schemeClr val="bg1">
                    <a:lumMod val="50000"/>
                  </a:schemeClr>
                </a:solidFill>
                <a:ea typeface="仿宋" panose="02010609060101010101" charset="-122"/>
                <a:cs typeface="+mn-lt"/>
              </a:rPr>
              <a:t>+</a:t>
            </a:r>
            <a:endParaRPr lang="en-US" altLang="zh-CN" sz="1600" baseline="30000" dirty="0" smtClean="0">
              <a:solidFill>
                <a:schemeClr val="bg1">
                  <a:lumMod val="50000"/>
                </a:schemeClr>
              </a:solidFill>
              <a:ea typeface="仿宋" panose="02010609060101010101" charset="-122"/>
              <a:cs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056880" y="354965"/>
            <a:ext cx="67818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/>
              <a:t>Drop</a:t>
            </a:r>
            <a:endParaRPr lang="en-US" altLang="zh-CN"/>
          </a:p>
        </p:txBody>
      </p:sp>
      <p:sp>
        <p:nvSpPr>
          <p:cNvPr id="42" name="文本框 41"/>
          <p:cNvSpPr txBox="1"/>
          <p:nvPr/>
        </p:nvSpPr>
        <p:spPr>
          <a:xfrm>
            <a:off x="8056880" y="3528060"/>
            <a:ext cx="690880" cy="368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p>
            <a:r>
              <a:rPr lang="en-US" altLang="zh-CN"/>
              <a:t>Pass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 rot="900000">
            <a:off x="9880601" y="1679575"/>
            <a:ext cx="1542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(accelerated and</a:t>
            </a:r>
            <a:endParaRPr lang="en-US" altLang="zh-CN" sz="12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guided to 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日期占位符 4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870" y="2957830"/>
            <a:ext cx="1795145" cy="16033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0015" y="2957830"/>
            <a:ext cx="1620000" cy="1603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当前实验设计中本底</a:t>
            </a:r>
            <a:r>
              <a:rPr lang="zh-CN" altLang="en-US">
                <a:sym typeface="+mn-ea"/>
              </a:rPr>
              <a:t>排除方法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7409180" cy="4612640"/>
          </a:xfrm>
        </p:spPr>
        <p:txBody>
          <a:bodyPr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>
                <a:cs typeface="+mn-lt"/>
              </a:rPr>
              <a:t>限制低能正电子横向动量：</a:t>
            </a:r>
            <a:endParaRPr lang="zh-CN" altLang="en-US"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cs typeface="+mn-lt"/>
                <a:sym typeface="+mn-ea"/>
              </a:rPr>
              <a:t>信号过程低能正电子的横向动量很小，在螺线管内回旋半径小（</a:t>
            </a:r>
            <a:r>
              <a:rPr lang="en-US" altLang="zh-CN">
                <a:cs typeface="+mn-lt"/>
                <a:sym typeface="+mn-ea"/>
              </a:rPr>
              <a:t>0.12mm @ E</a:t>
            </a:r>
            <a:r>
              <a:rPr lang="en-US" altLang="zh-CN" baseline="-25000">
                <a:cs typeface="+mn-lt"/>
                <a:sym typeface="+mn-ea"/>
              </a:rPr>
              <a:t>k </a:t>
            </a:r>
            <a:r>
              <a:rPr lang="en-US" altLang="zh-CN">
                <a:cs typeface="+mn-lt"/>
                <a:sym typeface="+mn-ea"/>
              </a:rPr>
              <a:t>= 13.5eV</a:t>
            </a:r>
            <a:r>
              <a:rPr lang="zh-CN" altLang="en-US">
                <a:cs typeface="+mn-lt"/>
                <a:sym typeface="+mn-ea"/>
              </a:rPr>
              <a:t>）；而本底过程产生的正电子即使能进入螺线管，通常也伴随较高的横向动量，回旋半径大（</a:t>
            </a:r>
            <a:r>
              <a:rPr lang="en-US" altLang="zh-CN">
                <a:cs typeface="+mn-lt"/>
                <a:sym typeface="+mn-ea"/>
              </a:rPr>
              <a:t>3.4mm </a:t>
            </a:r>
            <a:r>
              <a:rPr lang="en-US" altLang="zh-CN">
                <a:cs typeface="+mn-lt"/>
                <a:sym typeface="+mn-ea"/>
              </a:rPr>
              <a:t>@ E</a:t>
            </a:r>
            <a:r>
              <a:rPr lang="en-US" altLang="zh-CN" baseline="-25000">
                <a:cs typeface="+mn-lt"/>
                <a:sym typeface="+mn-ea"/>
              </a:rPr>
              <a:t>k </a:t>
            </a:r>
            <a:r>
              <a:rPr lang="en-US" altLang="zh-CN">
                <a:cs typeface="+mn-lt"/>
                <a:sym typeface="+mn-ea"/>
              </a:rPr>
              <a:t>= 10keV</a:t>
            </a:r>
            <a:r>
              <a:rPr lang="zh-CN" altLang="en-US">
                <a:cs typeface="+mn-lt"/>
                <a:sym typeface="+mn-ea"/>
              </a:rPr>
              <a:t>）。</a:t>
            </a:r>
            <a:endParaRPr lang="zh-CN" altLang="en-US">
              <a:cs typeface="+mn-lt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cs typeface="+mn-lt"/>
                <a:sym typeface="+mn-ea"/>
              </a:rPr>
              <a:t>方案：输运螺线管中放置了一系列平行的薄</a:t>
            </a:r>
            <a:r>
              <a:rPr lang="zh-CN" altLang="en-US">
                <a:cs typeface="+mn-lt"/>
              </a:rPr>
              <a:t>铅板，横向动量大的粒子被铅板停止，不会到达</a:t>
            </a:r>
            <a:r>
              <a:rPr lang="en-US" altLang="zh-CN">
                <a:cs typeface="+mn-lt"/>
              </a:rPr>
              <a:t>MCP</a:t>
            </a:r>
            <a:r>
              <a:rPr lang="zh-CN" altLang="en-US">
                <a:cs typeface="+mn-lt"/>
              </a:rPr>
              <a:t>。</a:t>
            </a:r>
            <a:endParaRPr lang="zh-CN" altLang="en-US"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cs typeface="+mn-lt"/>
              </a:rPr>
              <a:t>目前铅板间距初步设计为</a:t>
            </a:r>
            <a:r>
              <a:rPr lang="en-US" altLang="zh-CN">
                <a:cs typeface="+mn-lt"/>
              </a:rPr>
              <a:t>1cm</a:t>
            </a:r>
            <a:r>
              <a:rPr lang="zh-CN" altLang="en-US">
                <a:cs typeface="+mn-lt"/>
              </a:rPr>
              <a:t>，厚度为</a:t>
            </a:r>
            <a:r>
              <a:rPr lang="en-US" altLang="zh-CN">
                <a:cs typeface="+mn-lt"/>
              </a:rPr>
              <a:t>1mm</a:t>
            </a:r>
            <a:r>
              <a:rPr lang="zh-CN" altLang="en-US">
                <a:cs typeface="+mn-lt"/>
              </a:rPr>
              <a:t>。</a:t>
            </a:r>
            <a:r>
              <a:rPr lang="zh-CN" altLang="en-US">
                <a:cs typeface="+mn-lt"/>
                <a:sym typeface="+mn-ea"/>
              </a:rPr>
              <a:t>增加铅板数量并</a:t>
            </a:r>
            <a:r>
              <a:rPr lang="zh-CN" altLang="en-US">
                <a:cs typeface="+mn-lt"/>
              </a:rPr>
              <a:t>减小间距会提高筛选本领，同时也会降低探测效率（可通过计算</a:t>
            </a:r>
            <a:r>
              <a:rPr lang="en-US" altLang="zh-CN">
                <a:cs typeface="+mn-lt"/>
              </a:rPr>
              <a:t>FOM</a:t>
            </a:r>
            <a:r>
              <a:rPr lang="zh-CN" altLang="en-US">
                <a:cs typeface="+mn-lt"/>
              </a:rPr>
              <a:t>优化铅板数量）。</a:t>
            </a:r>
            <a:endParaRPr lang="zh-CN" altLang="en-US">
              <a:cs typeface="+mn-lt"/>
            </a:endParaRPr>
          </a:p>
          <a:p>
            <a:pPr lvl="1">
              <a:lnSpc>
                <a:spcPct val="150000"/>
              </a:lnSpc>
            </a:pPr>
            <a:endParaRPr lang="zh-CN" altLang="en-US">
              <a:cs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880" y="4818380"/>
            <a:ext cx="4135120" cy="167386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528935" y="5440680"/>
            <a:ext cx="489585" cy="428625"/>
          </a:xfrm>
          <a:prstGeom prst="rect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6" name="直接箭头连接符 25"/>
          <p:cNvCxnSpPr>
            <a:stCxn id="25" idx="0"/>
          </p:cNvCxnSpPr>
          <p:nvPr/>
        </p:nvCxnSpPr>
        <p:spPr>
          <a:xfrm flipH="1" flipV="1">
            <a:off x="10290810" y="4550410"/>
            <a:ext cx="483235" cy="8902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030" y="47625"/>
            <a:ext cx="3512820" cy="2607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550" y="708660"/>
            <a:ext cx="1750695" cy="128587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8056880" y="2533015"/>
            <a:ext cx="1176655" cy="4248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507355" y="1918970"/>
            <a:ext cx="471805" cy="405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当前实验设计中本底</a:t>
            </a:r>
            <a:r>
              <a:rPr lang="zh-CN" altLang="en-US">
                <a:sym typeface="+mn-ea"/>
              </a:rPr>
              <a:t>排除方法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7409180" cy="4351655"/>
          </a:xfrm>
        </p:spPr>
        <p:txBody>
          <a:bodyPr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>
                <a:cs typeface="+mn-lt"/>
                <a:sym typeface="+mn-ea"/>
              </a:rPr>
              <a:t>限制低能正电子轴向动量（限制</a:t>
            </a:r>
            <a:r>
              <a:rPr lang="en-US" altLang="zh-CN">
                <a:cs typeface="+mn-lt"/>
                <a:sym typeface="+mn-ea"/>
              </a:rPr>
              <a:t>TOF</a:t>
            </a:r>
            <a:r>
              <a:rPr lang="zh-CN" altLang="en-US">
                <a:cs typeface="+mn-lt"/>
                <a:sym typeface="+mn-ea"/>
              </a:rPr>
              <a:t>）</a:t>
            </a:r>
            <a:r>
              <a:rPr lang="zh-CN" altLang="en-US">
                <a:cs typeface="+mn-lt"/>
              </a:rPr>
              <a:t>：</a:t>
            </a:r>
            <a:endParaRPr lang="zh-CN" altLang="en-US">
              <a:cs typeface="+mn-lt"/>
            </a:endParaRPr>
          </a:p>
          <a:p>
            <a:pPr marL="742950" lvl="2" indent="-285750">
              <a:lnSpc>
                <a:spcPct val="150000"/>
              </a:lnSpc>
            </a:pPr>
            <a:r>
              <a:rPr lang="zh-CN" altLang="en-US" sz="1800">
                <a:cs typeface="+mn-lt"/>
                <a:sym typeface="+mn-ea"/>
              </a:rPr>
              <a:t>信号过程低能正电子的轴向动量很小，被加速电场加速后接近单能，飞行时间分布在较窄的区间内；本底过程轴向动量分布宽，飞行时间分布也宽。</a:t>
            </a:r>
            <a:endParaRPr lang="zh-CN" altLang="en-US" sz="1800">
              <a:cs typeface="+mn-lt"/>
              <a:sym typeface="+mn-ea"/>
            </a:endParaRPr>
          </a:p>
          <a:p>
            <a:pPr marL="742950" lvl="2" indent="-285750">
              <a:lnSpc>
                <a:spcPct val="150000"/>
              </a:lnSpc>
            </a:pPr>
            <a:r>
              <a:rPr lang="en-US" altLang="zh-CN" sz="1800">
                <a:cs typeface="+mn-lt"/>
                <a:sym typeface="+mn-ea"/>
              </a:rPr>
              <a:t>118.6ns ~ 124.9ns</a:t>
            </a:r>
            <a:r>
              <a:rPr lang="zh-CN" altLang="en-US" sz="1800">
                <a:cs typeface="+mn-lt"/>
                <a:sym typeface="+mn-ea"/>
              </a:rPr>
              <a:t>，宽度</a:t>
            </a:r>
            <a:r>
              <a:rPr lang="en-US" altLang="zh-CN" sz="1800">
                <a:cs typeface="+mn-lt"/>
                <a:sym typeface="+mn-ea"/>
              </a:rPr>
              <a:t>6.6ns</a:t>
            </a:r>
            <a:r>
              <a:rPr lang="zh-CN" altLang="en-US" sz="1800">
                <a:cs typeface="+mn-lt"/>
                <a:sym typeface="+mn-ea"/>
              </a:rPr>
              <a:t>，相当于限制轴向动量在</a:t>
            </a:r>
            <a:r>
              <a:rPr lang="en-US" altLang="zh-CN" sz="1800">
                <a:cs typeface="+mn-lt"/>
                <a:sym typeface="+mn-ea"/>
              </a:rPr>
              <a:t>5.5keV</a:t>
            </a:r>
            <a:r>
              <a:rPr lang="zh-CN" altLang="en-US" sz="1800">
                <a:cs typeface="+mn-lt"/>
                <a:sym typeface="+mn-ea"/>
              </a:rPr>
              <a:t>以下（对应于动能在</a:t>
            </a:r>
            <a:r>
              <a:rPr lang="en-US" altLang="zh-CN" sz="1800">
                <a:cs typeface="+mn-lt"/>
                <a:sym typeface="+mn-ea"/>
              </a:rPr>
              <a:t>29.2eV</a:t>
            </a:r>
            <a:r>
              <a:rPr lang="zh-CN" altLang="en-US" sz="1800">
                <a:cs typeface="+mn-lt"/>
                <a:sym typeface="+mn-ea"/>
              </a:rPr>
              <a:t>以下），保留</a:t>
            </a:r>
            <a:r>
              <a:rPr lang="en-US" altLang="zh-CN" sz="1800">
                <a:cs typeface="+mn-lt"/>
                <a:sym typeface="+mn-ea"/>
              </a:rPr>
              <a:t>97%</a:t>
            </a:r>
            <a:r>
              <a:rPr lang="zh-CN" altLang="en-US" sz="1800">
                <a:cs typeface="+mn-lt"/>
                <a:sym typeface="+mn-ea"/>
              </a:rPr>
              <a:t>的信号。</a:t>
            </a:r>
            <a:endParaRPr lang="zh-CN" altLang="en-US" sz="1800">
              <a:cs typeface="+mn-lt"/>
              <a:sym typeface="+mn-ea"/>
            </a:endParaRPr>
          </a:p>
          <a:p>
            <a:pPr marL="742950" lvl="2" indent="-285750">
              <a:lnSpc>
                <a:spcPct val="150000"/>
              </a:lnSpc>
            </a:pPr>
            <a:endParaRPr lang="zh-CN" altLang="en-US" sz="1800">
              <a:cs typeface="+mn-lt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7170" y="258445"/>
            <a:ext cx="1750695" cy="12858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451850" y="1892935"/>
            <a:ext cx="3060700" cy="2212340"/>
            <a:chOff x="13309" y="407"/>
            <a:chExt cx="4820" cy="3484"/>
          </a:xfrm>
        </p:grpSpPr>
        <p:pic>
          <p:nvPicPr>
            <p:cNvPr id="7" name="内容占位符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09" y="407"/>
              <a:ext cx="4821" cy="3485"/>
            </a:xfrm>
            <a:prstGeom prst="rect">
              <a:avLst/>
            </a:prstGeom>
          </p:spPr>
        </p:pic>
        <p:cxnSp>
          <p:nvCxnSpPr>
            <p:cNvPr id="13" name="直接箭头连接符 12"/>
            <p:cNvCxnSpPr/>
            <p:nvPr/>
          </p:nvCxnSpPr>
          <p:spPr>
            <a:xfrm>
              <a:off x="15112" y="2669"/>
              <a:ext cx="0" cy="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6492" y="2669"/>
              <a:ext cx="0" cy="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 flipV="1">
            <a:off x="10450830" y="377190"/>
            <a:ext cx="0" cy="8420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0342880" y="798195"/>
            <a:ext cx="108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7" idx="0"/>
            <a:endCxn id="11" idx="2"/>
          </p:cNvCxnSpPr>
          <p:nvPr/>
        </p:nvCxnSpPr>
        <p:spPr>
          <a:xfrm flipV="1">
            <a:off x="9982835" y="1544320"/>
            <a:ext cx="0" cy="3486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0160" y="4454525"/>
            <a:ext cx="2021840" cy="20104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8420" y="4563110"/>
            <a:ext cx="2491740" cy="1793240"/>
          </a:xfrm>
          <a:prstGeom prst="rect">
            <a:avLst/>
          </a:prstGeom>
        </p:spPr>
      </p:pic>
      <p:cxnSp>
        <p:nvCxnSpPr>
          <p:cNvPr id="21" name="直接箭头连接符 20"/>
          <p:cNvCxnSpPr>
            <a:stCxn id="7" idx="2"/>
          </p:cNvCxnSpPr>
          <p:nvPr/>
        </p:nvCxnSpPr>
        <p:spPr>
          <a:xfrm flipH="1">
            <a:off x="9951085" y="4105910"/>
            <a:ext cx="31750" cy="4121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/>
        </p:nvSpPr>
        <p:spPr>
          <a:xfrm>
            <a:off x="9831070" y="6415405"/>
            <a:ext cx="855980" cy="88900"/>
          </a:xfrm>
          <a:custGeom>
            <a:avLst/>
            <a:gdLst>
              <a:gd name="connisteX0" fmla="*/ 855980 w 855980"/>
              <a:gd name="connsiteY0" fmla="*/ 12700 h 88758"/>
              <a:gd name="connisteX1" fmla="*/ 767715 w 855980"/>
              <a:gd name="connsiteY1" fmla="*/ 56515 h 88758"/>
              <a:gd name="connisteX2" fmla="*/ 679450 w 855980"/>
              <a:gd name="connsiteY2" fmla="*/ 68580 h 88758"/>
              <a:gd name="connisteX3" fmla="*/ 597535 w 855980"/>
              <a:gd name="connsiteY3" fmla="*/ 81280 h 88758"/>
              <a:gd name="connisteX4" fmla="*/ 516255 w 855980"/>
              <a:gd name="connsiteY4" fmla="*/ 87630 h 88758"/>
              <a:gd name="connisteX5" fmla="*/ 440690 w 855980"/>
              <a:gd name="connsiteY5" fmla="*/ 87630 h 88758"/>
              <a:gd name="connisteX6" fmla="*/ 339725 w 855980"/>
              <a:gd name="connsiteY6" fmla="*/ 87630 h 88758"/>
              <a:gd name="connisteX7" fmla="*/ 245110 w 855980"/>
              <a:gd name="connsiteY7" fmla="*/ 74930 h 88758"/>
              <a:gd name="connisteX8" fmla="*/ 151130 w 855980"/>
              <a:gd name="connsiteY8" fmla="*/ 68580 h 88758"/>
              <a:gd name="connisteX9" fmla="*/ 75565 w 855980"/>
              <a:gd name="connsiteY9" fmla="*/ 50165 h 88758"/>
              <a:gd name="connisteX10" fmla="*/ 0 w 855980"/>
              <a:gd name="connsiteY10" fmla="*/ 0 h 887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855980" h="88759">
                <a:moveTo>
                  <a:pt x="855980" y="12700"/>
                </a:moveTo>
                <a:cubicBezTo>
                  <a:pt x="840105" y="20955"/>
                  <a:pt x="803275" y="45085"/>
                  <a:pt x="767715" y="56515"/>
                </a:cubicBezTo>
                <a:cubicBezTo>
                  <a:pt x="732155" y="67945"/>
                  <a:pt x="713740" y="63500"/>
                  <a:pt x="679450" y="68580"/>
                </a:cubicBezTo>
                <a:cubicBezTo>
                  <a:pt x="645160" y="73660"/>
                  <a:pt x="629920" y="77470"/>
                  <a:pt x="597535" y="81280"/>
                </a:cubicBezTo>
                <a:cubicBezTo>
                  <a:pt x="565150" y="85090"/>
                  <a:pt x="547370" y="86360"/>
                  <a:pt x="516255" y="87630"/>
                </a:cubicBezTo>
                <a:cubicBezTo>
                  <a:pt x="485140" y="88900"/>
                  <a:pt x="476250" y="87630"/>
                  <a:pt x="440690" y="87630"/>
                </a:cubicBezTo>
                <a:cubicBezTo>
                  <a:pt x="405130" y="87630"/>
                  <a:pt x="379095" y="90170"/>
                  <a:pt x="339725" y="87630"/>
                </a:cubicBezTo>
                <a:cubicBezTo>
                  <a:pt x="300355" y="85090"/>
                  <a:pt x="282575" y="78740"/>
                  <a:pt x="245110" y="74930"/>
                </a:cubicBezTo>
                <a:cubicBezTo>
                  <a:pt x="207645" y="71120"/>
                  <a:pt x="184785" y="73660"/>
                  <a:pt x="151130" y="68580"/>
                </a:cubicBezTo>
                <a:cubicBezTo>
                  <a:pt x="117475" y="63500"/>
                  <a:pt x="106045" y="64135"/>
                  <a:pt x="75565" y="50165"/>
                </a:cubicBezTo>
                <a:cubicBezTo>
                  <a:pt x="45085" y="36195"/>
                  <a:pt x="13335" y="9525"/>
                  <a:pt x="0" y="0"/>
                </a:cubicBezTo>
              </a:path>
            </a:pathLst>
          </a:cu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本底水平估计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/>
                  <a:t>我做了一个</a:t>
                </a:r>
                <a:r>
                  <a:rPr lang="en-US" altLang="zh-CN"/>
                  <a:t>toyMC</a:t>
                </a:r>
                <a:r>
                  <a:rPr lang="zh-CN" altLang="en-US"/>
                  <a:t>初步估计了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/>
                  <a:t>MACE</a:t>
                </a:r>
                <a:r>
                  <a:rPr lang="zh-CN" altLang="en-US"/>
                  <a:t>中的水平。方法是在</a:t>
                </a:r>
                <a:r>
                  <a:rPr lang="en-US" altLang="zh-CN"/>
                  <a:t>McMule</a:t>
                </a:r>
                <a:r>
                  <a:rPr lang="zh-CN" altLang="en-US"/>
                  <a:t>中，基于实验设置</a:t>
                </a:r>
                <a:r>
                  <a:rPr lang="en-US" altLang="zh-CN"/>
                  <a:t>cut</a:t>
                </a:r>
                <a:r>
                  <a:rPr lang="zh-CN" altLang="en-US"/>
                  <a:t>相空间</a:t>
                </a:r>
                <a:r>
                  <a:rPr lang="zh-CN" altLang="en-US">
                    <a:sym typeface="+mn-ea"/>
                  </a:rPr>
                  <a:t>并计算对应的分支比。</a:t>
                </a:r>
                <a:endParaRPr lang="zh-CN" altLang="en-US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/>
                  <a:t>设置了以下</a:t>
                </a:r>
                <a:r>
                  <a:rPr lang="en-US" altLang="zh-CN"/>
                  <a:t>cut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solidFill>
                      <a:srgbClr val="C00000"/>
                    </a:solidFill>
                  </a:rPr>
                  <a:t>电子被</a:t>
                </a:r>
                <a:r>
                  <a:rPr lang="en-US" altLang="zh-CN">
                    <a:solidFill>
                      <a:srgbClr val="C00000"/>
                    </a:solidFill>
                  </a:rPr>
                  <a:t>CDC</a:t>
                </a:r>
                <a:r>
                  <a:rPr lang="zh-CN" altLang="en-US">
                    <a:solidFill>
                      <a:srgbClr val="C00000"/>
                    </a:solidFill>
                  </a:rPr>
                  <a:t>探测到</a:t>
                </a:r>
                <a:r>
                  <a:rPr lang="zh-CN" altLang="en-US"/>
                  <a:t>且</a:t>
                </a:r>
                <a:r>
                  <a:rPr lang="zh-CN" altLang="en-US">
                    <a:solidFill>
                      <a:srgbClr val="0070C0"/>
                    </a:solidFill>
                  </a:rPr>
                  <a:t>正电子</a:t>
                </a: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通过螺线管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并</a:t>
                </a:r>
                <a:r>
                  <a:rPr lang="zh-CN" altLang="en-US">
                    <a:solidFill>
                      <a:srgbClr val="00B050"/>
                    </a:solidFill>
                  </a:rPr>
                  <a:t>落在信号区内</a:t>
                </a:r>
                <a:r>
                  <a:rPr lang="zh-CN" altLang="en-US"/>
                  <a:t>且</a:t>
                </a:r>
                <a:r>
                  <a:rPr lang="zh-CN" altLang="en-US">
                    <a:solidFill>
                      <a:srgbClr val="C00000"/>
                    </a:solidFill>
                  </a:rPr>
                  <a:t>另一个正电子未</a:t>
                </a:r>
                <a:r>
                  <a:rPr lang="zh-CN" altLang="en-US">
                    <a:solidFill>
                      <a:srgbClr val="C00000"/>
                    </a:solidFill>
                    <a:sym typeface="+mn-ea"/>
                  </a:rPr>
                  <a:t>被</a:t>
                </a:r>
                <a:r>
                  <a:rPr lang="en-US" altLang="zh-CN">
                    <a:solidFill>
                      <a:srgbClr val="C00000"/>
                    </a:solidFill>
                    <a:sym typeface="+mn-ea"/>
                  </a:rPr>
                  <a:t>CDC</a:t>
                </a:r>
                <a:r>
                  <a:rPr lang="zh-CN" altLang="en-US">
                    <a:solidFill>
                      <a:srgbClr val="C00000"/>
                    </a:solidFill>
                    <a:sym typeface="+mn-ea"/>
                  </a:rPr>
                  <a:t>探测到</a:t>
                </a:r>
                <a:r>
                  <a:rPr lang="zh-CN" altLang="en-US"/>
                  <a:t>；</a:t>
                </a:r>
                <a:endParaRPr lang="zh-CN" altLang="en-US"/>
              </a:p>
              <a:p>
                <a:pPr lvl="1">
                  <a:lnSpc>
                    <a:spcPct val="150000"/>
                  </a:lnSpc>
                </a:pPr>
                <a:r>
                  <a:rPr lang="zh-CN" altLang="en-US"/>
                  <a:t>其中（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in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150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plate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in</m:t>
                            </m:r>
                          </m:sub>
                        </m:sSub>
                      </m:e>
                    </m:func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97</m:t>
                    </m:r>
                  </m:oMath>
                </a14:m>
                <a:r>
                  <a:rPr lang="zh-CN" altLang="en-US"/>
                  <a:t>）：</a:t>
                </a:r>
                <a:endParaRPr lang="zh-CN" altLang="en-US"/>
              </a:p>
              <a:p>
                <a:pPr lvl="2">
                  <a:lnSpc>
                    <a:spcPct val="150000"/>
                  </a:lnSpc>
                </a:pPr>
                <a:r>
                  <a:rPr lang="zh-CN" altLang="en-US">
                    <a:solidFill>
                      <a:srgbClr val="C00000"/>
                    </a:solidFill>
                    <a:sym typeface="+mn-ea"/>
                  </a:rPr>
                  <a:t>被</a:t>
                </a:r>
                <a:r>
                  <a:rPr lang="en-US" altLang="zh-CN">
                    <a:solidFill>
                      <a:srgbClr val="C00000"/>
                    </a:solidFill>
                    <a:sym typeface="+mn-ea"/>
                  </a:rPr>
                  <a:t>CDC</a:t>
                </a:r>
                <a:r>
                  <a:rPr lang="zh-CN" altLang="en-US">
                    <a:solidFill>
                      <a:srgbClr val="C00000"/>
                    </a:solidFill>
                    <a:sym typeface="+mn-ea"/>
                  </a:rPr>
                  <a:t>探测到：</a:t>
                </a:r>
                <a:r>
                  <a:rPr lang="zh-CN" altLang="en-US">
                    <a:sym typeface="+mn-ea"/>
                  </a:rPr>
                  <a:t>回转半径大于</a:t>
                </a:r>
                <a:r>
                  <a:rPr lang="en-US" altLang="zh-CN">
                    <a:sym typeface="+mn-ea"/>
                  </a:rPr>
                  <a:t>CDC</a:t>
                </a:r>
                <a:r>
                  <a:rPr lang="zh-CN" altLang="en-US">
                    <a:sym typeface="+mn-ea"/>
                  </a:rPr>
                  <a:t>内径，且满足</a:t>
                </a:r>
                <a:r>
                  <a:rPr lang="en-US" altLang="zh-CN">
                    <a:sym typeface="+mn-ea"/>
                  </a:rPr>
                  <a:t>CDC</a:t>
                </a:r>
                <a:r>
                  <a:rPr lang="zh-CN" altLang="en-US">
                    <a:sym typeface="+mn-ea"/>
                  </a:rPr>
                  <a:t>的空间接受角（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𝑒𝐵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in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|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&gt;</m:t>
                    </m:r>
                    <m:func>
                      <m:funcPr>
                        <m:ctrl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in</m:t>
                            </m:r>
                          </m:sub>
                        </m:sSub>
                      </m:e>
                    </m:func>
                  </m:oMath>
                </a14:m>
                <a:r>
                  <a:rPr lang="zh-CN" altLang="en-US">
                    <a:sym typeface="+mn-ea"/>
                  </a:rPr>
                  <a:t>）。</a:t>
                </a:r>
                <a:endParaRPr lang="zh-CN" altLang="en-US">
                  <a:sym typeface="+mn-ea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正电子</a:t>
                </a: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通过螺线管</a:t>
                </a:r>
                <a:r>
                  <a:rPr lang="zh-CN" altLang="en-US">
                    <a:solidFill>
                      <a:srgbClr val="0070C0"/>
                    </a:solidFill>
                    <a:sym typeface="+mn-ea"/>
                  </a:rPr>
                  <a:t>：</a:t>
                </a:r>
                <a:r>
                  <a:rPr lang="zh-CN" altLang="en-US">
                    <a:sym typeface="+mn-ea"/>
                  </a:rPr>
                  <a:t>回转半径小于铅板间距的一半（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𝑒𝐵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plate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>
                    <a:sym typeface="+mn-ea"/>
                  </a:rPr>
                  <a:t>）。</a:t>
                </a:r>
                <a:endParaRPr lang="zh-CN" altLang="en-US">
                  <a:sym typeface="+mn-ea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zh-CN" altLang="en-US">
                    <a:solidFill>
                      <a:srgbClr val="00B050"/>
                    </a:solidFill>
                    <a:sym typeface="+mn-ea"/>
                  </a:rPr>
                  <a:t>正电子落在信号区内：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DCA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TOF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58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ns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ea typeface="仿宋" panose="02010609060101010101" charset="-122"/>
                                <a:cs typeface="Cambria Math" panose="0204050305040603020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仿宋" panose="02010609060101010101" charset="-122"/>
                            <a:cs typeface="Cambria Math" panose="02040503050406030204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本底水平估计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2263140"/>
                <a:ext cx="8329930" cy="2925445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DCA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>
                    <a:cs typeface="+mn-lt"/>
                    <a:sym typeface="+mn-ea"/>
                  </a:rPr>
                  <a:t>（</a:t>
                </a:r>
                <a:r>
                  <a:rPr lang="en-US" altLang="zh-CN">
                    <a:cs typeface="+mn-lt"/>
                    <a:sym typeface="+mn-ea"/>
                  </a:rPr>
                  <a:t>DCA</a:t>
                </a:r>
                <a:r>
                  <a:rPr lang="zh-CN" altLang="en-US">
                    <a:cs typeface="+mn-lt"/>
                    <a:sym typeface="+mn-ea"/>
                  </a:rPr>
                  <a:t>：</a:t>
                </a:r>
                <a:r>
                  <a:rPr lang="en-US" altLang="zh-CN">
                    <a:cs typeface="+mn-lt"/>
                    <a:sym typeface="+mn-ea"/>
                  </a:rPr>
                  <a:t>distance of closest approach</a:t>
                </a:r>
                <a:r>
                  <a:rPr lang="zh-CN" altLang="en-US">
                    <a:cs typeface="+mn-lt"/>
                    <a:sym typeface="+mn-ea"/>
                  </a:rPr>
                  <a:t>）由以下方式</a:t>
                </a:r>
                <a:r>
                  <a:rPr lang="zh-CN" altLang="en-US">
                    <a:cs typeface="+mn-lt"/>
                    <a:sym typeface="+mn-ea"/>
                  </a:rPr>
                  <a:t>估计</a:t>
                </a:r>
                <a:r>
                  <a:rPr lang="zh-CN" altLang="en-US">
                    <a:cs typeface="+mn-lt"/>
                    <a:sym typeface="+mn-ea"/>
                  </a:rPr>
                  <a:t>：</a:t>
                </a:r>
                <a:endParaRPr lang="zh-CN" altLang="en-US">
                  <a:cs typeface="+mn-lt"/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cs typeface="+mn-lt"/>
                    <a:sym typeface="+mn-ea"/>
                  </a:rPr>
                  <a:t>电子在螺线管中运动时走一条半径较小的螺旋线，击中</a:t>
                </a:r>
                <a:r>
                  <a:rPr lang="en-US" altLang="zh-CN">
                    <a:cs typeface="+mn-lt"/>
                    <a:sym typeface="+mn-ea"/>
                  </a:rPr>
                  <a:t>MCP</a:t>
                </a:r>
                <a:r>
                  <a:rPr lang="zh-CN" altLang="en-US">
                    <a:cs typeface="+mn-lt"/>
                    <a:sym typeface="+mn-ea"/>
                  </a:rPr>
                  <a:t>的横向位置落在这条螺旋线的投影圆上；</a:t>
                </a:r>
                <a:endParaRPr lang="zh-CN" altLang="en-US">
                  <a:cs typeface="+mn-lt"/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cs typeface="+mn-lt"/>
                    <a:sym typeface="+mn-ea"/>
                  </a:rPr>
                  <a:t>作为简单估计，认为正电子在传输后击中</a:t>
                </a:r>
                <a:r>
                  <a:rPr lang="en-US" altLang="zh-CN">
                    <a:cs typeface="+mn-lt"/>
                    <a:sym typeface="+mn-ea"/>
                  </a:rPr>
                  <a:t>MCP</a:t>
                </a:r>
                <a:r>
                  <a:rPr lang="zh-CN" altLang="en-US">
                    <a:cs typeface="+mn-lt"/>
                    <a:sym typeface="+mn-ea"/>
                  </a:rPr>
                  <a:t>的横向位置</a:t>
                </a:r>
                <a:r>
                  <a:rPr lang="zh-CN" altLang="en-US">
                    <a:cs typeface="+mn-lt"/>
                    <a:sym typeface="+mn-ea"/>
                  </a:rPr>
                  <a:t>在回转圆上是均匀分布的，按此抽样给出击中位置。以该位置与衰变顶点之间的横向距离作为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DCA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>
                    <a:cs typeface="+mn-lt"/>
                    <a:sym typeface="+mn-ea"/>
                  </a:rPr>
                  <a:t>。</a:t>
                </a:r>
                <a:endParaRPr lang="zh-CN" altLang="en-US">
                  <a:cs typeface="+mn-lt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2263140"/>
                <a:ext cx="8329930" cy="292544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043670" y="803910"/>
            <a:ext cx="2802255" cy="3023235"/>
            <a:chOff x="11672" y="4752"/>
            <a:chExt cx="4413" cy="4761"/>
          </a:xfrm>
        </p:grpSpPr>
        <p:cxnSp>
          <p:nvCxnSpPr>
            <p:cNvPr id="16" name="直接箭头连接符 15"/>
            <p:cNvCxnSpPr>
              <a:stCxn id="20" idx="3"/>
              <a:endCxn id="19" idx="0"/>
            </p:cNvCxnSpPr>
            <p:nvPr/>
          </p:nvCxnSpPr>
          <p:spPr>
            <a:xfrm>
              <a:off x="12996" y="7803"/>
              <a:ext cx="1304" cy="1211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20" idx="3"/>
              <a:endCxn id="18" idx="0"/>
            </p:cNvCxnSpPr>
            <p:nvPr/>
          </p:nvCxnSpPr>
          <p:spPr>
            <a:xfrm>
              <a:off x="12996" y="7803"/>
              <a:ext cx="1735" cy="48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弧形 134"/>
            <p:cNvSpPr/>
            <p:nvPr/>
          </p:nvSpPr>
          <p:spPr>
            <a:xfrm>
              <a:off x="12683" y="5130"/>
              <a:ext cx="3402" cy="3402"/>
            </a:xfrm>
            <a:prstGeom prst="arc">
              <a:avLst>
                <a:gd name="adj1" fmla="val 8673094"/>
                <a:gd name="adj2" fmla="val 18288333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3141" y="7050"/>
              <a:ext cx="242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+ </a:t>
              </a:r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(accelerated and</a:t>
              </a:r>
              <a:endPara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guided to MCP)</a:t>
              </a:r>
              <a:endPara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 rot="18660000">
              <a:off x="12168" y="5237"/>
              <a:ext cx="1500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-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(CDC)</a:t>
              </a:r>
              <a:endPara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rot="17220000">
              <a:off x="14761" y="8097"/>
              <a:ext cx="4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18840000">
              <a:off x="14267" y="8933"/>
              <a:ext cx="4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en-US" altLang="zh-CN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flipH="1">
              <a:off x="12154" y="7813"/>
              <a:ext cx="1701" cy="1701"/>
            </a:xfrm>
            <a:prstGeom prst="arc">
              <a:avLst>
                <a:gd name="adj1" fmla="val 16243130"/>
                <a:gd name="adj2" fmla="val 342656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971" y="7658"/>
              <a:ext cx="170" cy="170"/>
            </a:xfrm>
            <a:prstGeom prst="ellips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rot="17820000">
              <a:off x="11644" y="8015"/>
              <a:ext cx="587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altLang="zh-CN" sz="16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US" altLang="zh-CN" sz="1600" baseline="30000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+</a:t>
              </a:r>
              <a:endPara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01505" y="4342130"/>
            <a:ext cx="1593850" cy="1346200"/>
            <a:chOff x="15269" y="5833"/>
            <a:chExt cx="2510" cy="212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69" y="5833"/>
              <a:ext cx="2510" cy="2121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</p:pic>
        <p:cxnSp>
          <p:nvCxnSpPr>
            <p:cNvPr id="11" name="直接箭头连接符 10"/>
            <p:cNvCxnSpPr/>
            <p:nvPr/>
          </p:nvCxnSpPr>
          <p:spPr>
            <a:xfrm flipV="1">
              <a:off x="16322" y="6848"/>
              <a:ext cx="537" cy="227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 rot="20220000">
              <a:off x="16177" y="6657"/>
              <a:ext cx="709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000"/>
                <a:t>DCA</a:t>
              </a:r>
              <a:endParaRPr lang="en-US" altLang="zh-CN" sz="1000"/>
            </a:p>
          </p:txBody>
        </p:sp>
      </p:grpSp>
      <p:sp>
        <p:nvSpPr>
          <p:cNvPr id="14" name="矩形 13"/>
          <p:cNvSpPr/>
          <p:nvPr/>
        </p:nvSpPr>
        <p:spPr>
          <a:xfrm>
            <a:off x="9703435" y="2548890"/>
            <a:ext cx="427990" cy="3238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4" idx="2"/>
          </p:cNvCxnSpPr>
          <p:nvPr/>
        </p:nvCxnSpPr>
        <p:spPr>
          <a:xfrm>
            <a:off x="9917430" y="2872740"/>
            <a:ext cx="381000" cy="1469390"/>
          </a:xfrm>
          <a:prstGeom prst="straightConnector1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4035</Words>
  <Application>WPS 演示</Application>
  <PresentationFormat>宽屏</PresentationFormat>
  <Paragraphs>284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Cambria Math</vt:lpstr>
      <vt:lpstr>仿宋</vt:lpstr>
      <vt:lpstr>MS Mincho</vt:lpstr>
      <vt:lpstr>MS Gothic</vt:lpstr>
      <vt:lpstr>Arial Black</vt:lpstr>
      <vt:lpstr>微软雅黑</vt:lpstr>
      <vt:lpstr>Arial Unicode MS</vt:lpstr>
      <vt:lpstr>Office 主题​​</vt:lpstr>
      <vt:lpstr>MACE中本底初步估计</vt:lpstr>
      <vt:lpstr>MACE信号过程 </vt:lpstr>
      <vt:lpstr>MACE本底过程 </vt:lpstr>
      <vt:lpstr>MACE本底过程 </vt:lpstr>
      <vt:lpstr>当前实验设计中本底排除方法</vt:lpstr>
      <vt:lpstr>当前实验设计中本底排除方法</vt:lpstr>
      <vt:lpstr>当前实验设计中本底排除方法</vt:lpstr>
      <vt:lpstr>本底水平估计</vt:lpstr>
      <vt:lpstr>本底水平估计</vt:lpstr>
      <vt:lpstr>本底水平估计</vt:lpstr>
      <vt:lpstr>本底水平估计</vt:lpstr>
      <vt:lpstr>本底水平估计</vt:lpstr>
      <vt:lpstr>关于Mu3e</vt:lpstr>
      <vt:lpstr>Mu3e本底分支比如何依赖于能量分辨？</vt:lpstr>
      <vt:lpstr>Mu3e本底分支比如何依赖于能量分辨？</vt:lpstr>
      <vt:lpstr>MACE可否参考Mu3e的经验？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zhaoshihan</cp:lastModifiedBy>
  <cp:revision>122</cp:revision>
  <dcterms:created xsi:type="dcterms:W3CDTF">2023-10-25T00:57:10Z</dcterms:created>
  <dcterms:modified xsi:type="dcterms:W3CDTF">2023-10-25T00:57:10Z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2052-11.1.0.11704</vt:lpwstr>
  </property>
  <property fmtid="{D5CDD505-2E9C-101B-9397-08002B2CF9AE}" pid="3" name="ICV">
    <vt:lpwstr/>
  </property>
</Properties>
</file>