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344" r:id="rId3"/>
    <p:sldId id="345" r:id="rId4"/>
    <p:sldId id="346" r:id="rId5"/>
    <p:sldId id="347" r:id="rId6"/>
    <p:sldId id="348" r:id="rId7"/>
    <p:sldId id="349" r:id="rId8"/>
    <p:sldId id="357" r:id="rId9"/>
    <p:sldId id="353" r:id="rId10"/>
    <p:sldId id="358" r:id="rId11"/>
    <p:sldId id="27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C2"/>
    <a:srgbClr val="CB0000"/>
    <a:srgbClr val="017900"/>
    <a:srgbClr val="50A0A4"/>
    <a:srgbClr val="014924"/>
    <a:srgbClr val="0000FF"/>
    <a:srgbClr val="B2B2B2"/>
    <a:srgbClr val="C00000"/>
    <a:srgbClr val="FF3F3F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7" autoAdjust="0"/>
    <p:restoredTop sz="95634" autoAdjust="0"/>
  </p:normalViewPr>
  <p:slideViewPr>
    <p:cSldViewPr snapToGrid="0">
      <p:cViewPr varScale="1">
        <p:scale>
          <a:sx n="85" d="100"/>
          <a:sy n="85" d="100"/>
        </p:scale>
        <p:origin x="86" y="7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52A8-ECE7-49AA-8726-BE90DBC11947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AD77-486C-432B-9EE9-E6FD5C91EB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7FFC-9ACE-4A70-9980-3874225A52A4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DDB-B218-4E48-952B-CD084AA8DBE4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33B3-D71D-4337-BA9E-FEE5BD84888D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E100-70F3-45C5-B91B-4F8623FF61D5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DB76-8F06-4C24-B373-6E48EA62160E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8DA1-152B-446E-807A-3AC2DBBE29BF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E7-93EF-4845-AB27-21F2D3EF5E9A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7BD1-9EF0-41B9-8259-E9FD330324D4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DB15-8759-49A5-B79E-1596F93186B3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EFF2-8A6F-4900-A178-DF8A13BB7693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3863-8D12-4F0B-B58E-1DFF32D1E726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2D4E-A21F-4032-90A2-73CE15CFFF5C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5223309"/>
            <a:ext cx="5870824" cy="16346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05866" y="0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0" y="5223310"/>
            <a:ext cx="12192000" cy="1634689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5053673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84000" y="3083631"/>
            <a:ext cx="11198269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MACE</a:t>
            </a:r>
            <a:r>
              <a:rPr lang="zh-CN" altLang="en-US" sz="4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实验量能器设计</a:t>
            </a:r>
            <a:endParaRPr lang="en-US" altLang="zh-CN" sz="4000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84469" y="5433020"/>
            <a:ext cx="379732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陈思远，赵诗涵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实验合作组会议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39" y="650634"/>
            <a:ext cx="1936392" cy="193081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量能器模拟结果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C8CB31-21E7-C58E-2579-670C18CD1DDC}"/>
              </a:ext>
            </a:extLst>
          </p:cNvPr>
          <p:cNvSpPr txBox="1"/>
          <p:nvPr/>
        </p:nvSpPr>
        <p:spPr>
          <a:xfrm>
            <a:off x="299553" y="1315513"/>
            <a:ext cx="4228145" cy="17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能量分辨率（分别对应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Type-1, 2, 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(Tl): 18.26%, 11.69%, 10.19%;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LaBr</a:t>
            </a:r>
            <a:r>
              <a:rPr lang="en-US" altLang="zh-CN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24.75%, 14.42%, 12.62%;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LYSO: 17.87%, 11.22%, 9.62%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792E7E-63DF-0118-A9E6-B3D28753DE2C}"/>
              </a:ext>
            </a:extLst>
          </p:cNvPr>
          <p:cNvSpPr txBox="1"/>
          <p:nvPr/>
        </p:nvSpPr>
        <p:spPr>
          <a:xfrm>
            <a:off x="6374674" y="1315513"/>
            <a:ext cx="5517773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探测器单元外表面与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相对面积较大，导致光子收集效率降低，并使探测器能量分辨率变差；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溴化镧晶体得出能量分辨率低于预期，初步猜测其发射光谱与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量子效率曲线存在不匹配问题。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6B1271-1718-6FD2-735D-39C2C21D9268}"/>
              </a:ext>
            </a:extLst>
          </p:cNvPr>
          <p:cNvSpPr txBox="1"/>
          <p:nvPr/>
        </p:nvSpPr>
        <p:spPr>
          <a:xfrm>
            <a:off x="299553" y="3821695"/>
            <a:ext cx="5796447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未来工作方向：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封装方式影响探测器单元的能量分辨率，将参考其他实验的量能器主流封装方案；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提高光收集效率：光导，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pico-second MCP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··· ···</a:t>
            </a:r>
          </a:p>
        </p:txBody>
      </p:sp>
    </p:spTree>
    <p:extLst>
      <p:ext uri="{BB962C8B-B14F-4D97-AF65-F5344CB8AC3E}">
        <p14:creationId xmlns:p14="http://schemas.microsoft.com/office/powerpoint/2010/main" val="44747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7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52709" y="3817185"/>
            <a:ext cx="5119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3851" y="-24013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74248E-2930-A46D-7185-5E5C0EBD10A7}"/>
              </a:ext>
            </a:extLst>
          </p:cNvPr>
          <p:cNvSpPr txBox="1"/>
          <p:nvPr/>
        </p:nvSpPr>
        <p:spPr>
          <a:xfrm>
            <a:off x="4604566" y="1003637"/>
            <a:ext cx="695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Frlež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 E, et al. 2004. </a:t>
            </a:r>
            <a:r>
              <a:rPr lang="en-US" altLang="zh-CN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Design, commissioning and performance of the PIBETA detector at PSI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i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Nuclear Instruments and Methods in Physics Research Section A: Accelerators, Spectrometers, Detectors and Associated Equipment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526 (3): 300–347.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F3A380-59D5-4136-BC82-95EE267D2A81}"/>
              </a:ext>
            </a:extLst>
          </p:cNvPr>
          <p:cNvSpPr txBox="1"/>
          <p:nvPr/>
        </p:nvSpPr>
        <p:spPr>
          <a:xfrm>
            <a:off x="1343284" y="5680055"/>
            <a:ext cx="16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PIBETA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探测器示意图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9F49444-0DC3-A928-0BAE-B93D8474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8" y="1695042"/>
            <a:ext cx="3886537" cy="3886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2F7DC0-12EF-BB93-49B0-4B1584834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463" y="2576215"/>
            <a:ext cx="7393729" cy="30053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1A9A7F2-8692-8F70-A67D-748BF1F20C02}"/>
              </a:ext>
            </a:extLst>
          </p:cNvPr>
          <p:cNvSpPr txBox="1"/>
          <p:nvPr/>
        </p:nvSpPr>
        <p:spPr>
          <a:xfrm>
            <a:off x="7250703" y="5680055"/>
            <a:ext cx="2075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PIBETA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探测器单元（部分）</a:t>
            </a:r>
          </a:p>
        </p:txBody>
      </p:sp>
    </p:spTree>
    <p:extLst>
      <p:ext uri="{BB962C8B-B14F-4D97-AF65-F5344CB8AC3E}">
        <p14:creationId xmlns:p14="http://schemas.microsoft.com/office/powerpoint/2010/main" val="233372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量能器几何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C68BA9-DEE2-E7B8-F2CF-33000AAB3009}"/>
              </a:ext>
            </a:extLst>
          </p:cNvPr>
          <p:cNvSpPr txBox="1"/>
          <p:nvPr/>
        </p:nvSpPr>
        <p:spPr>
          <a:xfrm>
            <a:off x="299553" y="1564165"/>
            <a:ext cx="4019550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算法步骤：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生成正十二面体；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正十二面体细分为测地线多面体（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Icosphere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），可递归多次，生成更细的格子；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Icosphere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对偶为哥德堡多面体。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0E6F0E-8715-1114-6C75-F51F5CA81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425" y="1147445"/>
            <a:ext cx="1627505" cy="1587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4AF852-3C24-45D9-90E0-96D9FACA8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770" y="3029585"/>
            <a:ext cx="4488180" cy="1587500"/>
          </a:xfrm>
          <a:prstGeom prst="rect">
            <a:avLst/>
          </a:prstGeom>
          <a:noFill/>
          <a:ln>
            <a:tailEnd type="triangle"/>
          </a:ln>
        </p:spPr>
      </p:pic>
      <p:sp>
        <p:nvSpPr>
          <p:cNvPr id="7" name="任意多边形 7">
            <a:extLst>
              <a:ext uri="{FF2B5EF4-FFF2-40B4-BE49-F238E27FC236}">
                <a16:creationId xmlns:a16="http://schemas.microsoft.com/office/drawing/2014/main" id="{0D853CE2-7E38-4C15-BCF7-B4EFC01F9E52}"/>
              </a:ext>
            </a:extLst>
          </p:cNvPr>
          <p:cNvSpPr/>
          <p:nvPr/>
        </p:nvSpPr>
        <p:spPr>
          <a:xfrm>
            <a:off x="7706995" y="2317750"/>
            <a:ext cx="956310" cy="756920"/>
          </a:xfrm>
          <a:custGeom>
            <a:avLst/>
            <a:gdLst>
              <a:gd name="connisteX0" fmla="*/ 956310 w 956310"/>
              <a:gd name="connsiteY0" fmla="*/ 0 h 756920"/>
              <a:gd name="connisteX1" fmla="*/ 857250 w 956310"/>
              <a:gd name="connsiteY1" fmla="*/ 6350 h 756920"/>
              <a:gd name="connisteX2" fmla="*/ 739140 w 956310"/>
              <a:gd name="connsiteY2" fmla="*/ 36830 h 756920"/>
              <a:gd name="connisteX3" fmla="*/ 627380 w 956310"/>
              <a:gd name="connsiteY3" fmla="*/ 74295 h 756920"/>
              <a:gd name="connisteX4" fmla="*/ 509270 w 956310"/>
              <a:gd name="connsiteY4" fmla="*/ 123190 h 756920"/>
              <a:gd name="connisteX5" fmla="*/ 415925 w 956310"/>
              <a:gd name="connsiteY5" fmla="*/ 166370 h 756920"/>
              <a:gd name="connisteX6" fmla="*/ 304165 w 956310"/>
              <a:gd name="connsiteY6" fmla="*/ 258445 h 756920"/>
              <a:gd name="connisteX7" fmla="*/ 217170 w 956310"/>
              <a:gd name="connsiteY7" fmla="*/ 344805 h 756920"/>
              <a:gd name="connisteX8" fmla="*/ 155575 w 956310"/>
              <a:gd name="connsiteY8" fmla="*/ 431165 h 756920"/>
              <a:gd name="connisteX9" fmla="*/ 111760 w 956310"/>
              <a:gd name="connsiteY9" fmla="*/ 498475 h 756920"/>
              <a:gd name="connisteX10" fmla="*/ 55880 w 956310"/>
              <a:gd name="connsiteY10" fmla="*/ 591185 h 756920"/>
              <a:gd name="connisteX11" fmla="*/ 37465 w 956310"/>
              <a:gd name="connsiteY11" fmla="*/ 658495 h 756920"/>
              <a:gd name="connisteX12" fmla="*/ 0 w 956310"/>
              <a:gd name="connsiteY12" fmla="*/ 756920 h 756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956310" h="756920">
                <a:moveTo>
                  <a:pt x="956310" y="0"/>
                </a:moveTo>
                <a:cubicBezTo>
                  <a:pt x="939165" y="635"/>
                  <a:pt x="900430" y="-1270"/>
                  <a:pt x="857250" y="6350"/>
                </a:cubicBezTo>
                <a:cubicBezTo>
                  <a:pt x="814070" y="13970"/>
                  <a:pt x="784860" y="23495"/>
                  <a:pt x="739140" y="36830"/>
                </a:cubicBezTo>
                <a:cubicBezTo>
                  <a:pt x="693420" y="50165"/>
                  <a:pt x="673100" y="57150"/>
                  <a:pt x="627380" y="74295"/>
                </a:cubicBezTo>
                <a:cubicBezTo>
                  <a:pt x="581660" y="91440"/>
                  <a:pt x="551815" y="104775"/>
                  <a:pt x="509270" y="123190"/>
                </a:cubicBezTo>
                <a:cubicBezTo>
                  <a:pt x="466725" y="141605"/>
                  <a:pt x="457200" y="139065"/>
                  <a:pt x="415925" y="166370"/>
                </a:cubicBezTo>
                <a:cubicBezTo>
                  <a:pt x="374650" y="193675"/>
                  <a:pt x="344170" y="222885"/>
                  <a:pt x="304165" y="258445"/>
                </a:cubicBezTo>
                <a:cubicBezTo>
                  <a:pt x="264160" y="294005"/>
                  <a:pt x="247015" y="310515"/>
                  <a:pt x="217170" y="344805"/>
                </a:cubicBezTo>
                <a:cubicBezTo>
                  <a:pt x="187325" y="379095"/>
                  <a:pt x="176530" y="400685"/>
                  <a:pt x="155575" y="431165"/>
                </a:cubicBezTo>
                <a:cubicBezTo>
                  <a:pt x="134620" y="461645"/>
                  <a:pt x="131445" y="466725"/>
                  <a:pt x="111760" y="498475"/>
                </a:cubicBezTo>
                <a:cubicBezTo>
                  <a:pt x="92075" y="530225"/>
                  <a:pt x="70485" y="559435"/>
                  <a:pt x="55880" y="591185"/>
                </a:cubicBezTo>
                <a:cubicBezTo>
                  <a:pt x="41275" y="622935"/>
                  <a:pt x="48895" y="625475"/>
                  <a:pt x="37465" y="658495"/>
                </a:cubicBezTo>
                <a:cubicBezTo>
                  <a:pt x="26035" y="691515"/>
                  <a:pt x="6985" y="738505"/>
                  <a:pt x="0" y="756920"/>
                </a:cubicBezTo>
              </a:path>
            </a:pathLst>
          </a:cu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4">
            <a:extLst>
              <a:ext uri="{FF2B5EF4-FFF2-40B4-BE49-F238E27FC236}">
                <a16:creationId xmlns:a16="http://schemas.microsoft.com/office/drawing/2014/main" id="{4E09316D-0564-13D9-973E-AE1C1C648D4A}"/>
              </a:ext>
            </a:extLst>
          </p:cNvPr>
          <p:cNvSpPr/>
          <p:nvPr/>
        </p:nvSpPr>
        <p:spPr>
          <a:xfrm>
            <a:off x="8340725" y="3118485"/>
            <a:ext cx="614680" cy="113030"/>
          </a:xfrm>
          <a:custGeom>
            <a:avLst/>
            <a:gdLst>
              <a:gd name="connisteX0" fmla="*/ 0 w 614680"/>
              <a:gd name="connsiteY0" fmla="*/ 113137 h 113137"/>
              <a:gd name="connisteX1" fmla="*/ 67945 w 614680"/>
              <a:gd name="connsiteY1" fmla="*/ 51542 h 113137"/>
              <a:gd name="connisteX2" fmla="*/ 136525 w 614680"/>
              <a:gd name="connsiteY2" fmla="*/ 20427 h 113137"/>
              <a:gd name="connisteX3" fmla="*/ 223520 w 614680"/>
              <a:gd name="connsiteY3" fmla="*/ 2012 h 113137"/>
              <a:gd name="connisteX4" fmla="*/ 304165 w 614680"/>
              <a:gd name="connsiteY4" fmla="*/ 2012 h 113137"/>
              <a:gd name="connisteX5" fmla="*/ 384810 w 614680"/>
              <a:gd name="connsiteY5" fmla="*/ 8362 h 113137"/>
              <a:gd name="connisteX6" fmla="*/ 453390 w 614680"/>
              <a:gd name="connsiteY6" fmla="*/ 14712 h 113137"/>
              <a:gd name="connisteX7" fmla="*/ 540385 w 614680"/>
              <a:gd name="connsiteY7" fmla="*/ 26777 h 113137"/>
              <a:gd name="connisteX8" fmla="*/ 614680 w 614680"/>
              <a:gd name="connsiteY8" fmla="*/ 57257 h 1131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14680" h="113137">
                <a:moveTo>
                  <a:pt x="0" y="113137"/>
                </a:moveTo>
                <a:cubicBezTo>
                  <a:pt x="12065" y="101707"/>
                  <a:pt x="40640" y="69957"/>
                  <a:pt x="67945" y="51542"/>
                </a:cubicBezTo>
                <a:cubicBezTo>
                  <a:pt x="95250" y="33127"/>
                  <a:pt x="105410" y="30587"/>
                  <a:pt x="136525" y="20427"/>
                </a:cubicBezTo>
                <a:cubicBezTo>
                  <a:pt x="167640" y="10267"/>
                  <a:pt x="189865" y="5822"/>
                  <a:pt x="223520" y="2012"/>
                </a:cubicBezTo>
                <a:cubicBezTo>
                  <a:pt x="257175" y="-1798"/>
                  <a:pt x="271780" y="742"/>
                  <a:pt x="304165" y="2012"/>
                </a:cubicBezTo>
                <a:cubicBezTo>
                  <a:pt x="336550" y="3282"/>
                  <a:pt x="354965" y="5822"/>
                  <a:pt x="384810" y="8362"/>
                </a:cubicBezTo>
                <a:cubicBezTo>
                  <a:pt x="414655" y="10902"/>
                  <a:pt x="422275" y="10902"/>
                  <a:pt x="453390" y="14712"/>
                </a:cubicBezTo>
                <a:cubicBezTo>
                  <a:pt x="484505" y="18522"/>
                  <a:pt x="508000" y="18522"/>
                  <a:pt x="540385" y="26777"/>
                </a:cubicBezTo>
                <a:cubicBezTo>
                  <a:pt x="572770" y="35032"/>
                  <a:pt x="601345" y="51542"/>
                  <a:pt x="614680" y="57257"/>
                </a:cubicBezTo>
              </a:path>
            </a:pathLst>
          </a:cu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任意多边形 15">
            <a:extLst>
              <a:ext uri="{FF2B5EF4-FFF2-40B4-BE49-F238E27FC236}">
                <a16:creationId xmlns:a16="http://schemas.microsoft.com/office/drawing/2014/main" id="{9A13AD38-697C-7A67-94F3-1F8E68666C1D}"/>
              </a:ext>
            </a:extLst>
          </p:cNvPr>
          <p:cNvSpPr/>
          <p:nvPr/>
        </p:nvSpPr>
        <p:spPr>
          <a:xfrm>
            <a:off x="9787890" y="3118485"/>
            <a:ext cx="614680" cy="113030"/>
          </a:xfrm>
          <a:custGeom>
            <a:avLst/>
            <a:gdLst>
              <a:gd name="connisteX0" fmla="*/ 0 w 614680"/>
              <a:gd name="connsiteY0" fmla="*/ 113137 h 113137"/>
              <a:gd name="connisteX1" fmla="*/ 67945 w 614680"/>
              <a:gd name="connsiteY1" fmla="*/ 51542 h 113137"/>
              <a:gd name="connisteX2" fmla="*/ 136525 w 614680"/>
              <a:gd name="connsiteY2" fmla="*/ 20427 h 113137"/>
              <a:gd name="connisteX3" fmla="*/ 223520 w 614680"/>
              <a:gd name="connsiteY3" fmla="*/ 2012 h 113137"/>
              <a:gd name="connisteX4" fmla="*/ 304165 w 614680"/>
              <a:gd name="connsiteY4" fmla="*/ 2012 h 113137"/>
              <a:gd name="connisteX5" fmla="*/ 384810 w 614680"/>
              <a:gd name="connsiteY5" fmla="*/ 8362 h 113137"/>
              <a:gd name="connisteX6" fmla="*/ 453390 w 614680"/>
              <a:gd name="connsiteY6" fmla="*/ 14712 h 113137"/>
              <a:gd name="connisteX7" fmla="*/ 540385 w 614680"/>
              <a:gd name="connsiteY7" fmla="*/ 26777 h 113137"/>
              <a:gd name="connisteX8" fmla="*/ 614680 w 614680"/>
              <a:gd name="connsiteY8" fmla="*/ 57257 h 1131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14680" h="113137">
                <a:moveTo>
                  <a:pt x="0" y="113137"/>
                </a:moveTo>
                <a:cubicBezTo>
                  <a:pt x="12065" y="101707"/>
                  <a:pt x="40640" y="69957"/>
                  <a:pt x="67945" y="51542"/>
                </a:cubicBezTo>
                <a:cubicBezTo>
                  <a:pt x="95250" y="33127"/>
                  <a:pt x="105410" y="30587"/>
                  <a:pt x="136525" y="20427"/>
                </a:cubicBezTo>
                <a:cubicBezTo>
                  <a:pt x="167640" y="10267"/>
                  <a:pt x="189865" y="5822"/>
                  <a:pt x="223520" y="2012"/>
                </a:cubicBezTo>
                <a:cubicBezTo>
                  <a:pt x="257175" y="-1798"/>
                  <a:pt x="271780" y="742"/>
                  <a:pt x="304165" y="2012"/>
                </a:cubicBezTo>
                <a:cubicBezTo>
                  <a:pt x="336550" y="3282"/>
                  <a:pt x="354965" y="5822"/>
                  <a:pt x="384810" y="8362"/>
                </a:cubicBezTo>
                <a:cubicBezTo>
                  <a:pt x="414655" y="10902"/>
                  <a:pt x="422275" y="10902"/>
                  <a:pt x="453390" y="14712"/>
                </a:cubicBezTo>
                <a:cubicBezTo>
                  <a:pt x="484505" y="18522"/>
                  <a:pt x="508000" y="18522"/>
                  <a:pt x="540385" y="26777"/>
                </a:cubicBezTo>
                <a:cubicBezTo>
                  <a:pt x="572770" y="35032"/>
                  <a:pt x="601345" y="51542"/>
                  <a:pt x="614680" y="57257"/>
                </a:cubicBezTo>
              </a:path>
            </a:pathLst>
          </a:cu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ED262D-2F48-7C60-CF8D-A3C2BB62BB45}"/>
              </a:ext>
            </a:extLst>
          </p:cNvPr>
          <p:cNvSpPr txBox="1"/>
          <p:nvPr/>
        </p:nvSpPr>
        <p:spPr>
          <a:xfrm rot="19260000">
            <a:off x="7565772" y="2348945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subdivide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0E0483-7D55-4EF0-7692-86AF54EF017F}"/>
              </a:ext>
            </a:extLst>
          </p:cNvPr>
          <p:cNvSpPr txBox="1"/>
          <p:nvPr/>
        </p:nvSpPr>
        <p:spPr>
          <a:xfrm>
            <a:off x="8296910" y="2874010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subdivide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7D0306-9A29-4523-EFEB-64B3144F310E}"/>
              </a:ext>
            </a:extLst>
          </p:cNvPr>
          <p:cNvSpPr txBox="1"/>
          <p:nvPr/>
        </p:nvSpPr>
        <p:spPr>
          <a:xfrm>
            <a:off x="9684385" y="2875915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subdivide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4600B2-7771-6089-FE6F-0A8015D09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405" y="4984750"/>
            <a:ext cx="4488180" cy="15875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0ED1D63-575D-250E-C98E-F964FB839657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9293860" y="4617085"/>
            <a:ext cx="635" cy="367665"/>
          </a:xfrm>
          <a:prstGeom prst="straightConnector1">
            <a:avLst/>
          </a:pr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CD1B6F5-E9C9-CCFC-5075-2C8B55D888E0}"/>
              </a:ext>
            </a:extLst>
          </p:cNvPr>
          <p:cNvSpPr txBox="1"/>
          <p:nvPr/>
        </p:nvSpPr>
        <p:spPr>
          <a:xfrm>
            <a:off x="9294495" y="4675505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dual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48DB2A3-D6A4-F7A0-A53F-62B754B0501F}"/>
              </a:ext>
            </a:extLst>
          </p:cNvPr>
          <p:cNvCxnSpPr/>
          <p:nvPr/>
        </p:nvCxnSpPr>
        <p:spPr>
          <a:xfrm>
            <a:off x="7822565" y="4620260"/>
            <a:ext cx="0" cy="367665"/>
          </a:xfrm>
          <a:prstGeom prst="straightConnector1">
            <a:avLst/>
          </a:pr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24BD52C-EC01-B9C0-BA94-577DF11E6157}"/>
              </a:ext>
            </a:extLst>
          </p:cNvPr>
          <p:cNvSpPr txBox="1"/>
          <p:nvPr/>
        </p:nvSpPr>
        <p:spPr>
          <a:xfrm>
            <a:off x="7822565" y="467868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dual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4389DF7-0DA2-0E65-3353-F9826BF577D1}"/>
              </a:ext>
            </a:extLst>
          </p:cNvPr>
          <p:cNvCxnSpPr/>
          <p:nvPr/>
        </p:nvCxnSpPr>
        <p:spPr>
          <a:xfrm>
            <a:off x="10800080" y="4620260"/>
            <a:ext cx="0" cy="367665"/>
          </a:xfrm>
          <a:prstGeom prst="straightConnector1">
            <a:avLst/>
          </a:pr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329B1F-183D-6840-5B8E-755934B099E1}"/>
              </a:ext>
            </a:extLst>
          </p:cNvPr>
          <p:cNvSpPr txBox="1"/>
          <p:nvPr/>
        </p:nvSpPr>
        <p:spPr>
          <a:xfrm>
            <a:off x="10800080" y="467868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dual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D3F78B4-4DA5-FE6C-ACFD-6F843A353A79}"/>
              </a:ext>
            </a:extLst>
          </p:cNvPr>
          <p:cNvSpPr txBox="1"/>
          <p:nvPr/>
        </p:nvSpPr>
        <p:spPr>
          <a:xfrm>
            <a:off x="10149902" y="1701574"/>
            <a:ext cx="1300356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icosahedron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（正十二面体</a:t>
            </a:r>
            <a:r>
              <a:rPr lang="zh-CN" altLang="en-US" sz="1200" dirty="0"/>
              <a:t>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DDDCB7E-99BA-D00A-EC22-E929438F3400}"/>
              </a:ext>
            </a:extLst>
          </p:cNvPr>
          <p:cNvSpPr txBox="1"/>
          <p:nvPr/>
        </p:nvSpPr>
        <p:spPr>
          <a:xfrm>
            <a:off x="6155551" y="3684835"/>
            <a:ext cx="894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icosphere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B7B50D-75B9-59DE-BF68-F6CB41E2F661}"/>
              </a:ext>
            </a:extLst>
          </p:cNvPr>
          <p:cNvSpPr txBox="1"/>
          <p:nvPr/>
        </p:nvSpPr>
        <p:spPr>
          <a:xfrm>
            <a:off x="5978039" y="5640000"/>
            <a:ext cx="1107996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哥德堡多面体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63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量能器几何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C68BA9-DEE2-E7B8-F2CF-33000AAB3009}"/>
              </a:ext>
            </a:extLst>
          </p:cNvPr>
          <p:cNvSpPr txBox="1"/>
          <p:nvPr/>
        </p:nvSpPr>
        <p:spPr>
          <a:xfrm>
            <a:off x="299553" y="1564165"/>
            <a:ext cx="4019550" cy="328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算法步骤：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生成正十二面体；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正十二面体细分为测地线多面体（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Icosphere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），可递归多次，生成更细的格子；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Icosphere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对偶为哥德堡多面体。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对偶算法是计算每个三角形的重心并连接，随后投影到球面上。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0E6F0E-8715-1114-6C75-F51F5CA81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425" y="1147445"/>
            <a:ext cx="1627505" cy="1587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4AF852-3C24-45D9-90E0-96D9FACA8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770" y="3029585"/>
            <a:ext cx="4488180" cy="1587500"/>
          </a:xfrm>
          <a:prstGeom prst="rect">
            <a:avLst/>
          </a:prstGeom>
          <a:noFill/>
          <a:ln>
            <a:tailEnd type="triangle"/>
          </a:ln>
        </p:spPr>
      </p:pic>
      <p:sp>
        <p:nvSpPr>
          <p:cNvPr id="7" name="任意多边形 7">
            <a:extLst>
              <a:ext uri="{FF2B5EF4-FFF2-40B4-BE49-F238E27FC236}">
                <a16:creationId xmlns:a16="http://schemas.microsoft.com/office/drawing/2014/main" id="{0D853CE2-7E38-4C15-BCF7-B4EFC01F9E52}"/>
              </a:ext>
            </a:extLst>
          </p:cNvPr>
          <p:cNvSpPr/>
          <p:nvPr/>
        </p:nvSpPr>
        <p:spPr>
          <a:xfrm>
            <a:off x="7706995" y="2317750"/>
            <a:ext cx="956310" cy="756920"/>
          </a:xfrm>
          <a:custGeom>
            <a:avLst/>
            <a:gdLst>
              <a:gd name="connisteX0" fmla="*/ 956310 w 956310"/>
              <a:gd name="connsiteY0" fmla="*/ 0 h 756920"/>
              <a:gd name="connisteX1" fmla="*/ 857250 w 956310"/>
              <a:gd name="connsiteY1" fmla="*/ 6350 h 756920"/>
              <a:gd name="connisteX2" fmla="*/ 739140 w 956310"/>
              <a:gd name="connsiteY2" fmla="*/ 36830 h 756920"/>
              <a:gd name="connisteX3" fmla="*/ 627380 w 956310"/>
              <a:gd name="connsiteY3" fmla="*/ 74295 h 756920"/>
              <a:gd name="connisteX4" fmla="*/ 509270 w 956310"/>
              <a:gd name="connsiteY4" fmla="*/ 123190 h 756920"/>
              <a:gd name="connisteX5" fmla="*/ 415925 w 956310"/>
              <a:gd name="connsiteY5" fmla="*/ 166370 h 756920"/>
              <a:gd name="connisteX6" fmla="*/ 304165 w 956310"/>
              <a:gd name="connsiteY6" fmla="*/ 258445 h 756920"/>
              <a:gd name="connisteX7" fmla="*/ 217170 w 956310"/>
              <a:gd name="connsiteY7" fmla="*/ 344805 h 756920"/>
              <a:gd name="connisteX8" fmla="*/ 155575 w 956310"/>
              <a:gd name="connsiteY8" fmla="*/ 431165 h 756920"/>
              <a:gd name="connisteX9" fmla="*/ 111760 w 956310"/>
              <a:gd name="connsiteY9" fmla="*/ 498475 h 756920"/>
              <a:gd name="connisteX10" fmla="*/ 55880 w 956310"/>
              <a:gd name="connsiteY10" fmla="*/ 591185 h 756920"/>
              <a:gd name="connisteX11" fmla="*/ 37465 w 956310"/>
              <a:gd name="connsiteY11" fmla="*/ 658495 h 756920"/>
              <a:gd name="connisteX12" fmla="*/ 0 w 956310"/>
              <a:gd name="connsiteY12" fmla="*/ 756920 h 756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956310" h="756920">
                <a:moveTo>
                  <a:pt x="956310" y="0"/>
                </a:moveTo>
                <a:cubicBezTo>
                  <a:pt x="939165" y="635"/>
                  <a:pt x="900430" y="-1270"/>
                  <a:pt x="857250" y="6350"/>
                </a:cubicBezTo>
                <a:cubicBezTo>
                  <a:pt x="814070" y="13970"/>
                  <a:pt x="784860" y="23495"/>
                  <a:pt x="739140" y="36830"/>
                </a:cubicBezTo>
                <a:cubicBezTo>
                  <a:pt x="693420" y="50165"/>
                  <a:pt x="673100" y="57150"/>
                  <a:pt x="627380" y="74295"/>
                </a:cubicBezTo>
                <a:cubicBezTo>
                  <a:pt x="581660" y="91440"/>
                  <a:pt x="551815" y="104775"/>
                  <a:pt x="509270" y="123190"/>
                </a:cubicBezTo>
                <a:cubicBezTo>
                  <a:pt x="466725" y="141605"/>
                  <a:pt x="457200" y="139065"/>
                  <a:pt x="415925" y="166370"/>
                </a:cubicBezTo>
                <a:cubicBezTo>
                  <a:pt x="374650" y="193675"/>
                  <a:pt x="344170" y="222885"/>
                  <a:pt x="304165" y="258445"/>
                </a:cubicBezTo>
                <a:cubicBezTo>
                  <a:pt x="264160" y="294005"/>
                  <a:pt x="247015" y="310515"/>
                  <a:pt x="217170" y="344805"/>
                </a:cubicBezTo>
                <a:cubicBezTo>
                  <a:pt x="187325" y="379095"/>
                  <a:pt x="176530" y="400685"/>
                  <a:pt x="155575" y="431165"/>
                </a:cubicBezTo>
                <a:cubicBezTo>
                  <a:pt x="134620" y="461645"/>
                  <a:pt x="131445" y="466725"/>
                  <a:pt x="111760" y="498475"/>
                </a:cubicBezTo>
                <a:cubicBezTo>
                  <a:pt x="92075" y="530225"/>
                  <a:pt x="70485" y="559435"/>
                  <a:pt x="55880" y="591185"/>
                </a:cubicBezTo>
                <a:cubicBezTo>
                  <a:pt x="41275" y="622935"/>
                  <a:pt x="48895" y="625475"/>
                  <a:pt x="37465" y="658495"/>
                </a:cubicBezTo>
                <a:cubicBezTo>
                  <a:pt x="26035" y="691515"/>
                  <a:pt x="6985" y="738505"/>
                  <a:pt x="0" y="756920"/>
                </a:cubicBezTo>
              </a:path>
            </a:pathLst>
          </a:cu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4">
            <a:extLst>
              <a:ext uri="{FF2B5EF4-FFF2-40B4-BE49-F238E27FC236}">
                <a16:creationId xmlns:a16="http://schemas.microsoft.com/office/drawing/2014/main" id="{4E09316D-0564-13D9-973E-AE1C1C648D4A}"/>
              </a:ext>
            </a:extLst>
          </p:cNvPr>
          <p:cNvSpPr/>
          <p:nvPr/>
        </p:nvSpPr>
        <p:spPr>
          <a:xfrm>
            <a:off x="8340725" y="3118485"/>
            <a:ext cx="614680" cy="113030"/>
          </a:xfrm>
          <a:custGeom>
            <a:avLst/>
            <a:gdLst>
              <a:gd name="connisteX0" fmla="*/ 0 w 614680"/>
              <a:gd name="connsiteY0" fmla="*/ 113137 h 113137"/>
              <a:gd name="connisteX1" fmla="*/ 67945 w 614680"/>
              <a:gd name="connsiteY1" fmla="*/ 51542 h 113137"/>
              <a:gd name="connisteX2" fmla="*/ 136525 w 614680"/>
              <a:gd name="connsiteY2" fmla="*/ 20427 h 113137"/>
              <a:gd name="connisteX3" fmla="*/ 223520 w 614680"/>
              <a:gd name="connsiteY3" fmla="*/ 2012 h 113137"/>
              <a:gd name="connisteX4" fmla="*/ 304165 w 614680"/>
              <a:gd name="connsiteY4" fmla="*/ 2012 h 113137"/>
              <a:gd name="connisteX5" fmla="*/ 384810 w 614680"/>
              <a:gd name="connsiteY5" fmla="*/ 8362 h 113137"/>
              <a:gd name="connisteX6" fmla="*/ 453390 w 614680"/>
              <a:gd name="connsiteY6" fmla="*/ 14712 h 113137"/>
              <a:gd name="connisteX7" fmla="*/ 540385 w 614680"/>
              <a:gd name="connsiteY7" fmla="*/ 26777 h 113137"/>
              <a:gd name="connisteX8" fmla="*/ 614680 w 614680"/>
              <a:gd name="connsiteY8" fmla="*/ 57257 h 1131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14680" h="113137">
                <a:moveTo>
                  <a:pt x="0" y="113137"/>
                </a:moveTo>
                <a:cubicBezTo>
                  <a:pt x="12065" y="101707"/>
                  <a:pt x="40640" y="69957"/>
                  <a:pt x="67945" y="51542"/>
                </a:cubicBezTo>
                <a:cubicBezTo>
                  <a:pt x="95250" y="33127"/>
                  <a:pt x="105410" y="30587"/>
                  <a:pt x="136525" y="20427"/>
                </a:cubicBezTo>
                <a:cubicBezTo>
                  <a:pt x="167640" y="10267"/>
                  <a:pt x="189865" y="5822"/>
                  <a:pt x="223520" y="2012"/>
                </a:cubicBezTo>
                <a:cubicBezTo>
                  <a:pt x="257175" y="-1798"/>
                  <a:pt x="271780" y="742"/>
                  <a:pt x="304165" y="2012"/>
                </a:cubicBezTo>
                <a:cubicBezTo>
                  <a:pt x="336550" y="3282"/>
                  <a:pt x="354965" y="5822"/>
                  <a:pt x="384810" y="8362"/>
                </a:cubicBezTo>
                <a:cubicBezTo>
                  <a:pt x="414655" y="10902"/>
                  <a:pt x="422275" y="10902"/>
                  <a:pt x="453390" y="14712"/>
                </a:cubicBezTo>
                <a:cubicBezTo>
                  <a:pt x="484505" y="18522"/>
                  <a:pt x="508000" y="18522"/>
                  <a:pt x="540385" y="26777"/>
                </a:cubicBezTo>
                <a:cubicBezTo>
                  <a:pt x="572770" y="35032"/>
                  <a:pt x="601345" y="51542"/>
                  <a:pt x="614680" y="57257"/>
                </a:cubicBezTo>
              </a:path>
            </a:pathLst>
          </a:cu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任意多边形 15">
            <a:extLst>
              <a:ext uri="{FF2B5EF4-FFF2-40B4-BE49-F238E27FC236}">
                <a16:creationId xmlns:a16="http://schemas.microsoft.com/office/drawing/2014/main" id="{9A13AD38-697C-7A67-94F3-1F8E68666C1D}"/>
              </a:ext>
            </a:extLst>
          </p:cNvPr>
          <p:cNvSpPr/>
          <p:nvPr/>
        </p:nvSpPr>
        <p:spPr>
          <a:xfrm>
            <a:off x="9787890" y="3118485"/>
            <a:ext cx="614680" cy="113030"/>
          </a:xfrm>
          <a:custGeom>
            <a:avLst/>
            <a:gdLst>
              <a:gd name="connisteX0" fmla="*/ 0 w 614680"/>
              <a:gd name="connsiteY0" fmla="*/ 113137 h 113137"/>
              <a:gd name="connisteX1" fmla="*/ 67945 w 614680"/>
              <a:gd name="connsiteY1" fmla="*/ 51542 h 113137"/>
              <a:gd name="connisteX2" fmla="*/ 136525 w 614680"/>
              <a:gd name="connsiteY2" fmla="*/ 20427 h 113137"/>
              <a:gd name="connisteX3" fmla="*/ 223520 w 614680"/>
              <a:gd name="connsiteY3" fmla="*/ 2012 h 113137"/>
              <a:gd name="connisteX4" fmla="*/ 304165 w 614680"/>
              <a:gd name="connsiteY4" fmla="*/ 2012 h 113137"/>
              <a:gd name="connisteX5" fmla="*/ 384810 w 614680"/>
              <a:gd name="connsiteY5" fmla="*/ 8362 h 113137"/>
              <a:gd name="connisteX6" fmla="*/ 453390 w 614680"/>
              <a:gd name="connsiteY6" fmla="*/ 14712 h 113137"/>
              <a:gd name="connisteX7" fmla="*/ 540385 w 614680"/>
              <a:gd name="connsiteY7" fmla="*/ 26777 h 113137"/>
              <a:gd name="connisteX8" fmla="*/ 614680 w 614680"/>
              <a:gd name="connsiteY8" fmla="*/ 57257 h 1131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14680" h="113137">
                <a:moveTo>
                  <a:pt x="0" y="113137"/>
                </a:moveTo>
                <a:cubicBezTo>
                  <a:pt x="12065" y="101707"/>
                  <a:pt x="40640" y="69957"/>
                  <a:pt x="67945" y="51542"/>
                </a:cubicBezTo>
                <a:cubicBezTo>
                  <a:pt x="95250" y="33127"/>
                  <a:pt x="105410" y="30587"/>
                  <a:pt x="136525" y="20427"/>
                </a:cubicBezTo>
                <a:cubicBezTo>
                  <a:pt x="167640" y="10267"/>
                  <a:pt x="189865" y="5822"/>
                  <a:pt x="223520" y="2012"/>
                </a:cubicBezTo>
                <a:cubicBezTo>
                  <a:pt x="257175" y="-1798"/>
                  <a:pt x="271780" y="742"/>
                  <a:pt x="304165" y="2012"/>
                </a:cubicBezTo>
                <a:cubicBezTo>
                  <a:pt x="336550" y="3282"/>
                  <a:pt x="354965" y="5822"/>
                  <a:pt x="384810" y="8362"/>
                </a:cubicBezTo>
                <a:cubicBezTo>
                  <a:pt x="414655" y="10902"/>
                  <a:pt x="422275" y="10902"/>
                  <a:pt x="453390" y="14712"/>
                </a:cubicBezTo>
                <a:cubicBezTo>
                  <a:pt x="484505" y="18522"/>
                  <a:pt x="508000" y="18522"/>
                  <a:pt x="540385" y="26777"/>
                </a:cubicBezTo>
                <a:cubicBezTo>
                  <a:pt x="572770" y="35032"/>
                  <a:pt x="601345" y="51542"/>
                  <a:pt x="614680" y="57257"/>
                </a:cubicBezTo>
              </a:path>
            </a:pathLst>
          </a:cu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ED262D-2F48-7C60-CF8D-A3C2BB62BB45}"/>
              </a:ext>
            </a:extLst>
          </p:cNvPr>
          <p:cNvSpPr txBox="1"/>
          <p:nvPr/>
        </p:nvSpPr>
        <p:spPr>
          <a:xfrm rot="19260000">
            <a:off x="7565772" y="2348945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subdivide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0E0483-7D55-4EF0-7692-86AF54EF017F}"/>
              </a:ext>
            </a:extLst>
          </p:cNvPr>
          <p:cNvSpPr txBox="1"/>
          <p:nvPr/>
        </p:nvSpPr>
        <p:spPr>
          <a:xfrm>
            <a:off x="8296910" y="2874010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subdivide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7D0306-9A29-4523-EFEB-64B3144F310E}"/>
              </a:ext>
            </a:extLst>
          </p:cNvPr>
          <p:cNvSpPr txBox="1"/>
          <p:nvPr/>
        </p:nvSpPr>
        <p:spPr>
          <a:xfrm>
            <a:off x="9684385" y="2875915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subdivide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4600B2-7771-6089-FE6F-0A8015D09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405" y="4984750"/>
            <a:ext cx="4488180" cy="15875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0ED1D63-575D-250E-C98E-F964FB839657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9293860" y="4617085"/>
            <a:ext cx="635" cy="367665"/>
          </a:xfrm>
          <a:prstGeom prst="straightConnector1">
            <a:avLst/>
          </a:pr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CD1B6F5-E9C9-CCFC-5075-2C8B55D888E0}"/>
              </a:ext>
            </a:extLst>
          </p:cNvPr>
          <p:cNvSpPr txBox="1"/>
          <p:nvPr/>
        </p:nvSpPr>
        <p:spPr>
          <a:xfrm>
            <a:off x="9294495" y="4675505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dual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48DB2A3-D6A4-F7A0-A53F-62B754B0501F}"/>
              </a:ext>
            </a:extLst>
          </p:cNvPr>
          <p:cNvCxnSpPr/>
          <p:nvPr/>
        </p:nvCxnSpPr>
        <p:spPr>
          <a:xfrm>
            <a:off x="7822565" y="4620260"/>
            <a:ext cx="0" cy="367665"/>
          </a:xfrm>
          <a:prstGeom prst="straightConnector1">
            <a:avLst/>
          </a:pr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24BD52C-EC01-B9C0-BA94-577DF11E6157}"/>
              </a:ext>
            </a:extLst>
          </p:cNvPr>
          <p:cNvSpPr txBox="1"/>
          <p:nvPr/>
        </p:nvSpPr>
        <p:spPr>
          <a:xfrm>
            <a:off x="7822565" y="467868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dual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4389DF7-0DA2-0E65-3353-F9826BF577D1}"/>
              </a:ext>
            </a:extLst>
          </p:cNvPr>
          <p:cNvCxnSpPr/>
          <p:nvPr/>
        </p:nvCxnSpPr>
        <p:spPr>
          <a:xfrm>
            <a:off x="10800080" y="4620260"/>
            <a:ext cx="0" cy="367665"/>
          </a:xfrm>
          <a:prstGeom prst="straightConnector1">
            <a:avLst/>
          </a:prstGeom>
          <a:noFill/>
          <a:ln>
            <a:solidFill>
              <a:srgbClr val="50A0A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329B1F-183D-6840-5B8E-755934B099E1}"/>
              </a:ext>
            </a:extLst>
          </p:cNvPr>
          <p:cNvSpPr txBox="1"/>
          <p:nvPr/>
        </p:nvSpPr>
        <p:spPr>
          <a:xfrm>
            <a:off x="10800080" y="467868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dual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D3F78B4-4DA5-FE6C-ACFD-6F843A353A79}"/>
              </a:ext>
            </a:extLst>
          </p:cNvPr>
          <p:cNvSpPr txBox="1"/>
          <p:nvPr/>
        </p:nvSpPr>
        <p:spPr>
          <a:xfrm>
            <a:off x="10149902" y="1701574"/>
            <a:ext cx="1300356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icosahedron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（正十二面体</a:t>
            </a:r>
            <a:r>
              <a:rPr lang="zh-CN" altLang="en-US" sz="1200" dirty="0"/>
              <a:t>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DDDCB7E-99BA-D00A-EC22-E929438F3400}"/>
              </a:ext>
            </a:extLst>
          </p:cNvPr>
          <p:cNvSpPr txBox="1"/>
          <p:nvPr/>
        </p:nvSpPr>
        <p:spPr>
          <a:xfrm>
            <a:off x="6155551" y="3684835"/>
            <a:ext cx="894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icosphere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B7B50D-75B9-59DE-BF68-F6CB41E2F661}"/>
              </a:ext>
            </a:extLst>
          </p:cNvPr>
          <p:cNvSpPr txBox="1"/>
          <p:nvPr/>
        </p:nvSpPr>
        <p:spPr>
          <a:xfrm>
            <a:off x="5978039" y="5640000"/>
            <a:ext cx="1107996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哥德堡多面体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169776E-B37F-D951-27EE-A0153D4C588B}"/>
              </a:ext>
            </a:extLst>
          </p:cNvPr>
          <p:cNvGrpSpPr/>
          <p:nvPr/>
        </p:nvGrpSpPr>
        <p:grpSpPr>
          <a:xfrm>
            <a:off x="9123045" y="1372870"/>
            <a:ext cx="785495" cy="838835"/>
            <a:chOff x="14367" y="2369"/>
            <a:chExt cx="1237" cy="1321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BE4C411-EB6F-1319-0475-A0A224A88938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0533E0C7-8A37-D3DA-D62A-C18E024718A3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99D0B54-9497-3E23-8DD8-14C557DDE429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F8CC0B7-6660-E201-1644-D81C9030C2E0}"/>
              </a:ext>
            </a:extLst>
          </p:cNvPr>
          <p:cNvGrpSpPr/>
          <p:nvPr/>
        </p:nvGrpSpPr>
        <p:grpSpPr>
          <a:xfrm>
            <a:off x="7611745" y="3324860"/>
            <a:ext cx="697230" cy="732155"/>
            <a:chOff x="14367" y="2369"/>
            <a:chExt cx="1237" cy="1321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E3304736-227F-22AD-C08F-622C4C7A70F4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FA7AEB2-7FD2-429E-E5C0-56FD34ACEACD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CEC0106-94EF-CB2F-85BB-5D9B1B195DDE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B5464DF-F550-780D-5C6A-FE25DD228759}"/>
              </a:ext>
            </a:extLst>
          </p:cNvPr>
          <p:cNvGrpSpPr/>
          <p:nvPr/>
        </p:nvGrpSpPr>
        <p:grpSpPr>
          <a:xfrm>
            <a:off x="9091295" y="3336290"/>
            <a:ext cx="697230" cy="732155"/>
            <a:chOff x="14367" y="2369"/>
            <a:chExt cx="1237" cy="1321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8961E68C-48B4-ABCD-3986-1A14DF2A3F35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FE79EBAF-BD53-7C27-A724-027854D556DF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12EF91C-0257-F8B6-5EA6-CB3B693E821B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52B2207-7279-B8E7-0DD6-DCED0C602CA7}"/>
              </a:ext>
            </a:extLst>
          </p:cNvPr>
          <p:cNvGrpSpPr/>
          <p:nvPr/>
        </p:nvGrpSpPr>
        <p:grpSpPr>
          <a:xfrm>
            <a:off x="10549890" y="3337560"/>
            <a:ext cx="697230" cy="732155"/>
            <a:chOff x="14367" y="2369"/>
            <a:chExt cx="1237" cy="1321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B69D278-FA17-FB24-D692-D0780D32DE07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528C54D-AB4E-646F-738F-BEA540DF2AEE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D0D7EA4-1A79-DE09-B658-C0B02592D0EF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832625B-0116-2C07-E64F-C86CEFC7B63E}"/>
              </a:ext>
            </a:extLst>
          </p:cNvPr>
          <p:cNvGrpSpPr/>
          <p:nvPr/>
        </p:nvGrpSpPr>
        <p:grpSpPr>
          <a:xfrm>
            <a:off x="7567930" y="5248275"/>
            <a:ext cx="719455" cy="758190"/>
            <a:chOff x="14367" y="2369"/>
            <a:chExt cx="1237" cy="1321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A1EB307-F1D5-1AC2-EBDD-3754841A29EC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BE0F0BF8-97DF-DB32-767F-771F0011B791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4364A97-59C2-8526-311A-D287A440A41F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A6C9C55-C6BF-E32B-713A-6DE1CC6375B1}"/>
              </a:ext>
            </a:extLst>
          </p:cNvPr>
          <p:cNvGrpSpPr/>
          <p:nvPr/>
        </p:nvGrpSpPr>
        <p:grpSpPr>
          <a:xfrm>
            <a:off x="9077325" y="5239385"/>
            <a:ext cx="719455" cy="758190"/>
            <a:chOff x="14367" y="2369"/>
            <a:chExt cx="1237" cy="1321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00F4BC05-8236-1C9B-7D82-02CF0A30C5DE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D61F9F21-EE51-BFF3-A4CC-54A3EB5064C3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F5CD37E-E316-EB12-CF6C-65374C38FBB2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6CDBD305-039C-E13C-D1B4-CA1D30D89AC5}"/>
              </a:ext>
            </a:extLst>
          </p:cNvPr>
          <p:cNvGrpSpPr/>
          <p:nvPr/>
        </p:nvGrpSpPr>
        <p:grpSpPr>
          <a:xfrm>
            <a:off x="10586720" y="5247005"/>
            <a:ext cx="719455" cy="758190"/>
            <a:chOff x="14367" y="2369"/>
            <a:chExt cx="1237" cy="132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5B35C28-3F9E-B302-39F7-F11F693F23D1}"/>
                </a:ext>
              </a:extLst>
            </p:cNvPr>
            <p:cNvCxnSpPr/>
            <p:nvPr/>
          </p:nvCxnSpPr>
          <p:spPr>
            <a:xfrm>
              <a:off x="14368" y="3076"/>
              <a:ext cx="1237" cy="61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E93ED621-F372-6F3D-6F49-756318378DDF}"/>
                </a:ext>
              </a:extLst>
            </p:cNvPr>
            <p:cNvCxnSpPr/>
            <p:nvPr/>
          </p:nvCxnSpPr>
          <p:spPr>
            <a:xfrm flipV="1">
              <a:off x="14367" y="2372"/>
              <a:ext cx="968" cy="70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2AE17EA1-F8A1-09EB-7586-A164828AB271}"/>
                </a:ext>
              </a:extLst>
            </p:cNvPr>
            <p:cNvCxnSpPr/>
            <p:nvPr/>
          </p:nvCxnSpPr>
          <p:spPr>
            <a:xfrm flipH="1" flipV="1">
              <a:off x="15344" y="2369"/>
              <a:ext cx="258" cy="130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005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量能器几何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6D3FB5F-6D2B-798F-F55B-45058D1C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975" y="1791872"/>
            <a:ext cx="6406047" cy="386380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5495B6-7333-F7F3-6046-01F30F4FE560}"/>
              </a:ext>
            </a:extLst>
          </p:cNvPr>
          <p:cNvSpPr txBox="1"/>
          <p:nvPr/>
        </p:nvSpPr>
        <p:spPr>
          <a:xfrm>
            <a:off x="5099571" y="5729014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MESHLAB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软件网格可视化</a:t>
            </a:r>
          </a:p>
        </p:txBody>
      </p:sp>
    </p:spTree>
    <p:extLst>
      <p:ext uri="{BB962C8B-B14F-4D97-AF65-F5344CB8AC3E}">
        <p14:creationId xmlns:p14="http://schemas.microsoft.com/office/powerpoint/2010/main" val="238762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量能器几何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CB09AA-9637-5047-E17F-EDB6BFC0E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7" r="38828"/>
          <a:stretch/>
        </p:blipFill>
        <p:spPr>
          <a:xfrm>
            <a:off x="195035" y="1642958"/>
            <a:ext cx="3733800" cy="37469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D380DD-F661-3A2E-9EE3-2A0A0A4C8F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72" r="39141"/>
          <a:stretch/>
        </p:blipFill>
        <p:spPr>
          <a:xfrm>
            <a:off x="4286250" y="1642958"/>
            <a:ext cx="3619500" cy="37469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32A56F-5925-D9B4-BFA7-0873471BAA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40" r="38672"/>
          <a:stretch/>
        </p:blipFill>
        <p:spPr>
          <a:xfrm>
            <a:off x="8377465" y="1642958"/>
            <a:ext cx="3619500" cy="37469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17FA0EF-9946-403D-9971-568A6E2D89C1}"/>
              </a:ext>
            </a:extLst>
          </p:cNvPr>
          <p:cNvSpPr txBox="1"/>
          <p:nvPr/>
        </p:nvSpPr>
        <p:spPr>
          <a:xfrm>
            <a:off x="1244019" y="5459626"/>
            <a:ext cx="1635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个单元）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A5CC7D-6062-2016-95F1-5FEFF44C917D}"/>
              </a:ext>
            </a:extLst>
          </p:cNvPr>
          <p:cNvSpPr txBox="1"/>
          <p:nvPr/>
        </p:nvSpPr>
        <p:spPr>
          <a:xfrm>
            <a:off x="5233199" y="5459626"/>
            <a:ext cx="1725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个单元）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AA50AD-CC67-E4E7-DD85-B8C2FC8EE00A}"/>
              </a:ext>
            </a:extLst>
          </p:cNvPr>
          <p:cNvSpPr txBox="1"/>
          <p:nvPr/>
        </p:nvSpPr>
        <p:spPr>
          <a:xfrm>
            <a:off x="9324414" y="5459626"/>
            <a:ext cx="1725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个单元）</a:t>
            </a:r>
          </a:p>
        </p:txBody>
      </p:sp>
    </p:spTree>
    <p:extLst>
      <p:ext uri="{BB962C8B-B14F-4D97-AF65-F5344CB8AC3E}">
        <p14:creationId xmlns:p14="http://schemas.microsoft.com/office/powerpoint/2010/main" val="101695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量能器模拟结果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99AB97-15A9-7EBA-AD6F-5C8F42DEB1E4}"/>
              </a:ext>
            </a:extLst>
          </p:cNvPr>
          <p:cNvSpPr txBox="1"/>
          <p:nvPr/>
        </p:nvSpPr>
        <p:spPr>
          <a:xfrm>
            <a:off x="299553" y="1307958"/>
            <a:ext cx="484931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0.511 MeV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光子直射量能器单元；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闪烁晶体选择：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(Tl), LYSO, LaBr</a:t>
            </a:r>
            <a:r>
              <a:rPr lang="en-US" altLang="zh-CN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mm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7923C5-F8E5-53D0-2E41-19465F03D6C6}"/>
              </a:ext>
            </a:extLst>
          </p:cNvPr>
          <p:cNvSpPr txBox="1"/>
          <p:nvPr/>
        </p:nvSpPr>
        <p:spPr>
          <a:xfrm>
            <a:off x="8859527" y="5959969"/>
            <a:ext cx="244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接收光子数分布（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D1C21E-8B08-70C7-7E1D-AFF7F535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9" y="2640138"/>
            <a:ext cx="3310796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312822-5E00-4627-29A9-DE9064D5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602" y="2640138"/>
            <a:ext cx="3310796" cy="324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EC275C-BE07-FCBD-C9A3-A75CA10E3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605" y="2640138"/>
            <a:ext cx="3310797" cy="324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0939151-E7FB-6D27-EBB9-B06300C9D5A8}"/>
              </a:ext>
            </a:extLst>
          </p:cNvPr>
          <p:cNvSpPr txBox="1"/>
          <p:nvPr/>
        </p:nvSpPr>
        <p:spPr>
          <a:xfrm>
            <a:off x="4872524" y="5959969"/>
            <a:ext cx="244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接收光子数分布（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8A878A-187C-3288-ECAC-F7BB983E1298}"/>
              </a:ext>
            </a:extLst>
          </p:cNvPr>
          <p:cNvSpPr txBox="1"/>
          <p:nvPr/>
        </p:nvSpPr>
        <p:spPr>
          <a:xfrm>
            <a:off x="885521" y="5959969"/>
            <a:ext cx="244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接收光子数分布（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82B3E71-D5F3-B820-FAB5-9E7A1CCF0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871" y="699307"/>
            <a:ext cx="1941045" cy="188578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355F85E-9885-CA3E-A186-D211B42DF1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1619" r="17269" b="24039"/>
          <a:stretch/>
        </p:blipFill>
        <p:spPr>
          <a:xfrm>
            <a:off x="8716547" y="776414"/>
            <a:ext cx="2485316" cy="16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C5F21C-AF0A-0D1D-8FF7-BC9509E9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87" y="1112198"/>
            <a:ext cx="4848071" cy="47412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量能器模拟结果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99AB97-15A9-7EBA-AD6F-5C8F42DEB1E4}"/>
              </a:ext>
            </a:extLst>
          </p:cNvPr>
          <p:cNvSpPr txBox="1"/>
          <p:nvPr/>
        </p:nvSpPr>
        <p:spPr>
          <a:xfrm>
            <a:off x="295719" y="1315513"/>
            <a:ext cx="484931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0.511 MeV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光子直射量能器单元；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闪烁晶体选择：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(Tl), LYSO, LaBr</a:t>
            </a:r>
            <a:r>
              <a:rPr lang="en-US" altLang="zh-CN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mm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7923C5-F8E5-53D0-2E41-19465F03D6C6}"/>
              </a:ext>
            </a:extLst>
          </p:cNvPr>
          <p:cNvSpPr txBox="1"/>
          <p:nvPr/>
        </p:nvSpPr>
        <p:spPr>
          <a:xfrm>
            <a:off x="7387123" y="5929191"/>
            <a:ext cx="244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接收光子数分布（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3D48E07-7D57-8C1F-449B-C494A539D379}"/>
              </a:ext>
            </a:extLst>
          </p:cNvPr>
          <p:cNvCxnSpPr/>
          <p:nvPr/>
        </p:nvCxnSpPr>
        <p:spPr>
          <a:xfrm>
            <a:off x="9265604" y="2053963"/>
            <a:ext cx="428625" cy="0"/>
          </a:xfrm>
          <a:prstGeom prst="line">
            <a:avLst/>
          </a:prstGeom>
          <a:ln>
            <a:solidFill>
              <a:srgbClr val="0300C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3B1BFED-6925-02EB-F493-D1CCA72E1444}"/>
              </a:ext>
            </a:extLst>
          </p:cNvPr>
          <p:cNvCxnSpPr/>
          <p:nvPr/>
        </p:nvCxnSpPr>
        <p:spPr>
          <a:xfrm>
            <a:off x="9265604" y="1756410"/>
            <a:ext cx="428625" cy="0"/>
          </a:xfrm>
          <a:prstGeom prst="line">
            <a:avLst/>
          </a:prstGeom>
          <a:ln>
            <a:solidFill>
              <a:srgbClr val="CB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BBE5FBF-07E9-BF59-9938-F944929E93FB}"/>
              </a:ext>
            </a:extLst>
          </p:cNvPr>
          <p:cNvCxnSpPr/>
          <p:nvPr/>
        </p:nvCxnSpPr>
        <p:spPr>
          <a:xfrm>
            <a:off x="9265603" y="2347961"/>
            <a:ext cx="428625" cy="0"/>
          </a:xfrm>
          <a:prstGeom prst="line">
            <a:avLst/>
          </a:prstGeom>
          <a:ln>
            <a:solidFill>
              <a:srgbClr val="017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1EADF7F-4593-921D-3CC1-2B32E3B04774}"/>
              </a:ext>
            </a:extLst>
          </p:cNvPr>
          <p:cNvSpPr txBox="1"/>
          <p:nvPr/>
        </p:nvSpPr>
        <p:spPr>
          <a:xfrm>
            <a:off x="9710397" y="1602521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(Tl)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B48ECD-0EF1-0329-0EF6-E60D2FC7AFBE}"/>
              </a:ext>
            </a:extLst>
          </p:cNvPr>
          <p:cNvSpPr txBox="1"/>
          <p:nvPr/>
        </p:nvSpPr>
        <p:spPr>
          <a:xfrm>
            <a:off x="9752074" y="1900037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LaBr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CB3E9D-9609-27CE-A64E-33D4E2370AF4}"/>
              </a:ext>
            </a:extLst>
          </p:cNvPr>
          <p:cNvSpPr txBox="1"/>
          <p:nvPr/>
        </p:nvSpPr>
        <p:spPr>
          <a:xfrm>
            <a:off x="9752073" y="2207290"/>
            <a:ext cx="62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LYSO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ECDF883-65FB-14D6-1068-083158A289E1}"/>
              </a:ext>
            </a:extLst>
          </p:cNvPr>
          <p:cNvSpPr txBox="1"/>
          <p:nvPr/>
        </p:nvSpPr>
        <p:spPr>
          <a:xfrm rot="16200000">
            <a:off x="6248774" y="1362705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Count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D3E29CE-DF31-20B7-58A5-7EF31EF538E0}"/>
              </a:ext>
            </a:extLst>
          </p:cNvPr>
          <p:cNvSpPr txBox="1"/>
          <p:nvPr/>
        </p:nvSpPr>
        <p:spPr>
          <a:xfrm>
            <a:off x="10203345" y="5502315"/>
            <a:ext cx="81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nphoton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3CB39F-C9C1-191B-035D-0C8B62E6B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34" y="2728203"/>
            <a:ext cx="3216776" cy="31251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A58B8BA-8112-D61F-CD83-1722C4663031}"/>
              </a:ext>
            </a:extLst>
          </p:cNvPr>
          <p:cNvSpPr txBox="1"/>
          <p:nvPr/>
        </p:nvSpPr>
        <p:spPr>
          <a:xfrm>
            <a:off x="1935638" y="5928645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光子探测效率曲线</a:t>
            </a:r>
          </a:p>
        </p:txBody>
      </p:sp>
    </p:spTree>
    <p:extLst>
      <p:ext uri="{BB962C8B-B14F-4D97-AF65-F5344CB8AC3E}">
        <p14:creationId xmlns:p14="http://schemas.microsoft.com/office/powerpoint/2010/main" val="311140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39541"/>
            <a:chOff x="2584397" y="217491"/>
            <a:chExt cx="10096500" cy="439541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276995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2A5F1E-D49F-EC54-D8E1-DD9C30D1B658}"/>
              </a:ext>
            </a:extLst>
          </p:cNvPr>
          <p:cNvSpPr txBox="1"/>
          <p:nvPr/>
        </p:nvSpPr>
        <p:spPr>
          <a:xfrm>
            <a:off x="299553" y="9154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量能器模拟结果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E2A08F-07E1-7F7F-A349-91A67994C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564165"/>
            <a:ext cx="3600000" cy="35206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64BC471-1D08-F538-33C6-AD22676D8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564164"/>
            <a:ext cx="3600000" cy="35206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F73F92C-DB4B-B980-0C7A-1EDFA5EE9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70" y="1564164"/>
            <a:ext cx="3600000" cy="352064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C89CFC7-C4DD-2091-E1F4-5AD61A6B9291}"/>
              </a:ext>
            </a:extLst>
          </p:cNvPr>
          <p:cNvSpPr txBox="1"/>
          <p:nvPr/>
        </p:nvSpPr>
        <p:spPr>
          <a:xfrm>
            <a:off x="907828" y="5124558"/>
            <a:ext cx="274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(Tl)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尺寸对比（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A5D68D5-68F8-C4A4-F6F5-2C4DF7B209F4}"/>
              </a:ext>
            </a:extLst>
          </p:cNvPr>
          <p:cNvSpPr txBox="1"/>
          <p:nvPr/>
        </p:nvSpPr>
        <p:spPr>
          <a:xfrm>
            <a:off x="4745085" y="5120064"/>
            <a:ext cx="270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LaBr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尺寸对比（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Type-2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FB204AF-80AD-0EDA-260F-182B934FC013}"/>
              </a:ext>
            </a:extLst>
          </p:cNvPr>
          <p:cNvSpPr txBox="1"/>
          <p:nvPr/>
        </p:nvSpPr>
        <p:spPr>
          <a:xfrm>
            <a:off x="8615809" y="5126019"/>
            <a:ext cx="275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LYSO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尺寸对比（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Type-2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5789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25864</TotalTime>
  <Words>561</Words>
  <Application>Microsoft Office PowerPoint</Application>
  <PresentationFormat>宽屏</PresentationFormat>
  <Paragraphs>120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基础架构处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0022</dc:title>
  <dc:creator>ZK</dc:creator>
  <cp:lastModifiedBy>Novus</cp:lastModifiedBy>
  <cp:revision>385</cp:revision>
  <dcterms:created xsi:type="dcterms:W3CDTF">2017-04-21T07:43:00Z</dcterms:created>
  <dcterms:modified xsi:type="dcterms:W3CDTF">2023-10-24T16:26:05Z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2052-11.1.0.8864</vt:lpwstr>
  </property>
</Properties>
</file>