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8" r:id="rId2"/>
    <p:sldId id="372" r:id="rId3"/>
    <p:sldId id="359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27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0C2"/>
    <a:srgbClr val="CB0000"/>
    <a:srgbClr val="017900"/>
    <a:srgbClr val="50A0A4"/>
    <a:srgbClr val="014924"/>
    <a:srgbClr val="0000FF"/>
    <a:srgbClr val="B2B2B2"/>
    <a:srgbClr val="C00000"/>
    <a:srgbClr val="FF3F3F"/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7" autoAdjust="0"/>
    <p:restoredTop sz="95634" autoAdjust="0"/>
  </p:normalViewPr>
  <p:slideViewPr>
    <p:cSldViewPr snapToGrid="0">
      <p:cViewPr>
        <p:scale>
          <a:sx n="80" d="100"/>
          <a:sy n="80" d="100"/>
        </p:scale>
        <p:origin x="278" y="8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552A8-ECE7-49AA-8726-BE90DBC11947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EAD77-486C-432B-9EE9-E6FD5C91EB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7FFC-9ACE-4A70-9980-3874225A52A4}" type="datetime1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DDB-B218-4E48-952B-CD084AA8DBE4}" type="datetime1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33B3-D71D-4337-BA9E-FEE5BD84888D}" type="datetime1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E100-70F3-45C5-B91B-4F8623FF61D5}" type="datetime1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DB76-8F06-4C24-B373-6E48EA62160E}" type="datetime1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8DA1-152B-446E-807A-3AC2DBBE29BF}" type="datetime1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96E7-93EF-4845-AB27-21F2D3EF5E9A}" type="datetime1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7BD1-9EF0-41B9-8259-E9FD330324D4}" type="datetime1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DB15-8759-49A5-B79E-1596F93186B3}" type="datetime1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EFF2-8A6F-4900-A178-DF8A13BB7693}" type="datetime1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3863-8D12-4F0B-B58E-1DFF32D1E726}" type="datetime1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2D4E-A21F-4032-90A2-73CE15CFFF5C}" type="datetime1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35508-54A0-4FB0-A4C5-6467DE85E9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3" r="14726" b="48018"/>
          <a:stretch>
            <a:fillRect/>
          </a:stretch>
        </p:blipFill>
        <p:spPr>
          <a:xfrm>
            <a:off x="15050" y="5223309"/>
            <a:ext cx="5870824" cy="163468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705866" y="0"/>
            <a:ext cx="2780268" cy="3063728"/>
            <a:chOff x="4705866" y="0"/>
            <a:chExt cx="2780268" cy="3063728"/>
          </a:xfrm>
        </p:grpSpPr>
        <p:sp>
          <p:nvSpPr>
            <p:cNvPr id="28" name="任意多边形 27"/>
            <p:cNvSpPr/>
            <p:nvPr/>
          </p:nvSpPr>
          <p:spPr>
            <a:xfrm>
              <a:off x="4705866" y="0"/>
              <a:ext cx="2780268" cy="3063728"/>
            </a:xfrm>
            <a:custGeom>
              <a:avLst/>
              <a:gdLst>
                <a:gd name="connsiteX0" fmla="*/ 0 w 2780268"/>
                <a:gd name="connsiteY0" fmla="*/ 0 h 3063728"/>
                <a:gd name="connsiteX1" fmla="*/ 2780268 w 2780268"/>
                <a:gd name="connsiteY1" fmla="*/ 0 h 3063728"/>
                <a:gd name="connsiteX2" fmla="*/ 2780268 w 2780268"/>
                <a:gd name="connsiteY2" fmla="*/ 1673594 h 3063728"/>
                <a:gd name="connsiteX3" fmla="*/ 1390134 w 2780268"/>
                <a:gd name="connsiteY3" fmla="*/ 3063728 h 3063728"/>
                <a:gd name="connsiteX4" fmla="*/ 0 w 2780268"/>
                <a:gd name="connsiteY4" fmla="*/ 1673594 h 306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268" h="3063728">
                  <a:moveTo>
                    <a:pt x="0" y="0"/>
                  </a:moveTo>
                  <a:lnTo>
                    <a:pt x="2780268" y="0"/>
                  </a:lnTo>
                  <a:lnTo>
                    <a:pt x="2780268" y="1673594"/>
                  </a:lnTo>
                  <a:cubicBezTo>
                    <a:pt x="2780268" y="2441344"/>
                    <a:pt x="2157884" y="3063728"/>
                    <a:pt x="1390134" y="3063728"/>
                  </a:cubicBezTo>
                  <a:cubicBezTo>
                    <a:pt x="622384" y="3063728"/>
                    <a:pt x="0" y="2441344"/>
                    <a:pt x="0" y="1673594"/>
                  </a:cubicBezTo>
                  <a:close/>
                </a:path>
              </a:pathLst>
            </a:cu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75891" y="408799"/>
              <a:ext cx="2439190" cy="2439192"/>
              <a:chOff x="5007734" y="902247"/>
              <a:chExt cx="2543685" cy="254368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007734" y="902247"/>
                <a:ext cx="2543685" cy="25436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rot="10800000">
                <a:off x="5160137" y="1054647"/>
                <a:ext cx="2213120" cy="2213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88900">
                  <a:prstClr val="black">
                    <a:alpha val="1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0" y="5223310"/>
            <a:ext cx="12192000" cy="1634689"/>
          </a:xfrm>
          <a:prstGeom prst="rect">
            <a:avLst/>
          </a:prstGeom>
          <a:gradFill flip="none" rotWithShape="1">
            <a:gsLst>
              <a:gs pos="0">
                <a:srgbClr val="014924"/>
              </a:gs>
              <a:gs pos="51000">
                <a:srgbClr val="014924"/>
              </a:gs>
              <a:gs pos="80000">
                <a:srgbClr val="014924">
                  <a:alpha val="80000"/>
                </a:srgbClr>
              </a:gs>
              <a:gs pos="100000">
                <a:srgbClr val="014924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5053673"/>
            <a:ext cx="12192000" cy="7710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84000" y="3083631"/>
            <a:ext cx="11198269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全吸收型</a:t>
            </a:r>
            <a:r>
              <a:rPr lang="en-US" altLang="zh-CN" sz="4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Gamma</a:t>
            </a:r>
            <a:r>
              <a:rPr lang="zh-CN" altLang="en-US" sz="4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谱仪文献调研</a:t>
            </a:r>
            <a:endParaRPr lang="en-US" altLang="zh-CN" sz="4000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84469" y="5433020"/>
            <a:ext cx="379732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陈思远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实验合作组会议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39" y="650634"/>
            <a:ext cx="1936392" cy="193081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83953"/>
            <a:chOff x="2584397" y="217491"/>
            <a:chExt cx="10096500" cy="483953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653879" y="239783"/>
              <a:ext cx="2110057" cy="46166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BACKGROUND</a:t>
              </a:r>
            </a:p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6EFF646-67C7-B02B-0B5C-EF136F8E3546}"/>
              </a:ext>
            </a:extLst>
          </p:cNvPr>
          <p:cNvSpPr txBox="1"/>
          <p:nvPr/>
        </p:nvSpPr>
        <p:spPr>
          <a:xfrm>
            <a:off x="533400" y="1082477"/>
            <a:ext cx="11658600" cy="148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l-GR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全吸收型探测器研究现状（核物理）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Guerrero, C., et al. "The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n_TOF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Total Absorption Calorimeter for neutron capture measurements at CERN." Nuclear Instruments and Methods in Physics Research Section A: Accelerators, Spectrometers, Detectors and Associated Equipment 608.3 (2009): 424-433.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1645D3-EC58-C81C-5737-D65FDB17B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919432"/>
            <a:ext cx="4427604" cy="331498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C62882F-5020-FB81-3CC9-99D845E52CFC}"/>
              </a:ext>
            </a:extLst>
          </p:cNvPr>
          <p:cNvSpPr txBox="1"/>
          <p:nvPr/>
        </p:nvSpPr>
        <p:spPr>
          <a:xfrm>
            <a:off x="7638997" y="397676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Gamma: Various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Scintillator: BaF</a:t>
            </a:r>
            <a:r>
              <a:rPr lang="en-US" altLang="zh-CN" baseline="-25000" dirty="0">
                <a:ea typeface="微软雅黑" panose="020B0503020204020204" pitchFamily="34" charset="-122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ea typeface="微软雅黑" panose="020B0503020204020204" pitchFamily="34" charset="-122"/>
              </a:rPr>
              <a:t>N_Crystals</a:t>
            </a:r>
            <a:r>
              <a:rPr lang="en-US" altLang="zh-CN" dirty="0">
                <a:ea typeface="微软雅黑" panose="020B0503020204020204" pitchFamily="34" charset="-122"/>
              </a:rPr>
              <a:t>: 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Resolution: ~15%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92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研究进展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83953"/>
            <a:chOff x="2584397" y="217491"/>
            <a:chExt cx="10096500" cy="483953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802222" y="239783"/>
              <a:ext cx="1813373" cy="46166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PROGRESS</a:t>
              </a:r>
            </a:p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6EFF646-67C7-B02B-0B5C-EF136F8E3546}"/>
              </a:ext>
            </a:extLst>
          </p:cNvPr>
          <p:cNvSpPr txBox="1"/>
          <p:nvPr/>
        </p:nvSpPr>
        <p:spPr>
          <a:xfrm>
            <a:off x="533400" y="1082477"/>
            <a:ext cx="11658600" cy="21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量能器工作计划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Full Simulation</a:t>
            </a:r>
            <a:r>
              <a:rPr lang="zh-CN" alt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结果确定</a:t>
            </a:r>
            <a:r>
              <a:rPr lang="en-US" altLang="zh-CN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MACE</a:t>
            </a:r>
            <a:r>
              <a:rPr lang="zh-CN" alt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实验对量能器的要求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（能量、时间分辨率、探测效率）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封装方式、光耦合、光收集测试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样机、电子学、机械结构、制图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176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0800000">
            <a:off x="0" y="-7"/>
            <a:ext cx="12192000" cy="242661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0800000">
            <a:off x="0" y="2493941"/>
            <a:ext cx="12192000" cy="7069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952709" y="3817185"/>
            <a:ext cx="51195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3851" y="-24013"/>
            <a:ext cx="11544299" cy="31547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sz="19900" b="1" dirty="0">
                <a:solidFill>
                  <a:schemeClr val="bg1">
                    <a:alpha val="10000"/>
                  </a:schemeClr>
                </a:solidFill>
              </a:rPr>
              <a:t>THANKS</a:t>
            </a:r>
            <a:endParaRPr lang="zh-CN" altLang="en-US" sz="19900" b="1" dirty="0">
              <a:solidFill>
                <a:schemeClr val="bg1">
                  <a:alpha val="10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76405" y="1196335"/>
            <a:ext cx="2439190" cy="2439192"/>
            <a:chOff x="5007734" y="902247"/>
            <a:chExt cx="2543685" cy="2543686"/>
          </a:xfrm>
        </p:grpSpPr>
        <p:sp>
          <p:nvSpPr>
            <p:cNvPr id="8" name="椭圆 7"/>
            <p:cNvSpPr/>
            <p:nvPr/>
          </p:nvSpPr>
          <p:spPr>
            <a:xfrm>
              <a:off x="5007734" y="902247"/>
              <a:ext cx="2543685" cy="254368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39700" dist="38100" dir="5400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5160137" y="1054647"/>
              <a:ext cx="2213120" cy="2213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889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1438170"/>
            <a:ext cx="1936392" cy="193081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83953"/>
            <a:chOff x="2584397" y="217491"/>
            <a:chExt cx="10096500" cy="483953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653879" y="239783"/>
              <a:ext cx="2110057" cy="46166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BACKGROUND</a:t>
              </a:r>
            </a:p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6EFF646-67C7-B02B-0B5C-EF136F8E3546}"/>
              </a:ext>
            </a:extLst>
          </p:cNvPr>
          <p:cNvSpPr txBox="1"/>
          <p:nvPr/>
        </p:nvSpPr>
        <p:spPr>
          <a:xfrm>
            <a:off x="533400" y="1082477"/>
            <a:ext cx="11658600" cy="186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l-GR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全吸收型探测器优势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高本征探测效率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大立体角覆盖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本底甄别能力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908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83953"/>
            <a:chOff x="2584397" y="217491"/>
            <a:chExt cx="10096500" cy="483953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653879" y="239783"/>
              <a:ext cx="2110057" cy="46166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BACKGROUND</a:t>
              </a:r>
            </a:p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6EFF646-67C7-B02B-0B5C-EF136F8E3546}"/>
              </a:ext>
            </a:extLst>
          </p:cNvPr>
          <p:cNvSpPr txBox="1"/>
          <p:nvPr/>
        </p:nvSpPr>
        <p:spPr>
          <a:xfrm>
            <a:off x="533400" y="1082477"/>
            <a:ext cx="11658600" cy="2176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l-GR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全吸收型探测器研究现状（高能物理）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Oreglia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Mark Joseph. Study of the reactions psi'--&gt; gamma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gamma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psi. Stanford Univ., CA (USA), 1981.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Frlež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E., et al. "Design, commissioning and performance of the PIBETA detector at PSI." Nuclear Instruments and Methods in Physics Research Section A: Accelerators, Spectrometers, Detectors and Associated Equipment 526.3 (2004): 300-347.</a:t>
            </a:r>
          </a:p>
        </p:txBody>
      </p:sp>
    </p:spTree>
    <p:extLst>
      <p:ext uri="{BB962C8B-B14F-4D97-AF65-F5344CB8AC3E}">
        <p14:creationId xmlns:p14="http://schemas.microsoft.com/office/powerpoint/2010/main" val="303176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83953"/>
            <a:chOff x="2584397" y="217491"/>
            <a:chExt cx="10096500" cy="483953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653879" y="239783"/>
              <a:ext cx="2110057" cy="46166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BACKGROUND</a:t>
              </a:r>
            </a:p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6EFF646-67C7-B02B-0B5C-EF136F8E3546}"/>
              </a:ext>
            </a:extLst>
          </p:cNvPr>
          <p:cNvSpPr txBox="1"/>
          <p:nvPr/>
        </p:nvSpPr>
        <p:spPr>
          <a:xfrm>
            <a:off x="533400" y="1082477"/>
            <a:ext cx="11658600" cy="529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l-GR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全吸收型探测器研究现状（核物理）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Jääskeläinen, M., et al. "The spin spectrometer: Design, instrumentation and response characteristics of 4πγ-ray multidetector system." Nuclear instruments and methods in physics research 204.2-3 (1983): 385-405.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Wisshak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K., F.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Käppeler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and H. Müller. "Prototype crystals for the Karlsruhe 4</a:t>
            </a:r>
            <a:r>
              <a:rPr lang="el-GR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π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barium fluoride detector." Nuclear Instruments and Methods in Physics Research Section A: Accelerators, Spectrometers, Detectors and Associated Equipment 251.1 (1986): 101-107.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Heil, M., et al. "A 4πBaF2 detector for (n, γ) cross-section measurements at a spallation neutron source." Nuclear Instruments and Methods in Physics Research Section A: Accelerators, Spectrometers, Detectors and Associated Equipment 459.1-2 (2001): 229-246.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Guerrero, C., et al. "The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n_TOF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Total Absorption Calorimeter for neutron capture measurements at CERN." Nuclear Instruments and Methods in Physics Research Section A: Accelerators, Spectrometers, Detectors and Associated Equipment 608.3 (2009): 424-433.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 G. Z. 2006 Study on (n, γ) Reaction Cross Section Measurement with BaF2 Scintillation Detector, Ph. D. Thesis (Lanzhou: Lanzhou University) (in Chinese)</a:t>
            </a:r>
          </a:p>
        </p:txBody>
      </p:sp>
    </p:spTree>
    <p:extLst>
      <p:ext uri="{BB962C8B-B14F-4D97-AF65-F5344CB8AC3E}">
        <p14:creationId xmlns:p14="http://schemas.microsoft.com/office/powerpoint/2010/main" val="142949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83953"/>
            <a:chOff x="2584397" y="217491"/>
            <a:chExt cx="10096500" cy="483953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653879" y="239783"/>
              <a:ext cx="2110057" cy="46166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BACKGROUND</a:t>
              </a:r>
            </a:p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6EFF646-67C7-B02B-0B5C-EF136F8E3546}"/>
              </a:ext>
            </a:extLst>
          </p:cNvPr>
          <p:cNvSpPr txBox="1"/>
          <p:nvPr/>
        </p:nvSpPr>
        <p:spPr>
          <a:xfrm>
            <a:off x="533400" y="1082477"/>
            <a:ext cx="11658600" cy="113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l-GR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全吸收型探测器研究现状（高能物理）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Oreglia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Mark Joseph. Study of the reactions psi'--&gt; gamma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gamma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psi. Stanford Univ., CA (USA), 1981.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8A34264-CA90-75A2-DF32-15F0B8959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6" y="2223591"/>
            <a:ext cx="3364803" cy="41327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045BCC-633C-547C-075F-8939E10EA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509" y="2220417"/>
            <a:ext cx="4174256" cy="21492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5ABEE3-4BDE-DD99-A5C2-C7B9CB11D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765" y="2220417"/>
            <a:ext cx="4587235" cy="374455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27D6A77-EB01-88B1-8747-85E7B44DD820}"/>
              </a:ext>
            </a:extLst>
          </p:cNvPr>
          <p:cNvSpPr txBox="1"/>
          <p:nvPr/>
        </p:nvSpPr>
        <p:spPr>
          <a:xfrm>
            <a:off x="3868660" y="4762841"/>
            <a:ext cx="3297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Gamma: about 550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Scintillator: </a:t>
            </a:r>
            <a:r>
              <a:rPr lang="en-US" altLang="zh-CN" dirty="0" err="1">
                <a:ea typeface="微软雅黑" panose="020B0503020204020204" pitchFamily="34" charset="-122"/>
              </a:rPr>
              <a:t>NaI</a:t>
            </a:r>
            <a:r>
              <a:rPr lang="en-US" altLang="zh-CN" dirty="0">
                <a:ea typeface="微软雅黑" panose="020B0503020204020204" pitchFamily="34" charset="-122"/>
              </a:rPr>
              <a:t>(Tl)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ea typeface="微软雅黑" panose="020B0503020204020204" pitchFamily="34" charset="-122"/>
              </a:rPr>
              <a:t>N_Crystals</a:t>
            </a:r>
            <a:r>
              <a:rPr lang="en-US" altLang="zh-CN" dirty="0">
                <a:ea typeface="微软雅黑" panose="020B0503020204020204" pitchFamily="34" charset="-122"/>
              </a:rPr>
              <a:t>: 672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Resolution: 20% at 0.662 MeV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426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83953"/>
            <a:chOff x="2584397" y="217491"/>
            <a:chExt cx="10096500" cy="483953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653879" y="239783"/>
              <a:ext cx="2110057" cy="46166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BACKGROUND</a:t>
              </a:r>
            </a:p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6EFF646-67C7-B02B-0B5C-EF136F8E3546}"/>
              </a:ext>
            </a:extLst>
          </p:cNvPr>
          <p:cNvSpPr txBox="1"/>
          <p:nvPr/>
        </p:nvSpPr>
        <p:spPr>
          <a:xfrm>
            <a:off x="533400" y="1082477"/>
            <a:ext cx="11658600" cy="148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l-GR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全吸收型探测器研究现状（高能物理）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Frlež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E., et al. "Design, commissioning and performance of the PIBETA detector at PSI." Nuclear Instruments and Methods in Physics Research Section A: Accelerators, Spectrometers, Detectors and Associated Equipment 526.3 (2004): 300-347.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5A24F5-7D9E-ED16-82FA-35D41FBEE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6666"/>
            <a:ext cx="4170307" cy="37543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2D6A07F-74A5-9DB6-96AC-8AF81F103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308" y="2566667"/>
            <a:ext cx="4513428" cy="37896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4BB784B-A2C4-7AC4-034A-431DEF4E7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736" y="2566666"/>
            <a:ext cx="2592875" cy="256254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0E2B094-78D1-8940-09DE-B210C3207711}"/>
              </a:ext>
            </a:extLst>
          </p:cNvPr>
          <p:cNvSpPr txBox="1"/>
          <p:nvPr/>
        </p:nvSpPr>
        <p:spPr>
          <a:xfrm>
            <a:off x="8683736" y="5129215"/>
            <a:ext cx="35645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Gamma: 70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Scintillator: pure </a:t>
            </a:r>
            <a:r>
              <a:rPr lang="en-US" altLang="zh-CN" dirty="0" err="1"/>
              <a:t>CsI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N_Crystals</a:t>
            </a:r>
            <a:r>
              <a:rPr lang="en-US" altLang="zh-CN" dirty="0"/>
              <a:t>: 240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Resolution: 12.8% at 62.55 MeV, </a:t>
            </a:r>
          </a:p>
          <a:p>
            <a:r>
              <a:rPr lang="en-US" altLang="zh-CN" dirty="0"/>
              <a:t>10% at 128.70 MeV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767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83953"/>
            <a:chOff x="2584397" y="217491"/>
            <a:chExt cx="10096500" cy="483953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653879" y="239783"/>
              <a:ext cx="2110057" cy="46166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BACKGROUND</a:t>
              </a:r>
            </a:p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6EFF646-67C7-B02B-0B5C-EF136F8E3546}"/>
              </a:ext>
            </a:extLst>
          </p:cNvPr>
          <p:cNvSpPr txBox="1"/>
          <p:nvPr/>
        </p:nvSpPr>
        <p:spPr>
          <a:xfrm>
            <a:off x="533400" y="1082477"/>
            <a:ext cx="11658600" cy="148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l-GR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全吸收型探测器研究现状（核物理）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Jääskeläinen, M., et al. "The spin spectrometer: Design, instrumentation and response characteristics of 4πγ-ray multidetector system." Nuclear instruments and methods in physics research 204.2-3 (1983): 385-405.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808779-F7BA-7A63-6414-5399B45AF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833" y="2566663"/>
            <a:ext cx="3264858" cy="34047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54E5CB-B8D6-8258-0319-4B509EDCA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520" y="2566664"/>
            <a:ext cx="2492959" cy="340478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3901BA2-0FFB-1F79-F5A9-0703247B5415}"/>
              </a:ext>
            </a:extLst>
          </p:cNvPr>
          <p:cNvSpPr txBox="1"/>
          <p:nvPr/>
        </p:nvSpPr>
        <p:spPr>
          <a:xfrm>
            <a:off x="7435702" y="3668891"/>
            <a:ext cx="33556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Gamma: Various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Scintillator: </a:t>
            </a:r>
            <a:r>
              <a:rPr lang="en-US" altLang="zh-CN" dirty="0" err="1">
                <a:ea typeface="微软雅黑" panose="020B0503020204020204" pitchFamily="34" charset="-122"/>
              </a:rPr>
              <a:t>NaI</a:t>
            </a:r>
            <a:r>
              <a:rPr lang="en-US" altLang="zh-CN" dirty="0">
                <a:ea typeface="微软雅黑" panose="020B0503020204020204" pitchFamily="34" charset="-122"/>
              </a:rPr>
              <a:t>(Tl)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ea typeface="微软雅黑" panose="020B0503020204020204" pitchFamily="34" charset="-122"/>
              </a:rPr>
              <a:t>N_Crystals</a:t>
            </a:r>
            <a:r>
              <a:rPr lang="en-US" altLang="zh-CN" dirty="0">
                <a:ea typeface="微软雅黑" panose="020B0503020204020204" pitchFamily="34" charset="-122"/>
              </a:rPr>
              <a:t>: 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Resolution: 9.9% at 0.662 MeV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17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83953"/>
            <a:chOff x="2584397" y="217491"/>
            <a:chExt cx="10096500" cy="483953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653879" y="239783"/>
              <a:ext cx="2110057" cy="46166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BACKGROUND</a:t>
              </a:r>
            </a:p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6EFF646-67C7-B02B-0B5C-EF136F8E3546}"/>
              </a:ext>
            </a:extLst>
          </p:cNvPr>
          <p:cNvSpPr txBox="1"/>
          <p:nvPr/>
        </p:nvSpPr>
        <p:spPr>
          <a:xfrm>
            <a:off x="533400" y="1082477"/>
            <a:ext cx="11658600" cy="148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l-GR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全吸收型探测器研究现状（核物理）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Wisshak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K., F.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Käppeler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and H. Müller. "Prototype crystals for the Karlsruhe 4</a:t>
            </a:r>
            <a:r>
              <a:rPr lang="el-GR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π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barium fluoride detector." Nuclear Instruments and Methods in Physics Research Section A: Accelerators, Spectrometers, Detectors and Associated Equipment 251.1 (1986): 101-107.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5756F9-98C2-1E7F-8064-541E5DF45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70" y="2662490"/>
            <a:ext cx="3608307" cy="36938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CEEEBC-F2F3-9EEA-4B80-80AA2C0F6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761" y="2662491"/>
            <a:ext cx="3811859" cy="369386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9EE556E-BE82-2AA7-5F7C-A9C2763F02E1}"/>
              </a:ext>
            </a:extLst>
          </p:cNvPr>
          <p:cNvSpPr txBox="1"/>
          <p:nvPr/>
        </p:nvSpPr>
        <p:spPr>
          <a:xfrm>
            <a:off x="8610600" y="4879022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Gamma: Various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Scintillator: BaF</a:t>
            </a:r>
            <a:r>
              <a:rPr lang="en-US" altLang="zh-CN" baseline="-25000" dirty="0">
                <a:ea typeface="微软雅黑" panose="020B0503020204020204" pitchFamily="34" charset="-122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ea typeface="微软雅黑" panose="020B0503020204020204" pitchFamily="34" charset="-122"/>
              </a:rPr>
              <a:t>N_Crystals</a:t>
            </a:r>
            <a:r>
              <a:rPr lang="en-US" altLang="zh-CN" dirty="0">
                <a:ea typeface="微软雅黑" panose="020B0503020204020204" pitchFamily="34" charset="-122"/>
              </a:rPr>
              <a:t>: 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Resolution: 14% at 0.662 MeV, 7% at 2.5 MeV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502C4B8-13E3-B3C7-0C27-B1B68E1D0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620" y="2662491"/>
            <a:ext cx="4112380" cy="171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1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54000" y="201683"/>
            <a:ext cx="898070" cy="523220"/>
            <a:chOff x="-254000" y="201683"/>
            <a:chExt cx="898070" cy="523220"/>
          </a:xfrm>
        </p:grpSpPr>
        <p:sp>
          <p:nvSpPr>
            <p:cNvPr id="31" name="圆角矩形 30"/>
            <p:cNvSpPr/>
            <p:nvPr/>
          </p:nvSpPr>
          <p:spPr>
            <a:xfrm>
              <a:off x="-254000" y="227083"/>
              <a:ext cx="898070" cy="439668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706" y="201683"/>
              <a:ext cx="46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01167" y="144940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584397" y="217491"/>
            <a:ext cx="10096500" cy="483953"/>
            <a:chOff x="2584397" y="217491"/>
            <a:chExt cx="10096500" cy="483953"/>
          </a:xfrm>
        </p:grpSpPr>
        <p:sp>
          <p:nvSpPr>
            <p:cNvPr id="36" name="圆角矩形 35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653879" y="239783"/>
              <a:ext cx="2110057" cy="46166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BACKGROUND</a:t>
              </a:r>
            </a:p>
            <a:p>
              <a:pPr algn="ctr"/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35508-54A0-4FB0-A4C5-6467DE85E924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6EFF646-67C7-B02B-0B5C-EF136F8E3546}"/>
              </a:ext>
            </a:extLst>
          </p:cNvPr>
          <p:cNvSpPr txBox="1"/>
          <p:nvPr/>
        </p:nvSpPr>
        <p:spPr>
          <a:xfrm>
            <a:off x="533400" y="1082477"/>
            <a:ext cx="11658600" cy="148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l-GR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π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全吸收型探测器研究现状（核物理）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Heil, M., et al. "A 4πBaF2 detector for (n, γ) cross-section measurements at a spallation neutron source." Nuclear Instruments and Methods in Physics Research Section A: Accelerators, Spectrometers, Detectors and Associated Equipment 459.1-2 (2001): 229-246.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6B5AE7-B2AE-F5E7-6890-A28DB082B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998187"/>
            <a:ext cx="3863675" cy="323878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564069D-EB91-7FB4-DFB3-5844D0D84A1C}"/>
              </a:ext>
            </a:extLst>
          </p:cNvPr>
          <p:cNvSpPr txBox="1"/>
          <p:nvPr/>
        </p:nvSpPr>
        <p:spPr>
          <a:xfrm>
            <a:off x="7638997" y="4017412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Gamma: Various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Scintillator: BaF</a:t>
            </a:r>
            <a:r>
              <a:rPr lang="en-US" altLang="zh-CN" baseline="-25000" dirty="0">
                <a:ea typeface="微软雅黑" panose="020B0503020204020204" pitchFamily="34" charset="-122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ea typeface="微软雅黑" panose="020B0503020204020204" pitchFamily="34" charset="-122"/>
              </a:rPr>
              <a:t>N_Crystals</a:t>
            </a:r>
            <a:r>
              <a:rPr lang="en-US" altLang="zh-CN" dirty="0">
                <a:ea typeface="微软雅黑" panose="020B0503020204020204" pitchFamily="34" charset="-122"/>
              </a:rPr>
              <a:t>: 162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微软雅黑" panose="020B0503020204020204" pitchFamily="34" charset="-122"/>
              </a:rPr>
              <a:t>Resolution: 9.0% at 1.173 MeV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2987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26057</TotalTime>
  <Words>897</Words>
  <Application>Microsoft Office PowerPoint</Application>
  <PresentationFormat>宽屏</PresentationFormat>
  <Paragraphs>106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基础架构处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0022</dc:title>
  <dc:creator>ZK</dc:creator>
  <cp:lastModifiedBy>Novus</cp:lastModifiedBy>
  <cp:revision>398</cp:revision>
  <dcterms:created xsi:type="dcterms:W3CDTF">2017-04-21T07:43:00Z</dcterms:created>
  <dcterms:modified xsi:type="dcterms:W3CDTF">2023-11-07T16:34:25Z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2052-11.1.0.8864</vt:lpwstr>
  </property>
</Properties>
</file>