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14"/>
  </p:handoutMasterIdLst>
  <p:sldIdLst>
    <p:sldId id="256" r:id="rId3"/>
    <p:sldId id="283" r:id="rId4"/>
    <p:sldId id="284" r:id="rId5"/>
    <p:sldId id="266" r:id="rId7"/>
    <p:sldId id="265" r:id="rId8"/>
    <p:sldId id="267" r:id="rId9"/>
    <p:sldId id="270" r:id="rId10"/>
    <p:sldId id="271" r:id="rId11"/>
    <p:sldId id="272" r:id="rId12"/>
    <p:sldId id="273" r:id="rId1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haoshihan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734"/>
    <a:srgbClr val="FFA706"/>
    <a:srgbClr val="FFCF78"/>
    <a:srgbClr val="6A6AFF"/>
    <a:srgbClr val="8989FF"/>
    <a:srgbClr val="B2B2B2"/>
    <a:srgbClr val="202020"/>
    <a:srgbClr val="323232"/>
    <a:srgbClr val="CC33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14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altLang="zh-CN"/>
              <a:t>MACE</a:t>
            </a:r>
            <a:r>
              <a:rPr lang="zh-CN" altLang="en-US"/>
              <a:t>过滤器优化、探测效率估算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zh-CN" altLang="en-US"/>
              <a:t>赵诗涵，</a:t>
            </a:r>
            <a:r>
              <a:rPr lang="en-US" altLang="zh-CN"/>
              <a:t>2023-11-08</a:t>
            </a:r>
            <a:endParaRPr lang="en-US" alt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47700" y="1524000"/>
            <a:ext cx="10515600" cy="3856990"/>
          </a:xfrm>
          <a:prstGeom prst="rect">
            <a:avLst/>
          </a:prstGeom>
        </p:spPr>
      </p:pic>
      <p:sp>
        <p:nvSpPr>
          <p:cNvPr id="25" name="文本框 24"/>
          <p:cNvSpPr txBox="1"/>
          <p:nvPr/>
        </p:nvSpPr>
        <p:spPr>
          <a:xfrm>
            <a:off x="10513695" y="3004185"/>
            <a:ext cx="749935" cy="46037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 anchor="t">
            <a:spAutoFit/>
          </a:bodyPr>
          <a:p>
            <a:pPr algn="ctr"/>
            <a:r>
              <a:rPr lang="en-US" altLang="zh-CN" sz="1200">
                <a:sym typeface="+mn-ea"/>
              </a:rPr>
              <a:t>EMC</a:t>
            </a:r>
            <a:r>
              <a:rPr lang="zh-CN" altLang="en-US" sz="1200">
                <a:sym typeface="+mn-ea"/>
              </a:rPr>
              <a:t>双</a:t>
            </a:r>
            <a:r>
              <a:rPr lang="zh-CN" altLang="en-US" sz="12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γ</a:t>
            </a:r>
            <a:endParaRPr lang="en-US" altLang="zh-CN" sz="1200">
              <a:sym typeface="+mn-ea"/>
            </a:endParaRPr>
          </a:p>
          <a:p>
            <a:pPr algn="ctr"/>
            <a:r>
              <a:rPr lang="en-US" altLang="zh-CN" sz="1200">
                <a:sym typeface="+mn-ea"/>
              </a:rPr>
              <a:t>65%</a:t>
            </a:r>
            <a:endParaRPr lang="en-US" altLang="zh-CN" sz="120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探测效率初步估计小结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178300" y="2742565"/>
            <a:ext cx="759460" cy="33718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 anchor="t">
            <a:spAutoFit/>
          </a:bodyPr>
          <a:p>
            <a:r>
              <a:rPr lang="en-US" altLang="zh-CN" sz="1600">
                <a:sym typeface="+mn-ea"/>
              </a:rPr>
              <a:t>72.9%</a:t>
            </a:r>
            <a:endParaRPr lang="en-US" altLang="zh-CN" sz="1600"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92525" y="3632835"/>
            <a:ext cx="702945" cy="33718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 anchor="t">
            <a:spAutoFit/>
          </a:bodyPr>
          <a:p>
            <a:r>
              <a:rPr lang="en-US" altLang="zh-CN" sz="1600">
                <a:sym typeface="+mn-ea"/>
              </a:rPr>
              <a:t>100%</a:t>
            </a:r>
            <a:endParaRPr lang="en-US" altLang="zh-CN" sz="1600">
              <a:sym typeface="+mn-ea"/>
            </a:endParaRPr>
          </a:p>
        </p:txBody>
      </p:sp>
      <p:cxnSp>
        <p:nvCxnSpPr>
          <p:cNvPr id="11" name="直接箭头连接符 10"/>
          <p:cNvCxnSpPr>
            <a:stCxn id="10" idx="0"/>
            <a:endCxn id="7" idx="2"/>
          </p:cNvCxnSpPr>
          <p:nvPr/>
        </p:nvCxnSpPr>
        <p:spPr>
          <a:xfrm flipV="1">
            <a:off x="4044315" y="3079750"/>
            <a:ext cx="513715" cy="553085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3564255" y="3079750"/>
            <a:ext cx="614045" cy="46037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 anchor="t">
            <a:spAutoFit/>
          </a:bodyPr>
          <a:p>
            <a:pPr algn="ctr"/>
            <a:r>
              <a:rPr lang="en-US" altLang="zh-CN" sz="1200">
                <a:sym typeface="+mn-ea"/>
              </a:rPr>
              <a:t>CDC</a:t>
            </a:r>
            <a:endParaRPr lang="en-US" altLang="zh-CN" sz="1200">
              <a:sym typeface="+mn-ea"/>
            </a:endParaRPr>
          </a:p>
          <a:p>
            <a:pPr algn="ctr"/>
            <a:r>
              <a:rPr lang="en-US" altLang="zh-CN" sz="1200">
                <a:sym typeface="+mn-ea"/>
              </a:rPr>
              <a:t>72.9%</a:t>
            </a:r>
            <a:endParaRPr lang="en-US" altLang="zh-CN" sz="1200"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533390" y="3336290"/>
            <a:ext cx="759460" cy="33718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 anchor="t">
            <a:spAutoFit/>
          </a:bodyPr>
          <a:p>
            <a:r>
              <a:rPr lang="en-US" altLang="zh-CN" sz="1600">
                <a:sym typeface="+mn-ea"/>
              </a:rPr>
              <a:t>70.7%</a:t>
            </a:r>
            <a:endParaRPr lang="en-US" altLang="zh-CN" sz="1600">
              <a:sym typeface="+mn-ea"/>
            </a:endParaRPr>
          </a:p>
        </p:txBody>
      </p:sp>
      <p:cxnSp>
        <p:nvCxnSpPr>
          <p:cNvPr id="15" name="直接箭头连接符 14"/>
          <p:cNvCxnSpPr>
            <a:stCxn id="7" idx="2"/>
            <a:endCxn id="14" idx="1"/>
          </p:cNvCxnSpPr>
          <p:nvPr/>
        </p:nvCxnSpPr>
        <p:spPr>
          <a:xfrm>
            <a:off x="4558030" y="3079750"/>
            <a:ext cx="975360" cy="42545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4937760" y="3673475"/>
            <a:ext cx="944880" cy="46037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 anchor="t">
            <a:spAutoFit/>
          </a:bodyPr>
          <a:p>
            <a:pPr algn="ctr"/>
            <a:r>
              <a:rPr lang="zh-CN" altLang="en-US" sz="1200">
                <a:sym typeface="+mn-ea"/>
              </a:rPr>
              <a:t>螺线管入口</a:t>
            </a:r>
            <a:endParaRPr lang="en-US" altLang="zh-CN" sz="1200">
              <a:sym typeface="+mn-ea"/>
            </a:endParaRPr>
          </a:p>
          <a:p>
            <a:pPr algn="ctr"/>
            <a:r>
              <a:rPr lang="en-US" altLang="zh-CN" sz="1200">
                <a:sym typeface="+mn-ea"/>
              </a:rPr>
              <a:t>97%</a:t>
            </a:r>
            <a:endParaRPr lang="en-US" altLang="zh-CN" sz="1200"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218805" y="2712085"/>
            <a:ext cx="759460" cy="33718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 anchor="t">
            <a:spAutoFit/>
          </a:bodyPr>
          <a:p>
            <a:r>
              <a:rPr lang="en-US" altLang="zh-CN" sz="1600">
                <a:sym typeface="+mn-ea"/>
              </a:rPr>
              <a:t>48.3%</a:t>
            </a:r>
            <a:endParaRPr lang="en-US" altLang="zh-CN" sz="1600">
              <a:sym typeface="+mn-ea"/>
            </a:endParaRPr>
          </a:p>
        </p:txBody>
      </p:sp>
      <p:cxnSp>
        <p:nvCxnSpPr>
          <p:cNvPr id="18" name="直接箭头连接符 17"/>
          <p:cNvCxnSpPr>
            <a:stCxn id="14" idx="3"/>
            <a:endCxn id="17" idx="1"/>
          </p:cNvCxnSpPr>
          <p:nvPr/>
        </p:nvCxnSpPr>
        <p:spPr>
          <a:xfrm flipV="1">
            <a:off x="6292850" y="2880995"/>
            <a:ext cx="1925955" cy="624205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7268210" y="3250565"/>
            <a:ext cx="640080" cy="46037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 anchor="t">
            <a:spAutoFit/>
          </a:bodyPr>
          <a:p>
            <a:pPr algn="ctr"/>
            <a:r>
              <a:rPr lang="zh-CN" altLang="en-US" sz="1200">
                <a:sym typeface="+mn-ea"/>
              </a:rPr>
              <a:t>过滤器</a:t>
            </a:r>
            <a:endParaRPr lang="en-US" altLang="zh-CN" sz="1200">
              <a:sym typeface="+mn-ea"/>
            </a:endParaRPr>
          </a:p>
          <a:p>
            <a:pPr algn="ctr"/>
            <a:r>
              <a:rPr lang="en-US" altLang="zh-CN" sz="1200">
                <a:sym typeface="+mn-ea"/>
              </a:rPr>
              <a:t>68.3%</a:t>
            </a:r>
            <a:endParaRPr lang="en-US" altLang="zh-CN" sz="1200">
              <a:sym typeface="+mn-ea"/>
            </a:endParaRPr>
          </a:p>
        </p:txBody>
      </p:sp>
      <p:cxnSp>
        <p:nvCxnSpPr>
          <p:cNvPr id="8" name="直接箭头连接符 7"/>
          <p:cNvCxnSpPr>
            <a:endCxn id="13" idx="1"/>
          </p:cNvCxnSpPr>
          <p:nvPr/>
        </p:nvCxnSpPr>
        <p:spPr>
          <a:xfrm>
            <a:off x="9295130" y="2964180"/>
            <a:ext cx="619125" cy="54102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9914255" y="3336290"/>
            <a:ext cx="759460" cy="33718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 anchor="t">
            <a:spAutoFit/>
          </a:bodyPr>
          <a:p>
            <a:r>
              <a:rPr lang="en-US" altLang="zh-CN" sz="1600">
                <a:sym typeface="+mn-ea"/>
              </a:rPr>
              <a:t>30.9%</a:t>
            </a:r>
            <a:endParaRPr lang="en-US" altLang="zh-CN" sz="1600"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281285" y="1647825"/>
            <a:ext cx="765175" cy="33718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 anchor="t">
            <a:spAutoFit/>
          </a:bodyPr>
          <a:p>
            <a:r>
              <a:rPr lang="en-US" altLang="zh-CN" sz="1600">
                <a:sym typeface="+mn-ea"/>
              </a:rPr>
              <a:t>&lt; 19%</a:t>
            </a:r>
            <a:endParaRPr lang="en-US" altLang="zh-CN" sz="1600">
              <a:sym typeface="+mn-ea"/>
            </a:endParaRPr>
          </a:p>
        </p:txBody>
      </p:sp>
      <p:cxnSp>
        <p:nvCxnSpPr>
          <p:cNvPr id="22" name="直接箭头连接符 21"/>
          <p:cNvCxnSpPr>
            <a:stCxn id="28" idx="0"/>
            <a:endCxn id="21" idx="2"/>
          </p:cNvCxnSpPr>
          <p:nvPr/>
        </p:nvCxnSpPr>
        <p:spPr>
          <a:xfrm flipV="1">
            <a:off x="10661015" y="1985010"/>
            <a:ext cx="3175" cy="611505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10673398" y="2065655"/>
            <a:ext cx="792480" cy="46037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 anchor="t">
            <a:spAutoFit/>
          </a:bodyPr>
          <a:p>
            <a:pPr algn="ctr"/>
            <a:r>
              <a:rPr lang="zh-CN" altLang="en-US" sz="1200">
                <a:sym typeface="+mn-ea"/>
              </a:rPr>
              <a:t>数据分析</a:t>
            </a:r>
            <a:endParaRPr lang="en-US" altLang="zh-CN" sz="1200">
              <a:sym typeface="+mn-ea"/>
            </a:endParaRPr>
          </a:p>
          <a:p>
            <a:pPr algn="ctr"/>
            <a:r>
              <a:rPr lang="en-US" altLang="zh-CN" sz="1200">
                <a:sym typeface="+mn-ea"/>
              </a:rPr>
              <a:t>&lt; 95.2%</a:t>
            </a:r>
            <a:endParaRPr lang="en-US" altLang="zh-CN" sz="1200">
              <a:sym typeface="+mn-ea"/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 flipV="1">
            <a:off x="10293985" y="2933700"/>
            <a:ext cx="367030" cy="402590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10281285" y="2596515"/>
            <a:ext cx="759460" cy="33718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 anchor="t">
            <a:spAutoFit/>
          </a:bodyPr>
          <a:p>
            <a:r>
              <a:rPr lang="en-US" altLang="zh-CN" sz="1600">
                <a:sym typeface="+mn-ea"/>
              </a:rPr>
              <a:t>20.1%</a:t>
            </a:r>
            <a:endParaRPr lang="en-US" altLang="zh-CN" sz="1600"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189720" y="3126105"/>
            <a:ext cx="618490" cy="46037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 anchor="t">
            <a:spAutoFit/>
          </a:bodyPr>
          <a:p>
            <a:pPr algn="ctr"/>
            <a:r>
              <a:rPr lang="en-US" altLang="zh-CN" sz="1200">
                <a:sym typeface="+mn-ea"/>
              </a:rPr>
              <a:t>MCP</a:t>
            </a:r>
            <a:endParaRPr lang="en-US" altLang="zh-CN" sz="1200">
              <a:sym typeface="+mn-ea"/>
            </a:endParaRPr>
          </a:p>
          <a:p>
            <a:pPr algn="ctr"/>
            <a:r>
              <a:rPr lang="en-US" altLang="zh-CN" sz="1200">
                <a:sym typeface="+mn-ea"/>
              </a:rPr>
              <a:t>~ 64%</a:t>
            </a:r>
            <a:endParaRPr lang="en-US" altLang="zh-CN" sz="1200">
              <a:sym typeface="+mn-ea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7087235" y="4617720"/>
            <a:ext cx="3853815" cy="1476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>
                <a:sym typeface="+mn-ea"/>
              </a:rPr>
              <a:t>最终总探测效率估计为</a:t>
            </a:r>
            <a:r>
              <a:rPr lang="en-US" altLang="zh-CN">
                <a:sym typeface="+mn-ea"/>
              </a:rPr>
              <a:t>~19%</a:t>
            </a:r>
            <a:r>
              <a:rPr lang="zh-CN" altLang="en-US">
                <a:sym typeface="+mn-ea"/>
              </a:rPr>
              <a:t>。</a:t>
            </a:r>
            <a:endParaRPr lang="zh-CN" altLang="en-US">
              <a:sym typeface="+mn-ea"/>
            </a:endParaRPr>
          </a:p>
          <a:p>
            <a:pPr lvl="0" algn="l">
              <a:lnSpc>
                <a:spcPct val="150000"/>
              </a:lnSpc>
            </a:pPr>
            <a:r>
              <a:rPr lang="zh-CN" altLang="en-US" sz="1400">
                <a:sym typeface="+mn-ea"/>
              </a:rPr>
              <a:t>其中未计入寻迹效率，期望约</a:t>
            </a:r>
            <a:r>
              <a:rPr lang="en-US" altLang="zh-CN" sz="1400">
                <a:sym typeface="+mn-ea"/>
              </a:rPr>
              <a:t>90%</a:t>
            </a:r>
            <a:r>
              <a:rPr lang="zh-CN" altLang="en-US" sz="1400">
                <a:sym typeface="+mn-ea"/>
              </a:rPr>
              <a:t>；</a:t>
            </a:r>
            <a:endParaRPr lang="zh-CN" altLang="en-US" sz="1400">
              <a:sym typeface="+mn-ea"/>
            </a:endParaRPr>
          </a:p>
          <a:p>
            <a:pPr lvl="0" algn="l">
              <a:lnSpc>
                <a:spcPct val="150000"/>
              </a:lnSpc>
            </a:pPr>
            <a:r>
              <a:rPr lang="zh-CN" altLang="en-US" sz="1400">
                <a:sym typeface="+mn-ea"/>
              </a:rPr>
              <a:t>未计入谱仪</a:t>
            </a:r>
            <a:r>
              <a:rPr lang="en-US" altLang="zh-CN" sz="1400">
                <a:sym typeface="+mn-ea"/>
              </a:rPr>
              <a:t>t</a:t>
            </a:r>
            <a:r>
              <a:rPr lang="en-US" altLang="zh-CN" sz="1400" baseline="-25000">
                <a:sym typeface="+mn-ea"/>
              </a:rPr>
              <a:t>0</a:t>
            </a:r>
            <a:r>
              <a:rPr lang="zh-CN" altLang="en-US" sz="1400">
                <a:sym typeface="+mn-ea"/>
              </a:rPr>
              <a:t>探测效率，期望达到</a:t>
            </a:r>
            <a:r>
              <a:rPr lang="en-US" altLang="zh-CN" sz="1400">
                <a:sym typeface="+mn-ea"/>
              </a:rPr>
              <a:t>90%</a:t>
            </a:r>
            <a:r>
              <a:rPr lang="zh-CN" altLang="en-US" sz="1400">
                <a:sym typeface="+mn-ea"/>
              </a:rPr>
              <a:t>～</a:t>
            </a:r>
            <a:r>
              <a:rPr lang="en-US" altLang="zh-CN" sz="1400">
                <a:sym typeface="+mn-ea"/>
              </a:rPr>
              <a:t>95%</a:t>
            </a:r>
            <a:r>
              <a:rPr lang="zh-CN" altLang="en-US" sz="1400">
                <a:sym typeface="+mn-ea"/>
              </a:rPr>
              <a:t>。</a:t>
            </a:r>
            <a:endParaRPr lang="zh-CN" altLang="en-US" sz="1400">
              <a:sym typeface="+mn-ea"/>
            </a:endParaRPr>
          </a:p>
          <a:p>
            <a:pPr indent="0" algn="l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1400">
                <a:sym typeface="+mn-ea"/>
              </a:rPr>
              <a:t>考虑以上二者后效率估计约</a:t>
            </a:r>
            <a:r>
              <a:rPr lang="en-US" altLang="zh-CN" sz="1400">
                <a:sym typeface="+mn-ea"/>
              </a:rPr>
              <a:t>15%</a:t>
            </a:r>
            <a:r>
              <a:rPr lang="zh-CN" altLang="en-US" sz="1400">
                <a:sym typeface="+mn-ea"/>
              </a:rPr>
              <a:t>。</a:t>
            </a:r>
            <a:endParaRPr lang="zh-CN" altLang="en-US" sz="1400">
              <a:sym typeface="+mn-ea"/>
            </a:endParaRPr>
          </a:p>
        </p:txBody>
      </p:sp>
      <p:sp>
        <p:nvSpPr>
          <p:cNvPr id="32" name="日期占位符 3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33" name="灯片编号占位符 3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过滤器的优化设计</a:t>
            </a:r>
            <a:endParaRPr lang="zh-CN" altLang="en-US"/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92465" y="3020695"/>
            <a:ext cx="1795145" cy="1603375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2">
            <a:clrChange>
              <a:clrFrom>
                <a:srgbClr val="F4F4F4">
                  <a:alpha val="100000"/>
                </a:srgbClr>
              </a:clrFrom>
              <a:clrTo>
                <a:srgbClr val="F4F4F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87610" y="3020695"/>
            <a:ext cx="1620000" cy="160340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64475" y="4881245"/>
            <a:ext cx="4135120" cy="1673860"/>
          </a:xfrm>
          <a:prstGeom prst="rect">
            <a:avLst/>
          </a:prstGeom>
        </p:spPr>
      </p:pic>
      <p:sp>
        <p:nvSpPr>
          <p:cNvPr id="25" name="矩形 24"/>
          <p:cNvSpPr/>
          <p:nvPr/>
        </p:nvSpPr>
        <p:spPr>
          <a:xfrm>
            <a:off x="10336530" y="5503545"/>
            <a:ext cx="489585" cy="428625"/>
          </a:xfrm>
          <a:prstGeom prst="rect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cxnSp>
        <p:nvCxnSpPr>
          <p:cNvPr id="26" name="直接箭头连接符 25"/>
          <p:cNvCxnSpPr>
            <a:stCxn id="25" idx="0"/>
          </p:cNvCxnSpPr>
          <p:nvPr/>
        </p:nvCxnSpPr>
        <p:spPr>
          <a:xfrm flipH="1" flipV="1">
            <a:off x="10098405" y="4613275"/>
            <a:ext cx="483235" cy="89027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>
            <a:stCxn id="128" idx="0"/>
            <a:endCxn id="14" idx="0"/>
          </p:cNvCxnSpPr>
          <p:nvPr/>
        </p:nvCxnSpPr>
        <p:spPr>
          <a:xfrm>
            <a:off x="5119370" y="1496695"/>
            <a:ext cx="561340" cy="610870"/>
          </a:xfrm>
          <a:prstGeom prst="straightConnector1">
            <a:avLst/>
          </a:prstGeom>
          <a:ln w="19050">
            <a:solidFill>
              <a:schemeClr val="bg1">
                <a:lumMod val="9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>
            <a:stCxn id="128" idx="0"/>
            <a:endCxn id="15" idx="0"/>
          </p:cNvCxnSpPr>
          <p:nvPr/>
        </p:nvCxnSpPr>
        <p:spPr>
          <a:xfrm>
            <a:off x="5119370" y="1496695"/>
            <a:ext cx="231140" cy="764540"/>
          </a:xfrm>
          <a:prstGeom prst="straightConnector1">
            <a:avLst/>
          </a:prstGeom>
          <a:ln w="19050">
            <a:solidFill>
              <a:schemeClr val="bg1">
                <a:lumMod val="9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 rot="19320000">
            <a:off x="5641975" y="2072005"/>
            <a:ext cx="28448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>
                <a:solidFill>
                  <a:schemeClr val="bg1">
                    <a:lumMod val="95000"/>
                  </a:schemeClr>
                </a:solidFill>
              </a:rPr>
              <a:t>v</a:t>
            </a:r>
            <a:endParaRPr lang="en-US" altLang="zh-CN" sz="16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 rot="20580000">
            <a:off x="5257800" y="2253615"/>
            <a:ext cx="284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600">
                <a:solidFill>
                  <a:schemeClr val="bg1">
                    <a:lumMod val="95000"/>
                  </a:schemeClr>
                </a:solidFill>
              </a:rPr>
              <a:t>v</a:t>
            </a:r>
            <a:endParaRPr lang="en-US" altLang="zh-CN" sz="16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弧形 7"/>
          <p:cNvSpPr/>
          <p:nvPr/>
        </p:nvSpPr>
        <p:spPr>
          <a:xfrm rot="4320000">
            <a:off x="4812461" y="1481247"/>
            <a:ext cx="900000" cy="900000"/>
          </a:xfrm>
          <a:prstGeom prst="arc">
            <a:avLst>
              <a:gd name="adj1" fmla="val 3008898"/>
              <a:gd name="adj2" fmla="val 10762896"/>
            </a:avLst>
          </a:prstGeom>
          <a:ln w="1905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6" name="任意多边形 5"/>
          <p:cNvSpPr/>
          <p:nvPr/>
        </p:nvSpPr>
        <p:spPr>
          <a:xfrm rot="900000" flipV="1">
            <a:off x="5067300" y="1744345"/>
            <a:ext cx="1931670" cy="76200"/>
          </a:xfrm>
          <a:custGeom>
            <a:avLst/>
            <a:gdLst>
              <a:gd name="connisteX0" fmla="*/ 0 w 4330700"/>
              <a:gd name="connsiteY0" fmla="*/ 137160 h 137160"/>
              <a:gd name="connisteX1" fmla="*/ 736600 w 4330700"/>
              <a:gd name="connsiteY1" fmla="*/ 6350 h 137160"/>
              <a:gd name="connisteX2" fmla="*/ 1447800 w 4330700"/>
              <a:gd name="connsiteY2" fmla="*/ 130810 h 137160"/>
              <a:gd name="connisteX3" fmla="*/ 2171700 w 4330700"/>
              <a:gd name="connsiteY3" fmla="*/ 0 h 137160"/>
              <a:gd name="connisteX4" fmla="*/ 2889250 w 4330700"/>
              <a:gd name="connsiteY4" fmla="*/ 130810 h 137160"/>
              <a:gd name="connisteX5" fmla="*/ 3606800 w 4330700"/>
              <a:gd name="connsiteY5" fmla="*/ 0 h 137160"/>
              <a:gd name="connisteX6" fmla="*/ 4330700 w 4330700"/>
              <a:gd name="connsiteY6" fmla="*/ 130810 h 137160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</a:cxnLst>
            <a:rect l="l" t="t" r="r" b="b"/>
            <a:pathLst>
              <a:path w="4330700" h="137160">
                <a:moveTo>
                  <a:pt x="0" y="137160"/>
                </a:moveTo>
                <a:cubicBezTo>
                  <a:pt x="133350" y="108585"/>
                  <a:pt x="447040" y="7620"/>
                  <a:pt x="736600" y="6350"/>
                </a:cubicBezTo>
                <a:cubicBezTo>
                  <a:pt x="1026160" y="5080"/>
                  <a:pt x="1160780" y="132080"/>
                  <a:pt x="1447800" y="130810"/>
                </a:cubicBezTo>
                <a:cubicBezTo>
                  <a:pt x="1734820" y="129540"/>
                  <a:pt x="1883410" y="0"/>
                  <a:pt x="2171700" y="0"/>
                </a:cubicBezTo>
                <a:cubicBezTo>
                  <a:pt x="2459990" y="0"/>
                  <a:pt x="2602230" y="130810"/>
                  <a:pt x="2889250" y="130810"/>
                </a:cubicBezTo>
                <a:cubicBezTo>
                  <a:pt x="3176270" y="130810"/>
                  <a:pt x="3318510" y="0"/>
                  <a:pt x="3606800" y="0"/>
                </a:cubicBezTo>
                <a:cubicBezTo>
                  <a:pt x="3895090" y="0"/>
                  <a:pt x="4200525" y="102235"/>
                  <a:pt x="4330700" y="130810"/>
                </a:cubicBezTo>
              </a:path>
            </a:pathLst>
          </a:cu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8" name="弧形 127"/>
          <p:cNvSpPr/>
          <p:nvPr/>
        </p:nvSpPr>
        <p:spPr>
          <a:xfrm>
            <a:off x="5106670" y="24130"/>
            <a:ext cx="2653030" cy="2588260"/>
          </a:xfrm>
          <a:prstGeom prst="arc">
            <a:avLst>
              <a:gd name="adj1" fmla="val 10335398"/>
              <a:gd name="adj2" fmla="val 14599285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26" name="直接箭头连接符 125"/>
          <p:cNvCxnSpPr/>
          <p:nvPr/>
        </p:nvCxnSpPr>
        <p:spPr>
          <a:xfrm>
            <a:off x="3870960" y="1170940"/>
            <a:ext cx="1237615" cy="327660"/>
          </a:xfrm>
          <a:prstGeom prst="straightConnector1">
            <a:avLst/>
          </a:prstGeom>
          <a:ln w="19050" cmpd="sng">
            <a:solidFill>
              <a:schemeClr val="bg1">
                <a:lumMod val="50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文本框 130"/>
          <p:cNvSpPr txBox="1"/>
          <p:nvPr/>
        </p:nvSpPr>
        <p:spPr>
          <a:xfrm rot="18660000">
            <a:off x="4772978" y="268605"/>
            <a:ext cx="95250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 sz="1600" dirty="0" smtClean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</a:t>
            </a:r>
            <a:r>
              <a:rPr lang="en-US" altLang="zh-CN" sz="1600" baseline="30000" dirty="0" smtClean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- </a:t>
            </a:r>
            <a:r>
              <a:rPr lang="en-US" altLang="zh-CN" sz="1600" dirty="0" smtClean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(CDC)</a:t>
            </a:r>
            <a:endParaRPr lang="en-US" altLang="zh-CN" sz="1600" dirty="0" smtClean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2" name="文本框 131"/>
          <p:cNvSpPr txBox="1"/>
          <p:nvPr/>
        </p:nvSpPr>
        <p:spPr>
          <a:xfrm rot="840000">
            <a:off x="5435601" y="1287145"/>
            <a:ext cx="15424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 sz="1600" dirty="0" smtClean="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</a:t>
            </a:r>
            <a:r>
              <a:rPr lang="en-US" altLang="zh-CN" sz="1600" baseline="30000" dirty="0" smtClean="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+ </a:t>
            </a:r>
            <a:r>
              <a:rPr lang="en-US" altLang="zh-CN" sz="1200" dirty="0" smtClean="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(accelerated and</a:t>
            </a:r>
            <a:endParaRPr lang="en-US" altLang="zh-CN" sz="1200" dirty="0" smtClean="0">
              <a:solidFill>
                <a:schemeClr val="accent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/>
            <a:r>
              <a:rPr lang="en-US" altLang="zh-CN" sz="1200" dirty="0" smtClean="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guided to MCP)</a:t>
            </a:r>
            <a:endParaRPr lang="en-US" altLang="zh-CN" sz="1600" dirty="0" smtClean="0">
              <a:solidFill>
                <a:schemeClr val="accent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 rot="3540000">
            <a:off x="4538981" y="2107565"/>
            <a:ext cx="37274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 sz="1600" dirty="0" smtClean="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</a:t>
            </a:r>
            <a:r>
              <a:rPr lang="en-US" altLang="zh-CN" sz="1600" baseline="30000" dirty="0" smtClean="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+</a:t>
            </a:r>
            <a:endParaRPr lang="en-US" altLang="zh-CN" sz="1600" baseline="30000" dirty="0" smtClean="0">
              <a:solidFill>
                <a:schemeClr val="accent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47" name="文本框 146"/>
          <p:cNvSpPr txBox="1"/>
          <p:nvPr/>
        </p:nvSpPr>
        <p:spPr>
          <a:xfrm rot="900000">
            <a:off x="4105275" y="944245"/>
            <a:ext cx="37655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600" dirty="0" smtClean="0">
                <a:solidFill>
                  <a:schemeClr val="bg1">
                    <a:lumMod val="50000"/>
                  </a:schemeClr>
                </a:solidFill>
                <a:ea typeface="仿宋" panose="02010609060101010101" charset="-122"/>
                <a:cs typeface="+mn-lt"/>
              </a:rPr>
              <a:t>μ</a:t>
            </a:r>
            <a:r>
              <a:rPr lang="en-US" altLang="zh-CN" sz="1600" baseline="30000" dirty="0" smtClean="0">
                <a:solidFill>
                  <a:schemeClr val="bg1">
                    <a:lumMod val="50000"/>
                  </a:schemeClr>
                </a:solidFill>
                <a:ea typeface="仿宋" panose="02010609060101010101" charset="-122"/>
                <a:cs typeface="+mn-lt"/>
              </a:rPr>
              <a:t>+</a:t>
            </a:r>
            <a:endParaRPr lang="en-US" altLang="zh-CN" sz="1600" baseline="30000" dirty="0" smtClean="0">
              <a:solidFill>
                <a:schemeClr val="bg1">
                  <a:lumMod val="50000"/>
                </a:schemeClr>
              </a:solidFill>
              <a:ea typeface="仿宋" panose="02010609060101010101" charset="-122"/>
              <a:cs typeface="+mn-lt"/>
            </a:endParaRPr>
          </a:p>
        </p:txBody>
      </p:sp>
      <p:cxnSp>
        <p:nvCxnSpPr>
          <p:cNvPr id="144" name="直接箭头连接符 143"/>
          <p:cNvCxnSpPr/>
          <p:nvPr/>
        </p:nvCxnSpPr>
        <p:spPr>
          <a:xfrm>
            <a:off x="7305675" y="1312545"/>
            <a:ext cx="108521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文本框 144"/>
          <p:cNvSpPr txBox="1"/>
          <p:nvPr/>
        </p:nvSpPr>
        <p:spPr>
          <a:xfrm>
            <a:off x="7288530" y="894080"/>
            <a:ext cx="112014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60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Front view</a:t>
            </a:r>
            <a:endParaRPr lang="en-US" altLang="zh-CN" sz="1600" dirty="0" smtClean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9206230" y="-107315"/>
            <a:ext cx="2802255" cy="3023235"/>
            <a:chOff x="11672" y="4752"/>
            <a:chExt cx="4413" cy="4761"/>
          </a:xfrm>
        </p:grpSpPr>
        <p:cxnSp>
          <p:nvCxnSpPr>
            <p:cNvPr id="16" name="直接箭头连接符 15"/>
            <p:cNvCxnSpPr>
              <a:stCxn id="20" idx="3"/>
              <a:endCxn id="19" idx="0"/>
            </p:cNvCxnSpPr>
            <p:nvPr/>
          </p:nvCxnSpPr>
          <p:spPr>
            <a:xfrm>
              <a:off x="12996" y="7803"/>
              <a:ext cx="1304" cy="1211"/>
            </a:xfrm>
            <a:prstGeom prst="straightConnector1">
              <a:avLst/>
            </a:prstGeom>
            <a:ln w="19050">
              <a:solidFill>
                <a:schemeClr val="bg1">
                  <a:lumMod val="9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>
              <a:stCxn id="20" idx="3"/>
              <a:endCxn id="18" idx="0"/>
            </p:cNvCxnSpPr>
            <p:nvPr/>
          </p:nvCxnSpPr>
          <p:spPr>
            <a:xfrm>
              <a:off x="12996" y="7803"/>
              <a:ext cx="1735" cy="482"/>
            </a:xfrm>
            <a:prstGeom prst="straightConnector1">
              <a:avLst/>
            </a:prstGeom>
            <a:ln w="19050">
              <a:solidFill>
                <a:schemeClr val="bg1">
                  <a:lumMod val="9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弧形 134"/>
            <p:cNvSpPr/>
            <p:nvPr/>
          </p:nvSpPr>
          <p:spPr>
            <a:xfrm>
              <a:off x="12683" y="5130"/>
              <a:ext cx="3402" cy="3402"/>
            </a:xfrm>
            <a:prstGeom prst="arc">
              <a:avLst>
                <a:gd name="adj1" fmla="val 8673094"/>
                <a:gd name="adj2" fmla="val 18288333"/>
              </a:avLst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sp>
          <p:nvSpPr>
            <p:cNvPr id="138" name="文本框 137"/>
            <p:cNvSpPr txBox="1"/>
            <p:nvPr/>
          </p:nvSpPr>
          <p:spPr>
            <a:xfrm>
              <a:off x="13141" y="7050"/>
              <a:ext cx="2429" cy="8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1600" dirty="0" smtClean="0">
                  <a:solidFill>
                    <a:schemeClr val="accent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  <a:sym typeface="+mn-ea"/>
                </a:rPr>
                <a:t>e</a:t>
              </a:r>
              <a:r>
                <a:rPr lang="en-US" altLang="zh-CN" sz="1600" baseline="30000" dirty="0" smtClean="0">
                  <a:solidFill>
                    <a:schemeClr val="accent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  <a:sym typeface="+mn-ea"/>
                </a:rPr>
                <a:t>+ </a:t>
              </a:r>
              <a:r>
                <a:rPr lang="en-US" altLang="zh-CN" sz="1200" dirty="0" smtClean="0">
                  <a:solidFill>
                    <a:schemeClr val="accent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  <a:sym typeface="+mn-ea"/>
                </a:rPr>
                <a:t>(accelerated and</a:t>
              </a:r>
              <a:endParaRPr lang="en-US" altLang="zh-CN" sz="1200" dirty="0" smtClean="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  <a:p>
              <a:pPr algn="ctr"/>
              <a:r>
                <a:rPr lang="en-US" altLang="zh-CN" sz="1200" dirty="0" smtClean="0">
                  <a:solidFill>
                    <a:schemeClr val="accent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  <a:sym typeface="+mn-ea"/>
                </a:rPr>
                <a:t>guided to MCP)</a:t>
              </a:r>
              <a:endParaRPr lang="en-US" altLang="zh-CN" sz="1600" dirty="0" smtClean="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49" name="文本框 148"/>
            <p:cNvSpPr txBox="1"/>
            <p:nvPr/>
          </p:nvSpPr>
          <p:spPr>
            <a:xfrm rot="18660000">
              <a:off x="12168" y="5237"/>
              <a:ext cx="1500" cy="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1600" dirty="0" smtClean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</a:t>
              </a:r>
              <a:r>
                <a:rPr lang="en-US" altLang="zh-CN" sz="1600" baseline="30000" dirty="0" smtClean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- </a:t>
              </a:r>
              <a:r>
                <a:rPr lang="en-US" altLang="zh-CN" sz="1600" dirty="0" smtClean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(CDC)</a:t>
              </a:r>
              <a:endParaRPr lang="en-US" altLang="zh-CN" sz="1600" dirty="0" smtClean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 rot="17220000">
              <a:off x="14761" y="8097"/>
              <a:ext cx="448" cy="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1600">
                  <a:solidFill>
                    <a:schemeClr val="bg1">
                      <a:lumMod val="95000"/>
                    </a:schemeClr>
                  </a:solidFill>
                </a:rPr>
                <a:t>v</a:t>
              </a:r>
              <a:endParaRPr lang="en-US" altLang="zh-CN" sz="16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 rot="18840000">
              <a:off x="14267" y="8933"/>
              <a:ext cx="448" cy="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1600">
                  <a:solidFill>
                    <a:schemeClr val="bg1">
                      <a:lumMod val="95000"/>
                    </a:schemeClr>
                  </a:solidFill>
                </a:rPr>
                <a:t>v</a:t>
              </a:r>
              <a:endParaRPr lang="en-US" altLang="zh-CN" sz="16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1" name="弧形 20"/>
            <p:cNvSpPr/>
            <p:nvPr/>
          </p:nvSpPr>
          <p:spPr>
            <a:xfrm flipH="1">
              <a:off x="12154" y="7813"/>
              <a:ext cx="1701" cy="1701"/>
            </a:xfrm>
            <a:prstGeom prst="arc">
              <a:avLst>
                <a:gd name="adj1" fmla="val 16243130"/>
                <a:gd name="adj2" fmla="val 3426565"/>
              </a:avLst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12971" y="7658"/>
              <a:ext cx="170" cy="170"/>
            </a:xfrm>
            <a:prstGeom prst="ellips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/>
          </p:nvSpPr>
          <p:spPr>
            <a:xfrm rot="17820000">
              <a:off x="11644" y="8015"/>
              <a:ext cx="587" cy="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1600" dirty="0" smtClean="0">
                  <a:solidFill>
                    <a:schemeClr val="accent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</a:t>
              </a:r>
              <a:r>
                <a:rPr lang="en-US" altLang="zh-CN" sz="1600" baseline="30000" dirty="0" smtClean="0">
                  <a:solidFill>
                    <a:schemeClr val="accent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+</a:t>
              </a:r>
              <a:endParaRPr lang="en-US" altLang="zh-CN" sz="1600" baseline="30000" dirty="0" smtClean="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647700" y="2352040"/>
            <a:ext cx="7644765" cy="4349115"/>
          </a:xfrm>
        </p:spPr>
        <p:txBody>
          <a:bodyPr>
            <a:normAutofit lnSpcReduction="10000"/>
          </a:bodyPr>
          <a:p>
            <a:pPr>
              <a:lnSpc>
                <a:spcPct val="150000"/>
              </a:lnSpc>
            </a:pPr>
            <a:r>
              <a:rPr lang="zh-CN" altLang="en-US"/>
              <a:t>上次</a:t>
            </a:r>
            <a:r>
              <a:rPr lang="zh-CN" altLang="en-US">
                <a:sym typeface="+mn-ea"/>
              </a:rPr>
              <a:t>讨论中我们注意到</a:t>
            </a:r>
            <a:r>
              <a:rPr lang="zh-CN" altLang="en-US"/>
              <a:t>对低能正电子横向动量的选择还有优化空间，</a:t>
            </a:r>
            <a:r>
              <a:rPr lang="zh-CN" altLang="en-US">
                <a:sym typeface="+mn-ea"/>
              </a:rPr>
              <a:t>吴琛博士也建议对过滤器做更细致的</a:t>
            </a:r>
            <a:r>
              <a:rPr lang="zh-CN" altLang="en-US">
                <a:sym typeface="+mn-ea"/>
              </a:rPr>
              <a:t>优化</a:t>
            </a:r>
            <a:r>
              <a:rPr lang="zh-CN" altLang="en-US">
                <a:sym typeface="+mn-ea"/>
              </a:rPr>
              <a:t>；</a:t>
            </a:r>
            <a:endParaRPr lang="zh-CN" altLang="en-US"/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zh-CN" altLang="en-US"/>
              <a:t>按以下方式</a:t>
            </a:r>
            <a:r>
              <a:rPr lang="zh-CN" altLang="en-US">
                <a:sym typeface="+mn-ea"/>
              </a:rPr>
              <a:t>优化</a:t>
            </a:r>
            <a:r>
              <a:rPr lang="zh-CN" altLang="en-US"/>
              <a:t>过滤器参数：</a:t>
            </a:r>
            <a:endParaRPr lang="zh-CN" altLang="en-US"/>
          </a:p>
          <a:p>
            <a:pPr marL="914400" lvl="1" indent="-457200">
              <a:lnSpc>
                <a:spcPct val="150000"/>
              </a:lnSpc>
              <a:buAutoNum type="arabicPeriod"/>
            </a:pPr>
            <a:r>
              <a:rPr lang="zh-CN" altLang="en-US"/>
              <a:t>不放过滤器（但</a:t>
            </a:r>
            <a:r>
              <a:rPr lang="zh-CN" altLang="en-US">
                <a:sym typeface="+mn-ea"/>
              </a:rPr>
              <a:t>保留其他所有</a:t>
            </a:r>
            <a:r>
              <a:rPr lang="en-US" altLang="zh-CN">
                <a:sym typeface="+mn-ea"/>
              </a:rPr>
              <a:t>cut</a:t>
            </a:r>
            <a:r>
              <a:rPr lang="zh-CN" altLang="en-US"/>
              <a:t>），计算正电子的横向动量谱；</a:t>
            </a:r>
            <a:endParaRPr lang="zh-CN" altLang="en-US"/>
          </a:p>
          <a:p>
            <a:pPr marL="914400" lvl="1" indent="-457200">
              <a:lnSpc>
                <a:spcPct val="150000"/>
              </a:lnSpc>
              <a:buAutoNum type="arabicPeriod"/>
            </a:pPr>
            <a:r>
              <a:rPr lang="zh-CN" altLang="en-US"/>
              <a:t>计算最优过滤器</a:t>
            </a:r>
            <a:r>
              <a:rPr lang="zh-CN" altLang="en-US">
                <a:sym typeface="+mn-ea"/>
              </a:rPr>
              <a:t>间距</a:t>
            </a:r>
            <a:r>
              <a:rPr lang="zh-CN" altLang="en-US"/>
              <a:t>；</a:t>
            </a:r>
            <a:endParaRPr lang="zh-CN" altLang="en-US"/>
          </a:p>
          <a:p>
            <a:pPr marL="457200" lvl="0" indent="-457200">
              <a:lnSpc>
                <a:spcPct val="150000"/>
              </a:lnSpc>
              <a:buAutoNum type="arabicPeriod"/>
            </a:pPr>
            <a:r>
              <a:rPr lang="zh-CN" altLang="en-US"/>
              <a:t>通过限制电子</a:t>
            </a:r>
            <a:r>
              <a:rPr lang="zh-CN" altLang="en-US">
                <a:sym typeface="+mn-ea"/>
              </a:rPr>
              <a:t>能量</a:t>
            </a:r>
            <a:r>
              <a:rPr lang="zh-CN" altLang="en-US"/>
              <a:t>进一步压本底：</a:t>
            </a:r>
            <a:endParaRPr lang="zh-CN" altLang="en-US"/>
          </a:p>
          <a:p>
            <a:pPr marL="914400" lvl="1" indent="-457200">
              <a:lnSpc>
                <a:spcPct val="150000"/>
              </a:lnSpc>
              <a:buAutoNum type="arabicPeriod"/>
            </a:pPr>
            <a:r>
              <a:rPr lang="zh-CN" altLang="en-US"/>
              <a:t>利用最优间距计算</a:t>
            </a:r>
            <a:r>
              <a:rPr lang="en-US" altLang="zh-CN"/>
              <a:t>CDC</a:t>
            </a:r>
            <a:r>
              <a:rPr lang="zh-CN" altLang="en-US"/>
              <a:t>探测到的电子能谱；</a:t>
            </a:r>
            <a:endParaRPr lang="zh-CN" altLang="en-US"/>
          </a:p>
          <a:p>
            <a:pPr marL="914400" lvl="1" indent="-457200">
              <a:lnSpc>
                <a:spcPct val="150000"/>
              </a:lnSpc>
              <a:buAutoNum type="arabicPeriod"/>
            </a:pPr>
            <a:r>
              <a:rPr lang="zh-CN" altLang="en-US"/>
              <a:t>优化电子能量</a:t>
            </a:r>
            <a:r>
              <a:rPr lang="en-US" altLang="zh-CN"/>
              <a:t>cut</a:t>
            </a:r>
            <a:r>
              <a:rPr lang="zh-CN" altLang="en-US"/>
              <a:t>，计算最终本底水平。</a:t>
            </a:r>
            <a:endParaRPr lang="zh-CN" altLang="en-US"/>
          </a:p>
          <a:p>
            <a:pPr marL="914400" lvl="1" indent="-457200">
              <a:lnSpc>
                <a:spcPct val="150000"/>
              </a:lnSpc>
              <a:buAutoNum type="arabicPeriod"/>
            </a:pP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过滤器通过概率</a:t>
            </a:r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47700" y="1584960"/>
                <a:ext cx="4872355" cy="4592320"/>
              </a:xfrm>
            </p:spPr>
            <p:txBody>
              <a:bodyPr>
                <a:normAutofit fontScale="90000"/>
              </a:bodyPr>
              <a:p>
                <a:pPr>
                  <a:lnSpc>
                    <a:spcPct val="150000"/>
                  </a:lnSpc>
                </a:pPr>
                <a:r>
                  <a:rPr lang="zh-CN" altLang="en-US" sz="1800"/>
                  <a:t>过滤器由一系列平行板组成；</a:t>
                </a:r>
                <a:endParaRPr lang="zh-CN" altLang="en-US" sz="1800"/>
              </a:p>
              <a:p>
                <a:pPr>
                  <a:lnSpc>
                    <a:spcPct val="150000"/>
                  </a:lnSpc>
                </a:pPr>
                <a:r>
                  <a:rPr lang="zh-CN" altLang="en-US" sz="1800"/>
                  <a:t>假定这些板对磁场的影响足够小；并假定板间距较小，将粒子出现在某两板之间的横向位置分布视为均匀分布；</a:t>
                </a:r>
                <a:endParaRPr lang="zh-CN" altLang="en-US" sz="1800"/>
              </a:p>
              <a:p>
                <a:pPr>
                  <a:lnSpc>
                    <a:spcPct val="150000"/>
                  </a:lnSpc>
                </a:pPr>
                <a:r>
                  <a:rPr lang="zh-CN" altLang="en-US" sz="1800">
                    <a:sym typeface="+mn-ea"/>
                  </a:rPr>
                  <a:t>则可估计不同横动量正电子的</a:t>
                </a:r>
                <a:r>
                  <a:rPr lang="zh-CN" altLang="en-US" sz="1800"/>
                  <a:t>通过概率</a:t>
                </a:r>
                <a:r>
                  <a:rPr lang="zh-CN" altLang="en-US" sz="1800">
                    <a:sym typeface="+mn-ea"/>
                  </a:rPr>
                  <a:t>如下</a:t>
                </a:r>
                <a:r>
                  <a:rPr lang="zh-CN" altLang="en-US" sz="1800"/>
                  <a:t>：</a:t>
                </a:r>
                <a:endParaRPr lang="zh-CN" altLang="en-US" sz="180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8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altLang="zh-CN" sz="18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𝑟</m:t>
                          </m:r>
                        </m:e>
                        <m:sub>
                          <m:r>
                            <a:rPr lang="en-US" altLang="zh-CN" sz="18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𝑥𝑦</m:t>
                          </m:r>
                        </m:sub>
                      </m:sSub>
                      <m:r>
                        <a:rPr lang="en-US" altLang="zh-CN" sz="1800" i="1">
                          <a:latin typeface="Cambria Math" panose="02040503050406030204" charset="0"/>
                          <a:cs typeface="Cambria Math" panose="02040503050406030204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18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18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8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zh-CN" sz="18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𝑥𝑦</m:t>
                              </m:r>
                            </m:sub>
                          </m:sSub>
                        </m:num>
                        <m:den>
                          <m:r>
                            <a:rPr lang="en-US" altLang="zh-CN" sz="18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𝑒𝐵</m:t>
                          </m:r>
                        </m:den>
                      </m:f>
                      <m:r>
                        <a:rPr lang="en-US" altLang="zh-CN" sz="1800" i="1">
                          <a:latin typeface="Cambria Math" panose="02040503050406030204" charset="0"/>
                          <a:cs typeface="Cambria Math" panose="02040503050406030204" charset="0"/>
                        </a:rPr>
                        <m:t>, </m:t>
                      </m:r>
                      <m:sSub>
                        <m:sSubPr>
                          <m:ctrlPr>
                            <a:rPr lang="en-US" altLang="zh-CN" sz="18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altLang="zh-CN" sz="18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CN" sz="18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𝑥𝑦</m:t>
                          </m:r>
                        </m:sub>
                      </m:sSub>
                      <m:r>
                        <a:rPr lang="en-US" altLang="zh-CN" sz="1800" i="1">
                          <a:latin typeface="Cambria Math" panose="02040503050406030204" charset="0"/>
                          <a:cs typeface="Cambria Math" panose="02040503050406030204" charset="0"/>
                        </a:rPr>
                        <m:t>=</m:t>
                      </m:r>
                      <m:r>
                        <a:rPr lang="en-US" altLang="zh-CN" sz="1800" i="1">
                          <a:latin typeface="Cambria Math" panose="02040503050406030204" charset="0"/>
                          <a:cs typeface="Cambria Math" panose="02040503050406030204" charset="0"/>
                        </a:rPr>
                        <m:t>2</m:t>
                      </m:r>
                      <m:sSub>
                        <m:sSubPr>
                          <m:ctrlPr>
                            <a:rPr lang="en-US" altLang="zh-CN" sz="18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altLang="zh-CN" sz="18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𝑟</m:t>
                          </m:r>
                        </m:e>
                        <m:sub>
                          <m:r>
                            <a:rPr lang="en-US" altLang="zh-CN" sz="18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𝑥𝑦</m:t>
                          </m:r>
                        </m:sub>
                      </m:sSub>
                    </m:oMath>
                  </m:oMathPara>
                </a14:m>
                <a:endParaRPr lang="en-US" altLang="zh-CN" sz="1800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8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altLang="zh-CN" sz="18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180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pass</m:t>
                          </m:r>
                        </m:sub>
                      </m:sSub>
                      <m:r>
                        <a:rPr lang="en-US" altLang="zh-CN" sz="1800" i="1">
                          <a:latin typeface="Cambria Math" panose="02040503050406030204" charset="0"/>
                          <a:cs typeface="Cambria Math" panose="02040503050406030204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sz="18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charset="0"/>
                                        <a:cs typeface="Cambria Math" panose="0204050305040603020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1800" i="1">
                                        <a:latin typeface="Cambria Math" panose="02040503050406030204" charset="0"/>
                                        <a:cs typeface="Cambria Math" panose="02040503050406030204" charset="0"/>
                                      </a:rPr>
                                      <m:t>𝐷</m:t>
                                    </m:r>
                                    <m:r>
                                      <a:rPr lang="en-US" altLang="zh-CN" sz="1800" i="1">
                                        <a:latin typeface="Cambria Math" panose="02040503050406030204" charset="0"/>
                                        <a:cs typeface="Cambria Math" panose="02040503050406030204" charset="0"/>
                                      </a:rPr>
                                      <m:t>−</m:t>
                                    </m:r>
                                    <m:r>
                                      <a:rPr lang="en-US" altLang="zh-CN" sz="1800" i="1">
                                        <a:latin typeface="Cambria Math" panose="02040503050406030204" charset="0"/>
                                        <a:cs typeface="Cambria Math" panose="02040503050406030204" charset="0"/>
                                      </a:rPr>
                                      <m:t>𝑑</m:t>
                                    </m:r>
                                    <m:r>
                                      <a:rPr lang="en-US" altLang="zh-CN" sz="1800" i="1">
                                        <a:latin typeface="Cambria Math" panose="02040503050406030204" charset="0"/>
                                        <a:cs typeface="Cambria Math" panose="02040503050406030204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charset="0"/>
                                            <a:cs typeface="Cambria Math" panose="0204050305040603020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charset="0"/>
                                            <a:cs typeface="Cambria Math" panose="02040503050406030204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charset="0"/>
                                            <a:cs typeface="Cambria Math" panose="02040503050406030204" charset="0"/>
                                          </a:rPr>
                                          <m:t>𝑥𝑦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zh-CN" sz="1800" i="1">
                                        <a:latin typeface="Cambria Math" panose="02040503050406030204" charset="0"/>
                                        <a:cs typeface="Cambria Math" panose="02040503050406030204" charset="0"/>
                                      </a:rPr>
                                      <m:t>𝐷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charset="0"/>
                                    <a:cs typeface="Cambria Math" panose="02040503050406030204" charset="0"/>
                                  </a:rPr>
                                  <m:t>0</m:t>
                                </m:r>
                                <m:r>
                                  <a:rPr lang="en-US" altLang="zh-CN" sz="1800" i="1">
                                    <a:latin typeface="Cambria Math" panose="02040503050406030204" charset="0"/>
                                    <a:cs typeface="Cambria Math" panose="02040503050406030204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charset="0"/>
                                        <a:cs typeface="Cambria Math" panose="0204050305040603020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charset="0"/>
                                        <a:cs typeface="Cambria Math" panose="02040503050406030204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charset="0"/>
                                        <a:cs typeface="Cambria Math" panose="02040503050406030204" charset="0"/>
                                      </a:rPr>
                                      <m:t>𝑥𝑦</m:t>
                                    </m:r>
                                  </m:sub>
                                </m:sSub>
                                <m:r>
                                  <a:rPr lang="en-US" altLang="zh-CN" sz="1800" i="1">
                                    <a:latin typeface="Cambria Math" panose="02040503050406030204" charset="0"/>
                                    <a:cs typeface="Cambria Math" panose="02040503050406030204" charset="0"/>
                                  </a:rPr>
                                  <m:t>&lt;</m:t>
                                </m:r>
                                <m:r>
                                  <a:rPr lang="en-US" altLang="zh-CN" sz="1800" i="1">
                                    <a:latin typeface="Cambria Math" panose="02040503050406030204" charset="0"/>
                                    <a:cs typeface="Cambria Math" panose="02040503050406030204" charset="0"/>
                                  </a:rPr>
                                  <m:t>𝐷</m:t>
                                </m:r>
                                <m:r>
                                  <a:rPr lang="en-US" altLang="zh-CN" sz="1800" i="1">
                                    <a:latin typeface="Cambria Math" panose="02040503050406030204" charset="0"/>
                                    <a:cs typeface="Cambria Math" panose="02040503050406030204" charset="0"/>
                                  </a:rPr>
                                  <m:t>−</m:t>
                                </m:r>
                                <m:r>
                                  <a:rPr lang="en-US" altLang="zh-CN" sz="1800" i="1">
                                    <a:latin typeface="Cambria Math" panose="02040503050406030204" charset="0"/>
                                    <a:cs typeface="Cambria Math" panose="02040503050406030204" charset="0"/>
                                  </a:rPr>
                                  <m:t>𝑑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i="1">
                                    <a:latin typeface="Cambria Math" panose="02040503050406030204" charset="0"/>
                                    <a:cs typeface="Cambria Math" panose="0204050305040603020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1800">
                                    <a:latin typeface="Cambria Math" panose="02040503050406030204" charset="0"/>
                                    <a:cs typeface="Cambria Math" panose="02040503050406030204" charset="0"/>
                                  </a:rPr>
                                  <m:t>else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800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1800"/>
                  <a:t>不同横动量粒子的通过概率不同。</a:t>
                </a:r>
                <a:endParaRPr lang="zh-CN" altLang="en-US" sz="1800"/>
              </a:p>
            </p:txBody>
          </p:sp>
        </mc:Choice>
        <mc:Fallback>
          <p:sp>
            <p:nvSpPr>
              <p:cNvPr id="3" name="内容占位符 2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7700" y="1584960"/>
                <a:ext cx="4872355" cy="4592320"/>
              </a:xfr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矩形 3"/>
          <p:cNvSpPr/>
          <p:nvPr/>
        </p:nvSpPr>
        <p:spPr>
          <a:xfrm>
            <a:off x="6231890" y="728345"/>
            <a:ext cx="540000" cy="46075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7755255" y="728345"/>
            <a:ext cx="540000" cy="46075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7" name="直接箭头连接符 6"/>
          <p:cNvCxnSpPr/>
          <p:nvPr/>
        </p:nvCxnSpPr>
        <p:spPr>
          <a:xfrm flipV="1">
            <a:off x="6231890" y="5735320"/>
            <a:ext cx="540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6231890" y="6177280"/>
            <a:ext cx="152336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6346825" y="5367020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d</a:t>
            </a:r>
            <a:endParaRPr lang="en-US" altLang="zh-CN"/>
          </a:p>
        </p:txBody>
      </p:sp>
      <p:sp>
        <p:nvSpPr>
          <p:cNvPr id="10" name="文本框 9"/>
          <p:cNvSpPr txBox="1"/>
          <p:nvPr/>
        </p:nvSpPr>
        <p:spPr>
          <a:xfrm>
            <a:off x="6838315" y="5808980"/>
            <a:ext cx="3479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D</a:t>
            </a:r>
            <a:endParaRPr lang="en-US" altLang="zh-CN"/>
          </a:p>
        </p:txBody>
      </p:sp>
      <p:sp>
        <p:nvSpPr>
          <p:cNvPr id="11" name="弧形 10"/>
          <p:cNvSpPr/>
          <p:nvPr/>
        </p:nvSpPr>
        <p:spPr>
          <a:xfrm>
            <a:off x="6539865" y="2492375"/>
            <a:ext cx="1080000" cy="1080000"/>
          </a:xfrm>
          <a:prstGeom prst="arc">
            <a:avLst>
              <a:gd name="adj1" fmla="val 16200000"/>
              <a:gd name="adj2" fmla="val 7483915"/>
            </a:avLst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弧形 11"/>
          <p:cNvSpPr/>
          <p:nvPr/>
        </p:nvSpPr>
        <p:spPr>
          <a:xfrm>
            <a:off x="7070090" y="1328420"/>
            <a:ext cx="540000" cy="540000"/>
          </a:xfrm>
          <a:prstGeom prst="arc">
            <a:avLst>
              <a:gd name="adj1" fmla="val 2587205"/>
              <a:gd name="adj2" fmla="val 1395790"/>
            </a:avLst>
          </a:prstGeom>
          <a:ln w="158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6905625" y="1021715"/>
            <a:ext cx="78613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Passed</a:t>
            </a:r>
            <a:endParaRPr lang="en-US" altLang="zh-CN" sz="1400"/>
          </a:p>
        </p:txBody>
      </p:sp>
      <p:sp>
        <p:nvSpPr>
          <p:cNvPr id="15" name="文本框 14"/>
          <p:cNvSpPr txBox="1"/>
          <p:nvPr/>
        </p:nvSpPr>
        <p:spPr>
          <a:xfrm>
            <a:off x="6779260" y="2185670"/>
            <a:ext cx="8642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Stopped</a:t>
            </a:r>
            <a:endParaRPr lang="en-US" altLang="zh-CN" sz="1400"/>
          </a:p>
        </p:txBody>
      </p:sp>
      <p:sp>
        <p:nvSpPr>
          <p:cNvPr id="16" name="椭圆 15"/>
          <p:cNvSpPr/>
          <p:nvPr/>
        </p:nvSpPr>
        <p:spPr>
          <a:xfrm>
            <a:off x="7061835" y="3051175"/>
            <a:ext cx="36000" cy="36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7" name="直接箭头连接符 16"/>
          <p:cNvCxnSpPr>
            <a:stCxn id="16" idx="7"/>
          </p:cNvCxnSpPr>
          <p:nvPr/>
        </p:nvCxnSpPr>
        <p:spPr>
          <a:xfrm flipV="1">
            <a:off x="7092950" y="2729865"/>
            <a:ext cx="433070" cy="3263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文本框 17"/>
              <p:cNvSpPr txBox="1"/>
              <p:nvPr/>
            </p:nvSpPr>
            <p:spPr>
              <a:xfrm>
                <a:off x="7138670" y="2831465"/>
                <a:ext cx="567055" cy="379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𝑟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𝑥𝑦</m:t>
                          </m:r>
                        </m:sub>
                      </m:sSub>
                    </m:oMath>
                  </m:oMathPara>
                </a14:m>
                <a:endParaRPr lang="en-US" altLang="zh-CN"/>
              </a:p>
            </p:txBody>
          </p:sp>
        </mc:Choice>
        <mc:Fallback>
          <p:sp>
            <p:nvSpPr>
              <p:cNvPr id="18" name="文本框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8670" y="2831465"/>
                <a:ext cx="567055" cy="37909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直接箭头连接符 18"/>
          <p:cNvCxnSpPr/>
          <p:nvPr/>
        </p:nvCxnSpPr>
        <p:spPr>
          <a:xfrm>
            <a:off x="6765290" y="5728970"/>
            <a:ext cx="98996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6898005" y="5367020"/>
            <a:ext cx="6781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D - d</a:t>
            </a:r>
            <a:endParaRPr lang="en-US" altLang="zh-CN"/>
          </a:p>
        </p:txBody>
      </p:sp>
      <p:sp>
        <p:nvSpPr>
          <p:cNvPr id="23" name="椭圆 22"/>
          <p:cNvSpPr/>
          <p:nvPr/>
        </p:nvSpPr>
        <p:spPr>
          <a:xfrm>
            <a:off x="7322185" y="1581785"/>
            <a:ext cx="36000" cy="36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弧形 20"/>
          <p:cNvSpPr/>
          <p:nvPr/>
        </p:nvSpPr>
        <p:spPr>
          <a:xfrm>
            <a:off x="6579870" y="4300855"/>
            <a:ext cx="539750" cy="539750"/>
          </a:xfrm>
          <a:prstGeom prst="arc">
            <a:avLst>
              <a:gd name="adj1" fmla="val 19208908"/>
              <a:gd name="adj2" fmla="val 18706978"/>
            </a:avLst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6831330" y="4551680"/>
            <a:ext cx="36195" cy="361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7" name="弧形 26"/>
          <p:cNvSpPr/>
          <p:nvPr/>
        </p:nvSpPr>
        <p:spPr>
          <a:xfrm>
            <a:off x="6675120" y="4300855"/>
            <a:ext cx="539750" cy="539750"/>
          </a:xfrm>
          <a:prstGeom prst="arc">
            <a:avLst>
              <a:gd name="adj1" fmla="val 19208908"/>
              <a:gd name="adj2" fmla="val 18706978"/>
            </a:avLst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28" name="椭圆 27"/>
          <p:cNvSpPr/>
          <p:nvPr/>
        </p:nvSpPr>
        <p:spPr>
          <a:xfrm>
            <a:off x="6926580" y="4551680"/>
            <a:ext cx="36195" cy="361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6" name="弧形 35"/>
          <p:cNvSpPr/>
          <p:nvPr/>
        </p:nvSpPr>
        <p:spPr>
          <a:xfrm>
            <a:off x="6771005" y="4300855"/>
            <a:ext cx="539750" cy="539750"/>
          </a:xfrm>
          <a:prstGeom prst="arc">
            <a:avLst>
              <a:gd name="adj1" fmla="val 19208908"/>
              <a:gd name="adj2" fmla="val 18706978"/>
            </a:avLst>
          </a:prstGeom>
          <a:ln w="158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7022465" y="4551680"/>
            <a:ext cx="36195" cy="361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弧形 38"/>
          <p:cNvSpPr/>
          <p:nvPr/>
        </p:nvSpPr>
        <p:spPr>
          <a:xfrm>
            <a:off x="6864350" y="4300855"/>
            <a:ext cx="539750" cy="539750"/>
          </a:xfrm>
          <a:prstGeom prst="arc">
            <a:avLst>
              <a:gd name="adj1" fmla="val 19208908"/>
              <a:gd name="adj2" fmla="val 18706978"/>
            </a:avLst>
          </a:prstGeom>
          <a:ln w="158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40" name="椭圆 39"/>
          <p:cNvSpPr/>
          <p:nvPr/>
        </p:nvSpPr>
        <p:spPr>
          <a:xfrm>
            <a:off x="7115810" y="4551680"/>
            <a:ext cx="36195" cy="361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2" name="弧形 41"/>
          <p:cNvSpPr/>
          <p:nvPr/>
        </p:nvSpPr>
        <p:spPr>
          <a:xfrm>
            <a:off x="6959600" y="4300855"/>
            <a:ext cx="539750" cy="539750"/>
          </a:xfrm>
          <a:prstGeom prst="arc">
            <a:avLst>
              <a:gd name="adj1" fmla="val 19208908"/>
              <a:gd name="adj2" fmla="val 18706978"/>
            </a:avLst>
          </a:prstGeom>
          <a:ln w="158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7211060" y="4551680"/>
            <a:ext cx="36195" cy="361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弧形 44"/>
          <p:cNvSpPr/>
          <p:nvPr/>
        </p:nvSpPr>
        <p:spPr>
          <a:xfrm>
            <a:off x="7055485" y="4300855"/>
            <a:ext cx="539750" cy="539750"/>
          </a:xfrm>
          <a:prstGeom prst="arc">
            <a:avLst>
              <a:gd name="adj1" fmla="val 19208908"/>
              <a:gd name="adj2" fmla="val 18706978"/>
            </a:avLst>
          </a:prstGeom>
          <a:ln w="158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46" name="椭圆 45"/>
          <p:cNvSpPr/>
          <p:nvPr/>
        </p:nvSpPr>
        <p:spPr>
          <a:xfrm>
            <a:off x="7306945" y="4551680"/>
            <a:ext cx="36195" cy="361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8" name="弧形 47"/>
          <p:cNvSpPr/>
          <p:nvPr/>
        </p:nvSpPr>
        <p:spPr>
          <a:xfrm>
            <a:off x="7134225" y="4299585"/>
            <a:ext cx="539750" cy="539750"/>
          </a:xfrm>
          <a:prstGeom prst="arc">
            <a:avLst>
              <a:gd name="adj1" fmla="val 19208908"/>
              <a:gd name="adj2" fmla="val 18706978"/>
            </a:avLst>
          </a:prstGeom>
          <a:ln w="158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49" name="椭圆 48"/>
          <p:cNvSpPr/>
          <p:nvPr/>
        </p:nvSpPr>
        <p:spPr>
          <a:xfrm>
            <a:off x="7385685" y="4550410"/>
            <a:ext cx="36195" cy="361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1" name="弧形 50"/>
          <p:cNvSpPr/>
          <p:nvPr/>
        </p:nvSpPr>
        <p:spPr>
          <a:xfrm>
            <a:off x="7229475" y="4299585"/>
            <a:ext cx="539750" cy="539750"/>
          </a:xfrm>
          <a:prstGeom prst="arc">
            <a:avLst>
              <a:gd name="adj1" fmla="val 19208908"/>
              <a:gd name="adj2" fmla="val 18706978"/>
            </a:avLst>
          </a:prstGeom>
          <a:ln w="158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7480935" y="4550410"/>
            <a:ext cx="36195" cy="361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4" name="弧形 53"/>
          <p:cNvSpPr/>
          <p:nvPr/>
        </p:nvSpPr>
        <p:spPr>
          <a:xfrm>
            <a:off x="7325360" y="4299585"/>
            <a:ext cx="539750" cy="539750"/>
          </a:xfrm>
          <a:prstGeom prst="arc">
            <a:avLst>
              <a:gd name="adj1" fmla="val 19208908"/>
              <a:gd name="adj2" fmla="val 18706978"/>
            </a:avLst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7576820" y="4550410"/>
            <a:ext cx="36195" cy="361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7" name="弧形 56"/>
          <p:cNvSpPr/>
          <p:nvPr/>
        </p:nvSpPr>
        <p:spPr>
          <a:xfrm>
            <a:off x="7418705" y="4299585"/>
            <a:ext cx="539750" cy="539750"/>
          </a:xfrm>
          <a:prstGeom prst="arc">
            <a:avLst>
              <a:gd name="adj1" fmla="val 19208908"/>
              <a:gd name="adj2" fmla="val 18706978"/>
            </a:avLst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7670165" y="4550410"/>
            <a:ext cx="36195" cy="361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67" name="组合 66"/>
          <p:cNvGrpSpPr/>
          <p:nvPr/>
        </p:nvGrpSpPr>
        <p:grpSpPr>
          <a:xfrm>
            <a:off x="7498080" y="4298315"/>
            <a:ext cx="539750" cy="539750"/>
            <a:chOff x="14394" y="6971"/>
            <a:chExt cx="850" cy="850"/>
          </a:xfrm>
        </p:grpSpPr>
        <p:sp>
          <p:nvSpPr>
            <p:cNvPr id="65" name="弧形 64"/>
            <p:cNvSpPr/>
            <p:nvPr/>
          </p:nvSpPr>
          <p:spPr>
            <a:xfrm>
              <a:off x="14394" y="6971"/>
              <a:ext cx="850" cy="850"/>
            </a:xfrm>
            <a:prstGeom prst="arc">
              <a:avLst>
                <a:gd name="adj1" fmla="val 19208908"/>
                <a:gd name="adj2" fmla="val 18706978"/>
              </a:avLst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sp>
          <p:nvSpPr>
            <p:cNvPr id="66" name="椭圆 65"/>
            <p:cNvSpPr/>
            <p:nvPr/>
          </p:nvSpPr>
          <p:spPr>
            <a:xfrm>
              <a:off x="14790" y="7366"/>
              <a:ext cx="57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7590790" y="4297045"/>
            <a:ext cx="539750" cy="539750"/>
            <a:chOff x="14394" y="6971"/>
            <a:chExt cx="850" cy="850"/>
          </a:xfrm>
        </p:grpSpPr>
        <p:sp>
          <p:nvSpPr>
            <p:cNvPr id="69" name="弧形 68"/>
            <p:cNvSpPr/>
            <p:nvPr/>
          </p:nvSpPr>
          <p:spPr>
            <a:xfrm>
              <a:off x="14394" y="6971"/>
              <a:ext cx="850" cy="850"/>
            </a:xfrm>
            <a:prstGeom prst="arc">
              <a:avLst>
                <a:gd name="adj1" fmla="val 19208908"/>
                <a:gd name="adj2" fmla="val 18706978"/>
              </a:avLst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sp>
          <p:nvSpPr>
            <p:cNvPr id="70" name="椭圆 69"/>
            <p:cNvSpPr/>
            <p:nvPr/>
          </p:nvSpPr>
          <p:spPr>
            <a:xfrm>
              <a:off x="14790" y="7366"/>
              <a:ext cx="57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7673975" y="4295775"/>
            <a:ext cx="539750" cy="539750"/>
            <a:chOff x="14394" y="6971"/>
            <a:chExt cx="850" cy="850"/>
          </a:xfrm>
        </p:grpSpPr>
        <p:sp>
          <p:nvSpPr>
            <p:cNvPr id="72" name="弧形 71"/>
            <p:cNvSpPr/>
            <p:nvPr/>
          </p:nvSpPr>
          <p:spPr>
            <a:xfrm>
              <a:off x="14394" y="6971"/>
              <a:ext cx="850" cy="850"/>
            </a:xfrm>
            <a:prstGeom prst="arc">
              <a:avLst>
                <a:gd name="adj1" fmla="val 19208908"/>
                <a:gd name="adj2" fmla="val 18706978"/>
              </a:avLst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sp>
          <p:nvSpPr>
            <p:cNvPr id="73" name="椭圆 72"/>
            <p:cNvSpPr/>
            <p:nvPr/>
          </p:nvSpPr>
          <p:spPr>
            <a:xfrm>
              <a:off x="14790" y="7366"/>
              <a:ext cx="57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6306820" y="4303395"/>
            <a:ext cx="539750" cy="539750"/>
            <a:chOff x="14394" y="6971"/>
            <a:chExt cx="850" cy="850"/>
          </a:xfrm>
        </p:grpSpPr>
        <p:sp>
          <p:nvSpPr>
            <p:cNvPr id="75" name="弧形 74"/>
            <p:cNvSpPr/>
            <p:nvPr/>
          </p:nvSpPr>
          <p:spPr>
            <a:xfrm>
              <a:off x="14394" y="6971"/>
              <a:ext cx="850" cy="850"/>
            </a:xfrm>
            <a:prstGeom prst="arc">
              <a:avLst>
                <a:gd name="adj1" fmla="val 19208908"/>
                <a:gd name="adj2" fmla="val 18706978"/>
              </a:avLst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sp>
          <p:nvSpPr>
            <p:cNvPr id="76" name="椭圆 75"/>
            <p:cNvSpPr/>
            <p:nvPr/>
          </p:nvSpPr>
          <p:spPr>
            <a:xfrm>
              <a:off x="14790" y="7366"/>
              <a:ext cx="57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6399530" y="4302125"/>
            <a:ext cx="539750" cy="539750"/>
            <a:chOff x="14394" y="6971"/>
            <a:chExt cx="850" cy="850"/>
          </a:xfrm>
        </p:grpSpPr>
        <p:sp>
          <p:nvSpPr>
            <p:cNvPr id="78" name="弧形 77"/>
            <p:cNvSpPr/>
            <p:nvPr/>
          </p:nvSpPr>
          <p:spPr>
            <a:xfrm>
              <a:off x="14394" y="6971"/>
              <a:ext cx="850" cy="850"/>
            </a:xfrm>
            <a:prstGeom prst="arc">
              <a:avLst>
                <a:gd name="adj1" fmla="val 19208908"/>
                <a:gd name="adj2" fmla="val 18706978"/>
              </a:avLst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sp>
          <p:nvSpPr>
            <p:cNvPr id="79" name="椭圆 78"/>
            <p:cNvSpPr/>
            <p:nvPr/>
          </p:nvSpPr>
          <p:spPr>
            <a:xfrm>
              <a:off x="14790" y="7366"/>
              <a:ext cx="57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6482715" y="4300855"/>
            <a:ext cx="539750" cy="539750"/>
            <a:chOff x="14394" y="6971"/>
            <a:chExt cx="850" cy="850"/>
          </a:xfrm>
        </p:grpSpPr>
        <p:sp>
          <p:nvSpPr>
            <p:cNvPr id="81" name="弧形 80"/>
            <p:cNvSpPr/>
            <p:nvPr/>
          </p:nvSpPr>
          <p:spPr>
            <a:xfrm>
              <a:off x="14394" y="6971"/>
              <a:ext cx="850" cy="850"/>
            </a:xfrm>
            <a:prstGeom prst="arc">
              <a:avLst>
                <a:gd name="adj1" fmla="val 19208908"/>
                <a:gd name="adj2" fmla="val 18706978"/>
              </a:avLst>
            </a:prstGeom>
            <a:ln w="158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sp>
          <p:nvSpPr>
            <p:cNvPr id="82" name="椭圆 81"/>
            <p:cNvSpPr/>
            <p:nvPr/>
          </p:nvSpPr>
          <p:spPr>
            <a:xfrm>
              <a:off x="14790" y="7366"/>
              <a:ext cx="57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clrChange>
              <a:clrFrom>
                <a:srgbClr val="F4F4F4">
                  <a:alpha val="100000"/>
                </a:srgbClr>
              </a:clrFrom>
              <a:clrTo>
                <a:srgbClr val="F4F4F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62770" y="1146810"/>
            <a:ext cx="2408555" cy="2383790"/>
          </a:xfrm>
          <a:prstGeom prst="rect">
            <a:avLst/>
          </a:prstGeom>
        </p:spPr>
      </p:pic>
      <p:sp>
        <p:nvSpPr>
          <p:cNvPr id="25" name="矩形 24"/>
          <p:cNvSpPr/>
          <p:nvPr/>
        </p:nvSpPr>
        <p:spPr>
          <a:xfrm>
            <a:off x="10581005" y="2174875"/>
            <a:ext cx="229235" cy="317500"/>
          </a:xfrm>
          <a:prstGeom prst="rect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cxnSp>
        <p:nvCxnSpPr>
          <p:cNvPr id="26" name="直接箭头连接符 25"/>
          <p:cNvCxnSpPr>
            <a:stCxn id="25" idx="1"/>
          </p:cNvCxnSpPr>
          <p:nvPr/>
        </p:nvCxnSpPr>
        <p:spPr>
          <a:xfrm flipH="1">
            <a:off x="8749665" y="2333625"/>
            <a:ext cx="1831340" cy="23622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过滤器</a:t>
            </a:r>
            <a:r>
              <a:rPr lang="zh-CN" altLang="en-US">
                <a:sym typeface="+mn-ea"/>
              </a:rPr>
              <a:t>优化</a:t>
            </a:r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47700" y="1584325"/>
                <a:ext cx="6790055" cy="4592955"/>
              </a:xfrm>
            </p:spPr>
            <p:txBody>
              <a:bodyPr/>
              <a:p>
                <a:pPr>
                  <a:lnSpc>
                    <a:spcPct val="150000"/>
                  </a:lnSpc>
                </a:pPr>
                <a:r>
                  <a:rPr lang="zh-CN" altLang="en-US">
                    <a:sym typeface="+mn-ea"/>
                  </a:rPr>
                  <a:t>取</a:t>
                </a:r>
                <a:r>
                  <a:rPr lang="zh-CN" altLang="en-US">
                    <a:sym typeface="+mn-ea"/>
                  </a:rPr>
                  <a:t>过滤器单片厚度</a:t>
                </a:r>
                <a:r>
                  <a:rPr lang="en-US" altLang="zh-CN">
                    <a:sym typeface="+mn-ea"/>
                  </a:rPr>
                  <a:t>0.2mm</a:t>
                </a:r>
                <a:r>
                  <a:rPr lang="zh-CN" altLang="en-US">
                    <a:sym typeface="+mn-ea"/>
                  </a:rPr>
                  <a:t>，</a:t>
                </a:r>
                <a:r>
                  <a:rPr lang="zh-CN" altLang="en-US">
                    <a:sym typeface="+mn-ea"/>
                  </a:rPr>
                  <a:t>通过最大化</a:t>
                </a:r>
                <a:r>
                  <a:rPr lang="en-US" altLang="zh-CN">
                    <a:sym typeface="+mn-ea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r>
                          <a:rPr lang="en-US" altLang="zh-CN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1</m:t>
                        </m:r>
                        <m:r>
                          <a:rPr lang="en-US" altLang="zh-CN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.</m:t>
                        </m:r>
                        <m:r>
                          <a:rPr lang="en-US" altLang="zh-CN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5</m:t>
                        </m:r>
                        <m:r>
                          <a:rPr lang="en-US" altLang="zh-CN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altLang="zh-CN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charset="0"/>
                              </a:rPr>
                              <m:t>𝑏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zh-CN">
                    <a:sym typeface="+mn-ea"/>
                  </a:rPr>
                  <a:t> </a:t>
                </a:r>
                <a:r>
                  <a:rPr lang="zh-CN" altLang="en-US">
                    <a:sym typeface="+mn-ea"/>
                  </a:rPr>
                  <a:t>得到最优板间距为</a:t>
                </a:r>
                <a:r>
                  <a:rPr lang="en-US" altLang="zh-CN">
                    <a:sym typeface="+mn-ea"/>
                  </a:rPr>
                  <a:t>1.15mm</a:t>
                </a:r>
                <a:r>
                  <a:rPr lang="zh-CN" altLang="en-US">
                    <a:sym typeface="+mn-ea"/>
                  </a:rPr>
                  <a:t>，本底数量按</a:t>
                </a:r>
                <a:r>
                  <a:rPr lang="en-US" altLang="zh-CN">
                    <a:sym typeface="+mn-ea"/>
                  </a:rPr>
                  <a:t>365d</a:t>
                </a:r>
                <a:r>
                  <a:rPr lang="en-US" altLang="zh-CN">
                    <a:latin typeface="Arial" panose="020B0604020202020204" pitchFamily="34" charset="0"/>
                    <a:sym typeface="+mn-ea"/>
                  </a:rPr>
                  <a:t>×</a:t>
                </a:r>
                <a:r>
                  <a:rPr lang="en-US" altLang="zh-CN">
                    <a:sym typeface="+mn-ea"/>
                  </a:rPr>
                  <a:t>10</a:t>
                </a:r>
                <a:r>
                  <a:rPr lang="en-US" altLang="zh-CN" baseline="30000">
                    <a:sym typeface="+mn-ea"/>
                  </a:rPr>
                  <a:t>8</a:t>
                </a:r>
                <a:r>
                  <a:rPr lang="en-US" altLang="zh-CN"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μ</a:t>
                </a:r>
                <a:r>
                  <a:rPr lang="en-US" altLang="zh-CN" baseline="30000"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+</a:t>
                </a:r>
                <a:r>
                  <a:rPr lang="en-US" altLang="zh-CN"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/s</a:t>
                </a:r>
                <a:r>
                  <a:rPr lang="zh-CN" altLang="en-US"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计算</a:t>
                </a:r>
                <a:r>
                  <a:rPr lang="zh-CN" altLang="en-US">
                    <a:sym typeface="+mn-ea"/>
                  </a:rPr>
                  <a:t>。</a:t>
                </a:r>
                <a:endParaRPr lang="zh-CN" altLang="en-US">
                  <a:sym typeface="+mn-ea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>
                    <a:sym typeface="+mn-ea"/>
                  </a:rPr>
                  <a:t>过滤器信号效率</a:t>
                </a:r>
                <a:r>
                  <a:rPr lang="en-US" altLang="zh-CN">
                    <a:sym typeface="+mn-ea"/>
                  </a:rPr>
                  <a:t>68.3%</a:t>
                </a:r>
                <a:r>
                  <a:rPr lang="zh-CN" altLang="en-US">
                    <a:sym typeface="+mn-ea"/>
                  </a:rPr>
                  <a:t>，本底</a:t>
                </a:r>
                <a:r>
                  <a:rPr lang="en-US" altLang="zh-CN">
                    <a:sym typeface="+mn-ea"/>
                  </a:rPr>
                  <a:t>0.81</a:t>
                </a:r>
                <a:r>
                  <a:rPr lang="zh-CN" altLang="en-US">
                    <a:sym typeface="+mn-ea"/>
                  </a:rPr>
                  <a:t>个。</a:t>
                </a:r>
                <a:endParaRPr lang="en-US" altLang="zh-CN">
                  <a:sym typeface="+mn-ea"/>
                </a:endParaRPr>
              </a:p>
              <a:p>
                <a:pPr>
                  <a:lnSpc>
                    <a:spcPct val="150000"/>
                  </a:lnSpc>
                </a:pPr>
                <a:endParaRPr lang="en-US" altLang="zh-CN">
                  <a:sym typeface="+mn-ea"/>
                </a:endParaRPr>
              </a:p>
              <a:p>
                <a:pPr>
                  <a:lnSpc>
                    <a:spcPct val="150000"/>
                  </a:lnSpc>
                </a:pPr>
                <a:endParaRPr lang="zh-CN" altLang="en-US">
                  <a:sym typeface="+mn-ea"/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7700" y="1584325"/>
                <a:ext cx="6790055" cy="4592955"/>
              </a:xfr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组合 5"/>
          <p:cNvGrpSpPr/>
          <p:nvPr/>
        </p:nvGrpSpPr>
        <p:grpSpPr>
          <a:xfrm>
            <a:off x="2138045" y="3625850"/>
            <a:ext cx="3716655" cy="2730500"/>
            <a:chOff x="1535" y="4152"/>
            <a:chExt cx="5853" cy="4300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35" y="4152"/>
              <a:ext cx="5853" cy="4300"/>
            </a:xfrm>
            <a:prstGeom prst="rect">
              <a:avLst/>
            </a:prstGeom>
          </p:spPr>
        </p:pic>
        <p:cxnSp>
          <p:nvCxnSpPr>
            <p:cNvPr id="5" name="直接箭头连接符 4"/>
            <p:cNvCxnSpPr/>
            <p:nvPr/>
          </p:nvCxnSpPr>
          <p:spPr>
            <a:xfrm>
              <a:off x="4794" y="4438"/>
              <a:ext cx="0" cy="108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7755" y="257810"/>
            <a:ext cx="4320000" cy="3051919"/>
          </a:xfrm>
          <a:prstGeom prst="rect">
            <a:avLst/>
          </a:prstGeom>
        </p:spPr>
      </p:pic>
      <p:grpSp>
        <p:nvGrpSpPr>
          <p:cNvPr id="15" name="组合 14"/>
          <p:cNvGrpSpPr/>
          <p:nvPr/>
        </p:nvGrpSpPr>
        <p:grpSpPr>
          <a:xfrm>
            <a:off x="7437755" y="3309620"/>
            <a:ext cx="4319270" cy="3050540"/>
            <a:chOff x="11712" y="407"/>
            <a:chExt cx="6802" cy="4804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712" y="407"/>
              <a:ext cx="6803" cy="4805"/>
            </a:xfrm>
            <a:prstGeom prst="rect">
              <a:avLst/>
            </a:prstGeom>
          </p:spPr>
        </p:pic>
        <p:cxnSp>
          <p:nvCxnSpPr>
            <p:cNvPr id="9" name="直接箭头连接符 8"/>
            <p:cNvCxnSpPr/>
            <p:nvPr/>
          </p:nvCxnSpPr>
          <p:spPr>
            <a:xfrm>
              <a:off x="15243" y="714"/>
              <a:ext cx="0" cy="3969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箭头连接符 9"/>
            <p:cNvCxnSpPr/>
            <p:nvPr/>
          </p:nvCxnSpPr>
          <p:spPr>
            <a:xfrm flipH="1">
              <a:off x="12299" y="1908"/>
              <a:ext cx="2944" cy="0"/>
            </a:xfrm>
            <a:prstGeom prst="straightConnector1">
              <a:avLst/>
            </a:prstGeom>
            <a:ln w="12700">
              <a:solidFill>
                <a:srgbClr val="6A6AFF"/>
              </a:solidFill>
              <a:prstDash val="sysDot"/>
              <a:headEnd type="none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箭头连接符 10"/>
            <p:cNvCxnSpPr/>
            <p:nvPr/>
          </p:nvCxnSpPr>
          <p:spPr>
            <a:xfrm>
              <a:off x="15243" y="3064"/>
              <a:ext cx="2636" cy="0"/>
            </a:xfrm>
            <a:prstGeom prst="straightConnector1">
              <a:avLst/>
            </a:prstGeom>
            <a:ln w="12700">
              <a:solidFill>
                <a:srgbClr val="FFB734"/>
              </a:solidFill>
              <a:prstDash val="sysDot"/>
              <a:headEnd type="none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文本框 13"/>
              <p:cNvSpPr txBox="1"/>
              <p:nvPr/>
            </p:nvSpPr>
            <p:spPr>
              <a:xfrm>
                <a:off x="307975" y="4718685"/>
                <a:ext cx="1608455" cy="554355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charset="0"/>
                          <a:cs typeface="Cambria Math" panose="02040503050406030204" charset="0"/>
                        </a:rPr>
                        <m:t>FOM</m:t>
                      </m:r>
                      <m:r>
                        <a:rPr lang="en-US" altLang="zh-CN" sz="1600">
                          <a:latin typeface="Cambria Math" panose="02040503050406030204" charset="0"/>
                          <a:cs typeface="Cambria Math" panose="02040503050406030204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16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16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altLang="zh-CN" sz="16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r>
                            <a:rPr lang="en-US" altLang="zh-CN" sz="1600" i="1">
                              <a:latin typeface="Cambria Math" panose="02040503050406030204" charset="0"/>
                              <a:ea typeface="MS Mincho" charset="0"/>
                              <a:cs typeface="Cambria Math" panose="02040503050406030204" charset="0"/>
                            </a:rPr>
                            <m:t>1</m:t>
                          </m:r>
                          <m:r>
                            <a:rPr lang="en-US" altLang="zh-CN" sz="1600" i="1">
                              <a:latin typeface="Cambria Math" panose="02040503050406030204" charset="0"/>
                              <a:ea typeface="MS Mincho" charset="0"/>
                              <a:cs typeface="Cambria Math" panose="02040503050406030204" charset="0"/>
                            </a:rPr>
                            <m:t>.</m:t>
                          </m:r>
                          <m:r>
                            <a:rPr lang="en-US" altLang="zh-CN" sz="1600" i="1">
                              <a:latin typeface="Cambria Math" panose="02040503050406030204" charset="0"/>
                              <a:ea typeface="MS Mincho" charset="0"/>
                              <a:cs typeface="Cambria Math" panose="02040503050406030204" charset="0"/>
                            </a:rPr>
                            <m:t>5</m:t>
                          </m:r>
                          <m:r>
                            <a:rPr lang="en-US" altLang="zh-CN" sz="1600" i="1">
                              <a:latin typeface="Cambria Math" panose="02040503050406030204" charset="0"/>
                              <a:ea typeface="MS Mincho" charset="0"/>
                              <a:cs typeface="Cambria Math" panose="02040503050406030204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altLang="zh-CN" sz="16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charset="0"/>
                                </a:rPr>
                                <m:t>𝑏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altLang="zh-CN" sz="1600" i="1">
                  <a:latin typeface="Cambria Math" panose="02040503050406030204" charset="0"/>
                  <a:ea typeface="MS Mincho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14" name="文本框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75" y="4718685"/>
                <a:ext cx="1608455" cy="55435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优化过滤器板间距</a:t>
            </a:r>
            <a:endParaRPr lang="zh-CN" altLang="en-US"/>
          </a:p>
        </p:txBody>
      </p:sp>
      <p:sp>
        <p:nvSpPr>
          <p:cNvPr id="9" name="内容占位符 8"/>
          <p:cNvSpPr/>
          <p:nvPr>
            <p:ph idx="1"/>
          </p:nvPr>
        </p:nvSpPr>
        <p:spPr>
          <a:xfrm>
            <a:off x="647700" y="1584960"/>
            <a:ext cx="10515600" cy="4592320"/>
          </a:xfrm>
        </p:spPr>
        <p:txBody>
          <a:bodyPr/>
          <a:p>
            <a:r>
              <a:rPr lang="zh-CN" altLang="en-US"/>
              <a:t>如果考虑其他板厚度，可得到以下结果：</a:t>
            </a:r>
            <a:endParaRPr lang="zh-CN" altLang="en-US"/>
          </a:p>
        </p:txBody>
      </p:sp>
      <p:graphicFrame>
        <p:nvGraphicFramePr>
          <p:cNvPr id="10" name="表格 9"/>
          <p:cNvGraphicFramePr/>
          <p:nvPr/>
        </p:nvGraphicFramePr>
        <p:xfrm>
          <a:off x="838200" y="2034540"/>
          <a:ext cx="8441690" cy="4310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415"/>
                <a:gridCol w="1400810"/>
                <a:gridCol w="1699260"/>
                <a:gridCol w="1515745"/>
                <a:gridCol w="2156239"/>
              </a:tblGrid>
              <a:tr h="64198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过滤器单板厚度</a:t>
                      </a:r>
                      <a:r>
                        <a:rPr lang="en-US" altLang="zh-CN"/>
                        <a:t>d</a:t>
                      </a:r>
                      <a:r>
                        <a:rPr lang="zh-CN" altLang="en-US"/>
                        <a:t>（</a:t>
                      </a:r>
                      <a:r>
                        <a:rPr lang="en-US" altLang="zh-CN"/>
                        <a:t>mm</a:t>
                      </a:r>
                      <a:r>
                        <a:rPr lang="zh-CN" altLang="en-US"/>
                        <a:t>）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最优间距</a:t>
                      </a:r>
                      <a:r>
                        <a:rPr lang="en-US" altLang="zh-CN"/>
                        <a:t>D</a:t>
                      </a:r>
                      <a:endParaRPr lang="zh-CN" altLang="en-US"/>
                    </a:p>
                    <a:p>
                      <a:pPr algn="ctr">
                        <a:buNone/>
                      </a:pPr>
                      <a:r>
                        <a:rPr lang="zh-CN" altLang="en-US"/>
                        <a:t>（</a:t>
                      </a:r>
                      <a:r>
                        <a:rPr lang="en-US" altLang="zh-CN"/>
                        <a:t>mm</a:t>
                      </a:r>
                      <a:r>
                        <a:rPr lang="zh-CN" altLang="en-US"/>
                        <a:t>）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最优间隙</a:t>
                      </a:r>
                      <a:r>
                        <a:rPr lang="en-US" altLang="zh-CN"/>
                        <a:t>D - d</a:t>
                      </a:r>
                      <a:endParaRPr lang="zh-CN" altLang="en-US"/>
                    </a:p>
                    <a:p>
                      <a:pPr algn="ctr">
                        <a:buNone/>
                      </a:pPr>
                      <a:r>
                        <a:rPr lang="zh-CN" altLang="en-US"/>
                        <a:t>（</a:t>
                      </a:r>
                      <a:r>
                        <a:rPr lang="en-US" altLang="zh-CN"/>
                        <a:t>mm</a:t>
                      </a:r>
                      <a:r>
                        <a:rPr lang="zh-CN" altLang="en-US"/>
                        <a:t>）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过滤器信号效率（</a:t>
                      </a:r>
                      <a:r>
                        <a:rPr lang="en-US" altLang="zh-CN"/>
                        <a:t>%</a:t>
                      </a:r>
                      <a:r>
                        <a:rPr lang="zh-CN" altLang="en-US"/>
                        <a:t>）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粗估本底</a:t>
                      </a:r>
                      <a:r>
                        <a:rPr lang="en-US" altLang="zh-CN"/>
                        <a:t> </a:t>
                      </a:r>
                      <a:endParaRPr lang="en-US" altLang="zh-CN"/>
                    </a:p>
                    <a:p>
                      <a:pPr algn="ctr">
                        <a:buNone/>
                      </a:pPr>
                      <a:r>
                        <a:rPr lang="en-US" altLang="zh-CN"/>
                        <a:t>(per 1yr * 10</a:t>
                      </a:r>
                      <a:r>
                        <a:rPr lang="en-US" altLang="zh-CN" baseline="30000"/>
                        <a:t>8</a:t>
                      </a:r>
                      <a:r>
                        <a:rPr lang="en-US" altLang="zh-CN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μ</a:t>
                      </a:r>
                      <a:r>
                        <a:rPr lang="en-US" altLang="zh-CN" baseline="30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lang="en-US" altLang="zh-CN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/s)</a:t>
                      </a:r>
                      <a:endParaRPr lang="zh-CN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670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0.1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0.93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0.83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71.5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0.66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</a:tr>
              <a:tr h="3663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0.2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1.15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0.95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68.3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0.81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</a:tr>
              <a:tr h="3670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0.3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1.26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0.96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63.1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0.77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</a:tr>
              <a:tr h="3670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0.4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1.47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1.07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61.6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0.91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</a:tr>
              <a:tr h="3663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0.5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1.69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1.19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60.7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1.1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</a:tr>
              <a:tr h="3670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0.6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1.79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1.19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57.3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1.0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</a:tr>
              <a:tr h="3670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0.7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2.00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1.30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56.8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1.2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</a:tr>
              <a:tr h="3670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0.8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2.20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1.40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55.9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1.3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</a:tr>
              <a:tr h="3663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0.9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2.29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1.39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53.5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1.3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</a:tr>
              <a:tr h="3670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1.0</a:t>
                      </a:r>
                      <a:endParaRPr lang="zh-CN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2.48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1.48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53.0 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cs typeface="+mn-lt"/>
                        </a:rPr>
                        <a:t>1.4</a:t>
                      </a:r>
                      <a:endParaRPr lang="en-US" altLang="en-US" sz="16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  <p:sp>
        <p:nvSpPr>
          <p:cNvPr id="11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9697720" y="574040"/>
            <a:ext cx="540000" cy="46075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1221085" y="574040"/>
            <a:ext cx="540000" cy="46075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7" name="直接箭头连接符 6"/>
          <p:cNvCxnSpPr/>
          <p:nvPr/>
        </p:nvCxnSpPr>
        <p:spPr>
          <a:xfrm flipV="1">
            <a:off x="9697720" y="5581015"/>
            <a:ext cx="540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9697720" y="6022975"/>
            <a:ext cx="152336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9812655" y="521271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d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10304145" y="5654675"/>
            <a:ext cx="3479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D</a:t>
            </a:r>
            <a:endParaRPr lang="en-US" altLang="zh-CN"/>
          </a:p>
        </p:txBody>
      </p:sp>
      <p:cxnSp>
        <p:nvCxnSpPr>
          <p:cNvPr id="19" name="直接箭头连接符 18"/>
          <p:cNvCxnSpPr/>
          <p:nvPr/>
        </p:nvCxnSpPr>
        <p:spPr>
          <a:xfrm>
            <a:off x="10231120" y="5574665"/>
            <a:ext cx="98996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10363835" y="5212715"/>
            <a:ext cx="6781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D - d</a:t>
            </a:r>
            <a:endParaRPr lang="en-US" altLang="zh-C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mc:AlternateContent xmlns:mc="http://schemas.openxmlformats.org/markup-compatibility/2006">
        <mc:Choice xmlns:a14="http://schemas.microsoft.com/office/drawing/2010/main" Requires="a14">
          <p:sp>
            <p:nvSpPr>
              <p:cNvPr id="5" name="内容占位符 2"/>
              <p:cNvSpPr>
                <a:spLocks noGrp="1"/>
              </p:cNvSpPr>
              <p:nvPr/>
            </p:nvSpPr>
            <p:spPr>
              <a:xfrm>
                <a:off x="647700" y="1222375"/>
                <a:ext cx="6907530" cy="49549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zh-CN" altLang="en-US">
                    <a:sym typeface="+mn-ea"/>
                  </a:rPr>
                  <a:t>用厚度</a:t>
                </a:r>
                <a:r>
                  <a:rPr lang="en-US" altLang="zh-CN">
                    <a:sym typeface="+mn-ea"/>
                  </a:rPr>
                  <a:t>0.2mm</a:t>
                </a:r>
                <a:r>
                  <a:rPr lang="zh-CN" altLang="en-US">
                    <a:sym typeface="+mn-ea"/>
                  </a:rPr>
                  <a:t>，间距</a:t>
                </a:r>
                <a:r>
                  <a:rPr lang="en-US" altLang="zh-CN">
                    <a:sym typeface="+mn-ea"/>
                  </a:rPr>
                  <a:t>1.15mm</a:t>
                </a:r>
                <a:r>
                  <a:rPr lang="zh-CN" altLang="en-US">
                    <a:sym typeface="+mn-ea"/>
                  </a:rPr>
                  <a:t>的过滤器设置计算电子能谱。</a:t>
                </a:r>
                <a:r>
                  <a:rPr lang="zh-CN" altLang="en-US">
                    <a:sym typeface="+mn-ea"/>
                  </a:rPr>
                  <a:t>按</a:t>
                </a:r>
                <a:r>
                  <a:rPr lang="en-US" altLang="zh-CN">
                    <a:sym typeface="+mn-ea"/>
                  </a:rPr>
                  <a:t>365d</a:t>
                </a:r>
                <a:r>
                  <a:rPr lang="en-US" altLang="zh-CN">
                    <a:latin typeface="Arial" panose="020B0604020202020204" pitchFamily="34" charset="0"/>
                    <a:sym typeface="+mn-ea"/>
                  </a:rPr>
                  <a:t>×</a:t>
                </a:r>
                <a:r>
                  <a:rPr lang="en-US" altLang="zh-CN">
                    <a:sym typeface="+mn-ea"/>
                  </a:rPr>
                  <a:t>10</a:t>
                </a:r>
                <a:r>
                  <a:rPr lang="en-US" altLang="zh-CN" baseline="30000">
                    <a:sym typeface="+mn-ea"/>
                  </a:rPr>
                  <a:t>8</a:t>
                </a:r>
                <a:r>
                  <a:rPr lang="en-US" altLang="zh-CN"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μ</a:t>
                </a:r>
                <a:r>
                  <a:rPr lang="en-US" altLang="zh-CN" baseline="30000"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+</a:t>
                </a:r>
                <a:r>
                  <a:rPr lang="en-US" altLang="zh-CN"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/s</a:t>
                </a:r>
                <a:r>
                  <a:rPr lang="zh-CN" altLang="en-US"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计算</a:t>
                </a:r>
                <a:r>
                  <a:rPr lang="zh-CN" altLang="en-US">
                    <a:sym typeface="+mn-ea"/>
                  </a:rPr>
                  <a:t>本底，</a:t>
                </a:r>
                <a:r>
                  <a:rPr lang="zh-CN" altLang="en-US">
                    <a:sym typeface="+mn-ea"/>
                  </a:rPr>
                  <a:t>通过最大化</a:t>
                </a:r>
                <a:r>
                  <a:rPr lang="en-US" altLang="zh-CN">
                    <a:sym typeface="+mn-ea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r>
                          <a:rPr lang="en-US" altLang="zh-CN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1</m:t>
                        </m:r>
                        <m:r>
                          <a:rPr lang="en-US" altLang="zh-CN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.</m:t>
                        </m:r>
                        <m:r>
                          <a:rPr lang="en-US" altLang="zh-CN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5</m:t>
                        </m:r>
                        <m:r>
                          <a:rPr lang="en-US" altLang="zh-CN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altLang="zh-CN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charset="0"/>
                              </a:rPr>
                              <m:t>𝑏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zh-CN">
                    <a:latin typeface="Cambria Math" panose="02040503050406030204" charset="0"/>
                  </a:rPr>
                  <a:t> </a:t>
                </a:r>
                <a:r>
                  <a:rPr lang="zh-CN" altLang="en-US">
                    <a:latin typeface="Cambria Math" panose="02040503050406030204" charset="0"/>
                  </a:rPr>
                  <a:t>得到</a:t>
                </a:r>
                <a:r>
                  <a:rPr lang="zh-CN" altLang="en-US">
                    <a:sym typeface="+mn-ea"/>
                  </a:rPr>
                  <a:t>最优</a:t>
                </a:r>
                <a:r>
                  <a:rPr lang="en-US" altLang="zh-CN">
                    <a:sym typeface="+mn-ea"/>
                  </a:rPr>
                  <a:t>cut</a:t>
                </a:r>
                <a:r>
                  <a:rPr lang="zh-CN" altLang="en-US">
                    <a:sym typeface="+mn-ea"/>
                  </a:rPr>
                  <a:t>为</a:t>
                </a:r>
                <a:r>
                  <a:rPr lang="en-US" altLang="zh-CN">
                    <a:sym typeface="+mn-ea"/>
                  </a:rPr>
                  <a:t> E &gt; 16.1MeV</a:t>
                </a:r>
                <a:r>
                  <a:rPr lang="zh-CN" altLang="en-US">
                    <a:sym typeface="+mn-ea"/>
                  </a:rPr>
                  <a:t>。</a:t>
                </a:r>
                <a:endParaRPr lang="zh-CN" altLang="en-US">
                  <a:sym typeface="+mn-ea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>
                    <a:sym typeface="+mn-ea"/>
                  </a:rPr>
                  <a:t>单步信号效率</a:t>
                </a:r>
                <a:r>
                  <a:rPr lang="en-US" altLang="zh-CN">
                    <a:sym typeface="+mn-ea"/>
                  </a:rPr>
                  <a:t>95.2%</a:t>
                </a:r>
                <a:r>
                  <a:rPr lang="zh-CN" altLang="en-US">
                    <a:sym typeface="+mn-ea"/>
                  </a:rPr>
                  <a:t>，本底</a:t>
                </a:r>
                <a:r>
                  <a:rPr lang="en-US" altLang="zh-CN">
                    <a:sym typeface="+mn-ea"/>
                  </a:rPr>
                  <a:t>0.43</a:t>
                </a:r>
                <a:r>
                  <a:rPr lang="zh-CN" altLang="en-US">
                    <a:sym typeface="+mn-ea"/>
                  </a:rPr>
                  <a:t>个（减少</a:t>
                </a:r>
                <a:r>
                  <a:rPr lang="en-US" altLang="zh-CN">
                    <a:sym typeface="+mn-ea"/>
                  </a:rPr>
                  <a:t>47%</a:t>
                </a:r>
                <a:r>
                  <a:rPr lang="zh-CN" altLang="en-US">
                    <a:sym typeface="+mn-ea"/>
                  </a:rPr>
                  <a:t>）。</a:t>
                </a:r>
                <a:endParaRPr lang="en-US" altLang="zh-CN">
                  <a:sym typeface="+mn-ea"/>
                </a:endParaRPr>
              </a:p>
              <a:p>
                <a:pPr>
                  <a:lnSpc>
                    <a:spcPct val="150000"/>
                  </a:lnSpc>
                </a:pPr>
                <a:endParaRPr lang="en-US" altLang="zh-CN">
                  <a:sym typeface="+mn-ea"/>
                </a:endParaRPr>
              </a:p>
              <a:p>
                <a:pPr>
                  <a:lnSpc>
                    <a:spcPct val="150000"/>
                  </a:lnSpc>
                </a:pPr>
                <a:endParaRPr lang="zh-CN" altLang="en-US">
                  <a:sym typeface="+mn-ea"/>
                </a:endParaRPr>
              </a:p>
            </p:txBody>
          </p:sp>
        </mc:Choice>
        <mc:Fallback>
          <p:sp>
            <p:nvSpPr>
              <p:cNvPr id="5" name="内容占位符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" y="1222375"/>
                <a:ext cx="6907530" cy="4954905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动量筛选</a:t>
            </a:r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4595" y="3367405"/>
            <a:ext cx="4320000" cy="3061849"/>
          </a:xfrm>
          <a:prstGeom prst="rect">
            <a:avLst/>
          </a:prstGeom>
        </p:spPr>
      </p:pic>
      <p:cxnSp>
        <p:nvCxnSpPr>
          <p:cNvPr id="13" name="直接箭头连接符 12"/>
          <p:cNvCxnSpPr/>
          <p:nvPr/>
        </p:nvCxnSpPr>
        <p:spPr>
          <a:xfrm>
            <a:off x="9102725" y="3599815"/>
            <a:ext cx="0" cy="25200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H="1">
            <a:off x="7987030" y="3759200"/>
            <a:ext cx="1116000" cy="0"/>
          </a:xfrm>
          <a:prstGeom prst="straightConnector1">
            <a:avLst/>
          </a:prstGeom>
          <a:ln w="12700">
            <a:solidFill>
              <a:srgbClr val="6A6AFF"/>
            </a:solidFill>
            <a:prstDash val="sysDot"/>
            <a:headEnd type="none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9087485" y="4653915"/>
            <a:ext cx="2484000" cy="0"/>
          </a:xfrm>
          <a:prstGeom prst="straightConnector1">
            <a:avLst/>
          </a:prstGeom>
          <a:ln w="12700">
            <a:solidFill>
              <a:srgbClr val="FFB734"/>
            </a:solidFill>
            <a:prstDash val="sysDot"/>
            <a:headEnd type="none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组合 21"/>
          <p:cNvGrpSpPr/>
          <p:nvPr/>
        </p:nvGrpSpPr>
        <p:grpSpPr>
          <a:xfrm>
            <a:off x="2233295" y="3568065"/>
            <a:ext cx="3735070" cy="2787650"/>
            <a:chOff x="1489" y="5939"/>
            <a:chExt cx="5882" cy="4390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89" y="5939"/>
              <a:ext cx="5883" cy="4391"/>
            </a:xfrm>
            <a:prstGeom prst="rect">
              <a:avLst/>
            </a:prstGeom>
          </p:spPr>
        </p:pic>
        <p:cxnSp>
          <p:nvCxnSpPr>
            <p:cNvPr id="18" name="直接箭头连接符 17"/>
            <p:cNvCxnSpPr/>
            <p:nvPr/>
          </p:nvCxnSpPr>
          <p:spPr>
            <a:xfrm>
              <a:off x="3683" y="6204"/>
              <a:ext cx="0" cy="108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组合 22"/>
          <p:cNvGrpSpPr/>
          <p:nvPr/>
        </p:nvGrpSpPr>
        <p:grpSpPr>
          <a:xfrm>
            <a:off x="7554595" y="305435"/>
            <a:ext cx="4319270" cy="3061970"/>
            <a:chOff x="9989" y="571"/>
            <a:chExt cx="6802" cy="4822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989" y="571"/>
              <a:ext cx="6803" cy="4822"/>
            </a:xfrm>
            <a:prstGeom prst="rect">
              <a:avLst/>
            </a:prstGeom>
          </p:spPr>
        </p:pic>
        <p:sp>
          <p:nvSpPr>
            <p:cNvPr id="21" name="矩形 20"/>
            <p:cNvSpPr/>
            <p:nvPr/>
          </p:nvSpPr>
          <p:spPr>
            <a:xfrm>
              <a:off x="10681" y="1358"/>
              <a:ext cx="1746" cy="3599"/>
            </a:xfrm>
            <a:prstGeom prst="rect">
              <a:avLst/>
            </a:prstGeom>
            <a:solidFill>
              <a:schemeClr val="accent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p>
              <a:pPr algn="ctr"/>
              <a:r>
                <a:rPr lang="en-US" altLang="zh-CN" sz="1400">
                  <a:solidFill>
                    <a:schemeClr val="accent1">
                      <a:lumMod val="75000"/>
                    </a:schemeClr>
                  </a:solidFill>
                </a:rPr>
                <a:t>Cut off</a:t>
              </a:r>
              <a:endParaRPr lang="en-US" altLang="zh-CN" sz="1400">
                <a:solidFill>
                  <a:schemeClr val="accent1">
                    <a:lumMod val="75000"/>
                  </a:schemeClr>
                </a:solidFill>
              </a:endParaRPr>
            </a:p>
            <a:p>
              <a:pPr algn="ctr"/>
              <a:endParaRPr lang="en-US" altLang="zh-CN" sz="1400">
                <a:solidFill>
                  <a:schemeClr val="accent1">
                    <a:lumMod val="75000"/>
                  </a:schemeClr>
                </a:solidFill>
              </a:endParaRPr>
            </a:p>
            <a:p>
              <a:pPr algn="ctr"/>
              <a:endParaRPr lang="en-US" altLang="zh-CN" sz="140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2" name="直接箭头连接符 11"/>
            <p:cNvCxnSpPr/>
            <p:nvPr/>
          </p:nvCxnSpPr>
          <p:spPr>
            <a:xfrm>
              <a:off x="12427" y="911"/>
              <a:ext cx="0" cy="3969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矩形 15"/>
            <p:cNvSpPr/>
            <p:nvPr/>
          </p:nvSpPr>
          <p:spPr>
            <a:xfrm>
              <a:off x="10681" y="1926"/>
              <a:ext cx="725" cy="3031"/>
            </a:xfrm>
            <a:prstGeom prst="rect">
              <a:avLst/>
            </a:prstGeom>
            <a:solidFill>
              <a:srgbClr val="FFC000">
                <a:alpha val="25000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eaVert" rtlCol="0" anchor="ctr"/>
            <a:p>
              <a:pPr algn="ctr"/>
              <a:r>
                <a:rPr lang="en-US" altLang="zh-CN" sz="1200">
                  <a:solidFill>
                    <a:schemeClr val="accent4">
                      <a:lumMod val="75000"/>
                    </a:schemeClr>
                  </a:solidFill>
                </a:rPr>
                <a:t>CDC missed</a:t>
              </a:r>
              <a:endParaRPr lang="en-US" altLang="zh-CN" sz="120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24" name="日期占位符 2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25" name="灯片编号占位符 2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/>
              <p:cNvSpPr txBox="1"/>
              <p:nvPr/>
            </p:nvSpPr>
            <p:spPr>
              <a:xfrm>
                <a:off x="500380" y="4621530"/>
                <a:ext cx="1608455" cy="554355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charset="0"/>
                          <a:cs typeface="Cambria Math" panose="02040503050406030204" charset="0"/>
                        </a:rPr>
                        <m:t>FOM</m:t>
                      </m:r>
                      <m:r>
                        <a:rPr lang="en-US" altLang="zh-CN" sz="1600">
                          <a:latin typeface="Cambria Math" panose="02040503050406030204" charset="0"/>
                          <a:cs typeface="Cambria Math" panose="02040503050406030204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1600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16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altLang="zh-CN" sz="16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r>
                            <a:rPr lang="en-US" altLang="zh-CN" sz="1600" i="1">
                              <a:latin typeface="Cambria Math" panose="02040503050406030204" charset="0"/>
                              <a:ea typeface="MS Mincho" charset="0"/>
                              <a:cs typeface="Cambria Math" panose="02040503050406030204" charset="0"/>
                            </a:rPr>
                            <m:t>1</m:t>
                          </m:r>
                          <m:r>
                            <a:rPr lang="en-US" altLang="zh-CN" sz="1600" i="1">
                              <a:latin typeface="Cambria Math" panose="02040503050406030204" charset="0"/>
                              <a:ea typeface="MS Mincho" charset="0"/>
                              <a:cs typeface="Cambria Math" panose="02040503050406030204" charset="0"/>
                            </a:rPr>
                            <m:t>.</m:t>
                          </m:r>
                          <m:r>
                            <a:rPr lang="en-US" altLang="zh-CN" sz="1600" i="1">
                              <a:latin typeface="Cambria Math" panose="02040503050406030204" charset="0"/>
                              <a:ea typeface="MS Mincho" charset="0"/>
                              <a:cs typeface="Cambria Math" panose="02040503050406030204" charset="0"/>
                            </a:rPr>
                            <m:t>5</m:t>
                          </m:r>
                          <m:r>
                            <a:rPr lang="en-US" altLang="zh-CN" sz="1600" i="1">
                              <a:latin typeface="Cambria Math" panose="02040503050406030204" charset="0"/>
                              <a:ea typeface="MS Mincho" charset="0"/>
                              <a:cs typeface="Cambria Math" panose="02040503050406030204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altLang="zh-CN" sz="1600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charset="0"/>
                                </a:rPr>
                                <m:t>𝑏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altLang="zh-CN" sz="1600" i="1">
                  <a:latin typeface="Cambria Math" panose="02040503050406030204" charset="0"/>
                  <a:ea typeface="MS Mincho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80" y="4621530"/>
                <a:ext cx="1608455" cy="55435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探测效率初步估计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584960"/>
            <a:ext cx="5739130" cy="4592320"/>
          </a:xfrm>
        </p:spPr>
        <p:txBody>
          <a:bodyPr/>
          <a:p>
            <a:pPr>
              <a:lnSpc>
                <a:spcPct val="150000"/>
              </a:lnSpc>
            </a:pPr>
            <a:r>
              <a:rPr lang="zh-CN" altLang="en-US"/>
              <a:t>全模拟计算得到的</a:t>
            </a:r>
            <a:r>
              <a:rPr lang="en-US" altLang="zh-CN"/>
              <a:t>CDC</a:t>
            </a:r>
            <a:r>
              <a:rPr lang="zh-CN" altLang="en-US"/>
              <a:t>探测效率：</a:t>
            </a:r>
            <a:endParaRPr lang="zh-CN" altLang="en-US"/>
          </a:p>
          <a:p>
            <a:pPr lvl="1">
              <a:lnSpc>
                <a:spcPct val="150000"/>
              </a:lnSpc>
            </a:pPr>
            <a:r>
              <a:rPr lang="zh-CN" altLang="en-US"/>
              <a:t>共</a:t>
            </a:r>
            <a:r>
              <a:rPr lang="en-US" altLang="zh-CN"/>
              <a:t>143305</a:t>
            </a:r>
            <a:r>
              <a:rPr lang="zh-CN" altLang="en-US"/>
              <a:t>个缪子素衰变事例，重建</a:t>
            </a:r>
            <a:r>
              <a:rPr lang="zh-CN" altLang="en-US">
                <a:sym typeface="+mn-ea"/>
              </a:rPr>
              <a:t>电子径迹</a:t>
            </a:r>
            <a:r>
              <a:rPr lang="en-US" altLang="zh-CN"/>
              <a:t>104517</a:t>
            </a:r>
            <a:r>
              <a:rPr lang="zh-CN" altLang="en-US"/>
              <a:t>条，探测效率</a:t>
            </a:r>
            <a:r>
              <a:rPr lang="en-US" altLang="zh-CN"/>
              <a:t>72.9%</a:t>
            </a:r>
            <a:r>
              <a:rPr lang="zh-CN" altLang="en-US"/>
              <a:t>；</a:t>
            </a:r>
            <a:endParaRPr lang="zh-CN" altLang="en-US"/>
          </a:p>
          <a:p>
            <a:pPr lvl="1">
              <a:lnSpc>
                <a:spcPct val="150000"/>
              </a:lnSpc>
            </a:pPr>
            <a:r>
              <a:rPr lang="zh-CN" altLang="en-US">
                <a:sym typeface="+mn-ea"/>
              </a:rPr>
              <a:t>相当于空间接收度</a:t>
            </a:r>
            <a:r>
              <a:rPr lang="en-US" altLang="zh-CN">
                <a:latin typeface="Arial" panose="020B0604020202020204" pitchFamily="34" charset="0"/>
                <a:sym typeface="+mn-ea"/>
              </a:rPr>
              <a:t>×</a:t>
            </a:r>
            <a:r>
              <a:rPr lang="zh-CN" altLang="en-US">
                <a:sym typeface="+mn-ea"/>
              </a:rPr>
              <a:t>当前拟合算法重建效率</a:t>
            </a:r>
            <a:r>
              <a:rPr lang="zh-CN" altLang="en-US"/>
              <a:t>，暂未考虑寻迹效率（考虑</a:t>
            </a:r>
            <a:r>
              <a:rPr lang="zh-CN" altLang="en-US">
                <a:sym typeface="+mn-ea"/>
              </a:rPr>
              <a:t>寻迹后效率相应下降</a:t>
            </a:r>
            <a:r>
              <a:rPr lang="zh-CN" altLang="en-US"/>
              <a:t>）。</a:t>
            </a:r>
            <a:endParaRPr lang="zh-CN" altLang="en-US"/>
          </a:p>
          <a:p>
            <a:pPr lvl="0">
              <a:lnSpc>
                <a:spcPct val="150000"/>
              </a:lnSpc>
            </a:pPr>
            <a:r>
              <a:rPr lang="zh-CN" altLang="en-US" sz="2000"/>
              <a:t>螺线管传输效率：</a:t>
            </a:r>
            <a:endParaRPr lang="zh-CN" altLang="en-US" sz="2000"/>
          </a:p>
          <a:p>
            <a:pPr lvl="1">
              <a:lnSpc>
                <a:spcPct val="150000"/>
              </a:lnSpc>
            </a:pPr>
            <a:r>
              <a:rPr lang="zh-CN" altLang="en-US"/>
              <a:t>螺线管入口几何效率：按缪子素衰变横向位置分布估计为</a:t>
            </a:r>
            <a:r>
              <a:rPr lang="en-US" altLang="zh-CN"/>
              <a:t>97%</a:t>
            </a:r>
            <a:r>
              <a:rPr lang="zh-CN" altLang="en-US"/>
              <a:t>。</a:t>
            </a:r>
            <a:endParaRPr lang="zh-CN" altLang="en-US"/>
          </a:p>
          <a:p>
            <a:pPr lvl="1">
              <a:lnSpc>
                <a:spcPct val="150000"/>
              </a:lnSpc>
            </a:pPr>
            <a:r>
              <a:rPr lang="zh-CN" altLang="en-US"/>
              <a:t>过滤器信号通过率：快速模拟结果为</a:t>
            </a:r>
            <a:r>
              <a:rPr lang="en-US" altLang="zh-CN">
                <a:sym typeface="+mn-ea"/>
              </a:rPr>
              <a:t>68.3%</a:t>
            </a:r>
            <a:r>
              <a:rPr lang="zh-CN" altLang="en-US">
                <a:sym typeface="+mn-ea"/>
              </a:rPr>
              <a:t>。</a:t>
            </a:r>
            <a:endParaRPr lang="zh-CN" altLang="en-US">
              <a:sym typeface="+mn-ea"/>
            </a:endParaRPr>
          </a:p>
          <a:p>
            <a:pPr lvl="1">
              <a:lnSpc>
                <a:spcPct val="150000"/>
              </a:lnSpc>
            </a:pPr>
            <a:endParaRPr lang="en-US" altLang="zh-CN">
              <a:sym typeface="+mn-ea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7778115" y="2269490"/>
            <a:ext cx="2907030" cy="1915160"/>
            <a:chOff x="12346" y="2496"/>
            <a:chExt cx="4578" cy="3016"/>
          </a:xfrm>
        </p:grpSpPr>
        <p:grpSp>
          <p:nvGrpSpPr>
            <p:cNvPr id="8" name="组合 7"/>
            <p:cNvGrpSpPr/>
            <p:nvPr/>
          </p:nvGrpSpPr>
          <p:grpSpPr>
            <a:xfrm>
              <a:off x="12346" y="2496"/>
              <a:ext cx="4579" cy="3017"/>
              <a:chOff x="12346" y="2496"/>
              <a:chExt cx="4579" cy="3017"/>
            </a:xfrm>
          </p:grpSpPr>
          <p:pic>
            <p:nvPicPr>
              <p:cNvPr id="5" name="图片 4"/>
              <p:cNvPicPr>
                <a:picLocks noChangeAspect="1"/>
              </p:cNvPicPr>
              <p:nvPr/>
            </p:nvPicPr>
            <p:blipFill>
              <a:blip r:embed="rId1"/>
              <a:srcRect l="17740" t="20194" r="51508" b="24583"/>
              <a:stretch>
                <a:fillRect/>
              </a:stretch>
            </p:blipFill>
            <p:spPr>
              <a:xfrm>
                <a:off x="12346" y="2496"/>
                <a:ext cx="4579" cy="3017"/>
              </a:xfrm>
              <a:prstGeom prst="rect">
                <a:avLst/>
              </a:prstGeom>
            </p:spPr>
          </p:pic>
          <p:sp>
            <p:nvSpPr>
              <p:cNvPr id="7" name="文本框 6"/>
              <p:cNvSpPr txBox="1"/>
              <p:nvPr/>
            </p:nvSpPr>
            <p:spPr>
              <a:xfrm>
                <a:off x="15165" y="3213"/>
                <a:ext cx="1196" cy="531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</p:spPr>
            <p:txBody>
              <a:bodyPr wrap="none" rtlCol="0" anchor="t">
                <a:spAutoFit/>
              </a:bodyPr>
              <a:p>
                <a:r>
                  <a:rPr lang="en-US" altLang="zh-CN" sz="1600">
                    <a:sym typeface="+mn-ea"/>
                  </a:rPr>
                  <a:t>72.9%</a:t>
                </a:r>
                <a:endParaRPr lang="en-US" altLang="zh-CN" sz="1600">
                  <a:sym typeface="+mn-ea"/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14400" y="4615"/>
              <a:ext cx="1107" cy="531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none" rtlCol="0" anchor="t">
              <a:spAutoFit/>
            </a:bodyPr>
            <a:p>
              <a:r>
                <a:rPr lang="en-US" altLang="zh-CN" sz="1600">
                  <a:sym typeface="+mn-ea"/>
                </a:rPr>
                <a:t>100%</a:t>
              </a:r>
              <a:endParaRPr lang="en-US" altLang="zh-CN" sz="1600">
                <a:sym typeface="+mn-ea"/>
              </a:endParaRPr>
            </a:p>
          </p:txBody>
        </p:sp>
        <p:cxnSp>
          <p:nvCxnSpPr>
            <p:cNvPr id="11" name="直接箭头连接符 10"/>
            <p:cNvCxnSpPr>
              <a:stCxn id="10" idx="0"/>
              <a:endCxn id="7" idx="2"/>
            </p:cNvCxnSpPr>
            <p:nvPr/>
          </p:nvCxnSpPr>
          <p:spPr>
            <a:xfrm flipV="1">
              <a:off x="14954" y="3744"/>
              <a:ext cx="809" cy="871"/>
            </a:xfrm>
            <a:prstGeom prst="straightConnector1">
              <a:avLst/>
            </a:prstGeom>
            <a:ln w="25400">
              <a:solidFill>
                <a:schemeClr val="bg1">
                  <a:lumMod val="85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/>
            <p:cNvSpPr txBox="1"/>
            <p:nvPr/>
          </p:nvSpPr>
          <p:spPr>
            <a:xfrm>
              <a:off x="14540" y="3894"/>
              <a:ext cx="967" cy="434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none" rtlCol="0" anchor="t">
              <a:spAutoFit/>
            </a:bodyPr>
            <a:p>
              <a:r>
                <a:rPr lang="en-US" altLang="zh-CN" sz="1200">
                  <a:sym typeface="+mn-ea"/>
                </a:rPr>
                <a:t>72.9%</a:t>
              </a:r>
              <a:endParaRPr lang="en-US" altLang="zh-CN" sz="1200">
                <a:sym typeface="+mn-ea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850380" y="4466590"/>
            <a:ext cx="4762500" cy="1855470"/>
            <a:chOff x="10763" y="6437"/>
            <a:chExt cx="7500" cy="2922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1"/>
            <a:srcRect l="35765" t="25833" r="18977" b="26111"/>
            <a:stretch>
              <a:fillRect/>
            </a:stretch>
          </p:blipFill>
          <p:spPr>
            <a:xfrm>
              <a:off x="10763" y="6437"/>
              <a:ext cx="7501" cy="2922"/>
            </a:xfrm>
            <a:prstGeom prst="rect">
              <a:avLst/>
            </a:prstGeom>
          </p:spPr>
        </p:pic>
        <p:sp>
          <p:nvSpPr>
            <p:cNvPr id="9" name="文本框 8"/>
            <p:cNvSpPr txBox="1"/>
            <p:nvPr/>
          </p:nvSpPr>
          <p:spPr>
            <a:xfrm>
              <a:off x="10887" y="7608"/>
              <a:ext cx="1196" cy="531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none" rtlCol="0" anchor="t">
              <a:spAutoFit/>
            </a:bodyPr>
            <a:p>
              <a:r>
                <a:rPr lang="en-US" altLang="zh-CN" sz="1600">
                  <a:sym typeface="+mn-ea"/>
                </a:rPr>
                <a:t>72.9%</a:t>
              </a:r>
              <a:endParaRPr lang="en-US" altLang="zh-CN" sz="1600">
                <a:sym typeface="+mn-ea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2932" y="7905"/>
              <a:ext cx="1196" cy="531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none" rtlCol="0" anchor="t">
              <a:spAutoFit/>
            </a:bodyPr>
            <a:p>
              <a:r>
                <a:rPr lang="en-US" altLang="zh-CN" sz="1600">
                  <a:sym typeface="+mn-ea"/>
                </a:rPr>
                <a:t>70.7%</a:t>
              </a:r>
              <a:endParaRPr lang="en-US" altLang="zh-CN" sz="1600">
                <a:sym typeface="+mn-ea"/>
              </a:endParaRPr>
            </a:p>
          </p:txBody>
        </p:sp>
        <p:cxnSp>
          <p:nvCxnSpPr>
            <p:cNvPr id="15" name="直接箭头连接符 14"/>
            <p:cNvCxnSpPr>
              <a:stCxn id="9" idx="3"/>
              <a:endCxn id="14" idx="1"/>
            </p:cNvCxnSpPr>
            <p:nvPr/>
          </p:nvCxnSpPr>
          <p:spPr>
            <a:xfrm>
              <a:off x="12083" y="7874"/>
              <a:ext cx="849" cy="297"/>
            </a:xfrm>
            <a:prstGeom prst="straightConnector1">
              <a:avLst/>
            </a:prstGeom>
            <a:ln w="25400">
              <a:solidFill>
                <a:schemeClr val="bg1">
                  <a:lumMod val="85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本框 15"/>
            <p:cNvSpPr txBox="1"/>
            <p:nvPr/>
          </p:nvSpPr>
          <p:spPr>
            <a:xfrm>
              <a:off x="11965" y="8171"/>
              <a:ext cx="767" cy="434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none" rtlCol="0" anchor="t">
              <a:spAutoFit/>
            </a:bodyPr>
            <a:p>
              <a:r>
                <a:rPr lang="en-US" altLang="zh-CN" sz="1200">
                  <a:sym typeface="+mn-ea"/>
                </a:rPr>
                <a:t>97%</a:t>
              </a:r>
              <a:endParaRPr lang="en-US" altLang="zh-CN" sz="1200">
                <a:sym typeface="+mn-ea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6828" y="6806"/>
              <a:ext cx="1196" cy="531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none" rtlCol="0" anchor="t">
              <a:spAutoFit/>
            </a:bodyPr>
            <a:p>
              <a:r>
                <a:rPr lang="en-US" altLang="zh-CN" sz="1600">
                  <a:sym typeface="+mn-ea"/>
                </a:rPr>
                <a:t>48.3%</a:t>
              </a:r>
              <a:endParaRPr lang="en-US" altLang="zh-CN" sz="1600">
                <a:sym typeface="+mn-ea"/>
              </a:endParaRPr>
            </a:p>
          </p:txBody>
        </p:sp>
        <p:cxnSp>
          <p:nvCxnSpPr>
            <p:cNvPr id="18" name="直接箭头连接符 17"/>
            <p:cNvCxnSpPr>
              <a:stCxn id="14" idx="3"/>
              <a:endCxn id="17" idx="1"/>
            </p:cNvCxnSpPr>
            <p:nvPr/>
          </p:nvCxnSpPr>
          <p:spPr>
            <a:xfrm flipV="1">
              <a:off x="14128" y="7072"/>
              <a:ext cx="2700" cy="1099"/>
            </a:xfrm>
            <a:prstGeom prst="straightConnector1">
              <a:avLst/>
            </a:prstGeom>
            <a:ln w="25400">
              <a:solidFill>
                <a:schemeClr val="bg1">
                  <a:lumMod val="85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文本框 18"/>
            <p:cNvSpPr txBox="1"/>
            <p:nvPr/>
          </p:nvSpPr>
          <p:spPr>
            <a:xfrm>
              <a:off x="15198" y="7737"/>
              <a:ext cx="967" cy="434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none" rtlCol="0" anchor="t">
              <a:spAutoFit/>
            </a:bodyPr>
            <a:p>
              <a:r>
                <a:rPr lang="en-US" altLang="zh-CN" sz="1200">
                  <a:sym typeface="+mn-ea"/>
                </a:rPr>
                <a:t>68.3%</a:t>
              </a:r>
              <a:endParaRPr lang="en-US" altLang="zh-CN" sz="1200">
                <a:sym typeface="+mn-ea"/>
              </a:endParaRPr>
            </a:p>
          </p:txBody>
        </p:sp>
      </p:grpSp>
      <p:pic>
        <p:nvPicPr>
          <p:cNvPr id="20" name="图片 1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93840" y="187960"/>
            <a:ext cx="5276215" cy="1935480"/>
          </a:xfrm>
          <a:prstGeom prst="rect">
            <a:avLst/>
          </a:prstGeom>
        </p:spPr>
      </p:pic>
      <p:sp>
        <p:nvSpPr>
          <p:cNvPr id="23" name="矩形 22"/>
          <p:cNvSpPr/>
          <p:nvPr/>
        </p:nvSpPr>
        <p:spPr>
          <a:xfrm>
            <a:off x="6928485" y="438150"/>
            <a:ext cx="3975735" cy="1420495"/>
          </a:xfrm>
          <a:prstGeom prst="rect">
            <a:avLst/>
          </a:prstGeom>
          <a:noFill/>
          <a:ln w="158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26" name="灯片编号占位符 2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探测效率初步估计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6380480" cy="4351655"/>
          </a:xfrm>
        </p:spPr>
        <p:txBody>
          <a:bodyPr/>
          <a:p>
            <a:pPr lvl="0">
              <a:lnSpc>
                <a:spcPct val="150000"/>
              </a:lnSpc>
            </a:pPr>
            <a:r>
              <a:rPr lang="en-US" altLang="zh-CN" sz="2000">
                <a:sym typeface="+mn-ea"/>
              </a:rPr>
              <a:t>MCP</a:t>
            </a:r>
            <a:r>
              <a:rPr lang="zh-CN" altLang="en-US" sz="2000">
                <a:sym typeface="+mn-ea"/>
              </a:rPr>
              <a:t>探测效率：</a:t>
            </a:r>
            <a:endParaRPr lang="zh-CN" altLang="en-US" sz="2000">
              <a:sym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2000">
                <a:sym typeface="+mn-ea"/>
              </a:rPr>
              <a:t>MCP</a:t>
            </a:r>
            <a:r>
              <a:rPr lang="zh-CN" altLang="en-US" sz="2000">
                <a:sym typeface="+mn-ea"/>
              </a:rPr>
              <a:t>需探测动能</a:t>
            </a:r>
            <a:r>
              <a:rPr lang="en-US" altLang="zh-CN" sz="2000">
                <a:sym typeface="+mn-ea"/>
              </a:rPr>
              <a:t>5keV</a:t>
            </a:r>
            <a:r>
              <a:rPr lang="zh-CN" altLang="en-US" sz="2000">
                <a:sym typeface="+mn-ea"/>
              </a:rPr>
              <a:t>的正电子。探测效率尚需模拟结果支持，目前尚未准确估计；</a:t>
            </a:r>
            <a:endParaRPr lang="zh-CN" altLang="en-US" sz="2000">
              <a:sym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2000">
                <a:sym typeface="+mn-ea"/>
              </a:rPr>
              <a:t>PSI</a:t>
            </a:r>
            <a:r>
              <a:rPr lang="zh-CN" altLang="en-US" sz="2000">
                <a:sym typeface="+mn-ea"/>
              </a:rPr>
              <a:t>实验通过在</a:t>
            </a:r>
            <a:r>
              <a:rPr lang="en-US" altLang="zh-CN" sz="2000">
                <a:sym typeface="+mn-ea"/>
              </a:rPr>
              <a:t>MCP</a:t>
            </a:r>
            <a:r>
              <a:rPr lang="zh-CN" altLang="en-US" sz="2000">
                <a:sym typeface="+mn-ea"/>
              </a:rPr>
              <a:t>前放置碳箔产生次级电子提高探测效率，最终探测效率约</a:t>
            </a:r>
            <a:r>
              <a:rPr lang="en-US" altLang="zh-CN" sz="2000">
                <a:sym typeface="+mn-ea"/>
              </a:rPr>
              <a:t>64%</a:t>
            </a:r>
            <a:r>
              <a:rPr lang="zh-CN" altLang="en-US" sz="2000">
                <a:sym typeface="+mn-ea"/>
              </a:rPr>
              <a:t>；</a:t>
            </a:r>
            <a:endParaRPr lang="zh-CN" altLang="en-US" sz="2000">
              <a:sym typeface="+mn-ea"/>
            </a:endParaRPr>
          </a:p>
          <a:p>
            <a:pPr lvl="1">
              <a:lnSpc>
                <a:spcPct val="150000"/>
              </a:lnSpc>
            </a:pPr>
            <a:r>
              <a:rPr lang="zh-CN" altLang="en-US" sz="2000">
                <a:sym typeface="+mn-ea"/>
              </a:rPr>
              <a:t>若对探测效率有好处，正电子动能可在</a:t>
            </a:r>
            <a:r>
              <a:rPr lang="en-US" altLang="zh-CN" sz="2000">
                <a:sym typeface="+mn-ea"/>
              </a:rPr>
              <a:t>&gt;5keV</a:t>
            </a:r>
            <a:r>
              <a:rPr lang="zh-CN" altLang="en-US" sz="2000">
                <a:sym typeface="+mn-ea"/>
              </a:rPr>
              <a:t>的一定范围内调高。</a:t>
            </a:r>
            <a:endParaRPr lang="zh-CN" altLang="en-US"/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93840" y="187960"/>
            <a:ext cx="5276215" cy="1935480"/>
          </a:xfrm>
          <a:prstGeom prst="rect">
            <a:avLst/>
          </a:prstGeom>
        </p:spPr>
      </p:pic>
      <p:sp>
        <p:nvSpPr>
          <p:cNvPr id="23" name="矩形 22"/>
          <p:cNvSpPr/>
          <p:nvPr/>
        </p:nvSpPr>
        <p:spPr>
          <a:xfrm>
            <a:off x="10833735" y="634365"/>
            <a:ext cx="1036955" cy="751205"/>
          </a:xfrm>
          <a:prstGeom prst="rect">
            <a:avLst/>
          </a:prstGeom>
          <a:noFill/>
          <a:ln w="158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8150225" y="3104515"/>
            <a:ext cx="2747010" cy="1793240"/>
            <a:chOff x="12375" y="5981"/>
            <a:chExt cx="4326" cy="2824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/>
            <a:srcRect l="82850" t="29888" r="4008" b="46719"/>
            <a:stretch>
              <a:fillRect/>
            </a:stretch>
          </p:blipFill>
          <p:spPr>
            <a:xfrm>
              <a:off x="12375" y="5981"/>
              <a:ext cx="4326" cy="2825"/>
            </a:xfrm>
            <a:prstGeom prst="rect">
              <a:avLst/>
            </a:prstGeom>
          </p:spPr>
        </p:pic>
        <p:sp>
          <p:nvSpPr>
            <p:cNvPr id="17" name="文本框 16"/>
            <p:cNvSpPr txBox="1"/>
            <p:nvPr/>
          </p:nvSpPr>
          <p:spPr>
            <a:xfrm>
              <a:off x="12452" y="6182"/>
              <a:ext cx="1196" cy="531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none" rtlCol="0" anchor="t">
              <a:spAutoFit/>
            </a:bodyPr>
            <a:p>
              <a:r>
                <a:rPr lang="en-US" altLang="zh-CN" sz="1600">
                  <a:sym typeface="+mn-ea"/>
                </a:rPr>
                <a:t>48.3%</a:t>
              </a:r>
              <a:endParaRPr lang="en-US" altLang="zh-CN" sz="1600">
                <a:sym typeface="+mn-ea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3962" y="7433"/>
              <a:ext cx="974" cy="434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none" rtlCol="0" anchor="t">
              <a:spAutoFit/>
            </a:bodyPr>
            <a:p>
              <a:r>
                <a:rPr lang="en-US" altLang="zh-CN" sz="1200">
                  <a:sym typeface="+mn-ea"/>
                </a:rPr>
                <a:t>~ 64%</a:t>
              </a:r>
              <a:endParaRPr lang="en-US" altLang="zh-CN" sz="1200">
                <a:sym typeface="+mn-ea"/>
              </a:endParaRPr>
            </a:p>
          </p:txBody>
        </p:sp>
        <p:cxnSp>
          <p:nvCxnSpPr>
            <p:cNvPr id="18" name="直接箭头连接符 17"/>
            <p:cNvCxnSpPr>
              <a:stCxn id="17" idx="3"/>
              <a:endCxn id="7" idx="1"/>
            </p:cNvCxnSpPr>
            <p:nvPr/>
          </p:nvCxnSpPr>
          <p:spPr>
            <a:xfrm>
              <a:off x="13648" y="6448"/>
              <a:ext cx="1784" cy="1518"/>
            </a:xfrm>
            <a:prstGeom prst="straightConnector1">
              <a:avLst/>
            </a:prstGeom>
            <a:ln w="25400">
              <a:solidFill>
                <a:schemeClr val="bg1">
                  <a:lumMod val="85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文本框 6"/>
            <p:cNvSpPr txBox="1"/>
            <p:nvPr/>
          </p:nvSpPr>
          <p:spPr>
            <a:xfrm>
              <a:off x="15432" y="7700"/>
              <a:ext cx="1196" cy="531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none" rtlCol="0" anchor="t">
              <a:spAutoFit/>
            </a:bodyPr>
            <a:p>
              <a:r>
                <a:rPr lang="en-US" altLang="zh-CN" sz="1600">
                  <a:sym typeface="+mn-ea"/>
                </a:rPr>
                <a:t>30.9%</a:t>
              </a:r>
              <a:endParaRPr lang="en-US" altLang="zh-CN" sz="1600">
                <a:sym typeface="+mn-ea"/>
              </a:endParaRPr>
            </a:p>
          </p:txBody>
        </p:sp>
      </p:grpSp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2" name="组合 11"/>
          <p:cNvGrpSpPr>
            <a:grpSpLocks noChangeAspect="1"/>
          </p:cNvGrpSpPr>
          <p:nvPr/>
        </p:nvGrpSpPr>
        <p:grpSpPr>
          <a:xfrm>
            <a:off x="6022975" y="4314825"/>
            <a:ext cx="2880000" cy="2041658"/>
            <a:chOff x="9989" y="571"/>
            <a:chExt cx="6802" cy="4822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9989" y="571"/>
              <a:ext cx="6803" cy="4822"/>
            </a:xfrm>
            <a:prstGeom prst="rect">
              <a:avLst/>
            </a:prstGeom>
          </p:spPr>
        </p:pic>
        <p:sp>
          <p:nvSpPr>
            <p:cNvPr id="21" name="矩形 20"/>
            <p:cNvSpPr/>
            <p:nvPr/>
          </p:nvSpPr>
          <p:spPr>
            <a:xfrm>
              <a:off x="10681" y="1358"/>
              <a:ext cx="1746" cy="3599"/>
            </a:xfrm>
            <a:prstGeom prst="rect">
              <a:avLst/>
            </a:prstGeom>
            <a:solidFill>
              <a:schemeClr val="accent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p>
              <a:pPr algn="ctr"/>
              <a:r>
                <a:rPr lang="en-US" altLang="zh-CN" sz="1400">
                  <a:solidFill>
                    <a:schemeClr val="accent1">
                      <a:lumMod val="75000"/>
                    </a:schemeClr>
                  </a:solidFill>
                </a:rPr>
                <a:t>Cut off</a:t>
              </a:r>
              <a:endParaRPr lang="en-US" altLang="zh-CN" sz="1400">
                <a:solidFill>
                  <a:schemeClr val="accent1">
                    <a:lumMod val="75000"/>
                  </a:schemeClr>
                </a:solidFill>
              </a:endParaRPr>
            </a:p>
            <a:p>
              <a:pPr algn="ctr"/>
              <a:r>
                <a:rPr lang="en-US" altLang="zh-CN" sz="60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endParaRPr lang="en-US" altLang="zh-CN" sz="1400">
                <a:solidFill>
                  <a:schemeClr val="accent1">
                    <a:lumMod val="75000"/>
                  </a:schemeClr>
                </a:solidFill>
              </a:endParaRPr>
            </a:p>
            <a:p>
              <a:pPr algn="ctr"/>
              <a:endParaRPr lang="en-US" altLang="zh-CN" sz="140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4" name="直接箭头连接符 13"/>
            <p:cNvCxnSpPr/>
            <p:nvPr/>
          </p:nvCxnSpPr>
          <p:spPr>
            <a:xfrm>
              <a:off x="12427" y="911"/>
              <a:ext cx="0" cy="3969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矩形 15"/>
            <p:cNvSpPr/>
            <p:nvPr/>
          </p:nvSpPr>
          <p:spPr>
            <a:xfrm>
              <a:off x="10681" y="1926"/>
              <a:ext cx="725" cy="3031"/>
            </a:xfrm>
            <a:prstGeom prst="rect">
              <a:avLst/>
            </a:prstGeom>
            <a:solidFill>
              <a:srgbClr val="FFC000">
                <a:alpha val="25000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eaVert" rtlCol="0" anchor="ctr"/>
            <a:p>
              <a:pPr algn="ctr"/>
              <a:r>
                <a:rPr lang="en-US" altLang="zh-CN" sz="1200">
                  <a:solidFill>
                    <a:schemeClr val="accent4">
                      <a:lumMod val="75000"/>
                    </a:schemeClr>
                  </a:solidFill>
                </a:rPr>
                <a:t>CDC missed</a:t>
              </a:r>
              <a:endParaRPr lang="en-US" altLang="zh-CN" sz="120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8957310" y="4858385"/>
            <a:ext cx="745490" cy="27559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 anchor="t">
            <a:spAutoFit/>
          </a:bodyPr>
          <a:p>
            <a:r>
              <a:rPr lang="en-US" altLang="zh-CN" sz="1200">
                <a:sym typeface="+mn-ea"/>
              </a:rPr>
              <a:t>&lt; 95.2%</a:t>
            </a:r>
            <a:endParaRPr lang="en-US" altLang="zh-CN" sz="120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探测效率初步估计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2124075"/>
            <a:ext cx="5752465" cy="4053205"/>
          </a:xfrm>
        </p:spPr>
        <p:txBody>
          <a:bodyPr>
            <a:normAutofit lnSpcReduction="20000"/>
          </a:bodyPr>
          <a:p>
            <a:pPr lvl="0">
              <a:lnSpc>
                <a:spcPct val="140000"/>
              </a:lnSpc>
            </a:pPr>
            <a:r>
              <a:rPr lang="en-US" altLang="zh-CN" sz="2000">
                <a:sym typeface="+mn-ea"/>
              </a:rPr>
              <a:t>EMC</a:t>
            </a:r>
            <a:r>
              <a:rPr lang="zh-CN" altLang="en-US" sz="2000">
                <a:sym typeface="+mn-ea"/>
              </a:rPr>
              <a:t>探测效率：</a:t>
            </a:r>
            <a:endParaRPr lang="zh-CN" altLang="en-US" sz="2000">
              <a:sym typeface="+mn-ea"/>
            </a:endParaRPr>
          </a:p>
          <a:p>
            <a:pPr lvl="1">
              <a:lnSpc>
                <a:spcPct val="140000"/>
              </a:lnSpc>
            </a:pPr>
            <a:r>
              <a:rPr lang="zh-CN" altLang="en-US" sz="2000">
                <a:sym typeface="+mn-ea"/>
              </a:rPr>
              <a:t>空间接收度：按足球设计约为</a:t>
            </a:r>
            <a:r>
              <a:rPr lang="en-US" altLang="zh-CN" sz="2000">
                <a:sym typeface="+mn-ea"/>
              </a:rPr>
              <a:t>85%</a:t>
            </a:r>
            <a:r>
              <a:rPr lang="zh-CN" altLang="en-US" sz="2000">
                <a:sym typeface="+mn-ea"/>
              </a:rPr>
              <a:t>；</a:t>
            </a:r>
            <a:endParaRPr lang="zh-CN" altLang="en-US" sz="2000">
              <a:sym typeface="+mn-ea"/>
            </a:endParaRPr>
          </a:p>
          <a:p>
            <a:pPr lvl="1">
              <a:lnSpc>
                <a:spcPct val="140000"/>
              </a:lnSpc>
            </a:pPr>
            <a:r>
              <a:rPr lang="zh-CN" altLang="en-US" sz="2000">
                <a:sym typeface="+mn-ea"/>
              </a:rPr>
              <a:t>探测效率：约</a:t>
            </a:r>
            <a:r>
              <a:rPr lang="en-US" altLang="zh-CN" sz="2000">
                <a:sym typeface="+mn-ea"/>
              </a:rPr>
              <a:t>95%</a:t>
            </a:r>
            <a:r>
              <a:rPr lang="zh-CN" altLang="en-US" sz="2000">
                <a:sym typeface="+mn-ea"/>
              </a:rPr>
              <a:t>；</a:t>
            </a:r>
            <a:endParaRPr lang="zh-CN" altLang="en-US" sz="2000">
              <a:sym typeface="+mn-ea"/>
            </a:endParaRPr>
          </a:p>
          <a:p>
            <a:pPr lvl="1">
              <a:lnSpc>
                <a:spcPct val="140000"/>
              </a:lnSpc>
            </a:pPr>
            <a:r>
              <a:rPr lang="zh-CN" altLang="en-US" sz="2000">
                <a:sym typeface="+mn-ea"/>
              </a:rPr>
              <a:t>双光子事件效率：</a:t>
            </a:r>
            <a:r>
              <a:rPr lang="en-US" altLang="zh-CN" sz="2000">
                <a:sym typeface="+mn-ea"/>
              </a:rPr>
              <a:t>(</a:t>
            </a:r>
            <a:r>
              <a:rPr lang="en-US" altLang="zh-CN" sz="2000">
                <a:sym typeface="+mn-ea"/>
              </a:rPr>
              <a:t>85%)</a:t>
            </a:r>
            <a:r>
              <a:rPr lang="en-US" altLang="zh-CN" sz="2000" baseline="30000">
                <a:sym typeface="+mn-ea"/>
              </a:rPr>
              <a:t>2</a:t>
            </a:r>
            <a:r>
              <a:rPr lang="en-US" altLang="zh-CN" sz="2000">
                <a:latin typeface="Arial" panose="020B0604020202020204" pitchFamily="34" charset="0"/>
                <a:sym typeface="+mn-ea"/>
              </a:rPr>
              <a:t>×</a:t>
            </a:r>
            <a:r>
              <a:rPr lang="en-US" altLang="zh-CN" sz="2000">
                <a:sym typeface="+mn-ea"/>
              </a:rPr>
              <a:t>(95%)</a:t>
            </a:r>
            <a:r>
              <a:rPr lang="en-US" altLang="zh-CN" sz="2000" baseline="30000">
                <a:sym typeface="+mn-ea"/>
              </a:rPr>
              <a:t>2 </a:t>
            </a:r>
            <a:r>
              <a:rPr lang="en-US" altLang="zh-CN" sz="2000">
                <a:sym typeface="+mn-ea"/>
              </a:rPr>
              <a:t>= 65%</a:t>
            </a:r>
            <a:r>
              <a:rPr lang="zh-CN" altLang="en-US" sz="2000">
                <a:sym typeface="+mn-ea"/>
              </a:rPr>
              <a:t>。</a:t>
            </a:r>
            <a:endParaRPr lang="zh-CN" altLang="en-US" sz="2000">
              <a:sym typeface="+mn-ea"/>
            </a:endParaRPr>
          </a:p>
          <a:p>
            <a:pPr lvl="0">
              <a:lnSpc>
                <a:spcPct val="140000"/>
              </a:lnSpc>
            </a:pPr>
            <a:endParaRPr lang="zh-CN" altLang="en-US">
              <a:sym typeface="+mn-ea"/>
            </a:endParaRPr>
          </a:p>
          <a:p>
            <a:pPr lvl="0">
              <a:lnSpc>
                <a:spcPct val="140000"/>
              </a:lnSpc>
            </a:pPr>
            <a:r>
              <a:rPr lang="zh-CN" altLang="en-US">
                <a:sym typeface="+mn-ea"/>
              </a:rPr>
              <a:t>数据分析：</a:t>
            </a:r>
            <a:endParaRPr lang="zh-CN" altLang="en-US">
              <a:sym typeface="+mn-ea"/>
            </a:endParaRPr>
          </a:p>
          <a:p>
            <a:pPr lvl="1">
              <a:lnSpc>
                <a:spcPct val="140000"/>
              </a:lnSpc>
            </a:pPr>
            <a:r>
              <a:rPr lang="zh-CN" altLang="en-US" sz="1800">
                <a:sym typeface="+mn-ea"/>
              </a:rPr>
              <a:t>目前只考虑了一个</a:t>
            </a:r>
            <a:r>
              <a:rPr lang="en-US" altLang="zh-CN" sz="1800">
                <a:sym typeface="+mn-ea"/>
              </a:rPr>
              <a:t>cut</a:t>
            </a:r>
            <a:r>
              <a:rPr lang="zh-CN" altLang="en-US" sz="1800">
                <a:sym typeface="+mn-ea"/>
              </a:rPr>
              <a:t>，效率</a:t>
            </a:r>
            <a:r>
              <a:rPr lang="en-US" altLang="zh-CN">
                <a:sym typeface="+mn-ea"/>
              </a:rPr>
              <a:t>95.2%</a:t>
            </a:r>
            <a:r>
              <a:rPr lang="zh-CN" altLang="en-US">
                <a:sym typeface="+mn-ea"/>
              </a:rPr>
              <a:t>。</a:t>
            </a:r>
            <a:endParaRPr lang="zh-CN" altLang="en-US">
              <a:sym typeface="+mn-ea"/>
            </a:endParaRPr>
          </a:p>
          <a:p>
            <a:pPr lvl="1">
              <a:lnSpc>
                <a:spcPct val="140000"/>
              </a:lnSpc>
            </a:pPr>
            <a:endParaRPr lang="zh-CN" altLang="en-US">
              <a:sym typeface="+mn-ea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3840" y="187960"/>
            <a:ext cx="5276215" cy="1935480"/>
          </a:xfrm>
          <a:prstGeom prst="rect">
            <a:avLst/>
          </a:prstGeom>
        </p:spPr>
      </p:pic>
      <p:sp>
        <p:nvSpPr>
          <p:cNvPr id="23" name="矩形 22"/>
          <p:cNvSpPr/>
          <p:nvPr/>
        </p:nvSpPr>
        <p:spPr>
          <a:xfrm>
            <a:off x="10833735" y="634365"/>
            <a:ext cx="1036955" cy="751205"/>
          </a:xfrm>
          <a:prstGeom prst="rect">
            <a:avLst/>
          </a:prstGeom>
          <a:noFill/>
          <a:ln w="158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 rot="0">
            <a:off x="8903335" y="2443480"/>
            <a:ext cx="2623185" cy="2304415"/>
            <a:chOff x="12746" y="5613"/>
            <a:chExt cx="4131" cy="3629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rcRect l="83977" t="26841" r="3473" b="43109"/>
            <a:stretch>
              <a:fillRect/>
            </a:stretch>
          </p:blipFill>
          <p:spPr>
            <a:xfrm>
              <a:off x="12746" y="5613"/>
              <a:ext cx="4131" cy="3629"/>
            </a:xfrm>
            <a:prstGeom prst="rect">
              <a:avLst/>
            </a:prstGeom>
          </p:spPr>
        </p:pic>
        <p:sp>
          <p:nvSpPr>
            <p:cNvPr id="17" name="文本框 16"/>
            <p:cNvSpPr txBox="1"/>
            <p:nvPr/>
          </p:nvSpPr>
          <p:spPr>
            <a:xfrm>
              <a:off x="14424" y="8036"/>
              <a:ext cx="1196" cy="531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none" rtlCol="0" anchor="t">
              <a:spAutoFit/>
            </a:bodyPr>
            <a:p>
              <a:r>
                <a:rPr lang="en-US" altLang="zh-CN" sz="1600">
                  <a:sym typeface="+mn-ea"/>
                </a:rPr>
                <a:t>20.1%</a:t>
              </a:r>
              <a:endParaRPr lang="en-US" altLang="zh-CN" sz="1600">
                <a:sym typeface="+mn-ea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5256" y="7413"/>
              <a:ext cx="767" cy="434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none" rtlCol="0" anchor="t">
              <a:spAutoFit/>
            </a:bodyPr>
            <a:p>
              <a:r>
                <a:rPr lang="en-US" altLang="zh-CN" sz="1200">
                  <a:sym typeface="+mn-ea"/>
                </a:rPr>
                <a:t>65%</a:t>
              </a:r>
              <a:endParaRPr lang="en-US" altLang="zh-CN" sz="1200">
                <a:sym typeface="+mn-ea"/>
              </a:endParaRPr>
            </a:p>
          </p:txBody>
        </p:sp>
        <p:cxnSp>
          <p:nvCxnSpPr>
            <p:cNvPr id="18" name="直接箭头连接符 17"/>
            <p:cNvCxnSpPr>
              <a:stCxn id="7" idx="2"/>
              <a:endCxn id="17" idx="0"/>
            </p:cNvCxnSpPr>
            <p:nvPr/>
          </p:nvCxnSpPr>
          <p:spPr>
            <a:xfrm flipH="1">
              <a:off x="15022" y="7223"/>
              <a:ext cx="166" cy="813"/>
            </a:xfrm>
            <a:prstGeom prst="straightConnector1">
              <a:avLst/>
            </a:prstGeom>
            <a:ln w="25400">
              <a:solidFill>
                <a:schemeClr val="bg1">
                  <a:lumMod val="85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文本框 6"/>
            <p:cNvSpPr txBox="1"/>
            <p:nvPr/>
          </p:nvSpPr>
          <p:spPr>
            <a:xfrm>
              <a:off x="14590" y="6692"/>
              <a:ext cx="1196" cy="531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none" rtlCol="0" anchor="t">
              <a:spAutoFit/>
            </a:bodyPr>
            <a:p>
              <a:r>
                <a:rPr lang="en-US" altLang="zh-CN" sz="1600">
                  <a:sym typeface="+mn-ea"/>
                </a:rPr>
                <a:t>30.9%</a:t>
              </a:r>
              <a:endParaRPr lang="en-US" altLang="zh-CN" sz="1600">
                <a:sym typeface="+mn-ea"/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9020810" y="5328285"/>
            <a:ext cx="765175" cy="33718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 anchor="t">
            <a:spAutoFit/>
          </a:bodyPr>
          <a:p>
            <a:r>
              <a:rPr lang="en-US" altLang="zh-CN" sz="1600">
                <a:sym typeface="+mn-ea"/>
              </a:rPr>
              <a:t>&lt; 19%</a:t>
            </a:r>
            <a:endParaRPr lang="en-US" altLang="zh-CN" sz="1600">
              <a:sym typeface="+mn-ea"/>
            </a:endParaRPr>
          </a:p>
        </p:txBody>
      </p:sp>
      <p:cxnSp>
        <p:nvCxnSpPr>
          <p:cNvPr id="22" name="直接箭头连接符 21"/>
          <p:cNvCxnSpPr>
            <a:stCxn id="17" idx="2"/>
            <a:endCxn id="15" idx="0"/>
          </p:cNvCxnSpPr>
          <p:nvPr/>
        </p:nvCxnSpPr>
        <p:spPr>
          <a:xfrm flipH="1">
            <a:off x="9403715" y="4319270"/>
            <a:ext cx="944880" cy="1009015"/>
          </a:xfrm>
          <a:prstGeom prst="straightConnector1">
            <a:avLst/>
          </a:prstGeom>
          <a:ln w="25400">
            <a:solidFill>
              <a:schemeClr val="bg1">
                <a:lumMod val="8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26" name="灯片编号占位符 2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1777</Words>
  <Application>WPS 演示</Application>
  <PresentationFormat>宽屏</PresentationFormat>
  <Paragraphs>346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Arial</vt:lpstr>
      <vt:lpstr>宋体</vt:lpstr>
      <vt:lpstr>Wingdings</vt:lpstr>
      <vt:lpstr>Arial Black</vt:lpstr>
      <vt:lpstr>微软雅黑</vt:lpstr>
      <vt:lpstr>Arial Unicode MS</vt:lpstr>
      <vt:lpstr>Cambria Math</vt:lpstr>
      <vt:lpstr>MS Mincho</vt:lpstr>
      <vt:lpstr>MS Gothic</vt:lpstr>
      <vt:lpstr>仿宋</vt:lpstr>
      <vt:lpstr>Office 主题​​</vt:lpstr>
      <vt:lpstr>PowerPoint 演示文稿</vt:lpstr>
      <vt:lpstr>过滤器的优化设计</vt:lpstr>
      <vt:lpstr>过滤器选择动量的建模</vt:lpstr>
      <vt:lpstr>优化过滤器板间距</vt:lpstr>
      <vt:lpstr>优化过滤器板间距</vt:lpstr>
      <vt:lpstr>动量筛选</vt:lpstr>
      <vt:lpstr>探测效率初步估计</vt:lpstr>
      <vt:lpstr>探测效率初步估计</vt:lpstr>
      <vt:lpstr>探测效率初步估计</vt:lpstr>
      <vt:lpstr>探测效率初步估计小结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zhaoshihan</cp:lastModifiedBy>
  <cp:revision>107</cp:revision>
  <dcterms:created xsi:type="dcterms:W3CDTF">2023-11-07T15:27:13Z</dcterms:created>
  <dcterms:modified xsi:type="dcterms:W3CDTF">2023-11-07T15:27:13Z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2052-11.1.0.11708</vt:lpwstr>
  </property>
  <property fmtid="{D5CDD505-2E9C-101B-9397-08002B2CF9AE}" pid="3" name="ICV">
    <vt:lpwstr/>
  </property>
</Properties>
</file>