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40" marR="40640" defTabSz="914400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20700" marR="40640" indent="-480059" defTabSz="914400">
              <a:spcBef>
                <a:spcPts val="7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93493" marR="40640" indent="-395653" defTabSz="914400">
              <a:spcBef>
                <a:spcPts val="6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66767" marR="40640" indent="-311727" defTabSz="914400">
              <a:spcBef>
                <a:spcPts val="5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17039" marR="40640" indent="-304800" defTabSz="914400">
              <a:spcBef>
                <a:spcPts val="4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74239" marR="40640" indent="-304800" defTabSz="914400">
              <a:spcBef>
                <a:spcPts val="4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0645725" y="8882098"/>
            <a:ext cx="383219" cy="366451"/>
          </a:xfrm>
          <a:prstGeom prst="rect">
            <a:avLst/>
          </a:prstGeom>
        </p:spPr>
        <p:txBody>
          <a:bodyPr lIns="72248" tIns="72248" rIns="72248" bIns="72248"/>
          <a:lstStyle>
            <a:lvl1pPr defTabSz="4572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40" marR="40640" defTabSz="914400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20700" marR="40640" indent="-480059" defTabSz="914400">
              <a:spcBef>
                <a:spcPts val="7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93493" marR="40640" indent="-395653" defTabSz="914400">
              <a:spcBef>
                <a:spcPts val="6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66767" marR="40640" indent="-311727" defTabSz="914400">
              <a:spcBef>
                <a:spcPts val="5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17039" marR="40640" indent="-304800" defTabSz="914400">
              <a:spcBef>
                <a:spcPts val="4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74239" marR="40640" indent="-304800" defTabSz="914400">
              <a:spcBef>
                <a:spcPts val="4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0645725" y="8882098"/>
            <a:ext cx="383219" cy="366451"/>
          </a:xfrm>
          <a:prstGeom prst="rect">
            <a:avLst/>
          </a:prstGeom>
        </p:spPr>
        <p:txBody>
          <a:bodyPr lIns="72248" tIns="72248" rIns="72248" bIns="72248"/>
          <a:lstStyle>
            <a:lvl1pPr defTabSz="4572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defTabSz="1295400">
              <a:defRPr sz="6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/>
          <a:lstStyle>
            <a:lvl1pPr defTabSz="6477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40" marR="40640" defTabSz="914400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20700" marR="40640" indent="-480059" defTabSz="914400">
              <a:spcBef>
                <a:spcPts val="7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93493" marR="40640" indent="-395653" defTabSz="914400">
              <a:spcBef>
                <a:spcPts val="6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66767" marR="40640" indent="-311727" defTabSz="914400">
              <a:spcBef>
                <a:spcPts val="5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17039" marR="40640" indent="-304800" defTabSz="914400">
              <a:spcBef>
                <a:spcPts val="4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74239" marR="40640" indent="-304800" defTabSz="914400">
              <a:spcBef>
                <a:spcPts val="4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0645725" y="8882098"/>
            <a:ext cx="383219" cy="366451"/>
          </a:xfrm>
          <a:prstGeom prst="rect">
            <a:avLst/>
          </a:prstGeom>
        </p:spPr>
        <p:txBody>
          <a:bodyPr lIns="72248" tIns="72248" rIns="72248" bIns="72248"/>
          <a:lstStyle>
            <a:lvl1pPr defTabSz="4572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40" marR="40640" defTabSz="914400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20700" marR="40640" indent="-480059" defTabSz="914400">
              <a:spcBef>
                <a:spcPts val="7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93493" marR="40640" indent="-395653" defTabSz="914400">
              <a:spcBef>
                <a:spcPts val="6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66767" marR="40640" indent="-311727" defTabSz="914400">
              <a:spcBef>
                <a:spcPts val="5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17039" marR="40640" indent="-304800" defTabSz="914400">
              <a:spcBef>
                <a:spcPts val="4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74239" marR="40640" indent="-304800" defTabSz="914400">
              <a:spcBef>
                <a:spcPts val="4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10645725" y="8882098"/>
            <a:ext cx="383219" cy="366451"/>
          </a:xfrm>
          <a:prstGeom prst="rect">
            <a:avLst/>
          </a:prstGeom>
        </p:spPr>
        <p:txBody>
          <a:bodyPr lIns="72248" tIns="72248" rIns="72248" bIns="72248"/>
          <a:lstStyle>
            <a:lvl1pPr defTabSz="4572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40640" marR="40640" defTabSz="914400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20700" marR="40640" indent="-480059" defTabSz="914400">
              <a:spcBef>
                <a:spcPts val="7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93493" marR="40640" indent="-395653" defTabSz="914400">
              <a:spcBef>
                <a:spcPts val="6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66767" marR="40640" indent="-311727" defTabSz="914400">
              <a:spcBef>
                <a:spcPts val="5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17039" marR="40640" indent="-304800" defTabSz="914400">
              <a:spcBef>
                <a:spcPts val="4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74239" marR="40640" indent="-304800" defTabSz="914400">
              <a:spcBef>
                <a:spcPts val="4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10645725" y="8882098"/>
            <a:ext cx="383219" cy="366451"/>
          </a:xfrm>
          <a:prstGeom prst="rect">
            <a:avLst/>
          </a:prstGeom>
        </p:spPr>
        <p:txBody>
          <a:bodyPr lIns="72248" tIns="72248" rIns="72248" bIns="72248"/>
          <a:lstStyle>
            <a:lvl1pPr defTabSz="4572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/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defTabSz="1295400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0667174" y="8882098"/>
            <a:ext cx="340321" cy="323553"/>
          </a:xfrm>
          <a:prstGeom prst="rect">
            <a:avLst/>
          </a:prstGeom>
        </p:spPr>
        <p:txBody>
          <a:bodyPr/>
          <a:lstStyle>
            <a:lvl1pPr defTabSz="6477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>
            <a:noAutofit/>
          </a:bodyPr>
          <a:lstStyle>
            <a:lvl1pPr defTabSz="647700">
              <a:defRPr sz="6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Body Level One…"/>
          <p:cNvSpPr txBox="1"/>
          <p:nvPr>
            <p:ph type="body" idx="1"/>
          </p:nvPr>
        </p:nvSpPr>
        <p:spPr>
          <a:xfrm>
            <a:off x="647700" y="2273300"/>
            <a:ext cx="11709400" cy="6436926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342900" indent="-342900" defTabSz="647700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defRPr sz="4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742950" indent="-285750" defTabSz="64770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228600" defTabSz="64770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defRPr sz="3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12059682" y="9252360"/>
            <a:ext cx="294879" cy="285354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6477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7799" marR="57799" defTabSz="1300480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20700" marR="57799" indent="-480059" defTabSz="1300480">
              <a:spcBef>
                <a:spcPts val="1000"/>
              </a:spcBef>
              <a:buSzPct val="100000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93493" marR="57799" indent="-395653" defTabSz="1300480">
              <a:spcBef>
                <a:spcPts val="900"/>
              </a:spcBef>
              <a:buSzPct val="100000"/>
              <a:buChar char="–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66767" marR="57799" indent="-311727" defTabSz="1300480">
              <a:spcBef>
                <a:spcPts val="700"/>
              </a:spcBef>
              <a:buSzPct val="100000"/>
              <a:defRPr sz="3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17039" marR="57799" indent="-304800" defTabSz="1300480">
              <a:spcBef>
                <a:spcPts val="600"/>
              </a:spcBef>
              <a:buSzPct val="100000"/>
              <a:buChar char="–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74239" marR="57799" indent="-304800" defTabSz="1300480">
              <a:spcBef>
                <a:spcPts val="600"/>
              </a:spcBef>
              <a:buSzPct val="100000"/>
              <a:buChar char="»"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/>
          <p:nvPr>
            <p:ph type="sldNum" sz="quarter" idx="2"/>
          </p:nvPr>
        </p:nvSpPr>
        <p:spPr>
          <a:xfrm>
            <a:off x="10645725" y="8882098"/>
            <a:ext cx="383219" cy="366451"/>
          </a:xfrm>
          <a:prstGeom prst="rect">
            <a:avLst/>
          </a:prstGeom>
        </p:spPr>
        <p:txBody>
          <a:bodyPr lIns="72248" tIns="72248" rIns="72248" bIns="72248"/>
          <a:lstStyle>
            <a:lvl1pPr defTabSz="65024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7799" marR="57799" defTabSz="1300480">
              <a:defRPr sz="6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8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12127" marR="57799" indent="-471487" defTabSz="1300480">
              <a:spcBef>
                <a:spcPts val="1000"/>
              </a:spcBef>
              <a:buSzPct val="100000"/>
              <a:defRPr sz="4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85643" marR="57799" indent="-387803" defTabSz="1300480">
              <a:spcBef>
                <a:spcPts val="900"/>
              </a:spcBef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78889" marR="57799" indent="-323850" defTabSz="1300480">
              <a:spcBef>
                <a:spcPts val="700"/>
              </a:spcBef>
              <a:buSzPct val="100000"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32279" marR="57799" indent="-320039" defTabSz="1300480">
              <a:spcBef>
                <a:spcPts val="600"/>
              </a:spcBef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89479" marR="57799" indent="-320039" defTabSz="1300480">
              <a:spcBef>
                <a:spcPts val="600"/>
              </a:spcBef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xfrm>
            <a:off x="10631597" y="8882098"/>
            <a:ext cx="411472" cy="403720"/>
          </a:xfrm>
          <a:prstGeom prst="rect">
            <a:avLst/>
          </a:prstGeom>
        </p:spPr>
        <p:txBody>
          <a:bodyPr lIns="72248" tIns="72248" rIns="72248" bIns="72248"/>
          <a:lstStyle>
            <a:lvl1pPr defTabSz="65024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/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</p:spPr>
        <p:txBody>
          <a:bodyPr lIns="72248" tIns="72248" rIns="72248" bIns="72248">
            <a:noAutofit/>
          </a:bodyPr>
          <a:lstStyle>
            <a:lvl1pPr marL="57799" marR="57799" defTabSz="1300480">
              <a:defRPr sz="5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72248" tIns="72248" rIns="72248" bIns="72248" anchor="t">
            <a:noAutofit/>
          </a:bodyPr>
          <a:lstStyle>
            <a:lvl1pPr marL="506004" marR="57799" indent="-465364" defTabSz="1300480">
              <a:spcBef>
                <a:spcPts val="1000"/>
              </a:spcBef>
              <a:buSzPct val="100000"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902652" marR="57799" indent="-404812" defTabSz="1300480">
              <a:spcBef>
                <a:spcPts val="900"/>
              </a:spcBef>
              <a:buSzPct val="100000"/>
              <a:buChar char="–"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75079" marR="57799" indent="-320039" defTabSz="1300480">
              <a:spcBef>
                <a:spcPts val="700"/>
              </a:spcBef>
              <a:buSzPct val="100000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726564" marR="57799" indent="-314325" defTabSz="1300480">
              <a:spcBef>
                <a:spcPts val="600"/>
              </a:spcBef>
              <a:buSzPct val="100000"/>
              <a:buChar char="–"/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83764" marR="57799" indent="-314325" defTabSz="1300480">
              <a:spcBef>
                <a:spcPts val="600"/>
              </a:spcBef>
              <a:buSzPct val="100000"/>
              <a:buChar char="»"/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10659851" y="8882098"/>
            <a:ext cx="354967" cy="341882"/>
          </a:xfrm>
          <a:prstGeom prst="rect">
            <a:avLst/>
          </a:prstGeom>
        </p:spPr>
        <p:txBody>
          <a:bodyPr lIns="72248" tIns="72248" rIns="72248" bIns="72248"/>
          <a:lstStyle>
            <a:lvl1pPr defTabSz="650240"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7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Relationship Id="rId3" Type="http://schemas.openxmlformats.org/officeDocument/2006/relationships/image" Target="../media/image85.png"/><Relationship Id="rId4" Type="http://schemas.openxmlformats.org/officeDocument/2006/relationships/image" Target="../media/image8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png"/><Relationship Id="rId3" Type="http://schemas.openxmlformats.org/officeDocument/2006/relationships/image" Target="../media/image11.tif"/><Relationship Id="rId4" Type="http://schemas.openxmlformats.org/officeDocument/2006/relationships/image" Target="../media/image1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png"/><Relationship Id="rId3" Type="http://schemas.openxmlformats.org/officeDocument/2006/relationships/image" Target="../media/image10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Relationship Id="rId3" Type="http://schemas.openxmlformats.org/officeDocument/2006/relationships/image" Target="../media/image10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g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g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1.tif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Exotic Nuclear Shapes"/>
          <p:cNvSpPr/>
          <p:nvPr>
            <p:ph type="ctrTitle"/>
          </p:nvPr>
        </p:nvSpPr>
        <p:spPr>
          <a:xfrm>
            <a:off x="472545" y="2672655"/>
            <a:ext cx="12059710" cy="2267645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anchor="ctr"/>
          <a:lstStyle>
            <a:lvl1pPr>
              <a:defRPr sz="6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Exotic Nuclear Shapes</a:t>
            </a:r>
          </a:p>
        </p:txBody>
      </p:sp>
      <p:sp>
        <p:nvSpPr>
          <p:cNvPr id="228" name="Dario Vretenar…"/>
          <p:cNvSpPr txBox="1"/>
          <p:nvPr>
            <p:ph type="subTitle" sz="quarter" idx="1"/>
          </p:nvPr>
        </p:nvSpPr>
        <p:spPr>
          <a:xfrm>
            <a:off x="1270000" y="6307666"/>
            <a:ext cx="10464800" cy="11303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Dario Vretenar</a:t>
            </a:r>
          </a:p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 of Zagreb</a:t>
            </a:r>
          </a:p>
        </p:txBody>
      </p:sp>
      <p:pic>
        <p:nvPicPr>
          <p:cNvPr id="229" name="sveucili1.jpg" descr="sveucili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278" y="5550541"/>
            <a:ext cx="2565401" cy="2644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KEDA.jpg" descr="IKED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2191" y="1321881"/>
            <a:ext cx="7860418" cy="710983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Intrinsic densities of deformation-constrained configurations in N = Z nuclei"/>
          <p:cNvSpPr txBox="1"/>
          <p:nvPr/>
        </p:nvSpPr>
        <p:spPr>
          <a:xfrm>
            <a:off x="644423" y="535940"/>
            <a:ext cx="8334413" cy="381001"/>
          </a:xfrm>
          <a:prstGeom prst="rect">
            <a:avLst/>
          </a:prstGeom>
          <a:solidFill>
            <a:schemeClr val="accent1">
              <a:hueOff val="273561"/>
              <a:satOff val="2937"/>
              <a:lumOff val="-2223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Intrinsic densities of deformation-constrained configurations in N = Z nuclei </a:t>
            </a:r>
          </a:p>
        </p:txBody>
      </p:sp>
      <p:sp>
        <p:nvSpPr>
          <p:cNvPr id="319" name="Line"/>
          <p:cNvSpPr/>
          <p:nvPr/>
        </p:nvSpPr>
        <p:spPr>
          <a:xfrm flipV="1">
            <a:off x="2141219" y="1672549"/>
            <a:ext cx="1" cy="52565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0" name="Energy"/>
          <p:cNvSpPr txBox="1"/>
          <p:nvPr/>
        </p:nvSpPr>
        <p:spPr>
          <a:xfrm rot="16200000">
            <a:off x="1084649" y="4686300"/>
            <a:ext cx="87019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Number"/>
          <p:cNvSpPr txBox="1"/>
          <p:nvPr>
            <p:ph type="sldNum" sz="quarter" idx="2"/>
          </p:nvPr>
        </p:nvSpPr>
        <p:spPr>
          <a:xfrm>
            <a:off x="12059682" y="9236286"/>
            <a:ext cx="294879" cy="317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media1-1.mov" descr="media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7055" y="2279954"/>
            <a:ext cx="8130690" cy="6047619"/>
          </a:xfrm>
          <a:prstGeom prst="rect">
            <a:avLst/>
          </a:prstGeom>
          <a:ln w="12700"/>
        </p:spPr>
      </p:pic>
      <p:sp>
        <p:nvSpPr>
          <p:cNvPr id="324" name="Role of nuclear saturation ⇒ spontaneous αlpha-clustering at low density"/>
          <p:cNvSpPr txBox="1"/>
          <p:nvPr/>
        </p:nvSpPr>
        <p:spPr>
          <a:xfrm>
            <a:off x="314910" y="855980"/>
            <a:ext cx="8229700" cy="373572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647700">
              <a:buClr>
                <a:srgbClr val="000000"/>
              </a:buClr>
              <a:defRPr sz="18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Role of nuclear saturation ⇒ spontaneous αlpha-clustering at low density</a:t>
            </a:r>
          </a:p>
        </p:txBody>
      </p:sp>
      <p:pic>
        <p:nvPicPr>
          <p:cNvPr id="325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740" y="8389951"/>
            <a:ext cx="3913836" cy="295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droppedImage.png" descr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280" y="8764152"/>
            <a:ext cx="3952980" cy="23252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16O - SCMF calculation with a constraint on the monopole moment:"/>
          <p:cNvSpPr txBox="1"/>
          <p:nvPr/>
        </p:nvSpPr>
        <p:spPr>
          <a:xfrm>
            <a:off x="378768" y="2729385"/>
            <a:ext cx="761430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 sz="2200"/>
              <a:t>16</a:t>
            </a:r>
            <a:r>
              <a:t>O - SCMF calculation with a constraint on the monopole moment:</a:t>
            </a:r>
          </a:p>
        </p:txBody>
      </p:sp>
      <p:sp>
        <p:nvSpPr>
          <p:cNvPr id="328" name="⇒ locally enhances the nucleonic density toward its saturation value, thus increasing the binding of the system."/>
          <p:cNvSpPr txBox="1"/>
          <p:nvPr/>
        </p:nvSpPr>
        <p:spPr>
          <a:xfrm>
            <a:off x="385673" y="1779982"/>
            <a:ext cx="12389827" cy="39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⇒ locally enhances the nucleonic density toward its saturation value, thus increasing the binding of the system.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4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quadshapes1.png" descr="quadshape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7695" y="1359518"/>
            <a:ext cx="10089410" cy="798283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Quadrupole shapes"/>
          <p:cNvSpPr txBox="1"/>
          <p:nvPr/>
        </p:nvSpPr>
        <p:spPr>
          <a:xfrm>
            <a:off x="2542481" y="797983"/>
            <a:ext cx="7919838" cy="6223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Quadrupole shapes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"/>
          <p:cNvSpPr/>
          <p:nvPr/>
        </p:nvSpPr>
        <p:spPr>
          <a:xfrm>
            <a:off x="415430" y="7134577"/>
            <a:ext cx="6375966" cy="1264357"/>
          </a:xfrm>
          <a:prstGeom prst="rect">
            <a:avLst/>
          </a:prstGeom>
          <a:solidFill>
            <a:srgbClr val="FFFFFF"/>
          </a:solidFill>
          <a:ln w="25400"/>
        </p:spPr>
        <p:txBody>
          <a:bodyPr lIns="72248" tIns="72248" rIns="72248" bIns="72248" anchor="ctr"/>
          <a:lstStyle/>
          <a:p>
            <a:pPr marL="40640" marR="40640"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3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3" y="1535288"/>
            <a:ext cx="4320874" cy="4244624"/>
          </a:xfrm>
          <a:prstGeom prst="rect">
            <a:avLst/>
          </a:prstGeom>
          <a:ln w="25400"/>
        </p:spPr>
      </p:pic>
      <p:pic>
        <p:nvPicPr>
          <p:cNvPr id="335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62" y="1481102"/>
            <a:ext cx="4318855" cy="4280747"/>
          </a:xfrm>
          <a:prstGeom prst="rect">
            <a:avLst/>
          </a:prstGeom>
          <a:ln w="25400"/>
        </p:spPr>
      </p:pic>
      <p:pic>
        <p:nvPicPr>
          <p:cNvPr id="336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9866" y="1535288"/>
            <a:ext cx="4320875" cy="4244624"/>
          </a:xfrm>
          <a:prstGeom prst="rect">
            <a:avLst/>
          </a:prstGeom>
          <a:ln w="25400"/>
        </p:spPr>
      </p:pic>
      <p:pic>
        <p:nvPicPr>
          <p:cNvPr id="337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62" y="5761849"/>
            <a:ext cx="4334934" cy="4245947"/>
          </a:xfrm>
          <a:prstGeom prst="rect">
            <a:avLst/>
          </a:prstGeom>
          <a:ln w="25400"/>
        </p:spPr>
      </p:pic>
      <p:pic>
        <p:nvPicPr>
          <p:cNvPr id="338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52995" y="5761849"/>
            <a:ext cx="4326308" cy="4262685"/>
          </a:xfrm>
          <a:prstGeom prst="rect">
            <a:avLst/>
          </a:prstGeom>
          <a:ln w="25400"/>
        </p:spPr>
      </p:pic>
      <p:pic>
        <p:nvPicPr>
          <p:cNvPr id="339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69866" y="5779911"/>
            <a:ext cx="4316873" cy="4266085"/>
          </a:xfrm>
          <a:prstGeom prst="rect">
            <a:avLst/>
          </a:prstGeom>
          <a:ln w="25400"/>
        </p:spPr>
      </p:pic>
      <p:sp>
        <p:nvSpPr>
          <p:cNvPr id="340" name="Evolution of nucleonic shells  ⇒ gradual transition between equilibrium shapes"/>
          <p:cNvSpPr txBox="1"/>
          <p:nvPr/>
        </p:nvSpPr>
        <p:spPr>
          <a:xfrm>
            <a:off x="-1" y="352777"/>
            <a:ext cx="13006784" cy="536760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40" marR="40640" defTabSz="914400">
              <a:defRPr sz="2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Evolution of nucleonic shells  ⇒ gradual transition between equilibrium shapes</a:t>
            </a:r>
          </a:p>
        </p:txBody>
      </p:sp>
      <p:sp>
        <p:nvSpPr>
          <p:cNvPr id="341" name="The constrained self-consistent mean-field method produces semi-classical…"/>
          <p:cNvSpPr txBox="1"/>
          <p:nvPr/>
        </p:nvSpPr>
        <p:spPr>
          <a:xfrm>
            <a:off x="891321" y="4711699"/>
            <a:ext cx="11208098" cy="8382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constrained self-consistent mean-field method produces semi-classical </a:t>
            </a:r>
          </a:p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energy surfaces as functions of deformation parameters.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Evolution of nucleonic shells ⇒ phase transitions in equilibrium shapes"/>
          <p:cNvSpPr/>
          <p:nvPr/>
        </p:nvSpPr>
        <p:spPr>
          <a:xfrm>
            <a:off x="361244" y="523804"/>
            <a:ext cx="12264250" cy="563158"/>
          </a:xfrm>
          <a:prstGeom prst="rect">
            <a:avLst/>
          </a:prstGeom>
          <a:gradFill>
            <a:gsLst>
              <a:gs pos="0">
                <a:srgbClr val="FFEDA9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57799" marR="57799" defTabSz="1300480">
              <a:defRPr sz="25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Evolution of nucleonic shells ⇒ phase transitions in equilibrium shapes </a:t>
            </a:r>
          </a:p>
        </p:txBody>
      </p:sp>
      <p:pic>
        <p:nvPicPr>
          <p:cNvPr id="344" name="PES3D-Nd-new.pdf" descr="PES3D-Nd-new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608" y="1770097"/>
            <a:ext cx="10896601" cy="4032223"/>
          </a:xfrm>
          <a:prstGeom prst="rect">
            <a:avLst/>
          </a:prstGeom>
          <a:ln w="25400"/>
        </p:spPr>
      </p:pic>
      <p:sp>
        <p:nvSpPr>
          <p:cNvPr id="345" name="Ground-state shape transitions:…"/>
          <p:cNvSpPr/>
          <p:nvPr/>
        </p:nvSpPr>
        <p:spPr>
          <a:xfrm>
            <a:off x="361244" y="6502400"/>
            <a:ext cx="12264250" cy="258289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3DCFC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57799" marR="57799" algn="l" defTabSz="1300480">
              <a:defRPr sz="25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Ground-state shape transitions: </a:t>
            </a:r>
          </a:p>
          <a:p>
            <a:pPr marL="57799" marR="57799" algn="l" defTabSz="1300480">
              <a:defRPr sz="25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marL="57799" marR="57799" algn="l" defTabSz="1300480">
              <a:defRPr sz="25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⇒  the physical control parameter - </a:t>
            </a:r>
            <a:r>
              <a:rPr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rPr>
              <a:t>nucleon number</a:t>
            </a:r>
            <a:r>
              <a:t> - discrete integer values!</a:t>
            </a:r>
          </a:p>
          <a:p>
            <a:pPr marL="57799" marR="57799" algn="l" defTabSz="1300480">
              <a:defRPr sz="25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⇒  </a:t>
            </a:r>
            <a:r>
              <a:rPr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rPr>
              <a:t>order parameters</a:t>
            </a:r>
            <a:r>
              <a:t> - expectation values of operators that as observables </a:t>
            </a:r>
          </a:p>
          <a:p>
            <a:pPr marL="57799" marR="57799" algn="l" defTabSz="1300480">
              <a:defRPr sz="25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characterize the state of a nuclear system.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Nuclear shape (phase) transitions ⇒ Landau theory based on potentials:"/>
          <p:cNvSpPr/>
          <p:nvPr/>
        </p:nvSpPr>
        <p:spPr>
          <a:xfrm>
            <a:off x="487679" y="469617"/>
            <a:ext cx="10877492" cy="536760"/>
          </a:xfrm>
          <a:prstGeom prst="rect">
            <a:avLst/>
          </a:prstGeom>
          <a:gradFill>
            <a:gsLst>
              <a:gs pos="0">
                <a:srgbClr val="FFEDA9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57799" marR="57799" algn="l" defTabSz="1300480">
              <a:defRPr sz="2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Nuclear shape (phase) transitions ⇒ Landau theory based on potentials:</a:t>
            </a:r>
          </a:p>
        </p:txBody>
      </p:sp>
      <p:sp>
        <p:nvSpPr>
          <p:cNvPr id="348" name="⇒ direct computation of order parameters:"/>
          <p:cNvSpPr/>
          <p:nvPr/>
        </p:nvSpPr>
        <p:spPr>
          <a:xfrm>
            <a:off x="487679" y="4876800"/>
            <a:ext cx="6612822" cy="53676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EDA9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57799" marR="57799" algn="l" defTabSz="1300480">
              <a:defRPr sz="2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⇒ direct computation of order parameters:</a:t>
            </a:r>
          </a:p>
        </p:txBody>
      </p:sp>
      <p:sp>
        <p:nvSpPr>
          <p:cNvPr id="349" name="Both methods can be combined in a…"/>
          <p:cNvSpPr/>
          <p:nvPr/>
        </p:nvSpPr>
        <p:spPr>
          <a:xfrm>
            <a:off x="428669" y="6520885"/>
            <a:ext cx="6730842" cy="9779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3DCFC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57799" marR="57799" algn="l" defTabSz="1300480">
              <a:defRPr sz="2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Both methods can be combined in a </a:t>
            </a:r>
          </a:p>
          <a:p>
            <a:pPr marL="57799" marR="57799" algn="l" defTabSz="1300480">
              <a:defRPr sz="2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</a:rPr>
              <a:t>microscopic beyond mean-field approach!</a:t>
            </a:r>
            <a:r>
              <a:t> </a:t>
            </a:r>
          </a:p>
        </p:txBody>
      </p:sp>
      <p:pic>
        <p:nvPicPr>
          <p:cNvPr id="350" name="PES-Nd150.pdf" descr="PES-Nd15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2579" y="1173657"/>
            <a:ext cx="10389110" cy="3238501"/>
          </a:xfrm>
          <a:prstGeom prst="rect">
            <a:avLst/>
          </a:prstGeom>
          <a:ln w="25400"/>
        </p:spPr>
      </p:pic>
      <p:pic>
        <p:nvPicPr>
          <p:cNvPr id="35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7588" y="4309533"/>
            <a:ext cx="4756497" cy="5400605"/>
          </a:xfrm>
          <a:prstGeom prst="rect">
            <a:avLst/>
          </a:prstGeom>
          <a:ln w="254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3"/>
      <p:bldP build="whole" bldLvl="1" animBg="1" rev="0" advAuto="0" spid="351" grpId="2"/>
      <p:bldP build="whole" bldLvl="1" animBg="1" rev="0" advAuto="0" spid="34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368" y="957297"/>
            <a:ext cx="8260107" cy="3797301"/>
          </a:xfrm>
          <a:prstGeom prst="rect">
            <a:avLst/>
          </a:prstGeom>
          <a:ln w="25400"/>
        </p:spPr>
      </p:pic>
      <p:pic>
        <p:nvPicPr>
          <p:cNvPr id="354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50489" y="1179280"/>
            <a:ext cx="3924301" cy="3594854"/>
          </a:xfrm>
          <a:prstGeom prst="rect">
            <a:avLst/>
          </a:prstGeom>
          <a:ln w="25400"/>
        </p:spPr>
      </p:pic>
      <p:pic>
        <p:nvPicPr>
          <p:cNvPr id="355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5039359"/>
            <a:ext cx="4335835" cy="3648571"/>
          </a:xfrm>
          <a:prstGeom prst="rect">
            <a:avLst/>
          </a:prstGeom>
          <a:ln w="25400"/>
        </p:spPr>
      </p:pic>
      <p:pic>
        <p:nvPicPr>
          <p:cNvPr id="356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5555" y="5079267"/>
            <a:ext cx="8242302" cy="3645633"/>
          </a:xfrm>
          <a:prstGeom prst="rect">
            <a:avLst/>
          </a:prstGeom>
          <a:ln w="254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Order parameters:"/>
          <p:cNvSpPr/>
          <p:nvPr/>
        </p:nvSpPr>
        <p:spPr>
          <a:xfrm>
            <a:off x="704426" y="668302"/>
            <a:ext cx="3404112" cy="596901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57799" marR="57799" algn="l" defTabSz="130048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Order parameters:</a:t>
            </a:r>
          </a:p>
        </p:txBody>
      </p:sp>
      <p:sp>
        <p:nvSpPr>
          <p:cNvPr id="359" name="A phase transition is characterized by a significant variation of one or more order parameters as functions of the control parameter."/>
          <p:cNvSpPr/>
          <p:nvPr/>
        </p:nvSpPr>
        <p:spPr>
          <a:xfrm>
            <a:off x="704426" y="2138045"/>
            <a:ext cx="11577886" cy="927101"/>
          </a:xfrm>
          <a:prstGeom prst="rect">
            <a:avLst/>
          </a:prstGeom>
          <a:gradFill>
            <a:gsLst>
              <a:gs pos="0">
                <a:srgbClr val="FFEDA9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phase transition is characterized by a significant variation of one or more </a:t>
            </a:r>
            <a:r>
              <a:rPr b="1" i="1">
                <a:solidFill>
                  <a:srgbClr val="011993"/>
                </a:solidFill>
              </a:rPr>
              <a:t>order parameter</a:t>
            </a:r>
            <a:r>
              <a:rPr>
                <a:solidFill>
                  <a:srgbClr val="011993"/>
                </a:solidFill>
              </a:rPr>
              <a:t>s</a:t>
            </a:r>
            <a:r>
              <a:t> as functions of the control parameter.</a:t>
            </a:r>
          </a:p>
        </p:txBody>
      </p:sp>
      <p:sp>
        <p:nvSpPr>
          <p:cNvPr id="360" name="How much are the discontinuities at a phase transitional point smoothed out in finite nuclei?"/>
          <p:cNvSpPr/>
          <p:nvPr/>
        </p:nvSpPr>
        <p:spPr>
          <a:xfrm>
            <a:off x="615526" y="3937987"/>
            <a:ext cx="11577886" cy="903113"/>
          </a:xfrm>
          <a:prstGeom prst="rect">
            <a:avLst/>
          </a:prstGeom>
          <a:gradFill>
            <a:gsLst>
              <a:gs pos="0">
                <a:srgbClr val="C3DCFC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57799" marR="57799" algn="l" defTabSz="1300480">
              <a:defRPr sz="22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How much are the discontinuities at a phase transitional point smoothed out in finite nuclei?</a:t>
            </a:r>
          </a:p>
        </p:txBody>
      </p:sp>
      <p:sp>
        <p:nvSpPr>
          <p:cNvPr id="361" name="How precisely can a point of phase transition be associated with a particular isotope?"/>
          <p:cNvSpPr/>
          <p:nvPr/>
        </p:nvSpPr>
        <p:spPr>
          <a:xfrm>
            <a:off x="704426" y="5713941"/>
            <a:ext cx="11577886" cy="83029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3DCFC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57799" marR="57799" algn="l" defTabSz="1300480">
              <a:defRPr sz="22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How precisely can a point of phase transition be associated with a particular isotope?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1"/>
      <p:bldP build="whole" bldLvl="1" animBg="1" rev="0" advAuto="0" spid="361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2853" y="505742"/>
            <a:ext cx="7099301" cy="4517737"/>
          </a:xfrm>
          <a:prstGeom prst="rect">
            <a:avLst/>
          </a:prstGeom>
          <a:ln w="25400"/>
        </p:spPr>
      </p:pic>
      <p:pic>
        <p:nvPicPr>
          <p:cNvPr id="36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021297"/>
            <a:ext cx="7369388" cy="4528295"/>
          </a:xfrm>
          <a:prstGeom prst="rect">
            <a:avLst/>
          </a:prstGeom>
          <a:ln w="25400"/>
        </p:spPr>
      </p:pic>
      <p:sp>
        <p:nvSpPr>
          <p:cNvPr id="365" name="... microscopic calculation of order…"/>
          <p:cNvSpPr/>
          <p:nvPr/>
        </p:nvSpPr>
        <p:spPr>
          <a:xfrm>
            <a:off x="7734582" y="6354797"/>
            <a:ext cx="4655156" cy="151722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EDA9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... microscopic calculation of order </a:t>
            </a:r>
          </a:p>
          <a:p>
            <a: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parameters for a ﬁrst-order transition </a:t>
            </a:r>
          </a:p>
          <a:p>
            <a: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between spherical and axially </a:t>
            </a:r>
          </a:p>
          <a:p>
            <a:pPr algn="l" defTabSz="650240">
              <a:tabLst>
                <a:tab pos="495300" algn="l"/>
                <a:tab pos="1003300" algn="l"/>
                <a:tab pos="1511300" algn="l"/>
                <a:tab pos="2019300" algn="l"/>
                <a:tab pos="2527300" algn="l"/>
                <a:tab pos="3022600" algn="l"/>
                <a:tab pos="3530600" algn="l"/>
                <a:tab pos="4038600" algn="l"/>
                <a:tab pos="4546600" algn="l"/>
                <a:tab pos="5054600" algn="l"/>
                <a:tab pos="5562600" algn="l"/>
                <a:tab pos="6057900" algn="l"/>
              </a:tabLst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deformed shapes.</a:t>
            </a:r>
          </a:p>
        </p:txBody>
      </p:sp>
      <p:sp>
        <p:nvSpPr>
          <p:cNvPr id="366" name="... using collective wave functions…"/>
          <p:cNvSpPr/>
          <p:nvPr/>
        </p:nvSpPr>
        <p:spPr>
          <a:xfrm>
            <a:off x="577990" y="668302"/>
            <a:ext cx="4577399" cy="1174045"/>
          </a:xfrm>
          <a:prstGeom prst="rect">
            <a:avLst/>
          </a:prstGeom>
          <a:gradFill>
            <a:gsLst>
              <a:gs pos="0">
                <a:srgbClr val="FFEDA9"/>
              </a:gs>
              <a:gs pos="100000">
                <a:srgbClr val="FFFFFF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/>
          <a:p>
            <a:pPr marL="57799" marR="57799" algn="l" defTabSz="1300480">
              <a:defRPr sz="20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... using collective wave functions </a:t>
            </a:r>
          </a:p>
          <a:p>
            <a:pPr marL="57799" marR="57799" algn="l" defTabSz="1300480">
              <a:defRPr sz="20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obtained by diagonalization of the </a:t>
            </a:r>
          </a:p>
          <a:p>
            <a:pPr marL="57799" marR="57799" algn="l" defTabSz="1300480">
              <a:defRPr sz="20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five-dimensional Hamiltonian 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rho-E0-Nd.pdf" descr="rho-E0-N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959" y="343182"/>
            <a:ext cx="5295375" cy="4787901"/>
          </a:xfrm>
          <a:prstGeom prst="rect">
            <a:avLst/>
          </a:prstGeom>
          <a:ln w="25400"/>
        </p:spPr>
      </p:pic>
      <p:pic>
        <p:nvPicPr>
          <p:cNvPr id="36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383" y="4064000"/>
            <a:ext cx="8170456" cy="5238045"/>
          </a:xfrm>
          <a:prstGeom prst="rect">
            <a:avLst/>
          </a:prstGeom>
          <a:ln w="25400"/>
        </p:spPr>
      </p:pic>
      <p:pic>
        <p:nvPicPr>
          <p:cNvPr id="370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7901" y="632177"/>
            <a:ext cx="2799646" cy="818359"/>
          </a:xfrm>
          <a:prstGeom prst="rect">
            <a:avLst/>
          </a:prstGeom>
          <a:ln w="25400"/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371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4720" y="1842346"/>
            <a:ext cx="6032783" cy="1438713"/>
          </a:xfrm>
          <a:prstGeom prst="rect">
            <a:avLst/>
          </a:prstGeom>
          <a:ln w="25400"/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  <p:pic>
        <p:nvPicPr>
          <p:cNvPr id="372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173" y="6448213"/>
            <a:ext cx="3454401" cy="1862845"/>
          </a:xfrm>
          <a:prstGeom prst="rect">
            <a:avLst/>
          </a:prstGeom>
          <a:ln w="25400"/>
        </p:spPr>
      </p:pic>
      <p:sp>
        <p:nvSpPr>
          <p:cNvPr id="373" name="Rectangle"/>
          <p:cNvSpPr/>
          <p:nvPr/>
        </p:nvSpPr>
        <p:spPr>
          <a:xfrm>
            <a:off x="541866" y="5635413"/>
            <a:ext cx="4154312" cy="2835770"/>
          </a:xfrm>
          <a:prstGeom prst="rect">
            <a:avLst/>
          </a:prstGeom>
          <a:ln w="12700">
            <a:solidFill>
              <a:srgbClr val="011993"/>
            </a:solidFill>
          </a:ln>
        </p:spPr>
        <p:txBody>
          <a:bodyPr lIns="72248" tIns="72248" rIns="72248" bIns="72248" anchor="ctr"/>
          <a:lstStyle/>
          <a:p>
            <a:pPr marL="57799" marR="57799" algn="l" defTabSz="130048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4" name="q-shape invariants:"/>
          <p:cNvSpPr/>
          <p:nvPr/>
        </p:nvSpPr>
        <p:spPr>
          <a:xfrm>
            <a:off x="559928" y="5653475"/>
            <a:ext cx="3003740" cy="523805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marL="57799" marR="57799" algn="l" defTabSz="1300480">
              <a:defRPr sz="2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q-shape invariants: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7591" y="4172373"/>
            <a:ext cx="4678116" cy="4678116"/>
          </a:xfrm>
          <a:prstGeom prst="rect">
            <a:avLst/>
          </a:prstGeom>
          <a:ln w="25400"/>
        </p:spPr>
      </p:pic>
      <p:pic>
        <p:nvPicPr>
          <p:cNvPr id="232" name="1.png" descr="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1653" y="3780199"/>
            <a:ext cx="4483101" cy="4824069"/>
          </a:xfrm>
          <a:prstGeom prst="rect">
            <a:avLst/>
          </a:prstGeom>
          <a:ln w="25400"/>
        </p:spPr>
      </p:pic>
      <p:pic>
        <p:nvPicPr>
          <p:cNvPr id="233" name="OblateSpheroid.png" descr="OblateSpheroi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9431" y="1788743"/>
            <a:ext cx="4027876" cy="3091895"/>
          </a:xfrm>
          <a:prstGeom prst="rect">
            <a:avLst/>
          </a:prstGeom>
          <a:ln w="25400"/>
        </p:spPr>
      </p:pic>
      <p:pic>
        <p:nvPicPr>
          <p:cNvPr id="234" name="ProlateSpheroid.png" descr="ProlateSpheroi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51197" y="1407519"/>
            <a:ext cx="2529607" cy="3746502"/>
          </a:xfrm>
          <a:prstGeom prst="rect">
            <a:avLst/>
          </a:prstGeom>
          <a:ln w="25400"/>
        </p:spPr>
      </p:pic>
      <p:pic>
        <p:nvPicPr>
          <p:cNvPr id="235" name="sphere.png" descr="spher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5048" y="1697848"/>
            <a:ext cx="3178952" cy="3178952"/>
          </a:xfrm>
          <a:prstGeom prst="rect">
            <a:avLst/>
          </a:prstGeom>
          <a:ln w="25400"/>
        </p:spPr>
      </p:pic>
      <p:sp>
        <p:nvSpPr>
          <p:cNvPr id="236" name="How can nucleonic matter support a diversity of shapes in finite systems?"/>
          <p:cNvSpPr txBox="1"/>
          <p:nvPr/>
        </p:nvSpPr>
        <p:spPr>
          <a:xfrm>
            <a:off x="0" y="379306"/>
            <a:ext cx="12986738" cy="576299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/>
          <a:p>
            <a:pPr marL="40640" marR="40640" defTabSz="914400">
              <a:defRPr sz="28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How can nucleonic matter support a diversity of shapes in finite systems?</a:t>
            </a:r>
            <a:r>
              <a:t> </a:t>
            </a:r>
          </a:p>
        </p:txBody>
      </p:sp>
      <p:sp>
        <p:nvSpPr>
          <p:cNvPr id="237" name="Evolution of shell structures with nucleon number and/or angular momentum."/>
          <p:cNvSpPr txBox="1"/>
          <p:nvPr/>
        </p:nvSpPr>
        <p:spPr>
          <a:xfrm>
            <a:off x="0" y="8604267"/>
            <a:ext cx="12986737" cy="1008098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marL="40640" marR="40640" defTabSz="914400">
              <a:defRPr sz="28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Evolution of shell structures with nucleon number and/or angular momentum.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lobal analysis of quadrupole shape invariants"/>
          <p:cNvSpPr txBox="1"/>
          <p:nvPr/>
        </p:nvSpPr>
        <p:spPr>
          <a:xfrm>
            <a:off x="0" y="501650"/>
            <a:ext cx="13004801" cy="57150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Global analysis of quadrupole shape invariants</a:t>
            </a:r>
          </a:p>
        </p:txBody>
      </p:sp>
      <p:sp>
        <p:nvSpPr>
          <p:cNvPr id="377" name="Phys. Rev. C 95, 054321 (2017)"/>
          <p:cNvSpPr txBox="1"/>
          <p:nvPr/>
        </p:nvSpPr>
        <p:spPr>
          <a:xfrm>
            <a:off x="9828959" y="1073149"/>
            <a:ext cx="3175841" cy="3556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algn="l" defTabSz="927100">
              <a:defRPr sz="16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Phys. Rev. C </a:t>
            </a:r>
            <a:r>
              <a:rPr b="1"/>
              <a:t>95</a:t>
            </a:r>
            <a:r>
              <a:t>, 054321 (2017)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378" name="EBE2.pdf" descr="EB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180" y="2565018"/>
            <a:ext cx="10152440" cy="67156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79" name="621 even-even nuclei:"/>
          <p:cNvSpPr txBox="1"/>
          <p:nvPr/>
        </p:nvSpPr>
        <p:spPr>
          <a:xfrm>
            <a:off x="266369" y="1735666"/>
            <a:ext cx="2823965" cy="406401"/>
          </a:xfrm>
          <a:prstGeom prst="rect">
            <a:avLst/>
          </a:prstGeom>
          <a:gradFill>
            <a:gsLst>
              <a:gs pos="0">
                <a:srgbClr val="A8D6FF"/>
              </a:gs>
              <a:gs pos="100000">
                <a:srgbClr val="FFFFFF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621 even-even nuclei: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hys. Rev. C 95, 054321 (2017)."/>
          <p:cNvSpPr txBox="1"/>
          <p:nvPr/>
        </p:nvSpPr>
        <p:spPr>
          <a:xfrm>
            <a:off x="9679030" y="8303683"/>
            <a:ext cx="3171740" cy="3556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algn="l" defTabSz="927100">
              <a:defRPr sz="16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Phys. Rev. C </a:t>
            </a:r>
            <a:r>
              <a:rPr b="1"/>
              <a:t>95</a:t>
            </a:r>
            <a:r>
              <a:t>, 054321 (2017).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82" name="…the lowest-order quadrupole invariants:"/>
          <p:cNvSpPr txBox="1"/>
          <p:nvPr/>
        </p:nvSpPr>
        <p:spPr>
          <a:xfrm>
            <a:off x="194733" y="241498"/>
            <a:ext cx="519653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…the lowest-order quadrupole invariants:</a:t>
            </a:r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1852347"/>
            <a:ext cx="9525000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0400" y="894523"/>
            <a:ext cx="6604000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75050" y="4051300"/>
            <a:ext cx="5854700" cy="8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5050" y="5204023"/>
            <a:ext cx="4470400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Rectangle"/>
          <p:cNvSpPr/>
          <p:nvPr/>
        </p:nvSpPr>
        <p:spPr>
          <a:xfrm>
            <a:off x="2982631" y="3751626"/>
            <a:ext cx="7039538" cy="2602906"/>
          </a:xfrm>
          <a:prstGeom prst="rect">
            <a:avLst/>
          </a:prstGeom>
          <a:gradFill>
            <a:gsLst>
              <a:gs pos="0">
                <a:schemeClr val="accent1">
                  <a:satOff val="-3355"/>
                  <a:lumOff val="26614"/>
                  <a:alpha val="21489"/>
                </a:schemeClr>
              </a:gs>
              <a:gs pos="71561">
                <a:srgbClr val="2A86DD">
                  <a:alpha val="21489"/>
                </a:srgbClr>
              </a:gs>
              <a:gs pos="100000">
                <a:schemeClr val="accent1">
                  <a:alpha val="21489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8" name="⇒ effective deformation parameters:"/>
          <p:cNvSpPr txBox="1"/>
          <p:nvPr/>
        </p:nvSpPr>
        <p:spPr>
          <a:xfrm>
            <a:off x="194733" y="3046003"/>
            <a:ext cx="4708377" cy="426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⇒ effective deformation parameters:</a:t>
            </a:r>
          </a:p>
        </p:txBody>
      </p:sp>
      <p:sp>
        <p:nvSpPr>
          <p:cNvPr id="389" name="⇒ signatures of shape coexistence"/>
          <p:cNvSpPr txBox="1"/>
          <p:nvPr/>
        </p:nvSpPr>
        <p:spPr>
          <a:xfrm>
            <a:off x="194733" y="6879319"/>
            <a:ext cx="409321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⇒ signatures of shape coexistence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bg21.pdf" descr="bg2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89" y="756558"/>
            <a:ext cx="5788248" cy="822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E02-E21.pdf" descr="E02-E2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9875" y="4705024"/>
            <a:ext cx="5480773" cy="427647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⇒ signatures of shape coexistence:…"/>
          <p:cNvSpPr txBox="1"/>
          <p:nvPr/>
        </p:nvSpPr>
        <p:spPr>
          <a:xfrm>
            <a:off x="6537706" y="868601"/>
            <a:ext cx="4163823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⇒ signatures of shape coexistence:</a:t>
            </a:r>
          </a:p>
          <a:p>
            <a:pPr>
              <a:defRPr sz="2000"/>
            </a:pPr>
          </a:p>
          <a:p>
            <a:pPr algn="l">
              <a:defRPr sz="2000"/>
            </a:pPr>
            <a:r>
              <a:t>Large values of</a:t>
            </a:r>
          </a:p>
          <a:p>
            <a:pPr algn="l">
              <a:defRPr sz="2000"/>
            </a:pPr>
            <a:r>
              <a:t> </a:t>
            </a:r>
          </a:p>
          <a:p>
            <a:pPr algn="l">
              <a:defRPr sz="2000"/>
            </a:pPr>
            <a:r>
              <a:t>and </a:t>
            </a:r>
          </a:p>
        </p:txBody>
      </p:sp>
      <p:pic>
        <p:nvPicPr>
          <p:cNvPr id="3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76906" y="1589393"/>
            <a:ext cx="3821237" cy="475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98835" y="2218819"/>
            <a:ext cx="1858161" cy="402383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First excited 0+ state low in energy compared to the first 2+."/>
          <p:cNvSpPr txBox="1"/>
          <p:nvPr/>
        </p:nvSpPr>
        <p:spPr>
          <a:xfrm>
            <a:off x="6502400" y="3221084"/>
            <a:ext cx="578824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First excited 0</a:t>
            </a:r>
            <a:r>
              <a:rPr baseline="31999" sz="2200"/>
              <a:t>+</a:t>
            </a:r>
            <a:r>
              <a:t> state low in energy compared to the first 2</a:t>
            </a:r>
            <a:r>
              <a:rPr baseline="31999" sz="2200"/>
              <a:t>+</a:t>
            </a:r>
            <a:r>
              <a:t>.</a:t>
            </a:r>
          </a:p>
        </p:txBody>
      </p:sp>
      <p:sp>
        <p:nvSpPr>
          <p:cNvPr id="397" name="Phys. Rev. C 95, 054321 (2017)."/>
          <p:cNvSpPr txBox="1"/>
          <p:nvPr/>
        </p:nvSpPr>
        <p:spPr>
          <a:xfrm>
            <a:off x="9022302" y="4178954"/>
            <a:ext cx="3175841" cy="3556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algn="l" defTabSz="927100">
              <a:defRPr sz="16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Phys. Rev. C </a:t>
            </a:r>
            <a:r>
              <a:rPr b="1"/>
              <a:t>95</a:t>
            </a:r>
            <a:r>
              <a:t>, 054321 (2017).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ear-shaped nuclei"/>
          <p:cNvSpPr txBox="1"/>
          <p:nvPr/>
        </p:nvSpPr>
        <p:spPr>
          <a:xfrm>
            <a:off x="2369943" y="546099"/>
            <a:ext cx="8264914" cy="7112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Pear-shaped nuclei</a:t>
            </a:r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1209" y="1657346"/>
            <a:ext cx="9102382" cy="6578608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Butler PA. 2020 Pear-shaped atomic nuclei. Proc. R. Soc. A 476"/>
          <p:cNvSpPr txBox="1"/>
          <p:nvPr/>
        </p:nvSpPr>
        <p:spPr>
          <a:xfrm>
            <a:off x="6914749" y="8636000"/>
            <a:ext cx="508093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533">
                <a:solidFill>
                  <a:srgbClr val="231F2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Butler PA. 2020 Pear-shaped atomic nuclei. </a:t>
            </a:r>
            <a:r>
              <a:rPr i="1"/>
              <a:t>Proc. R. Soc. A </a:t>
            </a:r>
            <a:r>
              <a:rPr b="1"/>
              <a:t>476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111" y="3136687"/>
            <a:ext cx="7821096" cy="3829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2083" y="1867174"/>
            <a:ext cx="4956101" cy="23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183" y="1706033"/>
            <a:ext cx="2311401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Octupole deformed (pear-shaped) heavy nuclei:"/>
          <p:cNvSpPr txBox="1"/>
          <p:nvPr/>
        </p:nvSpPr>
        <p:spPr>
          <a:xfrm>
            <a:off x="632883" y="933449"/>
            <a:ext cx="7421018" cy="4699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Octupole deformed (pear-shaped) heavy nuclei: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6278" y="2622622"/>
            <a:ext cx="4216318" cy="3958899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Coupling of orbitals near the Fermi surface with quantum numbers (l, j) and (l+3, j+3) ⇒ reflection-asymmetric intrinsic shapes that develop either dynamically (octupole vibrations) or as static octupole deformations."/>
          <p:cNvSpPr txBox="1"/>
          <p:nvPr/>
        </p:nvSpPr>
        <p:spPr>
          <a:xfrm>
            <a:off x="221636" y="7999433"/>
            <a:ext cx="12205928" cy="678372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EDA9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Coupling of orbitals near the Fermi surface with quantum numbers (l, j) and (l+3, j+3) ⇒ reflection-asymmetric intrinsic shapes that develop either dynamically (octupole vibrations) or as static octupole deformations</a:t>
            </a:r>
            <a:r>
              <a:rPr sz="12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Quadrupole and octupole shape transition in thorium"/>
          <p:cNvSpPr txBox="1"/>
          <p:nvPr/>
        </p:nvSpPr>
        <p:spPr>
          <a:xfrm>
            <a:off x="25398" y="231071"/>
            <a:ext cx="12979402" cy="614399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>
            <a:spAutoFit/>
          </a:bodyPr>
          <a:lstStyle>
            <a:lvl1pPr defTabSz="457200">
              <a:lnSpc>
                <a:spcPts val="5100"/>
              </a:lnSpc>
              <a:spcBef>
                <a:spcPts val="1200"/>
              </a:spcBef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Quadrupole and octupole shape transition in thorium </a:t>
            </a:r>
          </a:p>
        </p:txBody>
      </p:sp>
      <p:sp>
        <p:nvSpPr>
          <p:cNvPr id="411" name="J. Phys. G: Nucl. Part. Phys. 43 (2016) 024005"/>
          <p:cNvSpPr txBox="1"/>
          <p:nvPr/>
        </p:nvSpPr>
        <p:spPr>
          <a:xfrm>
            <a:off x="8598549" y="845469"/>
            <a:ext cx="4406252" cy="3810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3100"/>
              </a:lnSpc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00"/>
              <a:t>J. Phys. G: Nucl. Part. Phys. 43 (2016) 024005</a:t>
            </a:r>
            <a:r>
              <a:t> </a:t>
            </a: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6988" y="1226469"/>
            <a:ext cx="10410824" cy="5620506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…quadrupole-octupole…"/>
          <p:cNvSpPr txBox="1"/>
          <p:nvPr/>
        </p:nvSpPr>
        <p:spPr>
          <a:xfrm>
            <a:off x="224772" y="7243393"/>
            <a:ext cx="311107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…quadrupole-octupole </a:t>
            </a:r>
          </a:p>
          <a:p>
            <a:pPr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collective Hamiltonian:</a:t>
            </a: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1011" y="7341896"/>
            <a:ext cx="8040126" cy="18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th226_pes.pdf" descr="th226_p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927" y="381742"/>
            <a:ext cx="5599791" cy="4199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480" y="4715526"/>
            <a:ext cx="6043807" cy="4391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8205" y="931032"/>
            <a:ext cx="5704498" cy="7598754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Line"/>
          <p:cNvSpPr/>
          <p:nvPr/>
        </p:nvSpPr>
        <p:spPr>
          <a:xfrm>
            <a:off x="3905796" y="4133850"/>
            <a:ext cx="621853" cy="0"/>
          </a:xfrm>
          <a:prstGeom prst="line">
            <a:avLst/>
          </a:prstGeom>
          <a:ln w="508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0" name="Line"/>
          <p:cNvSpPr/>
          <p:nvPr/>
        </p:nvSpPr>
        <p:spPr>
          <a:xfrm flipV="1">
            <a:off x="4613234" y="3166276"/>
            <a:ext cx="1" cy="967575"/>
          </a:xfrm>
          <a:prstGeom prst="line">
            <a:avLst/>
          </a:prstGeom>
          <a:ln w="50800">
            <a:solidFill>
              <a:srgbClr val="FFFB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ystematics of reflection-asymmetric shapes"/>
          <p:cNvSpPr txBox="1"/>
          <p:nvPr/>
        </p:nvSpPr>
        <p:spPr>
          <a:xfrm>
            <a:off x="-1" y="484716"/>
            <a:ext cx="13004801" cy="57150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Systematics of reflection-asymmetric shapes</a:t>
            </a:r>
          </a:p>
        </p:txBody>
      </p:sp>
      <p:sp>
        <p:nvSpPr>
          <p:cNvPr id="423" name="Phys. Rev. C 96, 054303 (2017)"/>
          <p:cNvSpPr txBox="1"/>
          <p:nvPr/>
        </p:nvSpPr>
        <p:spPr>
          <a:xfrm>
            <a:off x="9475873" y="1056216"/>
            <a:ext cx="3528927" cy="3810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40" marR="40640" algn="l" defTabSz="927100">
              <a:defRPr sz="16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800"/>
              <a:t>Phys. Rev. C </a:t>
            </a:r>
            <a:r>
              <a:rPr b="1" sz="1800"/>
              <a:t>96</a:t>
            </a:r>
            <a:r>
              <a:rPr sz="1800"/>
              <a:t>, 054303 (2017)</a:t>
            </a:r>
            <a:r>
              <a:rPr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424" name="Quadrupole and octupole deformation energy surfaces, low-energy excitation spectra and transition rates in the isotopic chains: Xe, Ba, Ce, Nd, Sm, Gd, Rn, Ra, Th, U, Pu, Cm, Cf, and Fm."/>
          <p:cNvSpPr txBox="1"/>
          <p:nvPr/>
        </p:nvSpPr>
        <p:spPr>
          <a:xfrm>
            <a:off x="102951" y="7603066"/>
            <a:ext cx="5766871" cy="11176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EDA9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Quadrupole and octupole deformation energy surfaces, low-energy excitation spectra and transition rates in the isotopic chains: Xe, Ba, Ce, Nd, Sm, Gd, Rn, Ra, Th, U, Pu, Cm, Cf, and Fm.</a:t>
            </a:r>
          </a:p>
        </p:txBody>
      </p:sp>
      <p:pic>
        <p:nvPicPr>
          <p:cNvPr id="425" name="PES-Ba.pdf" descr="PES-B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51" y="2166355"/>
            <a:ext cx="6323250" cy="4673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ES-Ra.pdf" descr="PES-R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5663" y="2828310"/>
            <a:ext cx="6823437" cy="6341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diagram.png" descr="diagr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5056" y="556574"/>
            <a:ext cx="9974688" cy="9180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b2-eps-converted-to.pdf" descr="b2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811" y="535586"/>
            <a:ext cx="4045587" cy="2766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b3-eps-converted-to.pdf" descr="b3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2181" y="535586"/>
            <a:ext cx="4114742" cy="276681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Mean values of the quadrupole and octupole deformations  for the QOCH ground states 0+1."/>
          <p:cNvSpPr txBox="1"/>
          <p:nvPr/>
        </p:nvSpPr>
        <p:spPr>
          <a:xfrm>
            <a:off x="1840944" y="3526953"/>
            <a:ext cx="9322913" cy="3556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EDA9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Mean values of the quadrupole and octupole deformations  for the QOCH ground states 0</a:t>
            </a:r>
            <a:r>
              <a:rPr baseline="31999"/>
              <a:t>+</a:t>
            </a:r>
            <a:r>
              <a:rPr baseline="-5999"/>
              <a:t>1</a:t>
            </a:r>
            <a:r>
              <a:t>.</a:t>
            </a:r>
          </a:p>
        </p:txBody>
      </p:sp>
      <p:pic>
        <p:nvPicPr>
          <p:cNvPr id="433" name="Exp-Th-eps-converted-to.pdf" descr="Exp-Th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1940" y="4335711"/>
            <a:ext cx="5198597" cy="511302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6081" y="5728096"/>
            <a:ext cx="68961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…quadrupole-octupole…"/>
          <p:cNvSpPr txBox="1"/>
          <p:nvPr/>
        </p:nvSpPr>
        <p:spPr>
          <a:xfrm>
            <a:off x="311111" y="4546600"/>
            <a:ext cx="28114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…quadrupole-octupole </a:t>
            </a:r>
          </a:p>
          <a:p>
            <a: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collective Hamiltonian: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s.jpg" descr="shap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5567" y="4248694"/>
            <a:ext cx="10653666" cy="215785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Multipole expansion of the nuclear surface"/>
          <p:cNvSpPr txBox="1"/>
          <p:nvPr/>
        </p:nvSpPr>
        <p:spPr>
          <a:xfrm>
            <a:off x="2349411" y="1974849"/>
            <a:ext cx="8305978" cy="6223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Multipole expansion of the nuclear surface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BE3-eps-converted-to.pdf" descr="BE3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65" y="1644024"/>
            <a:ext cx="5947251" cy="601685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438" name="D0-eps-converted-to.pdf" descr="D0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5915" y="1644024"/>
            <a:ext cx="6024589" cy="601685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441" name="Image"/>
          <p:cNvGrpSpPr/>
          <p:nvPr/>
        </p:nvGrpSpPr>
        <p:grpSpPr>
          <a:xfrm>
            <a:off x="7478556" y="7869118"/>
            <a:ext cx="4182240" cy="1172281"/>
            <a:chOff x="0" y="0"/>
            <a:chExt cx="4182239" cy="1172279"/>
          </a:xfrm>
        </p:grpSpPr>
        <p:pic>
          <p:nvPicPr>
            <p:cNvPr id="44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928240" cy="8420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9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82240" cy="117228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imultaneous quadrupole and octupole shape transitions in Thorium"/>
          <p:cNvSpPr txBox="1"/>
          <p:nvPr/>
        </p:nvSpPr>
        <p:spPr>
          <a:xfrm>
            <a:off x="1037257" y="829733"/>
            <a:ext cx="10930286" cy="50800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Simultaneous quadrupole and octupole shape transitions in Thorium</a:t>
            </a:r>
          </a:p>
        </p:txBody>
      </p:sp>
      <p:sp>
        <p:nvSpPr>
          <p:cNvPr id="444" name="Z.P. Li, B.Y. Song, J.M. Yao D. Vretenar, and J. Meng, Phys. Lett. B 726 (2013) 866"/>
          <p:cNvSpPr txBox="1"/>
          <p:nvPr/>
        </p:nvSpPr>
        <p:spPr>
          <a:xfrm>
            <a:off x="5606429" y="1551516"/>
            <a:ext cx="6904299" cy="3175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Z.P. Li, B.Y. Song, J.M. Yao D. Vretenar, and J. Meng, Phys. Lett. B 726 (2013) 866  </a:t>
            </a:r>
          </a:p>
        </p:txBody>
      </p:sp>
      <p:pic>
        <p:nvPicPr>
          <p:cNvPr id="445" name="PES2n.pdf" descr="PES2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968" y="990600"/>
            <a:ext cx="9534923" cy="8549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33" y="764071"/>
            <a:ext cx="6626789" cy="411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3054" y="3065674"/>
            <a:ext cx="5923025" cy="6433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6647" y="4775200"/>
            <a:ext cx="4850562" cy="638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Extrapolation to Super-Heavy Nuclei"/>
          <p:cNvSpPr/>
          <p:nvPr/>
        </p:nvSpPr>
        <p:spPr>
          <a:xfrm>
            <a:off x="879950" y="1051983"/>
            <a:ext cx="11244900" cy="72390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Extrapolation to Super-Heavy Nuclei</a:t>
            </a:r>
          </a:p>
        </p:txBody>
      </p:sp>
      <p:sp>
        <p:nvSpPr>
          <p:cNvPr id="452" name="Much higher density of single-particle states close to the Fermi energy ➠ details of the evolution of deformed shells with nucleon number will have more pronounced effects on energy gaps, separation energies, Qα-values, band-heads in odd-A nuclei, K-isom"/>
          <p:cNvSpPr txBox="1"/>
          <p:nvPr/>
        </p:nvSpPr>
        <p:spPr>
          <a:xfrm>
            <a:off x="879950" y="3395133"/>
            <a:ext cx="11244900" cy="10160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Much higher density of single-particle states close to the Fermi energy ➠ details of the evolution of deformed shells with nucleon number will have more pronounced effects on energy gaps, separation energies, Q</a:t>
            </a:r>
            <a:r>
              <a:rPr baseline="-5999"/>
              <a:t>α</a:t>
            </a:r>
            <a:r>
              <a:t>-values, band-heads in odd-A nuclei, K-isomers …</a:t>
            </a:r>
          </a:p>
        </p:txBody>
      </p:sp>
      <p:sp>
        <p:nvSpPr>
          <p:cNvPr id="453" name="Much stronger competition between the attractive short-range nuclear interaction and the long-range electrostatic repulsion ➠ pronounced effects on the Coulomb, surface and isovector energies! Fast shape transitions! Exotic shapes!"/>
          <p:cNvSpPr txBox="1"/>
          <p:nvPr/>
        </p:nvSpPr>
        <p:spPr>
          <a:xfrm>
            <a:off x="854040" y="5240866"/>
            <a:ext cx="11296720" cy="10160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Much stronger competition between the attractive short-range nuclear interaction and the long-range electrostatic repulsion ➠ pronounced effects on the Coulomb, surface and isovector energies! Fast shape transitions! Exotic shapes!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2" grpId="1"/>
      <p:bldP build="whole" bldLvl="1" animBg="1" rev="0" advAuto="0" spid="45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ransactinides"/>
          <p:cNvSpPr/>
          <p:nvPr/>
        </p:nvSpPr>
        <p:spPr>
          <a:xfrm>
            <a:off x="496887" y="904875"/>
            <a:ext cx="12014201" cy="723900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Transactinides </a:t>
            </a:r>
          </a:p>
        </p:txBody>
      </p:sp>
      <p:pic>
        <p:nvPicPr>
          <p:cNvPr id="45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9900" y="2826554"/>
            <a:ext cx="12979400" cy="5301446"/>
          </a:xfrm>
          <a:prstGeom prst="rect">
            <a:avLst/>
          </a:prstGeom>
          <a:ln w="254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fig1-last.pdf" descr="fig1-las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162" y="1918278"/>
            <a:ext cx="5953526" cy="311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fig2-last.pdf" descr="fig2-las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1648" y="1918278"/>
            <a:ext cx="6652306" cy="3183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fig3-last.pdf" descr="fig3-last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785" y="5289212"/>
            <a:ext cx="6046280" cy="4020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fig4-last.pdf" descr="fig4-las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0889" y="5885977"/>
            <a:ext cx="6533065" cy="342370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transitions in super-heavy nuclei"/>
          <p:cNvSpPr/>
          <p:nvPr/>
        </p:nvSpPr>
        <p:spPr>
          <a:xfrm>
            <a:off x="578483" y="608998"/>
            <a:ext cx="11847834" cy="72390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uFillTx/>
              </a:defRPr>
            </a:pPr>
            <a:r>
              <a:rPr>
                <a:uFill>
                  <a:solidFill>
                    <a:srgbClr val="FFFFFF"/>
                  </a:solidFill>
                </a:uFill>
              </a:rPr>
              <a:t>Shape transitions in super-heavy nuclei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Fig3-eps-converted-to.pdf" descr="Fig3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1150" y="2137833"/>
            <a:ext cx="9842500" cy="6629401"/>
          </a:xfrm>
          <a:prstGeom prst="rect">
            <a:avLst/>
          </a:prstGeom>
          <a:ln w="25400"/>
        </p:spPr>
      </p:pic>
      <p:sp>
        <p:nvSpPr>
          <p:cNvPr id="465" name="Energy gaps are small. Shape stabilisation depends on how fast the shell structures…"/>
          <p:cNvSpPr txBox="1"/>
          <p:nvPr/>
        </p:nvSpPr>
        <p:spPr>
          <a:xfrm>
            <a:off x="820619" y="876299"/>
            <a:ext cx="11286209" cy="7874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Energy gaps are small. Shape stabilisation depends on how fast the shell structures </a:t>
            </a:r>
          </a:p>
          <a:p>
            <a:pPr algn="l" defTabSz="457200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vary with deformation!</a:t>
            </a:r>
          </a:p>
        </p:txBody>
      </p:sp>
      <p:sp>
        <p:nvSpPr>
          <p:cNvPr id="466" name="Phys. Rev. C 88, 044324 (2013)"/>
          <p:cNvSpPr txBox="1"/>
          <p:nvPr/>
        </p:nvSpPr>
        <p:spPr>
          <a:xfrm>
            <a:off x="8785987" y="8915399"/>
            <a:ext cx="3398194" cy="3810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800">
                <a:solidFill>
                  <a:srgbClr val="32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Phys. Rev. C </a:t>
            </a:r>
            <a:r>
              <a:rPr b="1"/>
              <a:t>88</a:t>
            </a:r>
            <a:r>
              <a:t>, 044324 (2013)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Hs_266-eps-converted-to.pdf" descr="Hs_266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500" y="1282700"/>
            <a:ext cx="4762500" cy="3590193"/>
          </a:xfrm>
          <a:prstGeom prst="rect">
            <a:avLst/>
          </a:prstGeom>
          <a:ln w="25400"/>
        </p:spPr>
      </p:pic>
      <p:pic>
        <p:nvPicPr>
          <p:cNvPr id="469" name="Hs_268-eps-converted-to.pdf" descr="Hs_268-eps-converted-t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0700" y="1282700"/>
            <a:ext cx="4762500" cy="3590193"/>
          </a:xfrm>
          <a:prstGeom prst="rect">
            <a:avLst/>
          </a:prstGeom>
          <a:ln w="25400"/>
        </p:spPr>
      </p:pic>
      <p:pic>
        <p:nvPicPr>
          <p:cNvPr id="470" name="Hs_270-eps-converted-to.pdf" descr="Hs_270-eps-converted-t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93200" y="1282700"/>
            <a:ext cx="4762500" cy="3590193"/>
          </a:xfrm>
          <a:prstGeom prst="rect">
            <a:avLst/>
          </a:prstGeom>
          <a:ln w="25400"/>
        </p:spPr>
      </p:pic>
      <p:pic>
        <p:nvPicPr>
          <p:cNvPr id="471" name="Hs_272-eps-converted-to.pdf" descr="Hs_272-eps-converted-to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17500" y="5829300"/>
            <a:ext cx="4762500" cy="3590193"/>
          </a:xfrm>
          <a:prstGeom prst="rect">
            <a:avLst/>
          </a:prstGeom>
          <a:ln w="25400"/>
        </p:spPr>
      </p:pic>
      <p:pic>
        <p:nvPicPr>
          <p:cNvPr id="472" name="Hs_276-eps-converted-to.pdf" descr="Hs_276-eps-converted-to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93200" y="5829300"/>
            <a:ext cx="4762500" cy="3590193"/>
          </a:xfrm>
          <a:prstGeom prst="rect">
            <a:avLst/>
          </a:prstGeom>
          <a:ln w="25400"/>
        </p:spPr>
      </p:pic>
      <p:pic>
        <p:nvPicPr>
          <p:cNvPr id="473" name="Hs_274-eps-converted-to.pdf" descr="Hs_274-eps-converted-to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30700" y="5829300"/>
            <a:ext cx="4762500" cy="3590193"/>
          </a:xfrm>
          <a:prstGeom prst="rect">
            <a:avLst/>
          </a:prstGeom>
          <a:ln w="254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riaxial shapes in the α-decay chain of 298120"/>
          <p:cNvSpPr txBox="1"/>
          <p:nvPr/>
        </p:nvSpPr>
        <p:spPr>
          <a:xfrm>
            <a:off x="352821" y="573249"/>
            <a:ext cx="6851461" cy="469901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175" marR="50175" algn="l" defTabSz="1168400">
              <a:defRPr sz="240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Triaxial shapes in the α-decay chain of </a:t>
            </a:r>
            <a:r>
              <a:rPr baseline="31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298</a:t>
            </a: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120</a:t>
            </a:r>
          </a:p>
        </p:txBody>
      </p:sp>
      <p:pic>
        <p:nvPicPr>
          <p:cNvPr id="47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21" y="1612900"/>
            <a:ext cx="12283679" cy="6515100"/>
          </a:xfrm>
          <a:prstGeom prst="rect">
            <a:avLst/>
          </a:prstGeom>
          <a:ln w="25400"/>
        </p:spPr>
      </p:pic>
      <p:sp>
        <p:nvSpPr>
          <p:cNvPr id="477" name="Fluctuations in shape degrees of freedom and configuration mixing ➠ influence on ground-state…"/>
          <p:cNvSpPr txBox="1"/>
          <p:nvPr/>
        </p:nvSpPr>
        <p:spPr>
          <a:xfrm>
            <a:off x="459767" y="8458199"/>
            <a:ext cx="11999467" cy="7112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Fluctuations in shape degrees of freedom and configuration mixing ➠ influence on ground-state </a:t>
            </a:r>
          </a:p>
          <a:p>
            <a:pPr algn="l" defTabSz="457200"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properties and transitions!</a:t>
            </a:r>
          </a:p>
        </p:txBody>
      </p:sp>
      <p:sp>
        <p:nvSpPr>
          <p:cNvPr id="478" name="Phys. Rev. C 86, 024317 (2012)"/>
          <p:cNvSpPr txBox="1"/>
          <p:nvPr/>
        </p:nvSpPr>
        <p:spPr>
          <a:xfrm>
            <a:off x="9861115" y="653988"/>
            <a:ext cx="2668440" cy="3175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32333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Phys. Rev. C </a:t>
            </a:r>
            <a:r>
              <a:rPr b="1"/>
              <a:t>86</a:t>
            </a:r>
            <a:r>
              <a:t>, 024317 (2012)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MF+BCS quadrupole and octupole constrained deformation energy surface of 226Th in the β2 − β3 plane."/>
          <p:cNvSpPr txBox="1"/>
          <p:nvPr/>
        </p:nvSpPr>
        <p:spPr>
          <a:xfrm>
            <a:off x="493948" y="901700"/>
            <a:ext cx="12016905" cy="482601"/>
          </a:xfrm>
          <a:prstGeom prst="rect">
            <a:avLst/>
          </a:prstGeom>
          <a:gradFill>
            <a:gsLst>
              <a:gs pos="0">
                <a:srgbClr val="A8D6FF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800"/>
              </a:lnSpc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RMF+BCS quadrupole and octupole constrained deformation energy surface of </a:t>
            </a:r>
            <a:r>
              <a:rPr baseline="27777"/>
              <a:t>226</a:t>
            </a:r>
            <a:r>
              <a:t>Th in the β</a:t>
            </a:r>
            <a:r>
              <a:rPr baseline="-16666"/>
              <a:t>2 </a:t>
            </a:r>
            <a:r>
              <a:t>− β</a:t>
            </a:r>
            <a:r>
              <a:rPr baseline="-16666"/>
              <a:t>3 </a:t>
            </a:r>
            <a:r>
              <a:t>plane. </a:t>
            </a:r>
          </a:p>
        </p:txBody>
      </p:sp>
      <p:pic>
        <p:nvPicPr>
          <p:cNvPr id="481" name="3DPES.pdf" descr="3DP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100" y="2070100"/>
            <a:ext cx="10388600" cy="726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40660" y="1502042"/>
            <a:ext cx="3142287" cy="20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11935" y="1828009"/>
            <a:ext cx="2971012" cy="238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12622"/>
            <a:ext cx="13004801" cy="397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333" y="5805311"/>
            <a:ext cx="2641601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tabilizing effect of closed shells →…"/>
          <p:cNvSpPr txBox="1"/>
          <p:nvPr/>
        </p:nvSpPr>
        <p:spPr>
          <a:xfrm>
            <a:off x="413603" y="787400"/>
            <a:ext cx="3981860" cy="6604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Stabilizing effect of closed shells → </a:t>
            </a:r>
          </a:p>
          <a:p>
            <a: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spherical shape </a:t>
            </a: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4933" y="5805311"/>
            <a:ext cx="4318001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Deformation-driving part of the effective interaction →…"/>
          <p:cNvSpPr txBox="1"/>
          <p:nvPr/>
        </p:nvSpPr>
        <p:spPr>
          <a:xfrm>
            <a:off x="4992282" y="787400"/>
            <a:ext cx="7790103" cy="6604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Deformation-driving part of the effective interaction → </a:t>
            </a:r>
          </a:p>
          <a:p>
            <a:pPr defTabSz="457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T=0 Q</a:t>
            </a:r>
            <a:r>
              <a:rPr baseline="-5999"/>
              <a:t>p</a:t>
            </a:r>
            <a:r>
              <a:t>∙Q</a:t>
            </a:r>
            <a:r>
              <a:rPr baseline="-5999"/>
              <a:t>n</a:t>
            </a:r>
            <a:r>
              <a:t> force </a:t>
            </a:r>
          </a:p>
        </p:txBody>
      </p:sp>
      <p:sp>
        <p:nvSpPr>
          <p:cNvPr id="247" name="Shape transitions within a single nucleus (shape coexistence) or as a function of nucleon number (shape evolution), present universal phenomena that occur in light, medium-heavy, heavy and superheavy nuclei."/>
          <p:cNvSpPr txBox="1"/>
          <p:nvPr/>
        </p:nvSpPr>
        <p:spPr>
          <a:xfrm>
            <a:off x="-2" y="6866466"/>
            <a:ext cx="13004803" cy="6604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Shape transitions within a single nucleus (shape coexistence) or as a function of nucleon number (shape evolution), present universal phenomena that occur in light, medium-heavy, heavy and superheavy nuclei.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rnary quasifission in collisions of actinide nuclei"/>
          <p:cNvSpPr txBox="1"/>
          <p:nvPr/>
        </p:nvSpPr>
        <p:spPr>
          <a:xfrm>
            <a:off x="928007" y="378883"/>
            <a:ext cx="11148785" cy="5969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Ternary quasifission in collisions of actinide nuclei</a:t>
            </a:r>
          </a:p>
        </p:txBody>
      </p:sp>
      <p:pic>
        <p:nvPicPr>
          <p:cNvPr id="4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76" y="9052641"/>
            <a:ext cx="6148020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Octupole deformation effects: central collision of 238U + 238U at energy Ec.m. = 900 MeV."/>
          <p:cNvSpPr txBox="1"/>
          <p:nvPr/>
        </p:nvSpPr>
        <p:spPr>
          <a:xfrm>
            <a:off x="928007" y="1303866"/>
            <a:ext cx="111487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Octupole deformation effects: central collision of </a:t>
            </a:r>
            <a:r>
              <a:rPr baseline="31999"/>
              <a:t>238</a:t>
            </a:r>
            <a:r>
              <a:t>U + </a:t>
            </a:r>
            <a:r>
              <a:rPr baseline="31999"/>
              <a:t>238</a:t>
            </a:r>
            <a:r>
              <a:t>U at energy E</a:t>
            </a:r>
            <a:r>
              <a:rPr baseline="-5999"/>
              <a:t>c.m.</a:t>
            </a:r>
            <a:r>
              <a:t> = 900 MeV.</a:t>
            </a:r>
          </a:p>
        </p:txBody>
      </p:sp>
      <p:pic>
        <p:nvPicPr>
          <p:cNvPr id="488" name="fig2.pdf" descr="fig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9920" y="1607388"/>
            <a:ext cx="10326827" cy="7465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U238-hh-800.gif" descr="U238-hh-80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876300"/>
            <a:ext cx="10668000" cy="800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airing effects: central collision of 238U + 238U at energy Ec.m. = 900 MeV."/>
          <p:cNvSpPr txBox="1"/>
          <p:nvPr/>
        </p:nvSpPr>
        <p:spPr>
          <a:xfrm>
            <a:off x="928007" y="541866"/>
            <a:ext cx="111487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Pairing effects: central collision of </a:t>
            </a:r>
            <a:r>
              <a:rPr baseline="31999"/>
              <a:t>238</a:t>
            </a:r>
            <a:r>
              <a:t>U + </a:t>
            </a:r>
            <a:r>
              <a:rPr baseline="31999"/>
              <a:t>238</a:t>
            </a:r>
            <a:r>
              <a:t>U at energy E</a:t>
            </a:r>
            <a:r>
              <a:rPr baseline="-5999"/>
              <a:t>c.m.</a:t>
            </a:r>
            <a:r>
              <a:t> = 900 MeV.</a:t>
            </a:r>
          </a:p>
        </p:txBody>
      </p:sp>
      <p:pic>
        <p:nvPicPr>
          <p:cNvPr id="493" name="fig7.pdf" descr="fig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3122" y="886143"/>
            <a:ext cx="11148785" cy="7981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76" y="9052641"/>
            <a:ext cx="6148020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U238-pairing-hh-800.gif" descr="U238-pairing-hh-80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876300"/>
            <a:ext cx="10668000" cy="800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Orientation effects: central (tail-to-tail) collision of 238U + 238U at energy Ec.m. = 1200 MeV."/>
          <p:cNvSpPr txBox="1"/>
          <p:nvPr/>
        </p:nvSpPr>
        <p:spPr>
          <a:xfrm>
            <a:off x="928007" y="480825"/>
            <a:ext cx="111487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Orientation effects: central (tail-to-tail) collision of </a:t>
            </a:r>
            <a:r>
              <a:rPr baseline="31999"/>
              <a:t>238</a:t>
            </a:r>
            <a:r>
              <a:t>U + </a:t>
            </a:r>
            <a:r>
              <a:rPr baseline="31999"/>
              <a:t>238</a:t>
            </a:r>
            <a:r>
              <a:t>U at energy E</a:t>
            </a:r>
            <a:r>
              <a:rPr baseline="-5999"/>
              <a:t>c.m.</a:t>
            </a:r>
            <a:r>
              <a:t> = 1200 MeV.</a:t>
            </a:r>
          </a:p>
        </p:txBody>
      </p:sp>
      <p:pic>
        <p:nvPicPr>
          <p:cNvPr id="499" name="fig10.pdf" descr="fig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0674" y="1271378"/>
            <a:ext cx="10571244" cy="7397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76" y="9052641"/>
            <a:ext cx="6148020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U238-pairing-tt-1200.gif" descr="U238-pairing-tt-120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876300"/>
            <a:ext cx="10668000" cy="800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U238-pairing-ht-1200.gif" descr="U238-pairing-ht-120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876300"/>
            <a:ext cx="10668000" cy="800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Orientation effects: central (tail-to-side) collision of 238U + 238U at energy Ec.m. = 1300 MeV."/>
          <p:cNvSpPr txBox="1"/>
          <p:nvPr/>
        </p:nvSpPr>
        <p:spPr>
          <a:xfrm>
            <a:off x="928007" y="457199"/>
            <a:ext cx="111487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Orientation effects: central (tail-to-side) collision of </a:t>
            </a:r>
            <a:r>
              <a:rPr baseline="31999"/>
              <a:t>238</a:t>
            </a:r>
            <a:r>
              <a:t>U + </a:t>
            </a:r>
            <a:r>
              <a:rPr baseline="31999"/>
              <a:t>238</a:t>
            </a:r>
            <a:r>
              <a:t>U at energy E</a:t>
            </a:r>
            <a:r>
              <a:rPr baseline="-5999"/>
              <a:t>c.m.</a:t>
            </a:r>
            <a:r>
              <a:t> = 1300 MeV.</a:t>
            </a:r>
          </a:p>
        </p:txBody>
      </p:sp>
      <p:pic>
        <p:nvPicPr>
          <p:cNvPr id="507" name="fig12.pdf" descr="fig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673" y="634623"/>
            <a:ext cx="11355454" cy="44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fig13.pdf" descr="fig13.pdf"/>
          <p:cNvPicPr>
            <a:picLocks noChangeAspect="1"/>
          </p:cNvPicPr>
          <p:nvPr/>
        </p:nvPicPr>
        <p:blipFill>
          <a:blip r:embed="rId3">
            <a:extLst/>
          </a:blip>
          <a:srcRect l="0" t="2789" r="0" b="0"/>
          <a:stretch>
            <a:fillRect/>
          </a:stretch>
        </p:blipFill>
        <p:spPr>
          <a:xfrm>
            <a:off x="1359693" y="4851317"/>
            <a:ext cx="9445367" cy="3701083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The average number of protons and neutrons in the heavy, and light fragments as functions of the c.m.s. energy for the central 238U + 238U collision, with tail-to-side initial orientation."/>
          <p:cNvSpPr txBox="1"/>
          <p:nvPr/>
        </p:nvSpPr>
        <p:spPr>
          <a:xfrm>
            <a:off x="400612" y="8688916"/>
            <a:ext cx="1220357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average number of protons and neutrons in the heavy, and light fragments as functions of the c.m.s. energy for the central </a:t>
            </a:r>
            <a:r>
              <a:rPr baseline="25000"/>
              <a:t>238</a:t>
            </a:r>
            <a:r>
              <a:t>U + </a:t>
            </a:r>
            <a:r>
              <a:rPr baseline="25000"/>
              <a:t>238</a:t>
            </a:r>
            <a:r>
              <a:t>U collision, with tail-to-side initial orientation.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Localization and clustering in nucleonic matter"/>
          <p:cNvSpPr txBox="1"/>
          <p:nvPr/>
        </p:nvSpPr>
        <p:spPr>
          <a:xfrm>
            <a:off x="642228" y="511809"/>
            <a:ext cx="7094191" cy="4699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Localization and clustering in nucleonic matter </a:t>
            </a:r>
          </a:p>
        </p:txBody>
      </p:sp>
      <p:sp>
        <p:nvSpPr>
          <p:cNvPr id="250" name="…quantality parameter:"/>
          <p:cNvSpPr txBox="1"/>
          <p:nvPr/>
        </p:nvSpPr>
        <p:spPr>
          <a:xfrm>
            <a:off x="613806" y="2512060"/>
            <a:ext cx="277992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…quantality parameter: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1690" y="2104972"/>
            <a:ext cx="2563827" cy="119517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➠ ratio of the zero-point kinetic energy of the confined particle to its potential energy."/>
          <p:cNvSpPr txBox="1"/>
          <p:nvPr/>
        </p:nvSpPr>
        <p:spPr>
          <a:xfrm>
            <a:off x="7342116" y="2499360"/>
            <a:ext cx="509401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➠ ratio of the zero-point kinetic energy of the confined particle to its potential energy. </a:t>
            </a:r>
          </a:p>
        </p:txBody>
      </p:sp>
      <p:sp>
        <p:nvSpPr>
          <p:cNvPr id="253" name="inter-particle distance"/>
          <p:cNvSpPr txBox="1"/>
          <p:nvPr/>
        </p:nvSpPr>
        <p:spPr>
          <a:xfrm>
            <a:off x="3242776" y="3630929"/>
            <a:ext cx="2270820" cy="3556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inter-particle distance</a:t>
            </a:r>
          </a:p>
        </p:txBody>
      </p:sp>
      <p:sp>
        <p:nvSpPr>
          <p:cNvPr id="254" name="depth of the potential"/>
          <p:cNvSpPr txBox="1"/>
          <p:nvPr/>
        </p:nvSpPr>
        <p:spPr>
          <a:xfrm>
            <a:off x="6116776" y="3630929"/>
            <a:ext cx="2292946" cy="3556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depth of the potential</a:t>
            </a:r>
          </a:p>
        </p:txBody>
      </p:sp>
      <p:sp>
        <p:nvSpPr>
          <p:cNvPr id="255" name="Line"/>
          <p:cNvSpPr/>
          <p:nvPr/>
        </p:nvSpPr>
        <p:spPr>
          <a:xfrm flipH="1" flipV="1">
            <a:off x="6114945" y="3150223"/>
            <a:ext cx="748135" cy="494809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6" name="Line"/>
          <p:cNvSpPr/>
          <p:nvPr/>
        </p:nvSpPr>
        <p:spPr>
          <a:xfrm flipV="1">
            <a:off x="4412682" y="3158312"/>
            <a:ext cx="901653" cy="47831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7" name="B. Mottelson ➠ the transition between a solid phase (small kinetic energy compared to the potential at equilibrium) and a liquid (relatively large kinetic energy in comparison to the depth of the potential) occurs for ΛMot ≃ 0.1."/>
          <p:cNvSpPr txBox="1"/>
          <p:nvPr/>
        </p:nvSpPr>
        <p:spPr>
          <a:xfrm>
            <a:off x="321548" y="5069096"/>
            <a:ext cx="11530357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B. Mottelson ➠ the transition between a solid phase (small kinetic energy compared to the potential at equilibrium) and a liquid (relatively large kinetic energy in comparison to the depth of the potential) occurs for Λ</a:t>
            </a:r>
            <a:r>
              <a:rPr baseline="-16666"/>
              <a:t>Mot </a:t>
            </a:r>
            <a:r>
              <a:t>≃ 0.1. </a:t>
            </a:r>
          </a:p>
        </p:txBody>
      </p:sp>
      <p:sp>
        <p:nvSpPr>
          <p:cNvPr id="258" name="For nuclear matter: the inter-nucleon distance ~ 1 fm, the strength of the nucleon-nucleon interaction |V0|≃100 MeV, mc2 ≃ 940 MeV ⇒ ΛMot ≃ 0.4 is a characteristic value for the nuclear quantum liquid phase."/>
          <p:cNvSpPr txBox="1"/>
          <p:nvPr/>
        </p:nvSpPr>
        <p:spPr>
          <a:xfrm>
            <a:off x="394150" y="7007327"/>
            <a:ext cx="12216500" cy="8001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nuclear matter: the inter-nucleon distance ~ 1 fm, the strength of the nucleon-nucleon interaction |V</a:t>
            </a:r>
            <a:r>
              <a:rPr baseline="-16666"/>
              <a:t>0</a:t>
            </a:r>
            <a:r>
              <a:t>|≃100 MeV, mc</a:t>
            </a:r>
            <a:r>
              <a:rPr baseline="27777"/>
              <a:t>2 </a:t>
            </a:r>
            <a:r>
              <a:t>≃ 940 MeV ⇒ </a:t>
            </a:r>
            <a:r>
              <a:rPr>
                <a:solidFill>
                  <a:srgbClr val="941751"/>
                </a:solidFill>
              </a:rPr>
              <a:t>Λ</a:t>
            </a:r>
            <a:r>
              <a:rPr baseline="-16666">
                <a:solidFill>
                  <a:srgbClr val="941751"/>
                </a:solidFill>
              </a:rPr>
              <a:t>Mot </a:t>
            </a:r>
            <a:r>
              <a:rPr>
                <a:solidFill>
                  <a:srgbClr val="941751"/>
                </a:solidFill>
              </a:rPr>
              <a:t>≃ 0.4 is a characteristic value for the nuclear quantum liquid phase. </a:t>
            </a:r>
          </a:p>
        </p:txBody>
      </p:sp>
      <p:sp>
        <p:nvSpPr>
          <p:cNvPr id="259" name="J. P. Ebran, E. Khan, T. Nikšić, and D. Vretenar, J. Phys. G 44, 103001 (2017)"/>
          <p:cNvSpPr txBox="1"/>
          <p:nvPr/>
        </p:nvSpPr>
        <p:spPr>
          <a:xfrm>
            <a:off x="5663686" y="8767757"/>
            <a:ext cx="6925411" cy="3302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algn="l" defTabSz="457200">
              <a:spcBef>
                <a:spcPts val="1200"/>
              </a:spcBef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J. P. Ebran, E. Khan, T. Nikšić, and D. Vretenar, </a:t>
            </a:r>
            <a:r>
              <a:rPr>
                <a:solidFill>
                  <a:srgbClr val="0000FF"/>
                </a:solidFill>
              </a:rPr>
              <a:t>J. Phys. G </a:t>
            </a:r>
            <a:r>
              <a:rPr b="1">
                <a:solidFill>
                  <a:srgbClr val="0000FF"/>
                </a:solidFill>
              </a:rPr>
              <a:t>44</a:t>
            </a:r>
            <a:r>
              <a:t>, </a:t>
            </a:r>
            <a:r>
              <a:rPr>
                <a:solidFill>
                  <a:srgbClr val="0000FF"/>
                </a:solidFill>
              </a:rPr>
              <a:t>103001 </a:t>
            </a:r>
            <a:r>
              <a:t>(</a:t>
            </a:r>
            <a:r>
              <a:rPr>
                <a:solidFill>
                  <a:srgbClr val="0000FF"/>
                </a:solidFill>
              </a:rPr>
              <a:t>2017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Liquid-cluster transition in finite nuclei"/>
          <p:cNvSpPr txBox="1"/>
          <p:nvPr/>
        </p:nvSpPr>
        <p:spPr>
          <a:xfrm>
            <a:off x="604222" y="679449"/>
            <a:ext cx="5531347" cy="4699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Liquid-cluster transition in finite nuclei</a:t>
            </a:r>
          </a:p>
        </p:txBody>
      </p:sp>
      <p:sp>
        <p:nvSpPr>
          <p:cNvPr id="262" name="…the de Broglie wavelength for the motion of nucleons:"/>
          <p:cNvSpPr txBox="1"/>
          <p:nvPr/>
        </p:nvSpPr>
        <p:spPr>
          <a:xfrm>
            <a:off x="624462" y="1673860"/>
            <a:ext cx="636698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…the de Broglie wavelength for the motion of nucleons: 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6473" y="1673860"/>
            <a:ext cx="3037371" cy="39751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… for E ~ 0 and V = − V0  ⇒"/>
          <p:cNvSpPr txBox="1"/>
          <p:nvPr/>
        </p:nvSpPr>
        <p:spPr>
          <a:xfrm>
            <a:off x="625622" y="2368878"/>
            <a:ext cx="3077357" cy="39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… for E ~ 0 and V = − V</a:t>
            </a:r>
            <a:r>
              <a:rPr baseline="-5999"/>
              <a:t>0</a:t>
            </a:r>
            <a:r>
              <a:t>  ⇒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6804" y="2349646"/>
            <a:ext cx="2213649" cy="43743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… no nuclear mass or size dependence!"/>
          <p:cNvSpPr txBox="1"/>
          <p:nvPr/>
        </p:nvSpPr>
        <p:spPr>
          <a:xfrm>
            <a:off x="6424278" y="2377863"/>
            <a:ext cx="456150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… no nuclear mass or size dependence!</a:t>
            </a:r>
          </a:p>
        </p:txBody>
      </p:sp>
      <p:sp>
        <p:nvSpPr>
          <p:cNvPr id="267" name="DEF. Localization parameter:"/>
          <p:cNvSpPr txBox="1"/>
          <p:nvPr/>
        </p:nvSpPr>
        <p:spPr>
          <a:xfrm>
            <a:off x="643772" y="3482340"/>
            <a:ext cx="3264136" cy="3810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DEF. Localization parameter:</a:t>
            </a:r>
          </a:p>
        </p:txBody>
      </p:sp>
      <p:grpSp>
        <p:nvGrpSpPr>
          <p:cNvPr id="270" name="Image"/>
          <p:cNvGrpSpPr/>
          <p:nvPr/>
        </p:nvGrpSpPr>
        <p:grpSpPr>
          <a:xfrm>
            <a:off x="4220912" y="3179838"/>
            <a:ext cx="1980830" cy="1252698"/>
            <a:chOff x="0" y="0"/>
            <a:chExt cx="1980829" cy="1252697"/>
          </a:xfrm>
        </p:grpSpPr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1726830" cy="9224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80830" cy="1252698"/>
            </a:xfrm>
            <a:prstGeom prst="rect">
              <a:avLst/>
            </a:prstGeom>
            <a:effectLst/>
          </p:spPr>
        </p:pic>
      </p:grpSp>
      <p:pic>
        <p:nvPicPr>
          <p:cNvPr id="2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30673" y="4101963"/>
            <a:ext cx="2914688" cy="828314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…spatial dispersion of single-nucleon wave functions:"/>
          <p:cNvSpPr txBox="1"/>
          <p:nvPr/>
        </p:nvSpPr>
        <p:spPr>
          <a:xfrm>
            <a:off x="6514746" y="3482340"/>
            <a:ext cx="604952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…spatial dispersion of single-nucleon wave functions: </a:t>
            </a:r>
          </a:p>
        </p:txBody>
      </p:sp>
      <p:sp>
        <p:nvSpPr>
          <p:cNvPr id="273" name="For 𝛼loc &gt;&gt;1 ⇒ delocalised orbits of individual nucleons (Fermi liquid phase).…"/>
          <p:cNvSpPr txBox="1"/>
          <p:nvPr/>
        </p:nvSpPr>
        <p:spPr>
          <a:xfrm>
            <a:off x="641042" y="5286374"/>
            <a:ext cx="10897493" cy="1809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𝛼</a:t>
            </a:r>
            <a:r>
              <a:rPr baseline="-22666"/>
              <a:t>loc</a:t>
            </a:r>
            <a:r>
              <a:rPr baseline="-16666"/>
              <a:t> </a:t>
            </a:r>
            <a:r>
              <a:t>&gt;&gt;1 ⇒ delocalised orbits of individual nucleons (Fermi liquid phase). </a:t>
            </a:r>
          </a:p>
          <a:p>
            <a: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When 𝛼</a:t>
            </a:r>
            <a:r>
              <a:rPr baseline="-22666"/>
              <a:t>loc</a:t>
            </a:r>
            <a:r>
              <a:rPr baseline="-16666"/>
              <a:t> </a:t>
            </a:r>
            <a:r>
              <a:t>&lt;&lt;1 ⇒ localised nucleons (crystal-like structure). </a:t>
            </a:r>
          </a:p>
          <a:p>
            <a: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𝛼</a:t>
            </a:r>
            <a:r>
              <a:rPr baseline="-22666"/>
              <a:t>loc</a:t>
            </a:r>
            <a:r>
              <a:rPr baseline="-16666"/>
              <a:t> </a:t>
            </a:r>
            <a:r>
              <a:t>≈ 1 the spatial dispersion of the single-nucleon wave function ≈ inter-nucleon distance ⇒ transition from the quantum liquid phase to a hybrid phase of cluster states. 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53609" y="8230027"/>
            <a:ext cx="4674422" cy="229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12700" y="8519159"/>
            <a:ext cx="3539334" cy="238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lusters in light alpha-conjugate nuclei"/>
          <p:cNvSpPr txBox="1"/>
          <p:nvPr/>
        </p:nvSpPr>
        <p:spPr>
          <a:xfrm>
            <a:off x="662733" y="521969"/>
            <a:ext cx="6788371" cy="4699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Clusters in light alpha-conjugate nuclei</a:t>
            </a:r>
          </a:p>
        </p:txBody>
      </p:sp>
      <p:sp>
        <p:nvSpPr>
          <p:cNvPr id="278" name="Self-consistent mean-field calculations based on nuclear energy density functionals (EDFs), with constraints on mass multipole moments."/>
          <p:cNvSpPr txBox="1"/>
          <p:nvPr/>
        </p:nvSpPr>
        <p:spPr>
          <a:xfrm>
            <a:off x="644862" y="1432560"/>
            <a:ext cx="1187405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Self-consistent mean-field calculations based on nuclear energy density functionals (EDFs), with constraints on mass multipole moments. </a:t>
            </a:r>
          </a:p>
        </p:txBody>
      </p:sp>
      <p:sp>
        <p:nvSpPr>
          <p:cNvPr id="279" name="The confining potential determines the energy spacings between single-nucleon orbitals in deformed nuclei, the localization of the corresponding wave functions, and the degree of nucleonic density clustering."/>
          <p:cNvSpPr txBox="1"/>
          <p:nvPr/>
        </p:nvSpPr>
        <p:spPr>
          <a:xfrm>
            <a:off x="6330602" y="2732949"/>
            <a:ext cx="630168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confining potential determines the energy spacings between single-nucleon orbitals in deformed nuclei, the localization of the corresponding wave functions, and the degree of nucleonic density clustering. </a:t>
            </a:r>
          </a:p>
        </p:txBody>
      </p:sp>
      <p:sp>
        <p:nvSpPr>
          <p:cNvPr id="280" name="Cluster states cannot be isolated from the continuum of scattering states ⇒ open quantum systems."/>
          <p:cNvSpPr txBox="1"/>
          <p:nvPr/>
        </p:nvSpPr>
        <p:spPr>
          <a:xfrm>
            <a:off x="6340240" y="6303363"/>
            <a:ext cx="6099528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Cluster states cannot be isolated from the continuum of scattering states ⇒ open quantum systems.  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2765" y="2150142"/>
            <a:ext cx="4638412" cy="753741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20Ne"/>
          <p:cNvSpPr txBox="1"/>
          <p:nvPr/>
        </p:nvSpPr>
        <p:spPr>
          <a:xfrm>
            <a:off x="1031056" y="5588651"/>
            <a:ext cx="1087488" cy="6604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20</a:t>
            </a:r>
            <a:r>
              <a:t>Ne</a:t>
            </a:r>
          </a:p>
        </p:txBody>
      </p:sp>
      <p:pic>
        <p:nvPicPr>
          <p:cNvPr id="283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84986" y="8162552"/>
            <a:ext cx="3188119" cy="555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86718" y="8857774"/>
            <a:ext cx="3387123" cy="200423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Important role of nuclear shape deformation: removes the degeneracy of single-nucleon levels associated with spherical symmetry."/>
          <p:cNvSpPr txBox="1"/>
          <p:nvPr/>
        </p:nvSpPr>
        <p:spPr>
          <a:xfrm>
            <a:off x="6370820" y="4657855"/>
            <a:ext cx="644476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Important role of nuclear shape deformation: removes the degeneracy of single-nucleon levels associated with spherical symmetry.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" y="1979295"/>
            <a:ext cx="10591800" cy="679640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20Ne: axial quadrupole constrained calculations"/>
          <p:cNvSpPr txBox="1"/>
          <p:nvPr/>
        </p:nvSpPr>
        <p:spPr>
          <a:xfrm>
            <a:off x="599655" y="869949"/>
            <a:ext cx="7167762" cy="469901"/>
          </a:xfrm>
          <a:prstGeom prst="rect">
            <a:avLst/>
          </a:prstGeom>
          <a:gradFill>
            <a:gsLst>
              <a:gs pos="0">
                <a:srgbClr val="FFEDA9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20</a:t>
            </a:r>
            <a:r>
              <a:t>Ne: axial quadrupole constrained calculations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Nucleon localization functions:"/>
          <p:cNvSpPr txBox="1"/>
          <p:nvPr/>
        </p:nvSpPr>
        <p:spPr>
          <a:xfrm>
            <a:off x="638687" y="419099"/>
            <a:ext cx="3499322" cy="3810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Nucleon localization functions:</a:t>
            </a:r>
          </a:p>
        </p:txBody>
      </p:sp>
      <p:grpSp>
        <p:nvGrpSpPr>
          <p:cNvPr id="293" name="Image"/>
          <p:cNvGrpSpPr/>
          <p:nvPr/>
        </p:nvGrpSpPr>
        <p:grpSpPr>
          <a:xfrm>
            <a:off x="3203748" y="1437031"/>
            <a:ext cx="6597305" cy="1661122"/>
            <a:chOff x="0" y="0"/>
            <a:chExt cx="6597304" cy="1661121"/>
          </a:xfrm>
        </p:grpSpPr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000" y="88900"/>
              <a:ext cx="6343304" cy="13309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597306" cy="1661122"/>
            </a:xfrm>
            <a:prstGeom prst="rect">
              <a:avLst/>
            </a:prstGeom>
            <a:effectLst/>
          </p:spPr>
        </p:pic>
      </p:grpSp>
      <p:pic>
        <p:nvPicPr>
          <p:cNvPr id="2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3343" y="1884051"/>
            <a:ext cx="1204483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104" y="2370953"/>
            <a:ext cx="1212961" cy="342155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density"/>
          <p:cNvSpPr txBox="1"/>
          <p:nvPr/>
        </p:nvSpPr>
        <p:spPr>
          <a:xfrm>
            <a:off x="6667398" y="1090930"/>
            <a:ext cx="720279" cy="3175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density</a:t>
            </a:r>
          </a:p>
        </p:txBody>
      </p:sp>
      <p:sp>
        <p:nvSpPr>
          <p:cNvPr id="297" name="kinetic energy density"/>
          <p:cNvSpPr txBox="1"/>
          <p:nvPr/>
        </p:nvSpPr>
        <p:spPr>
          <a:xfrm>
            <a:off x="3784791" y="1090930"/>
            <a:ext cx="1986583" cy="3175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kinetic energy density</a:t>
            </a:r>
          </a:p>
        </p:txBody>
      </p:sp>
      <p:sp>
        <p:nvSpPr>
          <p:cNvPr id="298" name="current density"/>
          <p:cNvSpPr txBox="1"/>
          <p:nvPr/>
        </p:nvSpPr>
        <p:spPr>
          <a:xfrm>
            <a:off x="8283700" y="1090930"/>
            <a:ext cx="1383123" cy="317501"/>
          </a:xfrm>
          <a:prstGeom prst="rect">
            <a:avLst/>
          </a:prstGeom>
          <a:solidFill>
            <a:srgbClr val="FFED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current density</a:t>
            </a:r>
          </a:p>
        </p:txBody>
      </p:sp>
      <p:sp>
        <p:nvSpPr>
          <p:cNvPr id="299" name="Line"/>
          <p:cNvSpPr/>
          <p:nvPr/>
        </p:nvSpPr>
        <p:spPr>
          <a:xfrm>
            <a:off x="4719320" y="1407159"/>
            <a:ext cx="974795" cy="51143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0" name="Line"/>
          <p:cNvSpPr/>
          <p:nvPr/>
        </p:nvSpPr>
        <p:spPr>
          <a:xfrm flipH="1">
            <a:off x="6208174" y="1424939"/>
            <a:ext cx="807307" cy="510946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1" name="Line"/>
          <p:cNvSpPr/>
          <p:nvPr/>
        </p:nvSpPr>
        <p:spPr>
          <a:xfrm flipH="1">
            <a:off x="8559210" y="1407159"/>
            <a:ext cx="376511" cy="37651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78979" y="2058377"/>
            <a:ext cx="2563654" cy="41843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For homogeneous nuclear matter:"/>
          <p:cNvSpPr txBox="1"/>
          <p:nvPr/>
        </p:nvSpPr>
        <p:spPr>
          <a:xfrm>
            <a:off x="435313" y="3349003"/>
            <a:ext cx="390607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For homogeneous nuclear matter:</a:t>
            </a:r>
          </a:p>
        </p:txBody>
      </p:sp>
      <p:sp>
        <p:nvSpPr>
          <p:cNvPr id="304" name="For the 𝛂-cluster (four particles):"/>
          <p:cNvSpPr txBox="1"/>
          <p:nvPr/>
        </p:nvSpPr>
        <p:spPr>
          <a:xfrm>
            <a:off x="6861198" y="3346970"/>
            <a:ext cx="3642992" cy="385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For the 𝛂-cluster (four particles): </a:t>
            </a:r>
          </a:p>
        </p:txBody>
      </p:sp>
      <p:grpSp>
        <p:nvGrpSpPr>
          <p:cNvPr id="307" name="Image"/>
          <p:cNvGrpSpPr/>
          <p:nvPr/>
        </p:nvGrpSpPr>
        <p:grpSpPr>
          <a:xfrm>
            <a:off x="4395780" y="3241388"/>
            <a:ext cx="1618924" cy="748630"/>
            <a:chOff x="0" y="0"/>
            <a:chExt cx="1618922" cy="748628"/>
          </a:xfrm>
        </p:grpSpPr>
        <p:pic>
          <p:nvPicPr>
            <p:cNvPr id="30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1364923" cy="4184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18923" cy="748629"/>
            </a:xfrm>
            <a:prstGeom prst="rect">
              <a:avLst/>
            </a:prstGeom>
            <a:effectLst/>
          </p:spPr>
        </p:pic>
      </p:grpSp>
      <p:grpSp>
        <p:nvGrpSpPr>
          <p:cNvPr id="310" name="Image"/>
          <p:cNvGrpSpPr/>
          <p:nvPr/>
        </p:nvGrpSpPr>
        <p:grpSpPr>
          <a:xfrm>
            <a:off x="10721366" y="3241388"/>
            <a:ext cx="1850632" cy="748630"/>
            <a:chOff x="0" y="0"/>
            <a:chExt cx="1850630" cy="748628"/>
          </a:xfrm>
        </p:grpSpPr>
        <p:pic>
          <p:nvPicPr>
            <p:cNvPr id="309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1596631" cy="4184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8" name="Image" descr="Imag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850631" cy="748629"/>
            </a:xfrm>
            <a:prstGeom prst="rect">
              <a:avLst/>
            </a:prstGeom>
            <a:effectLst/>
          </p:spPr>
        </p:pic>
      </p:grpSp>
      <p:pic>
        <p:nvPicPr>
          <p:cNvPr id="31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08345" y="4147092"/>
            <a:ext cx="5388110" cy="504389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Proton localization function"/>
          <p:cNvSpPr txBox="1"/>
          <p:nvPr/>
        </p:nvSpPr>
        <p:spPr>
          <a:xfrm>
            <a:off x="1171043" y="4283961"/>
            <a:ext cx="2848770" cy="3556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Proton localization function </a:t>
            </a:r>
          </a:p>
        </p:txBody>
      </p:sp>
      <p:sp>
        <p:nvSpPr>
          <p:cNvPr id="313" name="total density (in nucleon/fm3 )"/>
          <p:cNvSpPr txBox="1"/>
          <p:nvPr/>
        </p:nvSpPr>
        <p:spPr>
          <a:xfrm>
            <a:off x="9180737" y="4252211"/>
            <a:ext cx="3061197" cy="4191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total density (in nucleon/fm</a:t>
            </a:r>
            <a:r>
              <a:rPr baseline="31250"/>
              <a:t>3 </a:t>
            </a:r>
            <a:r>
              <a:t>)</a:t>
            </a:r>
          </a:p>
        </p:txBody>
      </p:sp>
      <p:sp>
        <p:nvSpPr>
          <p:cNvPr id="314" name="20Ne"/>
          <p:cNvSpPr txBox="1"/>
          <p:nvPr/>
        </p:nvSpPr>
        <p:spPr>
          <a:xfrm>
            <a:off x="2473776" y="6278906"/>
            <a:ext cx="1087488" cy="660401"/>
          </a:xfrm>
          <a:prstGeom prst="rect">
            <a:avLst/>
          </a:prstGeom>
          <a:solidFill>
            <a:srgbClr val="C3D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20</a:t>
            </a:r>
            <a:r>
              <a:t>Ne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710581" y="9102303"/>
            <a:ext cx="4001509" cy="364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