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77" r:id="rId3"/>
    <p:sldId id="497" r:id="rId5"/>
    <p:sldId id="568" r:id="rId6"/>
    <p:sldId id="567" r:id="rId7"/>
    <p:sldId id="1965" r:id="rId8"/>
    <p:sldId id="629" r:id="rId9"/>
    <p:sldId id="628" r:id="rId10"/>
    <p:sldId id="1926" r:id="rId11"/>
    <p:sldId id="1931" r:id="rId12"/>
    <p:sldId id="685" r:id="rId13"/>
    <p:sldId id="469" r:id="rId14"/>
    <p:sldId id="1913" r:id="rId15"/>
    <p:sldId id="2230" r:id="rId16"/>
    <p:sldId id="2231" r:id="rId17"/>
    <p:sldId id="2232" r:id="rId18"/>
    <p:sldId id="496" r:id="rId19"/>
    <p:sldId id="2042" r:id="rId20"/>
    <p:sldId id="1881" r:id="rId21"/>
    <p:sldId id="2071" r:id="rId22"/>
    <p:sldId id="2072" r:id="rId23"/>
    <p:sldId id="2121" r:id="rId24"/>
    <p:sldId id="2194" r:id="rId25"/>
    <p:sldId id="2165" r:id="rId26"/>
    <p:sldId id="2195" r:id="rId27"/>
    <p:sldId id="2196" r:id="rId28"/>
    <p:sldId id="2166" r:id="rId29"/>
    <p:sldId id="2167" r:id="rId30"/>
    <p:sldId id="2168" r:id="rId31"/>
    <p:sldId id="2185" r:id="rId32"/>
    <p:sldId id="2171" r:id="rId33"/>
    <p:sldId id="2172" r:id="rId34"/>
    <p:sldId id="2173" r:id="rId35"/>
    <p:sldId id="2175" r:id="rId36"/>
    <p:sldId id="2176" r:id="rId37"/>
    <p:sldId id="2177" r:id="rId38"/>
    <p:sldId id="2178" r:id="rId39"/>
    <p:sldId id="2179" r:id="rId40"/>
    <p:sldId id="2180" r:id="rId41"/>
    <p:sldId id="2182" r:id="rId42"/>
    <p:sldId id="2183" r:id="rId43"/>
    <p:sldId id="2184" r:id="rId44"/>
    <p:sldId id="2198" r:id="rId45"/>
    <p:sldId id="2206" r:id="rId46"/>
    <p:sldId id="2207" r:id="rId47"/>
    <p:sldId id="2208" r:id="rId48"/>
    <p:sldId id="2209" r:id="rId49"/>
    <p:sldId id="2210" r:id="rId50"/>
    <p:sldId id="2008" r:id="rId51"/>
    <p:sldId id="2199" r:id="rId52"/>
    <p:sldId id="2200" r:id="rId53"/>
    <p:sldId id="2201" r:id="rId54"/>
    <p:sldId id="2202" r:id="rId55"/>
    <p:sldId id="2203" r:id="rId56"/>
    <p:sldId id="2204" r:id="rId57"/>
    <p:sldId id="2205" r:id="rId58"/>
    <p:sldId id="2192" r:id="rId59"/>
    <p:sldId id="2233" r:id="rId60"/>
  </p:sldIdLst>
  <p:sldSz cx="9144000" cy="6858000" type="screen4x3"/>
  <p:notesSz cx="7099300" cy="10234295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786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b21cn" initials="xb21cn" lastIdx="1" clrIdx="0"/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3399"/>
    <a:srgbClr val="C92B2F"/>
    <a:srgbClr val="FF00FF"/>
    <a:srgbClr val="9999FF"/>
    <a:srgbClr val="FF9966"/>
    <a:srgbClr val="66CC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3900" autoAdjust="0"/>
  </p:normalViewPr>
  <p:slideViewPr>
    <p:cSldViewPr showGuides="1">
      <p:cViewPr>
        <p:scale>
          <a:sx n="70" d="100"/>
          <a:sy n="70" d="100"/>
        </p:scale>
        <p:origin x="690" y="-24"/>
      </p:cViewPr>
      <p:guideLst>
        <p:guide orient="horz" pos="2205"/>
        <p:guide pos="3786"/>
        <p:guide pos="2880"/>
      </p:guideLst>
    </p:cSldViewPr>
  </p:slideViewPr>
  <p:outlineViewPr>
    <p:cViewPr>
      <p:scale>
        <a:sx n="33" d="100"/>
        <a:sy n="33" d="100"/>
      </p:scale>
      <p:origin x="0" y="33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276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CDDDF7B-33CD-4A21-A702-DAB473623E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86F92DB-4F0C-4CC6-8086-6F5688900A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kern="1200" dirty="0">
                <a:solidFill>
                  <a:srgbClr val="0000FF"/>
                </a:solidFill>
                <a:latin typeface="Book Antiqua" panose="02040602050305030304" pitchFamily="18" charset="0"/>
                <a:ea typeface="微软雅黑" panose="020B0503020204020204" charset="-122"/>
                <a:cs typeface="+mn-cs"/>
              </a:rPr>
              <a:t> </a:t>
            </a:r>
            <a:endParaRPr lang="zh-CN" altLang="en-US" sz="1800" kern="1200" dirty="0">
              <a:solidFill>
                <a:srgbClr val="0000FF"/>
              </a:solidFill>
              <a:latin typeface="Book Antiqua" panose="02040602050305030304" pitchFamily="18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81EC7-B937-4476-BEFC-D593CC6EA9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Z</a:t>
                </a:r>
                <a:r>
                  <a:rPr lang="zh-CN" altLang="en-US" dirty="0"/>
                  <a:t>方向极化的束流，已进行</a:t>
                </a:r>
                <a:r>
                  <a:rPr lang="en-US" altLang="zh-CN" dirty="0"/>
                  <a:t>φ</a:t>
                </a:r>
                <a:r>
                  <a:rPr lang="zh-CN" altLang="en-US" dirty="0"/>
                  <a:t>角随机化。使用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120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  <m:r>
                      <a:rPr lang="en-US" altLang="zh-CN" sz="12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120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</m:oMath>
                </a14:m>
                <a:r>
                  <a:rPr lang="zh-CN" altLang="en-US" dirty="0"/>
                  <a:t>确定反应平面（</a:t>
                </a:r>
                <a:r>
                  <a:rPr lang="en-US" altLang="zh-CN" dirty="0" err="1"/>
                  <a:t>xOz</a:t>
                </a:r>
                <a:r>
                  <a:rPr lang="zh-CN" altLang="en-US" dirty="0"/>
                  <a:t>），将该平面中与</a:t>
                </a:r>
                <a:r>
                  <a:rPr lang="en-US" altLang="zh-CN" dirty="0"/>
                  <a:t>z</a:t>
                </a:r>
                <a:r>
                  <a:rPr lang="zh-CN" altLang="en-US" dirty="0"/>
                  <a:t>轴垂直的方向定义为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方向，从而建立坐标系。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主要特征：</a:t>
                </a:r>
                <a:endParaRPr lang="en-US" dirty="0"/>
              </a:p>
              <a:p>
                <a:pPr marL="228600" indent="-228600"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zh-CN" altLang="en-US" dirty="0"/>
                  <a:t>始终为负，并随</a:t>
                </a:r>
                <a:r>
                  <a:rPr lang="en-US" altLang="zh-CN" dirty="0"/>
                  <a:t>b</a:t>
                </a:r>
                <a:r>
                  <a:rPr lang="zh-CN" altLang="en-US" dirty="0"/>
                  <a:t>的增大而增大，所以可以通过对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zh-CN" altLang="en-US" dirty="0"/>
                  <a:t>取截断来限制碰撞参数</a:t>
                </a:r>
                <a:r>
                  <a:rPr lang="en-US" altLang="zh-CN" dirty="0"/>
                  <a:t>b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pPr marL="228600" indent="-228600">
                  <a:buAutoNum type="arabicPeriod"/>
                </a:pPr>
                <a:r>
                  <a:rPr lang="en-US" altLang="zh-CN" sz="1200" dirty="0"/>
                  <a:t>b=5-7fm</a:t>
                </a:r>
                <a:r>
                  <a:rPr lang="zh-CN" altLang="en-US" sz="1200" dirty="0"/>
                  <a:t>时，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分布随 </a:t>
                </a:r>
                <a:r>
                  <a:rPr lang="en-US" altLang="zh-CN" dirty="0"/>
                  <a:t>γ </a:t>
                </a:r>
                <a:r>
                  <a:rPr lang="zh-CN" altLang="en-US" dirty="0"/>
                  <a:t>的变化不明显；</a:t>
                </a:r>
                <a:r>
                  <a:rPr lang="en-US" altLang="zh-CN" sz="1200" dirty="0"/>
                  <a:t>b=8-10fm</a:t>
                </a:r>
                <a:r>
                  <a:rPr lang="zh-CN" altLang="en-US" sz="1200" dirty="0"/>
                  <a:t>时变化显著，可以提取观测量。</a:t>
                </a:r>
                <a:endParaRPr lang="en-US" dirty="0"/>
              </a:p>
            </p:txBody>
          </p:sp>
        </mc:Choice>
        <mc:Fallback>
          <p:sp>
            <p:nvSpPr>
              <p:cNvPr id="3" name="备注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t="-1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7F5EE-3187-4D1E-AFBF-FB6021DEF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非极化束流，确定反应平面的方法与极化束流相同。除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随</a:t>
                </a:r>
                <a:r>
                  <a:rPr lang="en-US" altLang="zh-CN" dirty="0"/>
                  <a:t>b</a:t>
                </a:r>
                <a:r>
                  <a:rPr lang="zh-CN" altLang="en-US" dirty="0"/>
                  <a:t>的增大而增大外，其他特征几乎完全消失。</a:t>
                </a:r>
                <a:endParaRPr lang="en-US" dirty="0"/>
              </a:p>
            </p:txBody>
          </p:sp>
        </mc:Choice>
        <mc:Fallback>
          <p:sp>
            <p:nvSpPr>
              <p:cNvPr id="3" name="备注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t="-1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7F5EE-3187-4D1E-AFBF-FB6021DEF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在取</a:t>
                </a:r>
                <a:r>
                  <a:rPr lang="en-US" altLang="zh-CN" dirty="0"/>
                  <a:t>cut1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cut2</a:t>
                </a:r>
                <a:r>
                  <a:rPr lang="zh-CN" altLang="en-US" dirty="0"/>
                  <a:t>之后，不同极化情况下的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zh-CN" altLang="en-US" dirty="0"/>
                  <a:t>分布。可以看到</a:t>
                </a:r>
                <a:r>
                  <a:rPr lang="en-US" altLang="zh-CN" dirty="0"/>
                  <a:t>Y</a:t>
                </a:r>
                <a:r>
                  <a:rPr lang="zh-CN" altLang="en-US" dirty="0"/>
                  <a:t>方向极化和</a:t>
                </a:r>
                <a:r>
                  <a:rPr lang="en-US" altLang="zh-CN" dirty="0"/>
                  <a:t>Z</a:t>
                </a:r>
                <a:r>
                  <a:rPr lang="zh-CN" altLang="en-US" dirty="0"/>
                  <a:t>方向极化的分布随</a:t>
                </a:r>
                <a:r>
                  <a:rPr lang="en-US" altLang="zh-CN" dirty="0"/>
                  <a:t>γ</a:t>
                </a:r>
                <a:r>
                  <a:rPr lang="zh-CN" altLang="en-US" dirty="0"/>
                  <a:t>的变化趋势基本一致，而非极化情况的分布总是平坦的，并且事件数低一个量级。这就说明，即使束流的极化率不高（比如</a:t>
                </a:r>
                <a:r>
                  <a:rPr lang="en-US" altLang="zh-CN" dirty="0"/>
                  <a:t>50%</a:t>
                </a:r>
                <a:r>
                  <a:rPr lang="zh-CN" altLang="en-US" dirty="0"/>
                  <a:t>、甚至</a:t>
                </a:r>
                <a:r>
                  <a:rPr lang="en-US" altLang="zh-CN" dirty="0"/>
                  <a:t>30%</a:t>
                </a:r>
                <a:r>
                  <a:rPr lang="zh-CN" altLang="en-US" dirty="0"/>
                  <a:t>），极化带来的特征也应该是非常明显的。</a:t>
                </a:r>
                <a:endParaRPr lang="en-US" altLang="zh-CN" dirty="0"/>
              </a:p>
              <a:p>
                <a:endParaRPr lang="en-US" dirty="0"/>
              </a:p>
              <a:p>
                <a:r>
                  <a:rPr lang="zh-CN" altLang="en-US" dirty="0"/>
                  <a:t>横轴负半轴</a:t>
                </a:r>
                <a14:m>
                  <m:oMath xmlns:m="http://schemas.openxmlformats.org/officeDocument/2006/math">
                    <m:r>
                      <a:rPr lang="zh-CN" altLang="en-US" sz="12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（</m:t>
                    </m:r>
                    <m:sSubSup>
                      <m:sSubSupPr>
                        <m:ctrlPr>
                          <a:rPr lang="en-US" altLang="zh-CN" sz="1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altLang="zh-CN" sz="1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altLang="zh-CN" sz="1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zh-CN" altLang="en-US" dirty="0"/>
                  <a:t>）代表中子在外质子在里（即</a:t>
                </a:r>
                <a:r>
                  <a:rPr lang="en-US" altLang="zh-CN" dirty="0"/>
                  <a:t>P9</a:t>
                </a:r>
                <a:r>
                  <a:rPr lang="zh-CN" altLang="en-US" dirty="0"/>
                  <a:t>的示意图所展示的情况），正半轴则相反。两种情况之比的变化趋势在下一页</a:t>
                </a:r>
                <a:r>
                  <a:rPr lang="en-US" altLang="zh-CN" dirty="0"/>
                  <a:t>PPT</a:t>
                </a:r>
                <a:r>
                  <a:rPr lang="zh-CN" altLang="en-US" dirty="0"/>
                  <a:t>中展示。</a:t>
                </a:r>
                <a:endParaRPr lang="en-US" dirty="0"/>
              </a:p>
            </p:txBody>
          </p:sp>
        </mc:Choice>
        <mc:Fallback>
          <p:sp>
            <p:nvSpPr>
              <p:cNvPr id="3" name="备注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t="-1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7F5EE-3187-4D1E-AFBF-FB6021DEF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如图所示，紫色线示意非极化，因为分布平坦所以该比值始终为</a:t>
                </a:r>
                <a:r>
                  <a:rPr lang="en-US" altLang="zh-CN" dirty="0"/>
                  <a:t>1.</a:t>
                </a:r>
                <a:endParaRPr lang="en-US" altLang="zh-CN" dirty="0"/>
              </a:p>
              <a:p>
                <a:r>
                  <a:rPr lang="zh-CN" altLang="en-US" dirty="0"/>
                  <a:t>如果体系中库仑力主导（</a:t>
                </a:r>
                <a:r>
                  <a:rPr lang="en-US" altLang="zh-CN" dirty="0"/>
                  <a:t>Fc &gt; 2Fv</a:t>
                </a:r>
                <a:r>
                  <a:rPr lang="zh-CN" altLang="en-US" dirty="0"/>
                  <a:t>），质子感受到排斥力，更有可能在外面出射，即</a:t>
                </a:r>
                <a:r>
                  <a:rPr lang="en-US" altLang="zh-CN" dirty="0"/>
                  <a:t>R&gt;1</a:t>
                </a:r>
                <a:r>
                  <a:rPr lang="zh-CN" altLang="en-US" dirty="0"/>
                  <a:t>；</a:t>
                </a:r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dirty="0"/>
                  <a:t>如果体系中同位旋矢量力主导（</a:t>
                </a:r>
                <a:r>
                  <a:rPr lang="en-US" altLang="zh-CN" dirty="0"/>
                  <a:t>Fc &lt; 2Fv</a:t>
                </a:r>
                <a:r>
                  <a:rPr lang="zh-CN" altLang="en-US" dirty="0"/>
                  <a:t>），则中子更有可能在外面出射，即</a:t>
                </a:r>
                <a:r>
                  <a:rPr lang="en-US" altLang="zh-CN" dirty="0"/>
                  <a:t>R&lt;1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endParaRPr lang="en-US" dirty="0"/>
              </a:p>
              <a:p>
                <a:r>
                  <a:rPr lang="zh-CN" altLang="en-US" dirty="0"/>
                  <a:t>图中主要特征：</a:t>
                </a:r>
                <a:endParaRPr lang="en-US" altLang="zh-CN" dirty="0"/>
              </a:p>
              <a:p>
                <a:pPr marL="228600" indent="-228600">
                  <a:buAutoNum type="arabicPeriod"/>
                </a:pPr>
                <a:r>
                  <a:rPr lang="zh-CN" altLang="en-US" dirty="0"/>
                  <a:t>四条曲线趋势都是正相关：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⇒</m:t>
                    </m:r>
                    <m:f>
                      <m:f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sym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altLang="zh-CN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US" altLang="zh-CN" dirty="0"/>
              </a:p>
              <a:p>
                <a:pPr marL="228600" indent="-228600">
                  <a:buAutoNum type="arabicPeriod"/>
                </a:pPr>
                <a:r>
                  <a:rPr lang="en-US" altLang="zh-CN" dirty="0"/>
                  <a:t>Sn-124 </a:t>
                </a:r>
                <a:r>
                  <a:rPr lang="zh-CN" altLang="en-US" dirty="0"/>
                  <a:t>两种极化方式结果基本一致</a:t>
                </a:r>
                <a:endParaRPr lang="en-US" altLang="zh-CN" dirty="0"/>
              </a:p>
              <a:p>
                <a:pPr marL="228600" indent="-228600">
                  <a:buAutoNum type="arabicPeriod"/>
                </a:pPr>
                <a:r>
                  <a:rPr lang="en-US" altLang="zh-CN" dirty="0"/>
                  <a:t>Sn-112 </a:t>
                </a:r>
                <a:r>
                  <a:rPr lang="zh-CN" altLang="en-US" dirty="0"/>
                  <a:t>相对 </a:t>
                </a:r>
                <a:r>
                  <a:rPr lang="en-US" altLang="zh-CN" dirty="0"/>
                  <a:t>Sn-124 </a:t>
                </a:r>
                <a:r>
                  <a:rPr lang="zh-CN" altLang="en-US" dirty="0"/>
                  <a:t>整体抬高（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 ⇒</m:t>
                    </m:r>
                    <m:f>
                      <m:f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sym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altLang="zh-CN" sz="120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altLang="zh-CN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zh-CN" altLang="en-US" dirty="0"/>
                  <a:t>，同位旋矢量力更小，使得库仑力占主导，</a:t>
                </a:r>
                <a:r>
                  <a:rPr lang="en-US" altLang="zh-CN" dirty="0"/>
                  <a:t>R</a:t>
                </a:r>
                <a:r>
                  <a:rPr lang="zh-CN" altLang="en-US" dirty="0"/>
                  <a:t>整体抬高）</a:t>
                </a:r>
                <a:endParaRPr lang="en-US" altLang="zh-CN" dirty="0"/>
              </a:p>
              <a:p>
                <a:pPr marL="228600" marR="0" lvl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defRPr/>
                </a:pPr>
                <a:r>
                  <a:rPr lang="en-US" altLang="zh-CN" dirty="0"/>
                  <a:t>Pb-208 </a:t>
                </a:r>
                <a:r>
                  <a:rPr lang="zh-CN" altLang="en-US" dirty="0"/>
                  <a:t>相对 </a:t>
                </a:r>
                <a:r>
                  <a:rPr lang="en-US" altLang="zh-CN" dirty="0"/>
                  <a:t>Sn-124 </a:t>
                </a:r>
                <a:r>
                  <a:rPr lang="zh-CN" altLang="en-US" dirty="0"/>
                  <a:t>整体抬高（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 ⇒</m:t>
                    </m:r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zh-CN" altLang="en-US" dirty="0"/>
                  <a:t>，库仑力更大，使得库仑力占主导，</a:t>
                </a:r>
                <a:r>
                  <a:rPr lang="en-US" altLang="zh-CN" dirty="0"/>
                  <a:t>R</a:t>
                </a:r>
                <a:r>
                  <a:rPr lang="zh-CN" altLang="en-US" dirty="0"/>
                  <a:t>整体抬高）</a:t>
                </a:r>
                <a:endParaRPr lang="en-US" altLang="zh-CN" dirty="0"/>
              </a:p>
            </p:txBody>
          </p:sp>
        </mc:Choice>
        <mc:Fallback>
          <p:sp>
            <p:nvSpPr>
              <p:cNvPr id="3" name="备注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t="-11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7F5EE-3187-4D1E-AFBF-FB6021DEF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67561" y="6461135"/>
            <a:ext cx="2057400" cy="3651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fld id="{9565EDE5-12B2-4A26-A61F-906C88207933}" type="slidenum">
              <a:rPr lang="en-US" smtClean="0"/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5B82"/>
          </a:solidFill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Book Antiqua" panose="02040602050305030304" pitchFamily="18" charset="0"/>
                <a:ea typeface="微软雅黑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2E53-6C57-461D-A2E1-0998C886BC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30DC7-4477-4DE3-B55A-DEC06AF5A0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75.png"/><Relationship Id="rId2" Type="http://schemas.openxmlformats.org/officeDocument/2006/relationships/tags" Target="../tags/tag12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8.png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87.png"/><Relationship Id="rId7" Type="http://schemas.openxmlformats.org/officeDocument/2006/relationships/tags" Target="../tags/tag24.xml"/><Relationship Id="rId6" Type="http://schemas.openxmlformats.org/officeDocument/2006/relationships/image" Target="../media/image86.png"/><Relationship Id="rId5" Type="http://schemas.openxmlformats.org/officeDocument/2006/relationships/tags" Target="../tags/tag23.xml"/><Relationship Id="rId4" Type="http://schemas.openxmlformats.org/officeDocument/2006/relationships/image" Target="../media/image85.png"/><Relationship Id="rId3" Type="http://schemas.openxmlformats.org/officeDocument/2006/relationships/tags" Target="../tags/tag22.xml"/><Relationship Id="rId2" Type="http://schemas.openxmlformats.org/officeDocument/2006/relationships/image" Target="../media/image84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6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tags" Target="../tags/tag29.xml"/><Relationship Id="rId4" Type="http://schemas.openxmlformats.org/officeDocument/2006/relationships/image" Target="../media/image89.png"/><Relationship Id="rId3" Type="http://schemas.openxmlformats.org/officeDocument/2006/relationships/tags" Target="../tags/tag28.xml"/><Relationship Id="rId2" Type="http://schemas.openxmlformats.org/officeDocument/2006/relationships/image" Target="../media/image88.png"/><Relationship Id="rId1" Type="http://schemas.openxmlformats.org/officeDocument/2006/relationships/tags" Target="../tags/tag2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image" Target="../media/image93.png"/><Relationship Id="rId7" Type="http://schemas.openxmlformats.org/officeDocument/2006/relationships/tags" Target="../tags/tag33.xml"/><Relationship Id="rId6" Type="http://schemas.openxmlformats.org/officeDocument/2006/relationships/image" Target="../media/image92.png"/><Relationship Id="rId5" Type="http://schemas.openxmlformats.org/officeDocument/2006/relationships/tags" Target="../tags/tag32.xml"/><Relationship Id="rId4" Type="http://schemas.openxmlformats.org/officeDocument/2006/relationships/image" Target="../media/image91.png"/><Relationship Id="rId3" Type="http://schemas.openxmlformats.org/officeDocument/2006/relationships/tags" Target="../tags/tag31.xml"/><Relationship Id="rId2" Type="http://schemas.openxmlformats.org/officeDocument/2006/relationships/image" Target="../media/image90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4.png"/><Relationship Id="rId1" Type="http://schemas.openxmlformats.org/officeDocument/2006/relationships/tags" Target="../tags/tag3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97.png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tags" Target="../tags/tag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6" Type="http://schemas.openxmlformats.org/officeDocument/2006/relationships/tags" Target="../tags/tag3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6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116.png"/><Relationship Id="rId7" Type="http://schemas.openxmlformats.org/officeDocument/2006/relationships/tags" Target="../tags/tag4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9" Type="http://schemas.openxmlformats.org/officeDocument/2006/relationships/notesSlide" Target="../notesSlides/notesSlide16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18.png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image" Target="../media/image117.png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8" Type="http://schemas.openxmlformats.org/officeDocument/2006/relationships/tags" Target="../tags/tag52.xml"/><Relationship Id="rId7" Type="http://schemas.openxmlformats.org/officeDocument/2006/relationships/image" Target="../media/image123.emf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image" Target="../media/image127.jpeg"/><Relationship Id="rId5" Type="http://schemas.openxmlformats.org/officeDocument/2006/relationships/tags" Target="../tags/tag55.xml"/><Relationship Id="rId4" Type="http://schemas.openxmlformats.org/officeDocument/2006/relationships/image" Target="../media/image126.png"/><Relationship Id="rId3" Type="http://schemas.openxmlformats.org/officeDocument/2006/relationships/tags" Target="../tags/tag54.xml"/><Relationship Id="rId24" Type="http://schemas.openxmlformats.org/officeDocument/2006/relationships/notesSlide" Target="../notesSlides/notesSlide18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130.png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53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image" Target="../media/image129.png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image" Target="../media/image128.png"/><Relationship Id="rId1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0.pn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7.png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5" Type="http://schemas.openxmlformats.org/officeDocument/2006/relationships/notesSlide" Target="../notesSlides/notesSlide23.xml"/><Relationship Id="rId84" Type="http://schemas.openxmlformats.org/officeDocument/2006/relationships/slideLayout" Target="../slideLayouts/slideLayout2.xml"/><Relationship Id="rId83" Type="http://schemas.openxmlformats.org/officeDocument/2006/relationships/tags" Target="../tags/tag150.xml"/><Relationship Id="rId82" Type="http://schemas.openxmlformats.org/officeDocument/2006/relationships/tags" Target="../tags/tag149.xml"/><Relationship Id="rId81" Type="http://schemas.openxmlformats.org/officeDocument/2006/relationships/tags" Target="../tags/tag148.xml"/><Relationship Id="rId80" Type="http://schemas.openxmlformats.org/officeDocument/2006/relationships/image" Target="../media/image149.png"/><Relationship Id="rId8" Type="http://schemas.openxmlformats.org/officeDocument/2006/relationships/tags" Target="../tags/tag77.xml"/><Relationship Id="rId79" Type="http://schemas.openxmlformats.org/officeDocument/2006/relationships/tags" Target="../tags/tag147.xml"/><Relationship Id="rId78" Type="http://schemas.openxmlformats.org/officeDocument/2006/relationships/tags" Target="../tags/tag146.xml"/><Relationship Id="rId77" Type="http://schemas.openxmlformats.org/officeDocument/2006/relationships/image" Target="../media/image148.png"/><Relationship Id="rId76" Type="http://schemas.openxmlformats.org/officeDocument/2006/relationships/tags" Target="../tags/tag145.xml"/><Relationship Id="rId75" Type="http://schemas.openxmlformats.org/officeDocument/2006/relationships/tags" Target="../tags/tag144.xml"/><Relationship Id="rId74" Type="http://schemas.openxmlformats.org/officeDocument/2006/relationships/tags" Target="../tags/tag143.xml"/><Relationship Id="rId73" Type="http://schemas.openxmlformats.org/officeDocument/2006/relationships/tags" Target="../tags/tag142.xml"/><Relationship Id="rId72" Type="http://schemas.openxmlformats.org/officeDocument/2006/relationships/tags" Target="../tags/tag141.xml"/><Relationship Id="rId71" Type="http://schemas.openxmlformats.org/officeDocument/2006/relationships/tags" Target="../tags/tag140.xml"/><Relationship Id="rId70" Type="http://schemas.openxmlformats.org/officeDocument/2006/relationships/tags" Target="../tags/tag139.xml"/><Relationship Id="rId7" Type="http://schemas.openxmlformats.org/officeDocument/2006/relationships/tags" Target="../tags/tag76.xml"/><Relationship Id="rId69" Type="http://schemas.openxmlformats.org/officeDocument/2006/relationships/tags" Target="../tags/tag138.xml"/><Relationship Id="rId68" Type="http://schemas.openxmlformats.org/officeDocument/2006/relationships/tags" Target="../tags/tag137.xml"/><Relationship Id="rId67" Type="http://schemas.openxmlformats.org/officeDocument/2006/relationships/tags" Target="../tags/tag136.xml"/><Relationship Id="rId66" Type="http://schemas.openxmlformats.org/officeDocument/2006/relationships/tags" Target="../tags/tag135.xml"/><Relationship Id="rId65" Type="http://schemas.openxmlformats.org/officeDocument/2006/relationships/tags" Target="../tags/tag134.xml"/><Relationship Id="rId64" Type="http://schemas.openxmlformats.org/officeDocument/2006/relationships/tags" Target="../tags/tag133.xml"/><Relationship Id="rId63" Type="http://schemas.openxmlformats.org/officeDocument/2006/relationships/tags" Target="../tags/tag132.xml"/><Relationship Id="rId62" Type="http://schemas.openxmlformats.org/officeDocument/2006/relationships/tags" Target="../tags/tag131.xml"/><Relationship Id="rId61" Type="http://schemas.openxmlformats.org/officeDocument/2006/relationships/tags" Target="../tags/tag130.xml"/><Relationship Id="rId60" Type="http://schemas.openxmlformats.org/officeDocument/2006/relationships/tags" Target="../tags/tag129.xml"/><Relationship Id="rId6" Type="http://schemas.openxmlformats.org/officeDocument/2006/relationships/tags" Target="../tags/tag75.xml"/><Relationship Id="rId59" Type="http://schemas.openxmlformats.org/officeDocument/2006/relationships/tags" Target="../tags/tag128.xml"/><Relationship Id="rId58" Type="http://schemas.openxmlformats.org/officeDocument/2006/relationships/tags" Target="../tags/tag127.xml"/><Relationship Id="rId57" Type="http://schemas.openxmlformats.org/officeDocument/2006/relationships/tags" Target="../tags/tag126.xml"/><Relationship Id="rId56" Type="http://schemas.openxmlformats.org/officeDocument/2006/relationships/tags" Target="../tags/tag125.xml"/><Relationship Id="rId55" Type="http://schemas.openxmlformats.org/officeDocument/2006/relationships/tags" Target="../tags/tag124.xml"/><Relationship Id="rId54" Type="http://schemas.openxmlformats.org/officeDocument/2006/relationships/tags" Target="../tags/tag123.xml"/><Relationship Id="rId53" Type="http://schemas.openxmlformats.org/officeDocument/2006/relationships/tags" Target="../tags/tag122.xml"/><Relationship Id="rId52" Type="http://schemas.openxmlformats.org/officeDocument/2006/relationships/tags" Target="../tags/tag121.xml"/><Relationship Id="rId51" Type="http://schemas.openxmlformats.org/officeDocument/2006/relationships/tags" Target="../tags/tag120.xml"/><Relationship Id="rId50" Type="http://schemas.openxmlformats.org/officeDocument/2006/relationships/tags" Target="../tags/tag119.xml"/><Relationship Id="rId5" Type="http://schemas.openxmlformats.org/officeDocument/2006/relationships/tags" Target="../tags/tag74.xml"/><Relationship Id="rId49" Type="http://schemas.openxmlformats.org/officeDocument/2006/relationships/tags" Target="../tags/tag118.xml"/><Relationship Id="rId48" Type="http://schemas.openxmlformats.org/officeDocument/2006/relationships/tags" Target="../tags/tag117.xml"/><Relationship Id="rId47" Type="http://schemas.openxmlformats.org/officeDocument/2006/relationships/tags" Target="../tags/tag116.xml"/><Relationship Id="rId46" Type="http://schemas.openxmlformats.org/officeDocument/2006/relationships/tags" Target="../tags/tag115.xml"/><Relationship Id="rId45" Type="http://schemas.openxmlformats.org/officeDocument/2006/relationships/tags" Target="../tags/tag114.xml"/><Relationship Id="rId44" Type="http://schemas.openxmlformats.org/officeDocument/2006/relationships/tags" Target="../tags/tag113.xml"/><Relationship Id="rId43" Type="http://schemas.openxmlformats.org/officeDocument/2006/relationships/tags" Target="../tags/tag112.xml"/><Relationship Id="rId42" Type="http://schemas.openxmlformats.org/officeDocument/2006/relationships/tags" Target="../tags/tag111.xml"/><Relationship Id="rId41" Type="http://schemas.openxmlformats.org/officeDocument/2006/relationships/tags" Target="../tags/tag110.xml"/><Relationship Id="rId40" Type="http://schemas.openxmlformats.org/officeDocument/2006/relationships/tags" Target="../tags/tag109.xml"/><Relationship Id="rId4" Type="http://schemas.openxmlformats.org/officeDocument/2006/relationships/tags" Target="../tags/tag73.xml"/><Relationship Id="rId39" Type="http://schemas.openxmlformats.org/officeDocument/2006/relationships/tags" Target="../tags/tag108.xml"/><Relationship Id="rId38" Type="http://schemas.openxmlformats.org/officeDocument/2006/relationships/tags" Target="../tags/tag107.xml"/><Relationship Id="rId37" Type="http://schemas.openxmlformats.org/officeDocument/2006/relationships/tags" Target="../tags/tag106.xml"/><Relationship Id="rId36" Type="http://schemas.openxmlformats.org/officeDocument/2006/relationships/tags" Target="../tags/tag105.xml"/><Relationship Id="rId35" Type="http://schemas.openxmlformats.org/officeDocument/2006/relationships/tags" Target="../tags/tag104.xml"/><Relationship Id="rId34" Type="http://schemas.openxmlformats.org/officeDocument/2006/relationships/tags" Target="../tags/tag103.xml"/><Relationship Id="rId33" Type="http://schemas.openxmlformats.org/officeDocument/2006/relationships/tags" Target="../tags/tag102.xml"/><Relationship Id="rId32" Type="http://schemas.openxmlformats.org/officeDocument/2006/relationships/tags" Target="../tags/tag101.xml"/><Relationship Id="rId31" Type="http://schemas.openxmlformats.org/officeDocument/2006/relationships/tags" Target="../tags/tag100.xml"/><Relationship Id="rId30" Type="http://schemas.openxmlformats.org/officeDocument/2006/relationships/tags" Target="../tags/tag99.xml"/><Relationship Id="rId3" Type="http://schemas.openxmlformats.org/officeDocument/2006/relationships/tags" Target="../tags/tag72.xml"/><Relationship Id="rId29" Type="http://schemas.openxmlformats.org/officeDocument/2006/relationships/tags" Target="../tags/tag98.xml"/><Relationship Id="rId28" Type="http://schemas.openxmlformats.org/officeDocument/2006/relationships/tags" Target="../tags/tag97.xml"/><Relationship Id="rId27" Type="http://schemas.openxmlformats.org/officeDocument/2006/relationships/tags" Target="../tags/tag96.xml"/><Relationship Id="rId26" Type="http://schemas.openxmlformats.org/officeDocument/2006/relationships/tags" Target="../tags/tag95.xml"/><Relationship Id="rId25" Type="http://schemas.openxmlformats.org/officeDocument/2006/relationships/tags" Target="../tags/tag94.xml"/><Relationship Id="rId24" Type="http://schemas.openxmlformats.org/officeDocument/2006/relationships/tags" Target="../tags/tag93.xml"/><Relationship Id="rId23" Type="http://schemas.openxmlformats.org/officeDocument/2006/relationships/tags" Target="../tags/tag92.xml"/><Relationship Id="rId22" Type="http://schemas.openxmlformats.org/officeDocument/2006/relationships/tags" Target="../tags/tag91.xml"/><Relationship Id="rId21" Type="http://schemas.openxmlformats.org/officeDocument/2006/relationships/tags" Target="../tags/tag90.xml"/><Relationship Id="rId20" Type="http://schemas.openxmlformats.org/officeDocument/2006/relationships/tags" Target="../tags/tag89.xml"/><Relationship Id="rId2" Type="http://schemas.openxmlformats.org/officeDocument/2006/relationships/tags" Target="../tags/tag71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7" Type="http://schemas.openxmlformats.org/officeDocument/2006/relationships/notesSlide" Target="../notesSlides/notesSlide24.xml"/><Relationship Id="rId86" Type="http://schemas.openxmlformats.org/officeDocument/2006/relationships/slideLayout" Target="../slideLayouts/slideLayout2.xml"/><Relationship Id="rId85" Type="http://schemas.openxmlformats.org/officeDocument/2006/relationships/image" Target="../media/image166.png"/><Relationship Id="rId84" Type="http://schemas.openxmlformats.org/officeDocument/2006/relationships/tags" Target="../tags/tag218.xml"/><Relationship Id="rId83" Type="http://schemas.openxmlformats.org/officeDocument/2006/relationships/tags" Target="../tags/tag217.xml"/><Relationship Id="rId82" Type="http://schemas.openxmlformats.org/officeDocument/2006/relationships/image" Target="../media/image165.png"/><Relationship Id="rId81" Type="http://schemas.openxmlformats.org/officeDocument/2006/relationships/tags" Target="../tags/tag216.xml"/><Relationship Id="rId80" Type="http://schemas.openxmlformats.org/officeDocument/2006/relationships/image" Target="../media/image164.png"/><Relationship Id="rId8" Type="http://schemas.openxmlformats.org/officeDocument/2006/relationships/tags" Target="../tags/tag157.xml"/><Relationship Id="rId79" Type="http://schemas.openxmlformats.org/officeDocument/2006/relationships/tags" Target="../tags/tag215.xml"/><Relationship Id="rId78" Type="http://schemas.openxmlformats.org/officeDocument/2006/relationships/tags" Target="../tags/tag214.xml"/><Relationship Id="rId77" Type="http://schemas.openxmlformats.org/officeDocument/2006/relationships/image" Target="../media/image163.png"/><Relationship Id="rId76" Type="http://schemas.openxmlformats.org/officeDocument/2006/relationships/tags" Target="../tags/tag213.xml"/><Relationship Id="rId75" Type="http://schemas.openxmlformats.org/officeDocument/2006/relationships/tags" Target="../tags/tag212.xml"/><Relationship Id="rId74" Type="http://schemas.openxmlformats.org/officeDocument/2006/relationships/image" Target="../media/image162.png"/><Relationship Id="rId73" Type="http://schemas.openxmlformats.org/officeDocument/2006/relationships/tags" Target="../tags/tag211.xml"/><Relationship Id="rId72" Type="http://schemas.openxmlformats.org/officeDocument/2006/relationships/tags" Target="../tags/tag210.xml"/><Relationship Id="rId71" Type="http://schemas.openxmlformats.org/officeDocument/2006/relationships/tags" Target="../tags/tag209.xml"/><Relationship Id="rId70" Type="http://schemas.openxmlformats.org/officeDocument/2006/relationships/image" Target="../media/image161.png"/><Relationship Id="rId7" Type="http://schemas.openxmlformats.org/officeDocument/2006/relationships/tags" Target="../tags/tag156.xml"/><Relationship Id="rId69" Type="http://schemas.openxmlformats.org/officeDocument/2006/relationships/tags" Target="../tags/tag208.xml"/><Relationship Id="rId68" Type="http://schemas.openxmlformats.org/officeDocument/2006/relationships/tags" Target="../tags/tag207.xml"/><Relationship Id="rId67" Type="http://schemas.openxmlformats.org/officeDocument/2006/relationships/image" Target="../media/image160.png"/><Relationship Id="rId66" Type="http://schemas.openxmlformats.org/officeDocument/2006/relationships/tags" Target="../tags/tag206.xml"/><Relationship Id="rId65" Type="http://schemas.openxmlformats.org/officeDocument/2006/relationships/tags" Target="../tags/tag205.xml"/><Relationship Id="rId64" Type="http://schemas.openxmlformats.org/officeDocument/2006/relationships/tags" Target="../tags/tag204.xml"/><Relationship Id="rId63" Type="http://schemas.openxmlformats.org/officeDocument/2006/relationships/tags" Target="../tags/tag203.xml"/><Relationship Id="rId62" Type="http://schemas.openxmlformats.org/officeDocument/2006/relationships/tags" Target="../tags/tag202.xml"/><Relationship Id="rId61" Type="http://schemas.openxmlformats.org/officeDocument/2006/relationships/tags" Target="../tags/tag201.xml"/><Relationship Id="rId60" Type="http://schemas.openxmlformats.org/officeDocument/2006/relationships/tags" Target="../tags/tag200.xml"/><Relationship Id="rId6" Type="http://schemas.openxmlformats.org/officeDocument/2006/relationships/image" Target="../media/image150.png"/><Relationship Id="rId59" Type="http://schemas.openxmlformats.org/officeDocument/2006/relationships/tags" Target="../tags/tag199.xml"/><Relationship Id="rId58" Type="http://schemas.openxmlformats.org/officeDocument/2006/relationships/image" Target="../media/image159.png"/><Relationship Id="rId57" Type="http://schemas.openxmlformats.org/officeDocument/2006/relationships/tags" Target="../tags/tag198.xml"/><Relationship Id="rId56" Type="http://schemas.openxmlformats.org/officeDocument/2006/relationships/tags" Target="../tags/tag197.xml"/><Relationship Id="rId55" Type="http://schemas.openxmlformats.org/officeDocument/2006/relationships/image" Target="../media/image158.png"/><Relationship Id="rId54" Type="http://schemas.openxmlformats.org/officeDocument/2006/relationships/tags" Target="../tags/tag196.xml"/><Relationship Id="rId53" Type="http://schemas.openxmlformats.org/officeDocument/2006/relationships/tags" Target="../tags/tag195.xml"/><Relationship Id="rId52" Type="http://schemas.openxmlformats.org/officeDocument/2006/relationships/tags" Target="../tags/tag194.xml"/><Relationship Id="rId51" Type="http://schemas.openxmlformats.org/officeDocument/2006/relationships/tags" Target="../tags/tag193.xml"/><Relationship Id="rId50" Type="http://schemas.openxmlformats.org/officeDocument/2006/relationships/tags" Target="../tags/tag192.xml"/><Relationship Id="rId5" Type="http://schemas.openxmlformats.org/officeDocument/2006/relationships/tags" Target="../tags/tag155.xml"/><Relationship Id="rId49" Type="http://schemas.openxmlformats.org/officeDocument/2006/relationships/tags" Target="../tags/tag191.xml"/><Relationship Id="rId48" Type="http://schemas.openxmlformats.org/officeDocument/2006/relationships/tags" Target="../tags/tag190.xml"/><Relationship Id="rId47" Type="http://schemas.openxmlformats.org/officeDocument/2006/relationships/tags" Target="../tags/tag189.xml"/><Relationship Id="rId46" Type="http://schemas.openxmlformats.org/officeDocument/2006/relationships/image" Target="../media/image157.png"/><Relationship Id="rId45" Type="http://schemas.openxmlformats.org/officeDocument/2006/relationships/tags" Target="../tags/tag188.xml"/><Relationship Id="rId44" Type="http://schemas.openxmlformats.org/officeDocument/2006/relationships/tags" Target="../tags/tag187.xml"/><Relationship Id="rId43" Type="http://schemas.openxmlformats.org/officeDocument/2006/relationships/image" Target="../media/image156.png"/><Relationship Id="rId42" Type="http://schemas.openxmlformats.org/officeDocument/2006/relationships/tags" Target="../tags/tag186.xml"/><Relationship Id="rId41" Type="http://schemas.openxmlformats.org/officeDocument/2006/relationships/tags" Target="../tags/tag185.xml"/><Relationship Id="rId40" Type="http://schemas.openxmlformats.org/officeDocument/2006/relationships/tags" Target="../tags/tag184.xml"/><Relationship Id="rId4" Type="http://schemas.openxmlformats.org/officeDocument/2006/relationships/tags" Target="../tags/tag154.xml"/><Relationship Id="rId39" Type="http://schemas.openxmlformats.org/officeDocument/2006/relationships/tags" Target="../tags/tag183.xml"/><Relationship Id="rId38" Type="http://schemas.openxmlformats.org/officeDocument/2006/relationships/tags" Target="../tags/tag182.xml"/><Relationship Id="rId37" Type="http://schemas.openxmlformats.org/officeDocument/2006/relationships/tags" Target="../tags/tag181.xml"/><Relationship Id="rId36" Type="http://schemas.openxmlformats.org/officeDocument/2006/relationships/tags" Target="../tags/tag180.xml"/><Relationship Id="rId35" Type="http://schemas.openxmlformats.org/officeDocument/2006/relationships/tags" Target="../tags/tag179.xml"/><Relationship Id="rId34" Type="http://schemas.openxmlformats.org/officeDocument/2006/relationships/image" Target="../media/image155.png"/><Relationship Id="rId33" Type="http://schemas.openxmlformats.org/officeDocument/2006/relationships/tags" Target="../tags/tag178.xml"/><Relationship Id="rId32" Type="http://schemas.openxmlformats.org/officeDocument/2006/relationships/tags" Target="../tags/tag177.xml"/><Relationship Id="rId31" Type="http://schemas.openxmlformats.org/officeDocument/2006/relationships/image" Target="../media/image154.png"/><Relationship Id="rId30" Type="http://schemas.openxmlformats.org/officeDocument/2006/relationships/tags" Target="../tags/tag176.xml"/><Relationship Id="rId3" Type="http://schemas.openxmlformats.org/officeDocument/2006/relationships/tags" Target="../tags/tag153.xml"/><Relationship Id="rId29" Type="http://schemas.openxmlformats.org/officeDocument/2006/relationships/tags" Target="../tags/tag175.xml"/><Relationship Id="rId28" Type="http://schemas.openxmlformats.org/officeDocument/2006/relationships/tags" Target="../tags/tag174.xml"/><Relationship Id="rId27" Type="http://schemas.openxmlformats.org/officeDocument/2006/relationships/tags" Target="../tags/tag173.xml"/><Relationship Id="rId26" Type="http://schemas.openxmlformats.org/officeDocument/2006/relationships/tags" Target="../tags/tag172.xml"/><Relationship Id="rId25" Type="http://schemas.openxmlformats.org/officeDocument/2006/relationships/tags" Target="../tags/tag171.xml"/><Relationship Id="rId24" Type="http://schemas.openxmlformats.org/officeDocument/2006/relationships/tags" Target="../tags/tag170.xml"/><Relationship Id="rId23" Type="http://schemas.openxmlformats.org/officeDocument/2006/relationships/image" Target="../media/image153.png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tags" Target="../tags/tag152.xml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image" Target="../media/image152.png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image" Target="../media/image151.png"/><Relationship Id="rId10" Type="http://schemas.openxmlformats.org/officeDocument/2006/relationships/tags" Target="../tags/tag159.xml"/><Relationship Id="rId1" Type="http://schemas.openxmlformats.org/officeDocument/2006/relationships/tags" Target="../tags/tag151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9.xml"/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4.png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0" Type="http://schemas.openxmlformats.org/officeDocument/2006/relationships/notesSlide" Target="../notesSlides/notesSlide26.xml"/><Relationship Id="rId1" Type="http://schemas.openxmlformats.org/officeDocument/2006/relationships/tags" Target="../tags/tag22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tags" Target="../tags/tag223.xml"/><Relationship Id="rId4" Type="http://schemas.openxmlformats.org/officeDocument/2006/relationships/image" Target="../media/image177.jpe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2.png"/><Relationship Id="rId7" Type="http://schemas.openxmlformats.org/officeDocument/2006/relationships/tags" Target="../tags/tag227.xml"/><Relationship Id="rId6" Type="http://schemas.openxmlformats.org/officeDocument/2006/relationships/image" Target="../media/image181.png"/><Relationship Id="rId5" Type="http://schemas.openxmlformats.org/officeDocument/2006/relationships/tags" Target="../tags/tag226.xml"/><Relationship Id="rId4" Type="http://schemas.openxmlformats.org/officeDocument/2006/relationships/image" Target="../media/image180.png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0" Type="http://schemas.openxmlformats.org/officeDocument/2006/relationships/notesSlide" Target="../notesSlides/notesSlide28.xml"/><Relationship Id="rId1" Type="http://schemas.openxmlformats.org/officeDocument/2006/relationships/image" Target="../media/image1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4.png"/><Relationship Id="rId7" Type="http://schemas.openxmlformats.org/officeDocument/2006/relationships/tags" Target="../tags/tag232.xml"/><Relationship Id="rId6" Type="http://schemas.openxmlformats.org/officeDocument/2006/relationships/image" Target="../media/image183.png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image" Target="../media/image98.png"/><Relationship Id="rId2" Type="http://schemas.openxmlformats.org/officeDocument/2006/relationships/tags" Target="../tags/tag229.xml"/><Relationship Id="rId10" Type="http://schemas.openxmlformats.org/officeDocument/2006/relationships/notesSlide" Target="../notesSlides/notesSlide29.xml"/><Relationship Id="rId1" Type="http://schemas.openxmlformats.org/officeDocument/2006/relationships/tags" Target="../tags/tag228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5.xml"/><Relationship Id="rId7" Type="http://schemas.openxmlformats.org/officeDocument/2006/relationships/image" Target="../media/image188.png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hyperlink" Target="https://gitee.com/CEESM/CeeRoot" TargetMode="External"/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0" Type="http://schemas.openxmlformats.org/officeDocument/2006/relationships/notesSlide" Target="../notesSlides/notesSlide30.xml"/><Relationship Id="rId1" Type="http://schemas.openxmlformats.org/officeDocument/2006/relationships/image" Target="../media/image185.jpe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3" Type="http://schemas.openxmlformats.org/officeDocument/2006/relationships/tags" Target="../tags/tag236.xml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7.png"/><Relationship Id="rId8" Type="http://schemas.openxmlformats.org/officeDocument/2006/relationships/image" Target="../media/image196.png"/><Relationship Id="rId7" Type="http://schemas.openxmlformats.org/officeDocument/2006/relationships/tags" Target="../tags/tag240.xml"/><Relationship Id="rId6" Type="http://schemas.openxmlformats.org/officeDocument/2006/relationships/image" Target="../media/image195.png"/><Relationship Id="rId5" Type="http://schemas.openxmlformats.org/officeDocument/2006/relationships/tags" Target="../tags/tag239.xml"/><Relationship Id="rId4" Type="http://schemas.openxmlformats.org/officeDocument/2006/relationships/image" Target="../media/image194.png"/><Relationship Id="rId3" Type="http://schemas.openxmlformats.org/officeDocument/2006/relationships/tags" Target="../tags/tag238.xml"/><Relationship Id="rId2" Type="http://schemas.openxmlformats.org/officeDocument/2006/relationships/image" Target="../media/image193.pn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image" Target="../media/image199.png"/><Relationship Id="rId14" Type="http://schemas.openxmlformats.org/officeDocument/2006/relationships/tags" Target="../tags/tag244.xml"/><Relationship Id="rId13" Type="http://schemas.openxmlformats.org/officeDocument/2006/relationships/tags" Target="../tags/tag243.xml"/><Relationship Id="rId12" Type="http://schemas.openxmlformats.org/officeDocument/2006/relationships/image" Target="../media/image198.png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7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image" Target="../media/image203.png"/><Relationship Id="rId7" Type="http://schemas.openxmlformats.org/officeDocument/2006/relationships/image" Target="../media/image202.png"/><Relationship Id="rId6" Type="http://schemas.openxmlformats.org/officeDocument/2006/relationships/tags" Target="../tags/tag251.xml"/><Relationship Id="rId5" Type="http://schemas.openxmlformats.org/officeDocument/2006/relationships/image" Target="../media/image201.png"/><Relationship Id="rId4" Type="http://schemas.openxmlformats.org/officeDocument/2006/relationships/tags" Target="../tags/tag250.xml"/><Relationship Id="rId3" Type="http://schemas.openxmlformats.org/officeDocument/2006/relationships/image" Target="../media/image200.png"/><Relationship Id="rId2" Type="http://schemas.openxmlformats.org/officeDocument/2006/relationships/tags" Target="../tags/tag249.xml"/><Relationship Id="rId15" Type="http://schemas.openxmlformats.org/officeDocument/2006/relationships/notesSlide" Target="../notesSlides/notesSlide32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205.jpeg"/><Relationship Id="rId12" Type="http://schemas.openxmlformats.org/officeDocument/2006/relationships/image" Target="../media/image204.png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8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9.png"/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image" Target="../media/image20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19.png"/><Relationship Id="rId7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tags" Target="../tags/tag6.xml"/><Relationship Id="rId4" Type="http://schemas.openxmlformats.org/officeDocument/2006/relationships/image" Target="../media/image17.png"/><Relationship Id="rId3" Type="http://schemas.openxmlformats.org/officeDocument/2006/relationships/tags" Target="../tags/tag5.xml"/><Relationship Id="rId2" Type="http://schemas.openxmlformats.org/officeDocument/2006/relationships/image" Target="../media/image16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image" Target="../media/image212.png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image" Target="../media/image211.png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image" Target="../media/image210.png"/><Relationship Id="rId16" Type="http://schemas.openxmlformats.org/officeDocument/2006/relationships/notesSlide" Target="../notesSlides/notesSlide3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image" Target="../media/image213.png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tags" Target="../tags/tag255.xml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7.png"/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image" Target="../media/image214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6.png"/><Relationship Id="rId8" Type="http://schemas.openxmlformats.org/officeDocument/2006/relationships/image" Target="../media/image225.png"/><Relationship Id="rId7" Type="http://schemas.openxmlformats.org/officeDocument/2006/relationships/image" Target="../media/image224.png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3" Type="http://schemas.openxmlformats.org/officeDocument/2006/relationships/image" Target="../media/image220.png"/><Relationship Id="rId27" Type="http://schemas.openxmlformats.org/officeDocument/2006/relationships/notesSlide" Target="../notesSlides/notesSlide35.xml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236.png"/><Relationship Id="rId24" Type="http://schemas.openxmlformats.org/officeDocument/2006/relationships/image" Target="../media/image235.png"/><Relationship Id="rId23" Type="http://schemas.openxmlformats.org/officeDocument/2006/relationships/tags" Target="../tags/tag270.xml"/><Relationship Id="rId22" Type="http://schemas.openxmlformats.org/officeDocument/2006/relationships/image" Target="../media/image234.png"/><Relationship Id="rId21" Type="http://schemas.openxmlformats.org/officeDocument/2006/relationships/tags" Target="../tags/tag269.xml"/><Relationship Id="rId20" Type="http://schemas.openxmlformats.org/officeDocument/2006/relationships/image" Target="../media/image233.png"/><Relationship Id="rId2" Type="http://schemas.openxmlformats.org/officeDocument/2006/relationships/image" Target="../media/image219.png"/><Relationship Id="rId19" Type="http://schemas.openxmlformats.org/officeDocument/2006/relationships/tags" Target="../tags/tag268.xml"/><Relationship Id="rId18" Type="http://schemas.openxmlformats.org/officeDocument/2006/relationships/tags" Target="../tags/tag267.xml"/><Relationship Id="rId17" Type="http://schemas.openxmlformats.org/officeDocument/2006/relationships/tags" Target="../tags/tag266.xml"/><Relationship Id="rId16" Type="http://schemas.openxmlformats.org/officeDocument/2006/relationships/image" Target="../media/image232.png"/><Relationship Id="rId15" Type="http://schemas.openxmlformats.org/officeDocument/2006/relationships/tags" Target="../tags/tag265.xml"/><Relationship Id="rId14" Type="http://schemas.openxmlformats.org/officeDocument/2006/relationships/image" Target="../media/image231.png"/><Relationship Id="rId13" Type="http://schemas.openxmlformats.org/officeDocument/2006/relationships/image" Target="../media/image230.png"/><Relationship Id="rId12" Type="http://schemas.openxmlformats.org/officeDocument/2006/relationships/image" Target="../media/image229.png"/><Relationship Id="rId11" Type="http://schemas.openxmlformats.org/officeDocument/2006/relationships/image" Target="../media/image228.png"/><Relationship Id="rId10" Type="http://schemas.openxmlformats.org/officeDocument/2006/relationships/image" Target="../media/image227.png"/><Relationship Id="rId1" Type="http://schemas.openxmlformats.org/officeDocument/2006/relationships/image" Target="../media/image218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6.png"/><Relationship Id="rId8" Type="http://schemas.openxmlformats.org/officeDocument/2006/relationships/image" Target="../media/image245.png"/><Relationship Id="rId7" Type="http://schemas.openxmlformats.org/officeDocument/2006/relationships/image" Target="../media/image244.png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png"/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7" Type="http://schemas.openxmlformats.org/officeDocument/2006/relationships/notesSlide" Target="../notesSlides/notesSlide36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32.png"/><Relationship Id="rId14" Type="http://schemas.openxmlformats.org/officeDocument/2006/relationships/tags" Target="../tags/tag271.xml"/><Relationship Id="rId13" Type="http://schemas.openxmlformats.org/officeDocument/2006/relationships/image" Target="../media/image250.png"/><Relationship Id="rId12" Type="http://schemas.openxmlformats.org/officeDocument/2006/relationships/image" Target="../media/image249.png"/><Relationship Id="rId11" Type="http://schemas.openxmlformats.org/officeDocument/2006/relationships/image" Target="../media/image248.png"/><Relationship Id="rId10" Type="http://schemas.openxmlformats.org/officeDocument/2006/relationships/image" Target="../media/image247.png"/><Relationship Id="rId1" Type="http://schemas.openxmlformats.org/officeDocument/2006/relationships/image" Target="../media/image238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0.png"/><Relationship Id="rId8" Type="http://schemas.openxmlformats.org/officeDocument/2006/relationships/image" Target="../media/image259.png"/><Relationship Id="rId7" Type="http://schemas.openxmlformats.org/officeDocument/2006/relationships/image" Target="../media/image258.png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3" Type="http://schemas.openxmlformats.org/officeDocument/2006/relationships/notesSlide" Target="../notesSlides/notesSlide3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62.png"/><Relationship Id="rId10" Type="http://schemas.openxmlformats.org/officeDocument/2006/relationships/image" Target="../media/image261.png"/><Relationship Id="rId1" Type="http://schemas.openxmlformats.org/officeDocument/2006/relationships/image" Target="../media/image25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66.png"/><Relationship Id="rId4" Type="http://schemas.openxmlformats.org/officeDocument/2006/relationships/tags" Target="../tags/tag273.xml"/><Relationship Id="rId3" Type="http://schemas.openxmlformats.org/officeDocument/2006/relationships/image" Target="../media/image265.png"/><Relationship Id="rId2" Type="http://schemas.openxmlformats.org/officeDocument/2006/relationships/tags" Target="../tags/tag272.xml"/><Relationship Id="rId1" Type="http://schemas.openxmlformats.org/officeDocument/2006/relationships/image" Target="../media/image264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4.xml"/><Relationship Id="rId1" Type="http://schemas.openxmlformats.org/officeDocument/2006/relationships/image" Target="../media/image268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5.xml"/><Relationship Id="rId3" Type="http://schemas.openxmlformats.org/officeDocument/2006/relationships/image" Target="../media/image271.png"/><Relationship Id="rId2" Type="http://schemas.openxmlformats.org/officeDocument/2006/relationships/image" Target="../media/image270.emf"/><Relationship Id="rId1" Type="http://schemas.openxmlformats.org/officeDocument/2006/relationships/image" Target="../media/image26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/>
          <a:srcRect t="10401" b="20000"/>
          <a:stretch>
            <a:fillRect/>
          </a:stretch>
        </p:blipFill>
        <p:spPr>
          <a:xfrm>
            <a:off x="0" y="15240"/>
            <a:ext cx="9134475" cy="1542415"/>
          </a:xfrm>
          <a:prstGeom prst="rect">
            <a:avLst/>
          </a:prstGeom>
          <a:noFill/>
          <a:ln w="9525">
            <a:noFill/>
          </a:ln>
          <a:effectLst>
            <a:softEdge rad="38100"/>
          </a:effectLst>
        </p:spPr>
      </p:pic>
      <p:sp>
        <p:nvSpPr>
          <p:cNvPr id="2" name="文本框 1"/>
          <p:cNvSpPr txBox="1"/>
          <p:nvPr/>
        </p:nvSpPr>
        <p:spPr>
          <a:xfrm>
            <a:off x="-8255" y="2781300"/>
            <a:ext cx="91522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Constraining nuclear symmetry energy from heavy ion collisions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2" descr="C:\Users\luojie\Desktop\物理系形象设计\物理系透明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62" y="6194418"/>
            <a:ext cx="278921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8415" y="-15557"/>
            <a:ext cx="916241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3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ea typeface="楷体" panose="02010609060101010101" pitchFamily="49" charset="-122"/>
                <a:cs typeface="+mn-lt"/>
              </a:rPr>
              <a:t>Exploring nuclear physics across energy scales 2024: intersection between nuclear structure and high energy nuclear collisions</a:t>
            </a:r>
            <a:endParaRPr kumimoji="0" lang="zh-CN" altLang="zh-CN" sz="130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ea typeface="楷体" panose="02010609060101010101" pitchFamily="49" charset="-122"/>
              <a:cs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300" dirty="0">
                <a:ln>
                  <a:noFill/>
                </a:ln>
                <a:solidFill>
                  <a:srgbClr val="7030A0"/>
                </a:solidFill>
                <a:effectLst/>
                <a:ea typeface="楷体" panose="02010609060101010101" pitchFamily="49" charset="-122"/>
                <a:cs typeface="+mn-lt"/>
                <a:sym typeface="+mn-ea"/>
              </a:rPr>
              <a:t>Peking University, </a:t>
            </a:r>
            <a:r>
              <a:rPr lang="zh-CN" altLang="zh-CN" sz="1300" dirty="0">
                <a:ln>
                  <a:noFill/>
                </a:ln>
                <a:solidFill>
                  <a:srgbClr val="7030A0"/>
                </a:solidFill>
                <a:effectLst/>
                <a:ea typeface="楷体" panose="02010609060101010101" pitchFamily="49" charset="-122"/>
                <a:cs typeface="+mn-lt"/>
                <a:sym typeface="+mn-ea"/>
              </a:rPr>
              <a:t>April </a:t>
            </a:r>
            <a:r>
              <a:rPr lang="zh-CN" altLang="zh-CN" sz="1300" dirty="0">
                <a:ln>
                  <a:noFill/>
                </a:ln>
                <a:solidFill>
                  <a:srgbClr val="7030A0"/>
                </a:solidFill>
                <a:effectLst/>
                <a:ea typeface="楷体" panose="02010609060101010101" pitchFamily="49" charset="-122"/>
                <a:cs typeface="+mn-lt"/>
                <a:sym typeface="+mn-ea"/>
              </a:rPr>
              <a:t>15-27, 2024</a:t>
            </a:r>
            <a:endParaRPr kumimoji="0" lang="zh-CN" altLang="zh-CN" sz="130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ea typeface="楷体" panose="02010609060101010101" pitchFamily="49" charset="-122"/>
              <a:cs typeface="+mn-lt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9859" y="230587"/>
            <a:ext cx="885698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4140" y="4437380"/>
          <a:ext cx="9007475" cy="136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995"/>
                <a:gridCol w="4983480"/>
              </a:tblGrid>
              <a:tr h="417830"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urier New" panose="02070309020205020404" pitchFamily="49" charset="0"/>
                          <a:ea typeface="黑体" panose="02010609060101010101" pitchFamily="49" charset="-122"/>
                          <a:cs typeface="Courier New" panose="02070309020205020404" pitchFamily="49" charset="0"/>
                        </a:rPr>
                        <a:t>Zhigang Xiao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urier New" panose="02070309020205020404" pitchFamily="49" charset="0"/>
                        <a:ea typeface="黑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urier New" panose="02070309020205020404" pitchFamily="49" charset="0"/>
                          <a:ea typeface="黑体" panose="02010609060101010101" pitchFamily="49" charset="-122"/>
                          <a:cs typeface="Courier New" panose="02070309020205020404" pitchFamily="49" charset="0"/>
                        </a:rPr>
                        <a:t> Tsinghua University</a:t>
                      </a:r>
                      <a:endParaRPr lang="en-US" altLang="zh-CN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urier New" panose="02070309020205020404" pitchFamily="49" charset="0"/>
                        <a:ea typeface="黑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1495">
                <a:tc>
                  <a:txBody>
                    <a:bodyPr/>
                    <a:p>
                      <a:pPr algn="r"/>
                      <a:r>
                        <a:rPr lang="en-US" altLang="zh-CN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urier New" panose="02070309020205020404" pitchFamily="49" charset="0"/>
                          <a:ea typeface="黑体" panose="02010609060101010101" pitchFamily="49" charset="-122"/>
                          <a:cs typeface="Courier New" panose="02070309020205020404" pitchFamily="49" charset="0"/>
                          <a:sym typeface="+mn-ea"/>
                        </a:rPr>
                        <a:t>E-mail: xiaozg@tsinghua.edu.cn</a:t>
                      </a:r>
                      <a:r>
                        <a:rPr lang="en-US" altLang="zh-CN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urier New" panose="02070309020205020404" pitchFamily="49" charset="0"/>
                          <a:ea typeface="黑体" panose="02010609060101010101" pitchFamily="49" charset="-122"/>
                          <a:cs typeface="Courier New" panose="02070309020205020404" pitchFamily="49" charset="0"/>
                        </a:rPr>
                        <a:t> </a:t>
                      </a:r>
                      <a:endParaRPr lang="en-US" altLang="zh-CN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urier New" panose="02070309020205020404" pitchFamily="49" charset="0"/>
                        <a:ea typeface="黑体" panose="02010609060101010101" pitchFamily="49" charset="-122"/>
                        <a:cs typeface="Courier New" panose="02070309020205020404" pitchFamily="49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urier New" panose="02070309020205020404" pitchFamily="49" charset="0"/>
                          <a:ea typeface="黑体" panose="02010609060101010101" pitchFamily="49" charset="-122"/>
                          <a:cs typeface="Courier New" panose="02070309020205020404" pitchFamily="49" charset="0"/>
                          <a:sym typeface="+mn-ea"/>
                        </a:rPr>
                        <a:t> http://info.phys.tsinghua.edu.cn/enpg</a:t>
                      </a:r>
                      <a:endParaRPr lang="en-US" altLang="zh-CN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urier New" panose="02070309020205020404" pitchFamily="49" charset="0"/>
                        <a:ea typeface="黑体" panose="02010609060101010101" pitchFamily="49" charset="-122"/>
                        <a:cs typeface="Courier New" panose="02070309020205020404" pitchFamily="49" charset="0"/>
                        <a:sym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6264275"/>
            <a:ext cx="9135110" cy="59372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0" y="3501374"/>
            <a:ext cx="9144000" cy="0"/>
          </a:xfrm>
          <a:prstGeom prst="line">
            <a:avLst/>
          </a:prstGeom>
          <a:ln w="12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8598"/>
            <a:ext cx="4176463" cy="29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6066" name="Rectangle 2"/>
              <p:cNvSpPr>
                <a:spLocks noGrp="1" noRot="1" noChangeArrowheads="1"/>
              </p:cNvSpPr>
              <p:nvPr>
                <p:ph type="title"/>
              </p:nvPr>
            </p:nvSpPr>
            <p:spPr>
              <a:xfrm>
                <a:off x="62686" y="0"/>
                <a:ext cx="9081314" cy="654182"/>
              </a:xfrm>
              <a:noFill/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r>
                  <a:rPr lang="en-US" altLang="zh-CN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rPr>
                  <a:t>Model dependence of the probe of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32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3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ratio</a:t>
                </a:r>
                <a:endPara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黑体" panose="02010609060101010101" pitchFamily="49" charset="-122"/>
                </a:endParaRPr>
              </a:p>
            </p:txBody>
          </p:sp>
        </mc:Choice>
        <mc:Fallback>
          <p:sp>
            <p:nvSpPr>
              <p:cNvPr id="216066" name="Rectangle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686" y="0"/>
                <a:ext cx="9081314" cy="654182"/>
              </a:xfrm>
              <a:blipFill rotWithShape="1">
                <a:blip r:embed="rId2"/>
                <a:stretch>
                  <a:fillRect l="-5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557" r="25050"/>
          <a:stretch>
            <a:fillRect/>
          </a:stretch>
        </p:blipFill>
        <p:spPr bwMode="auto">
          <a:xfrm>
            <a:off x="349274" y="3604139"/>
            <a:ext cx="3836938" cy="25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08" y="836713"/>
            <a:ext cx="4341068" cy="297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-1" r="2977" b="6445"/>
          <a:stretch>
            <a:fillRect/>
          </a:stretch>
        </p:blipFill>
        <p:spPr bwMode="auto">
          <a:xfrm>
            <a:off x="4593590" y="3736975"/>
            <a:ext cx="430276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30668" y="5822867"/>
            <a:ext cx="3485957" cy="3067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3399"/>
                </a:solidFill>
              </a:rPr>
              <a:t>XWJ et al.,  PLB 718 (2013) 1510</a:t>
            </a:r>
            <a:endParaRPr lang="en-US" altLang="zh-CN" sz="1400" dirty="0">
              <a:solidFill>
                <a:srgbClr val="FF339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12913" y="2833826"/>
            <a:ext cx="246443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US" altLang="zh-CN" sz="1400" dirty="0">
                <a:solidFill>
                  <a:srgbClr val="FF3399"/>
                </a:solidFill>
              </a:rPr>
              <a:t>FZQ et al., PLB 683 (2010) 140</a:t>
            </a:r>
            <a:endParaRPr lang="en-US" altLang="zh-CN" sz="1400" dirty="0">
              <a:solidFill>
                <a:srgbClr val="FF339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9488" y="5377827"/>
            <a:ext cx="275336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3399"/>
                </a:solidFill>
              </a:rPr>
              <a:t>XZG et al., PRL 102 (2009) 062502</a:t>
            </a:r>
            <a:endParaRPr lang="en-US" altLang="zh-CN" sz="1400" dirty="0">
              <a:solidFill>
                <a:srgbClr val="FF3399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2070" y="6321462"/>
            <a:ext cx="3464560" cy="4781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itchFamily="1" charset="2"/>
              </a:rPr>
              <a:t>or loss sensitivity on 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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 3" pitchFamily="1" charset="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99992" y="6419064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3399"/>
                </a:solidFill>
              </a:rPr>
              <a:t>J. Hong et al, PRC 90,024605(2010)</a:t>
            </a:r>
            <a:endParaRPr lang="zh-CN" altLang="en-US" dirty="0">
              <a:solidFill>
                <a:srgbClr val="FF33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6929" y="932644"/>
            <a:ext cx="833755" cy="4781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itchFamily="1" charset="2"/>
              </a:rPr>
              <a:t>Stiff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 3" pitchFamily="1" charset="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1910421" y="2534643"/>
            <a:ext cx="5434" cy="12301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543920" y="1052736"/>
            <a:ext cx="2741961" cy="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987824" y="3068960"/>
            <a:ext cx="1656184" cy="6004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27584" y="3764760"/>
            <a:ext cx="883285" cy="4781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 3" pitchFamily="1" charset="2"/>
              </a:rPr>
              <a:t> Soft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 3" pitchFamily="1" charset="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22867" y="97641"/>
                <a:ext cx="8498264" cy="585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Update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results by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" charset="2"/>
                  </a:rPr>
                  <a:t>RIT experiment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97641"/>
                <a:ext cx="8498264" cy="585470"/>
              </a:xfrm>
              <a:prstGeom prst="rect">
                <a:avLst/>
              </a:prstGeom>
              <a:blipFill rotWithShape="1">
                <a:blip r:embed="rId1"/>
                <a:stretch>
                  <a:fillRect l="-3" t="-83" r="4" b="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785207"/>
            <a:ext cx="3967915" cy="599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05" y="3472905"/>
            <a:ext cx="3970661" cy="302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460249" y="5194175"/>
            <a:ext cx="3002360" cy="762576"/>
            <a:chOff x="4442904" y="4953000"/>
            <a:chExt cx="3002360" cy="7625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442904" y="4953000"/>
                  <a:ext cx="300236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𝟑𝟐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.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𝟓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𝟎</m:t>
                            </m:r>
                          </m:sub>
                        </m:sSub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𝟑𝟖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.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𝟏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   </m:t>
                        </m:r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904" y="4953000"/>
                  <a:ext cx="3002360" cy="4001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56327" y="5315466"/>
                  <a:ext cx="2422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𝟒𝟐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𝑳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𝟏𝟏𝟕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 </m:t>
                        </m:r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6327" y="5315466"/>
                  <a:ext cx="2422073" cy="40011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直接连接符 8"/>
          <p:cNvCxnSpPr/>
          <p:nvPr/>
        </p:nvCxnSpPr>
        <p:spPr>
          <a:xfrm flipV="1">
            <a:off x="2263332" y="1744516"/>
            <a:ext cx="0" cy="4644000"/>
          </a:xfrm>
          <a:prstGeom prst="line">
            <a:avLst/>
          </a:prstGeom>
          <a:ln>
            <a:solidFill>
              <a:srgbClr val="FF33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259474" y="3165128"/>
                <a:ext cx="1547218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/>
                              <a:ea typeface="Cambria Math" panose="02040503050406030204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/>
                              <a:ea typeface="Cambria Math" panose="02040503050406030204"/>
                            </a:rPr>
                            <m:t>𝑇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/>
                          <a:ea typeface="Cambria Math" panose="02040503050406030204"/>
                        </a:rPr>
                        <m:t>&gt;</m:t>
                      </m:r>
                      <m:r>
                        <a:rPr lang="en-US" altLang="zh-CN" sz="1400" b="0" i="1" smtClean="0">
                          <a:latin typeface="Cambria Math" panose="02040503050406030204"/>
                          <a:ea typeface="Cambria Math" panose="02040503050406030204"/>
                        </a:rPr>
                        <m:t>200</m:t>
                      </m:r>
                      <m:r>
                        <a:rPr lang="en-US" altLang="zh-CN" sz="1400" b="0" i="1" smtClean="0">
                          <a:latin typeface="Cambria Math" panose="02040503050406030204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 panose="02040503050406030204"/>
                            </a:rPr>
                            <m:t>c</m:t>
                          </m:r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474" y="3165128"/>
                <a:ext cx="1547218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9" t="-94" r="32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355976" y="6418166"/>
            <a:ext cx="3845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Estee et al.,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126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162701 (2021)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81390" y="5903516"/>
            <a:ext cx="15472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potential, non-resonant production and absorption </a:t>
            </a:r>
            <a:r>
              <a:rPr lang="en-US" altLang="zh-CN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77" y="927956"/>
            <a:ext cx="3516317" cy="23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Revisit the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 combination with GW170817</a:t>
                </a:r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 rotWithShape="1">
                <a:blip r:embed="rId1"/>
                <a:stretch>
                  <a:fillRect l="-4" t="-45" r="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35496" y="6305791"/>
                <a:ext cx="8957559" cy="368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 GW170817/HIC: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</a:rPr>
                      <m:t>𝟓𝟒</m:t>
                    </m:r>
                    <m:r>
                      <a:rPr lang="en-US" altLang="zh-CN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&lt;</m:t>
                    </m:r>
                    <m:r>
                      <a:rPr lang="en-US" altLang="zh-CN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𝑳</m:t>
                    </m:r>
                    <m:r>
                      <a:rPr lang="en-US" altLang="zh-CN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&lt;</m:t>
                    </m:r>
                    <m:r>
                      <a:rPr lang="en-US" altLang="zh-CN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𝟗𝟏</m:t>
                    </m:r>
                    <m:r>
                      <a:rPr lang="en-US" altLang="zh-CN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 </m:t>
                    </m:r>
                    <m:r>
                      <a:rPr lang="en-US" altLang="zh-CN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𝐌𝐞𝐕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【Y.Y. Liu et al., </a:t>
                </a:r>
                <a:r>
                  <a:rPr lang="en-US" altLang="zh-CN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PRC 103</a:t>
                </a:r>
                <a:r>
                  <a:rPr lang="en-US" altLang="zh-CN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014616 (2021)】</a:t>
                </a:r>
                <a:endParaRPr lang="en-US" altLang="zh-CN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6305791"/>
                <a:ext cx="8957559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6" t="-65" r="2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/>
          <p:cNvGrpSpPr/>
          <p:nvPr/>
        </p:nvGrpSpPr>
        <p:grpSpPr>
          <a:xfrm>
            <a:off x="35496" y="2492896"/>
            <a:ext cx="9073009" cy="3384376"/>
            <a:chOff x="-5023" y="1716582"/>
            <a:chExt cx="9234174" cy="331500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023" y="1716582"/>
              <a:ext cx="5652120" cy="3223394"/>
            </a:xfrm>
            <a:prstGeom prst="rect">
              <a:avLst/>
            </a:prstGeom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353" y="1743271"/>
              <a:ext cx="3747798" cy="3288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107562" y="980222"/>
                <a:ext cx="8927605" cy="10775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16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complicated, for the convolution  of threshold effect, medium effect, pion optical potential and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16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" charset="2"/>
                  </a:rPr>
                  <a:t> loop etc. 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  <a:p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" charset="2"/>
                  </a:rPr>
                  <a:t>More studies have been conducted on the production of pions and transport in HIC.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  <a:p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" charset="2"/>
                  </a:rPr>
                  <a:t>  J. Xu, Y. X. Zhang, C. M. Ko, Dan Cozma and A. Ono etc...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62" y="980222"/>
                <a:ext cx="8927605" cy="1077595"/>
              </a:xfrm>
              <a:prstGeom prst="rect">
                <a:avLst/>
              </a:prstGeom>
              <a:blipFill rotWithShape="1">
                <a:blip r:embed="rId5"/>
                <a:stretch>
                  <a:fillRect l="-3" t="-39" r="4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接连接符 1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39552" y="4221138"/>
            <a:ext cx="8508302" cy="2232247"/>
            <a:chOff x="251520" y="693987"/>
            <a:chExt cx="8796334" cy="223224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8"/>
            <a:stretch>
              <a:fillRect/>
            </a:stretch>
          </p:blipFill>
          <p:spPr bwMode="auto">
            <a:xfrm>
              <a:off x="4991525" y="693987"/>
              <a:ext cx="4056329" cy="2232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070542"/>
              <a:ext cx="3199108" cy="1773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Extract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</m:t>
                    </m:r>
                  </m:oMath>
                </a14:m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from</a:t>
                </a:r>
                <a:r>
                  <a:rPr lang="zh-CN" alt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b="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b="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zh-CN" altLang="en-US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differential flow</a:t>
                </a:r>
                <a:endParaRPr lang="en-US" altLang="zh-CN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 rotWithShape="1">
                <a:blip r:embed="rId3"/>
                <a:stretch>
                  <a:fillRect l="-4" t="-45" r="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908685"/>
            <a:ext cx="5563870" cy="2806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40425" y="908685"/>
            <a:ext cx="309753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en-US" altLang="zh-C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-EOS collaboration</a:t>
            </a:r>
            <a:endParaRPr lang="en-US" altLang="zh-C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5827" y="6464982"/>
            <a:ext cx="8822027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Yongjia Wang et al.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sz="18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Frontiers of Physics</a:t>
            </a:r>
            <a:r>
              <a:rPr lang="en-US" altLang="zh-CN" sz="18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15(4):1, 2020.</a:t>
            </a:r>
            <a:endParaRPr lang="en-US" altLang="zh-CN" sz="18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44615" y="1297305"/>
            <a:ext cx="2201545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Y.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Leifels et al</a:t>
            </a:r>
            <a:endParaRPr lang="en-US" altLang="zh-CN" sz="1400" dirty="0" err="1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PRL71</a:t>
            </a:r>
            <a:r>
              <a:rPr lang="en-US" altLang="zh-CN" sz="1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,963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CN" sz="1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1993)</a:t>
            </a:r>
            <a:endParaRPr lang="en-US" altLang="zh-CN" sz="14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4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Russotto et al.,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algn="l"/>
            <a:r>
              <a:rPr lang="en-US" altLang="zh-CN" sz="1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PLB 697</a:t>
            </a:r>
            <a:r>
              <a:rPr lang="en-US" altLang="zh-CN" sz="1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,471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altLang="zh-CN" sz="1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2011); </a:t>
            </a:r>
            <a:endParaRPr lang="en-US" altLang="zh-CN" sz="14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altLang="zh-CN" sz="1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PRC 94</a:t>
            </a:r>
            <a:r>
              <a:rPr lang="en-US" altLang="zh-CN" sz="14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034608 (2016)</a:t>
            </a:r>
            <a:endParaRPr lang="en-US" altLang="zh-CN" sz="140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52031" y="3716909"/>
                <a:ext cx="4650740" cy="4305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𝑠𝑦𝑚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22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altLang="zh-CN" sz="2000" i="1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31" y="3716909"/>
                <a:ext cx="4650740" cy="430530"/>
              </a:xfrm>
              <a:prstGeom prst="rect">
                <a:avLst/>
              </a:prstGeom>
              <a:blipFill rotWithShape="1">
                <a:blip r:embed="rId5"/>
                <a:stretch>
                  <a:fillRect l="-12" t="-59" r="12" b="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59542"/>
            <a:ext cx="92525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ombining GW170817 /PSRJ0740+6620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HIC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781300"/>
            <a:ext cx="3685540" cy="39128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576990" y="765516"/>
                <a:ext cx="7984470" cy="356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altLang="zh-CN" sz="16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PRL, 121, 161101,2018;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altLang="zh-CN" sz="16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n-US" altLang="zh-CN" sz="16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PRL, 121, 091102,2018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90" y="765516"/>
                <a:ext cx="7984470" cy="356829"/>
              </a:xfrm>
              <a:prstGeom prst="rect">
                <a:avLst/>
              </a:prstGeom>
              <a:blipFill rotWithShape="1">
                <a:blip r:embed="rId2"/>
                <a:stretch>
                  <a:fillRect l="-5" t="-96" r="5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05" y="1130935"/>
            <a:ext cx="3437255" cy="34188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83075" y="1228745"/>
                <a:ext cx="5292954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QMF18: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</a:rPr>
                      <m:t>  </m:t>
                    </m:r>
                    <m:r>
                      <a:rPr lang="en-US" altLang="zh-CN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𝐿</m:t>
                    </m:r>
                    <m:r>
                      <a:rPr lang="en-US" altLang="zh-CN" sz="2000" b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=</m:t>
                    </m:r>
                    <m:r>
                      <a:rPr lang="en-US" altLang="zh-CN" sz="2000" b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40</m:t>
                    </m:r>
                    <m:r>
                      <a:rPr lang="en-US" altLang="zh-CN" sz="2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  <a:ea typeface="Cambria Math" panose="02040503050406030204"/>
                      </a:rPr>
                      <m:t>MeV</m:t>
                    </m:r>
                  </m:oMath>
                </a14:m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Z. Y. Zhu et al., 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 862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,98 (2018)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75" y="1228745"/>
                <a:ext cx="5292954" cy="677108"/>
              </a:xfrm>
              <a:prstGeom prst="rect">
                <a:avLst/>
              </a:prstGeom>
              <a:blipFill rotWithShape="1">
                <a:blip r:embed="rId4"/>
                <a:stretch>
                  <a:fillRect l="-9" t="-3" r="1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4211960" y="1700808"/>
            <a:ext cx="1692000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3852024" y="5445821"/>
            <a:ext cx="1848767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/>
            </p:nvSpPr>
            <p:spPr>
              <a:xfrm>
                <a:off x="3872490" y="4467146"/>
                <a:ext cx="4678016" cy="1238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Bayesian analysis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endPara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𝒔𝒚𝒎</m:t>
                          </m:r>
                        </m:sub>
                      </m:sSub>
                      <m:d>
                        <m:dPr>
                          <m:ctrlP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/>
                                </a:rPr>
                              </m:ctrlPr>
                            </m:sSubPr>
                            <m:e>
                              <m:r>
                                <a:rPr lang="zh-CN" altLang="en-US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/>
                                  <a:ea typeface="Cambria Math" panose="02040503050406030204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/>
                                  <a:ea typeface="Cambria Math" panose="02040503050406030204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𝟑𝟗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𝟏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−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𝟖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𝟐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+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𝟏𝟐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  <a:ea typeface="Cambria Math" panose="02040503050406030204"/>
                            </a:rPr>
                            <m:t>𝟏</m:t>
                          </m:r>
                        </m:sup>
                      </m:sSubSup>
                      <m:r>
                        <a:rPr lang="en-US" altLang="zh-CN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 </m:t>
                      </m:r>
                      <m:r>
                        <a:rPr lang="en-US" altLang="zh-CN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𝐌𝐞𝐕</m:t>
                      </m:r>
                      <m:r>
                        <a:rPr lang="en-US" altLang="zh-CN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 (</m:t>
                      </m:r>
                      <m:r>
                        <a:rPr lang="en-US" altLang="zh-CN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𝟏</m:t>
                      </m:r>
                      <m:r>
                        <a:rPr lang="el-GR" altLang="zh-CN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𝝈</m:t>
                      </m:r>
                      <m:r>
                        <a:rPr lang="en-US" altLang="zh-CN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  <a:ea typeface="Cambria Math" panose="02040503050406030204"/>
                        </a:rPr>
                        <m:t>)</m:t>
                      </m:r>
                    </m:oMath>
                  </m:oMathPara>
                </a14:m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W. J. </a:t>
                </a:r>
                <a:r>
                  <a:rPr lang="en-US" altLang="zh-CN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Xie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 883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,174 (2019)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490" y="4467146"/>
                <a:ext cx="4678016" cy="1238885"/>
              </a:xfrm>
              <a:prstGeom prst="rect">
                <a:avLst/>
              </a:prstGeom>
              <a:blipFill rotWithShape="1">
                <a:blip r:embed="rId5"/>
                <a:stretch>
                  <a:fillRect l="-6" t="-45" r="5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4139679" y="5828223"/>
            <a:ext cx="4578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B. Zhang et al., </a:t>
            </a:r>
            <a:r>
              <a:rPr lang="fr-FR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879</a:t>
            </a:r>
            <a:r>
              <a:rPr lang="fr-FR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99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59542"/>
            <a:ext cx="92525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ombining GW170817 /PSRJ0740+6620  and HIC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611" y="1042025"/>
            <a:ext cx="622393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Combing the neutron star merging and nuclear data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Zhou et al.,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PRD99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121301(R) (2019)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2843808" y="1965355"/>
                <a:ext cx="4680520" cy="754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47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en-US" altLang="zh-CN" sz="20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b="0" dirty="0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/>
                        <a:ea typeface="Cambria Math" panose="02040503050406030204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39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4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+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7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6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4</m:t>
                            </m:r>
                          </m:sup>
                        </m:sSubSup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 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54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5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+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3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3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  <a:ea typeface="Cambria Math" panose="02040503050406030204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</a:rPr>
                          <m:t>,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 panose="02040503050406030204"/>
                        <a:ea typeface="Cambria Math" panose="02040503050406030204"/>
                      </a:rPr>
                      <m:t>MeV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965355"/>
                <a:ext cx="4680520" cy="754181"/>
              </a:xfrm>
              <a:prstGeom prst="rect">
                <a:avLst/>
              </a:prstGeom>
              <a:blipFill rotWithShape="1">
                <a:blip r:embed="rId1"/>
                <a:stretch>
                  <a:fillRect l="-6" t="-4" r="5" b="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/>
          <p:cNvCxnSpPr/>
          <p:nvPr/>
        </p:nvCxnSpPr>
        <p:spPr>
          <a:xfrm>
            <a:off x="827583" y="2132856"/>
            <a:ext cx="1887146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380" y="3595308"/>
            <a:ext cx="4226323" cy="32626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27940" y="3056255"/>
                <a:ext cx="8566785" cy="706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Including 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𝜹</m:t>
                    </m:r>
                    <m:r>
                      <a:rPr lang="en-US" altLang="zh-CN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zh-CN" alt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coupling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get two parameter sets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FSU-</a:t>
                </a:r>
                <a:r>
                  <a:rPr lang="en-US" altLang="zh-CN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" charset="2"/>
                  </a:rPr>
                  <a:t>6.7, FSU-6.2</a:t>
                </a:r>
                <a:endPara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 Li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al.,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929, 183 (2022)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" y="3056255"/>
                <a:ext cx="8566785" cy="7067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324155" y="4653439"/>
                <a:ext cx="4703677" cy="7169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Slope parameters are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endParaRPr lang="en-US" altLang="zh-CN" sz="2000" i="1" dirty="0">
                  <a:solidFill>
                    <a:srgbClr val="0000FF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" charset="2"/>
                              </a:rPr>
                              <m:t>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53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zh-CN" altLang="en-US" sz="2000" b="0" dirty="0">
                    <a:solidFill>
                      <a:srgbClr val="0000FF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， </a:t>
                </a:r>
                <a:r>
                  <a:rPr lang="en-US" altLang="zh-CN" sz="2000" b="0" dirty="0">
                    <a:solidFill>
                      <a:srgbClr val="0000FF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48.2 MeV</a:t>
                </a:r>
                <a:endParaRPr lang="en-US" altLang="zh-CN" sz="2000" b="0" dirty="0">
                  <a:solidFill>
                    <a:srgbClr val="0000FF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55" y="4653439"/>
                <a:ext cx="4703677" cy="716915"/>
              </a:xfrm>
              <a:prstGeom prst="rect">
                <a:avLst/>
              </a:prstGeom>
              <a:blipFill rotWithShape="1">
                <a:blip r:embed="rId4"/>
                <a:stretch>
                  <a:fillRect l="-6" t="-22" r="11" b="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7" y="97641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progress of PREX2 experiment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" y="2616200"/>
            <a:ext cx="4646295" cy="333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4362858" y="6049393"/>
            <a:ext cx="445827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PREX collaboration., PRL 126, 172502 (2021)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T. Reed et al,          PRL 126, 172503 (2021)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450573" y="6049526"/>
                <a:ext cx="3017942" cy="67120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/>
                          </a:rPr>
                          <m:t>𝑹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/>
                          </a:rPr>
                          <m:t>𝒏</m:t>
                        </m:r>
                        <m:r>
                          <a:rPr lang="en-US" altLang="zh-CN" b="1" i="1" smtClean="0">
                            <a:latin typeface="Cambria Math" panose="02040503050406030204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 panose="02040503050406030204"/>
                          </a:rPr>
                          <m:t>𝒑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/>
                      </a:rPr>
                      <m:t>𝟐𝟖𝟑</m:t>
                    </m:r>
                    <m:r>
                      <a:rPr lang="en-US" altLang="zh-CN" b="1" i="1" smtClean="0">
                        <a:latin typeface="Cambria Math" panose="02040503050406030204"/>
                        <a:ea typeface="Cambria Math" panose="02040503050406030204"/>
                      </a:rPr>
                      <m:t>±</m:t>
                    </m:r>
                    <m:r>
                      <a:rPr lang="en-US" altLang="zh-CN" b="1" i="1" smtClean="0">
                        <a:latin typeface="Cambria Math" panose="02040503050406030204"/>
                        <a:ea typeface="Cambria Math" panose="02040503050406030204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/>
                        <a:ea typeface="Cambria Math" panose="02040503050406030204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/>
                        <a:ea typeface="Cambria Math" panose="02040503050406030204"/>
                      </a:rPr>
                      <m:t>𝟎𝟕𝟏</m:t>
                    </m:r>
                    <m:r>
                      <a:rPr lang="en-US" altLang="zh-CN" b="1" i="1" smtClean="0">
                        <a:latin typeface="Cambria Math" panose="02040503050406030204"/>
                        <a:ea typeface="Cambria Math" panose="02040503050406030204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/>
                        <a:ea typeface="Cambria Math" panose="02040503050406030204"/>
                      </a:rPr>
                      <m:t>𝐟𝐦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/>
                        </a:rPr>
                        <m:t>𝑳</m:t>
                      </m:r>
                      <m:r>
                        <a:rPr lang="en-US" altLang="zh-CN" b="1" i="1">
                          <a:latin typeface="Cambria Math" panose="02040503050406030204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/>
                        </a:rPr>
                        <m:t>𝟏𝟎𝟔</m:t>
                      </m:r>
                      <m:r>
                        <a:rPr lang="en-US" altLang="zh-CN" b="1" i="1">
                          <a:latin typeface="Cambria Math" panose="02040503050406030204"/>
                          <a:ea typeface="Cambria Math" panose="02040503050406030204"/>
                        </a:rPr>
                        <m:t>±</m:t>
                      </m:r>
                      <m:r>
                        <a:rPr lang="en-US" altLang="zh-CN" b="1" i="1" smtClean="0">
                          <a:latin typeface="Cambria Math" panose="02040503050406030204"/>
                          <a:ea typeface="Cambria Math" panose="02040503050406030204"/>
                        </a:rPr>
                        <m:t>𝟑</m:t>
                      </m:r>
                      <m:r>
                        <a:rPr lang="en-US" altLang="zh-CN" b="1" i="1">
                          <a:latin typeface="Cambria Math" panose="02040503050406030204"/>
                          <a:ea typeface="Cambria Math" panose="02040503050406030204"/>
                        </a:rPr>
                        <m:t>𝟕</m:t>
                      </m:r>
                      <m:r>
                        <a:rPr lang="en-US" altLang="zh-CN" b="1" i="1">
                          <a:latin typeface="Cambria Math" panose="02040503050406030204"/>
                          <a:ea typeface="Cambria Math" panose="02040503050406030204"/>
                        </a:rPr>
                        <m:t> </m:t>
                      </m:r>
                      <m:r>
                        <a:rPr lang="en-US" altLang="zh-CN" b="1" i="0" smtClean="0">
                          <a:latin typeface="Cambria Math" panose="02040503050406030204"/>
                          <a:ea typeface="Cambria Math" panose="02040503050406030204"/>
                        </a:rPr>
                        <m:t>𝐌𝐞𝐕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3" y="6049526"/>
                <a:ext cx="3017942" cy="671209"/>
              </a:xfrm>
              <a:prstGeom prst="rect">
                <a:avLst/>
              </a:prstGeom>
              <a:blipFill rotWithShape="1">
                <a:blip r:embed="rId2"/>
                <a:stretch>
                  <a:fillRect l="-159" t="-739" r="-142" b="-678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>
            <a:off x="5055870" y="2131695"/>
            <a:ext cx="3675380" cy="3889375"/>
            <a:chOff x="5065488" y="841686"/>
            <a:chExt cx="4040818" cy="393351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488" y="841686"/>
              <a:ext cx="4040818" cy="3933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6276023" y="4501104"/>
                  <a:ext cx="2051611" cy="260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400" b="0" i="1">
                                <a:latin typeface="Cambria Math" panose="02040503050406030204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6023" y="4501104"/>
                  <a:ext cx="2051611" cy="260736"/>
                </a:xfrm>
                <a:prstGeom prst="rect">
                  <a:avLst/>
                </a:prstGeom>
                <a:blipFill rotWithShape="1">
                  <a:blip r:embed="rId4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/>
          <p:cNvGrpSpPr/>
          <p:nvPr/>
        </p:nvGrpSpPr>
        <p:grpSpPr>
          <a:xfrm>
            <a:off x="612140" y="836295"/>
            <a:ext cx="1659255" cy="1503045"/>
            <a:chOff x="1705335" y="875674"/>
            <a:chExt cx="1246676" cy="1157175"/>
          </a:xfrm>
        </p:grpSpPr>
        <p:grpSp>
          <p:nvGrpSpPr>
            <p:cNvPr id="21" name="组合 20"/>
            <p:cNvGrpSpPr/>
            <p:nvPr/>
          </p:nvGrpSpPr>
          <p:grpSpPr>
            <a:xfrm>
              <a:off x="1705625" y="1176515"/>
              <a:ext cx="1246386" cy="856334"/>
              <a:chOff x="702486" y="4788253"/>
              <a:chExt cx="1246386" cy="85633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702486" y="4788253"/>
                <a:ext cx="576000" cy="576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97346" y="4876442"/>
                <a:ext cx="396000" cy="39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" name="直接连接符 6"/>
              <p:cNvCxnSpPr>
                <a:stCxn id="14" idx="6"/>
              </p:cNvCxnSpPr>
              <p:nvPr/>
            </p:nvCxnSpPr>
            <p:spPr>
              <a:xfrm>
                <a:off x="1193346" y="5074442"/>
                <a:ext cx="0" cy="5701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265346" y="5074442"/>
                <a:ext cx="0" cy="5701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/>
              <p:cNvCxnSpPr/>
              <p:nvPr/>
            </p:nvCxnSpPr>
            <p:spPr>
              <a:xfrm>
                <a:off x="995346" y="5455534"/>
                <a:ext cx="198000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flipH="1">
                <a:off x="1265346" y="5455534"/>
                <a:ext cx="509439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1276576" y="5227095"/>
                    <a:ext cx="672296" cy="2283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 smtClean="0">
                                  <a:latin typeface="Cambria Math" panose="02040503050406030204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latin typeface="Cambria Math" panose="02040503050406030204"/>
                                </a:rPr>
                                <m:t>𝒏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/>
                                </a:rPr>
                                <m:t>−</m:t>
                              </m:r>
                              <m:r>
                                <a:rPr lang="en-US" altLang="zh-CN" sz="1400" b="1" i="1" smtClean="0">
                                  <a:latin typeface="Cambria Math" panose="02040503050406030204"/>
                                </a:rPr>
                                <m:t>𝒑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>
              <p:sp>
                <p:nvSpPr>
                  <p:cNvPr id="20" name="文本框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6576" y="5227095"/>
                    <a:ext cx="672296" cy="228306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1705335" y="875674"/>
                  <a:ext cx="543606" cy="2180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208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Pb</m:t>
                            </m:r>
                          </m:e>
                        </m:sPre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5335" y="875674"/>
                  <a:ext cx="543606" cy="21804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2287930" y="1132661"/>
                <a:ext cx="6756980" cy="700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PREX  masures the parity violation scattering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zh-CN" b="0" i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 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</m:sPre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to infer the neutron skin thickness of 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 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</m:sPre>
                    <m:r>
                      <a:rPr lang="en-US" altLang="zh-CN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.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930" y="1132661"/>
                <a:ext cx="6756980" cy="700405"/>
              </a:xfrm>
              <a:prstGeom prst="rect">
                <a:avLst/>
              </a:prstGeom>
              <a:blipFill rotWithShape="1">
                <a:blip r:embed="rId7"/>
                <a:stretch>
                  <a:fillRect t="-65" r="9" b="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7945" y="718820"/>
                <a:ext cx="9076055" cy="983615"/>
              </a:xfrm>
            </p:spPr>
            <p:txBody>
              <a:bodyPr>
                <a:noAutofit/>
              </a:bodyPr>
              <a:lstStyle/>
              <a:p>
                <a:pPr marL="0" lvl="0" indent="457200" algn="l">
                  <a:lnSpc>
                    <a:spcPct val="140000"/>
                  </a:lnSpc>
                  <a:buClrTx/>
                  <a:buSzTx/>
                  <a:buNone/>
                </a:pP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Based on the same method</a:t>
                </a: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</a:t>
                </a:r>
                <a:r>
                  <a:rPr lang="en-US" altLang="zh-CN" sz="16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48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Ca has been measured: 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0" lvl="0" indent="457200" algn="l">
                  <a:lnSpc>
                    <a:spcPct val="140000"/>
                  </a:lnSpc>
                  <a:buClrTx/>
                  <a:buSz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np</m:t>
                          </m:r>
                        </m:sub>
                      </m:sSub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altLang="zh-CN" sz="1600" i="1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1600" i="1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 </m:t>
                          </m:r>
                        </m:sub>
                        <m:sup>
                          <m:r>
                            <a:rPr lang="en-US" altLang="zh-CN" sz="1600" i="1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Ca</m:t>
                          </m:r>
                        </m:e>
                      </m:sPre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)=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121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±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026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exp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)±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024</m:t>
                      </m:r>
                      <m:d>
                        <m:dPr>
                          <m:ctrl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600" dirty="0" err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model</m:t>
                          </m:r>
                        </m:e>
                      </m:d>
                      <m: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m:rPr>
                          <m:sty m:val="p"/>
                        </m:rPr>
                        <a:rPr lang="en-US" altLang="zh-CN" sz="1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0" lvl="0" indent="457200" algn="l">
                  <a:lnSpc>
                    <a:spcPct val="140000"/>
                  </a:lnSpc>
                  <a:buClrTx/>
                  <a:buSzTx/>
                  <a:buNone/>
                </a:pP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11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45" y="718820"/>
                <a:ext cx="9076055" cy="983615"/>
              </a:xfrm>
              <a:blipFill rotWithShape="1">
                <a:blip r:embed="rId1"/>
                <a:stretch>
                  <a:fillRect t="-516" b="-12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1"/>
          <p:cNvSpPr txBox="1"/>
          <p:nvPr/>
        </p:nvSpPr>
        <p:spPr>
          <a:xfrm>
            <a:off x="38100" y="0"/>
            <a:ext cx="9144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Conbined analysis of PREX-2 and CREX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671179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43530" y="1628775"/>
            <a:ext cx="540829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457200" algn="l">
              <a:lnSpc>
                <a:spcPct val="90000"/>
              </a:lnSpc>
              <a:buClrTx/>
              <a:buSzTx/>
              <a:buNone/>
            </a:pPr>
            <a:r>
              <a:rPr lang="en-US" altLang="zh-CN" sz="1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D. Adhikari et al (CREX collab.) Phys. Rev. Lett. 129, 042501 (2022)</a:t>
            </a:r>
            <a:endParaRPr lang="en-US" altLang="zh-CN" sz="1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00245" y="2132965"/>
            <a:ext cx="3585845" cy="248920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39980" y="2458085"/>
            <a:ext cx="2414326" cy="1805305"/>
            <a:chOff x="3454132" y="1341740"/>
            <a:chExt cx="3077299" cy="2375584"/>
          </a:xfrm>
        </p:grpSpPr>
        <p:sp>
          <p:nvSpPr>
            <p:cNvPr id="39" name="椭圆 38"/>
            <p:cNvSpPr/>
            <p:nvPr>
              <p:custDataLst>
                <p:tags r:id="rId4"/>
              </p:custDataLst>
            </p:nvPr>
          </p:nvSpPr>
          <p:spPr>
            <a:xfrm>
              <a:off x="4919678" y="2107615"/>
              <a:ext cx="1374771" cy="1374771"/>
            </a:xfrm>
            <a:prstGeom prst="ellipse">
              <a:avLst/>
            </a:prstGeom>
            <a:solidFill>
              <a:srgbClr val="C7E6E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0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  <a:r>
                <a: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endPara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5"/>
              </p:custDataLst>
            </p:nvPr>
          </p:nvSpPr>
          <p:spPr>
            <a:xfrm>
              <a:off x="4679227" y="1865120"/>
              <a:ext cx="1852204" cy="185220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42" name="直接连接符 41"/>
            <p:cNvCxnSpPr/>
            <p:nvPr>
              <p:custDataLst>
                <p:tags r:id="rId6"/>
              </p:custDataLst>
            </p:nvPr>
          </p:nvCxnSpPr>
          <p:spPr>
            <a:xfrm>
              <a:off x="4679227" y="1711484"/>
              <a:ext cx="0" cy="105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7"/>
              </p:custDataLst>
            </p:nvPr>
          </p:nvCxnSpPr>
          <p:spPr>
            <a:xfrm>
              <a:off x="4919791" y="1711484"/>
              <a:ext cx="0" cy="105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8"/>
              </p:custDataLst>
            </p:nvPr>
          </p:nvCxnSpPr>
          <p:spPr>
            <a:xfrm flipH="1">
              <a:off x="4919610" y="1826772"/>
              <a:ext cx="367085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>
              <p:custDataLst>
                <p:tags r:id="rId9"/>
              </p:custDataLst>
            </p:nvPr>
          </p:nvCxnSpPr>
          <p:spPr>
            <a:xfrm>
              <a:off x="3761553" y="1826546"/>
              <a:ext cx="917712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矩形 4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454132" y="1341740"/>
                  <a:ext cx="2322085" cy="4035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err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400" i="1" dirty="0" err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400" i="1" dirty="0" err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121</m:t>
                        </m:r>
                        <m:r>
                          <a:rPr lang="en-US" altLang="zh-CN" sz="1400" i="1" dirty="0" err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  <m:r>
                          <m:rPr>
                            <m:sty m:val="p"/>
                          </m:rPr>
                          <a:rPr lang="en-US" altLang="zh-CN" sz="1400" dirty="0" err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400" baseline="-25000" dirty="0" err="1">
                    <a:solidFill>
                      <a:srgbClr val="FF006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6" name="矩形 45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3454132" y="1341740"/>
                  <a:ext cx="2322085" cy="403590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本框 6"/>
          <p:cNvSpPr txBox="1"/>
          <p:nvPr/>
        </p:nvSpPr>
        <p:spPr>
          <a:xfrm>
            <a:off x="128905" y="6525895"/>
            <a:ext cx="8677275" cy="284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457200" algn="just">
              <a:lnSpc>
                <a:spcPct val="90000"/>
              </a:lnSpc>
              <a:buClrTx/>
              <a:buSzTx/>
              <a:buNone/>
            </a:pPr>
            <a:r>
              <a:rPr lang="en-US" altLang="zh-CN" sz="14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P. Reinhard et al PRL. 129, 232501 (2022); </a:t>
            </a:r>
            <a:r>
              <a:rPr lang="en-US" altLang="zh-CN" sz="1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Z. Zhang, L. W. Chen et al., PR</a:t>
            </a:r>
            <a:r>
              <a:rPr lang="zh-CN" altLang="en-US" sz="14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 108, 024317 (2023)</a:t>
            </a:r>
            <a:endParaRPr lang="en-US" altLang="zh-CN" sz="1400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412365" y="5589270"/>
                <a:ext cx="4185285" cy="78613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just"/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CREX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</a:t>
                </a: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small </a:t>
                </a:r>
                <a14:m>
                  <m:oMath xmlns:m="http://schemas.openxmlformats.org/officeDocument/2006/math">
                    <m:r>
                      <a:rPr lang="en-US" altLang="zh-CN" sz="1600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np</m:t>
                        </m:r>
                      </m:sub>
                    </m:sSub>
                  </m:oMath>
                </a14:m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</a:t>
                </a: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very soft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rPr>
                  <a:t>;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algn="just"/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PREX-2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  </a:t>
                </a: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large</a:t>
                </a:r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</a:t>
                </a: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np</m:t>
                        </m:r>
                      </m:sub>
                    </m:sSub>
                  </m:oMath>
                </a14:m>
                <a:r>
                  <a:rPr lang="en-US" altLang="zh-CN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, rather hard </a:t>
                </a: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zh-CN" altLang="en-US" sz="16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365" y="5589270"/>
                <a:ext cx="4185285" cy="78613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395605" y="4697730"/>
                <a:ext cx="8143875" cy="8159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0" lvl="0" indent="457200" algn="l">
                  <a:lnSpc>
                    <a:spcPct val="140000"/>
                  </a:lnSpc>
                  <a:buClrTx/>
                  <a:buSzTx/>
                  <a:buNone/>
                </a:pPr>
                <a:r>
                  <a:rPr lang="en-US" altLang="zh-CN" sz="16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</a:t>
                </a:r>
                <a:r>
                  <a:rPr lang="zh-CN" altLang="en-US" sz="16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he inferred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16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dirty="0" err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∆</m:t>
                    </m:r>
                    <m:sSub>
                      <m:sSubPr>
                        <m:ctrl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dirty="0" err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np</m:t>
                        </m:r>
                      </m:sub>
                    </m:sSub>
                  </m:oMath>
                </a14:m>
                <a:r>
                  <a:rPr lang="en-US" altLang="zh-CN" sz="16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160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separately from CREX and PREX-2 are compatible with each other at 90% C.L., although they are </a:t>
                </a:r>
                <a:r>
                  <a:rPr lang="zh-CN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inconsistent</a:t>
                </a:r>
                <a:r>
                  <a:rPr lang="en-US" altLang="zh-CN" sz="16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160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at 68.3% C.L.</a:t>
                </a:r>
                <a:endParaRPr lang="zh-CN" altLang="en-US" sz="160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05" y="4697730"/>
                <a:ext cx="8143875" cy="81597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22867" y="59534"/>
                <a:ext cx="8498264" cy="634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rPr>
                  <a:t>Combined fiducial constraint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59534"/>
                <a:ext cx="8498264" cy="634365"/>
              </a:xfrm>
              <a:prstGeom prst="rect">
                <a:avLst/>
              </a:prstGeom>
              <a:blipFill rotWithShape="1">
                <a:blip r:embed="rId1"/>
                <a:stretch>
                  <a:fillRect l="-3" t="-76" r="4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" y="1755140"/>
            <a:ext cx="4305935" cy="29457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5140"/>
            <a:ext cx="4306570" cy="29457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1331681" y="787247"/>
                <a:ext cx="2257425" cy="708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 results on </a:t>
                </a:r>
                <a14:m>
                  <m:oMath xmlns:m="http://schemas.openxmlformats.org/officeDocument/2006/math">
                    <m:r>
                      <a:rPr lang="en-US" altLang="zh-CN" sz="200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</a:rPr>
                      <m:t> </m:t>
                    </m:r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</a:rPr>
                      <m:t>𝐿</m:t>
                    </m:r>
                  </m:oMath>
                </a14:m>
                <a:endParaRPr lang="en-US" altLang="zh-CN"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𝐿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58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19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81" y="787247"/>
                <a:ext cx="2257425" cy="708660"/>
              </a:xfrm>
              <a:prstGeom prst="rect">
                <a:avLst/>
              </a:prstGeom>
              <a:blipFill rotWithShape="1">
                <a:blip r:embed="rId4"/>
                <a:stretch>
                  <a:fillRect l="-4" t="-68" r="4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5839542" y="837134"/>
                <a:ext cx="2974340" cy="734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 results on </a:t>
                </a:r>
                <a14:m>
                  <m:oMath xmlns:m="http://schemas.openxmlformats.org/officeDocument/2006/math">
                    <m:r>
                      <a:rPr lang="en-US" altLang="zh-CN" sz="200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/>
                      </a:rPr>
                      <m:t> 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𝑠𝑦𝑚</m:t>
                        </m:r>
                      </m:sub>
                    </m:sSub>
                  </m:oMath>
                </a14:m>
                <a:endParaRPr lang="en-US" altLang="zh-CN"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/>
                            </a:rPr>
                            <m:t>𝑠𝑦𝑚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−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/>
                        </a:rPr>
                        <m:t>107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88</m:t>
                      </m:r>
                      <m:r>
                        <a:rPr lang="en-US" altLang="zh-CN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 </m:t>
                      </m:r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542" y="837134"/>
                <a:ext cx="2974340" cy="734060"/>
              </a:xfrm>
              <a:prstGeom prst="rect">
                <a:avLst/>
              </a:prstGeom>
              <a:blipFill rotWithShape="1">
                <a:blip r:embed="rId5"/>
                <a:stretch>
                  <a:fillRect l="-3" t="-28" r="3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79584" y="5520022"/>
            <a:ext cx="4398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Bao-An Li et al.,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Universe 7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182 (2021)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0548" y="4760806"/>
            <a:ext cx="4110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new analysis from the NS observables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comparison to 2013 and 2016 survey.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tention with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most recent PREX II results.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780413" y="4653144"/>
            <a:ext cx="977900" cy="391781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3328670"/>
            <a:ext cx="2464435" cy="24117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2045" y="3114040"/>
            <a:ext cx="3602355" cy="2481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45000" y="1087755"/>
            <a:ext cx="4290060" cy="1888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7995" y="1102995"/>
            <a:ext cx="3485515" cy="194500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3020" y="97790"/>
            <a:ext cx="8915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+mn-ea"/>
              </a:rPr>
              <a:t>Some perspectives of  near future: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HADES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experiment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612140" y="6021070"/>
            <a:ext cx="82975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Beam energy scan of Au+Au and C+C system;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Flow and pion ratio analysis ongoing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p-induced collisions planned for short range correlation studies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20335" y="5733415"/>
            <a:ext cx="33077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M. Lorenz presentation on Nusym23</a:t>
            </a:r>
            <a:endParaRPr lang="en-US" altLang="zh-CN" sz="16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950" y="721360"/>
            <a:ext cx="77711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PRL 125, 262301 (2020); PRL 123, 022002 (2019) ; PRC 102, 024914 (2020) 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38103" cy="692696"/>
          </a:xfrm>
          <a:noFill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1559560" y="2061210"/>
            <a:ext cx="7233285" cy="295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Introduction: From current status to motivations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Experimental results at CSHINE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Perspective with CEE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 novel probe to the nEOS*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Summary and outlook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2867" y="97642"/>
            <a:ext cx="849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+mn-ea"/>
              </a:rPr>
              <a:t>Some perspectives of  near future: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S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RIT Experiemnts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79705" y="1155700"/>
                <a:ext cx="7774305" cy="173418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270 MeV/u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108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,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132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Sn</m:t>
                        </m:r>
                      </m:e>
                    </m:sPre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+</m:t>
                    </m:r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112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,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Sn</m:t>
                        </m:r>
                      </m:e>
                    </m:sPre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, published 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indent="0">
                  <a:lnSpc>
                    <a:spcPct val="130000"/>
                  </a:lnSpc>
                  <a:buFont typeface="Wingdings" panose="05000000000000000000" charset="0"/>
                  <a:buNone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  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[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dirty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+mn-ea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ratio</a:t>
                </a:r>
                <a:r>
                  <a:rPr lang="zh-CN" altLang="en-US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</a:t>
                </a:r>
                <a:r>
                  <a:rPr lang="en-US" altLang="zh-CN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Flow</a:t>
                </a:r>
                <a:r>
                  <a:rPr lang="zh-CN" altLang="en-US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</a:t>
                </a:r>
                <a:r>
                  <a:rPr lang="en-US" altLang="zh-CN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Light charged particles published]</a:t>
                </a:r>
                <a:endParaRPr lang="zh-CN" altLang="en-US" dirty="0">
                  <a:solidFill>
                    <a:srgbClr val="FF3399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345 MeV/u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136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Xe</m:t>
                        </m:r>
                      </m:e>
                    </m:sPre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+</m:t>
                    </m:r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112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,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124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Sn</m:t>
                        </m:r>
                      </m:e>
                    </m:sPre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:  June 2024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>
                  <a:lnSpc>
                    <a:spcPct val="130000"/>
                  </a:lnSpc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270 MeV/u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186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，</m:t>
                        </m:r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Pb</m:t>
                        </m:r>
                      </m:e>
                    </m:sPre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+</m:t>
                    </m:r>
                    <m:sPre>
                      <m:sPre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 </m:t>
                        </m:r>
                      </m:sub>
                      <m:sup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Pb</m:t>
                        </m:r>
                      </m:e>
                    </m:sPre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in plan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05" y="1155700"/>
                <a:ext cx="7774305" cy="1734185"/>
              </a:xfrm>
              <a:prstGeom prst="rect">
                <a:avLst/>
              </a:prstGeom>
              <a:blipFill rotWithShape="1">
                <a:blip r:embed="rId2"/>
                <a:stretch>
                  <a:fillRect b="-7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1060" y="3477260"/>
            <a:ext cx="7596505" cy="318960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70" y="1628775"/>
            <a:ext cx="2560320" cy="168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115695" y="768985"/>
            <a:ext cx="7989570" cy="327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charset="0"/>
              </a:rPr>
              <a:t>PRL 126, 162701 (2021); PLB 822, 136681(2021); PLB813, 136016 (2021)...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22867" y="97642"/>
            <a:ext cx="849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+mn-ea"/>
              </a:rPr>
              <a:t>Some perspectives of  near future: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  LAMPS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 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1505" y="6164580"/>
            <a:ext cx="7533640" cy="582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LAMPS at RAON is nearly constructed. 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[</a:t>
            </a:r>
            <a:r>
              <a:rPr lang="en-US" altLang="zh-CN" dirty="0">
                <a:solidFill>
                  <a:srgbClr val="FF0066"/>
                </a:solidFill>
                <a:sym typeface="+mn-ea"/>
              </a:rPr>
              <a:t>NIMB B 541 (2023) 260–263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] 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" y="923925"/>
            <a:ext cx="7374255" cy="2351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9860" y="3621405"/>
            <a:ext cx="1739265" cy="2275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79930" y="3626485"/>
            <a:ext cx="1986280" cy="2270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56325" y="3583940"/>
            <a:ext cx="2849245" cy="2312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8445" y="3602355"/>
            <a:ext cx="1963420" cy="229425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>
              <a:xfrm>
                <a:off x="467995" y="0"/>
                <a:ext cx="8229600" cy="765175"/>
              </a:xfr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005B82"/>
                    </a:solidFill>
                  </a14:hiddenFill>
                </a:ext>
              </a:extLst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So, a few words about constraining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en-US" altLang="zh-CN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3" name="标题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7995" y="0"/>
                <a:ext cx="8229600" cy="765175"/>
              </a:xfrm>
              <a:blipFill rotWithShape="1">
                <a:blip r:embed="rId1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005B82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198120" y="1484630"/>
                <a:ext cx="8702675" cy="459994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 is of significance, attracting theoretical and experimental  efforts continuously... 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  <a:sym typeface="+mn-ea"/>
                </a:endParaRPr>
              </a:p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  <a:sym typeface="+mn-ea"/>
                </a:endParaRPr>
              </a:p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Despite of the large progress of constraining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, there is still long way to go before arriving at an accurate  and convincing results ,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  <a:sym typeface="+mn-ea"/>
                </a:endParaRPr>
              </a:p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In heavy ion collisions, it always comes togather with the complicated collision dynamics, particularly of the  different transport of neutron and proton, in either free of bound states,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indent="0" algn="just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  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342900" indent="-34290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Further studies are required, and  opportunities with HIRFL are open.</a:t>
                </a:r>
                <a:endParaRPr lang="en-US" altLang="zh-CN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indent="0" algn="just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 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" y="1484630"/>
                <a:ext cx="8702675" cy="459994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</a:fld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995" y="0"/>
            <a:ext cx="8229600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5B82"/>
                </a:solidFill>
              </a14:hiddenFill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Opportunies with  HIRFL 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5909310" y="3943985"/>
            <a:ext cx="2898140" cy="1267460"/>
          </a:xfrm>
          <a:prstGeom prst="rect">
            <a:avLst/>
          </a:prstGeom>
          <a:noFill/>
          <a:ln w="9525">
            <a:solidFill>
              <a:srgbClr val="FD039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0" tIns="34286" rIns="68570" bIns="34286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CSR</a:t>
            </a:r>
            <a:r>
              <a:rPr kumimoji="1" lang="zh-CN" altLang="en-US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</a:t>
            </a:r>
            <a:endParaRPr kumimoji="1" lang="en-US" altLang="zh-CN" sz="24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p</a:t>
            </a:r>
            <a:r>
              <a:rPr kumimoji="1" lang="zh-CN" altLang="en-US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   2.8 GeV</a:t>
            </a:r>
            <a:endParaRPr kumimoji="1" lang="en-US" altLang="zh-CN" sz="18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C</a:t>
            </a:r>
            <a:r>
              <a:rPr kumimoji="1" lang="zh-CN" altLang="en-US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 1.0 GeV/u</a:t>
            </a:r>
            <a:endParaRPr kumimoji="1" lang="en-US" altLang="zh-CN" sz="18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U</a:t>
            </a:r>
            <a:r>
              <a:rPr kumimoji="1" lang="zh-CN" altLang="en-US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  0.5 GeV/u</a:t>
            </a:r>
            <a:endParaRPr kumimoji="1" lang="en-US" altLang="zh-CN" sz="18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  <a:sym typeface="Symbol" panose="05050102010706020507" pitchFamily="1" charset="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9380" y="1697355"/>
            <a:ext cx="5586095" cy="3578225"/>
          </a:xfrm>
          <a:prstGeom prst="rect">
            <a:avLst/>
          </a:prstGeom>
        </p:spPr>
      </p:pic>
      <p:sp>
        <p:nvSpPr>
          <p:cNvPr id="9" name="Rectangle 3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40425" y="1809115"/>
            <a:ext cx="2898140" cy="990600"/>
          </a:xfrm>
          <a:prstGeom prst="rect">
            <a:avLst/>
          </a:prstGeom>
          <a:noFill/>
          <a:ln w="9525">
            <a:solidFill>
              <a:srgbClr val="FD039E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0" tIns="34286" rIns="68570" bIns="34286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SSC</a:t>
            </a:r>
            <a:r>
              <a:rPr kumimoji="1" lang="zh-CN" altLang="en-US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4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</a:t>
            </a:r>
            <a:endParaRPr kumimoji="1" lang="en-US" altLang="zh-CN" sz="24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Kr</a:t>
            </a:r>
            <a:r>
              <a:rPr kumimoji="1" lang="zh-CN" altLang="en-US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~ 40 MeV/u       </a:t>
            </a:r>
            <a:endParaRPr kumimoji="1" lang="en-US" altLang="zh-CN" sz="18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Sn</a:t>
            </a:r>
            <a:r>
              <a:rPr kumimoji="1" lang="zh-CN" altLang="en-US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1800" dirty="0">
                <a:solidFill>
                  <a:srgbClr val="00B0F0"/>
                </a:solidFill>
                <a:ea typeface="楷体_GB2312" pitchFamily="49" charset="-122"/>
                <a:cs typeface="Times New Roman" panose="02020603050405020304" pitchFamily="18" charset="0"/>
              </a:rPr>
              <a:t>   ~ 30 MeV/u</a:t>
            </a:r>
            <a:endParaRPr kumimoji="1" lang="en-US" altLang="zh-CN" sz="1800" dirty="0">
              <a:solidFill>
                <a:srgbClr val="00B0F0"/>
              </a:solidFill>
              <a:ea typeface="楷体_GB2312" pitchFamily="49" charset="-122"/>
              <a:cs typeface="Times New Roman" panose="02020603050405020304" pitchFamily="18" charset="0"/>
              <a:sym typeface="Symbol" panose="05050102010706020507" pitchFamily="1" charset="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661160" y="2470785"/>
            <a:ext cx="4248000" cy="0"/>
          </a:xfrm>
          <a:prstGeom prst="straightConnector1">
            <a:avLst/>
          </a:prstGeom>
          <a:ln w="9525">
            <a:solidFill>
              <a:srgbClr val="FD039E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4"/>
            </p:custDataLst>
          </p:nvPr>
        </p:nvCxnSpPr>
        <p:spPr>
          <a:xfrm>
            <a:off x="4073525" y="4632325"/>
            <a:ext cx="1836000" cy="0"/>
          </a:xfrm>
          <a:prstGeom prst="straightConnector1">
            <a:avLst/>
          </a:prstGeom>
          <a:ln w="9525">
            <a:solidFill>
              <a:srgbClr val="FD039E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23850" y="765175"/>
            <a:ext cx="86988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HIRFL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Heavy Ion Research Facility at Lanzhou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CSR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Cooling Storage Ring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圆角 25"/>
          <p:cNvSpPr/>
          <p:nvPr/>
        </p:nvSpPr>
        <p:spPr>
          <a:xfrm>
            <a:off x="4787900" y="5358765"/>
            <a:ext cx="3293110" cy="9385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Collision dynamics, QCD phase diagram and nEOS near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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0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" charset="2"/>
            </a:endParaRPr>
          </a:p>
        </p:txBody>
      </p:sp>
      <p:sp>
        <p:nvSpPr>
          <p:cNvPr id="29" name="矩形: 圆角 26"/>
          <p:cNvSpPr/>
          <p:nvPr/>
        </p:nvSpPr>
        <p:spPr>
          <a:xfrm>
            <a:off x="4787265" y="6355715"/>
            <a:ext cx="3307080" cy="482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 Hyperon-N interactions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9930" y="5805170"/>
            <a:ext cx="2349500" cy="666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If equipped with an advance spectrometer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矩形: 圆角 25"/>
          <p:cNvSpPr/>
          <p:nvPr/>
        </p:nvSpPr>
        <p:spPr>
          <a:xfrm>
            <a:off x="5939790" y="2821940"/>
            <a:ext cx="2890520" cy="6064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Collisions dynamics and nEOS near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</a:t>
            </a:r>
            <a:r>
              <a:rPr lang="en-US" altLang="zh-CN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0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" charset="2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" charset="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322867" y="59542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CSHINE and CEE experiments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5570" y="2776855"/>
            <a:ext cx="8745220" cy="2862580"/>
            <a:chOff x="182" y="4373"/>
            <a:chExt cx="13772" cy="4508"/>
          </a:xfrm>
        </p:grpSpPr>
        <p:pic>
          <p:nvPicPr>
            <p:cNvPr id="2052" name="Picture 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" y="4720"/>
              <a:ext cx="6014" cy="4117"/>
            </a:xfrm>
            <a:prstGeom prst="rect">
              <a:avLst/>
            </a:prstGeom>
            <a:noFill/>
            <a:ln w="12700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7936" y="4373"/>
              <a:ext cx="5517" cy="483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HIRFL-</a:t>
              </a:r>
              <a:r>
                <a:rPr lang="en-US" altLang="zh-CN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SR </a:t>
              </a:r>
              <a:r>
                <a:rPr lang="en-US" altLang="zh-CN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xternal-taget </a:t>
              </a:r>
              <a:r>
                <a:rPr lang="en-US" altLang="zh-CN" sz="14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xperiment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82" y="4376"/>
              <a:ext cx="7431" cy="4460"/>
              <a:chOff x="1204560" y="2938963"/>
              <a:chExt cx="4206291" cy="2078171"/>
            </a:xfrm>
          </p:grpSpPr>
          <p:pic>
            <p:nvPicPr>
              <p:cNvPr id="13" name="内容占位符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4560" y="3099718"/>
                <a:ext cx="4206291" cy="1917416"/>
              </a:xfrm>
              <a:prstGeom prst="rect">
                <a:avLst/>
              </a:prstGeom>
              <a:ln w="12700">
                <a:solidFill>
                  <a:srgbClr val="FF3399"/>
                </a:solidFill>
              </a:ln>
            </p:spPr>
          </p:pic>
          <p:sp>
            <p:nvSpPr>
              <p:cNvPr id="14" name="矩形 13"/>
              <p:cNvSpPr/>
              <p:nvPr/>
            </p:nvSpPr>
            <p:spPr>
              <a:xfrm>
                <a:off x="1242173" y="2938963"/>
                <a:ext cx="4116170" cy="2250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CSHINE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ompact 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pectrometer for 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eavy 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xperiment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5499" y="8348"/>
              <a:ext cx="2199" cy="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0000FF"/>
                  </a:solidFill>
                </a:rPr>
                <a:t>400 channels</a:t>
              </a:r>
              <a:endParaRPr lang="zh-CN" altLang="en-US" sz="1600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396" y="8348"/>
              <a:ext cx="2558" cy="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solidFill>
                    <a:srgbClr val="0000FF"/>
                  </a:solidFill>
                </a:rPr>
                <a:t>20000 channels</a:t>
              </a:r>
              <a:endParaRPr lang="zh-CN" altLang="en-US" sz="1600" dirty="0"/>
            </a:p>
          </p:txBody>
        </p:sp>
      </p:grpSp>
      <p:sp>
        <p:nvSpPr>
          <p:cNvPr id="2" name="内容占位符 1"/>
          <p:cNvSpPr/>
          <p:nvPr>
            <p:ph idx="1"/>
          </p:nvPr>
        </p:nvSpPr>
        <p:spPr>
          <a:xfrm>
            <a:off x="467360" y="909320"/>
            <a:ext cx="8229600" cy="1450975"/>
          </a:xfrm>
        </p:spPr>
        <p:txBody>
          <a:bodyPr/>
          <a:p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</a:rPr>
              <a:t>Two experiments at HIRFL</a:t>
            </a:r>
            <a:endParaRPr lang="en-US" altLang="zh-CN" sz="1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</a:rPr>
              <a:t>        CSHINE:  Running, on RIBLL for HIC at  Fermi energies</a:t>
            </a:r>
            <a:endParaRPr lang="en-US" altLang="zh-CN" sz="1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</a:rPr>
              <a:t>        CEE:  Under construction, on HIRFL-CSR in GeV/u energy region</a:t>
            </a:r>
            <a:endParaRPr lang="en-US" altLang="zh-CN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38103" cy="692696"/>
          </a:xfrm>
          <a:noFill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971550" y="2061210"/>
            <a:ext cx="7821295" cy="295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1. Introduction: From current status to motivations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Experimental results at CSHINE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3. Perspective with CEE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4. A novel probe to the nEOS*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5. Summary and outlook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   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62355" y="1742440"/>
            <a:ext cx="5998563" cy="2900680"/>
            <a:chOff x="310827" y="2813976"/>
            <a:chExt cx="7232322" cy="3761708"/>
          </a:xfrm>
        </p:grpSpPr>
        <p:grpSp>
          <p:nvGrpSpPr>
            <p:cNvPr id="5" name="组合 4"/>
            <p:cNvGrpSpPr/>
            <p:nvPr/>
          </p:nvGrpSpPr>
          <p:grpSpPr>
            <a:xfrm>
              <a:off x="475092" y="2813976"/>
              <a:ext cx="7068057" cy="3761708"/>
              <a:chOff x="448085" y="1861755"/>
              <a:chExt cx="7068057" cy="3761708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448085" y="1861755"/>
                <a:ext cx="7068057" cy="3761708"/>
                <a:chOff x="-52674" y="1530077"/>
                <a:chExt cx="7068057" cy="3761708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077" y="1530077"/>
                  <a:ext cx="6527880" cy="3377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矩形 2"/>
                <p:cNvSpPr/>
                <p:nvPr/>
              </p:nvSpPr>
              <p:spPr>
                <a:xfrm>
                  <a:off x="-52674" y="4814160"/>
                  <a:ext cx="7068057" cy="4776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Symbol" panose="05050102010706020507"/>
                    </a:rPr>
                    <a:t>Total channels</a:t>
                  </a:r>
                  <a:r>
                    <a:rPr lang="zh-CN" altLang="en-US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Symbol" panose="05050102010706020507"/>
                    </a:rPr>
                    <a:t>：</a:t>
                  </a:r>
                  <a:r>
                    <a:rPr lang="en-US" altLang="zh-CN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Symbol" panose="05050102010706020507"/>
                    </a:rPr>
                    <a:t>~400</a:t>
                  </a:r>
                  <a:r>
                    <a:rPr lang="zh-CN" altLang="en-US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Symbol" panose="05050102010706020507"/>
                    </a:rPr>
                    <a:t>，</a:t>
                  </a:r>
                  <a:r>
                    <a:rPr lang="en-US" altLang="zh-CN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  <a:sym typeface="Symbol" panose="05050102010706020507"/>
                    </a:rPr>
                    <a:t>starting from 2014  </a:t>
                  </a:r>
                  <a:endParaRPr lang="en-US" altLang="zh-CN" b="1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endParaRPr>
                </a:p>
              </p:txBody>
            </p:sp>
          </p:grpSp>
          <p:sp>
            <p:nvSpPr>
              <p:cNvPr id="4" name="矩形 3"/>
              <p:cNvSpPr/>
              <p:nvPr/>
            </p:nvSpPr>
            <p:spPr>
              <a:xfrm>
                <a:off x="1952263" y="2833480"/>
                <a:ext cx="967639" cy="331807"/>
              </a:xfrm>
              <a:prstGeom prst="rect">
                <a:avLst/>
              </a:prstGeom>
              <a:solidFill>
                <a:srgbClr val="FFFC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827" y="2860601"/>
              <a:ext cx="2604049" cy="744395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51435" y="128905"/>
            <a:ext cx="9143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1"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Introduction to CSHINE 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413385" y="797560"/>
                <a:ext cx="8500745" cy="720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Space-time volume of HIC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：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</a:rPr>
                      <m:t>s</m:t>
                    </m:r>
                    <m:r>
                      <a:rPr lang="en-US" altLang="zh-CN" sz="20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we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need a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super camera</a:t>
                </a:r>
                <a:endParaRPr lang="en-US" altLang="zh-CN" sz="2000" dirty="0">
                  <a:solidFill>
                    <a:srgbClr val="ED17A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ompact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pectrometer for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eavy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xperiment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5" y="797560"/>
                <a:ext cx="8500745" cy="72009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85" y="1244600"/>
            <a:ext cx="2007235" cy="15544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35" y="3183890"/>
            <a:ext cx="1519555" cy="270256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9705" y="3400425"/>
            <a:ext cx="1581150" cy="1663065"/>
          </a:xfrm>
          <a:prstGeom prst="rect">
            <a:avLst/>
          </a:prstGeom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65735" y="6110605"/>
            <a:ext cx="7879715" cy="545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Initial motivation is to study the isospin physics in heavy ion fission reactions</a:t>
            </a:r>
            <a:endParaRPr lang="zh-CN" b="1" u="sng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Symbol" panose="05050102010706020507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61225" y="5595620"/>
            <a:ext cx="16529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 SSDT for  LCP and IMFs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83425" y="2747645"/>
            <a:ext cx="21094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PPAC for fission fragments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9540" y="5015865"/>
            <a:ext cx="2146300" cy="635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CsI hodoscope for high energy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charset="0"/>
              </a:rPr>
              <a:t>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9701" y="141466"/>
            <a:ext cx="90042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algn="ctr"/>
            <a:r>
              <a:rPr lang="en-US" altLang="zh-CN" sz="2800" spc="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and outputs of CSHINE</a:t>
            </a:r>
            <a:endParaRPr lang="zh-CN" altLang="en-US" sz="2800" spc="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52095" y="1146175"/>
            <a:ext cx="4319270" cy="5447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Beam time statistics: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I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30 MeV/u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*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Ar+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197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Au (2014)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II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30 MeV/u 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40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Ar+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197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Au (2018)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III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25 MeV/u 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86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Kr+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208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Pb (2019)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Symbol" panose="05050102010706020507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IV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25 MeV/u 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86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Kr+</a:t>
            </a:r>
            <a:r>
              <a:rPr lang="en-US" altLang="zh-CN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124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Sn (2022)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Symbol" panose="05050102010706020507"/>
            </a:endParaRPr>
          </a:p>
          <a:p>
            <a:pPr algn="l">
              <a:lnSpc>
                <a:spcPct val="11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25 MeV/u 124Sn+124Sn (2024)</a:t>
            </a:r>
            <a:endParaRPr lang="en-US" altLang="zh-CN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Development of detector technologies:</a:t>
            </a:r>
            <a:endParaRPr lang="zh-CN" altLang="en-US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NIMA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1053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168330 (2023)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NIMA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1029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166461 (2022)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NST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33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162(2022)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NIMA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1011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165592 (2021)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NST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32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, 4  (2021)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NIMA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701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54 (2013) 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</a:t>
            </a: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Papers of Exp./Phenome. studies:</a:t>
            </a:r>
            <a:endParaRPr lang="en-US" altLang="zh-CN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PLB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850,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138514 (2024)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PRC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107,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L041601 (2023)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PLB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825,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136856  (2022)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PRC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95,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041602R (2017)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PRC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89,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064613 (2014)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NST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33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, 40 (2022)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PLB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811,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135865 (2020)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PLB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797,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134808 (2019)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  PRC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91,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014617 (2015) …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14215" y="1084580"/>
            <a:ext cx="4578350" cy="542480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809240" y="1988820"/>
            <a:ext cx="1475105" cy="0"/>
          </a:xfrm>
          <a:prstGeom prst="straightConnector1">
            <a:avLst/>
          </a:prstGeom>
          <a:ln w="9525">
            <a:solidFill>
              <a:srgbClr val="FF3399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7" y="97642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of CSHINE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145206" y="1075006"/>
            <a:ext cx="3343701" cy="590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LCPs in SSD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4016" y="903042"/>
            <a:ext cx="4457984" cy="5954965"/>
            <a:chOff x="209550" y="903034"/>
            <a:chExt cx="4457984" cy="595496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903034"/>
              <a:ext cx="4457984" cy="3017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3920178"/>
              <a:ext cx="4457984" cy="293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直接箭头连接符 5"/>
          <p:cNvCxnSpPr/>
          <p:nvPr/>
        </p:nvCxnSpPr>
        <p:spPr>
          <a:xfrm flipH="1">
            <a:off x="4913199" y="1569493"/>
            <a:ext cx="23621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572001" y="1727200"/>
            <a:ext cx="4572000" cy="4885074"/>
            <a:chOff x="5079095" y="1903412"/>
            <a:chExt cx="4064905" cy="470886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095" y="2411606"/>
              <a:ext cx="4064905" cy="420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内容占位符 3"/>
            <p:cNvSpPr txBox="1"/>
            <p:nvPr/>
          </p:nvSpPr>
          <p:spPr>
            <a:xfrm>
              <a:off x="7329910" y="1903412"/>
              <a:ext cx="1709583" cy="45127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 in PPAC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8107628" y="2363870"/>
              <a:ext cx="0" cy="7287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348236" y="2336994"/>
              <a:ext cx="14728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接连接符 4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241844" y="94284"/>
                <a:ext cx="8498264" cy="493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 b="1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altLang="zh-CN" sz="24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2.1 One-body isospin observable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zh-CN" altLang="en-US" sz="2400" b="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44" y="94284"/>
                <a:ext cx="8498264" cy="493395"/>
              </a:xfrm>
              <a:prstGeom prst="rect">
                <a:avLst/>
              </a:prstGeom>
              <a:blipFill rotWithShape="1">
                <a:blip r:embed="rId1"/>
                <a:stretch>
                  <a:fillRect l="-6" t="-62" r="7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矩形 70"/>
          <p:cNvSpPr/>
          <p:nvPr/>
        </p:nvSpPr>
        <p:spPr>
          <a:xfrm>
            <a:off x="467940" y="1556441"/>
            <a:ext cx="4522525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30 MeV/u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Ar+Au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Reactions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80380" y="1700530"/>
            <a:ext cx="2705735" cy="3536315"/>
            <a:chOff x="2988787" y="1603379"/>
            <a:chExt cx="3357999" cy="4687533"/>
          </a:xfrm>
        </p:grpSpPr>
        <p:grpSp>
          <p:nvGrpSpPr>
            <p:cNvPr id="7" name="组合 6"/>
            <p:cNvGrpSpPr/>
            <p:nvPr/>
          </p:nvGrpSpPr>
          <p:grpSpPr>
            <a:xfrm>
              <a:off x="2988787" y="1603379"/>
              <a:ext cx="3357999" cy="4687533"/>
              <a:chOff x="3136741" y="2096312"/>
              <a:chExt cx="3236915" cy="4156018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3136741" y="2096312"/>
                <a:ext cx="3236915" cy="4156018"/>
                <a:chOff x="3923818" y="3496023"/>
                <a:chExt cx="2703568" cy="3401004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r="45276"/>
                <a:stretch>
                  <a:fillRect/>
                </a:stretch>
              </p:blipFill>
              <p:spPr>
                <a:xfrm>
                  <a:off x="3923818" y="3496023"/>
                  <a:ext cx="2703568" cy="3401004"/>
                </a:xfrm>
                <a:prstGeom prst="rect">
                  <a:avLst/>
                </a:prstGeom>
              </p:spPr>
            </p:pic>
            <p:sp>
              <p:nvSpPr>
                <p:cNvPr id="3" name="任意多边形: 形状 2"/>
                <p:cNvSpPr/>
                <p:nvPr/>
              </p:nvSpPr>
              <p:spPr>
                <a:xfrm>
                  <a:off x="4695463" y="3765630"/>
                  <a:ext cx="1840375" cy="509286"/>
                </a:xfrm>
                <a:custGeom>
                  <a:avLst/>
                  <a:gdLst>
                    <a:gd name="connsiteX0" fmla="*/ 0 w 1840375"/>
                    <a:gd name="connsiteY0" fmla="*/ 509286 h 509286"/>
                    <a:gd name="connsiteX1" fmla="*/ 289367 w 1840375"/>
                    <a:gd name="connsiteY1" fmla="*/ 370390 h 509286"/>
                    <a:gd name="connsiteX2" fmla="*/ 756213 w 1840375"/>
                    <a:gd name="connsiteY2" fmla="*/ 169762 h 509286"/>
                    <a:gd name="connsiteX3" fmla="*/ 1323372 w 1840375"/>
                    <a:gd name="connsiteY3" fmla="*/ 42441 h 509286"/>
                    <a:gd name="connsiteX4" fmla="*/ 1840375 w 1840375"/>
                    <a:gd name="connsiteY4" fmla="*/ 0 h 509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0375" h="509286">
                      <a:moveTo>
                        <a:pt x="0" y="509286"/>
                      </a:moveTo>
                      <a:cubicBezTo>
                        <a:pt x="81665" y="468131"/>
                        <a:pt x="163331" y="426977"/>
                        <a:pt x="289367" y="370390"/>
                      </a:cubicBezTo>
                      <a:cubicBezTo>
                        <a:pt x="415403" y="313803"/>
                        <a:pt x="583879" y="224420"/>
                        <a:pt x="756213" y="169762"/>
                      </a:cubicBezTo>
                      <a:cubicBezTo>
                        <a:pt x="928547" y="115104"/>
                        <a:pt x="1142678" y="70735"/>
                        <a:pt x="1323372" y="42441"/>
                      </a:cubicBezTo>
                      <a:cubicBezTo>
                        <a:pt x="1504066" y="14147"/>
                        <a:pt x="1672220" y="7073"/>
                        <a:pt x="1840375" y="0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任意多边形: 形状 4"/>
                <p:cNvSpPr/>
                <p:nvPr/>
              </p:nvSpPr>
              <p:spPr>
                <a:xfrm>
                  <a:off x="4714220" y="4548851"/>
                  <a:ext cx="1840375" cy="333749"/>
                </a:xfrm>
                <a:custGeom>
                  <a:avLst/>
                  <a:gdLst>
                    <a:gd name="connsiteX0" fmla="*/ 0 w 1797400"/>
                    <a:gd name="connsiteY0" fmla="*/ 0 h 333749"/>
                    <a:gd name="connsiteX1" fmla="*/ 385823 w 1797400"/>
                    <a:gd name="connsiteY1" fmla="*/ 138896 h 333749"/>
                    <a:gd name="connsiteX2" fmla="*/ 779362 w 1797400"/>
                    <a:gd name="connsiteY2" fmla="*/ 258501 h 333749"/>
                    <a:gd name="connsiteX3" fmla="*/ 1111170 w 1797400"/>
                    <a:gd name="connsiteY3" fmla="*/ 300941 h 333749"/>
                    <a:gd name="connsiteX4" fmla="*/ 1705337 w 1797400"/>
                    <a:gd name="connsiteY4" fmla="*/ 331807 h 333749"/>
                    <a:gd name="connsiteX5" fmla="*/ 1786359 w 1797400"/>
                    <a:gd name="connsiteY5" fmla="*/ 327949 h 333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7400" h="333749">
                      <a:moveTo>
                        <a:pt x="0" y="0"/>
                      </a:moveTo>
                      <a:cubicBezTo>
                        <a:pt x="127964" y="47906"/>
                        <a:pt x="255929" y="95813"/>
                        <a:pt x="385823" y="138896"/>
                      </a:cubicBezTo>
                      <a:cubicBezTo>
                        <a:pt x="515717" y="181979"/>
                        <a:pt x="658471" y="231494"/>
                        <a:pt x="779362" y="258501"/>
                      </a:cubicBezTo>
                      <a:cubicBezTo>
                        <a:pt x="900253" y="285509"/>
                        <a:pt x="956841" y="288723"/>
                        <a:pt x="1111170" y="300941"/>
                      </a:cubicBezTo>
                      <a:cubicBezTo>
                        <a:pt x="1265499" y="313159"/>
                        <a:pt x="1592806" y="327306"/>
                        <a:pt x="1705337" y="331807"/>
                      </a:cubicBezTo>
                      <a:cubicBezTo>
                        <a:pt x="1817868" y="336308"/>
                        <a:pt x="1802113" y="332128"/>
                        <a:pt x="1786359" y="327949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任意多边形: 形状 15"/>
              <p:cNvSpPr/>
              <p:nvPr/>
            </p:nvSpPr>
            <p:spPr>
              <a:xfrm>
                <a:off x="4060611" y="4097832"/>
                <a:ext cx="2203435" cy="407841"/>
              </a:xfrm>
              <a:custGeom>
                <a:avLst/>
                <a:gdLst>
                  <a:gd name="connsiteX0" fmla="*/ 0 w 1840375"/>
                  <a:gd name="connsiteY0" fmla="*/ 509286 h 509286"/>
                  <a:gd name="connsiteX1" fmla="*/ 289367 w 1840375"/>
                  <a:gd name="connsiteY1" fmla="*/ 370390 h 509286"/>
                  <a:gd name="connsiteX2" fmla="*/ 756213 w 1840375"/>
                  <a:gd name="connsiteY2" fmla="*/ 169762 h 509286"/>
                  <a:gd name="connsiteX3" fmla="*/ 1323372 w 1840375"/>
                  <a:gd name="connsiteY3" fmla="*/ 42441 h 509286"/>
                  <a:gd name="connsiteX4" fmla="*/ 1840375 w 1840375"/>
                  <a:gd name="connsiteY4" fmla="*/ 0 h 509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0375" h="509286">
                    <a:moveTo>
                      <a:pt x="0" y="509286"/>
                    </a:moveTo>
                    <a:cubicBezTo>
                      <a:pt x="81665" y="468131"/>
                      <a:pt x="163331" y="426977"/>
                      <a:pt x="289367" y="370390"/>
                    </a:cubicBezTo>
                    <a:cubicBezTo>
                      <a:pt x="415403" y="313803"/>
                      <a:pt x="583879" y="224420"/>
                      <a:pt x="756213" y="169762"/>
                    </a:cubicBezTo>
                    <a:cubicBezTo>
                      <a:pt x="928547" y="115104"/>
                      <a:pt x="1142678" y="70735"/>
                      <a:pt x="1323372" y="42441"/>
                    </a:cubicBezTo>
                    <a:cubicBezTo>
                      <a:pt x="1504066" y="14147"/>
                      <a:pt x="1672220" y="7073"/>
                      <a:pt x="1840375" y="0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>
                <a:off x="4060611" y="4701963"/>
                <a:ext cx="2225893" cy="472023"/>
              </a:xfrm>
              <a:custGeom>
                <a:avLst/>
                <a:gdLst>
                  <a:gd name="connsiteX0" fmla="*/ 0 w 1797400"/>
                  <a:gd name="connsiteY0" fmla="*/ 0 h 333749"/>
                  <a:gd name="connsiteX1" fmla="*/ 385823 w 1797400"/>
                  <a:gd name="connsiteY1" fmla="*/ 138896 h 333749"/>
                  <a:gd name="connsiteX2" fmla="*/ 779362 w 1797400"/>
                  <a:gd name="connsiteY2" fmla="*/ 258501 h 333749"/>
                  <a:gd name="connsiteX3" fmla="*/ 1111170 w 1797400"/>
                  <a:gd name="connsiteY3" fmla="*/ 300941 h 333749"/>
                  <a:gd name="connsiteX4" fmla="*/ 1705337 w 1797400"/>
                  <a:gd name="connsiteY4" fmla="*/ 331807 h 333749"/>
                  <a:gd name="connsiteX5" fmla="*/ 1786359 w 1797400"/>
                  <a:gd name="connsiteY5" fmla="*/ 327949 h 33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7400" h="333749">
                    <a:moveTo>
                      <a:pt x="0" y="0"/>
                    </a:moveTo>
                    <a:cubicBezTo>
                      <a:pt x="127964" y="47906"/>
                      <a:pt x="255929" y="95813"/>
                      <a:pt x="385823" y="138896"/>
                    </a:cubicBezTo>
                    <a:cubicBezTo>
                      <a:pt x="515717" y="181979"/>
                      <a:pt x="658471" y="231494"/>
                      <a:pt x="779362" y="258501"/>
                    </a:cubicBezTo>
                    <a:cubicBezTo>
                      <a:pt x="900253" y="285509"/>
                      <a:pt x="956841" y="288723"/>
                      <a:pt x="1111170" y="300941"/>
                    </a:cubicBezTo>
                    <a:cubicBezTo>
                      <a:pt x="1265499" y="313159"/>
                      <a:pt x="1592806" y="327306"/>
                      <a:pt x="1705337" y="331807"/>
                    </a:cubicBezTo>
                    <a:cubicBezTo>
                      <a:pt x="1817868" y="336308"/>
                      <a:pt x="1802113" y="332128"/>
                      <a:pt x="1786359" y="327949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5665807" y="2065134"/>
                  <a:ext cx="474041" cy="3669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num>
                          <m:den>
                            <m:r>
                              <a:rPr lang="en-US" altLang="zh-CN" b="1" i="0" smtClean="0">
                                <a:latin typeface="Cambria Math" panose="02040503050406030204" pitchFamily="18" charset="0"/>
                              </a:rPr>
                              <m:t>𝐝</m:t>
                            </m:r>
                          </m:den>
                        </m:f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807" y="2065134"/>
                  <a:ext cx="474041" cy="366989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5660059" y="3088506"/>
                  <a:ext cx="421141" cy="3669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𝐭</m:t>
                            </m:r>
                          </m:num>
                          <m:den>
                            <m:r>
                              <a:rPr lang="en-US" altLang="zh-CN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𝐝</m:t>
                            </m:r>
                          </m:den>
                        </m:f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0059" y="3088506"/>
                  <a:ext cx="421141" cy="36698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5502535" y="4040918"/>
                  <a:ext cx="746486" cy="3838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Pre>
                              <m:sPrePr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sPre>
                          </m:num>
                          <m:den>
                            <m:r>
                              <a:rPr lang="zh-CN" altLang="en-US" b="1" i="0" smtClean="0">
                                <a:latin typeface="Cambria Math" panose="02040503050406030204" pitchFamily="18" charset="0"/>
                              </a:rPr>
                              <m:t>𝛂</m:t>
                            </m:r>
                          </m:den>
                        </m:f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2535" y="4040918"/>
                  <a:ext cx="746486" cy="38382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5500591" y="4612720"/>
                  <a:ext cx="746486" cy="3838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zh-CN" alt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Pre>
                              <m:sPrePr>
                                <m:ctrlPr>
                                  <a:rPr lang="en-US" altLang="zh-CN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altLang="zh-CN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sup>
                              <m:e>
                                <m:r>
                                  <a:rPr lang="en-US" altLang="zh-CN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sPre>
                          </m:num>
                          <m:den>
                            <m:r>
                              <a:rPr lang="zh-CN" altLang="en-US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𝛂</m:t>
                            </m:r>
                          </m:den>
                        </m:f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0591" y="4612720"/>
                  <a:ext cx="746486" cy="383824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文本框 19"/>
          <p:cNvSpPr txBox="1"/>
          <p:nvPr/>
        </p:nvSpPr>
        <p:spPr>
          <a:xfrm>
            <a:off x="20320" y="763270"/>
            <a:ext cx="8834755" cy="4781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85750" indent="-285750" algn="l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黑体" panose="02010609060101010101" pitchFamily="49" charset="-122"/>
                <a:sym typeface="Symbol" panose="05050102010706020507"/>
              </a:rPr>
              <a:t>Neutron abundence enhanced at smaller angle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黑体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79375" y="5810885"/>
            <a:ext cx="594169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Translate  angular distribution of yield ratio to particle emission order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895" y="1887220"/>
            <a:ext cx="3950970" cy="27463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944870" y="5201285"/>
            <a:ext cx="3068955" cy="1517055"/>
            <a:chOff x="9820" y="6265"/>
            <a:chExt cx="4321" cy="2373"/>
          </a:xfrm>
        </p:grpSpPr>
        <p:grpSp>
          <p:nvGrpSpPr>
            <p:cNvPr id="51" name="组合 50"/>
            <p:cNvGrpSpPr/>
            <p:nvPr/>
          </p:nvGrpSpPr>
          <p:grpSpPr>
            <a:xfrm>
              <a:off x="10418" y="6734"/>
              <a:ext cx="3723" cy="1904"/>
              <a:chOff x="3190114" y="4155488"/>
              <a:chExt cx="2697119" cy="1513694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3190114" y="4155488"/>
                <a:ext cx="1988468" cy="1172219"/>
                <a:chOff x="488887" y="3600263"/>
                <a:chExt cx="2380160" cy="1342095"/>
              </a:xfrm>
            </p:grpSpPr>
            <p:cxnSp>
              <p:nvCxnSpPr>
                <p:cNvPr id="56" name="直接箭头连接符 55"/>
                <p:cNvCxnSpPr/>
                <p:nvPr>
                  <p:custDataLst>
                    <p:tags r:id="rId9"/>
                  </p:custDataLst>
                </p:nvPr>
              </p:nvCxnSpPr>
              <p:spPr>
                <a:xfrm>
                  <a:off x="488887" y="4904956"/>
                  <a:ext cx="2380160" cy="0"/>
                </a:xfrm>
                <a:prstGeom prst="straightConnector1">
                  <a:avLst/>
                </a:prstGeom>
                <a:ln w="3810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箭头连接符 56"/>
                <p:cNvCxnSpPr/>
                <p:nvPr>
                  <p:custDataLst>
                    <p:tags r:id="rId10"/>
                  </p:custDataLst>
                </p:nvPr>
              </p:nvCxnSpPr>
              <p:spPr>
                <a:xfrm flipV="1">
                  <a:off x="506994" y="3600263"/>
                  <a:ext cx="0" cy="1342095"/>
                </a:xfrm>
                <a:prstGeom prst="straightConnector1">
                  <a:avLst/>
                </a:prstGeom>
                <a:ln w="3810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任意多边形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3329949" y="4425875"/>
                <a:ext cx="1707730" cy="687896"/>
              </a:xfrm>
              <a:custGeom>
                <a:avLst/>
                <a:gdLst>
                  <a:gd name="connsiteX0" fmla="*/ 0 w 1964602"/>
                  <a:gd name="connsiteY0" fmla="*/ 1077362 h 1077362"/>
                  <a:gd name="connsiteX1" fmla="*/ 416459 w 1964602"/>
                  <a:gd name="connsiteY1" fmla="*/ 1032095 h 1077362"/>
                  <a:gd name="connsiteX2" fmla="*/ 787651 w 1964602"/>
                  <a:gd name="connsiteY2" fmla="*/ 841972 h 1077362"/>
                  <a:gd name="connsiteX3" fmla="*/ 1149790 w 1964602"/>
                  <a:gd name="connsiteY3" fmla="*/ 497941 h 1077362"/>
                  <a:gd name="connsiteX4" fmla="*/ 1484768 w 1964602"/>
                  <a:gd name="connsiteY4" fmla="*/ 181069 h 1077362"/>
                  <a:gd name="connsiteX5" fmla="*/ 1964602 w 1964602"/>
                  <a:gd name="connsiteY5" fmla="*/ 0 h 107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4602" h="1077362">
                    <a:moveTo>
                      <a:pt x="0" y="1077362"/>
                    </a:moveTo>
                    <a:cubicBezTo>
                      <a:pt x="142592" y="1074344"/>
                      <a:pt x="285184" y="1071327"/>
                      <a:pt x="416459" y="1032095"/>
                    </a:cubicBezTo>
                    <a:cubicBezTo>
                      <a:pt x="547734" y="992863"/>
                      <a:pt x="665429" y="930998"/>
                      <a:pt x="787651" y="841972"/>
                    </a:cubicBezTo>
                    <a:cubicBezTo>
                      <a:pt x="909873" y="752946"/>
                      <a:pt x="1149790" y="497941"/>
                      <a:pt x="1149790" y="497941"/>
                    </a:cubicBezTo>
                    <a:cubicBezTo>
                      <a:pt x="1265976" y="387791"/>
                      <a:pt x="1348966" y="264059"/>
                      <a:pt x="1484768" y="181069"/>
                    </a:cubicBezTo>
                    <a:cubicBezTo>
                      <a:pt x="1620570" y="98079"/>
                      <a:pt x="1792586" y="49039"/>
                      <a:pt x="1964602" y="0"/>
                    </a:cubicBezTo>
                  </a:path>
                </a:pathLst>
              </a:custGeom>
              <a:noFill/>
              <a:ln w="28575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矩形 53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5037353" y="5173266"/>
                    <a:ext cx="849880" cy="49591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1" i="1" dirty="0">
                                  <a:gradFill>
                                    <a:gsLst>
                                      <a:gs pos="0">
                                        <a:srgbClr val="007BD3"/>
                                      </a:gs>
                                      <a:gs pos="100000">
                                        <a:srgbClr val="034373"/>
                                      </a:gs>
                                    </a:gsLst>
                                    <a:lin scaled="0"/>
                                  </a:gra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  <a:sym typeface="Symbol" panose="05050102010706020507" pitchFamily="1" charset="2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dirty="0">
                                  <a:gradFill>
                                    <a:gsLst>
                                      <a:gs pos="0">
                                        <a:srgbClr val="007BD3"/>
                                      </a:gs>
                                      <a:gs pos="100000">
                                        <a:srgbClr val="034373"/>
                                      </a:gs>
                                    </a:gsLst>
                                    <a:lin scaled="0"/>
                                  </a:gra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  <a:sym typeface="Symbol" panose="05050102010706020507" pitchFamily="1" charset="2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2000" b="1" i="1" dirty="0">
                                  <a:gradFill>
                                    <a:gsLst>
                                      <a:gs pos="0">
                                        <a:srgbClr val="007BD3"/>
                                      </a:gs>
                                      <a:gs pos="100000">
                                        <a:srgbClr val="034373"/>
                                      </a:gs>
                                    </a:gsLst>
                                    <a:lin scaled="0"/>
                                  </a:gra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  <a:sym typeface="Symbol" panose="05050102010706020507" pitchFamily="1" charset="2"/>
                                </a:rPr>
                                <m:t>𝒍𝒂𝒃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000" b="1" i="1" baseline="-25000" dirty="0">
                      <a:gradFill>
                        <a:gsLst>
                          <a:gs pos="0">
                            <a:srgbClr val="007BD3"/>
                          </a:gs>
                          <a:gs pos="100000">
                            <a:srgbClr val="034373"/>
                          </a:gs>
                        </a:gsLst>
                        <a:lin scaled="0"/>
                      </a:gradFill>
                      <a:latin typeface="Cambria Math" panose="02040503050406030204" pitchFamily="18" charset="0"/>
                      <a:cs typeface="Cambria Math" panose="02040503050406030204" pitchFamily="18" charset="0"/>
                      <a:sym typeface="Symbol" panose="05050102010706020507" pitchFamily="1" charset="2"/>
                    </a:endParaRPr>
                  </a:p>
                </p:txBody>
              </p:sp>
            </mc:Choice>
            <mc:Fallback>
              <p:sp>
                <p:nvSpPr>
                  <p:cNvPr id="54" name="矩形 53"/>
                  <p:cNvSpPr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5037353" y="5173266"/>
                    <a:ext cx="849880" cy="495916"/>
                  </a:xfrm>
                  <a:prstGeom prst="rect">
                    <a:avLst/>
                  </a:prstGeom>
                  <a:blipFill rotWithShape="1">
                    <a:blip r:embed="rId1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文本框 80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9820" y="6265"/>
                  <a:ext cx="609" cy="6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zh-CN" sz="2000" b="1" i="1" smtClean="0">
                                <a:gradFill>
                                  <a:gsLst>
                                    <a:gs pos="0">
                                      <a:srgbClr val="007BD3"/>
                                    </a:gs>
                                    <a:gs pos="100000">
                                      <a:srgbClr val="034373"/>
                                    </a:gs>
                                  </a:gsLst>
                                  <a:lin scaled="0"/>
                                </a:gra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dPr>
                          <m:e>
                            <m:r>
                              <a:rPr kumimoji="1" lang="zh-CN" altLang="en-US" sz="2000" b="1" i="1" smtClean="0">
                                <a:gradFill>
                                  <a:gsLst>
                                    <a:gs pos="0">
                                      <a:srgbClr val="007BD3"/>
                                    </a:gs>
                                    <a:gs pos="100000">
                                      <a:srgbClr val="034373"/>
                                    </a:gs>
                                  </a:gsLst>
                                  <a:lin scaled="0"/>
                                </a:gra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</m:d>
                        <m:r>
                          <a:rPr kumimoji="1" lang="en-US" altLang="zh-CN" sz="2000" b="1" i="1" smtClean="0">
                            <a:gradFill>
                              <a:gsLst>
                                <a:gs pos="0">
                                  <a:srgbClr val="007BD3"/>
                                </a:gs>
                                <a:gs pos="100000">
                                  <a:srgbClr val="034373"/>
                                </a:gs>
                              </a:gsLst>
                              <a:lin scaled="0"/>
                            </a:gra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1" lang="en-US" altLang="zh-CN" sz="2000" b="1" i="1" dirty="0" smtClean="0">
                    <a:gradFill>
                      <a:gsLst>
                        <a:gs pos="0">
                          <a:srgbClr val="007BD3"/>
                        </a:gs>
                        <a:gs pos="100000">
                          <a:srgbClr val="034373"/>
                        </a:gs>
                      </a:gsLst>
                      <a:lin scaled="0"/>
                    </a:gradFill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81" name="文本框 8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6"/>
                  </p:custDataLst>
                </p:nvPr>
              </p:nvSpPr>
              <p:spPr>
                <a:xfrm>
                  <a:off x="9820" y="6265"/>
                  <a:ext cx="609" cy="624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6" y="59534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Equation of State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11125" y="836295"/>
                <a:ext cx="9146540" cy="3607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en-US" altLang="zh-CN" i="0" u="none" strike="noStrike" baseline="0" dirty="0"/>
                  <a:t>The nucleon specific energy of nuclear matter formed in HIC or in neutron star is written as:</a:t>
                </a:r>
                <a:endParaRPr lang="en-US" altLang="zh-CN" i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altLang="zh-CN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/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altLang="zh-CN" dirty="0"/>
                  <a:t> </a:t>
                </a:r>
                <a:endParaRPr lang="en-US" altLang="zh-CN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𝐬𝐲𝐦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b="1" i="0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𝐬𝐲𝐦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b="1" i="0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𝐬𝐲𝐦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altLang="zh-CN" dirty="0"/>
                  <a:t> </a:t>
                </a:r>
                <a:endParaRPr lang="en-US" altLang="zh-CN" dirty="0"/>
              </a:p>
              <a:p>
                <a:pPr>
                  <a:spcBef>
                    <a:spcPts val="600"/>
                  </a:spcBef>
                </a:pPr>
                <a:endParaRPr lang="en-US" altLang="zh-CN" dirty="0" err="1"/>
              </a:p>
              <a:p>
                <a:pPr>
                  <a:spcBef>
                    <a:spcPts val="600"/>
                  </a:spcBef>
                </a:pPr>
                <a:endParaRPr lang="en-US" altLang="zh-CN" dirty="0" err="1"/>
              </a:p>
              <a:p>
                <a:pPr>
                  <a:spcBef>
                    <a:spcPts val="600"/>
                  </a:spcBef>
                </a:pPr>
                <a:r>
                  <a:rPr lang="en-US" altLang="zh-CN" dirty="0" err="1"/>
                  <a:t>For npe  matter, the pressure 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b="0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num>
                      <m:den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𝜕𝜌</m:t>
                        </m:r>
                      </m:den>
                    </m:f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𝜕𝜌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sym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𝜕𝜌</m:t>
                            </m:r>
                          </m:den>
                        </m:f>
                      </m:e>
                    </m:d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zh-CN" alt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CN" alt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zh-CN" alt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 </a:t>
                </a:r>
                <a:endParaRPr lang="en-US" altLang="zh-CN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25" y="836295"/>
                <a:ext cx="9146540" cy="360743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301719"/>
            <a:ext cx="5076056" cy="11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3"/>
          <a:stretch>
            <a:fillRect/>
          </a:stretch>
        </p:blipFill>
        <p:spPr>
          <a:xfrm>
            <a:off x="5455285" y="4382770"/>
            <a:ext cx="3709035" cy="249936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连接符 3"/>
          <p:cNvCxnSpPr>
            <a:endCxn id="5" idx="1"/>
          </p:cNvCxnSpPr>
          <p:nvPr/>
        </p:nvCxnSpPr>
        <p:spPr>
          <a:xfrm>
            <a:off x="828040" y="2781300"/>
            <a:ext cx="1656080" cy="312420"/>
          </a:xfrm>
          <a:prstGeom prst="bentConnector3">
            <a:avLst>
              <a:gd name="adj1" fmla="val 50038"/>
            </a:avLst>
          </a:prstGeom>
          <a:ln w="9525">
            <a:solidFill>
              <a:srgbClr val="FF3399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484120" y="2924810"/>
            <a:ext cx="2026920" cy="337185"/>
          </a:xfrm>
          <a:prstGeom prst="rect">
            <a:avLst/>
          </a:prstGeom>
          <a:ln>
            <a:solidFill>
              <a:srgbClr val="FF3399"/>
            </a:solidFill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symmetry energy</a:t>
            </a:r>
            <a:endParaRPr lang="en-US" altLang="zh-CN" sz="1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22867" y="97642"/>
                <a:ext cx="8498264" cy="55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Constraining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near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28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8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97642"/>
                <a:ext cx="8498264" cy="558800"/>
              </a:xfrm>
              <a:prstGeom prst="rect">
                <a:avLst/>
              </a:prstGeom>
              <a:blipFill rotWithShape="1">
                <a:blip r:embed="rId1"/>
                <a:stretch>
                  <a:fillRect l="-3" t="-87" r="4" b="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563620" y="1845310"/>
                <a:ext cx="5354320" cy="862965"/>
              </a:xfrm>
              <a:noFill/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46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025</m:t>
                    </m:r>
                  </m:oMath>
                </a14:m>
                <a:r>
                  <a:rPr lang="en-US" altLang="zh-CN" sz="1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or     </a:t>
                </a:r>
                <a:endParaRPr lang="en-US" altLang="zh-C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47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  <m: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CL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95</m:t>
                        </m:r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</m:e>
                    </m:d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  <m:r>
                      <a:rPr lang="en-US" altLang="zh-CN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3620" y="1845310"/>
                <a:ext cx="5354320" cy="862965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2874010"/>
            <a:ext cx="4363085" cy="264350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412115" y="706755"/>
                <a:ext cx="8045450" cy="7893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342900" indent="-342900" algn="l">
                  <a:lnSpc>
                    <a:spcPct val="120000"/>
                  </a:lnSpc>
                  <a:buClrTx/>
                  <a:buSzTx/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In wide angular range, we observed the variation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Wingdings" panose="05000000000000000000" pitchFamily="2" charset="2"/>
                          </a:rPr>
                          <m:t>𝜹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Wingdings" panose="05000000000000000000" pitchFamily="2" charset="2"/>
                          </a:rPr>
                          <m:t>𝒏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en-US" altLang="zh-CN" b="1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Wingdings" panose="05000000000000000000" pitchFamily="2" charset="2"/>
                      </a:rPr>
                      <m:t>𝒁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(relative neutron excess)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342900" indent="-342900" algn="l">
                  <a:lnSpc>
                    <a:spcPct val="120000"/>
                  </a:lnSpc>
                  <a:buClrTx/>
                  <a:buSzTx/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Using it as a probe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rPr>
                  <a:t>,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the slope parameter L is extracted.</a:t>
                </a:r>
                <a:endParaRPr lang="en-US" altLang="zh-C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15" y="706755"/>
                <a:ext cx="8045450" cy="7893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796290" y="6471285"/>
            <a:ext cx="7277735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R.S.Wang  et al.,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89, 014613 (2014);   Y. Zhang et al.,   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95,041602(R) (2017)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3895" y="1947545"/>
            <a:ext cx="1908810" cy="6584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07315" y="5828030"/>
            <a:ext cx="8873490" cy="720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Question: It is only a qualitative description, can it be quantified,  the emission time scale vs. N/Z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8515985" y="4653280"/>
            <a:ext cx="0" cy="864000"/>
          </a:xfrm>
          <a:prstGeom prst="straightConnector1">
            <a:avLst/>
          </a:prstGeom>
          <a:ln w="63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885430" y="5429250"/>
            <a:ext cx="12585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our work </a:t>
            </a:r>
            <a:endParaRPr lang="en-US" altLang="zh-CN" sz="2000" b="1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41265" y="2853055"/>
            <a:ext cx="3522980" cy="2244725"/>
            <a:chOff x="7939" y="4379"/>
            <a:chExt cx="5548" cy="3535"/>
          </a:xfrm>
        </p:grpSpPr>
        <p:sp>
          <p:nvSpPr>
            <p:cNvPr id="12" name="文本框 11"/>
            <p:cNvSpPr txBox="1"/>
            <p:nvPr/>
          </p:nvSpPr>
          <p:spPr>
            <a:xfrm>
              <a:off x="8788" y="4379"/>
              <a:ext cx="3886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000"/>
                <a:t>Bao-An Li et al., Universe 7, 182 (2021)</a:t>
              </a:r>
              <a:endParaRPr lang="zh-CN" altLang="en-US" sz="1000"/>
            </a:p>
          </p:txBody>
        </p:sp>
        <p:pic>
          <p:nvPicPr>
            <p:cNvPr id="16" name="图片 15" descr="comp"/>
            <p:cNvPicPr>
              <a:picLocks noChangeAspect="1"/>
            </p:cNvPicPr>
            <p:nvPr/>
          </p:nvPicPr>
          <p:blipFill>
            <a:blip r:embed="rId9"/>
            <a:srcRect r="2772"/>
            <a:stretch>
              <a:fillRect/>
            </a:stretch>
          </p:blipFill>
          <p:spPr>
            <a:xfrm>
              <a:off x="7939" y="4720"/>
              <a:ext cx="5548" cy="31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1" y="97642"/>
            <a:ext cx="91277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2.2 Isospin Chronology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3375" y="2206625"/>
            <a:ext cx="6270625" cy="3343910"/>
          </a:xfrm>
          <a:prstGeom prst="rect">
            <a:avLst/>
          </a:prstGeom>
          <a:noFill/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256540" y="838835"/>
            <a:ext cx="8630285" cy="1148715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Can we measure the emission order of different particles? </a:t>
            </a:r>
            <a:endParaRPr lang="en-US" altLang="zh-CN" sz="1800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HBT method: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1950s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Hanbury Brown and Twiss invented the intensity interferometry, and measured the angular size of Siris.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65772" y="5602387"/>
            <a:ext cx="44392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Hanbury Brown and Twiss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Nature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177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 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27  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1956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Hanbury Brown and Twiss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Nature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178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1046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1956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0" y="6375400"/>
                <a:ext cx="3674745" cy="46037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600" b="1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1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r>
                          <a:rPr lang="en-US" altLang="zh-CN" sz="1600" b="1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Cambria Math" panose="02040503050406030204" pitchFamily="18" charset="0"/>
                          </a:rPr>
                          <m:t>𝒅</m:t>
                        </m:r>
                      </m:den>
                    </m:f>
                    <m:r>
                      <a:rPr lang="zh-CN" altLang="en-US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≈</m:t>
                    </m:r>
                    <m:f>
                      <m:fPr>
                        <m:type m:val="lin"/>
                        <m:ctrlPr>
                          <a:rPr lang="zh-CN" altLang="en-US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</m:ctrlPr>
                      </m:fPr>
                      <m:num>
                        <m:r>
                          <a:rPr lang="en-US" altLang="zh-CN" sz="16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𝒃</m:t>
                        </m:r>
                      </m:num>
                      <m:den>
                        <m:r>
                          <a:rPr lang="zh-CN" altLang="en-US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𝝀</m:t>
                        </m:r>
                      </m:den>
                    </m:f>
                    <m:r>
                      <a:rPr lang="en-US" altLang="zh-CN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=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𝟏𝟎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𝟕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−</m:t>
                        </m:r>
                        <m:r>
                          <a:rPr lang="en-US" altLang="zh-CN" sz="16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𝟗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仿宋" panose="02010609060101010101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 </m:t>
                    </m:r>
                  </m:oMath>
                </a14:m>
                <a:r>
                  <a:rPr lang="en-US" altLang="zh-CN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</a:t>
                </a:r>
                <a:endPara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</p:txBody>
          </p:sp>
        </mc:Choice>
        <mc:Fallback>
          <p:sp>
            <p:nvSpPr>
              <p:cNvPr id="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0" y="6375400"/>
                <a:ext cx="3674745" cy="4603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354922" y="2601740"/>
            <a:ext cx="2403447" cy="3811933"/>
            <a:chOff x="38811" y="2215026"/>
            <a:chExt cx="2403447" cy="3811933"/>
          </a:xfrm>
        </p:grpSpPr>
        <p:grpSp>
          <p:nvGrpSpPr>
            <p:cNvPr id="21" name="组合 20"/>
            <p:cNvGrpSpPr/>
            <p:nvPr/>
          </p:nvGrpSpPr>
          <p:grpSpPr>
            <a:xfrm>
              <a:off x="38811" y="2215026"/>
              <a:ext cx="2403447" cy="3725065"/>
              <a:chOff x="38811" y="2215026"/>
              <a:chExt cx="2403447" cy="3725065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506"/>
              <a:stretch>
                <a:fillRect/>
              </a:stretch>
            </p:blipFill>
            <p:spPr>
              <a:xfrm>
                <a:off x="38811" y="2215026"/>
                <a:ext cx="2403447" cy="1179964"/>
              </a:xfrm>
              <a:prstGeom prst="rect">
                <a:avLst/>
              </a:prstGeom>
            </p:spPr>
          </p:pic>
          <p:grpSp>
            <p:nvGrpSpPr>
              <p:cNvPr id="3" name="组合 2"/>
              <p:cNvGrpSpPr/>
              <p:nvPr/>
            </p:nvGrpSpPr>
            <p:grpSpPr>
              <a:xfrm>
                <a:off x="506707" y="2997843"/>
                <a:ext cx="862964" cy="2046879"/>
                <a:chOff x="5600740" y="2749119"/>
                <a:chExt cx="862964" cy="2046879"/>
              </a:xfrm>
              <a:noFill/>
            </p:grpSpPr>
            <p:cxnSp>
              <p:nvCxnSpPr>
                <p:cNvPr id="7" name="直接连接符 6"/>
                <p:cNvCxnSpPr/>
                <p:nvPr>
                  <p:custDataLst>
                    <p:tags r:id="rId7"/>
                  </p:custDataLst>
                </p:nvPr>
              </p:nvCxnSpPr>
              <p:spPr>
                <a:xfrm flipH="1">
                  <a:off x="5600740" y="2749119"/>
                  <a:ext cx="824382" cy="2046879"/>
                </a:xfrm>
                <a:prstGeom prst="line">
                  <a:avLst/>
                </a:prstGeom>
                <a:grpFill/>
                <a:ln w="6350">
                  <a:solidFill>
                    <a:srgbClr val="FF0000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>
                  <p:custDataLst>
                    <p:tags r:id="rId8"/>
                  </p:custDataLst>
                </p:nvPr>
              </p:nvCxnSpPr>
              <p:spPr>
                <a:xfrm flipH="1">
                  <a:off x="5919239" y="2749119"/>
                  <a:ext cx="544465" cy="1996254"/>
                </a:xfrm>
                <a:prstGeom prst="line">
                  <a:avLst/>
                </a:prstGeom>
                <a:grpFill/>
                <a:ln w="6350">
                  <a:solidFill>
                    <a:srgbClr val="FF0000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12"/>
              <p:cNvGrpSpPr/>
              <p:nvPr/>
            </p:nvGrpSpPr>
            <p:grpSpPr>
              <a:xfrm>
                <a:off x="160461" y="5044722"/>
                <a:ext cx="756004" cy="895369"/>
                <a:chOff x="133453" y="4806461"/>
                <a:chExt cx="614806" cy="764245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453" y="4878799"/>
                  <a:ext cx="351898" cy="69190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4609" y="4806461"/>
                  <a:ext cx="283650" cy="592853"/>
                </a:xfrm>
                <a:prstGeom prst="rect">
                  <a:avLst/>
                </a:prstGeom>
              </p:spPr>
            </p:pic>
            <p:sp>
              <p:nvSpPr>
                <p:cNvPr id="20" name="任意多边形: 形状 4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415031" y="5383032"/>
                  <a:ext cx="311188" cy="169627"/>
                </a:xfrm>
                <a:custGeom>
                  <a:avLst/>
                  <a:gdLst>
                    <a:gd name="connsiteX0" fmla="*/ 60960 w 315402"/>
                    <a:gd name="connsiteY0" fmla="*/ 5300 h 159026"/>
                    <a:gd name="connsiteX1" fmla="*/ 315402 w 315402"/>
                    <a:gd name="connsiteY1" fmla="*/ 0 h 159026"/>
                    <a:gd name="connsiteX2" fmla="*/ 47708 w 315402"/>
                    <a:gd name="connsiteY2" fmla="*/ 159026 h 159026"/>
                    <a:gd name="connsiteX3" fmla="*/ 0 w 315402"/>
                    <a:gd name="connsiteY3" fmla="*/ 37106 h 159026"/>
                    <a:gd name="connsiteX4" fmla="*/ 60960 w 315402"/>
                    <a:gd name="connsiteY4" fmla="*/ 5300 h 159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5402" h="159026">
                      <a:moveTo>
                        <a:pt x="60960" y="5300"/>
                      </a:moveTo>
                      <a:lnTo>
                        <a:pt x="315402" y="0"/>
                      </a:lnTo>
                      <a:lnTo>
                        <a:pt x="47708" y="159026"/>
                      </a:lnTo>
                      <a:lnTo>
                        <a:pt x="0" y="37106"/>
                      </a:lnTo>
                      <a:lnTo>
                        <a:pt x="60960" y="5300"/>
                      </a:lnTo>
                      <a:close/>
                    </a:path>
                  </a:pathLst>
                </a:custGeom>
                <a:gradFill flip="none" rotWithShape="1">
                  <a:gsLst>
                    <a:gs pos="3261">
                      <a:schemeClr val="bg1">
                        <a:lumMod val="75000"/>
                      </a:schemeClr>
                    </a:gs>
                    <a:gs pos="4600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23" name="文本框 2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16465" y="2445708"/>
                <a:ext cx="930797" cy="368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cap="none" spc="0" dirty="0">
                    <a:ln w="0"/>
                    <a:solidFill>
                      <a:srgbClr val="FFFF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Siris</a:t>
                </a:r>
                <a:endParaRPr lang="en-US" altLang="zh-CN" b="0" cap="none" spc="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" name="直接箭头连接符 24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1276672" y="2753485"/>
                <a:ext cx="73709" cy="14357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36455" y="5688405"/>
                  <a:ext cx="36173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b="1" i="1" smtClean="0">
                            <a:solidFill>
                              <a:srgbClr val="0099FF"/>
                            </a:solidFill>
                            <a:latin typeface="Cambria Math" panose="02040503050406030204" pitchFamily="18" charset="0"/>
                            <a:ea typeface="仿宋" panose="02010609060101010101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𝒃</m:t>
                        </m:r>
                      </m:oMath>
                    </m:oMathPara>
                  </a14:m>
                  <a:endParaRPr lang="zh-CN" altLang="en-US" sz="1600" dirty="0">
                    <a:solidFill>
                      <a:srgbClr val="0099FF"/>
                    </a:solidFill>
                  </a:endParaRPr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6"/>
                  </p:custDataLst>
                </p:nvPr>
              </p:nvSpPr>
              <p:spPr>
                <a:xfrm>
                  <a:off x="636455" y="5688405"/>
                  <a:ext cx="361731" cy="338554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连接符 26"/>
            <p:cNvCxnSpPr/>
            <p:nvPr>
              <p:custDataLst>
                <p:tags r:id="rId18"/>
              </p:custDataLst>
            </p:nvPr>
          </p:nvCxnSpPr>
          <p:spPr>
            <a:xfrm>
              <a:off x="677756" y="5718218"/>
              <a:ext cx="423213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9"/>
              </p:custDataLst>
            </p:nvPr>
          </p:nvCxnSpPr>
          <p:spPr>
            <a:xfrm>
              <a:off x="431466" y="5918947"/>
              <a:ext cx="423213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0" y="6425555"/>
                <a:ext cx="9144000" cy="5835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en-US" altLang="zh-CN" sz="1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Isospin Chronology: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By measuring the emission time constant 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0000FF"/>
                        </a:solidFill>
                        <a:latin typeface="Cambria Math" panose="02040503050406030204"/>
                      </a:rPr>
                      <m:t>𝝉</m:t>
                    </m:r>
                    <m:r>
                      <a:rPr lang="en-US" altLang="zh-CN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of particles with different N/Z</a:t>
                </a:r>
                <a:r>
                  <a:rPr lang="zh-CN" altLang="en-US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one infers the time scale of isospin relaxation of IDOF in HIC.</a:t>
                </a:r>
                <a:endPara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0" y="6425555"/>
                <a:ext cx="9144000" cy="583565"/>
              </a:xfrm>
              <a:prstGeom prst="rect">
                <a:avLst/>
              </a:prstGeom>
              <a:blipFill rotWithShape="1">
                <a:blip r:embed="rId22"/>
                <a:stretch>
                  <a:fillRect t="-107" b="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7" y="97642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HBT in nuclear physics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251460" y="1711960"/>
            <a:ext cx="3307715" cy="2746375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1960s, Goldhaber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/>
              </a:rPr>
              <a:t>- correlations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1977,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 Koonin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Formation the p-p correlation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1990s,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enormously applied in HIC 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2006,</a:t>
            </a:r>
            <a:r>
              <a:rPr lang="zh-CN" altLang="en-US" sz="14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i="1" u="sng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ZGX</a:t>
            </a:r>
            <a:r>
              <a:rPr lang="en-US" altLang="zh-CN" sz="14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et al., </a:t>
            </a:r>
            <a:r>
              <a:rPr lang="en-US" altLang="zh-CN" sz="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PLB</a:t>
            </a:r>
            <a:r>
              <a:rPr lang="en-US" altLang="zh-CN" sz="14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639, 436</a:t>
            </a:r>
            <a:endParaRPr lang="en-US" altLang="zh-CN" sz="1400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Isospin effect of IMF-IMF correlation function in HIC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15473" y="1456164"/>
            <a:ext cx="5428526" cy="3071246"/>
            <a:chOff x="3715473" y="937369"/>
            <a:chExt cx="5428526" cy="307124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0"/>
            <a:stretch>
              <a:fillRect/>
            </a:stretch>
          </p:blipFill>
          <p:spPr>
            <a:xfrm>
              <a:off x="3715473" y="1193345"/>
              <a:ext cx="5428526" cy="281527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657724" y="937369"/>
              <a:ext cx="36799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S. </a:t>
              </a:r>
              <a:r>
                <a:rPr lang="en-US" altLang="zh-CN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Koonin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Phys. Lett. B70, 43 (1977)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1597" y="4433031"/>
            <a:ext cx="9082270" cy="2068456"/>
            <a:chOff x="-197167" y="4172681"/>
            <a:chExt cx="9278104" cy="206845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矩形 42"/>
                <p:cNvSpPr/>
                <p:nvPr/>
              </p:nvSpPr>
              <p:spPr>
                <a:xfrm>
                  <a:off x="161683" y="5531134"/>
                  <a:ext cx="7093286" cy="7100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/>
                          </a:rPr>
                          <m:t>𝐷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0" smtClean="0">
                                <a:latin typeface="Cambria Math" panose="02040503050406030204"/>
                              </a:rPr>
                              <m:t>𝐫</m:t>
                            </m:r>
                            <m:r>
                              <a:rPr lang="en-US" altLang="zh-CN" b="0" i="0" smtClean="0">
                                <a:latin typeface="Cambria Math" panose="02040503050406030204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/>
                              </a:rPr>
                              <m:t>t</m:t>
                            </m:r>
                            <m:r>
                              <a:rPr lang="en-US" altLang="zh-CN" i="1">
                                <a:latin typeface="Cambria Math" panose="02040503050406030204"/>
                              </a:rPr>
                              <m:t>,</m:t>
                            </m:r>
                            <m:r>
                              <a:rPr lang="en-US" altLang="zh-CN" b="1">
                                <a:latin typeface="Cambria Math" panose="02040503050406030204"/>
                              </a:rPr>
                              <m:t>𝐩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/>
                              </a:rPr>
                              <m:t>1</m:t>
                            </m:r>
                          </m:num>
                          <m:den>
                            <m:r>
                              <a:rPr lang="zh-CN" altLang="en-US" i="1">
                                <a:latin typeface="Cambria Math" panose="02040503050406030204"/>
                              </a:rPr>
                              <m:t>𝜎</m:t>
                            </m:r>
                          </m:den>
                        </m:f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/>
                              </a:rPr>
                              <m:t>𝑑</m:t>
                            </m:r>
                            <m:r>
                              <a:rPr lang="zh-CN" altLang="en-US" i="1">
                                <a:latin typeface="Cambria Math" panose="02040503050406030204"/>
                              </a:rPr>
                              <m:t>𝜎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/>
                              </a:rPr>
                              <m:t>𝑑</m:t>
                            </m:r>
                            <m:r>
                              <a:rPr lang="en-US" altLang="zh-CN" b="1">
                                <a:latin typeface="Cambria Math" panose="02040503050406030204"/>
                              </a:rPr>
                              <m:t>𝐩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3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/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3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/>
                                          </a:rPr>
                                          <m:t>𝑟</m:t>
                                        </m:r>
                                        <m: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i="1">
                                        <a:latin typeface="Cambria Math" panose="02040503050406030204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latin typeface="Cambria Math" panose="02040503050406030204"/>
                                      </a:rPr>
                                      <m:t>1</m:t>
                                    </m:r>
                                    <m:r>
                                      <a:rPr lang="en-US" altLang="zh-CN" i="1">
                                        <a:latin typeface="Cambria Math" panose="02040503050406030204"/>
                                      </a:rPr>
                                      <m:t>/</m:t>
                                    </m:r>
                                    <m:r>
                                      <a:rPr lang="en-US" altLang="zh-CN" i="1"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i="1">
                                    <a:latin typeface="Cambria Math" panose="02040503050406030204"/>
                                  </a:rPr>
                                  <m:t>𝜏</m:t>
                                </m:r>
                              </m:den>
                            </m:f>
                            <m:r>
                              <a:rPr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/>
                              </a:rPr>
                              <m:t>𝑒𝑥𝑝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i="1">
                                    <a:solidFill>
                                      <a:srgbClr val="0000FF"/>
                                    </a:solidFill>
                                    <a:latin typeface="Cambria Math" panose="02040503050406030204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43" name="矩形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683" y="5531134"/>
                  <a:ext cx="7093286" cy="710003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组合 5"/>
            <p:cNvGrpSpPr/>
            <p:nvPr/>
          </p:nvGrpSpPr>
          <p:grpSpPr>
            <a:xfrm>
              <a:off x="-197167" y="4172681"/>
              <a:ext cx="9278104" cy="1572895"/>
              <a:chOff x="0" y="4177162"/>
              <a:chExt cx="9278104" cy="1572895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0" y="4177162"/>
                <a:ext cx="9278104" cy="1572895"/>
                <a:chOff x="0" y="4013764"/>
                <a:chExt cx="9211372" cy="1572895"/>
              </a:xfrm>
            </p:grpSpPr>
            <p:sp>
              <p:nvSpPr>
                <p:cNvPr id="14" name="内容占位符 2"/>
                <p:cNvSpPr txBox="1"/>
                <p:nvPr/>
              </p:nvSpPr>
              <p:spPr>
                <a:xfrm>
                  <a:off x="5452327" y="5051354"/>
                  <a:ext cx="3246537" cy="53530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90000"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altLang="zh-CN" sz="18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Propagation and p-p wave function of relative motion </a:t>
                  </a:r>
                  <a:endParaRPr lang="zh-CN" altLang="en-US" sz="18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内容占位符 2"/>
                <p:cNvSpPr txBox="1"/>
                <p:nvPr/>
              </p:nvSpPr>
              <p:spPr>
                <a:xfrm>
                  <a:off x="501939" y="4013764"/>
                  <a:ext cx="3608865" cy="43582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altLang="zh-CN" sz="18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Soure function</a:t>
                  </a:r>
                  <a:endParaRPr lang="en-US" altLang="zh-CN" sz="1800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0" y="4449584"/>
                      <a:ext cx="9211372" cy="73821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zh-CN" altLang="en-US" sz="1600" i="1" smtClean="0">
                                    <a:latin typeface="Cambria Math" panose="02040503050406030204"/>
                                  </a:rPr>
                                  <m:t>𝜎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altLang="zh-CN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𝑑</m:t>
                                </m:r>
                                <m:r>
                                  <a:rPr lang="zh-CN" altLang="en-US" sz="1600" b="0" i="1" smtClean="0">
                                    <a:latin typeface="Cambria Math" panose="02040503050406030204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0" smtClean="0">
                                        <a:latin typeface="Cambria Math" panose="02040503050406030204"/>
                                      </a:rPr>
                                      <m:t>𝐩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1600" i="1">
                                    <a:latin typeface="Cambria Math" panose="02040503050406030204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0">
                                        <a:latin typeface="Cambria Math" panose="02040503050406030204"/>
                                      </a:rPr>
                                      <m:t>𝐩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zh-CN" sz="1600" b="0" i="1" smtClean="0">
                                <a:latin typeface="Cambria Math" panose="02040503050406030204"/>
                              </a:rPr>
                              <m:t>=</m:t>
                            </m:r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2</m:t>
                                    </m:r>
                                  </m:sub>
                                </m:sSub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b="1" i="0" smtClean="0">
                                            <a:latin typeface="Cambria Math" panose="02040503050406030204"/>
                                          </a:rPr>
                                          <m:t>𝐫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1600" i="1">
                                        <a:latin typeface="Cambria Math" panose="02040503050406030204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b="1" i="0" smtClean="0">
                                            <a:latin typeface="Cambria Math" panose="02040503050406030204"/>
                                          </a:rPr>
                                          <m:t>𝐫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  <m:r>
                              <a:rPr lang="en-US" altLang="zh-CN" sz="1600" b="0" i="1" smtClean="0">
                                <a:latin typeface="Cambria Math" panose="02040503050406030204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0" smtClean="0">
                                        <a:latin typeface="Cambria Math" panose="02040503050406030204"/>
                                      </a:rPr>
                                      <m:t>𝐫</m:t>
                                    </m:r>
                                  </m:e>
                                  <m:sub>
                                    <m:r>
                                      <a:rPr lang="en-US" altLang="zh-CN" sz="1600" b="1" i="0" smtClean="0">
                                        <a:latin typeface="Cambria Math" panose="02040503050406030204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600" b="1">
                                        <a:latin typeface="Cambria Math" panose="02040503050406030204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</a:rPr>
                                  <m:t>,</m:t>
                                </m:r>
                                <m:r>
                                  <a:rPr lang="en-US" altLang="zh-CN" sz="1600" b="1" i="0" smtClean="0">
                                    <a:latin typeface="Cambria Math" panose="02040503050406030204"/>
                                  </a:rPr>
                                  <m:t>𝐩</m:t>
                                </m:r>
                              </m:e>
                            </m:d>
                            <m:r>
                              <a:rPr lang="en-US" altLang="zh-CN" sz="1600" i="1">
                                <a:latin typeface="Cambria Math" panose="02040503050406030204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>
                                        <a:latin typeface="Cambria Math" panose="02040503050406030204"/>
                                      </a:rPr>
                                      <m:t>𝐫</m:t>
                                    </m:r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latin typeface="Cambria Math" panose="02040503050406030204"/>
                                      </a:rPr>
                                      <m:t>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smtClean="0">
                                        <a:latin typeface="Cambria Math" panose="02040503050406030204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altLang="zh-CN" sz="1600" b="1" i="1" smtClean="0">
                                        <a:latin typeface="Cambria Math" panose="02040503050406030204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altLang="zh-CN" sz="1600" i="1">
                                    <a:latin typeface="Cambria Math" panose="02040503050406030204"/>
                                  </a:rPr>
                                  <m:t>,</m:t>
                                </m:r>
                                <m:r>
                                  <a:rPr lang="en-US" altLang="zh-CN" sz="1600" b="1">
                                    <a:latin typeface="Cambria Math" panose="02040503050406030204"/>
                                  </a:rPr>
                                  <m:t>𝐩</m:t>
                                </m:r>
                              </m:e>
                            </m:d>
                            <m:r>
                              <a:rPr lang="en-US" altLang="zh-CN" sz="1600" b="0" i="1" smtClean="0">
                                <a:latin typeface="Cambria Math" panose="02040503050406030204"/>
                                <a:ea typeface="Cambria Math" panose="02040503050406030204"/>
                              </a:rPr>
                              <m:t>×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4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l-GR" altLang="zh-CN" sz="1600" i="1">
                                                <a:latin typeface="Cambria Math" panose="02040503050406030204" pitchFamily="18" charset="0"/>
                                                <a:ea typeface="Cambria Math" panose="02040503050406030204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600" b="0" i="1" baseline="30000" smtClean="0">
                                                <a:latin typeface="Cambria Math" panose="02040503050406030204"/>
                                                <a:ea typeface="Cambria Math" panose="02040503050406030204"/>
                                              </a:rPr>
                                              <m:t>1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altLang="zh-CN" sz="1600" i="1">
                                                <a:latin typeface="Cambria Math" panose="02040503050406030204"/>
                                                <a:ea typeface="Cambria Math" panose="02040503050406030204"/>
                                              </a:rPr>
                                              <m:t>Ψ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𝐫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altLang="zh-CN" sz="1600" i="1">
                                                <a:latin typeface="Cambria Math" panose="02040503050406030204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𝐫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/>
                                    <a:ea typeface="Cambria Math" panose="02040503050406030204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b="0" i="1" smtClean="0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altLang="zh-CN" sz="1600" i="1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4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1600" b="0" i="1" baseline="30000" smtClean="0">
                                            <a:latin typeface="Cambria Math" panose="02040503050406030204"/>
                                            <a:ea typeface="Cambria Math" panose="02040503050406030204"/>
                                          </a:rPr>
                                          <m:t>3</m:t>
                                        </m:r>
                                        <m:sSub>
                                          <m:sSubPr>
                                            <m:ctrlPr>
                                              <a:rPr lang="el-GR" altLang="zh-CN" sz="1600" i="1">
                                                <a:latin typeface="Cambria Math" panose="02040503050406030204" pitchFamily="18" charset="0"/>
                                                <a:ea typeface="Cambria Math" panose="02040503050406030204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altLang="zh-CN" sz="1600" i="1">
                                                <a:latin typeface="Cambria Math" panose="02040503050406030204"/>
                                                <a:ea typeface="Cambria Math" panose="02040503050406030204"/>
                                              </a:rPr>
                                              <m:t>Ψ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𝐩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𝐫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1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altLang="zh-CN" sz="1600" i="1">
                                                <a:latin typeface="Cambria Math" panose="02040503050406030204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zh-CN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600" b="1">
                                                    <a:latin typeface="Cambria Math" panose="02040503050406030204"/>
                                                  </a:rPr>
                                                  <m:t>𝐫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600" i="1">
                                                    <a:latin typeface="Cambria Math" panose="02040503050406030204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1600" i="1">
                                        <a:latin typeface="Cambria Math" panose="02040503050406030204"/>
                                        <a:ea typeface="Cambria Math" panose="02040503050406030204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oMath>
                        </m:oMathPara>
                      </a14:m>
                      <a:endParaRPr lang="zh-CN" altLang="en-US" sz="1600" dirty="0"/>
                    </a:p>
                  </p:txBody>
                </p:sp>
              </mc:Choice>
              <mc:Fallback>
                <p:sp>
                  <p:nvSpPr>
                    <p:cNvPr id="42" name="TextBox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0" y="4449584"/>
                      <a:ext cx="9211372" cy="738215"/>
                    </a:xfrm>
                    <a:prstGeom prst="rect">
                      <a:avLst/>
                    </a:prstGeom>
                    <a:blipFill rotWithShape="1">
                      <a:blip r:embed="rId3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5" name="直接箭头连接符 44"/>
                <p:cNvCxnSpPr/>
                <p:nvPr/>
              </p:nvCxnSpPr>
              <p:spPr>
                <a:xfrm>
                  <a:off x="3008671" y="4336026"/>
                  <a:ext cx="554873" cy="27122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39020" y="4336026"/>
                  <a:ext cx="2369651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5452364" y="5051508"/>
                  <a:ext cx="308695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矩形: 圆角 2"/>
              <p:cNvSpPr/>
              <p:nvPr/>
            </p:nvSpPr>
            <p:spPr>
              <a:xfrm>
                <a:off x="3237245" y="4777296"/>
                <a:ext cx="1790281" cy="405765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41910" y="852170"/>
            <a:ext cx="90398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HBT is widely used in nuclear physics of wide energy range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to infer the space-time information of the source, to infer the interactions etc...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8886" y="135586"/>
            <a:ext cx="86819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 chronology at CSHINE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9" name="组合 158"/>
          <p:cNvGrpSpPr/>
          <p:nvPr/>
        </p:nvGrpSpPr>
        <p:grpSpPr>
          <a:xfrm>
            <a:off x="4330065" y="3940810"/>
            <a:ext cx="4474210" cy="2786380"/>
            <a:chOff x="284658" y="3961665"/>
            <a:chExt cx="4285799" cy="2795681"/>
          </a:xfrm>
        </p:grpSpPr>
        <p:pic>
          <p:nvPicPr>
            <p:cNvPr id="160" name="图片 15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4658" y="3961665"/>
              <a:ext cx="4285799" cy="2795681"/>
            </a:xfrm>
            <a:prstGeom prst="rect">
              <a:avLst/>
            </a:prstGeom>
          </p:spPr>
        </p:pic>
        <p:cxnSp>
          <p:nvCxnSpPr>
            <p:cNvPr id="161" name="直接箭头连接符 160"/>
            <p:cNvCxnSpPr/>
            <p:nvPr/>
          </p:nvCxnSpPr>
          <p:spPr>
            <a:xfrm flipH="1">
              <a:off x="1448812" y="5502711"/>
              <a:ext cx="140672" cy="37543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箭头连接符 161"/>
            <p:cNvCxnSpPr/>
            <p:nvPr/>
          </p:nvCxnSpPr>
          <p:spPr>
            <a:xfrm flipH="1">
              <a:off x="1705277" y="5572312"/>
              <a:ext cx="109157" cy="2663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箭头连接符 162"/>
            <p:cNvCxnSpPr/>
            <p:nvPr/>
          </p:nvCxnSpPr>
          <p:spPr>
            <a:xfrm flipH="1">
              <a:off x="2017567" y="5581937"/>
              <a:ext cx="94908" cy="2311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箭头连接符 163"/>
            <p:cNvCxnSpPr/>
            <p:nvPr/>
          </p:nvCxnSpPr>
          <p:spPr>
            <a:xfrm flipH="1">
              <a:off x="2443986" y="4670962"/>
              <a:ext cx="187637" cy="3745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文本框 125"/>
            <p:cNvSpPr txBox="1"/>
            <p:nvPr/>
          </p:nvSpPr>
          <p:spPr>
            <a:xfrm>
              <a:off x="1434500" y="4928647"/>
              <a:ext cx="490477" cy="58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文本框 126"/>
            <p:cNvSpPr txBox="1"/>
            <p:nvPr/>
          </p:nvSpPr>
          <p:spPr>
            <a:xfrm>
              <a:off x="1704553" y="5056208"/>
              <a:ext cx="490477" cy="58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文本框 127"/>
            <p:cNvSpPr txBox="1"/>
            <p:nvPr/>
          </p:nvSpPr>
          <p:spPr>
            <a:xfrm>
              <a:off x="2040047" y="5079401"/>
              <a:ext cx="490477" cy="58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文本框 128"/>
            <p:cNvSpPr txBox="1"/>
            <p:nvPr/>
          </p:nvSpPr>
          <p:spPr>
            <a:xfrm>
              <a:off x="2427556" y="4191555"/>
              <a:ext cx="919504" cy="46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</a:t>
              </a:r>
              <a:endPara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文本框 129"/>
            <p:cNvSpPr txBox="1"/>
            <p:nvPr/>
          </p:nvSpPr>
          <p:spPr>
            <a:xfrm>
              <a:off x="3696190" y="4007103"/>
              <a:ext cx="593392" cy="52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25226" r="42500" b="51921"/>
          <a:stretch>
            <a:fillRect/>
          </a:stretch>
        </p:blipFill>
        <p:spPr>
          <a:xfrm>
            <a:off x="5014595" y="873760"/>
            <a:ext cx="4023360" cy="23964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" y="4309641"/>
            <a:ext cx="3876569" cy="232470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16535" y="1045210"/>
            <a:ext cx="4514215" cy="2560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Detector performance (granurality, resolution) suitable for HBT studies: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Should be able to see fine isospin effect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i="1">
              <a:solidFill>
                <a:schemeClr val="tx1">
                  <a:lumMod val="75000"/>
                  <a:lumOff val="25000"/>
                </a:schemeClr>
              </a:solidFill>
              <a:latin typeface="Cambria Math" panose="02040503050406030204" pitchFamily="18" charset="0"/>
              <a:ea typeface="MS Mincho" charset="0"/>
              <a:cs typeface="Cambria Math" panose="020405030504060302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3790" y="1971040"/>
            <a:ext cx="4869180" cy="3727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2867" y="97642"/>
            <a:ext cx="849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 Chronology results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 bwMode="auto">
              <a:xfrm>
                <a:off x="287802" y="3483400"/>
                <a:ext cx="3522385" cy="18503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kumimoji="1" lang="zh-CN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ea typeface="黑体" panose="02010609060101010101" pitchFamily="49" charset="-122"/>
                          </a:rPr>
                          <m:t>𝝉</m:t>
                        </m:r>
                      </m:e>
                      <m:sub>
                        <m: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ea typeface="黑体" panose="02010609060101010101" pitchFamily="49" charset="-122"/>
                          </a:rPr>
                          <m:t>𝒑</m:t>
                        </m:r>
                      </m:sub>
                    </m:sSub>
                    <m:r>
                      <a:rPr kumimoji="1"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/>
                        <a:ea typeface="Cambria Math" panose="02040503050406030204"/>
                      </a:rPr>
                      <m:t>≈</m:t>
                    </m:r>
                    <m:r>
                      <a:rPr kumimoji="1"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10</m:t>
                    </m:r>
                    <m:r>
                      <a:rPr kumimoji="1"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0</m:t>
                    </m:r>
                    <m:r>
                      <a:rPr kumimoji="1"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fm</m:t>
                    </m:r>
                    <m:r>
                      <a:rPr kumimoji="1"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c</m:t>
                    </m:r>
                  </m:oMath>
                </a14:m>
                <a:r>
                  <a:rPr kumimoji="1" lang="en-US" altLang="zh-CN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</a:pPr>
                <a:endParaRPr kumimoji="1" lang="en-US" altLang="zh-CN" sz="24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kumimoji="1" lang="zh-CN" alt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𝑟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/>
                        <a:ea typeface="Cambria Math" panose="02040503050406030204"/>
                      </a:rPr>
                      <m:t>≈</m:t>
                    </m:r>
                    <m:r>
                      <a:rPr kumimoji="1" lang="en-US" altLang="zh-CN" sz="24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1</m:t>
                    </m:r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.</m:t>
                    </m:r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6</m:t>
                    </m:r>
                    <m:r>
                      <a:rPr kumimoji="1"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/>
                      </a:rPr>
                      <m:t>fm</m:t>
                    </m:r>
                  </m:oMath>
                </a14:m>
                <a:r>
                  <a:rPr kumimoji="1"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sz="2400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Size of overlape region</a:t>
                </a:r>
                <a:endPara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/>
                        <a:ea typeface="Cambria Math" panose="02040503050406030204"/>
                      </a:rPr>
                      <m:t>≈</m:t>
                    </m:r>
                    <m:r>
                      <a:rPr lang="en-US" altLang="zh-CN" sz="2000" b="0" i="0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2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/>
                        <a:ea typeface="Cambria Math" panose="02040503050406030204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0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75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pro</m:t>
                        </m:r>
                      </m:sub>
                    </m:sSub>
                  </m:oMath>
                </a14:m>
                <a:endPara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802" y="3483400"/>
                <a:ext cx="3522385" cy="1850390"/>
              </a:xfrm>
              <a:prstGeom prst="rect">
                <a:avLst/>
              </a:prstGeom>
              <a:blipFill rotWithShape="1">
                <a:blip r:embed="rId2"/>
                <a:stretch>
                  <a:fillRect l="-4" t="-23" r="5" b="23"/>
                </a:stretch>
              </a:blipFill>
              <a:ln w="9525">
                <a:noFill/>
                <a:miter lim="8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4"/>
              <p:cNvSpPr txBox="1"/>
              <p:nvPr/>
            </p:nvSpPr>
            <p:spPr>
              <a:xfrm>
                <a:off x="242099" y="969222"/>
                <a:ext cx="8841392" cy="73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Using CRAB model to fit the correlation function 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000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altLang="zh-CN" sz="20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)]=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ΣY</m:t>
                        </m:r>
                        <m:r>
                          <a:rPr lang="en-US" altLang="zh-CN" sz="2000" b="0" i="1" baseline="-2500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ΣY</m:t>
                        </m:r>
                        <m:r>
                          <a:rPr lang="en-US" altLang="zh-CN" sz="2000" i="1" baseline="-25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altLang="zh-CN" sz="2000" i="1" baseline="-250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0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altLang="zh-CN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内容占位符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9" y="969222"/>
                <a:ext cx="8841392" cy="735064"/>
              </a:xfrm>
              <a:prstGeom prst="rect">
                <a:avLst/>
              </a:prstGeom>
              <a:blipFill rotWithShape="1">
                <a:blip r:embed="rId3"/>
                <a:stretch>
                  <a:fillRect l="-2" t="-29" r="5" b="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/>
          <p:cNvGrpSpPr/>
          <p:nvPr/>
        </p:nvGrpSpPr>
        <p:grpSpPr>
          <a:xfrm>
            <a:off x="493853" y="5454517"/>
            <a:ext cx="2241460" cy="978984"/>
            <a:chOff x="1290460" y="4206845"/>
            <a:chExt cx="2241460" cy="978984"/>
          </a:xfrm>
        </p:grpSpPr>
        <p:grpSp>
          <p:nvGrpSpPr>
            <p:cNvPr id="19" name="组合 18"/>
            <p:cNvGrpSpPr/>
            <p:nvPr/>
          </p:nvGrpSpPr>
          <p:grpSpPr>
            <a:xfrm>
              <a:off x="2219432" y="4249206"/>
              <a:ext cx="1312488" cy="936623"/>
              <a:chOff x="672282" y="4130534"/>
              <a:chExt cx="1312488" cy="936623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67598" y="4130534"/>
                <a:ext cx="576000" cy="576000"/>
              </a:xfrm>
              <a:prstGeom prst="ellipse">
                <a:avLst/>
              </a:prstGeom>
              <a:solidFill>
                <a:srgbClr val="990033">
                  <a:alpha val="7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82171" y="4383157"/>
                <a:ext cx="684000" cy="684000"/>
              </a:xfrm>
              <a:prstGeom prst="ellipse">
                <a:avLst/>
              </a:prstGeom>
              <a:solidFill>
                <a:srgbClr val="0000FF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" name="直接箭头连接符 11"/>
              <p:cNvCxnSpPr/>
              <p:nvPr/>
            </p:nvCxnSpPr>
            <p:spPr>
              <a:xfrm>
                <a:off x="1327245" y="4376046"/>
                <a:ext cx="657525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 flipH="1">
                <a:off x="672282" y="4761397"/>
                <a:ext cx="389680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对话气泡: 圆角矩形 17"/>
            <p:cNvSpPr/>
            <p:nvPr/>
          </p:nvSpPr>
          <p:spPr>
            <a:xfrm>
              <a:off x="1290460" y="4206845"/>
              <a:ext cx="1075055" cy="310515"/>
            </a:xfrm>
            <a:prstGeom prst="wedgeRoundRectCallout">
              <a:avLst>
                <a:gd name="adj1" fmla="val 81853"/>
                <a:gd name="adj2" fmla="val 118549"/>
                <a:gd name="adj3" fmla="val 16667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Overlap</a:t>
              </a:r>
              <a:endPara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195487" y="1935472"/>
                <a:ext cx="3522384" cy="1101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Source function: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>
                  <a:spcBef>
                    <a:spcPct val="0"/>
                  </a:spcBef>
                </a:pP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87" y="1935472"/>
                <a:ext cx="3522384" cy="1101725"/>
              </a:xfrm>
              <a:prstGeom prst="rect">
                <a:avLst/>
              </a:prstGeom>
              <a:blipFill rotWithShape="1">
                <a:blip r:embed="rId4"/>
                <a:stretch>
                  <a:fillRect l="-15" t="-57" r="16" b="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7" y="97642"/>
            <a:ext cx="849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 Chronology results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6092825" y="3151505"/>
                <a:ext cx="2857500" cy="153479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r>
                  <a:rPr kumimoji="1"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Consistent with :  </a:t>
                </a:r>
                <a:endParaRPr kumimoji="1"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zh-CN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kumimoji="1" lang="en-US" altLang="zh-CN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 Ghetti et al., PRL </a:t>
                </a:r>
                <a:r>
                  <a:rPr lang="nb-NO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91, 092701 (2003).</a:t>
                </a:r>
                <a:endParaRPr lang="nb-NO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825" y="3151505"/>
                <a:ext cx="2857500" cy="153479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5990590" y="1083310"/>
                <a:ext cx="3061970" cy="175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kumimoji="1"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Velocity-cut analysis, provides the emission order of two unlike particles:</a:t>
                </a:r>
                <a:endParaRPr kumimoji="1"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kumimoji="1" lang="en-US" altLang="zh-CN" sz="1600" smtClean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1" lang="en-US" altLang="zh-CN" sz="1600" b="1" i="1" smtClean="0">
                        <a:solidFill>
                          <a:srgbClr val="ED17A6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sz="1600" b="1" i="1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kumimoji="1" lang="en-US" altLang="zh-CN" sz="1600" b="1" i="1">
                        <a:solidFill>
                          <a:srgbClr val="ED17A6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sz="1600" b="1" i="1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sz="1600" b="1" i="1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ED17A6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kumimoji="1" lang="en-US" altLang="zh-CN" sz="1600" b="1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endParaRPr kumimoji="1"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ct val="0"/>
                  </a:spcBef>
                </a:pPr>
                <a:r>
                  <a:rPr kumimoji="1" lang="en-US" altLang="zh-CN" sz="1600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i.e., averagely: neutron-rich triton is emitted earlier than proton</a:t>
                </a:r>
                <a:endParaRPr kumimoji="1" lang="en-US" altLang="zh-CN" sz="1600" dirty="0">
                  <a:solidFill>
                    <a:srgbClr val="ED17A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590" y="1083310"/>
                <a:ext cx="3061970" cy="17538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1548435" y="5084766"/>
            <a:ext cx="6479648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Y. J. Wang et al.,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Phys.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Lett. B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825, 136856 (2022)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n-n correlation function has been measured, stay tuned.</a:t>
            </a:r>
            <a:endParaRPr lang="en-US" altLang="zh-CN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312" y="1083130"/>
            <a:ext cx="5737185" cy="3815705"/>
            <a:chOff x="136975" y="1222218"/>
            <a:chExt cx="5737185" cy="381570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75" y="1222218"/>
              <a:ext cx="5737185" cy="381570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1115638" y="2584023"/>
                  <a:ext cx="1016772" cy="3942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𝒑</m:t>
                            </m:r>
                          </m:sub>
                        </m:sSub>
                        <m:r>
                          <a:rPr kumimoji="1" lang="en-US" altLang="zh-CN" sz="1800" b="1" i="1" smtClean="0">
                            <a:solidFill>
                              <a:srgbClr val="0099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&gt;</m:t>
                        </m:r>
                        <m:sSub>
                          <m:sSubPr>
                            <m:ctrlPr>
                              <a:rPr kumimoji="1" lang="en-US" altLang="zh-CN" sz="1800" b="1" i="1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𝒅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99FF"/>
                    </a:solidFill>
                  </a:endParaRPr>
                </a:p>
              </p:txBody>
            </p:sp>
          </mc:Choice>
          <mc:Fallback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38" y="2584023"/>
                  <a:ext cx="1016772" cy="39421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092199" y="4269748"/>
                  <a:ext cx="1016772" cy="3942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𝒑</m:t>
                            </m:r>
                          </m:sub>
                        </m:sSub>
                        <m:r>
                          <a:rPr kumimoji="1" lang="en-US" altLang="zh-CN" sz="1800" b="1" i="1" smtClean="0">
                            <a:solidFill>
                              <a:srgbClr val="0099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&gt;</m:t>
                        </m:r>
                        <m:sSub>
                          <m:sSubPr>
                            <m:ctrlPr>
                              <a:rPr kumimoji="1" lang="en-US" altLang="zh-CN" sz="1800" b="1" i="1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99FF"/>
                    </a:solidFill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199" y="4269748"/>
                  <a:ext cx="1016772" cy="39421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3555227" y="4269748"/>
                  <a:ext cx="10167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𝒅</m:t>
                            </m:r>
                          </m:sub>
                        </m:sSub>
                        <m:r>
                          <a:rPr kumimoji="1" lang="en-US" altLang="zh-CN" sz="1800" b="1" i="1" smtClean="0">
                            <a:solidFill>
                              <a:srgbClr val="0099FF"/>
                            </a:solidFill>
                            <a:latin typeface="Cambria Math" panose="02040503050406030204"/>
                            <a:ea typeface="Cambria Math" panose="02040503050406030204"/>
                          </a:rPr>
                          <m:t>&gt;</m:t>
                        </m:r>
                        <m:sSub>
                          <m:sSubPr>
                            <m:ctrlPr>
                              <a:rPr kumimoji="1" lang="en-US" altLang="zh-CN" sz="1800" b="1" i="1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kumimoji="1" lang="zh-CN" altLang="en-US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/>
                                <a:ea typeface="黑体" panose="02010609060101010101" pitchFamily="49" charset="-122"/>
                              </a:rPr>
                              <m:t>𝝉</m:t>
                            </m:r>
                          </m:e>
                          <m:sub>
                            <m:r>
                              <a:rPr kumimoji="1" lang="en-US" altLang="zh-CN" sz="1800" b="1" i="1" smtClean="0">
                                <a:solidFill>
                                  <a:srgbClr val="0099FF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99FF"/>
                    </a:solidFill>
                  </a:endParaRPr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5227" y="4269748"/>
                  <a:ext cx="1016772" cy="3693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252095" y="5996940"/>
                <a:ext cx="8724900" cy="72453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>
                  <a:buFont typeface="Wingdings" panose="05000000000000000000" charset="0"/>
                  <a:buChar char="p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ImQMD  simulations reveals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influences the time constant of </a:t>
                </a:r>
                <a:r>
                  <a:rPr lang="en-US" altLang="zh-CN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ci-n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and </a:t>
                </a:r>
                <a:r>
                  <a:rPr lang="en-US" altLang="zh-CN" dirty="0">
                    <a:solidFill>
                      <a:srgbClr val="FF006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ci-p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;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pitchFamily="2" charset="2"/>
                  <a:buChar char="p"/>
                </a:pPr>
                <a:r>
                  <a:rPr kumimoji="1" lang="en-US" altLang="zh-CN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A further question arises</a:t>
                </a:r>
                <a:r>
                  <a:rPr kumimoji="1" lang="zh-CN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kumimoji="1" lang="en-US" altLang="zh-CN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Does formation of cluster matter?</a:t>
                </a:r>
                <a:endParaRPr kumimoji="1"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5" y="5996940"/>
                <a:ext cx="8724900" cy="7245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008" y="214403"/>
            <a:ext cx="905911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2.3 Ping-pong emission modality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7475" y="993775"/>
            <a:ext cx="8534400" cy="17792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IDOF transport and clustering are two important features in HIC, Is there coupling between these two?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If yes, how? can we observe?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819275" y="3258820"/>
            <a:ext cx="5687695" cy="2614982"/>
            <a:chOff x="2403" y="4163"/>
            <a:chExt cx="8710" cy="3933"/>
          </a:xfrm>
        </p:grpSpPr>
        <p:grpSp>
          <p:nvGrpSpPr>
            <p:cNvPr id="47" name="组合 46"/>
            <p:cNvGrpSpPr/>
            <p:nvPr/>
          </p:nvGrpSpPr>
          <p:grpSpPr>
            <a:xfrm>
              <a:off x="2666" y="4875"/>
              <a:ext cx="8047" cy="2190"/>
              <a:chOff x="2666" y="4875"/>
              <a:chExt cx="8047" cy="2190"/>
            </a:xfrm>
          </p:grpSpPr>
          <p:grpSp>
            <p:nvGrpSpPr>
              <p:cNvPr id="38" name="Group 33"/>
              <p:cNvGrpSpPr/>
              <p:nvPr/>
            </p:nvGrpSpPr>
            <p:grpSpPr bwMode="auto">
              <a:xfrm>
                <a:off x="2666" y="4875"/>
                <a:ext cx="1303" cy="1207"/>
                <a:chOff x="2245" y="2251"/>
                <a:chExt cx="589" cy="507"/>
              </a:xfrm>
            </p:grpSpPr>
            <p:sp>
              <p:nvSpPr>
                <p:cNvPr id="44" name="Oval 34"/>
                <p:cNvSpPr>
                  <a:spLocks noChangeArrowheads="1"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2517" y="2568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8000"/>
                    </a:gs>
                    <a:gs pos="100000">
                      <a:srgbClr val="008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pPr algn="ctr"/>
                  <a:endParaRPr lang="zh-CN" altLang="zh-CN" sz="1800" b="0">
                    <a:latin typeface="Garamond" pitchFamily="18" charset="0"/>
                  </a:endParaRPr>
                </a:p>
              </p:txBody>
            </p:sp>
            <p:sp>
              <p:nvSpPr>
                <p:cNvPr id="45" name="Oval 35"/>
                <p:cNvSpPr>
                  <a:spLocks noChangeArrowheads="1"/>
                </p:cNvSpPr>
                <p:nvPr>
                  <p:custDataLst>
                    <p:tags r:id="rId2"/>
                  </p:custDataLst>
                </p:nvPr>
              </p:nvSpPr>
              <p:spPr bwMode="auto">
                <a:xfrm>
                  <a:off x="2628" y="2296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50" name="Oval 36"/>
                <p:cNvSpPr>
                  <a:spLocks noChangeArrowheads="1"/>
                </p:cNvSpPr>
                <p:nvPr>
                  <p:custDataLst>
                    <p:tags r:id="rId3"/>
                  </p:custDataLst>
                </p:nvPr>
              </p:nvSpPr>
              <p:spPr bwMode="auto">
                <a:xfrm>
                  <a:off x="2245" y="2432"/>
                  <a:ext cx="136" cy="13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pPr algn="ctr"/>
                  <a:endParaRPr lang="zh-CN" altLang="zh-CN" sz="1800" b="0">
                    <a:latin typeface="Garamond" pitchFamily="18" charset="0"/>
                  </a:endParaRPr>
                </a:p>
              </p:txBody>
            </p:sp>
            <p:grpSp>
              <p:nvGrpSpPr>
                <p:cNvPr id="51" name="Group 37"/>
                <p:cNvGrpSpPr/>
                <p:nvPr/>
              </p:nvGrpSpPr>
              <p:grpSpPr bwMode="auto">
                <a:xfrm>
                  <a:off x="2290" y="2251"/>
                  <a:ext cx="544" cy="507"/>
                  <a:chOff x="2245" y="2069"/>
                  <a:chExt cx="544" cy="507"/>
                </a:xfrm>
              </p:grpSpPr>
              <p:grpSp>
                <p:nvGrpSpPr>
                  <p:cNvPr id="52" name="Group 38"/>
                  <p:cNvGrpSpPr/>
                  <p:nvPr/>
                </p:nvGrpSpPr>
                <p:grpSpPr bwMode="auto">
                  <a:xfrm>
                    <a:off x="2290" y="2205"/>
                    <a:ext cx="227" cy="227"/>
                    <a:chOff x="1292" y="2069"/>
                    <a:chExt cx="227" cy="227"/>
                  </a:xfrm>
                </p:grpSpPr>
                <p:sp>
                  <p:nvSpPr>
                    <p:cNvPr id="76" name="Oval 39"/>
                    <p:cNvSpPr>
                      <a:spLocks noChangeArrowheads="1"/>
                    </p:cNvSpPr>
                    <p:nvPr>
                      <p:custDataLst>
                        <p:tags r:id="rId4"/>
                      </p:custDataLst>
                    </p:nvPr>
                  </p:nvSpPr>
                  <p:spPr bwMode="auto">
                    <a:xfrm>
                      <a:off x="1292" y="2069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7" name="Oval 40"/>
                    <p:cNvSpPr>
                      <a:spLocks noChangeArrowheads="1"/>
                    </p:cNvSpPr>
                    <p:nvPr>
                      <p:custDataLst>
                        <p:tags r:id="rId5"/>
                      </p:custDataLst>
                    </p:nvPr>
                  </p:nvSpPr>
                  <p:spPr bwMode="auto">
                    <a:xfrm>
                      <a:off x="1383" y="2115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8" name="Oval 41"/>
                    <p:cNvSpPr>
                      <a:spLocks noChangeArrowheads="1"/>
                    </p:cNvSpPr>
                    <p:nvPr>
                      <p:custDataLst>
                        <p:tags r:id="rId6"/>
                      </p:custDataLst>
                    </p:nvPr>
                  </p:nvSpPr>
                  <p:spPr bwMode="auto">
                    <a:xfrm>
                      <a:off x="1292" y="216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3" name="Group 42"/>
                  <p:cNvGrpSpPr/>
                  <p:nvPr/>
                </p:nvGrpSpPr>
                <p:grpSpPr bwMode="auto">
                  <a:xfrm>
                    <a:off x="2290" y="2297"/>
                    <a:ext cx="408" cy="279"/>
                    <a:chOff x="1701" y="2660"/>
                    <a:chExt cx="408" cy="279"/>
                  </a:xfrm>
                </p:grpSpPr>
                <p:sp>
                  <p:nvSpPr>
                    <p:cNvPr id="72" name="Oval 43"/>
                    <p:cNvSpPr>
                      <a:spLocks noChangeArrowheads="1"/>
                    </p:cNvSpPr>
                    <p:nvPr>
                      <p:custDataLst>
                        <p:tags r:id="rId7"/>
                      </p:custDataLst>
                    </p:nvPr>
                  </p:nvSpPr>
                  <p:spPr bwMode="auto">
                    <a:xfrm>
                      <a:off x="1847" y="2667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3" name="Oval 44"/>
                    <p:cNvSpPr>
                      <a:spLocks noChangeArrowheads="1"/>
                    </p:cNvSpPr>
                    <p:nvPr>
                      <p:custDataLst>
                        <p:tags r:id="rId8"/>
                      </p:custDataLst>
                    </p:nvPr>
                  </p:nvSpPr>
                  <p:spPr bwMode="auto">
                    <a:xfrm>
                      <a:off x="1887" y="2803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4" name="Oval 45"/>
                    <p:cNvSpPr>
                      <a:spLocks noChangeArrowheads="1"/>
                    </p:cNvSpPr>
                    <p:nvPr>
                      <p:custDataLst>
                        <p:tags r:id="rId9"/>
                      </p:custDataLst>
                    </p:nvPr>
                  </p:nvSpPr>
                  <p:spPr bwMode="auto">
                    <a:xfrm>
                      <a:off x="1701" y="275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5" name="Oval 46"/>
                    <p:cNvSpPr>
                      <a:spLocks noChangeArrowheads="1"/>
                    </p:cNvSpPr>
                    <p:nvPr>
                      <p:custDataLst>
                        <p:tags r:id="rId10"/>
                      </p:custDataLst>
                    </p:nvPr>
                  </p:nvSpPr>
                  <p:spPr bwMode="auto">
                    <a:xfrm>
                      <a:off x="1973" y="2660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4" name="Group 47"/>
                  <p:cNvGrpSpPr/>
                  <p:nvPr/>
                </p:nvGrpSpPr>
                <p:grpSpPr bwMode="auto">
                  <a:xfrm>
                    <a:off x="2470" y="2160"/>
                    <a:ext cx="229" cy="227"/>
                    <a:chOff x="1608" y="2840"/>
                    <a:chExt cx="229" cy="227"/>
                  </a:xfrm>
                </p:grpSpPr>
                <p:sp>
                  <p:nvSpPr>
                    <p:cNvPr id="69" name="Oval 48"/>
                    <p:cNvSpPr>
                      <a:spLocks noChangeArrowheads="1"/>
                    </p:cNvSpPr>
                    <p:nvPr>
                      <p:custDataLst>
                        <p:tags r:id="rId11"/>
                      </p:custDataLst>
                    </p:nvPr>
                  </p:nvSpPr>
                  <p:spPr bwMode="auto">
                    <a:xfrm>
                      <a:off x="1610" y="2931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0" name="Oval 49"/>
                    <p:cNvSpPr>
                      <a:spLocks noChangeArrowheads="1"/>
                    </p:cNvSpPr>
                    <p:nvPr>
                      <p:custDataLst>
                        <p:tags r:id="rId12"/>
                      </p:custDataLst>
                    </p:nvPr>
                  </p:nvSpPr>
                  <p:spPr bwMode="auto">
                    <a:xfrm>
                      <a:off x="1608" y="28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71" name="Oval 50"/>
                    <p:cNvSpPr>
                      <a:spLocks noChangeArrowheads="1"/>
                    </p:cNvSpPr>
                    <p:nvPr>
                      <p:custDataLst>
                        <p:tags r:id="rId13"/>
                      </p:custDataLst>
                    </p:nvPr>
                  </p:nvSpPr>
                  <p:spPr bwMode="auto">
                    <a:xfrm>
                      <a:off x="1701" y="28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pPr algn="ctr"/>
                      <a:endParaRPr lang="zh-CN" altLang="zh-CN" sz="1800" b="0">
                        <a:latin typeface="Garamond" pitchFamily="18" charset="0"/>
                      </a:endParaRPr>
                    </a:p>
                  </p:txBody>
                </p:sp>
              </p:grpSp>
              <p:sp>
                <p:nvSpPr>
                  <p:cNvPr id="55" name="Oval 51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2336" y="2115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pPr algn="ctr"/>
                    <a:endParaRPr lang="zh-CN" altLang="zh-CN" sz="1800" b="0">
                      <a:latin typeface="Garamond" pitchFamily="18" charset="0"/>
                    </a:endParaRPr>
                  </a:p>
                </p:txBody>
              </p:sp>
              <p:sp>
                <p:nvSpPr>
                  <p:cNvPr id="57" name="Oval 52"/>
                  <p:cNvSpPr>
                    <a:spLocks noChangeArrowheads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547" y="2395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58" name="Oval 53"/>
                  <p:cNvSpPr>
                    <a:spLocks noChangeArrowheads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381" y="2432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59" name="Oval 54"/>
                  <p:cNvSpPr>
                    <a:spLocks noChangeArrowheads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2522" y="2099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1" name="Oval 55"/>
                  <p:cNvSpPr>
                    <a:spLocks noChangeArrowheads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2653" y="2251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2" name="Oval 56"/>
                  <p:cNvSpPr>
                    <a:spLocks noChangeArrowheads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2331" y="2357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3" name="Oval 57"/>
                  <p:cNvSpPr>
                    <a:spLocks noChangeArrowhead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2245" y="2160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4" name="Oval 58"/>
                  <p:cNvSpPr>
                    <a:spLocks noChangeArrowheads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2426" y="2069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5" name="Oval 59"/>
                  <p:cNvSpPr>
                    <a:spLocks noChangeArrowheads="1"/>
                  </p:cNvSpPr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2260" y="2248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66" name="Oval 60"/>
                  <p:cNvSpPr>
                    <a:spLocks noChangeArrowheads="1"/>
                  </p:cNvSpPr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2608" y="2341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pPr algn="ctr"/>
                    <a:endParaRPr lang="zh-CN" altLang="zh-CN" sz="1800" b="0">
                      <a:latin typeface="Garamond" pitchFamily="18" charset="0"/>
                    </a:endParaRPr>
                  </a:p>
                </p:txBody>
              </p:sp>
              <p:sp>
                <p:nvSpPr>
                  <p:cNvPr id="67" name="Oval 61"/>
                  <p:cNvSpPr>
                    <a:spLocks noChangeArrowheads="1"/>
                  </p:cNvSpPr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2338" y="2203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03" name="Group 33"/>
              <p:cNvGrpSpPr/>
              <p:nvPr/>
            </p:nvGrpSpPr>
            <p:grpSpPr bwMode="auto">
              <a:xfrm>
                <a:off x="6120" y="5000"/>
                <a:ext cx="1071" cy="1074"/>
                <a:chOff x="2305" y="2307"/>
                <a:chExt cx="484" cy="451"/>
              </a:xfrm>
            </p:grpSpPr>
            <p:sp>
              <p:nvSpPr>
                <p:cNvPr id="104" name="Oval 34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517" y="2568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8000"/>
                    </a:gs>
                    <a:gs pos="100000">
                      <a:srgbClr val="008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pPr algn="ctr"/>
                  <a:endParaRPr lang="zh-CN" altLang="zh-CN" sz="1800" b="0">
                    <a:latin typeface="Garamond" pitchFamily="18" charset="0"/>
                  </a:endParaRPr>
                </a:p>
              </p:txBody>
            </p:sp>
            <p:sp>
              <p:nvSpPr>
                <p:cNvPr id="105" name="Oval 35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512" y="2307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grpSp>
              <p:nvGrpSpPr>
                <p:cNvPr id="107" name="Group 37"/>
                <p:cNvGrpSpPr/>
                <p:nvPr/>
              </p:nvGrpSpPr>
              <p:grpSpPr bwMode="auto">
                <a:xfrm>
                  <a:off x="2305" y="2339"/>
                  <a:ext cx="484" cy="419"/>
                  <a:chOff x="2260" y="2157"/>
                  <a:chExt cx="484" cy="419"/>
                </a:xfrm>
              </p:grpSpPr>
              <p:grpSp>
                <p:nvGrpSpPr>
                  <p:cNvPr id="108" name="Group 38"/>
                  <p:cNvGrpSpPr/>
                  <p:nvPr/>
                </p:nvGrpSpPr>
                <p:grpSpPr bwMode="auto">
                  <a:xfrm>
                    <a:off x="2290" y="2205"/>
                    <a:ext cx="227" cy="227"/>
                    <a:chOff x="1292" y="2069"/>
                    <a:chExt cx="227" cy="227"/>
                  </a:xfrm>
                </p:grpSpPr>
                <p:sp>
                  <p:nvSpPr>
                    <p:cNvPr id="129" name="Oval 39"/>
                    <p:cNvSpPr>
                      <a:spLocks noChangeArrowheads="1"/>
                    </p:cNvSpPr>
                    <p:nvPr>
                      <p:custDataLst>
                        <p:tags r:id="rId27"/>
                      </p:custDataLst>
                    </p:nvPr>
                  </p:nvSpPr>
                  <p:spPr bwMode="auto">
                    <a:xfrm>
                      <a:off x="1292" y="2069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30" name="Oval 40"/>
                    <p:cNvSpPr>
                      <a:spLocks noChangeArrowheads="1"/>
                    </p:cNvSpPr>
                    <p:nvPr>
                      <p:custDataLst>
                        <p:tags r:id="rId28"/>
                      </p:custDataLst>
                    </p:nvPr>
                  </p:nvSpPr>
                  <p:spPr bwMode="auto">
                    <a:xfrm>
                      <a:off x="1383" y="2115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31" name="Oval 41"/>
                    <p:cNvSpPr>
                      <a:spLocks noChangeArrowheads="1"/>
                    </p:cNvSpPr>
                    <p:nvPr>
                      <p:custDataLst>
                        <p:tags r:id="rId29"/>
                      </p:custDataLst>
                    </p:nvPr>
                  </p:nvSpPr>
                  <p:spPr bwMode="auto">
                    <a:xfrm>
                      <a:off x="1292" y="216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09" name="Group 42"/>
                  <p:cNvGrpSpPr/>
                  <p:nvPr/>
                </p:nvGrpSpPr>
                <p:grpSpPr bwMode="auto">
                  <a:xfrm>
                    <a:off x="2290" y="2297"/>
                    <a:ext cx="408" cy="279"/>
                    <a:chOff x="1701" y="2660"/>
                    <a:chExt cx="408" cy="279"/>
                  </a:xfrm>
                </p:grpSpPr>
                <p:sp>
                  <p:nvSpPr>
                    <p:cNvPr id="125" name="Oval 43"/>
                    <p:cNvSpPr>
                      <a:spLocks noChangeArrowheads="1"/>
                    </p:cNvSpPr>
                    <p:nvPr>
                      <p:custDataLst>
                        <p:tags r:id="rId30"/>
                      </p:custDataLst>
                    </p:nvPr>
                  </p:nvSpPr>
                  <p:spPr bwMode="auto">
                    <a:xfrm>
                      <a:off x="1847" y="2667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26" name="Oval 44"/>
                    <p:cNvSpPr>
                      <a:spLocks noChangeArrowheads="1"/>
                    </p:cNvSpPr>
                    <p:nvPr>
                      <p:custDataLst>
                        <p:tags r:id="rId31"/>
                      </p:custDataLst>
                    </p:nvPr>
                  </p:nvSpPr>
                  <p:spPr bwMode="auto">
                    <a:xfrm>
                      <a:off x="1887" y="2803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27" name="Oval 45"/>
                    <p:cNvSpPr>
                      <a:spLocks noChangeArrowheads="1"/>
                    </p:cNvSpPr>
                    <p:nvPr>
                      <p:custDataLst>
                        <p:tags r:id="rId32"/>
                      </p:custDataLst>
                    </p:nvPr>
                  </p:nvSpPr>
                  <p:spPr bwMode="auto">
                    <a:xfrm>
                      <a:off x="1701" y="275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28" name="Oval 46"/>
                    <p:cNvSpPr>
                      <a:spLocks noChangeArrowheads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1973" y="2660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10" name="Group 47"/>
                  <p:cNvGrpSpPr/>
                  <p:nvPr/>
                </p:nvGrpSpPr>
                <p:grpSpPr bwMode="auto">
                  <a:xfrm>
                    <a:off x="2472" y="2160"/>
                    <a:ext cx="227" cy="227"/>
                    <a:chOff x="1610" y="2840"/>
                    <a:chExt cx="227" cy="227"/>
                  </a:xfrm>
                </p:grpSpPr>
                <p:sp>
                  <p:nvSpPr>
                    <p:cNvPr id="122" name="Oval 48"/>
                    <p:cNvSpPr>
                      <a:spLocks noChangeArrowheads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1610" y="2931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23" name="Oval 49"/>
                    <p:cNvSpPr>
                      <a:spLocks noChangeArrowheads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1610" y="28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24" name="Oval 50"/>
                    <p:cNvSpPr>
                      <a:spLocks noChangeArrowheads="1"/>
                    </p:cNvSpPr>
                    <p:nvPr>
                      <p:custDataLst>
                        <p:tags r:id="rId36"/>
                      </p:custDataLst>
                    </p:nvPr>
                  </p:nvSpPr>
                  <p:spPr bwMode="auto">
                    <a:xfrm>
                      <a:off x="1701" y="28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pPr algn="ctr"/>
                      <a:endParaRPr lang="zh-CN" altLang="zh-CN" sz="1800" b="0">
                        <a:latin typeface="Garamond" pitchFamily="18" charset="0"/>
                      </a:endParaRPr>
                    </a:p>
                  </p:txBody>
                </p:sp>
              </p:grpSp>
              <p:sp>
                <p:nvSpPr>
                  <p:cNvPr id="112" name="Oval 52"/>
                  <p:cNvSpPr>
                    <a:spLocks noChangeArrowheads="1"/>
                  </p:cNvSpPr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547" y="2395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13" name="Oval 53"/>
                  <p:cNvSpPr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381" y="2432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14" name="Oval 54"/>
                  <p:cNvSpPr>
                    <a:spLocks noChangeArrowheads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373" y="2157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15" name="Oval 55"/>
                  <p:cNvSpPr>
                    <a:spLocks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590" y="2251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16" name="Oval 56"/>
                  <p:cNvSpPr>
                    <a:spLocks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331" y="2357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19" name="Oval 59"/>
                  <p:cNvSpPr>
                    <a:spLocks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260" y="2248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20" name="Oval 60"/>
                  <p:cNvSpPr>
                    <a:spLocks noChangeArrowheads="1"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608" y="2341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pPr algn="ctr"/>
                    <a:endParaRPr lang="zh-CN" altLang="zh-CN" sz="1800" b="0">
                      <a:latin typeface="Garamond" pitchFamily="18" charset="0"/>
                    </a:endParaRPr>
                  </a:p>
                </p:txBody>
              </p:sp>
              <p:sp>
                <p:nvSpPr>
                  <p:cNvPr id="121" name="Oval 61"/>
                  <p:cNvSpPr>
                    <a:spLocks noChangeArrowheads="1"/>
                  </p:cNvSpPr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336" y="2205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62" name="Group 33"/>
              <p:cNvGrpSpPr/>
              <p:nvPr/>
            </p:nvGrpSpPr>
            <p:grpSpPr bwMode="auto">
              <a:xfrm>
                <a:off x="9745" y="5095"/>
                <a:ext cx="969" cy="879"/>
                <a:chOff x="2305" y="2339"/>
                <a:chExt cx="438" cy="369"/>
              </a:xfrm>
            </p:grpSpPr>
            <p:sp>
              <p:nvSpPr>
                <p:cNvPr id="163" name="Oval 34"/>
                <p:cNvSpPr>
                  <a:spLocks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517" y="2568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8000"/>
                    </a:gs>
                    <a:gs pos="100000">
                      <a:srgbClr val="008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pPr algn="ctr"/>
                  <a:endParaRPr lang="zh-CN" altLang="zh-CN" sz="1800" b="0">
                    <a:latin typeface="Garamond" pitchFamily="18" charset="0"/>
                  </a:endParaRPr>
                </a:p>
              </p:txBody>
            </p:sp>
            <p:sp>
              <p:nvSpPr>
                <p:cNvPr id="164" name="Oval 35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472" y="2355"/>
                  <a:ext cx="136" cy="1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grpSp>
              <p:nvGrpSpPr>
                <p:cNvPr id="165" name="Group 37"/>
                <p:cNvGrpSpPr/>
                <p:nvPr/>
              </p:nvGrpSpPr>
              <p:grpSpPr bwMode="auto">
                <a:xfrm>
                  <a:off x="2305" y="2339"/>
                  <a:ext cx="438" cy="369"/>
                  <a:chOff x="2260" y="2157"/>
                  <a:chExt cx="438" cy="369"/>
                </a:xfrm>
              </p:grpSpPr>
              <p:grpSp>
                <p:nvGrpSpPr>
                  <p:cNvPr id="166" name="Group 38"/>
                  <p:cNvGrpSpPr/>
                  <p:nvPr/>
                </p:nvGrpSpPr>
                <p:grpSpPr bwMode="auto">
                  <a:xfrm>
                    <a:off x="2290" y="2205"/>
                    <a:ext cx="227" cy="227"/>
                    <a:chOff x="1292" y="2069"/>
                    <a:chExt cx="227" cy="227"/>
                  </a:xfrm>
                </p:grpSpPr>
                <p:sp>
                  <p:nvSpPr>
                    <p:cNvPr id="184" name="Oval 39"/>
                    <p:cNvSpPr>
                      <a:spLocks noChangeArrowheads="1"/>
                    </p:cNvSpPr>
                    <p:nvPr>
                      <p:custDataLst>
                        <p:tags r:id="rId47"/>
                      </p:custDataLst>
                    </p:nvPr>
                  </p:nvSpPr>
                  <p:spPr bwMode="auto">
                    <a:xfrm>
                      <a:off x="1292" y="2069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85" name="Oval 40"/>
                    <p:cNvSpPr>
                      <a:spLocks noChangeArrowheads="1"/>
                    </p:cNvSpPr>
                    <p:nvPr>
                      <p:custDataLst>
                        <p:tags r:id="rId48"/>
                      </p:custDataLst>
                    </p:nvPr>
                  </p:nvSpPr>
                  <p:spPr bwMode="auto">
                    <a:xfrm>
                      <a:off x="1383" y="2115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86" name="Oval 41"/>
                    <p:cNvSpPr>
                      <a:spLocks noChangeArrowheads="1"/>
                    </p:cNvSpPr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1292" y="216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8000"/>
                        </a:gs>
                        <a:gs pos="100000">
                          <a:srgbClr val="0080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7" name="Group 42"/>
                  <p:cNvGrpSpPr/>
                  <p:nvPr/>
                </p:nvGrpSpPr>
                <p:grpSpPr bwMode="auto">
                  <a:xfrm>
                    <a:off x="2302" y="2297"/>
                    <a:ext cx="396" cy="225"/>
                    <a:chOff x="1713" y="2660"/>
                    <a:chExt cx="396" cy="225"/>
                  </a:xfrm>
                </p:grpSpPr>
                <p:sp>
                  <p:nvSpPr>
                    <p:cNvPr id="180" name="Oval 43"/>
                    <p:cNvSpPr>
                      <a:spLocks noChangeArrowheads="1"/>
                    </p:cNvSpPr>
                    <p:nvPr>
                      <p:custDataLst>
                        <p:tags r:id="rId50"/>
                      </p:custDataLst>
                    </p:nvPr>
                  </p:nvSpPr>
                  <p:spPr bwMode="auto">
                    <a:xfrm>
                      <a:off x="1847" y="2667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81" name="Oval 44"/>
                    <p:cNvSpPr>
                      <a:spLocks noChangeArrowheads="1"/>
                    </p:cNvSpPr>
                    <p:nvPr>
                      <p:custDataLst>
                        <p:tags r:id="rId51"/>
                      </p:custDataLst>
                    </p:nvPr>
                  </p:nvSpPr>
                  <p:spPr bwMode="auto">
                    <a:xfrm>
                      <a:off x="1880" y="2749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82" name="Oval 45"/>
                    <p:cNvSpPr>
                      <a:spLocks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1713" y="27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 dirty="0"/>
                    </a:p>
                  </p:txBody>
                </p:sp>
                <p:sp>
                  <p:nvSpPr>
                    <p:cNvPr id="183" name="Oval 46"/>
                    <p:cNvSpPr>
                      <a:spLocks noChangeArrowheads="1"/>
                    </p:cNvSpPr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1973" y="2660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8" name="Group 47"/>
                  <p:cNvGrpSpPr/>
                  <p:nvPr/>
                </p:nvGrpSpPr>
                <p:grpSpPr bwMode="auto">
                  <a:xfrm>
                    <a:off x="2472" y="2160"/>
                    <a:ext cx="143" cy="227"/>
                    <a:chOff x="1610" y="2840"/>
                    <a:chExt cx="143" cy="227"/>
                  </a:xfrm>
                </p:grpSpPr>
                <p:sp>
                  <p:nvSpPr>
                    <p:cNvPr id="177" name="Oval 48"/>
                    <p:cNvSpPr>
                      <a:spLocks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1610" y="2931"/>
                      <a:ext cx="136" cy="136"/>
                    </a:xfrm>
                    <a:prstGeom prst="ellipse">
                      <a:avLst/>
                    </a:prstGeom>
                    <a:solidFill>
                      <a:srgbClr val="0000FF"/>
                    </a:solidFill>
                    <a:ln w="9525">
                      <a:solidFill>
                        <a:srgbClr val="0033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78" name="Oval 49"/>
                    <p:cNvSpPr>
                      <a:spLocks noChangeArrowheads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1610" y="2840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endParaRPr lang="zh-CN" altLang="en-US"/>
                    </a:p>
                  </p:txBody>
                </p:sp>
                <p:sp>
                  <p:nvSpPr>
                    <p:cNvPr id="179" name="Oval 50"/>
                    <p:cNvSpPr>
                      <a:spLocks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1617" y="2909"/>
                      <a:ext cx="136" cy="136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/>
                        </a:gs>
                        <a:gs pos="100000">
                          <a:srgbClr val="FF3300">
                            <a:gamma/>
                            <a:shade val="5725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800000"/>
                      </a:solidFill>
                      <a:round/>
                    </a:ln>
                    <a:effectLst/>
                  </p:spPr>
                  <p:txBody>
                    <a:bodyPr wrap="none" anchor="ctr"/>
                    <a:p>
                      <a:pPr algn="ctr"/>
                      <a:endParaRPr lang="zh-CN" altLang="zh-CN" sz="1800" b="0">
                        <a:latin typeface="Garamond" pitchFamily="18" charset="0"/>
                      </a:endParaRPr>
                    </a:p>
                  </p:txBody>
                </p:sp>
              </p:grpSp>
              <p:sp>
                <p:nvSpPr>
                  <p:cNvPr id="169" name="Oval 52"/>
                  <p:cNvSpPr>
                    <a:spLocks noChangeArrowheads="1"/>
                  </p:cNvSpPr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2513" y="2347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0" name="Oval 53"/>
                  <p:cNvSpPr>
                    <a:spLocks noChangeArrowheads="1"/>
                  </p:cNvSpPr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2406" y="2390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1" name="Oval 54"/>
                  <p:cNvSpPr>
                    <a:spLocks noChangeArrowheads="1"/>
                  </p:cNvSpPr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2373" y="2157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2" name="Oval 55"/>
                  <p:cNvSpPr>
                    <a:spLocks noChangeArrowheads="1"/>
                  </p:cNvSpPr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2509" y="2219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3" name="Oval 56"/>
                  <p:cNvSpPr>
                    <a:spLocks noChangeArrowheads="1"/>
                  </p:cNvSpPr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2313" y="2342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4" name="Oval 59"/>
                  <p:cNvSpPr>
                    <a:spLocks noChangeArrowheads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2260" y="2248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  <p:sp>
                <p:nvSpPr>
                  <p:cNvPr id="175" name="Oval 60"/>
                  <p:cNvSpPr>
                    <a:spLocks noChangeArrowhead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2517" y="2283"/>
                    <a:ext cx="136" cy="13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pPr algn="ctr"/>
                    <a:endParaRPr lang="zh-CN" altLang="zh-CN" sz="1800" b="0">
                      <a:latin typeface="Garamond" pitchFamily="18" charset="0"/>
                    </a:endParaRPr>
                  </a:p>
                </p:txBody>
              </p:sp>
              <p:sp>
                <p:nvSpPr>
                  <p:cNvPr id="176" name="Oval 61"/>
                  <p:cNvSpPr>
                    <a:spLocks noChangeArrowhead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2336" y="2205"/>
                    <a:ext cx="136" cy="13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5725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800000"/>
                    </a:solidFill>
                    <a:round/>
                  </a:ln>
                  <a:effectLst/>
                </p:spPr>
                <p:txBody>
                  <a:bodyPr wrap="none" anchor="ctr"/>
                  <a:p>
                    <a:endParaRPr lang="zh-CN" altLang="en-US"/>
                  </a:p>
                </p:txBody>
              </p:sp>
            </p:grpSp>
          </p:grpSp>
          <p:cxnSp>
            <p:nvCxnSpPr>
              <p:cNvPr id="39" name="直接箭头连接符 38"/>
              <p:cNvCxnSpPr/>
              <p:nvPr/>
            </p:nvCxnSpPr>
            <p:spPr>
              <a:xfrm>
                <a:off x="7466" y="6571"/>
                <a:ext cx="257" cy="263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/>
              <p:cNvCxnSpPr/>
              <p:nvPr>
                <p:custDataLst>
                  <p:tags r:id="rId65"/>
                </p:custDataLst>
              </p:nvPr>
            </p:nvCxnSpPr>
            <p:spPr>
              <a:xfrm>
                <a:off x="4525" y="6765"/>
                <a:ext cx="276" cy="300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燕尾形箭头 40"/>
              <p:cNvSpPr/>
              <p:nvPr/>
            </p:nvSpPr>
            <p:spPr>
              <a:xfrm>
                <a:off x="4361" y="5322"/>
                <a:ext cx="1260" cy="328"/>
              </a:xfrm>
              <a:prstGeom prst="notched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2" name="燕尾形箭头 41"/>
              <p:cNvSpPr/>
              <p:nvPr>
                <p:custDataLst>
                  <p:tags r:id="rId66"/>
                </p:custDataLst>
              </p:nvPr>
            </p:nvSpPr>
            <p:spPr>
              <a:xfrm>
                <a:off x="8101" y="5322"/>
                <a:ext cx="1260" cy="328"/>
              </a:xfrm>
              <a:prstGeom prst="notched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3869" y="6112"/>
                <a:ext cx="720" cy="727"/>
                <a:chOff x="9040268" y="4708728"/>
                <a:chExt cx="457495" cy="461732"/>
              </a:xfrm>
            </p:grpSpPr>
            <p:sp>
              <p:nvSpPr>
                <p:cNvPr id="189" name="Oval 44"/>
                <p:cNvSpPr>
                  <a:spLocks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9306735" y="4829630"/>
                  <a:ext cx="191028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  <p:sp>
              <p:nvSpPr>
                <p:cNvPr id="159" name="Oval 52"/>
                <p:cNvSpPr>
                  <a:spLocks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9221463" y="4708728"/>
                  <a:ext cx="191028" cy="20562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160" name="Oval 55"/>
                <p:cNvSpPr>
                  <a:spLocks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9221463" y="4964836"/>
                  <a:ext cx="191028" cy="20562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161" name="Oval 56"/>
                <p:cNvSpPr>
                  <a:spLocks noChangeArrowhead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9107689" y="4723386"/>
                  <a:ext cx="191028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  <p:sp>
              <p:nvSpPr>
                <p:cNvPr id="188" name="Oval 61"/>
                <p:cNvSpPr>
                  <a:spLocks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9040268" y="4826198"/>
                  <a:ext cx="191028" cy="20562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  <p:sp>
              <p:nvSpPr>
                <p:cNvPr id="200" name="Oval 44"/>
                <p:cNvSpPr>
                  <a:spLocks noChangeArrowheads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9107687" y="4949326"/>
                  <a:ext cx="191027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  <p:sp>
              <p:nvSpPr>
                <p:cNvPr id="190" name="Oval 46"/>
                <p:cNvSpPr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9175104" y="4833687"/>
                  <a:ext cx="191028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6899" y="6135"/>
                <a:ext cx="494" cy="554"/>
                <a:chOff x="9474477" y="3776277"/>
                <a:chExt cx="313906" cy="351778"/>
              </a:xfrm>
            </p:grpSpPr>
            <p:sp>
              <p:nvSpPr>
                <p:cNvPr id="217" name="Oval 52"/>
                <p:cNvSpPr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9597355" y="3776277"/>
                  <a:ext cx="191028" cy="20562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5725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8000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/>
                </a:p>
              </p:txBody>
            </p:sp>
            <p:sp>
              <p:nvSpPr>
                <p:cNvPr id="219" name="Oval 56"/>
                <p:cNvSpPr>
                  <a:spLocks noChangeArrowheads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9474477" y="3830803"/>
                  <a:ext cx="191028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  <p:sp>
              <p:nvSpPr>
                <p:cNvPr id="221" name="Oval 44"/>
                <p:cNvSpPr>
                  <a:spLocks noChangeArrowheads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9578956" y="3922431"/>
                  <a:ext cx="191027" cy="20562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3300"/>
                  </a:solidFill>
                  <a:round/>
                </a:ln>
                <a:effectLst/>
              </p:spPr>
              <p:txBody>
                <a:bodyPr wrap="none" anchor="ctr"/>
                <a:p>
                  <a:endParaRPr lang="zh-CN" altLang="en-US" dirty="0"/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文本框 47"/>
                <p:cNvSpPr txBox="1"/>
                <p:nvPr/>
              </p:nvSpPr>
              <p:spPr>
                <a:xfrm>
                  <a:off x="3108" y="7126"/>
                  <a:ext cx="3012" cy="97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Fragment 1(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F</a:t>
                  </a:r>
                  <a:r>
                    <a:rPr lang="en-US" altLang="zh-CN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H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) </a:t>
                  </a:r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7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≤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𝐴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≤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14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)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48" name="文本框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8" y="7126"/>
                  <a:ext cx="3012" cy="970"/>
                </a:xfrm>
                <a:prstGeom prst="rect">
                  <a:avLst/>
                </a:prstGeom>
                <a:blipFill rotWithShape="1">
                  <a:blip r:embed="rId7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/>
                <p:cNvSpPr txBox="1"/>
                <p:nvPr>
                  <p:custDataLst>
                    <p:tags r:id="rId78"/>
                  </p:custDataLst>
                </p:nvPr>
              </p:nvSpPr>
              <p:spPr>
                <a:xfrm>
                  <a:off x="7281" y="7017"/>
                  <a:ext cx="3397" cy="97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Fragment 2 (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F</a:t>
                  </a:r>
                  <a:r>
                    <a:rPr lang="en-US" altLang="zh-CN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L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) </a:t>
                  </a:r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( 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𝐴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3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: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 t or </a:t>
                  </a:r>
                  <a:r>
                    <a:rPr lang="en-US" altLang="zh-CN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3</a:t>
                  </a:r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He)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9"/>
                  </p:custDataLst>
                </p:nvPr>
              </p:nvSpPr>
              <p:spPr>
                <a:xfrm>
                  <a:off x="7281" y="7017"/>
                  <a:ext cx="3397" cy="970"/>
                </a:xfrm>
                <a:prstGeom prst="rect">
                  <a:avLst/>
                </a:prstGeom>
                <a:blipFill rotWithShape="1">
                  <a:blip r:embed="rId8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文本框 55"/>
            <p:cNvSpPr txBox="1"/>
            <p:nvPr>
              <p:custDataLst>
                <p:tags r:id="rId81"/>
              </p:custDataLst>
            </p:nvPr>
          </p:nvSpPr>
          <p:spPr>
            <a:xfrm>
              <a:off x="2403" y="4163"/>
              <a:ext cx="1752" cy="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Initial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82"/>
              </p:custDataLst>
            </p:nvPr>
          </p:nvSpPr>
          <p:spPr>
            <a:xfrm>
              <a:off x="9361" y="4214"/>
              <a:ext cx="1752" cy="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Final</a:t>
              </a:r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cxnSp>
        <p:nvCxnSpPr>
          <p:cNvPr id="3" name="直接连接符 2"/>
          <p:cNvCxnSpPr/>
          <p:nvPr>
            <p:custDataLst>
              <p:tags r:id="rId83"/>
            </p:custDataLst>
          </p:nvPr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305" y="95885"/>
            <a:ext cx="9058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Anticorrelation of N/Z of the two emitted fragments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2082165" y="2614930"/>
            <a:ext cx="511810" cy="2379345"/>
            <a:chOff x="2705" y="1200"/>
            <a:chExt cx="806" cy="3747"/>
          </a:xfrm>
        </p:grpSpPr>
        <p:sp>
          <p:nvSpPr>
            <p:cNvPr id="13" name="矩形 12"/>
            <p:cNvSpPr/>
            <p:nvPr>
              <p:custDataLst>
                <p:tags r:id="rId2"/>
              </p:custDataLst>
            </p:nvPr>
          </p:nvSpPr>
          <p:spPr>
            <a:xfrm>
              <a:off x="3210" y="2074"/>
              <a:ext cx="301" cy="17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3"/>
              </p:custDataLst>
            </p:nvPr>
          </p:nvSpPr>
          <p:spPr>
            <a:xfrm>
              <a:off x="3211" y="3831"/>
              <a:ext cx="300" cy="111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文本框 42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2705" y="1200"/>
                  <a:ext cx="806" cy="64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𝟕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𝐁𝐞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"/>
                  </p:custDataLst>
                </p:nvPr>
              </p:nvSpPr>
              <p:spPr>
                <a:xfrm>
                  <a:off x="2705" y="1200"/>
                  <a:ext cx="806" cy="64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直接连接符 44"/>
            <p:cNvCxnSpPr/>
            <p:nvPr/>
          </p:nvCxnSpPr>
          <p:spPr>
            <a:xfrm>
              <a:off x="3239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68" name="组合 67"/>
          <p:cNvGrpSpPr/>
          <p:nvPr/>
        </p:nvGrpSpPr>
        <p:grpSpPr>
          <a:xfrm>
            <a:off x="2529840" y="2614930"/>
            <a:ext cx="511810" cy="2383790"/>
            <a:chOff x="3410" y="1200"/>
            <a:chExt cx="806" cy="3754"/>
          </a:xfrm>
        </p:grpSpPr>
        <p:sp>
          <p:nvSpPr>
            <p:cNvPr id="29" name="矩形 28"/>
            <p:cNvSpPr/>
            <p:nvPr>
              <p:custDataLst>
                <p:tags r:id="rId7"/>
              </p:custDataLst>
            </p:nvPr>
          </p:nvSpPr>
          <p:spPr>
            <a:xfrm>
              <a:off x="3594" y="2082"/>
              <a:ext cx="301" cy="1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>
              <p:custDataLst>
                <p:tags r:id="rId8"/>
              </p:custDataLst>
            </p:nvPr>
          </p:nvSpPr>
          <p:spPr>
            <a:xfrm>
              <a:off x="3595" y="3158"/>
              <a:ext cx="300" cy="179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文本框 4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3410" y="1200"/>
                  <a:ext cx="806" cy="64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𝟕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𝐋𝐢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0"/>
                  </p:custDataLst>
                </p:nvPr>
              </p:nvSpPr>
              <p:spPr>
                <a:xfrm>
                  <a:off x="3410" y="1200"/>
                  <a:ext cx="806" cy="648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直接连接符 45"/>
            <p:cNvCxnSpPr/>
            <p:nvPr>
              <p:custDataLst>
                <p:tags r:id="rId12"/>
              </p:custDataLst>
            </p:nvPr>
          </p:nvCxnSpPr>
          <p:spPr>
            <a:xfrm flipH="1">
              <a:off x="3742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3217545" y="2614930"/>
            <a:ext cx="511810" cy="2378710"/>
            <a:chOff x="4157" y="1200"/>
            <a:chExt cx="806" cy="3746"/>
          </a:xfrm>
        </p:grpSpPr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4654" y="2074"/>
              <a:ext cx="292" cy="20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4655" y="4086"/>
              <a:ext cx="290" cy="8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文本框 46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4157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𝟖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𝐁𝐞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7" name="文本框 4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6"/>
                  </p:custDataLst>
                </p:nvPr>
              </p:nvSpPr>
              <p:spPr>
                <a:xfrm>
                  <a:off x="4157" y="1200"/>
                  <a:ext cx="806" cy="652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直接连接符 48"/>
            <p:cNvCxnSpPr/>
            <p:nvPr>
              <p:custDataLst>
                <p:tags r:id="rId18"/>
              </p:custDataLst>
            </p:nvPr>
          </p:nvCxnSpPr>
          <p:spPr>
            <a:xfrm>
              <a:off x="4691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70" name="组合 69"/>
          <p:cNvGrpSpPr/>
          <p:nvPr/>
        </p:nvGrpSpPr>
        <p:grpSpPr>
          <a:xfrm>
            <a:off x="3665220" y="2614930"/>
            <a:ext cx="511810" cy="2385695"/>
            <a:chOff x="4862" y="1200"/>
            <a:chExt cx="806" cy="3757"/>
          </a:xfrm>
        </p:grpSpPr>
        <p:sp>
          <p:nvSpPr>
            <p:cNvPr id="31" name="矩形 30"/>
            <p:cNvSpPr/>
            <p:nvPr>
              <p:custDataLst>
                <p:tags r:id="rId19"/>
              </p:custDataLst>
            </p:nvPr>
          </p:nvSpPr>
          <p:spPr>
            <a:xfrm>
              <a:off x="5051" y="2085"/>
              <a:ext cx="292" cy="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>
              <p:custDataLst>
                <p:tags r:id="rId20"/>
              </p:custDataLst>
            </p:nvPr>
          </p:nvSpPr>
          <p:spPr>
            <a:xfrm>
              <a:off x="5052" y="3003"/>
              <a:ext cx="290" cy="195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文本框 47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4862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𝟖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𝐋𝐢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8" name="文本框 47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2"/>
                  </p:custDataLst>
                </p:nvPr>
              </p:nvSpPr>
              <p:spPr>
                <a:xfrm>
                  <a:off x="4862" y="1200"/>
                  <a:ext cx="806" cy="652"/>
                </a:xfrm>
                <a:prstGeom prst="rect">
                  <a:avLst/>
                </a:prstGeom>
                <a:blipFill rotWithShape="1">
                  <a:blip r:embed="rId2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直接连接符 49"/>
            <p:cNvCxnSpPr/>
            <p:nvPr>
              <p:custDataLst>
                <p:tags r:id="rId24"/>
              </p:custDataLst>
            </p:nvPr>
          </p:nvCxnSpPr>
          <p:spPr>
            <a:xfrm flipH="1">
              <a:off x="5194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4324985" y="2614930"/>
            <a:ext cx="959485" cy="2381885"/>
            <a:chOff x="5613" y="1200"/>
            <a:chExt cx="1511" cy="3751"/>
          </a:xfrm>
        </p:grpSpPr>
        <p:sp>
          <p:nvSpPr>
            <p:cNvPr id="19" name="矩形 18"/>
            <p:cNvSpPr/>
            <p:nvPr>
              <p:custDataLst>
                <p:tags r:id="rId25"/>
              </p:custDataLst>
            </p:nvPr>
          </p:nvSpPr>
          <p:spPr>
            <a:xfrm>
              <a:off x="6089" y="2075"/>
              <a:ext cx="292" cy="16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26"/>
              </p:custDataLst>
            </p:nvPr>
          </p:nvSpPr>
          <p:spPr>
            <a:xfrm>
              <a:off x="6090" y="3769"/>
              <a:ext cx="290" cy="11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>
              <p:custDataLst>
                <p:tags r:id="rId27"/>
              </p:custDataLst>
            </p:nvPr>
          </p:nvSpPr>
          <p:spPr>
            <a:xfrm>
              <a:off x="6499" y="2078"/>
              <a:ext cx="292" cy="11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>
              <p:custDataLst>
                <p:tags r:id="rId28"/>
              </p:custDataLst>
            </p:nvPr>
          </p:nvSpPr>
          <p:spPr>
            <a:xfrm>
              <a:off x="6500" y="3217"/>
              <a:ext cx="295" cy="173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文本框 50"/>
                <p:cNvSpPr txBox="1"/>
                <p:nvPr>
                  <p:custDataLst>
                    <p:tags r:id="rId29"/>
                  </p:custDataLst>
                </p:nvPr>
              </p:nvSpPr>
              <p:spPr>
                <a:xfrm>
                  <a:off x="5613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𝟗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𝐁𝐞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0"/>
                  </p:custDataLst>
                </p:nvPr>
              </p:nvSpPr>
              <p:spPr>
                <a:xfrm>
                  <a:off x="5613" y="1200"/>
                  <a:ext cx="806" cy="652"/>
                </a:xfrm>
                <a:prstGeom prst="rect">
                  <a:avLst/>
                </a:prstGeom>
                <a:blipFill rotWithShape="1">
                  <a:blip r:embed="rId3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文本框 51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6318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𝟗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𝐋𝐢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33"/>
                  </p:custDataLst>
                </p:nvPr>
              </p:nvSpPr>
              <p:spPr>
                <a:xfrm>
                  <a:off x="6318" y="1200"/>
                  <a:ext cx="806" cy="652"/>
                </a:xfrm>
                <a:prstGeom prst="rect">
                  <a:avLst/>
                </a:prstGeom>
                <a:blipFill rotWithShape="1">
                  <a:blip r:embed="rId3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连接符 52"/>
            <p:cNvCxnSpPr/>
            <p:nvPr>
              <p:custDataLst>
                <p:tags r:id="rId35"/>
              </p:custDataLst>
            </p:nvPr>
          </p:nvCxnSpPr>
          <p:spPr>
            <a:xfrm>
              <a:off x="6147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36"/>
              </p:custDataLst>
            </p:nvPr>
          </p:nvCxnSpPr>
          <p:spPr>
            <a:xfrm flipH="1">
              <a:off x="6650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5542280" y="2614930"/>
            <a:ext cx="959485" cy="2381250"/>
            <a:chOff x="7130" y="1200"/>
            <a:chExt cx="1511" cy="3750"/>
          </a:xfrm>
        </p:grpSpPr>
        <p:sp>
          <p:nvSpPr>
            <p:cNvPr id="22" name="矩形 21"/>
            <p:cNvSpPr/>
            <p:nvPr>
              <p:custDataLst>
                <p:tags r:id="rId37"/>
              </p:custDataLst>
            </p:nvPr>
          </p:nvSpPr>
          <p:spPr>
            <a:xfrm>
              <a:off x="7604" y="2074"/>
              <a:ext cx="292" cy="18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38"/>
              </p:custDataLst>
            </p:nvPr>
          </p:nvSpPr>
          <p:spPr>
            <a:xfrm>
              <a:off x="7605" y="3896"/>
              <a:ext cx="290" cy="10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>
              <p:custDataLst>
                <p:tags r:id="rId39"/>
              </p:custDataLst>
            </p:nvPr>
          </p:nvSpPr>
          <p:spPr>
            <a:xfrm>
              <a:off x="8019" y="2077"/>
              <a:ext cx="292" cy="10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>
              <p:custDataLst>
                <p:tags r:id="rId40"/>
              </p:custDataLst>
            </p:nvPr>
          </p:nvSpPr>
          <p:spPr>
            <a:xfrm>
              <a:off x="8020" y="3090"/>
              <a:ext cx="290" cy="186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" name="文本框 54"/>
                <p:cNvSpPr txBox="1"/>
                <p:nvPr>
                  <p:custDataLst>
                    <p:tags r:id="rId41"/>
                  </p:custDataLst>
                </p:nvPr>
              </p:nvSpPr>
              <p:spPr>
                <a:xfrm>
                  <a:off x="7130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𝟏𝟎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5" name="文本框 5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2"/>
                  </p:custDataLst>
                </p:nvPr>
              </p:nvSpPr>
              <p:spPr>
                <a:xfrm>
                  <a:off x="7130" y="1200"/>
                  <a:ext cx="806" cy="652"/>
                </a:xfrm>
                <a:prstGeom prst="rect">
                  <a:avLst/>
                </a:prstGeom>
                <a:blipFill rotWithShape="1">
                  <a:blip r:embed="rId4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文本框 55"/>
                <p:cNvSpPr txBox="1"/>
                <p:nvPr>
                  <p:custDataLst>
                    <p:tags r:id="rId44"/>
                  </p:custDataLst>
                </p:nvPr>
              </p:nvSpPr>
              <p:spPr>
                <a:xfrm>
                  <a:off x="7835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𝟏𝟎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𝐁𝐞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6" name="文本框 55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5"/>
                  </p:custDataLst>
                </p:nvPr>
              </p:nvSpPr>
              <p:spPr>
                <a:xfrm>
                  <a:off x="7835" y="1200"/>
                  <a:ext cx="806" cy="652"/>
                </a:xfrm>
                <a:prstGeom prst="rect">
                  <a:avLst/>
                </a:prstGeom>
                <a:blipFill rotWithShape="1">
                  <a:blip r:embed="rId4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直接连接符 56"/>
            <p:cNvCxnSpPr/>
            <p:nvPr>
              <p:custDataLst>
                <p:tags r:id="rId47"/>
              </p:custDataLst>
            </p:nvPr>
          </p:nvCxnSpPr>
          <p:spPr>
            <a:xfrm>
              <a:off x="7664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48"/>
              </p:custDataLst>
            </p:nvPr>
          </p:nvCxnSpPr>
          <p:spPr>
            <a:xfrm flipH="1">
              <a:off x="8167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>
            <a:off x="6716395" y="2614930"/>
            <a:ext cx="959485" cy="2379980"/>
            <a:chOff x="8659" y="1200"/>
            <a:chExt cx="1511" cy="3748"/>
          </a:xfrm>
        </p:grpSpPr>
        <p:sp>
          <p:nvSpPr>
            <p:cNvPr id="24" name="矩形 23"/>
            <p:cNvSpPr/>
            <p:nvPr>
              <p:custDataLst>
                <p:tags r:id="rId49"/>
              </p:custDataLst>
            </p:nvPr>
          </p:nvSpPr>
          <p:spPr>
            <a:xfrm>
              <a:off x="9149" y="2075"/>
              <a:ext cx="292" cy="16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>
              <p:custDataLst>
                <p:tags r:id="rId50"/>
              </p:custDataLst>
            </p:nvPr>
          </p:nvSpPr>
          <p:spPr>
            <a:xfrm>
              <a:off x="9150" y="3683"/>
              <a:ext cx="290" cy="126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51"/>
              </p:custDataLst>
            </p:nvPr>
          </p:nvSpPr>
          <p:spPr>
            <a:xfrm>
              <a:off x="9540" y="2069"/>
              <a:ext cx="292" cy="11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>
              <p:custDataLst>
                <p:tags r:id="rId52"/>
              </p:custDataLst>
            </p:nvPr>
          </p:nvSpPr>
          <p:spPr>
            <a:xfrm>
              <a:off x="9541" y="3217"/>
              <a:ext cx="290" cy="172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文本框 58"/>
                <p:cNvSpPr txBox="1"/>
                <p:nvPr>
                  <p:custDataLst>
                    <p:tags r:id="rId53"/>
                  </p:custDataLst>
                </p:nvPr>
              </p:nvSpPr>
              <p:spPr>
                <a:xfrm>
                  <a:off x="8659" y="1200"/>
                  <a:ext cx="806" cy="6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𝟏𝟐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𝐂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9" name="文本框 5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4"/>
                  </p:custDataLst>
                </p:nvPr>
              </p:nvSpPr>
              <p:spPr>
                <a:xfrm>
                  <a:off x="8659" y="1200"/>
                  <a:ext cx="806" cy="650"/>
                </a:xfrm>
                <a:prstGeom prst="rect">
                  <a:avLst/>
                </a:prstGeom>
                <a:blipFill rotWithShape="1">
                  <a:blip r:embed="rId5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文本框 59"/>
                <p:cNvSpPr txBox="1"/>
                <p:nvPr>
                  <p:custDataLst>
                    <p:tags r:id="rId56"/>
                  </p:custDataLst>
                </p:nvPr>
              </p:nvSpPr>
              <p:spPr>
                <a:xfrm>
                  <a:off x="9364" y="1200"/>
                  <a:ext cx="806" cy="6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𝟏𝟐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0" name="文本框 5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7"/>
                  </p:custDataLst>
                </p:nvPr>
              </p:nvSpPr>
              <p:spPr>
                <a:xfrm>
                  <a:off x="9364" y="1200"/>
                  <a:ext cx="806" cy="650"/>
                </a:xfrm>
                <a:prstGeom prst="rect">
                  <a:avLst/>
                </a:prstGeom>
                <a:blipFill rotWithShape="1">
                  <a:blip r:embed="rId5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直接连接符 60"/>
            <p:cNvCxnSpPr/>
            <p:nvPr>
              <p:custDataLst>
                <p:tags r:id="rId59"/>
              </p:custDataLst>
            </p:nvPr>
          </p:nvCxnSpPr>
          <p:spPr>
            <a:xfrm>
              <a:off x="9193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60"/>
              </p:custDataLst>
            </p:nvPr>
          </p:nvCxnSpPr>
          <p:spPr>
            <a:xfrm flipH="1">
              <a:off x="9696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7941310" y="2614930"/>
            <a:ext cx="959485" cy="2381885"/>
            <a:chOff x="10340" y="1200"/>
            <a:chExt cx="1511" cy="3751"/>
          </a:xfrm>
        </p:grpSpPr>
        <p:sp>
          <p:nvSpPr>
            <p:cNvPr id="26" name="矩形 25"/>
            <p:cNvSpPr/>
            <p:nvPr>
              <p:custDataLst>
                <p:tags r:id="rId61"/>
              </p:custDataLst>
            </p:nvPr>
          </p:nvSpPr>
          <p:spPr>
            <a:xfrm>
              <a:off x="10754" y="2075"/>
              <a:ext cx="292" cy="19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62"/>
              </p:custDataLst>
            </p:nvPr>
          </p:nvSpPr>
          <p:spPr>
            <a:xfrm>
              <a:off x="10755" y="4016"/>
              <a:ext cx="290" cy="9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63"/>
              </p:custDataLst>
            </p:nvPr>
          </p:nvSpPr>
          <p:spPr>
            <a:xfrm>
              <a:off x="11159" y="2078"/>
              <a:ext cx="292" cy="8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>
              <p:custDataLst>
                <p:tags r:id="rId64"/>
              </p:custDataLst>
            </p:nvPr>
          </p:nvSpPr>
          <p:spPr>
            <a:xfrm>
              <a:off x="11160" y="2919"/>
              <a:ext cx="290" cy="203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文本框 62"/>
                <p:cNvSpPr txBox="1"/>
                <p:nvPr>
                  <p:custDataLst>
                    <p:tags r:id="rId65"/>
                  </p:custDataLst>
                </p:nvPr>
              </p:nvSpPr>
              <p:spPr>
                <a:xfrm>
                  <a:off x="10340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𝟏𝟑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rgbClr val="ED17A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𝐂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3" name="文本框 62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6"/>
                  </p:custDataLst>
                </p:nvPr>
              </p:nvSpPr>
              <p:spPr>
                <a:xfrm>
                  <a:off x="10340" y="1200"/>
                  <a:ext cx="806" cy="652"/>
                </a:xfrm>
                <a:prstGeom prst="rect">
                  <a:avLst/>
                </a:prstGeom>
                <a:blipFill rotWithShape="1">
                  <a:blip r:embed="rId6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文本框 63"/>
                <p:cNvSpPr txBox="1"/>
                <p:nvPr>
                  <p:custDataLst>
                    <p:tags r:id="rId68"/>
                  </p:custDataLst>
                </p:nvPr>
              </p:nvSpPr>
              <p:spPr>
                <a:xfrm>
                  <a:off x="11045" y="1200"/>
                  <a:ext cx="806" cy="65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𝟏𝟑</m:t>
                            </m:r>
                          </m:sup>
                          <m:e>
                            <m:r>
                              <a:rPr lang="en-US" altLang="zh-CN" sz="2000" b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𝐁</m:t>
                            </m:r>
                          </m:e>
                        </m:sPre>
                      </m:oMath>
                    </m:oMathPara>
                  </a14:m>
                  <a:endParaRPr lang="en-US" altLang="zh-CN" sz="2000"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4" name="文本框 6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69"/>
                  </p:custDataLst>
                </p:nvPr>
              </p:nvSpPr>
              <p:spPr>
                <a:xfrm>
                  <a:off x="11045" y="1200"/>
                  <a:ext cx="806" cy="652"/>
                </a:xfrm>
                <a:prstGeom prst="rect">
                  <a:avLst/>
                </a:prstGeom>
                <a:blipFill rotWithShape="1">
                  <a:blip r:embed="rId7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直接连接符 64"/>
            <p:cNvCxnSpPr/>
            <p:nvPr>
              <p:custDataLst>
                <p:tags r:id="rId71"/>
              </p:custDataLst>
            </p:nvPr>
          </p:nvCxnSpPr>
          <p:spPr>
            <a:xfrm>
              <a:off x="10874" y="1756"/>
              <a:ext cx="103" cy="240"/>
            </a:xfrm>
            <a:prstGeom prst="line">
              <a:avLst/>
            </a:prstGeom>
            <a:ln>
              <a:solidFill>
                <a:srgbClr val="ED17A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72"/>
              </p:custDataLst>
            </p:nvPr>
          </p:nvCxnSpPr>
          <p:spPr>
            <a:xfrm flipH="1">
              <a:off x="11377" y="1739"/>
              <a:ext cx="113" cy="2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77" name="图片 76"/>
          <p:cNvPicPr>
            <a:picLocks noChangeAspect="1"/>
          </p:cNvPicPr>
          <p:nvPr>
            <p:custDataLst>
              <p:tags r:id="rId73"/>
            </p:custDataLst>
          </p:nvPr>
        </p:nvPicPr>
        <p:blipFill>
          <a:blip r:embed="rId74"/>
          <a:stretch>
            <a:fillRect/>
          </a:stretch>
        </p:blipFill>
        <p:spPr>
          <a:xfrm>
            <a:off x="2837815" y="764540"/>
            <a:ext cx="3268980" cy="1438910"/>
          </a:xfrm>
          <a:prstGeom prst="rect">
            <a:avLst/>
          </a:prstGeom>
        </p:spPr>
      </p:pic>
      <p:grpSp>
        <p:nvGrpSpPr>
          <p:cNvPr id="85" name="组合 84"/>
          <p:cNvGrpSpPr/>
          <p:nvPr/>
        </p:nvGrpSpPr>
        <p:grpSpPr>
          <a:xfrm>
            <a:off x="50165" y="3147695"/>
            <a:ext cx="9051925" cy="1827530"/>
            <a:chOff x="79" y="4957"/>
            <a:chExt cx="14255" cy="2878"/>
          </a:xfrm>
        </p:grpSpPr>
        <p:cxnSp>
          <p:nvCxnSpPr>
            <p:cNvPr id="76" name="直接连接符 75"/>
            <p:cNvCxnSpPr/>
            <p:nvPr>
              <p:custDataLst>
                <p:tags r:id="rId75"/>
              </p:custDataLst>
            </p:nvPr>
          </p:nvCxnSpPr>
          <p:spPr>
            <a:xfrm>
              <a:off x="1466" y="6385"/>
              <a:ext cx="12869" cy="0"/>
            </a:xfrm>
            <a:prstGeom prst="line">
              <a:avLst/>
            </a:prstGeom>
            <a:ln>
              <a:solidFill>
                <a:srgbClr val="0000FF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82" name="组合 81"/>
            <p:cNvGrpSpPr/>
            <p:nvPr/>
          </p:nvGrpSpPr>
          <p:grpSpPr>
            <a:xfrm>
              <a:off x="79" y="4957"/>
              <a:ext cx="2673" cy="2878"/>
              <a:chOff x="79" y="4957"/>
              <a:chExt cx="2673" cy="2878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856" y="4957"/>
                <a:ext cx="1896" cy="2878"/>
                <a:chOff x="856" y="4957"/>
                <a:chExt cx="1896" cy="2878"/>
              </a:xfrm>
            </p:grpSpPr>
            <p:grpSp>
              <p:nvGrpSpPr>
                <p:cNvPr id="75" name="组合 74"/>
                <p:cNvGrpSpPr/>
                <p:nvPr/>
              </p:nvGrpSpPr>
              <p:grpSpPr>
                <a:xfrm>
                  <a:off x="1458" y="4957"/>
                  <a:ext cx="1294" cy="2878"/>
                  <a:chOff x="766" y="2069"/>
                  <a:chExt cx="1294" cy="2878"/>
                </a:xfrm>
              </p:grpSpPr>
              <p:sp>
                <p:nvSpPr>
                  <p:cNvPr id="8" name="矩形 7"/>
                  <p:cNvSpPr/>
                  <p:nvPr/>
                </p:nvSpPr>
                <p:spPr>
                  <a:xfrm>
                    <a:off x="1759" y="2069"/>
                    <a:ext cx="300" cy="1422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矩形 9"/>
                  <p:cNvSpPr/>
                  <p:nvPr>
                    <p:custDataLst>
                      <p:tags r:id="rId76"/>
                    </p:custDataLst>
                  </p:nvPr>
                </p:nvSpPr>
                <p:spPr>
                  <a:xfrm>
                    <a:off x="1760" y="3497"/>
                    <a:ext cx="300" cy="145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1" name="文本框 40"/>
                      <p:cNvSpPr txBox="1"/>
                      <p:nvPr/>
                    </p:nvSpPr>
                    <p:spPr>
                      <a:xfrm>
                        <a:off x="766" y="3799"/>
                        <a:ext cx="806" cy="64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t">
                        <a:spAutoFit/>
                      </a:bodyPr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000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000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 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  <m:e>
                                  <m:r>
                                    <a:rPr lang="en-US" altLang="zh-CN" sz="2000" b="1">
                                      <a:solidFill>
                                        <a:schemeClr val="accent5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𝐇𝐞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en-US" altLang="zh-CN" sz="2000" b="1" i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1" name="文本框 4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66" y="3799"/>
                        <a:ext cx="806" cy="640"/>
                      </a:xfrm>
                      <a:prstGeom prst="rect">
                        <a:avLst/>
                      </a:prstGeom>
                      <a:blipFill rotWithShape="1">
                        <a:blip r:embed="rId77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2" name="文本框 41"/>
                      <p:cNvSpPr txBox="1"/>
                      <p:nvPr>
                        <p:custDataLst>
                          <p:tags r:id="rId78"/>
                        </p:custDataLst>
                      </p:nvPr>
                    </p:nvSpPr>
                    <p:spPr>
                      <a:xfrm>
                        <a:off x="774" y="2517"/>
                        <a:ext cx="806" cy="65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t">
                        <a:spAutoFit/>
                      </a:bodyPr>
                      <a:p>
                        <a:pPr algn="l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altLang="zh-CN" sz="20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altLang="zh-CN" sz="20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 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  <m:e>
                                  <m:r>
                                    <a:rPr lang="en-US" altLang="zh-CN" sz="20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</m:sPre>
                            </m:oMath>
                          </m:oMathPara>
                        </a14:m>
                        <a:endParaRPr lang="en-US" altLang="zh-CN" sz="20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2" name="文本框 4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>
                        <p:custDataLst>
                          <p:tags r:id="rId79"/>
                        </p:custDataLst>
                      </p:nvPr>
                    </p:nvSpPr>
                    <p:spPr>
                      <a:xfrm>
                        <a:off x="774" y="2517"/>
                        <a:ext cx="806" cy="652"/>
                      </a:xfrm>
                      <a:prstGeom prst="rect">
                        <a:avLst/>
                      </a:prstGeom>
                      <a:blipFill rotWithShape="1">
                        <a:blip r:embed="rId80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78" name="直接箭头连接符 77"/>
                <p:cNvCxnSpPr/>
                <p:nvPr/>
              </p:nvCxnSpPr>
              <p:spPr>
                <a:xfrm flipV="1">
                  <a:off x="874" y="5922"/>
                  <a:ext cx="420" cy="149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箭头连接符 78"/>
                <p:cNvCxnSpPr/>
                <p:nvPr>
                  <p:custDataLst>
                    <p:tags r:id="rId81"/>
                  </p:custDataLst>
                </p:nvPr>
              </p:nvCxnSpPr>
              <p:spPr>
                <a:xfrm>
                  <a:off x="856" y="6551"/>
                  <a:ext cx="489" cy="291"/>
                </a:xfrm>
                <a:prstGeom prst="straightConnector1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0" name="文本框 79"/>
                  <p:cNvSpPr txBox="1"/>
                  <p:nvPr/>
                </p:nvSpPr>
                <p:spPr>
                  <a:xfrm>
                    <a:off x="79" y="5922"/>
                    <a:ext cx="777" cy="725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b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𝐅</m:t>
                              </m:r>
                            </m:e>
                            <m:sub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𝐋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2400" b="1">
                      <a:latin typeface="Cambria Math" panose="02040503050406030204" pitchFamily="18" charset="0"/>
                      <a:cs typeface="Cambria Math" panose="02040503050406030204" pitchFamily="18" charset="0"/>
                    </a:endParaRPr>
                  </a:p>
                </p:txBody>
              </p:sp>
            </mc:Choice>
            <mc:Fallback>
              <p:sp>
                <p:nvSpPr>
                  <p:cNvPr id="80" name="文本框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" y="5922"/>
                    <a:ext cx="777" cy="725"/>
                  </a:xfrm>
                  <a:prstGeom prst="rect">
                    <a:avLst/>
                  </a:prstGeom>
                  <a:blipFill rotWithShape="1">
                    <a:blip r:embed="rId8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6" name="组合 85"/>
          <p:cNvGrpSpPr/>
          <p:nvPr/>
        </p:nvGrpSpPr>
        <p:grpSpPr>
          <a:xfrm>
            <a:off x="217170" y="2450465"/>
            <a:ext cx="1225550" cy="537210"/>
            <a:chOff x="342" y="3859"/>
            <a:chExt cx="1930" cy="846"/>
          </a:xfrm>
        </p:grpSpPr>
        <p:cxnSp>
          <p:nvCxnSpPr>
            <p:cNvPr id="83" name="直接箭头连接符 82"/>
            <p:cNvCxnSpPr/>
            <p:nvPr/>
          </p:nvCxnSpPr>
          <p:spPr>
            <a:xfrm>
              <a:off x="342" y="4705"/>
              <a:ext cx="1766" cy="0"/>
            </a:xfrm>
            <a:prstGeom prst="straightConnector1">
              <a:avLst/>
            </a:prstGeom>
            <a:ln>
              <a:solidFill>
                <a:srgbClr val="ED17A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文本框 83"/>
                <p:cNvSpPr txBox="1"/>
                <p:nvPr>
                  <p:custDataLst>
                    <p:tags r:id="rId83"/>
                  </p:custDataLst>
                </p:nvPr>
              </p:nvSpPr>
              <p:spPr>
                <a:xfrm>
                  <a:off x="381" y="3859"/>
                  <a:ext cx="189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>
                              <a:solidFill>
                                <a:srgbClr val="ED17A6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rgbClr val="ED17A6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en-US" altLang="zh-CN" sz="2400" b="1">
                              <a:solidFill>
                                <a:srgbClr val="ED17A6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𝐇</m:t>
                          </m:r>
                        </m:sub>
                      </m:sSub>
                    </m:oMath>
                  </a14:m>
                  <a:r>
                    <a:rPr lang="en-US" altLang="zh-CN" sz="2400" b="1">
                      <a:solidFill>
                        <a:srgbClr val="ED17A6"/>
                      </a:solidFill>
                      <a:latin typeface="Cambria Math" panose="02040503050406030204" pitchFamily="18" charset="0"/>
                      <a:cs typeface="Cambria Math" panose="02040503050406030204" pitchFamily="18" charset="0"/>
                    </a:rPr>
                    <a:t>  tag?</a:t>
                  </a:r>
                  <a:endParaRPr lang="en-US" altLang="zh-CN" sz="2400" b="1">
                    <a:solidFill>
                      <a:srgbClr val="ED17A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84" name="文本框 83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4"/>
                  </p:custDataLst>
                </p:nvPr>
              </p:nvSpPr>
              <p:spPr>
                <a:xfrm>
                  <a:off x="381" y="3859"/>
                  <a:ext cx="1891" cy="725"/>
                </a:xfrm>
                <a:prstGeom prst="rect">
                  <a:avLst/>
                </a:prstGeom>
                <a:blipFill rotWithShape="1">
                  <a:blip r:embed="rId8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7" name="文本框 86"/>
          <p:cNvSpPr txBox="1"/>
          <p:nvPr/>
        </p:nvSpPr>
        <p:spPr>
          <a:xfrm>
            <a:off x="121920" y="5521960"/>
            <a:ext cx="8675370" cy="981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 N/Z of the light fragment is anti-correlated with that of the tagging heavy fragment, </a:t>
            </a:r>
            <a:r>
              <a:rPr lang="en-US" altLang="zh-CN" sz="2000" dirty="0">
                <a:solidFill>
                  <a:srgbClr val="ED17A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demonstrating a ping-pong modality of emission in isospin!</a:t>
            </a:r>
            <a:endParaRPr lang="en-US" altLang="zh-CN" sz="2000" dirty="0">
              <a:solidFill>
                <a:srgbClr val="ED17A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305" y="95885"/>
            <a:ext cx="9058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Anticorrelation between the N/Z of  light (A=3) and  heavy fragments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210185" y="4735195"/>
                <a:ext cx="8693150" cy="151574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/>
                      </a:rPr>
                      <m:t>𝑅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  <m:t>t</m:t>
                            </m:r>
                          </m:num>
                          <m:den>
                            <m:sPre>
                              <m:sPre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</m:ctrlPr>
                              </m:sPrePr>
                              <m:sub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sPre>
                          </m:den>
                        </m:f>
                      </m:e>
                    </m:d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splitted in two groups, depending on the N/Z of the heavy tagging fragment;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Ping-pong modality: F</a:t>
                </a:r>
                <a:r>
                  <a:rPr lang="en-US" altLang="zh-CN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is neutron-rich,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/>
                      </a:rPr>
                      <m:t>𝑅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  <m:t>t</m:t>
                            </m:r>
                          </m:num>
                          <m:den>
                            <m:sPre>
                              <m:sPre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</m:ctrlPr>
                              </m:sPrePr>
                              <m:sub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sPre>
                          </m:den>
                        </m:f>
                      </m:e>
                    </m:d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is smaller, and </a:t>
                </a:r>
                <a:r>
                  <a:rPr lang="en-US" altLang="zh-CN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vise versa.</a:t>
                </a:r>
                <a:endParaRPr lang="en-US" altLang="zh-CN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/>
                      </a:rPr>
                      <m:t>𝑅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Cambria Math" panose="02040503050406030204" pitchFamily="18" charset="0"/>
                                <a:sym typeface="Symbol" panose="05050102010706020507"/>
                              </a:rPr>
                              <m:t>t</m:t>
                            </m:r>
                          </m:num>
                          <m:den>
                            <m:sPre>
                              <m:sPre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</m:ctrlPr>
                              </m:sPrePr>
                              <m:sub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  <a:sym typeface="Symbol" panose="05050102010706020507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sPre>
                          </m:den>
                        </m:f>
                      </m:e>
                    </m:d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anti-correlated with 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𝛿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 pitchFamily="1" charset="2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 pitchFamily="1" charset="2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Symbol" panose="05050102010706020507" pitchFamily="1" charset="2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 partly due to N, Zconservation of  a finite system.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85" y="4735195"/>
                <a:ext cx="8693150" cy="151574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/>
          <p:cNvGrpSpPr/>
          <p:nvPr/>
        </p:nvGrpSpPr>
        <p:grpSpPr>
          <a:xfrm>
            <a:off x="1321435" y="1383030"/>
            <a:ext cx="7012305" cy="3071733"/>
            <a:chOff x="931017" y="1396821"/>
            <a:chExt cx="8080710" cy="362544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1017" y="1396821"/>
              <a:ext cx="6997641" cy="3162353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6302909" y="4363488"/>
              <a:ext cx="2708818" cy="658780"/>
              <a:chOff x="6875362" y="4422187"/>
              <a:chExt cx="2708818" cy="65878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" name="文本框 4"/>
                  <p:cNvSpPr txBox="1"/>
                  <p:nvPr/>
                </p:nvSpPr>
                <p:spPr>
                  <a:xfrm>
                    <a:off x="7261134" y="4422187"/>
                    <a:ext cx="2323046" cy="65878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CN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altLang="zh-CN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zh-CN" altLang="en-US" dirty="0">
                      <a:solidFill>
                        <a:srgbClr val="FF0066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" name="文本框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1134" y="4422187"/>
                    <a:ext cx="2323046" cy="658780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直接箭头连接符 6"/>
              <p:cNvCxnSpPr/>
              <p:nvPr/>
            </p:nvCxnSpPr>
            <p:spPr>
              <a:xfrm>
                <a:off x="6875362" y="4749478"/>
                <a:ext cx="360000" cy="0"/>
              </a:xfrm>
              <a:prstGeom prst="straightConnector1">
                <a:avLst/>
              </a:prstGeom>
              <a:ln w="9525"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V="1">
                <a:off x="6879220" y="4591291"/>
                <a:ext cx="0" cy="154329"/>
              </a:xfrm>
              <a:prstGeom prst="line">
                <a:avLst/>
              </a:prstGeom>
              <a:ln w="9525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" name="直接连接符 5"/>
          <p:cNvCxnSpPr/>
          <p:nvPr>
            <p:custDataLst>
              <p:tags r:id="rId4"/>
            </p:custDataLst>
          </p:nvPr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825" y="1916430"/>
            <a:ext cx="5483860" cy="28492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23825" y="97790"/>
                <a:ext cx="8860790" cy="499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 with </a:t>
                </a:r>
                <a:r>
                  <a:rPr lang="en-US" altLang="zh-CN" sz="2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ImQMD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calculations to constrain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zh-CN" altLang="en-US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" y="97790"/>
                <a:ext cx="8860790" cy="499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56515" y="822960"/>
                <a:ext cx="7932420" cy="110680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-  </a:t>
                </a:r>
                <a14:m>
                  <m:oMath xmlns:m="http://schemas.openxmlformats.org/officeDocument/2006/math"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/>
                      </a:rPr>
                      <m:t>𝑅</m:t>
                    </m:r>
                    <m:d>
                      <m:d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Symbol" panose="05050102010706020507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zh-CN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Times New Roman" panose="020206030504050203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  <a:sym typeface="Symbol" panose="05050102010706020507"/>
                              </a:rPr>
                            </m:ctrlPr>
                          </m:fPr>
                          <m:num>
                            <m:r>
                              <a:rPr lang="en-US" altLang="zh-CN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Times New Roman" panose="020206030504050203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  <a:sym typeface="Symbol" panose="05050102010706020507"/>
                              </a:rPr>
                              <m:t>𝑡</m:t>
                            </m:r>
                          </m:num>
                          <m:den>
                            <m:sPre>
                              <m:sPrePr>
                                <m:ctrlPr>
                                  <a:rPr lang="en-US" altLang="zh-CN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Times New Roman" panose="020206030504050203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Symbol" panose="05050102010706020507"/>
                                  </a:rPr>
                                </m:ctrlPr>
                              </m:sPrePr>
                              <m:sub>
                                <m:r>
                                  <a:rPr lang="en-US" altLang="zh-CN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Times New Roman" panose="020206030504050203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Symbol" panose="05050102010706020507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altLang="zh-CN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Times New Roman" panose="020206030504050203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a:rPr lang="en-US" altLang="zh-CN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Times New Roman" panose="020206030504050203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𝐻𝑒</m:t>
                                </m:r>
                              </m:e>
                            </m:sPre>
                          </m:den>
                        </m:f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 depends weakly on b, strongly on slope parameter </a:t>
                </a:r>
                <a:r>
                  <a:rPr lang="en-US" altLang="zh-CN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L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dPr>
                      <m:e>
                        <m:r>
                          <a:rPr lang="zh-CN" altLang="en-US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;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  <a:p>
                <a:pPr lvl="0" algn="just">
                  <a:buClrTx/>
                  <a:buSzTx/>
                  <a:buFontTx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-  </a:t>
                </a:r>
                <a14:m>
                  <m:oMath xmlns:m="http://schemas.openxmlformats.org/officeDocument/2006/math"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𝑅</m:t>
                    </m:r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−</m:t>
                    </m:r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𝛿</m:t>
                    </m:r>
                    <m:sSub>
                      <m:sSubPr>
                        <m:ctrl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</m:ctrlPr>
                      </m:sSubPr>
                      <m:e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𝐼</m:t>
                        </m:r>
                      </m:e>
                      <m:sub>
                        <m: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Symbol" panose="05050102010706020507" pitchFamily="1" charset="2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anti-correlation provides a sensitive probe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dPr>
                      <m:e>
                        <m:r>
                          <a:rPr lang="zh-CN" altLang="en-US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  <a:sym typeface="Wingdings 3" pitchFamily="1" charset="2"/>
                  </a:rPr>
                  <a:t>, </a:t>
                </a:r>
                <a:endPara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 Math" panose="02040503050406030204" pitchFamily="18" charset="0"/>
                  <a:sym typeface="Wingdings 3" pitchFamily="1" charset="2"/>
                </a:endParaRPr>
              </a:p>
              <a:p>
                <a:pPr lvl="0" algn="just">
                  <a:buClrTx/>
                  <a:buSzTx/>
                  <a:buFontTx/>
                </a:pPr>
                <a:r>
                  <a:rPr lang="en-US" altLang="zh-CN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 Math" panose="02040503050406030204" pitchFamily="18" charset="0"/>
                    <a:sym typeface="Wingdings 3" pitchFamily="1" charset="2"/>
                  </a:rPr>
                  <a:t>-  a soft symmetry energy with </a:t>
                </a:r>
                <a:r>
                  <a:rPr lang="en-US" altLang="zh-CN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dirty="0">
                        <a:solidFill>
                          <a:srgbClr val="ED17A6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𝛾</m:t>
                    </m:r>
                    <m:r>
                      <a:rPr lang="en-US" altLang="zh-CN" dirty="0">
                        <a:solidFill>
                          <a:srgbClr val="ED17A6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=</m:t>
                    </m:r>
                    <m:r>
                      <a:rPr lang="en-US" altLang="zh-CN" dirty="0">
                        <a:solidFill>
                          <a:srgbClr val="ED17A6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0</m:t>
                    </m:r>
                    <m:r>
                      <a:rPr lang="en-US" altLang="zh-CN" dirty="0">
                        <a:solidFill>
                          <a:srgbClr val="ED17A6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.</m:t>
                    </m:r>
                    <m:r>
                      <a:rPr lang="en-US" altLang="zh-CN" dirty="0">
                        <a:solidFill>
                          <a:srgbClr val="ED17A6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5</m:t>
                    </m:r>
                  </m:oMath>
                </a14:m>
                <a:r>
                  <a:rPr lang="en-US" altLang="zh-CN" dirty="0">
                    <a:solidFill>
                      <a:srgbClr val="ED17A6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-0.7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𝐿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=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49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−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Symbol" panose="05050102010706020507" pitchFamily="1" charset="2"/>
                      </a:rPr>
                      <m:t>60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MeV) is inferred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" y="822960"/>
                <a:ext cx="7932420" cy="11068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/>
          <p:cNvGrpSpPr/>
          <p:nvPr/>
        </p:nvGrpSpPr>
        <p:grpSpPr>
          <a:xfrm>
            <a:off x="2138897" y="5291963"/>
            <a:ext cx="2011075" cy="563872"/>
            <a:chOff x="6875362" y="4306443"/>
            <a:chExt cx="2011075" cy="56387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7261184" y="4306443"/>
                  <a:ext cx="1625253" cy="5638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CN" b="1" i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sub>
                        </m:sSub>
                        <m:r>
                          <a:rPr lang="en-US" altLang="zh-CN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1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1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zh-CN" b="1" i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𝐇</m:t>
                                </m:r>
                              </m:sub>
                            </m:sSub>
                            <m:r>
                              <a:rPr lang="en-US" altLang="zh-CN" b="1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altLang="zh-CN" b="1" i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b="1" i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zh-CN" altLang="en-US" b="1" dirty="0">
                    <a:solidFill>
                      <a:srgbClr val="FF0066"/>
                    </a:solidFill>
                  </a:endParaRPr>
                </a:p>
              </p:txBody>
            </p:sp>
          </mc:Choice>
          <mc:Fallback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1184" y="4306443"/>
                  <a:ext cx="1625253" cy="56387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直接箭头连接符 3"/>
            <p:cNvCxnSpPr/>
            <p:nvPr/>
          </p:nvCxnSpPr>
          <p:spPr>
            <a:xfrm>
              <a:off x="6875362" y="4633734"/>
              <a:ext cx="360000" cy="0"/>
            </a:xfrm>
            <a:prstGeom prst="straightConnector1">
              <a:avLst/>
            </a:prstGeom>
            <a:ln w="9525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23938" y="6381113"/>
            <a:ext cx="4581644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Y. J. Wang et al.,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PRC 107,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041601 (2023)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pic>
        <p:nvPicPr>
          <p:cNvPr id="15" name="图片 14" descr="comp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145" y="4525645"/>
            <a:ext cx="4166870" cy="23323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877175" y="3700780"/>
            <a:ext cx="12668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This work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8830945" y="4069080"/>
            <a:ext cx="0" cy="1440000"/>
          </a:xfrm>
          <a:prstGeom prst="straightConnector1">
            <a:avLst/>
          </a:prstGeom>
          <a:ln w="63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6" y="59534"/>
            <a:ext cx="849826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GW170817  and its relevance to nuclear EOS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2831" y="736940"/>
            <a:ext cx="8161364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GW170817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provides a new opportunities in the studies of nEOS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17"/>
              <p:cNvSpPr txBox="1"/>
              <p:nvPr/>
            </p:nvSpPr>
            <p:spPr>
              <a:xfrm>
                <a:off x="122831" y="6032389"/>
                <a:ext cx="9144001" cy="628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en-US" altLang="zh-CN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zh-CN" alt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  <m:d>
                          <m:dPr>
                            <m:ctrlP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num>
                      <m:den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en-US" altLang="zh-CN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𝐺𝑒</m:t>
                        </m:r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num>
                              <m:den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𝒫</m:t>
                            </m:r>
                          </m:num>
                          <m:den>
                            <m:r>
                              <a:rPr lang="zh-CN" alt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zh-CN" alt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CN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zh-CN" alt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𝒫</m:t>
                            </m:r>
                          </m:num>
                          <m:den>
                            <m:r>
                              <a:rPr lang="en-US" altLang="zh-CN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3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1" y="6032389"/>
                <a:ext cx="9144001" cy="628650"/>
              </a:xfrm>
              <a:prstGeom prst="rect">
                <a:avLst/>
              </a:prstGeom>
              <a:blipFill rotWithShape="1">
                <a:blip r:embed="rId1"/>
                <a:stretch>
                  <a:fillRect l="-3" t="-83" r="3" b="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21151" y="5497659"/>
            <a:ext cx="1849104" cy="3940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TOV equations: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sym typeface="Symbol" panose="05050102010706020507" pitchFamily="1" charset="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31331" y="4149272"/>
            <a:ext cx="6173279" cy="1047282"/>
            <a:chOff x="3236856" y="4469585"/>
            <a:chExt cx="6173279" cy="1047282"/>
          </a:xfrm>
        </p:grpSpPr>
        <p:grpSp>
          <p:nvGrpSpPr>
            <p:cNvPr id="8" name="组合 7"/>
            <p:cNvGrpSpPr/>
            <p:nvPr/>
          </p:nvGrpSpPr>
          <p:grpSpPr>
            <a:xfrm>
              <a:off x="3236856" y="4469585"/>
              <a:ext cx="6173279" cy="1047282"/>
              <a:chOff x="-893722" y="4436182"/>
              <a:chExt cx="7688717" cy="104728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Rectangle 3"/>
                  <p:cNvSpPr txBox="1">
                    <a:spLocks noChangeArrowheads="1"/>
                  </p:cNvSpPr>
                  <p:nvPr/>
                </p:nvSpPr>
                <p:spPr>
                  <a:xfrm>
                    <a:off x="-893722" y="4491488"/>
                    <a:ext cx="1662897" cy="5489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80000"/>
                      </a:lnSpc>
                      <a:buFont typeface="Arial" panose="020B0604020202020204" pitchFamily="34" charset="0"/>
                      <a:buNone/>
                    </a:pPr>
                    <a:r>
                      <a:rPr lang="en-US" altLang="zh-CN" i="1" dirty="0">
                        <a:solidFill>
                          <a:schemeClr val="tx1"/>
                        </a:solidFill>
                        <a:sym typeface="+mn-ea"/>
                      </a:rPr>
                      <a:t>E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</a:rPr>
                            </m:ctrlPr>
                          </m:dPr>
                          <m:e>
                            <m:r>
                              <a:rPr lang="zh-CN" alt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oMath>
                    </a14:m>
                    <a:r>
                      <a:rPr lang="en-US" altLang="zh-CN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rPr>
                      <a:t>  </a:t>
                    </a:r>
                    <a:endParaRPr lang="en-US" altLang="zh-CN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sym typeface="Symbol" panose="05050102010706020507" pitchFamily="1" charset="2"/>
                    </a:endParaRPr>
                  </a:p>
                </p:txBody>
              </p:sp>
            </mc:Choice>
            <mc:Fallback>
              <p:sp>
                <p:nvSpPr>
                  <p:cNvPr id="9" name="Rectangle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93722" y="4491488"/>
                    <a:ext cx="1662897" cy="548916"/>
                  </a:xfrm>
                  <a:prstGeom prst="rect">
                    <a:avLst/>
                  </a:prstGeom>
                  <a:blipFill rotWithShape="1">
                    <a:blip r:embed="rId2"/>
                  </a:blip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Rectangle 3"/>
              <p:cNvSpPr txBox="1">
                <a:spLocks noChangeArrowheads="1"/>
              </p:cNvSpPr>
              <p:nvPr/>
            </p:nvSpPr>
            <p:spPr>
              <a:xfrm>
                <a:off x="4128993" y="5005556"/>
                <a:ext cx="2279065" cy="477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400" dirty="0">
                    <a:solidFill>
                      <a:srgbClr val="FF3399"/>
                    </a:solidFill>
                    <a:sym typeface="Symbol" panose="05050102010706020507" pitchFamily="1" charset="2"/>
                  </a:rPr>
                  <a:t>(R/M)</a:t>
                </a:r>
                <a:r>
                  <a:rPr lang="en-US" altLang="zh-CN" sz="2400" baseline="30000" dirty="0">
                    <a:solidFill>
                      <a:srgbClr val="FF3399"/>
                    </a:solidFill>
                    <a:sym typeface="Symbol" panose="05050102010706020507" pitchFamily="1" charset="2"/>
                  </a:rPr>
                  <a:t>5</a:t>
                </a:r>
                <a:endParaRPr lang="en-US" altLang="zh-CN" sz="2400" baseline="30000" dirty="0">
                  <a:solidFill>
                    <a:srgbClr val="FF3399"/>
                  </a:solidFill>
                  <a:sym typeface="Symbol" panose="05050102010706020507" pitchFamily="1" charset="2"/>
                </a:endParaRPr>
              </a:p>
            </p:txBody>
          </p:sp>
          <p:sp>
            <p:nvSpPr>
              <p:cNvPr id="12" name="Rectangle 3"/>
              <p:cNvSpPr txBox="1">
                <a:spLocks noChangeArrowheads="1"/>
              </p:cNvSpPr>
              <p:nvPr/>
            </p:nvSpPr>
            <p:spPr>
              <a:xfrm>
                <a:off x="5591604" y="4436182"/>
                <a:ext cx="1203391" cy="4864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GW</a:t>
                </a:r>
                <a:endPara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Symbol" panose="05050102010706020507" pitchFamily="1" charset="2"/>
                </a:endParaRPr>
              </a:p>
            </p:txBody>
          </p:sp>
          <p:sp>
            <p:nvSpPr>
              <p:cNvPr id="14" name="Rectangle 3"/>
              <p:cNvSpPr txBox="1">
                <a:spLocks noChangeArrowheads="1"/>
              </p:cNvSpPr>
              <p:nvPr/>
            </p:nvSpPr>
            <p:spPr>
              <a:xfrm>
                <a:off x="813196" y="5071569"/>
                <a:ext cx="1426442" cy="394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b="1" dirty="0">
                    <a:solidFill>
                      <a:srgbClr val="FF3399"/>
                    </a:solidFill>
                  </a:rPr>
                  <a:t>TOV Eq.</a:t>
                </a:r>
                <a:endParaRPr lang="en-US" altLang="zh-CN" sz="2000" dirty="0">
                  <a:solidFill>
                    <a:srgbClr val="FF3399"/>
                  </a:solidFill>
                  <a:sym typeface="Symbol" panose="05050102010706020507" pitchFamily="1" charset="2"/>
                </a:endParaRPr>
              </a:p>
            </p:txBody>
          </p:sp>
          <p:sp>
            <p:nvSpPr>
              <p:cNvPr id="15" name="Rectangle 3"/>
              <p:cNvSpPr txBox="1">
                <a:spLocks noChangeArrowheads="1"/>
              </p:cNvSpPr>
              <p:nvPr/>
            </p:nvSpPr>
            <p:spPr>
              <a:xfrm>
                <a:off x="1875947" y="4491427"/>
                <a:ext cx="2571948" cy="47815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72000" rIns="91440" bIns="72000" rtlCol="0">
                <a:normAutofit fontScale="9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R-M  formular</a:t>
                </a:r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Symbol" panose="05050102010706020507" pitchFamily="1" charset="2"/>
                </a:endParaRPr>
              </a:p>
            </p:txBody>
          </p:sp>
        </p:grpSp>
        <p:sp>
          <p:nvSpPr>
            <p:cNvPr id="18" name="箭头: 左右 17"/>
            <p:cNvSpPr/>
            <p:nvPr/>
          </p:nvSpPr>
          <p:spPr>
            <a:xfrm>
              <a:off x="4607342" y="4540619"/>
              <a:ext cx="936104" cy="413983"/>
            </a:xfrm>
            <a:prstGeom prst="leftRightArrow">
              <a:avLst>
                <a:gd name="adj1" fmla="val 36408"/>
                <a:gd name="adj2" fmla="val 36408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箭头: 左右 24"/>
            <p:cNvSpPr/>
            <p:nvPr/>
          </p:nvSpPr>
          <p:spPr>
            <a:xfrm>
              <a:off x="7507478" y="4518243"/>
              <a:ext cx="936104" cy="413983"/>
            </a:xfrm>
            <a:prstGeom prst="leftRightArrow">
              <a:avLst>
                <a:gd name="adj1" fmla="val 29612"/>
                <a:gd name="adj2" fmla="val 39806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18" y="1928189"/>
            <a:ext cx="4278976" cy="19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5901" y="1774431"/>
            <a:ext cx="4909481" cy="1830659"/>
            <a:chOff x="5901" y="1744586"/>
            <a:chExt cx="4909481" cy="1830659"/>
          </a:xfrm>
        </p:grpSpPr>
        <p:grpSp>
          <p:nvGrpSpPr>
            <p:cNvPr id="28" name="组合 27"/>
            <p:cNvGrpSpPr/>
            <p:nvPr/>
          </p:nvGrpSpPr>
          <p:grpSpPr>
            <a:xfrm>
              <a:off x="5901" y="1886341"/>
              <a:ext cx="4909481" cy="1688904"/>
              <a:chOff x="5901" y="1724029"/>
              <a:chExt cx="5489994" cy="1946273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1" y="1724029"/>
                <a:ext cx="2413883" cy="1946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6"/>
              <a:stretch>
                <a:fillRect/>
              </a:stretch>
            </p:blipFill>
            <p:spPr bwMode="auto">
              <a:xfrm>
                <a:off x="1993900" y="1724030"/>
                <a:ext cx="1983526" cy="1946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7"/>
              <a:stretch>
                <a:fillRect/>
              </a:stretch>
            </p:blipFill>
            <p:spPr bwMode="auto">
              <a:xfrm>
                <a:off x="3526519" y="1738012"/>
                <a:ext cx="1969376" cy="1894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文本框 16"/>
                <p:cNvSpPr txBox="1"/>
                <p:nvPr/>
              </p:nvSpPr>
              <p:spPr>
                <a:xfrm>
                  <a:off x="456683" y="1744586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𝟏𝟎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9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83" y="1744586"/>
                  <a:ext cx="1400554" cy="276999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16"/>
                <p:cNvSpPr txBox="1"/>
                <p:nvPr/>
              </p:nvSpPr>
              <p:spPr>
                <a:xfrm>
                  <a:off x="1835913" y="1745803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𝟏𝟏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𝟐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30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913" y="1745803"/>
                  <a:ext cx="1400554" cy="276999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文本框 16"/>
                <p:cNvSpPr txBox="1"/>
                <p:nvPr/>
              </p:nvSpPr>
              <p:spPr>
                <a:xfrm>
                  <a:off x="3301256" y="1755787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𝟏𝟑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𝟗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31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1256" y="1755787"/>
                  <a:ext cx="1400554" cy="276999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110" y="128924"/>
            <a:ext cx="914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2.4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n-p bremsstralung radiation and the short range correlation in nuclei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/>
              <p:cNvSpPr/>
              <p:nvPr/>
            </p:nvSpPr>
            <p:spPr>
              <a:xfrm>
                <a:off x="96520" y="735965"/>
                <a:ext cx="6851650" cy="1950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Strong short range correlation (SRC) exists in nuclei,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as a source of the uncertainty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b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[PRC 81, 064612 (2010)]</a:t>
                </a:r>
                <a:endParaRPr lang="en-US" altLang="zh-CN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SRC is Isophobic (np/nn~np/pp~10),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- Most of our knowledge on SRC come from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eA scattering, 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- High momentum tail (HMT) of nucleons is a signature of SRC.</a:t>
                </a:r>
                <a:endParaRPr lang="zh-CN" altLang="en-US" dirty="0">
                  <a:solidFill>
                    <a:srgbClr val="0070C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0000"/>
                  </a:lnSpc>
                </a:pP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" y="735965"/>
                <a:ext cx="6851650" cy="195008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433" y="689049"/>
            <a:ext cx="1975408" cy="17350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26110" y="5085080"/>
                <a:ext cx="2489200" cy="7372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16-unit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</a:t>
                </a:r>
                <a:r>
                  <a:rPr lang="en-US" altLang="zh-CN" sz="1400" dirty="0" err="1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CsI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(Tl) hodoscope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：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 </a:t>
                </a:r>
                <a:endParaRPr lang="en-US" altLang="zh-CN" sz="14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  <a:p>
                <a:endParaRPr lang="en-US" altLang="zh-CN" sz="1400" b="0" i="1" smtClean="0">
                  <a:latin typeface="Cambria Math" panose="020405030504060302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Symbol" panose="05050102010706020507" pitchFamily="1" charset="2"/>
                </a:endParaRPr>
              </a:p>
              <a:p>
                <a:r>
                  <a:rPr lang="en-US" altLang="zh-CN" sz="1400" smtClean="0">
                    <a:latin typeface="Cambria Math" panose="02040503050406030204" pitchFamily="18" charset="0"/>
                    <a:ea typeface="楷体" panose="02010609060101010101" pitchFamily="49" charset="-122"/>
                    <a:cs typeface="Times New Roman" panose="02020603050405020304" pitchFamily="18" charset="0"/>
                    <a:sym typeface="Symbol" panose="05050102010706020507" pitchFamily="1" charset="2"/>
                  </a:rPr>
                  <a:t>each: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7</m:t>
                    </m:r>
                    <m:r>
                      <m:rPr>
                        <m:sty m:val="p"/>
                      </m:rPr>
                      <a:rPr lang="en-US" altLang="zh-CN" sz="1400" i="1"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cm</m:t>
                    </m:r>
                    <m:r>
                      <a:rPr lang="en-US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×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7</m:t>
                    </m:r>
                    <m:r>
                      <m:rPr>
                        <m:sty m:val="p"/>
                      </m:rP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cm</m:t>
                    </m:r>
                    <m:r>
                      <a:rPr lang="en-US" altLang="zh-CN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×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25</m:t>
                    </m:r>
                    <m:r>
                      <m:rPr>
                        <m:sty m:val="p"/>
                      </m:rPr>
                      <a:rPr lang="en-US" altLang="zh-CN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" charset="2"/>
                      </a:rPr>
                      <m:t>cm</m:t>
                    </m:r>
                  </m:oMath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10" y="5085080"/>
                <a:ext cx="2489200" cy="7372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/>
          <p:cNvGrpSpPr/>
          <p:nvPr/>
        </p:nvGrpSpPr>
        <p:grpSpPr>
          <a:xfrm>
            <a:off x="1280160" y="2614295"/>
            <a:ext cx="4374515" cy="2472690"/>
            <a:chOff x="216062" y="3073959"/>
            <a:chExt cx="4444236" cy="2651110"/>
          </a:xfrm>
        </p:grpSpPr>
        <p:grpSp>
          <p:nvGrpSpPr>
            <p:cNvPr id="27" name="组合 26"/>
            <p:cNvGrpSpPr/>
            <p:nvPr/>
          </p:nvGrpSpPr>
          <p:grpSpPr>
            <a:xfrm>
              <a:off x="216062" y="3073959"/>
              <a:ext cx="4444236" cy="2651110"/>
              <a:chOff x="216062" y="3073959"/>
              <a:chExt cx="4444236" cy="265111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49" r="4107" b="7688"/>
              <a:stretch>
                <a:fillRect/>
              </a:stretch>
            </p:blipFill>
            <p:spPr>
              <a:xfrm>
                <a:off x="216062" y="3391382"/>
                <a:ext cx="3873660" cy="1990846"/>
              </a:xfrm>
              <a:prstGeom prst="rect">
                <a:avLst/>
              </a:prstGeom>
            </p:spPr>
          </p:pic>
          <p:cxnSp>
            <p:nvCxnSpPr>
              <p:cNvPr id="14" name="直接箭头连接符 13"/>
              <p:cNvCxnSpPr/>
              <p:nvPr/>
            </p:nvCxnSpPr>
            <p:spPr>
              <a:xfrm flipV="1">
                <a:off x="2656638" y="3302643"/>
                <a:ext cx="0" cy="817945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flipV="1">
                <a:off x="1655180" y="3391380"/>
                <a:ext cx="0" cy="6867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 flipV="1">
                <a:off x="3773347" y="3696182"/>
                <a:ext cx="0" cy="424406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/>
              <p:cNvSpPr txBox="1"/>
              <p:nvPr/>
            </p:nvSpPr>
            <p:spPr>
              <a:xfrm>
                <a:off x="2237972" y="3084700"/>
                <a:ext cx="1387997" cy="328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rgbClr val="FF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SSD telescope</a:t>
                </a:r>
                <a:endParaRPr lang="zh-CN" altLang="en-US" sz="1400" dirty="0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3530941" y="3241264"/>
                <a:ext cx="1129357" cy="559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 Chamber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394468" y="3073959"/>
                <a:ext cx="792383" cy="328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PPACs</a:t>
                </a:r>
                <a:endParaRPr lang="zh-CN" altLang="en-US" sz="14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直接箭头连接符 6"/>
              <p:cNvCxnSpPr/>
              <p:nvPr/>
            </p:nvCxnSpPr>
            <p:spPr>
              <a:xfrm>
                <a:off x="626196" y="5381823"/>
                <a:ext cx="0" cy="34324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直接箭头连接符 28"/>
            <p:cNvCxnSpPr/>
            <p:nvPr/>
          </p:nvCxnSpPr>
          <p:spPr>
            <a:xfrm flipH="1" flipV="1">
              <a:off x="2739344" y="4656883"/>
              <a:ext cx="526647" cy="187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2656638" y="4754173"/>
              <a:ext cx="609354" cy="328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lang="zh-CN" altLang="en-US" sz="14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75690" y="6450965"/>
            <a:ext cx="48494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Y. H. Qin et al., Nucl. Inst. Meth. A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1053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168330 (2023) 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47460" y="2674620"/>
            <a:ext cx="2683510" cy="359600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380" y="116840"/>
            <a:ext cx="9075420" cy="596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Bremsstrahlung photon production as a probe of SRC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35560" y="908685"/>
                <a:ext cx="4705350" cy="133032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indent="0" algn="just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So was pointed by H.Xue et al. in PLB 755, 486 (2016) </a:t>
                </a:r>
                <a:endParaRPr lang="en-US" altLang="zh-CN" sz="14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indent="0" algn="just">
                  <a:lnSpc>
                    <a:spcPct val="120000"/>
                  </a:lnSpc>
                  <a:buFont typeface="Wingdings" panose="05000000000000000000" charset="0"/>
                  <a:buNone/>
                </a:pPr>
                <a:endParaRPr lang="en-US" altLang="zh-CN" sz="140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charset="0"/>
                  <a:buChar char="ü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BUU model taking into account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𝑛𝑝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𝑛𝑝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𝛾</m:t>
                    </m:r>
                  </m:oMath>
                </a14:m>
                <a:endParaRPr 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charset="0"/>
                  <a:buChar char="ü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Results</a:t>
                </a:r>
                <a:r>
                  <a:rPr 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：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HMT 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Cambria Math" panose="02040503050406030204" pitchFamily="18" charset="0"/>
                            <a:sym typeface="+mn-ea"/>
                          </a:rPr>
                          <m:t>HMT</m:t>
                        </m:r>
                      </m:sub>
                    </m:sSub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15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%</m:t>
                    </m:r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indent="0" algn="just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 90% CL supporting the existence of HMT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 algn="just">
                  <a:lnSpc>
                    <a:spcPct val="120000"/>
                  </a:lnSpc>
                  <a:buFont typeface="Wingdings" panose="05000000000000000000" charset="0"/>
                  <a:buChar char="ü"/>
                </a:pP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𝑛𝑝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𝑑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Cambria Math" panose="02040503050406030204" pitchFamily="18" charset="0"/>
                        <a:sym typeface="+mn-ea"/>
                      </a:rPr>
                      <m:t>𝛾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黑体" panose="02010609060101010101" pitchFamily="49" charset="-122"/>
                    <a:cs typeface="Cambria Math" panose="02040503050406030204" pitchFamily="18" charset="0"/>
                    <a:sym typeface="+mn-ea"/>
                  </a:rPr>
                  <a:t> is at work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黑体" panose="02010609060101010101" pitchFamily="49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" y="908685"/>
                <a:ext cx="4705350" cy="1330325"/>
              </a:xfrm>
              <a:prstGeom prst="rect">
                <a:avLst/>
              </a:prstGeom>
              <a:blipFill rotWithShape="1">
                <a:blip r:embed="rId1"/>
                <a:stretch>
                  <a:fillRect b="-4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32230" y="6093460"/>
            <a:ext cx="7220585" cy="6445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Y.H.Qin, Q. L. Niu  et al.,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PLB850,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138514 (2024)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 new experiment has been done, stay tuned.</a:t>
            </a:r>
            <a:endParaRPr lang="en-US" altLang="zh-CN" sz="1600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705" y="3356610"/>
            <a:ext cx="4086225" cy="27692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04435" y="3284855"/>
            <a:ext cx="4090670" cy="2768600"/>
            <a:chOff x="7804" y="5466"/>
            <a:chExt cx="6442" cy="4360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804" y="5466"/>
              <a:ext cx="6443" cy="4360"/>
            </a:xfrm>
            <a:prstGeom prst="rect">
              <a:avLst/>
            </a:prstGeom>
          </p:spPr>
        </p:pic>
        <p:sp>
          <p:nvSpPr>
            <p:cNvPr id="6" name="弧形 5"/>
            <p:cNvSpPr/>
            <p:nvPr/>
          </p:nvSpPr>
          <p:spPr>
            <a:xfrm>
              <a:off x="10716" y="7781"/>
              <a:ext cx="2527" cy="1964"/>
            </a:xfrm>
            <a:prstGeom prst="arc">
              <a:avLst>
                <a:gd name="adj1" fmla="val 13004500"/>
                <a:gd name="adj2" fmla="val 20157270"/>
              </a:avLst>
            </a:prstGeom>
            <a:ln w="152400">
              <a:solidFill>
                <a:srgbClr val="ED17A6">
                  <a:alpha val="15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61510" y="820420"/>
            <a:ext cx="4682490" cy="247142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38103" cy="692696"/>
          </a:xfrm>
          <a:noFill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971550" y="2061210"/>
            <a:ext cx="7821295" cy="295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1. Introduction: From current status to motivations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2. Experimental results at CSHINE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Perspective with CEE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4. A novel probe to the nEOS*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5. Summary and outlook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   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16840"/>
            <a:ext cx="8131175" cy="585470"/>
          </a:xfrm>
          <a:prstGeom prst="roundRect">
            <a:avLst>
              <a:gd name="adj" fmla="val 758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5B82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CEE: The spectrometer for nuclear matter studies 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矩形 2"/>
          <p:cNvSpPr/>
          <p:nvPr/>
        </p:nvSpPr>
        <p:spPr>
          <a:xfrm>
            <a:off x="395605" y="1771650"/>
            <a:ext cx="3529965" cy="2974975"/>
          </a:xfrm>
          <a:prstGeom prst="rect">
            <a:avLst/>
          </a:prstGeom>
          <a:noFill/>
          <a:ln>
            <a:solidFill>
              <a:srgbClr val="4E8F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CEE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Spectrometer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Super-conducting Dipole Magnet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Si-PIX Beam Monitor (BM)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Time Projection Chamber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(TPC)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</a:t>
            </a:r>
            <a:r>
              <a:rPr lang="en-US" altLang="zh-CN" sz="1200" kern="1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/Inner TOF (</a:t>
            </a:r>
            <a:r>
              <a:rPr lang="en-US" altLang="zh-CN" sz="1200" kern="1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iTOF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Endcap  TOF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(eTOF)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Multi-Wire Draft Chamber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(MWDC)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Zero Degree Counter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(ZDC)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Data Acquisition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system (DAQ)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Trigger</a:t>
            </a:r>
            <a:r>
              <a:rPr lang="zh-CN" altLang="en-US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system (Trigger)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Clock system (Clock)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Technical Support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466725" indent="-466725" algn="just">
              <a:lnSpc>
                <a:spcPct val="120000"/>
              </a:lnSpc>
              <a:buFont typeface="+mj-lt"/>
              <a:buAutoNum type="arabicParenR"/>
            </a:pPr>
            <a:r>
              <a:rPr lang="en-US" altLang="zh-CN" sz="12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Slow Control (SC)</a:t>
            </a:r>
            <a:endParaRPr lang="en-US" altLang="zh-CN" sz="12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</a:fld>
            <a:endParaRPr lang="en-US" dirty="0"/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95" y="1845310"/>
            <a:ext cx="4104005" cy="280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内容占位符 1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73660" y="799465"/>
            <a:ext cx="9070340" cy="94170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CEE</a:t>
            </a:r>
            <a:r>
              <a:rPr lang="zh-CN" altLang="en-US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</a:t>
            </a:r>
            <a:r>
              <a:rPr lang="en-US" altLang="zh-CN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 </a:t>
            </a:r>
            <a:r>
              <a:rPr lang="en-US" altLang="zh-CN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xtermal-target </a:t>
            </a:r>
            <a:r>
              <a:rPr lang="en-US" altLang="zh-CN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xperiment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The construction of CEE was started  in August 2019, with support from NSFC and CAS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52745" y="5057775"/>
            <a:ext cx="3148965" cy="17824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8295" y="5036820"/>
            <a:ext cx="4391025" cy="17316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4605" y="1125220"/>
            <a:ext cx="5280660" cy="5111750"/>
            <a:chOff x="23" y="1772"/>
            <a:chExt cx="8316" cy="80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4"/>
            <a:stretch>
              <a:fillRect/>
            </a:stretch>
          </p:blipFill>
          <p:spPr>
            <a:xfrm>
              <a:off x="355" y="2451"/>
              <a:ext cx="4012" cy="325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" y="2451"/>
              <a:ext cx="3550" cy="3120"/>
            </a:xfrm>
            <a:prstGeom prst="rect">
              <a:avLst/>
            </a:prstGeom>
          </p:spPr>
        </p:pic>
        <p:grpSp>
          <p:nvGrpSpPr>
            <p:cNvPr id="19" name="组合 18"/>
            <p:cNvGrpSpPr/>
            <p:nvPr/>
          </p:nvGrpSpPr>
          <p:grpSpPr>
            <a:xfrm>
              <a:off x="23" y="1772"/>
              <a:ext cx="8317" cy="8051"/>
              <a:chOff x="6164" y="1771"/>
              <a:chExt cx="8317" cy="8051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6407" y="1771"/>
                <a:ext cx="3768" cy="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TPC acceptance</a:t>
                </a:r>
                <a:endPara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9991" y="1819"/>
                <a:ext cx="4409" cy="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MWDC acceptance</a:t>
                </a:r>
                <a:endParaRPr lang="en-US" altLang="zh-CN" sz="140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64" y="5994"/>
                <a:ext cx="8317" cy="3828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605" y="60960"/>
            <a:ext cx="8229600" cy="7131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5B82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CEE Simulation studies: Coverage and PID  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48580" y="4725035"/>
            <a:ext cx="399288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kern="10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CeeROOT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Home page:  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4"/>
              </a:rPr>
              <a:t>https://gitee.com/CEESM/CeeRoot</a:t>
            </a:r>
            <a:endParaRPr lang="en-US" altLang="zh-CN" sz="1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(Open source)</a:t>
            </a:r>
            <a:endParaRPr lang="en-US" altLang="zh-CN" sz="1800" kern="1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</a:fld>
            <a:endParaRPr lang="en-US" dirty="0"/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979795" y="950595"/>
            <a:ext cx="3101975" cy="2856163"/>
            <a:chOff x="170" y="4995"/>
            <a:chExt cx="5854" cy="502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8551"/>
            <a:stretch>
              <a:fillRect/>
            </a:stretch>
          </p:blipFill>
          <p:spPr>
            <a:xfrm>
              <a:off x="170" y="4995"/>
              <a:ext cx="5854" cy="502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964" y="5286"/>
              <a:ext cx="4409" cy="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800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TPC PID</a:t>
              </a:r>
              <a:endPara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323850" y="908685"/>
                <a:ext cx="7724775" cy="13843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marL="257175" indent="-257175" fontAlgn="auto">
                  <a:lnSpc>
                    <a:spcPct val="150000"/>
                  </a:lnSpc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PID with Time of Flight (</a:t>
                </a:r>
                <a:r>
                  <a:rPr lang="en-US" altLang="zh-CN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detector,  fast simulation: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0" fontAlgn="auto">
                  <a:lnSpc>
                    <a:spcPct val="150000"/>
                  </a:lnSpc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𝛽</m:t>
                    </m:r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   </m:t>
                    </m:r>
                    <m:f>
                      <m:f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 dirty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en-US" altLang="zh-CN" i="1" dirty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908685"/>
                <a:ext cx="7724775" cy="13843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5580380" y="1616710"/>
                <a:ext cx="2808605" cy="1238250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iToF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∆t = 50 </a:t>
                </a:r>
                <a:r>
                  <a:rPr lang="en-US" altLang="zh-CN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smearing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eTOF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∆t = 60 </a:t>
                </a:r>
                <a:r>
                  <a:rPr lang="en-US" altLang="zh-CN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 </a:t>
                </a:r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smearing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CN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en-US" altLang="zh-CN" sz="1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6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% </m:t>
                    </m:r>
                  </m:oMath>
                </a14:m>
                <a:r>
                  <a:rPr lang="en-US" altLang="zh-CN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smearing</a:t>
                </a: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380" y="1616710"/>
                <a:ext cx="2808605" cy="1238250"/>
              </a:xfrm>
              <a:prstGeom prst="rect">
                <a:avLst/>
              </a:prstGeom>
              <a:blipFill rotWithShape="1">
                <a:blip r:embed="rId2"/>
                <a:stretch>
                  <a:fillRect l="-181" t="-410" r="-158" b="-7949"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39750" y="-37465"/>
            <a:ext cx="8229600" cy="792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5B82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Simulation studies: PID with TOF 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5EDE5-12B2-4A26-A61F-906C88207933}" type="slidenum">
              <a:rPr lang="en-US" smtClean="0"/>
            </a:fld>
            <a:endParaRPr 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292090" y="3175000"/>
            <a:ext cx="2132330" cy="3238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dirty="0" err="1">
                <a:solidFill>
                  <a:srgbClr val="FF0000"/>
                </a:solidFill>
              </a:rPr>
              <a:t>eToF+MWDC</a:t>
            </a:r>
            <a:endParaRPr lang="en-US" altLang="zh-CN" sz="1600" dirty="0" err="1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3068955"/>
            <a:ext cx="3823970" cy="2889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8635" y="3140710"/>
            <a:ext cx="1685290" cy="35814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1600" dirty="0" err="1">
                <a:solidFill>
                  <a:srgbClr val="FF0000"/>
                </a:solidFill>
              </a:rPr>
              <a:t>iToF+TPC</a:t>
            </a:r>
            <a:endParaRPr lang="en-US" altLang="zh-CN" sz="1600" dirty="0" err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920" y="3500755"/>
            <a:ext cx="5113655" cy="2082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9795" y="4221480"/>
            <a:ext cx="3274695" cy="22301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2045" y="4005580"/>
            <a:ext cx="3810635" cy="2612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415"/>
            <a:ext cx="8229600" cy="53403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potential observables for EOS studies at CEE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12850" y="1551940"/>
            <a:ext cx="3114040" cy="2237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93665" y="1556385"/>
            <a:ext cx="3377565" cy="22840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2195131" y="1629029"/>
                <a:ext cx="1317625" cy="394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t</m:t>
                        </m:r>
                      </m:num>
                      <m:den>
                        <m:sPre>
                          <m:sPrePr>
                            <m:ctrl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 </m:t>
                            </m:r>
                          </m:sub>
                          <m:sup>
                            <m: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He</m:t>
                            </m:r>
                          </m:e>
                        </m:sPre>
                      </m:den>
                    </m:f>
                  </m:oMath>
                </a14:m>
                <a:r>
                  <a:rPr lang="en-US" altLang="zh-CN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Ratio</a:t>
                </a:r>
                <a:endParaRPr lang="en-US" altLang="zh-CN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131" y="1629029"/>
                <a:ext cx="1317625" cy="394970"/>
              </a:xfrm>
              <a:prstGeom prst="rect">
                <a:avLst/>
              </a:prstGeom>
              <a:blipFill rotWithShape="1">
                <a:blip r:embed="rId9"/>
                <a:stretch>
                  <a:fillRect l="-43" t="-64" r="43" b="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012116" y="2780919"/>
                <a:ext cx="1338580" cy="3689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  <a:endParaRPr lang="en-US" altLang="zh-CN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6012116" y="2780919"/>
                <a:ext cx="1338580" cy="368935"/>
              </a:xfrm>
              <a:prstGeom prst="rect">
                <a:avLst/>
              </a:prstGeom>
              <a:blipFill rotWithShape="1">
                <a:blip r:embed="rId12"/>
                <a:stretch>
                  <a:fillRect l="-43" t="-69" r="43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635946" y="3922649"/>
                <a:ext cx="1494155" cy="37719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</a:t>
                </a:r>
                <a:endParaRPr lang="en-US" altLang="zh-CN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635946" y="3922649"/>
                <a:ext cx="1494155" cy="377190"/>
              </a:xfrm>
              <a:prstGeom prst="rect">
                <a:avLst/>
              </a:prstGeom>
              <a:blipFill rotWithShape="1">
                <a:blip r:embed="rId15"/>
                <a:stretch>
                  <a:fillRect l="-38" t="-67" r="38" b="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>
            <p:custDataLst>
              <p:tags r:id="rId16"/>
            </p:custDataLst>
          </p:nvPr>
        </p:nvSpPr>
        <p:spPr>
          <a:xfrm>
            <a:off x="2123440" y="6459220"/>
            <a:ext cx="64985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buNone/>
            </a:pPr>
            <a:r>
              <a:rPr lang="en-US" sz="1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Dong Guo et al., </a:t>
            </a:r>
            <a:r>
              <a:rPr sz="1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Eur. Phys. J. A 60, 36 (2024)</a:t>
            </a:r>
            <a:endParaRPr sz="1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zh-CN" altLang="en-US" sz="1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Studies of nuclear equation of state with the HIRFL-CSR external-target experiment</a:t>
            </a:r>
            <a:endParaRPr lang="zh-CN" altLang="en-US" sz="1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1440" y="764540"/>
            <a:ext cx="89763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Using UrQMD + Geant4 simulation, one can identify the observables of nuclear EOS.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7"/>
            </p:custDataLst>
          </p:nvPr>
        </p:nvSpPr>
        <p:spPr>
          <a:xfrm>
            <a:off x="91440" y="1238250"/>
            <a:ext cx="56807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GeV/u</a:t>
            </a:r>
            <a:r>
              <a:rPr lang="en-US" altLang="zh-CN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baseline="30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zh-CN" alt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</a:t>
            </a:r>
            <a:r>
              <a:rPr lang="en-US" altLang="zh-CN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baseline="30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zh-CN" alt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8"/>
            </p:custDataLst>
          </p:nvPr>
        </p:nvSpPr>
        <p:spPr>
          <a:xfrm>
            <a:off x="179070" y="3861435"/>
            <a:ext cx="56807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</a:t>
            </a:r>
            <a:r>
              <a:rPr lang="zh-CN" altLang="en-US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GeV</a:t>
            </a:r>
            <a:r>
              <a:rPr lang="en-US" altLang="zh-CN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p+C, Ni, Ag, Ta:</a:t>
            </a:r>
            <a:endParaRPr lang="zh-CN" altLang="en-US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24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5B82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buClrTx/>
              <a:buSzTx/>
              <a:buFontTx/>
            </a:pPr>
            <a:r>
              <a:rPr lang="en-US" altLang="zh-CN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Intergration tests and  mass productions of the subdetectors</a:t>
            </a:r>
            <a:endParaRPr lang="en-US" altLang="zh-CN" sz="32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119505" y="939800"/>
            <a:ext cx="3095625" cy="11703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 anchor="t">
            <a:noAutofit/>
          </a:bodyPr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All subdetectors (prototype)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Clock system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Trigger system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DAQ system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图片 13" descr="setup-a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02335"/>
            <a:ext cx="4523740" cy="33801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35560" y="4562475"/>
            <a:ext cx="9147175" cy="2187575"/>
            <a:chOff x="56" y="6731"/>
            <a:chExt cx="14405" cy="3445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6" y="6781"/>
              <a:ext cx="3546" cy="279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571" y="6781"/>
              <a:ext cx="3773" cy="27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rcRect l="68190"/>
            <a:stretch>
              <a:fillRect/>
            </a:stretch>
          </p:blipFill>
          <p:spPr>
            <a:xfrm>
              <a:off x="10668" y="6731"/>
              <a:ext cx="3732" cy="284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82" y="9596"/>
              <a:ext cx="328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285750" lvl="0" indent="-285750" algn="l">
                <a:buClrTx/>
                <a:buSzTx/>
                <a:buFont typeface="Wingdings" panose="05000000000000000000" charset="0"/>
                <a:buChar char="ü"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 TPC  track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3685" y="9596"/>
              <a:ext cx="472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285750" lvl="0" indent="-285750" algn="l">
                <a:buClrTx/>
                <a:buSzTx/>
                <a:buFont typeface="Wingdings" panose="05000000000000000000" charset="0"/>
                <a:buChar char="ü"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TOF resolution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829" y="9596"/>
              <a:ext cx="363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285750" lvl="0" indent="-285750" algn="r">
                <a:buClrTx/>
                <a:buSzTx/>
                <a:buFont typeface="Wingdings" panose="05000000000000000000" charset="0"/>
                <a:buChar char="ü"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55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Fe source test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7767" y="9596"/>
              <a:ext cx="3633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285750" lvl="0" indent="-285750" algn="l">
                <a:buClrTx/>
                <a:buSzTx/>
                <a:buFont typeface="Wingdings" panose="05000000000000000000" charset="0"/>
                <a:buChar char="ü"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MWDC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tracking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1" y="6761"/>
              <a:ext cx="3121" cy="2776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rcRect t="13867"/>
          <a:stretch>
            <a:fillRect/>
          </a:stretch>
        </p:blipFill>
        <p:spPr>
          <a:xfrm>
            <a:off x="611505" y="2433320"/>
            <a:ext cx="3118485" cy="17907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05740" y="938530"/>
            <a:ext cx="891540" cy="118300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noAutofit/>
          </a:bodyPr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Beam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Tests: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1) 2023.05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2) 2023.12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2867" y="59542"/>
            <a:ext cx="84982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opportunities: CEE</a:t>
            </a:r>
            <a:r>
              <a:rPr lang="en-US" altLang="zh-CN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HIAF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10"/>
          <p:cNvSpPr txBox="1"/>
          <p:nvPr/>
        </p:nvSpPr>
        <p:spPr>
          <a:xfrm>
            <a:off x="97637" y="827051"/>
            <a:ext cx="89320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 beam energy(A/Z=2) ~ 4.5 GeV/u  </a:t>
            </a:r>
            <a:r>
              <a:rPr lang="en-US" altLang="zh-CN" sz="20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&lt;&lt;&gt;&gt;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Beam itensity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HIAF/HIRFL: 10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– 10</a:t>
            </a:r>
            <a:r>
              <a:rPr lang="en-US" altLang="zh-CN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endParaRPr lang="en-US" altLang="zh-CN" sz="2000" baseline="30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4960" y="1784070"/>
            <a:ext cx="8362315" cy="4565930"/>
            <a:chOff x="-25477" y="1136857"/>
            <a:chExt cx="9055177" cy="5144151"/>
          </a:xfrm>
        </p:grpSpPr>
        <p:grpSp>
          <p:nvGrpSpPr>
            <p:cNvPr id="7" name="组合 6"/>
            <p:cNvGrpSpPr/>
            <p:nvPr/>
          </p:nvGrpSpPr>
          <p:grpSpPr>
            <a:xfrm>
              <a:off x="-25477" y="1136857"/>
              <a:ext cx="9055177" cy="5144151"/>
              <a:chOff x="-25477" y="1348889"/>
              <a:chExt cx="9055177" cy="5144151"/>
            </a:xfrm>
          </p:grpSpPr>
          <p:pic>
            <p:nvPicPr>
              <p:cNvPr id="21" name="图片 1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6" r="14563"/>
              <a:stretch>
                <a:fillRect/>
              </a:stretch>
            </p:blipFill>
            <p:spPr bwMode="auto">
              <a:xfrm>
                <a:off x="0" y="1498011"/>
                <a:ext cx="8948725" cy="4995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11"/>
              <p:cNvSpPr txBox="1">
                <a:spLocks noChangeArrowheads="1"/>
              </p:cNvSpPr>
              <p:nvPr/>
            </p:nvSpPr>
            <p:spPr bwMode="auto">
              <a:xfrm>
                <a:off x="-25477" y="5320449"/>
                <a:ext cx="2413023" cy="865652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BRing1: Booster ring 1</a:t>
                </a:r>
                <a:endParaRPr lang="zh-CN" altLang="en-US" sz="1600" b="1" dirty="0"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Length: 600 m</a:t>
                </a:r>
                <a:endParaRPr lang="en-US" altLang="zh-CN" sz="14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Rigidity: 34 Tm</a:t>
                </a:r>
                <a:endParaRPr lang="en-US" altLang="zh-CN" sz="14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矩形 4"/>
              <p:cNvSpPr>
                <a:spLocks noChangeArrowheads="1"/>
              </p:cNvSpPr>
              <p:nvPr/>
            </p:nvSpPr>
            <p:spPr bwMode="auto">
              <a:xfrm>
                <a:off x="2955137" y="1942355"/>
                <a:ext cx="1082348" cy="518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HFRS </a:t>
                </a:r>
                <a:endParaRPr lang="zh-CN" altLang="en-US" sz="24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Box 211"/>
              <p:cNvSpPr txBox="1">
                <a:spLocks noChangeArrowheads="1"/>
              </p:cNvSpPr>
              <p:nvPr/>
            </p:nvSpPr>
            <p:spPr bwMode="auto">
              <a:xfrm>
                <a:off x="6980467" y="2318439"/>
                <a:ext cx="2049233" cy="969388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8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MRing</a:t>
                </a:r>
                <a:r>
                  <a:rPr lang="en-US" altLang="zh-CN" sz="18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: </a:t>
                </a:r>
                <a:endParaRPr lang="en-US" altLang="zh-CN" sz="1800" b="1" dirty="0"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6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Length: 273m</a:t>
                </a:r>
                <a:endParaRPr lang="en-US" altLang="zh-CN" sz="16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6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Rigidity: 15 Tm</a:t>
                </a:r>
                <a:endParaRPr lang="en-US" altLang="zh-CN" sz="16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211"/>
              <p:cNvSpPr txBox="1">
                <a:spLocks noChangeArrowheads="1"/>
              </p:cNvSpPr>
              <p:nvPr/>
            </p:nvSpPr>
            <p:spPr bwMode="auto">
              <a:xfrm>
                <a:off x="6215850" y="1348889"/>
                <a:ext cx="1836272" cy="1143234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  <a:cs typeface="Times New Roman" panose="02020603050405020304" pitchFamily="18" charset="0"/>
                  </a:rPr>
                  <a:t>SRing:      </a:t>
                </a:r>
                <a:r>
                  <a:rPr lang="en-US" altLang="zh-CN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仿宋_GB2312" pitchFamily="49" charset="-122"/>
                    <a:cs typeface="Times New Roman" panose="02020603050405020304" pitchFamily="18" charset="0"/>
                  </a:rPr>
                  <a:t> </a:t>
                </a:r>
                <a:endParaRPr lang="en-US" altLang="zh-CN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ea typeface="仿宋_GB2312" pitchFamily="49" charset="-122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Length: 273m</a:t>
                </a:r>
                <a:endParaRPr lang="en-US" altLang="zh-CN" sz="14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Rigidity: 13-15 Tm</a:t>
                </a:r>
                <a:endParaRPr lang="en-US" altLang="zh-CN" sz="1400" b="1" dirty="0">
                  <a:solidFill>
                    <a:schemeClr val="bg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矩形 24"/>
              <p:cNvSpPr>
                <a:spLocks noChangeArrowheads="1"/>
              </p:cNvSpPr>
              <p:nvPr/>
            </p:nvSpPr>
            <p:spPr bwMode="auto">
              <a:xfrm>
                <a:off x="85234" y="1752588"/>
                <a:ext cx="1113497" cy="362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CEE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+</a:t>
                </a:r>
                <a:endParaRPr lang="en-US" altLang="zh-CN" sz="24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矩形 17"/>
              <p:cNvSpPr>
                <a:spLocks noChangeArrowheads="1"/>
              </p:cNvSpPr>
              <p:nvPr/>
            </p:nvSpPr>
            <p:spPr bwMode="auto">
              <a:xfrm>
                <a:off x="6845841" y="4500293"/>
                <a:ext cx="2029146" cy="345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Low energy terminal </a:t>
                </a:r>
                <a:endParaRPr lang="en-US" altLang="zh-CN" sz="1400" b="1" dirty="0"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41" y="1889318"/>
              <a:ext cx="824219" cy="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1188085" y="1268730"/>
                <a:ext cx="7046595" cy="4603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400" smtClean="0">
                    <a:solidFill>
                      <a:srgbClr val="FF0066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Nuclear matter compressed: </a:t>
                </a:r>
                <a14:m>
                  <m:oMath xmlns:m="http://schemas.openxmlformats.org/officeDocument/2006/math">
                    <m:r>
                      <a:rPr lang="zh-CN" altLang="en-US" sz="24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zh-CN" altLang="en-US" sz="24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  <m:r>
                      <a:rPr lang="zh-CN" altLang="en-US" sz="24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24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CN" sz="2400" b="1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𝝆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altLang="zh-CN" sz="2400" b="1" i="1" smtClean="0">
                  <a:solidFill>
                    <a:srgbClr val="FF0066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085" y="1268730"/>
                <a:ext cx="7046595" cy="4603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930" y="5013325"/>
            <a:ext cx="3620770" cy="1803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38103" cy="692696"/>
          </a:xfrm>
          <a:noFill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971550" y="2061210"/>
            <a:ext cx="7821295" cy="2957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1. Introduction: From current status to motivations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2. Experimental results at CSHINE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3. Perspective with CEE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A novel probe to the nEOS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buNone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5. Summary and outlook</a:t>
            </a: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   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99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world experiments for nuclear EOS</a:t>
            </a:r>
            <a:endParaRPr lang="en-US" altLang="zh-CN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51460" y="688340"/>
            <a:ext cx="6396355" cy="60591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i="0" baseline="0" dirty="0">
                <a:solidFill>
                  <a:srgbClr val="0000FF"/>
                </a:solidFill>
              </a:rPr>
              <a:t>1. Plastic Ball at  Bevalac</a:t>
            </a:r>
            <a:endParaRPr lang="en-US" sz="1600" i="0" baseline="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PRC 42, 640 (1990) 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</a:rPr>
              <a:t>2. EOS </a:t>
            </a:r>
            <a:r>
              <a:rPr lang="en-US" sz="1600" dirty="0">
                <a:solidFill>
                  <a:srgbClr val="0000FF"/>
                </a:solidFill>
                <a:sym typeface="+mn-ea"/>
              </a:rPr>
              <a:t>at  Bevalac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PRL 78, 2535 (1997); RPC 76, 3911 (1996); PRL 75, 2662 (1995) 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</a:rPr>
              <a:t>3. FOPI at SIS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NPA 876, 1 (2012); NPA 848, 366 (2010); NPA781, 459 (2007) 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</a:rPr>
              <a:t>4. KAOS at SIS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 PRL 96, 072301 (2006); PRL 95, 012301 (2005) ; PRL 86, 1974 (2001)...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</a:rPr>
              <a:t>5. HADES at SIS</a:t>
            </a:r>
            <a:endParaRPr lang="en-US" sz="1600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PRL 125, 262301 (2020); PRL 123, 022002 (2019) ; PRC 102, 024914 (2020)  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</a:rPr>
              <a:t>6. S</a:t>
            </a:r>
            <a:r>
              <a:rPr lang="en-US" sz="1600" dirty="0">
                <a:solidFill>
                  <a:srgbClr val="0000FF"/>
                </a:solidFill>
                <a:sym typeface="Symbol" panose="05050102010706020507" charset="0"/>
              </a:rPr>
              <a:t>RIT at RIBF</a:t>
            </a:r>
            <a:endParaRPr lang="en-US" sz="1600" dirty="0">
              <a:solidFill>
                <a:srgbClr val="0000FF"/>
              </a:solidFill>
              <a:sym typeface="Symbol" panose="05050102010706020507" charset="0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charset="0"/>
              </a:rPr>
              <a:t>   PRL 126, 162701 (2021); PLB 822, 136681(2021); PLB813, 136016 (2021)...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Symbol" panose="05050102010706020507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sym typeface="Symbol" panose="05050102010706020507" charset="0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600" dirty="0">
                <a:solidFill>
                  <a:srgbClr val="0000FF"/>
                </a:solidFill>
                <a:sym typeface="Symbol" panose="05050102010706020507" charset="0"/>
              </a:rPr>
              <a:t>7. STAR-BES at RHIC</a:t>
            </a:r>
            <a:endParaRPr lang="en-US" sz="1600" dirty="0">
              <a:solidFill>
                <a:srgbClr val="0000FF"/>
              </a:solidFill>
              <a:sym typeface="Symbol" panose="05050102010706020507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PRL128,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202303 (2022); PLB827,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137503 (2022)...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 sz="1400" dirty="0">
              <a:solidFill>
                <a:srgbClr val="FF0066"/>
              </a:solidFill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sz="1400" dirty="0">
                <a:solidFill>
                  <a:srgbClr val="0000FF"/>
                </a:solidFill>
                <a:sym typeface="Symbol" panose="05050102010706020507" charset="0"/>
              </a:rPr>
              <a:t>8. LAMPS at RAON</a:t>
            </a:r>
            <a:endParaRPr lang="en-US" sz="1400" dirty="0">
              <a:solidFill>
                <a:srgbClr val="0000FF"/>
              </a:solidFill>
              <a:sym typeface="Symbol" panose="05050102010706020507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   NIMB B 541 (2023) 260–263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rgbClr val="FF0066"/>
                </a:solidFill>
                <a:sym typeface="+mn-ea"/>
              </a:rPr>
              <a:t>and a lot more literatures...</a:t>
            </a:r>
            <a:endParaRPr lang="en-US" altLang="zh-CN" dirty="0">
              <a:solidFill>
                <a:srgbClr val="FF0066"/>
              </a:solidFill>
              <a:sym typeface="+mn-ea"/>
            </a:endParaRPr>
          </a:p>
        </p:txBody>
      </p:sp>
      <p:pic>
        <p:nvPicPr>
          <p:cNvPr id="3" name="Picture 7" descr="http://www-aix.gsi.de/~kaos/html/images/img_exp/spefol_spot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4762" t="8408" r="1904" b="19979"/>
          <a:stretch>
            <a:fillRect/>
          </a:stretch>
        </p:blipFill>
        <p:spPr bwMode="auto">
          <a:xfrm>
            <a:off x="7073900" y="3357880"/>
            <a:ext cx="2005965" cy="99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73900" y="2059305"/>
            <a:ext cx="2005330" cy="1255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73265" y="728980"/>
            <a:ext cx="2005965" cy="12941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18020" y="5516880"/>
            <a:ext cx="2090420" cy="116014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65" y="4436745"/>
            <a:ext cx="200596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0644" y="44412"/>
            <a:ext cx="888558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zh-CN" sz="2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 to measure the IVR effect</a:t>
            </a:r>
            <a:endParaRPr lang="en-US" altLang="zh-CN" sz="2400" b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标注 14350"/>
          <p:cNvSpPr/>
          <p:nvPr>
            <p:custDataLst>
              <p:tags r:id="rId1"/>
            </p:custDataLst>
          </p:nvPr>
        </p:nvSpPr>
        <p:spPr>
          <a:xfrm>
            <a:off x="4718050" y="2207260"/>
            <a:ext cx="4110355" cy="784225"/>
          </a:xfrm>
          <a:prstGeom prst="wedgeRoundRectCallout">
            <a:avLst>
              <a:gd name="adj1" fmla="val -35840"/>
              <a:gd name="adj2" fmla="val 78857"/>
              <a:gd name="adj3" fmla="val 16667"/>
            </a:avLst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Due to the difference of nuclear forces neutron and proton experiences, </a:t>
            </a:r>
            <a:r>
              <a:rPr lang="en-US" altLang="zh-CN" sz="15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extra rotation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occurs</a:t>
            </a:r>
            <a:r>
              <a:rPr lang="zh-CN" alt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15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426460" y="2877185"/>
            <a:ext cx="5008245" cy="3064510"/>
            <a:chOff x="1918" y="4488"/>
            <a:chExt cx="10509" cy="6103"/>
          </a:xfrm>
        </p:grpSpPr>
        <p:pic>
          <p:nvPicPr>
            <p:cNvPr id="5" name="图片 4" descr="schematic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8" y="4488"/>
              <a:ext cx="10509" cy="610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文本框 6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2498" y="5819"/>
                  <a:ext cx="356" cy="4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altLang="zh-CN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fr-FR" altLang="zh-CN" sz="1500" b="0" i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文本框 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4"/>
                  </p:custDataLst>
                </p:nvPr>
              </p:nvSpPr>
              <p:spPr>
                <a:xfrm>
                  <a:off x="2498" y="5819"/>
                  <a:ext cx="356" cy="459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2965" y="5819"/>
                  <a:ext cx="356" cy="4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fr-FR" sz="1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altLang="fr-FR" sz="1500" b="0" i="1" smtClean="0">
                    <a:solidFill>
                      <a:srgbClr val="FF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2965" y="5819"/>
                  <a:ext cx="356" cy="459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内容占位符 2"/>
          <p:cNvSpPr txBox="1"/>
          <p:nvPr>
            <p:custDataLst>
              <p:tags r:id="rId9"/>
            </p:custDataLst>
          </p:nvPr>
        </p:nvSpPr>
        <p:spPr>
          <a:xfrm>
            <a:off x="107219" y="908646"/>
            <a:ext cx="7756168" cy="639152"/>
          </a:xfrm>
          <a:prstGeom prst="rect">
            <a:avLst/>
          </a:prstGeom>
        </p:spPr>
        <p:txBody>
          <a:bodyPr vert="horz" lIns="51435" tIns="25717" rIns="51435" bIns="25717" rtlCol="0">
            <a:normAutofit fontScale="8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1800" u="sng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Coulomb force:</a:t>
            </a:r>
            <a:r>
              <a:rPr lang="en-US" altLang="zh-CN" sz="1800" i="1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 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leads to</a:t>
            </a:r>
            <a:r>
              <a:rPr lang="en-US" altLang="zh-CN" sz="1800" i="1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Coulomb polarization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 (Oppenheimer et al., 1935)</a:t>
            </a:r>
            <a:endParaRPr lang="en-US" altLang="zh-CN" sz="1800" u="sng" dirty="0" err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en-US" altLang="zh-CN" sz="1875" b="1" u="sng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Isovector</a:t>
            </a:r>
            <a:r>
              <a:rPr lang="en-US" altLang="zh-CN" sz="1875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force</a:t>
            </a:r>
            <a:r>
              <a:rPr lang="en-US" altLang="zh-CN" sz="187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 leads to </a:t>
            </a:r>
            <a:r>
              <a:rPr lang="en-US" altLang="zh-CN" sz="1875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isovector</a:t>
            </a:r>
            <a:r>
              <a:rPr lang="en-US" altLang="zh-CN" sz="1875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reorientation </a:t>
            </a:r>
            <a:r>
              <a:rPr lang="en-US" altLang="zh-CN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100" b="1" dirty="0">
                <a:solidFill>
                  <a:srgbClr val="FF0066"/>
                </a:solidFill>
              </a:rPr>
              <a:t>(IVR)</a:t>
            </a:r>
            <a:endParaRPr lang="en-US" altLang="zh-CN" sz="2100" b="1" dirty="0">
              <a:solidFill>
                <a:srgbClr val="FF0066"/>
              </a:solidFill>
            </a:endParaRPr>
          </a:p>
          <a:p>
            <a:pPr marL="0" indent="0" algn="just">
              <a:buNone/>
            </a:pPr>
            <a:endParaRPr lang="en-US" altLang="zh-CN" sz="1800" b="1" dirty="0">
              <a:solidFill>
                <a:srgbClr val="FF006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内容占位符 1"/>
              <p:cNvSpPr>
                <a:spLocks noGrp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-6350" y="2561590"/>
                <a:ext cx="3878580" cy="278892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:r>
                  <a:rPr lang="en-US" altLang="zh-CN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Isovector force</a:t>
                </a:r>
                <a:endPara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Attractive to </a:t>
                </a:r>
                <a14:m>
                  <m:oMath xmlns:m="http://schemas.openxmlformats.org/officeDocument/2006/math">
                    <m:r>
                      <a:rPr lang="fr-FR" altLang="zh-CN" sz="15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repulsive to </a:t>
                </a:r>
                <a14:m>
                  <m:oMath xmlns:m="http://schemas.openxmlformats.org/officeDocument/2006/math">
                    <m:r>
                      <a:rPr lang="fr-FR" altLang="zh-CN" sz="15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𝑛</m:t>
                    </m:r>
                  </m:oMath>
                </a14:m>
                <a:endParaRPr lang="fr-FR" altLang="zh-CN" sz="15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30000"/>
                  </a:lnSpc>
                  <a:buFont typeface="Wingdings" panose="05000000000000000000" pitchFamily="2" charset="2"/>
                  <a:buNone/>
                </a:pPr>
                <a:endParaRPr lang="en-US" altLang="zh-CN" sz="1500" dirty="0">
                  <a:solidFill>
                    <a:srgbClr val="000000"/>
                  </a:solidFill>
                  <a:latin typeface="Times New Roman" panose="02020603050405020304"/>
                  <a:ea typeface="黑体" panose="02010609060101010101" pitchFamily="49" charset="-122"/>
                  <a:cs typeface="Times New Roman" panose="02020603050405020304"/>
                  <a:sym typeface="+mn-ea"/>
                </a:endParaRPr>
              </a:p>
              <a:p>
                <a:pPr lvl="1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5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15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sz="15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US" sz="1500" b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sym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15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d</m:t>
                        </m:r>
                        <m: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den>
                    </m:f>
                    <m:f>
                      <m:fPr>
                        <m:ctrlPr>
                          <a:rPr lang="en-US" altLang="zh-CN" sz="15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150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15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d</m:t>
                        </m:r>
                        <m:r>
                          <a:rPr lang="en-US" altLang="zh-CN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altLang="zh-CN" sz="15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    </m:t>
                    </m:r>
                    <m:d>
                      <m:dPr>
                        <m:ctrlPr>
                          <a:rPr lang="en-US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𝛿</m:t>
                        </m:r>
                        <m:r>
                          <a:rPr lang="en-US" altLang="zh-CN" sz="15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1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5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  <m:r>
                              <a:rPr lang="en-US" altLang="zh-CN" sz="15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15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5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15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</m:oMath>
                </a14:m>
                <a:endParaRPr lang="en-US" altLang="zh-CN" sz="15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30000"/>
                  </a:lnSpc>
                  <a:buFont typeface="Wingdings" panose="05000000000000000000" pitchFamily="2" charset="2"/>
                  <a:buNone/>
                </a:pPr>
                <a:r>
                  <a:rPr lang="en-US" altLang="zh-CN" sz="15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en-US" altLang="zh-CN" sz="15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457200" lvl="1" indent="0">
                  <a:lnSpc>
                    <a:spcPct val="130000"/>
                  </a:lnSpc>
                  <a:buFont typeface="Wingdings" panose="05000000000000000000" pitchFamily="2" charset="2"/>
                  <a:buNone/>
                </a:pPr>
                <a:r>
                  <a:rPr lang="en-US" altLang="zh-CN" sz="15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Cleanly 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500">
                            <a:latin typeface="Cambria Math" panose="02040503050406030204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1500" i="1">
                            <a:latin typeface="Cambria Math" panose="02040503050406030204"/>
                          </a:rPr>
                          <m:t>𝜌</m:t>
                        </m:r>
                      </m:e>
                    </m:d>
                  </m:oMath>
                </a14:m>
                <a:endParaRPr lang="fr-FR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lnSpc>
                    <a:spcPct val="130000"/>
                  </a:lnSpc>
                  <a:buFont typeface="Wingdings" panose="05000000000000000000" pitchFamily="2" charset="2"/>
                  <a:buNone/>
                </a:pPr>
                <a:endParaRPr lang="fr-FR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内容占位符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-6350" y="2561590"/>
                <a:ext cx="3878580" cy="27889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50483" y="4790599"/>
            <a:ext cx="3980974" cy="3333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05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PRL 115</a:t>
            </a:r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212501 (2015);   </a:t>
            </a:r>
            <a:r>
              <a:rPr lang="en-US" altLang="zh-CN" sz="105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PRC 101</a:t>
            </a:r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024603 (2020) </a:t>
            </a:r>
            <a:endParaRPr lang="en-US" altLang="zh-CN" sz="105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1259205" y="6381115"/>
            <a:ext cx="6711950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Experimental evidences have ever been reported so far!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23495" y="1052593"/>
            <a:ext cx="6316690" cy="4217670"/>
            <a:chOff x="0" y="1064791"/>
            <a:chExt cx="8422253" cy="56235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53" y="1064791"/>
              <a:ext cx="7810500" cy="562356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21301"/>
              <a:ext cx="1656000" cy="519530"/>
            </a:xfrm>
            <a:prstGeom prst="rect">
              <a:avLst/>
            </a:prstGeom>
          </p:spPr>
        </p:pic>
      </p:grpSp>
      <p:sp>
        <p:nvSpPr>
          <p:cNvPr id="5" name="文本框 3"/>
          <p:cNvSpPr txBox="1"/>
          <p:nvPr/>
        </p:nvSpPr>
        <p:spPr>
          <a:xfrm>
            <a:off x="683895" y="116840"/>
            <a:ext cx="7884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time on BigRips at RIKEN has been approved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44138" y="886800"/>
            <a:ext cx="3076937" cy="3705701"/>
            <a:chOff x="960857" y="843733"/>
            <a:chExt cx="4102582" cy="4940935"/>
          </a:xfrm>
        </p:grpSpPr>
        <p:sp>
          <p:nvSpPr>
            <p:cNvPr id="9" name="矩形 8"/>
            <p:cNvSpPr/>
            <p:nvPr/>
          </p:nvSpPr>
          <p:spPr>
            <a:xfrm>
              <a:off x="3429148" y="1100887"/>
              <a:ext cx="348916" cy="318836"/>
            </a:xfrm>
            <a:prstGeom prst="rect">
              <a:avLst/>
            </a:prstGeom>
            <a:noFill/>
            <a:ln w="190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1790849" y="2229663"/>
              <a:ext cx="348916" cy="318836"/>
            </a:xfrm>
            <a:prstGeom prst="rect">
              <a:avLst/>
            </a:prstGeom>
            <a:noFill/>
            <a:ln w="190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778064" y="843733"/>
              <a:ext cx="1285375" cy="491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Dpol</a:t>
              </a:r>
              <a:endParaRPr lang="zh-CN" altLang="en-US" dirty="0">
                <a:solidFill>
                  <a:srgbClr val="FF0066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062562" y="2433006"/>
              <a:ext cx="1285375" cy="860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BigDpol</a:t>
              </a:r>
              <a:endParaRPr lang="zh-CN" altLang="en-US" dirty="0">
                <a:solidFill>
                  <a:srgbClr val="FF0066"/>
                </a:solidFill>
              </a:endParaRPr>
            </a:p>
          </p:txBody>
        </p:sp>
        <p:sp>
          <p:nvSpPr>
            <p:cNvPr id="17" name="内容占位符 1"/>
            <p:cNvSpPr txBox="1"/>
            <p:nvPr/>
          </p:nvSpPr>
          <p:spPr>
            <a:xfrm>
              <a:off x="960857" y="4745173"/>
              <a:ext cx="3694430" cy="1039495"/>
            </a:xfrm>
            <a:prstGeom prst="rect">
              <a:avLst/>
            </a:prstGeom>
          </p:spPr>
          <p:txBody>
            <a:bodyPr vert="horz" lIns="68580" tIns="34290" rIns="68580" bIns="34290" rtlCol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Two polarimeters to be installed to monitor the polarization of d beam</a:t>
              </a:r>
              <a:endParaRPr lang="zh-CN" altLang="en-US" sz="1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777122" y="982181"/>
                <a:ext cx="4355054" cy="9296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beam above 100 MeV/u</a:t>
                </a:r>
                <a:endPara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Simultaneous measurement of p and n </a:t>
                </a:r>
                <a:endPara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122" y="982181"/>
                <a:ext cx="4355054" cy="929640"/>
              </a:xfrm>
              <a:prstGeom prst="rect">
                <a:avLst/>
              </a:prstGeom>
              <a:blipFill rotWithShape="1">
                <a:blip r:embed="rId3"/>
                <a:stretch>
                  <a:fillRect t="-51" r="6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组合 28"/>
          <p:cNvGrpSpPr/>
          <p:nvPr/>
        </p:nvGrpSpPr>
        <p:grpSpPr>
          <a:xfrm>
            <a:off x="5834748" y="2425003"/>
            <a:ext cx="3223284" cy="1109246"/>
            <a:chOff x="7748338" y="2894671"/>
            <a:chExt cx="4297712" cy="1478994"/>
          </a:xfrm>
        </p:grpSpPr>
        <p:sp>
          <p:nvSpPr>
            <p:cNvPr id="3" name="内容占位符 1"/>
            <p:cNvSpPr txBox="1"/>
            <p:nvPr/>
          </p:nvSpPr>
          <p:spPr>
            <a:xfrm>
              <a:off x="8324998" y="2894671"/>
              <a:ext cx="2604838" cy="661737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en-US" altLang="zh-CN" sz="1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Experimental Area </a:t>
              </a:r>
              <a:endPara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748338" y="3466171"/>
              <a:ext cx="805180" cy="661670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rgbClr val="0000FF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7764380" y="4120300"/>
              <a:ext cx="4281670" cy="253365"/>
              <a:chOff x="7764380" y="4120300"/>
              <a:chExt cx="4281670" cy="253365"/>
            </a:xfrm>
          </p:grpSpPr>
          <p:cxnSp>
            <p:nvCxnSpPr>
              <p:cNvPr id="11" name="直接箭头连接符 10"/>
              <p:cNvCxnSpPr/>
              <p:nvPr/>
            </p:nvCxnSpPr>
            <p:spPr>
              <a:xfrm>
                <a:off x="7764380" y="4127920"/>
                <a:ext cx="650875" cy="2222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/>
              <p:nvPr/>
            </p:nvCxnSpPr>
            <p:spPr>
              <a:xfrm>
                <a:off x="8557995" y="4120300"/>
                <a:ext cx="3488055" cy="2533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" name="直接箭头连接符 1"/>
          <p:cNvCxnSpPr/>
          <p:nvPr/>
        </p:nvCxnSpPr>
        <p:spPr>
          <a:xfrm flipV="1">
            <a:off x="2229009" y="3178175"/>
            <a:ext cx="100013" cy="673894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2379028" y="3122454"/>
            <a:ext cx="1737836" cy="690563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setup"/>
          <p:cNvPicPr>
            <a:picLocks noChangeAspect="1"/>
          </p:cNvPicPr>
          <p:nvPr/>
        </p:nvPicPr>
        <p:blipFill>
          <a:blip r:embed="rId4"/>
          <a:srcRect b="30517"/>
          <a:stretch>
            <a:fillRect/>
          </a:stretch>
        </p:blipFill>
        <p:spPr>
          <a:xfrm>
            <a:off x="6363811" y="3540125"/>
            <a:ext cx="2720340" cy="1826895"/>
          </a:xfrm>
          <a:prstGeom prst="rect">
            <a:avLst/>
          </a:prstGeom>
          <a:ln w="6350">
            <a:solidFill>
              <a:srgbClr val="0000FF"/>
            </a:solidFill>
          </a:ln>
        </p:spPr>
      </p:pic>
      <p:cxnSp>
        <p:nvCxnSpPr>
          <p:cNvPr id="20" name="直接连接符 19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516" y="1743075"/>
            <a:ext cx="6222206" cy="421005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2275523" y="1531144"/>
            <a:ext cx="6071711" cy="282887"/>
            <a:chOff x="2116176" y="151971"/>
            <a:chExt cx="7528710" cy="3776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2636732" y="151971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6732" y="151971"/>
                  <a:ext cx="835200" cy="367891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3640164" y="159171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164" y="159171"/>
                  <a:ext cx="835200" cy="367891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4724270" y="161599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270" y="161599"/>
                  <a:ext cx="835200" cy="367891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5770298" y="161712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298" y="161712"/>
                  <a:ext cx="835200" cy="36789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/>
                <p:cNvSpPr txBox="1"/>
                <p:nvPr/>
              </p:nvSpPr>
              <p:spPr>
                <a:xfrm>
                  <a:off x="6897603" y="158960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7603" y="158960"/>
                  <a:ext cx="835200" cy="367891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/>
                <p:cNvSpPr txBox="1"/>
                <p:nvPr/>
              </p:nvSpPr>
              <p:spPr>
                <a:xfrm>
                  <a:off x="7838250" y="161712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8" name="文本框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250" y="161712"/>
                  <a:ext cx="835200" cy="36789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8809686" y="161712"/>
                  <a:ext cx="835200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200" b="0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Total</m:t>
                        </m:r>
                      </m:oMath>
                    </m:oMathPara>
                  </a14:m>
                  <a:endParaRPr lang="en-US" altLang="zh-CN" sz="1200" b="0" i="0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686" y="161712"/>
                  <a:ext cx="835200" cy="367891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29"/>
                <p:cNvSpPr txBox="1"/>
                <p:nvPr/>
              </p:nvSpPr>
              <p:spPr>
                <a:xfrm>
                  <a:off x="2116176" y="158964"/>
                  <a:ext cx="725506" cy="367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sz="1200" b="0" i="1" dirty="0" smtClean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6176" y="158964"/>
                  <a:ext cx="725506" cy="367891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/>
          <p:cNvGrpSpPr/>
          <p:nvPr/>
        </p:nvGrpSpPr>
        <p:grpSpPr>
          <a:xfrm>
            <a:off x="8422481" y="1957388"/>
            <a:ext cx="681514" cy="3148330"/>
            <a:chOff x="10812603" y="957296"/>
            <a:chExt cx="1065298" cy="30663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文本框 31"/>
                <p:cNvSpPr txBox="1"/>
                <p:nvPr/>
              </p:nvSpPr>
              <p:spPr>
                <a:xfrm>
                  <a:off x="10812606" y="957296"/>
                  <a:ext cx="1065295" cy="238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altLang="zh-CN" sz="1000" b="0" i="1" dirty="0" smtClean="0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6" y="957296"/>
                  <a:ext cx="1065295" cy="238727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10812604" y="1882250"/>
                  <a:ext cx="1065295" cy="238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altLang="zh-CN" sz="1000" b="0" i="1" dirty="0" smtClean="0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4" y="1882250"/>
                  <a:ext cx="1065295" cy="238727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10812603" y="2833578"/>
                  <a:ext cx="1065295" cy="238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altLang="zh-CN" sz="1000" b="0" i="1" dirty="0" smtClean="0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3" y="2833578"/>
                  <a:ext cx="1065295" cy="238727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10812604" y="3784907"/>
                  <a:ext cx="1065295" cy="238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0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en-US" altLang="zh-CN" sz="1000" b="0" i="1" dirty="0" smtClean="0"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4" y="3784907"/>
                  <a:ext cx="1065295" cy="238727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/>
              <p:cNvSpPr txBox="1"/>
              <p:nvPr/>
            </p:nvSpPr>
            <p:spPr>
              <a:xfrm>
                <a:off x="296545" y="1051560"/>
                <a:ext cx="1507490" cy="32194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𝐳𝐳</m:t>
                          </m:r>
                        </m:sub>
                      </m:sSub>
                      <m:r>
                        <a:rPr lang="en-US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altLang="zh-CN" sz="1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45" y="1051560"/>
                <a:ext cx="1507490" cy="32194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3"/>
          <p:cNvSpPr txBox="1"/>
          <p:nvPr>
            <p:custDataLst>
              <p:tags r:id="rId15"/>
            </p:custDataLst>
          </p:nvPr>
        </p:nvSpPr>
        <p:spPr>
          <a:xfrm>
            <a:off x="2555399" y="149860"/>
            <a:ext cx="427577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 Breakup distribution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2915920" y="6093460"/>
                <a:ext cx="5431155" cy="74993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Results: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p</m:t>
                        </m:r>
                      </m:sup>
                    </m:sSubSup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−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n</m:t>
                        </m:r>
                      </m:sup>
                    </m:sSubSup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distribution is asymmetric!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920" y="6093460"/>
                <a:ext cx="5431155" cy="74993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/>
          <p:cNvCxnSpPr/>
          <p:nvPr/>
        </p:nvCxnSpPr>
        <p:spPr>
          <a:xfrm>
            <a:off x="2860834" y="2223611"/>
            <a:ext cx="5571173" cy="0"/>
          </a:xfrm>
          <a:prstGeom prst="line">
            <a:avLst/>
          </a:prstGeom>
          <a:ln w="12700">
            <a:solidFill>
              <a:srgbClr val="FF0066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7"/>
            </p:custDataLst>
          </p:nvPr>
        </p:nvCxnSpPr>
        <p:spPr>
          <a:xfrm>
            <a:off x="2840831" y="3131820"/>
            <a:ext cx="5571173" cy="0"/>
          </a:xfrm>
          <a:prstGeom prst="line">
            <a:avLst/>
          </a:prstGeom>
          <a:ln w="12700">
            <a:solidFill>
              <a:srgbClr val="FF0066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8"/>
            </p:custDataLst>
          </p:nvPr>
        </p:nvCxnSpPr>
        <p:spPr>
          <a:xfrm>
            <a:off x="2840831" y="4060031"/>
            <a:ext cx="5571173" cy="0"/>
          </a:xfrm>
          <a:prstGeom prst="line">
            <a:avLst/>
          </a:prstGeom>
          <a:ln w="12700">
            <a:solidFill>
              <a:srgbClr val="FF0066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9"/>
            </p:custDataLst>
          </p:nvPr>
        </p:nvCxnSpPr>
        <p:spPr>
          <a:xfrm>
            <a:off x="2840831" y="4988243"/>
            <a:ext cx="5571173" cy="0"/>
          </a:xfrm>
          <a:prstGeom prst="line">
            <a:avLst/>
          </a:prstGeom>
          <a:ln w="12700">
            <a:solidFill>
              <a:srgbClr val="FF0066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201136" y="2799556"/>
                <a:ext cx="1968818" cy="108870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p</m:t>
                        </m:r>
                      </m:sup>
                    </m:sSubSup>
                    <m:r>
                      <a: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−</m:t>
                    </m:r>
                    <m:sSubSup>
                      <m:sSubSupPr>
                        <m:ctrlPr>
                          <a:rPr lang="en-US" altLang="zh-CN" sz="12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→ deflection difference of p and n;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  <a:sym typeface="+mn-ea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p</m:t>
                        </m:r>
                      </m:sup>
                    </m:sSubSup>
                    <m:r>
                      <a: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+</m:t>
                    </m:r>
                    <m:sSubSup>
                      <m:sSubSupPr>
                        <m:ctrlPr>
                          <a:rPr lang="en-US" altLang="zh-CN" sz="12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sz="120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2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n</m:t>
                        </m:r>
                      </m:sup>
                    </m:sSubSup>
                  </m:oMath>
                </a14:m>
                <a:r>
                  <a:rPr lang="en-US" altLang="zh-C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→ deflection of the CM of p and n;</a:t>
                </a:r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36" y="2799556"/>
                <a:ext cx="1968818" cy="1088708"/>
              </a:xfrm>
              <a:prstGeom prst="rect">
                <a:avLst/>
              </a:prstGeom>
              <a:blipFill rotWithShape="1">
                <a:blip r:embed="rId20"/>
                <a:stretch>
                  <a:fillRect l="-24" t="-44" r="8" b="-254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/>
          <p:cNvGrpSpPr/>
          <p:nvPr/>
        </p:nvGrpSpPr>
        <p:grpSpPr>
          <a:xfrm>
            <a:off x="201136" y="1578451"/>
            <a:ext cx="2137410" cy="823913"/>
            <a:chOff x="369" y="2573"/>
            <a:chExt cx="4488" cy="1730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369" y="2573"/>
              <a:ext cx="4489" cy="1731"/>
            </a:xfrm>
            <a:prstGeom prst="rect">
              <a:avLst/>
            </a:prstGeom>
            <a:ln>
              <a:solidFill>
                <a:srgbClr val="FF0066"/>
              </a:solidFill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695" y="2688"/>
              <a:ext cx="701" cy="618"/>
            </a:xfrm>
            <a:prstGeom prst="rect">
              <a:avLst/>
            </a:prstGeom>
          </p:spPr>
        </p:pic>
      </p:grpSp>
      <p:cxnSp>
        <p:nvCxnSpPr>
          <p:cNvPr id="9" name="直接连接符 8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polar"/>
          <p:cNvPicPr>
            <a:picLocks noChangeAspect="1"/>
          </p:cNvPicPr>
          <p:nvPr/>
        </p:nvPicPr>
        <p:blipFill>
          <a:blip r:embed="rId25"/>
          <a:srcRect r="54674"/>
          <a:stretch>
            <a:fillRect/>
          </a:stretch>
        </p:blipFill>
        <p:spPr>
          <a:xfrm>
            <a:off x="23495" y="4759960"/>
            <a:ext cx="22161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4935" y="1769110"/>
            <a:ext cx="6239828" cy="387858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120344" y="1484427"/>
            <a:ext cx="6396836" cy="306390"/>
            <a:chOff x="2545982" y="151336"/>
            <a:chExt cx="7510402" cy="4085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3486944" y="151336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6944" y="151336"/>
                  <a:ext cx="835200" cy="39878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4458330" y="161076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8330" y="161076"/>
                  <a:ext cx="835200" cy="39878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5400464" y="151439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464" y="151439"/>
                  <a:ext cx="835200" cy="39878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6370316" y="151551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0316" y="151551"/>
                  <a:ext cx="835200" cy="39878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/>
                <p:cNvSpPr txBox="1"/>
                <p:nvPr/>
              </p:nvSpPr>
              <p:spPr>
                <a:xfrm>
                  <a:off x="7283794" y="151971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3794" y="151971"/>
                  <a:ext cx="835200" cy="39878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/>
                <p:cNvSpPr txBox="1"/>
                <p:nvPr/>
              </p:nvSpPr>
              <p:spPr>
                <a:xfrm>
                  <a:off x="8196992" y="151551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fm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8" name="文本框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6992" y="151551"/>
                  <a:ext cx="835200" cy="39878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文本框 28"/>
                <p:cNvSpPr txBox="1"/>
                <p:nvPr/>
              </p:nvSpPr>
              <p:spPr>
                <a:xfrm>
                  <a:off x="9221184" y="159171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1350" b="0" i="0" smtClean="0">
                            <a:latin typeface="Cambria Math" panose="02040503050406030204" pitchFamily="18" charset="0"/>
                          </a:rPr>
                          <m:t>Total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29" name="文本框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1184" y="159171"/>
                  <a:ext cx="835200" cy="398780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文本框 29"/>
                <p:cNvSpPr txBox="1"/>
                <p:nvPr/>
              </p:nvSpPr>
              <p:spPr>
                <a:xfrm>
                  <a:off x="2545982" y="151336"/>
                  <a:ext cx="835200" cy="398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30" name="文本框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982" y="151336"/>
                  <a:ext cx="835200" cy="398780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/>
          <p:cNvGrpSpPr/>
          <p:nvPr/>
        </p:nvGrpSpPr>
        <p:grpSpPr>
          <a:xfrm>
            <a:off x="7517130" y="1954847"/>
            <a:ext cx="739140" cy="2994714"/>
            <a:chOff x="10812603" y="1033252"/>
            <a:chExt cx="1065298" cy="284298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文本框 31"/>
                <p:cNvSpPr txBox="1"/>
                <p:nvPr/>
              </p:nvSpPr>
              <p:spPr>
                <a:xfrm>
                  <a:off x="10812606" y="1033252"/>
                  <a:ext cx="1065295" cy="28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32" name="文本框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6" y="1033252"/>
                  <a:ext cx="1065295" cy="283932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10812604" y="1882250"/>
                  <a:ext cx="1065295" cy="28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4" y="1882250"/>
                  <a:ext cx="1065295" cy="283932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10812603" y="2748127"/>
                  <a:ext cx="1065295" cy="28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3" y="2748127"/>
                  <a:ext cx="1065295" cy="283932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10812604" y="3592304"/>
                  <a:ext cx="1065295" cy="283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35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lang="zh-CN" altLang="en-US" sz="1350" dirty="0"/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604" y="3592304"/>
                  <a:ext cx="1065295" cy="28393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本框 39"/>
          <p:cNvSpPr txBox="1"/>
          <p:nvPr/>
        </p:nvSpPr>
        <p:spPr>
          <a:xfrm>
            <a:off x="107950" y="1124585"/>
            <a:ext cx="1619885" cy="321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Sitka Display" panose="02000505000000020004" pitchFamily="2" charset="0"/>
              </a:rPr>
              <a:t>Unpolarized</a:t>
            </a:r>
            <a:endParaRPr lang="en-US" sz="1500" b="1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5" name="文本框 3"/>
          <p:cNvSpPr txBox="1"/>
          <p:nvPr>
            <p:custDataLst>
              <p:tags r:id="rId14"/>
            </p:custDataLst>
          </p:nvPr>
        </p:nvSpPr>
        <p:spPr>
          <a:xfrm>
            <a:off x="2411889" y="44450"/>
            <a:ext cx="427577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 Breakup distribution</a:t>
            </a:r>
            <a:endParaRPr lang="en-US" altLang="zh-CN" sz="21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555875" y="5949315"/>
                <a:ext cx="5431155" cy="74993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Results: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p</m:t>
                        </m:r>
                      </m:sup>
                    </m:sSubSup>
                    <m:r>
                      <a:rPr lang="en-US" altLang="zh-CN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−</m:t>
                    </m:r>
                    <m:sSubSup>
                      <m:sSubSupPr>
                        <m:ctrlPr>
                          <a:rPr lang="en-US" altLang="zh-CN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x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n</m:t>
                        </m:r>
                      </m:sup>
                    </m:sSubSup>
                    <m:r>
                      <a:rPr lang="en-US" altLang="zh-CN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distribution is asymmetric!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875" y="5949315"/>
                <a:ext cx="5431155" cy="74993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3"/>
              <p:cNvSpPr txBox="1"/>
              <p:nvPr/>
            </p:nvSpPr>
            <p:spPr>
              <a:xfrm>
                <a:off x="1259840" y="116840"/>
                <a:ext cx="6713855" cy="545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altLang="zh-C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distribution at varying </a:t>
                </a:r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charset="0"/>
                  </a:rPr>
                  <a:t></a:t>
                </a:r>
                <a:endPara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charset="0"/>
                </a:endParaRPr>
              </a:p>
            </p:txBody>
          </p:sp>
        </mc:Choice>
        <mc:Fallback>
          <p:sp>
            <p:nvSpPr>
              <p:cNvPr id="5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40" y="116840"/>
                <a:ext cx="6713855" cy="54546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内容占位符 5"/>
              <p:cNvSpPr txBox="1"/>
              <p:nvPr/>
            </p:nvSpPr>
            <p:spPr>
              <a:xfrm>
                <a:off x="3763804" y="5186045"/>
                <a:ext cx="5021580" cy="80295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5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𝐳</m:t>
                        </m:r>
                        <m:r>
                          <a:rPr lang="en-US" altLang="zh-CN" sz="1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𝐳</m:t>
                        </m:r>
                      </m:sub>
                    </m:sSub>
                    <m:r>
                      <a:rPr lang="en-US" altLang="zh-CN" sz="1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fr-FR" altLang="zh-CN" sz="1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5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</a:t>
                </a:r>
                <a:r>
                  <a:rPr lang="en-US" sz="1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500" b="1" i="0" smtClean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𝐲𝐲</m:t>
                        </m:r>
                      </m:sub>
                    </m:sSub>
                    <m:r>
                      <a:rPr lang="en-US" altLang="zh-CN" sz="1500" b="1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fr-FR" altLang="zh-CN" sz="1500" b="1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:r>
                  <a:rPr lang="en-US" altLang="zh-CN" sz="16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trends for different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5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altLang="zh-CN" sz="16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similar</a:t>
                </a:r>
                <a:endParaRPr lang="en-US" sz="1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6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Unpolarized</a:t>
                </a:r>
                <a:r>
                  <a:rPr lang="en-US" sz="165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   symmetric distribution</a:t>
                </a:r>
                <a:endParaRPr lang="en-US" sz="165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内容占位符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804" y="5186045"/>
                <a:ext cx="5021580" cy="802958"/>
              </a:xfrm>
              <a:prstGeom prst="rect">
                <a:avLst/>
              </a:prstGeom>
              <a:blipFill rotWithShape="1">
                <a:blip r:embed="rId2"/>
                <a:stretch>
                  <a:fillRect l="-3" r="3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1480634" y="2134642"/>
                <a:ext cx="935190" cy="32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5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𝐳𝐳</m:t>
                          </m:r>
                        </m:sub>
                      </m:sSub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634" y="2134642"/>
                <a:ext cx="935190" cy="321945"/>
              </a:xfrm>
              <a:prstGeom prst="rect">
                <a:avLst/>
              </a:prstGeom>
              <a:blipFill rotWithShape="1">
                <a:blip r:embed="rId3"/>
                <a:stretch>
                  <a:fillRect l="-48" t="-126" r="30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/>
          <p:cNvSpPr txBox="1"/>
          <p:nvPr/>
        </p:nvSpPr>
        <p:spPr>
          <a:xfrm>
            <a:off x="6730052" y="2123770"/>
            <a:ext cx="1269242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FF0000"/>
                </a:solidFill>
                <a:latin typeface="Sitka Display" panose="02000505000000020004" pitchFamily="2" charset="0"/>
              </a:rPr>
              <a:t>Unpolarized</a:t>
            </a:r>
            <a:endParaRPr lang="en-US" altLang="zh-CN" sz="1500" b="1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53" y="2423852"/>
            <a:ext cx="3092113" cy="2506952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/>
          <a:stretch>
            <a:fillRect/>
          </a:stretch>
        </p:blipFill>
        <p:spPr>
          <a:xfrm>
            <a:off x="3249556" y="2423852"/>
            <a:ext cx="2858179" cy="25069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/>
          <a:stretch>
            <a:fillRect/>
          </a:stretch>
        </p:blipFill>
        <p:spPr>
          <a:xfrm>
            <a:off x="6017727" y="2423853"/>
            <a:ext cx="2865496" cy="25069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4211050" y="2123770"/>
                <a:ext cx="935190" cy="313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5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𝐲𝐲</m:t>
                          </m:r>
                        </m:sub>
                      </m:sSub>
                      <m:r>
                        <a:rPr lang="en-US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altLang="zh-CN" sz="1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50" y="2123770"/>
                <a:ext cx="935190" cy="313055"/>
              </a:xfrm>
              <a:prstGeom prst="rect">
                <a:avLst/>
              </a:prstGeom>
              <a:blipFill rotWithShape="1">
                <a:blip r:embed="rId7"/>
                <a:stretch>
                  <a:fillRect l="-39" t="-105" r="21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/>
          <p:cNvGrpSpPr/>
          <p:nvPr/>
        </p:nvGrpSpPr>
        <p:grpSpPr>
          <a:xfrm>
            <a:off x="772540" y="2527141"/>
            <a:ext cx="2386032" cy="3312319"/>
            <a:chOff x="1030053" y="1748155"/>
            <a:chExt cx="3181376" cy="4416425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2582763" y="1748155"/>
              <a:ext cx="14605" cy="4416425"/>
            </a:xfrm>
            <a:prstGeom prst="line">
              <a:avLst/>
            </a:prstGeom>
            <a:ln w="12700">
              <a:solidFill>
                <a:srgbClr val="FF5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1030053" y="5293223"/>
                  <a:ext cx="1542550" cy="8483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50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50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p</m:t>
                            </m:r>
                          </m:sup>
                        </m:sSubSup>
                        <m:r>
                          <a:rPr lang="en-US" altLang="zh-CN" sz="15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</m:oMath>
                    </m:oMathPara>
                  </a14:m>
                  <a:endParaRPr lang="en-US" altLang="zh-CN" sz="1500" b="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en-US" sz="1500" b="1" i="0" smtClean="0">
                          <a:solidFill>
                            <a:srgbClr val="FF0066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𝐧</m:t>
                      </m:r>
                    </m:oMath>
                  </a14:m>
                  <a:r>
                    <a:rPr lang="en-US" sz="15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5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outside</a:t>
                  </a:r>
                  <a:endParaRPr lang="en-US" sz="15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053" y="5293223"/>
                  <a:ext cx="1542550" cy="848360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2668879" y="5293222"/>
                  <a:ext cx="1542550" cy="8483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50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50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p</m:t>
                            </m:r>
                          </m:sup>
                        </m:sSubSup>
                        <m:r>
                          <a:rPr lang="en-US" altLang="zh-CN" sz="15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5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500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</m:oMath>
                    </m:oMathPara>
                  </a14:m>
                  <a:endParaRPr lang="en-US" altLang="zh-CN" sz="1500" b="0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r>
                        <a:rPr lang="en-US" sz="1500" b="1" i="0" smtClean="0">
                          <a:solidFill>
                            <a:srgbClr val="FF0066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𝐩</m:t>
                      </m:r>
                    </m:oMath>
                  </a14:m>
                  <a:r>
                    <a:rPr lang="en-US" sz="1500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5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outside</a:t>
                  </a:r>
                  <a:endParaRPr lang="en-US" sz="15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879" y="5293222"/>
                  <a:ext cx="1542550" cy="848360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" name="直接箭头连接符 1"/>
          <p:cNvCxnSpPr/>
          <p:nvPr/>
        </p:nvCxnSpPr>
        <p:spPr>
          <a:xfrm>
            <a:off x="642938" y="6071394"/>
            <a:ext cx="2547938" cy="2381"/>
          </a:xfrm>
          <a:prstGeom prst="straightConnector1">
            <a:avLst/>
          </a:prstGeom>
          <a:ln>
            <a:solidFill>
              <a:srgbClr val="FF5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626269" y="5755640"/>
                <a:ext cx="2645093" cy="32194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sz="1500" smtClean="0">
                    <a:solidFill>
                      <a:srgbClr val="FF006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strong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en-US" sz="15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                </a:t>
                </a:r>
                <a:r>
                  <a:rPr lang="en-US" sz="1500" smtClean="0">
                    <a:solidFill>
                      <a:srgbClr val="FF0066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weak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5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altLang="en-US" sz="15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9" y="5755640"/>
                <a:ext cx="2645093" cy="321945"/>
              </a:xfrm>
              <a:prstGeom prst="rect">
                <a:avLst/>
              </a:prstGeom>
              <a:blipFill rotWithShape="1">
                <a:blip r:embed="rId10"/>
                <a:stretch>
                  <a:fillRect l="-6" r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372745" y="909320"/>
                <a:ext cx="8458835" cy="4845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By varying the 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Symbol" panose="05050102010706020507" charset="0"/>
                  </a:rPr>
                  <a:t>, the left-right asymmetry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  <m:sup>
                        <m:r>
                          <a:rPr lang="en-US" altLang="zh-CN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 distribution varies!</a:t>
                </a:r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45" y="909320"/>
                <a:ext cx="8458835" cy="48450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2843371" y="188595"/>
            <a:ext cx="436483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effect prediction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内容占位符 2"/>
              <p:cNvSpPr txBox="1"/>
              <p:nvPr/>
            </p:nvSpPr>
            <p:spPr>
              <a:xfrm>
                <a:off x="5041583" y="1648778"/>
                <a:ext cx="4140041" cy="3998595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en-US" altLang="zh-CN" sz="165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𝑅</m:t>
                    </m:r>
                    <m:r>
                      <a:rPr lang="en-US" altLang="zh-CN" sz="165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5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CN" sz="165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p</m:t>
                            </m:r>
                          </m:sup>
                        </m:sSubSup>
                        <m:r>
                          <a:rPr lang="en-US" altLang="zh-CN" sz="165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</m:e>
                    </m:d>
                    <m:r>
                      <a:rPr lang="en-US" altLang="zh-CN" sz="165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5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zh-CN" sz="165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p</m:t>
                            </m:r>
                          </m:sup>
                        </m:sSubSup>
                        <m:r>
                          <a:rPr lang="en-US" altLang="zh-CN" sz="165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&lt;</m:t>
                        </m:r>
                        <m:sSubSup>
                          <m:sSubSupPr>
                            <m:ctrlP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5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x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5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sz="16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endParaRPr lang="en-US" altLang="zh-CN" sz="16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altLang="zh-CN" sz="18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MS Mincho" charset="0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 by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doubles </a:t>
                </a:r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Effects pronounced with </a:t>
                </a:r>
                <a:r>
                  <a:rPr lang="en-US" altLang="zh-CN" sz="1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800" b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𝐳𝐳</m:t>
                        </m:r>
                      </m:sub>
                    </m:sSub>
                  </m:oMath>
                </a14:m>
                <a:r>
                  <a:rPr lang="en-US" altLang="zh-CN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800" b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𝐲𝐲</m:t>
                        </m:r>
                      </m:sub>
                    </m:sSub>
                  </m:oMath>
                </a14:m>
                <a:endParaRPr lang="en-US" altLang="zh-CN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1200"/>
                  </a:spcBef>
                </a:pPr>
                <a:endParaRPr lang="en-US" altLang="zh-CN" sz="1500" b="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583" y="1648778"/>
                <a:ext cx="4140041" cy="3998595"/>
              </a:xfrm>
              <a:prstGeom prst="rect">
                <a:avLst/>
              </a:prstGeom>
              <a:blipFill rotWithShape="1">
                <a:blip r:embed="rId1"/>
                <a:stretch>
                  <a:fillRect l="-8" t="-8" r="4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" y="1275715"/>
            <a:ext cx="4288155" cy="225615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75260" y="3605213"/>
            <a:ext cx="4299109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solid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 (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dashed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)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lines = with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 (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without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)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detector uncertainties.</a:t>
            </a:r>
            <a:endParaRPr lang="en-US" sz="1350" b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( PDC: 1mm; 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TOF 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0.24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Arial Unicode MS" charset="0"/>
              </a:rPr>
              <a:t> </a:t>
            </a:r>
            <a:r>
              <a:rPr lang="en-US" sz="1350" b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ns)</a:t>
            </a:r>
            <a:endParaRPr lang="en-US" altLang="en-US" sz="1350" b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5605" y="4436745"/>
            <a:ext cx="3561080" cy="223647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pola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535" y="4580890"/>
            <a:ext cx="4260215" cy="128079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4772" y="42397"/>
            <a:ext cx="84982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Summary and outlook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145415" y="1124585"/>
                <a:ext cx="8853170" cy="455422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indent="0" algn="just" fontAlgn="auto">
                  <a:lnSpc>
                    <a:spcPct val="140000"/>
                  </a:lnSpc>
                  <a:spcAft>
                    <a:spcPts val="600"/>
                  </a:spcAft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   －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A tiny and transisient compressed nuclear matter is created in heavy ion collisions, offering the opportunities to study the nuclear EOS. Particularly the not-well-determined symmetry energy term, becomes  a frontier in many nuclear labs.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 indent="0" algn="just" fontAlgn="auto">
                  <a:lnSpc>
                    <a:spcPct val="140000"/>
                  </a:lnSpc>
                  <a:spcAft>
                    <a:spcPts val="600"/>
                  </a:spcAft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－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The CSHINE in operation provides new opportunities to study the isospin dynamics in HIC at Fermi energies, including isospin chronology, isospin ping-pong modality and bremsstrahlung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Symbol" panose="05050102010706020507" charset="0"/>
                  </a:rPr>
                  <a:t>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emission. Our extraction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dPr>
                      <m:e>
                        <m:r>
                          <a:rPr lang="zh-CN" altLang="en-US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 is in accordance with existing results.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  <a:sym typeface="+mn-ea"/>
                </a:endParaRPr>
              </a:p>
              <a:p>
                <a:pPr indent="0" algn="just" fontAlgn="auto">
                  <a:lnSpc>
                    <a:spcPct val="140000"/>
                  </a:lnSpc>
                  <a:spcAft>
                    <a:spcPts val="600"/>
                  </a:spcAft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－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The CEE under construction  offers new opportunies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dPr>
                      <m:e>
                        <m:r>
                          <a:rPr lang="zh-CN" altLang="en-US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 studies at supra-saturation densities.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  <a:sym typeface="+mn-ea"/>
                </a:endParaRPr>
              </a:p>
              <a:p>
                <a:pPr indent="0" algn="just" fontAlgn="auto">
                  <a:lnSpc>
                    <a:spcPct val="140000"/>
                  </a:lnSpc>
                  <a:spcAft>
                    <a:spcPts val="600"/>
                  </a:spcAft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   －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Isovector reorientation effect of deuteron scattering on heavy target offers a novel and sensitive probe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</m:ctrlPr>
                      </m:dPr>
                      <m:e>
                        <m:r>
                          <a:rPr lang="zh-CN" altLang="en-US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 3" pitchFamily="1" charset="2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  <a:sym typeface="+mn-ea"/>
                  </a:rPr>
                  <a:t>. 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15" y="1124585"/>
                <a:ext cx="8853170" cy="455422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75285" y="6093460"/>
            <a:ext cx="8623300" cy="52197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p>
            <a:pPr algn="ctr"/>
            <a:r>
              <a:rPr lang="en-US" altLang="zh-CN" sz="3200" b="1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Thank </a:t>
            </a:r>
            <a:r>
              <a:rPr lang="en-US" altLang="zh-CN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you</a:t>
            </a:r>
            <a:r>
              <a:rPr lang="zh-CN" altLang="en-US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zh-CN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zh-CN" altLang="en-US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zh-CN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your</a:t>
            </a:r>
            <a:r>
              <a:rPr lang="zh-CN" altLang="en-US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zh-CN" sz="3200" b="1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attention</a:t>
            </a:r>
            <a:r>
              <a:rPr lang="zh-CN" altLang="en-US" sz="3200" b="1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！</a:t>
            </a:r>
            <a:endParaRPr lang="zh-CN" altLang="en-US" sz="3200" b="1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0" y="55881"/>
            <a:ext cx="9144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Isospin effects of IMF-IMF correlation function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057910" y="6452870"/>
            <a:ext cx="7832725" cy="3441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ZGX</a:t>
            </a:r>
            <a:r>
              <a:rPr lang="zh-CN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J. Hu, H. Y. Wu et al., 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PLB 639</a:t>
            </a: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,436 (2006) </a:t>
            </a:r>
            <a:endParaRPr lang="en-US" altLang="zh-CN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944370"/>
            <a:ext cx="3796665" cy="4182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20" y="1995805"/>
            <a:ext cx="3718560" cy="40557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内容占位符 2"/>
              <p:cNvSpPr txBox="1"/>
              <p:nvPr/>
            </p:nvSpPr>
            <p:spPr>
              <a:xfrm>
                <a:off x="107950" y="627380"/>
                <a:ext cx="8915400" cy="1254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</a:pP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IMF correlation in 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 Ar+</a:t>
                </a:r>
                <a:r>
                  <a:rPr lang="en-US" altLang="zh-CN" sz="18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124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Sn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stronger than that in  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Ar+</a:t>
                </a:r>
                <a:r>
                  <a:rPr lang="en-US" altLang="zh-CN" sz="18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112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Sn</a:t>
                </a: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 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,  likely originating from the isospin difference of the two systems</a:t>
                </a:r>
                <a:r>
                  <a:rPr 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：</a:t>
                </a: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endPara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just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  <m:r>
                      <a:rPr lang="en-US" altLang="zh-CN" sz="1800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altLang="zh-CN" sz="1800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𝜌</m:t>
                    </m:r>
                    <m:r>
                      <a:rPr lang="en-US" altLang="zh-CN" sz="1800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sz="1800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ea"/>
                  </a:rPr>
                  <a:t> is at work!</a:t>
                </a:r>
                <a:endPara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" y="627380"/>
                <a:ext cx="8915400" cy="1254125"/>
              </a:xfrm>
              <a:prstGeom prst="rect">
                <a:avLst/>
              </a:prstGeom>
              <a:blipFill rotWithShape="1">
                <a:blip r:embed="rId3"/>
                <a:stretch>
                  <a:fillRect t="-182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-6350" y="535289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030980" y="1607185"/>
            <a:ext cx="4572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~50 </a:t>
            </a:r>
            <a:r>
              <a:rPr lang="en-US" altLang="zh-CN" sz="1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fm</a:t>
            </a:r>
            <a:r>
              <a:rPr lang="en-US" altLang="zh-CN" sz="1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/c time resolution achievable.</a:t>
            </a:r>
            <a:endParaRPr lang="en-US" altLang="zh-CN" sz="1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80751F9-98E0-4E42-ADD9-55BAB4909C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380" y="3933190"/>
            <a:ext cx="3386455" cy="27463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Early attempt: Extracting nEOS from flow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 </m:t>
                    </m:r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)</a:t>
                </a:r>
                <a:endParaRPr lang="zh-CN" altLang="en-US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 rotWithShape="1">
                <a:blip r:embed="rId2"/>
                <a:stretch>
                  <a:fillRect l="-4" t="-45" r="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95605" y="5877560"/>
            <a:ext cx="480885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400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Danielewicz</a:t>
            </a:r>
            <a:r>
              <a:rPr lang="en-US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 Lacey, and W. G. Lynch. </a:t>
            </a:r>
            <a:endParaRPr lang="en-US" altLang="zh-CN" sz="14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Determination of the equation of state of dense </a:t>
            </a:r>
            <a:r>
              <a:rPr lang="fr-FR" altLang="zh-CN" sz="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matter. </a:t>
            </a:r>
            <a:endParaRPr lang="fr-FR" altLang="zh-CN" sz="14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fr-FR" altLang="zh-CN" sz="14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</a:t>
            </a:r>
            <a:r>
              <a:rPr lang="fr-FR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298,1592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</a:t>
            </a:r>
            <a:r>
              <a:rPr lang="fr-FR" altLang="zh-CN" sz="14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002)</a:t>
            </a:r>
            <a:endParaRPr lang="fr-FR" altLang="zh-CN" sz="14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99105" y="894080"/>
            <a:ext cx="6109335" cy="2630170"/>
            <a:chOff x="437050" y="733326"/>
            <a:chExt cx="6582694" cy="314368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050" y="733326"/>
              <a:ext cx="3286584" cy="314368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634" y="751844"/>
              <a:ext cx="3296110" cy="3086531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67995" y="3996690"/>
                <a:ext cx="4687570" cy="1409065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𝑑𝑦𝑑</m:t>
                        </m:r>
                        <m:r>
                          <a:rPr lang="zh-CN" altLang="en-US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den>
                    </m:f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altLang="zh-CN" dirty="0">
                    <a:solidFill>
                      <a:srgbClr val="FF0066"/>
                    </a:solidFill>
                  </a:rPr>
                  <a:t> </a:t>
                </a:r>
                <a:endParaRPr lang="en-US" altLang="zh-CN" dirty="0">
                  <a:solidFill>
                    <a:srgbClr val="FF0066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</m:oMath>
                </a14:m>
                <a:r>
                  <a:rPr lang="en-US" altLang="zh-CN" b="0" i="1" smtClean="0">
                    <a:solidFill>
                      <a:srgbClr val="FF0066"/>
                    </a:solidFill>
                    <a:latin typeface="Cambria Math" panose="02040503050406030204" pitchFamily="18" charset="0"/>
                  </a:rPr>
                  <a:t> </a:t>
                </a:r>
                <a:endParaRPr lang="en-US" altLang="zh-CN" b="0" i="1" smtClean="0">
                  <a:solidFill>
                    <a:srgbClr val="FF006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solidFill>
                                          <a:srgbClr val="FF006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solidFill>
                                          <a:srgbClr val="FF006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zh-CN" altLang="en-US" dirty="0">
                    <a:solidFill>
                      <a:srgbClr val="FF0066"/>
                    </a:solidFill>
                  </a:rPr>
                  <a:t> </a:t>
                </a:r>
                <a:endParaRPr lang="zh-CN" altLang="en-US" dirty="0">
                  <a:solidFill>
                    <a:srgbClr val="FF0066"/>
                  </a:solidFill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467995" y="3996690"/>
                <a:ext cx="4687570" cy="1409065"/>
              </a:xfrm>
              <a:prstGeom prst="rect">
                <a:avLst/>
              </a:prstGeom>
              <a:blipFill rotWithShape="1">
                <a:blip r:embed="rId7"/>
                <a:stretch>
                  <a:fillRect l="-108" t="-361" r="-95" b="-315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35560" y="1196975"/>
            <a:ext cx="2964180" cy="20046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   Flow is formed in the collisions of two nuclei due to the compression and the pressure gradient developed in the colliding nuclei.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algn="just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www-aix.gsi.de/~kaos/html/images/img_exp/spefol_spot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4762" t="8408" r="1904" b="6552"/>
          <a:stretch>
            <a:fillRect/>
          </a:stretch>
        </p:blipFill>
        <p:spPr bwMode="auto">
          <a:xfrm>
            <a:off x="6732270" y="5085080"/>
            <a:ext cx="2312035" cy="17056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51435" y="31750"/>
                <a:ext cx="9057005" cy="65595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Extracting nEOS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endParaRPr lang="en-US" altLang="zh-CN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" y="31750"/>
                <a:ext cx="9057005" cy="6559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6936114" y="645662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FFFF00"/>
                </a:solidFill>
              </a:rPr>
              <a:t>KaoS</a:t>
            </a:r>
            <a:r>
              <a:rPr lang="en-US" altLang="zh-CN" dirty="0">
                <a:solidFill>
                  <a:srgbClr val="FFFF00"/>
                </a:solidFill>
              </a:rPr>
              <a:t> Collaboration</a:t>
            </a:r>
            <a:endParaRPr lang="en-US" altLang="zh-CN" dirty="0">
              <a:solidFill>
                <a:srgbClr val="FFFF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83895" y="1962785"/>
            <a:ext cx="7461250" cy="3084830"/>
            <a:chOff x="285801" y="791567"/>
            <a:chExt cx="8293097" cy="387504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5801" y="865652"/>
              <a:ext cx="4188971" cy="38009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4008" y="791567"/>
              <a:ext cx="3934890" cy="386156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79646" y="5733157"/>
            <a:ext cx="547260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i="0" u="none" strike="noStrike" baseline="0" dirty="0"/>
              <a:t>J. </a:t>
            </a:r>
            <a:r>
              <a:rPr lang="en-US" altLang="zh-CN" sz="1600" i="0" u="none" strike="noStrike" baseline="0" dirty="0" err="1"/>
              <a:t>Aichelin</a:t>
            </a:r>
            <a:r>
              <a:rPr lang="en-US" altLang="zh-CN" sz="1600" i="0" u="none" strike="noStrike" baseline="0" dirty="0"/>
              <a:t> and Che Ming Ko, </a:t>
            </a:r>
            <a:r>
              <a:rPr lang="nb-NO" altLang="zh-CN" sz="1600" b="1" i="0" u="none" strike="noStrike" baseline="0" dirty="0"/>
              <a:t>PRL </a:t>
            </a:r>
            <a:r>
              <a:rPr lang="nb-NO" altLang="zh-CN" sz="1600" i="0" u="none" strike="noStrike" baseline="0" dirty="0"/>
              <a:t>55,2661 (1985)</a:t>
            </a:r>
            <a:endParaRPr lang="nb-NO" altLang="zh-CN" sz="1600" i="0" u="none" strike="noStrike" baseline="0" dirty="0"/>
          </a:p>
          <a:p>
            <a:pPr algn="l"/>
            <a:r>
              <a:rPr lang="nb-NO" altLang="zh-CN" sz="1600" i="0" u="none" strike="noStrike" baseline="0" dirty="0"/>
              <a:t>C. Fuchs et al., </a:t>
            </a:r>
            <a:r>
              <a:rPr lang="nb-NO" altLang="zh-CN" sz="1600" b="1" i="0" u="none" strike="noStrike" baseline="0" dirty="0"/>
              <a:t>PRL</a:t>
            </a:r>
            <a:r>
              <a:rPr lang="nb-NO" altLang="zh-CN" sz="1600" i="0" u="none" strike="noStrike" baseline="0" dirty="0"/>
              <a:t> 86, 1974 </a:t>
            </a:r>
            <a:r>
              <a:rPr lang="en-US" altLang="zh-CN" sz="1600" i="0" u="none" strike="noStrike" baseline="0" dirty="0"/>
              <a:t>(2001)</a:t>
            </a:r>
            <a:endParaRPr lang="en-US" altLang="zh-CN" sz="1600" i="0" u="none" strike="noStrike" baseline="0" dirty="0"/>
          </a:p>
        </p:txBody>
      </p:sp>
      <p:sp>
        <p:nvSpPr>
          <p:cNvPr id="21" name="文本框 20"/>
          <p:cNvSpPr txBox="1"/>
          <p:nvPr/>
        </p:nvSpPr>
        <p:spPr>
          <a:xfrm>
            <a:off x="95250" y="6381115"/>
            <a:ext cx="663257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6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NewRomanPSMT"/>
              </a:rPr>
              <a:t>Insensitive in light system C+C; Higher sensitivity found at lower energies</a:t>
            </a:r>
            <a:endParaRPr lang="en-US" altLang="zh-CN" sz="1600" b="0" i="0" u="none" strike="noStrike" baseline="0" dirty="0">
              <a:solidFill>
                <a:schemeClr val="tx1">
                  <a:lumMod val="75000"/>
                  <a:lumOff val="25000"/>
                </a:schemeClr>
              </a:solidFill>
              <a:latin typeface="TimesNewRomanPSM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979985" y="1268442"/>
                <a:ext cx="46163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b="0" i="1" dirty="0">
                    <a:solidFill>
                      <a:srgbClr val="FF0066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   </a:t>
                </a:r>
                <a:r>
                  <a:rPr lang="en-US" altLang="zh-CN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altLang="zh-CN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)</a:t>
                </a:r>
                <a:r>
                  <a:rPr lang="en-US" altLang="zh-CN" b="0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 </a:t>
                </a:r>
                <a:endParaRPr lang="en-US" altLang="zh-CN" b="0" dirty="0">
                  <a:solidFill>
                    <a:srgbClr val="FF0066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66"/>
                    </a:solidFill>
                  </a:rPr>
                  <a:t> </a:t>
                </a:r>
                <a:endParaRPr lang="zh-CN" altLang="en-US" dirty="0">
                  <a:solidFill>
                    <a:srgbClr val="FF0066"/>
                  </a:solidFill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985" y="1268442"/>
                <a:ext cx="4616375" cy="553998"/>
              </a:xfrm>
              <a:prstGeom prst="rect">
                <a:avLst/>
              </a:prstGeom>
              <a:blipFill rotWithShape="1">
                <a:blip r:embed="rId6"/>
                <a:stretch>
                  <a:fillRect l="-1" t="-63" r="13" b="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755015" y="810260"/>
            <a:ext cx="7131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Production yield of strangeness is related to the properties of the medium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sym typeface="+mn-ea"/>
                  </a:rPr>
                  <a:t>Extracting nEOS from flow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 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sym typeface="+mn-ea"/>
                  </a:rPr>
                  <a:t>)</a:t>
                </a:r>
                <a:endParaRPr lang="zh-CN" altLang="en-US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 rotWithShape="1">
                <a:blip r:embed="rId1"/>
                <a:stretch>
                  <a:fillRect l="-4" t="-45" r="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155" y="764540"/>
            <a:ext cx="5963285" cy="4178300"/>
          </a:xfrm>
          <a:prstGeom prst="rect">
            <a:avLst/>
          </a:prstGeom>
        </p:spPr>
      </p:pic>
      <p:pic>
        <p:nvPicPr>
          <p:cNvPr id="12" name="Picture 4" descr="fopi_phas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4" b="18239"/>
          <a:stretch>
            <a:fillRect/>
          </a:stretch>
        </p:blipFill>
        <p:spPr bwMode="auto">
          <a:xfrm>
            <a:off x="59071" y="834981"/>
            <a:ext cx="2879319" cy="259401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5" name="文本框 14"/>
          <p:cNvSpPr txBox="1"/>
          <p:nvPr/>
        </p:nvSpPr>
        <p:spPr>
          <a:xfrm>
            <a:off x="539552" y="6310237"/>
            <a:ext cx="7344816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Systematics of azimuthal asymmetries in heavy ion collisions in the 1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regime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Reisdorf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 for FOPI collaboration,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NPA 876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(2012)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3144520" y="5085080"/>
                <a:ext cx="5952490" cy="43053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28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zh-CN" altLang="en-US" sz="2800" dirty="0">
                    <a:solidFill>
                      <a:srgbClr val="FF0066"/>
                    </a:solidFill>
                  </a:rPr>
                  <a:t> </a:t>
                </a:r>
                <a:endParaRPr lang="zh-CN" altLang="en-US" dirty="0">
                  <a:solidFill>
                    <a:srgbClr val="FF0066"/>
                  </a:solidFill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520" y="5085080"/>
                <a:ext cx="5952490" cy="430530"/>
              </a:xfrm>
              <a:prstGeom prst="rect">
                <a:avLst/>
              </a:prstGeom>
              <a:blipFill rotWithShape="1">
                <a:blip r:embed="rId4"/>
                <a:stretch>
                  <a:fillRect l="-85" t="-1180" r="-75" b="-1032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0" y="3860800"/>
            <a:ext cx="2969895" cy="9378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data favors a soft nuclear matter EOS!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anose="02010609060101010101" pitchFamily="49" charset="-122"/>
                    <a:cs typeface="+mj-cs"/>
                  </a:defRPr>
                </a:lvl1pPr>
              </a:lstStyle>
              <a:p>
                <a:r>
                  <a:rPr lang="en-US" altLang="zh-CN" sz="2800" b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800" b="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sz="2800" b="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 </m:t>
                    </m:r>
                  </m:oMath>
                </a14:m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</a:t>
                </a:r>
                <a:r>
                  <a:rPr lang="zh-CN" altLang="en-US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2800" b="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800" b="0" i="1" dirty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ratio </a:t>
                </a:r>
                <a:r>
                  <a:rPr lang="zh-CN" altLang="en-US" sz="2800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 rotWithShape="1">
                <a:blip r:embed="rId1"/>
                <a:stretch>
                  <a:fillRect l="-4" t="-45" r="1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949065" y="6550025"/>
            <a:ext cx="451866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FOPI collaboration , NPA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anose="02010600030101010101" pitchFamily="2" charset="-122"/>
              </a:rPr>
              <a:t>781 (2007) 459 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836930"/>
            <a:ext cx="3194050" cy="5522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3462973" y="739341"/>
            <a:ext cx="5662041" cy="4697730"/>
            <a:chOff x="3560137" y="1380221"/>
            <a:chExt cx="5662041" cy="46977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8"/>
                <p:cNvSpPr>
                  <a:spLocks noChangeArrowheads="1"/>
                </p:cNvSpPr>
                <p:nvPr/>
              </p:nvSpPr>
              <p:spPr bwMode="auto">
                <a:xfrm>
                  <a:off x="3560137" y="1380221"/>
                  <a:ext cx="5662041" cy="1427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IQMD: C.</a:t>
                  </a:r>
                  <a:r>
                    <a:rPr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Hartnack</a:t>
                  </a:r>
                  <a:r>
                    <a:rPr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et al, 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EPJA</a:t>
                  </a:r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1 (1998) 151</a:t>
                  </a:r>
                  <a:endPara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𝑠𝑦𝑚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p>
                        </m:sSubSup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zh-CN" alt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,  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  <a:p>
                  <a:pPr eaLnBrk="0" hangingPunct="0"/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here,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sym</m:t>
                          </m:r>
                        </m:sub>
                      </m:sSub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a14:m>
                  <a:endPara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0137" y="1380221"/>
                  <a:ext cx="5662041" cy="1427480"/>
                </a:xfrm>
                <a:prstGeom prst="rect">
                  <a:avLst/>
                </a:prstGeom>
                <a:blipFill rotWithShape="1">
                  <a:blip r:embed="rId3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757" y="3104246"/>
              <a:ext cx="4408805" cy="2973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接箭头连接符 10"/>
            <p:cNvCxnSpPr/>
            <p:nvPr/>
          </p:nvCxnSpPr>
          <p:spPr>
            <a:xfrm flipH="1">
              <a:off x="8070050" y="2898340"/>
              <a:ext cx="288032" cy="323443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3721100" y="5733415"/>
            <a:ext cx="5403850" cy="7067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000" dirty="0">
                <a:solidFill>
                  <a:srgbClr val="FF0066"/>
                </a:solidFill>
                <a:latin typeface="+mn-lt"/>
              </a:rPr>
              <a:t>Need a softer symmetry energy to make the pion production region more neutron-rich!</a:t>
            </a:r>
            <a:endParaRPr lang="en-US" altLang="zh-CN" sz="2000" dirty="0">
              <a:solidFill>
                <a:srgbClr val="FF0066"/>
              </a:solidFill>
              <a:latin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09914"/>
            <a:ext cx="9144000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b2e246f2-8177-4e06-af6d-2be23ba990b7}"/>
  <p:tag name="TABLE_ENDDRAG_ORIGIN_RECT" val="709*107"/>
  <p:tag name="TABLE_ENDDRAG_RECT" val="10*368*709*107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2686,&quot;width&quot;:3641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  <p:tag name="KSO_WM_DIAGRAM_VIRTUALLY_FRAME" val="{&quot;height&quot;:399.6,&quot;left&quot;:7.2,&quot;top&quot;:97.5,&quot;width&quot;:454.2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DIAGRAM_VIRTUALLY_FRAME" val="{&quot;height&quot;:399.6,&quot;left&quot;:7.2,&quot;top&quot;:97.5,&quot;width&quot;:454.2}"/>
</p:tagLst>
</file>

<file path=ppt/tags/tag247.xml><?xml version="1.0" encoding="utf-8"?>
<p:tagLst xmlns:p="http://schemas.openxmlformats.org/presentationml/2006/main">
  <p:tag name="KSO_WM_BEAUTIFY_FLAG" val=""/>
  <p:tag name="KSO_WM_DIAGRAM_VIRTUALLY_FRAME" val="{&quot;height&quot;:399.6,&quot;left&quot;:7.2,&quot;top&quot;:97.5,&quot;width&quot;:454.2}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PP_MARK_KEY" val="72de066b-ad54-4035-9b21-9d80e6eed411"/>
  <p:tag name="COMMONDATA" val="eyJoZGlkIjoiOTc0NmU5MTRjMDlkNzU1ZTEyOWNhMzcwN2IyZWIzNGQifQ==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338.31968503937,&quot;width&quot;:6438.149606299213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PLACING_PICTURE_USER_VIEWPORT" val="{&quot;height&quot;:7559,&quot;width&quot;:6724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20238</Words>
  <Application>WPS 演示</Application>
  <PresentationFormat>全屏显示(4:3)</PresentationFormat>
  <Paragraphs>949</Paragraphs>
  <Slides>57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90" baseType="lpstr">
      <vt:lpstr>Arial</vt:lpstr>
      <vt:lpstr>宋体</vt:lpstr>
      <vt:lpstr>Wingdings</vt:lpstr>
      <vt:lpstr>Book Antiqua</vt:lpstr>
      <vt:lpstr>微软雅黑</vt:lpstr>
      <vt:lpstr>楷体</vt:lpstr>
      <vt:lpstr>Courier New</vt:lpstr>
      <vt:lpstr>黑体</vt:lpstr>
      <vt:lpstr>Times New Roman</vt:lpstr>
      <vt:lpstr>Cambria Math</vt:lpstr>
      <vt:lpstr>Symbol</vt:lpstr>
      <vt:lpstr>Cambria Math</vt:lpstr>
      <vt:lpstr>Symbol</vt:lpstr>
      <vt:lpstr>TimesNewRomanPSMT</vt:lpstr>
      <vt:lpstr>MS Mincho</vt:lpstr>
      <vt:lpstr>Segoe Print</vt:lpstr>
      <vt:lpstr>Wingdings 3</vt:lpstr>
      <vt:lpstr>Symbol</vt:lpstr>
      <vt:lpstr>Arial Unicode MS</vt:lpstr>
      <vt:lpstr>Calibri</vt:lpstr>
      <vt:lpstr>Wingdings</vt:lpstr>
      <vt:lpstr>楷体_GB2312</vt:lpstr>
      <vt:lpstr>新宋体</vt:lpstr>
      <vt:lpstr>仿宋</vt:lpstr>
      <vt:lpstr>华文楷体</vt:lpstr>
      <vt:lpstr>Garamond</vt:lpstr>
      <vt:lpstr>Baskerville Old Face</vt:lpstr>
      <vt:lpstr>仿宋_GB2312</vt:lpstr>
      <vt:lpstr>MS PGothic</vt:lpstr>
      <vt:lpstr>仿宋_GB2312</vt:lpstr>
      <vt:lpstr>Times New Roman</vt:lpstr>
      <vt:lpstr>Sitka Display</vt:lpstr>
      <vt:lpstr>Office 主题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Model dependence of the probe of   ratio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So, a few words about constraining   </vt:lpstr>
      <vt:lpstr> Opportunies with  HIRFL 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CEE: The spectrometer for nuclear matter studies </vt:lpstr>
      <vt:lpstr>CEE Simulation studies: PID and coverage </vt:lpstr>
      <vt:lpstr>Simulation studies: PID with TOF </vt:lpstr>
      <vt:lpstr>The potential observables for EOS studies at CEE</vt:lpstr>
      <vt:lpstr>Intergration tests and  mass productions of the components</vt:lpstr>
      <vt:lpstr>PowerPoint 演示文稿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Isospin effects of IMF-IMF correlation function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zhigang</dc:creator>
  <cp:lastModifiedBy>巧書</cp:lastModifiedBy>
  <cp:revision>771</cp:revision>
  <dcterms:created xsi:type="dcterms:W3CDTF">2011-12-27T23:24:00Z</dcterms:created>
  <dcterms:modified xsi:type="dcterms:W3CDTF">2024-04-18T01:21:43Z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AB9CD41A4F874129AB646199584726BB_13</vt:lpwstr>
  </property>
  <property fmtid="{D5CDD505-2E9C-101B-9397-08002B2CF9AE}" pid="3" name="KSOProductBuildVer">
    <vt:lpwstr>2052-12.1.0.16417</vt:lpwstr>
  </property>
</Properties>
</file>