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8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58" r:id="rId15"/>
    <p:sldId id="269" r:id="rId16"/>
    <p:sldId id="270" r:id="rId17"/>
    <p:sldId id="271" r:id="rId18"/>
    <p:sldId id="272" r:id="rId19"/>
    <p:sldId id="273" r:id="rId20"/>
    <p:sldId id="274" r:id="rId21"/>
    <p:sldId id="328" r:id="rId22"/>
    <p:sldId id="329" r:id="rId23"/>
    <p:sldId id="330" r:id="rId24"/>
    <p:sldId id="325" r:id="rId25"/>
    <p:sldId id="326" r:id="rId26"/>
    <p:sldId id="327" r:id="rId27"/>
    <p:sldId id="333" r:id="rId28"/>
    <p:sldId id="33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302" r:id="rId37"/>
    <p:sldId id="331" r:id="rId38"/>
    <p:sldId id="283" r:id="rId39"/>
    <p:sldId id="282" r:id="rId40"/>
    <p:sldId id="284" r:id="rId41"/>
    <p:sldId id="332" r:id="rId42"/>
    <p:sldId id="305" r:id="rId43"/>
    <p:sldId id="309" r:id="rId44"/>
    <p:sldId id="310" r:id="rId45"/>
    <p:sldId id="311" r:id="rId46"/>
    <p:sldId id="312" r:id="rId47"/>
  </p:sldIdLst>
  <p:sldSz cx="9144000" cy="5143500" type="screen16x9"/>
  <p:notesSz cx="6858000" cy="9144000"/>
  <p:embeddedFontLst>
    <p:embeddedFont>
      <p:font typeface="Average" panose="020B0604020202020204" charset="0"/>
      <p:regular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onsolas" panose="020B0609020204030204" pitchFamily="49" charset="0"/>
      <p:regular r:id="rId54"/>
      <p:bold r:id="rId55"/>
      <p:italic r:id="rId56"/>
      <p:boldItalic r:id="rId57"/>
    </p:embeddedFont>
    <p:embeddedFont>
      <p:font typeface="Raleway" pitchFamily="2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80213-9BFC-1CE2-A3D9-19CDDB527304}" v="45" dt="2024-04-19T01:40:09.361"/>
    <p1510:client id="{819A52D9-43C1-B1DE-15A1-DD9BFD256E8B}" v="44" dt="2024-04-19T04:25:32.616"/>
    <p1510:client id="{B0D35EDA-8B7C-13CC-9AF4-78BC83A39284}" v="157" dt="2024-04-19T05:39:28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5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d5af644b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cd5af644b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cd5af644b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cd5af644b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d5af644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d5af644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6ec5d7a5a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6ec5d7a5a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d5af644b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cd5af644b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d5af644b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d5af644b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d5af644b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cd5af644b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d5af644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d5af644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d5af644b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cd5af644b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d95c9d30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d95c9d30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52d5ebd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52d5ebd8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d95c9d30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cd95c9d30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d95c9d30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cd95c9d30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7313f5b8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c7313f5b8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c7313f5b8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c7313f5b8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7313f5b8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c7313f5b8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c7313f5b8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c7313f5b8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b959a861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b959a861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7313f5b8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c7313f5b8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7313f5b8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c7313f5b8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2920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60ac62c1d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60ac62c1d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d95c9d30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cd95c9d30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d95c9d30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cd95c9d30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0610efa26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0610efa26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d95c9d30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d95c9d30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5600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60ac62c1d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60ac62c1d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c7313f5b8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c7313f5b85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c7313f5b85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c7313f5b85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60ac62c1d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60ac62c1d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5b959a861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5b959a861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d95c9d30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d95c9d30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b959a861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b959a861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7313f5b85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c7313f5b85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7313f5b8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c7313f5b8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7313f5b8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7313f5b8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d5af64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d5af64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aleway"/>
              <a:buNone/>
              <a:defRPr sz="52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4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9" name="Google Shape;59;p1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4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529406" y="481871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69" name="Google Shape;69;p1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465356" y="481376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6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78" name="Google Shape;78;p16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509706" y="48186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00" name="Google Shape;100;p2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0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9" name="Google Shape;109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36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9" name="Google Shape;119;p2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85175" y="10951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175" y="10951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r">
              <a:buNone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4511550"/>
            <a:ext cx="622825" cy="6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703225" y="4436525"/>
            <a:ext cx="3054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Exploring Nuclear Physics Across Energy Scales</a:t>
            </a:r>
            <a:endParaRPr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April 19th, 2024</a:t>
            </a:r>
            <a:endParaRPr sz="12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4">
            <a:alphaModFix/>
          </a:blip>
          <a:srcRect l="7832" t="12840" r="8485" b="11846"/>
          <a:stretch/>
        </p:blipFill>
        <p:spPr>
          <a:xfrm>
            <a:off x="8472452" y="4539111"/>
            <a:ext cx="671551" cy="6043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presentation/d/12fXgFym5_syMTsAt7qP1DkE1gf_IqQ3ggjprophj-YU/edit?usp=shari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andframework.github.io/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hyperlink" Target="https://bmex.de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hyperlink" Target="https://dr.ascsn.ne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cs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bandframework.github.io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cs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.ascsn.ne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ctrTitle"/>
          </p:nvPr>
        </p:nvSpPr>
        <p:spPr>
          <a:xfrm>
            <a:off x="311700" y="733025"/>
            <a:ext cx="8698500" cy="140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700"/>
              <a:t>Nuclear Structure in the Era of Bayesian Analyses​</a:t>
            </a:r>
            <a:endParaRPr sz="3700"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311700" y="2056625"/>
            <a:ext cx="85206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Kyle Godbey</a:t>
            </a:r>
            <a:endParaRPr sz="2500"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47658">
            <a:off x="3977900" y="2085425"/>
            <a:ext cx="5331548" cy="26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>
            <a:off x="252200" y="3194625"/>
            <a:ext cx="3890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Slides with videos: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https://docs.google.com/presentation/d/12fXgFym5_syMTsAt7qP1DkE1gf_IqQ3ggjprophj-YU/edit?usp=sharing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/>
        </p:nvSpPr>
        <p:spPr>
          <a:xfrm>
            <a:off x="3873475" y="4466400"/>
            <a:ext cx="4608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J.  D.  McDonnell,  N.  Schunck,  D.  Higdon,  J.  Sarich,  S.  M. Wild, and W. Nazarewicz, Uncertainty Quantification for Nuclear  Density  Functional  Theory  and  Information  Content  of New Measurements, Phys. Rev. Lett.114, 122501 (2015).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4" name="Google Shape;2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1375"/>
            <a:ext cx="3728700" cy="28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64525"/>
            <a:ext cx="4174675" cy="30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/>
        </p:nvSpPr>
        <p:spPr>
          <a:xfrm>
            <a:off x="3873475" y="4466400"/>
            <a:ext cx="460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K. Godbey, A. S. Umar, and C. Simenel, Theoretical uncertainty quantification for heavy-ion fusion Phys. Rev. C 106, L051602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25" y="592400"/>
            <a:ext cx="3791950" cy="3331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6"/>
          <p:cNvCxnSpPr/>
          <p:nvPr/>
        </p:nvCxnSpPr>
        <p:spPr>
          <a:xfrm>
            <a:off x="4223075" y="2478238"/>
            <a:ext cx="705600" cy="48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3" name="Google Shape;2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875" y="373450"/>
            <a:ext cx="3928025" cy="36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/>
        </p:nvSpPr>
        <p:spPr>
          <a:xfrm>
            <a:off x="3873475" y="4466400"/>
            <a:ext cx="460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K. Godbey, A. S. Umar, and C. Simenel, Theoretical uncertainty quantification for heavy-ion fusion Phys. Rev. C 106, L051602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9" name="Google Shape;2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875" y="373450"/>
            <a:ext cx="3928025" cy="36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00" y="362313"/>
            <a:ext cx="3873298" cy="371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37"/>
          <p:cNvCxnSpPr/>
          <p:nvPr/>
        </p:nvCxnSpPr>
        <p:spPr>
          <a:xfrm flipH="1">
            <a:off x="4432638" y="2244175"/>
            <a:ext cx="480600" cy="141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53825"/>
            <a:ext cx="85206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 Remark on Bayesian Analysis</a:t>
            </a:r>
            <a:endParaRPr sz="3200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311700" y="1032775"/>
            <a:ext cx="8400000" cy="16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 cornerstone: </a:t>
            </a:r>
            <a:r>
              <a:rPr lang="en" sz="2500" b="1"/>
              <a:t>Bayesian Calibration</a:t>
            </a:r>
            <a:endParaRPr sz="25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/>
              <a:t>Keep in mind that your statistical model is important as well! </a:t>
            </a:r>
            <a:endParaRPr sz="2500"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00" y="2841825"/>
            <a:ext cx="8839199" cy="154029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/>
          <p:nvPr/>
        </p:nvSpPr>
        <p:spPr>
          <a:xfrm>
            <a:off x="3749600" y="4669575"/>
            <a:ext cx="419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Borrowed from: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W. Nazarewicz, INT 22-1, 3/27-4/2 2022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/>
          <p:nvPr/>
        </p:nvSpPr>
        <p:spPr>
          <a:xfrm>
            <a:off x="3873475" y="4466400"/>
            <a:ext cx="4608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 Giuliani, K Godbey, E Bonilla, F Viens, J Piekarewicz, Bayes goes fast: Uncertainty quantification for a covariant energy density functional emulated by the reduced basis method,  Front. Phys., 10 (2023).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850" y="3435973"/>
            <a:ext cx="7394301" cy="10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25" y="609300"/>
            <a:ext cx="3450850" cy="26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83625"/>
            <a:ext cx="4332484" cy="32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/>
        </p:nvSpPr>
        <p:spPr>
          <a:xfrm>
            <a:off x="3873475" y="4466400"/>
            <a:ext cx="4608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 Giuliani, K Godbey, E Bonilla, F Viens, J Piekarewicz, Bayes goes fast: Uncertainty quantification for a covariant energy density functional emulated by the reduced basis method,  Front. Phys., 10 (2023).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00" y="131500"/>
            <a:ext cx="8102565" cy="41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/>
        </p:nvSpPr>
        <p:spPr>
          <a:xfrm>
            <a:off x="3873475" y="4466400"/>
            <a:ext cx="4608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 Giuliani, K Godbey, E Bonilla, F Viens, J Piekarewicz, Bayes goes fast: Uncertainty quantification for a covariant energy density functional emulated by the reduced basis method,  Front. Phys., 10 (2023).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950" y="208150"/>
            <a:ext cx="4610100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24775" cy="248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9302" y="0"/>
            <a:ext cx="40946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 txBox="1"/>
          <p:nvPr/>
        </p:nvSpPr>
        <p:spPr>
          <a:xfrm>
            <a:off x="0" y="3706300"/>
            <a:ext cx="460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P.-G. Reinhard, J O'Neal, S M. Wild, W Nazarewicz, Extended Fayans energy density functional: optimization and analysis,  Submitted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13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2"/>
          <p:cNvSpPr txBox="1"/>
          <p:nvPr/>
        </p:nvSpPr>
        <p:spPr>
          <a:xfrm>
            <a:off x="3556900" y="4510675"/>
            <a:ext cx="460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P.-G. Reinhard, J O'Neal, S M. Wild, W Nazarewicz, Extended Fayans energy density functional: optimization and analysis,  Submitted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/>
        </p:nvSpPr>
        <p:spPr>
          <a:xfrm>
            <a:off x="6035874" y="4488409"/>
            <a:ext cx="460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A. Hamaker et al., Nature Physics 17, 1408 (2021)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400" y="0"/>
            <a:ext cx="3109600" cy="4432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43"/>
          <p:cNvCxnSpPr/>
          <p:nvPr/>
        </p:nvCxnSpPr>
        <p:spPr>
          <a:xfrm rot="10800000">
            <a:off x="1249706" y="987355"/>
            <a:ext cx="0" cy="9948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43"/>
          <p:cNvCxnSpPr/>
          <p:nvPr/>
        </p:nvCxnSpPr>
        <p:spPr>
          <a:xfrm>
            <a:off x="1066645" y="1902574"/>
            <a:ext cx="29130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p43"/>
          <p:cNvCxnSpPr/>
          <p:nvPr/>
        </p:nvCxnSpPr>
        <p:spPr>
          <a:xfrm>
            <a:off x="1585763" y="1494737"/>
            <a:ext cx="0" cy="148200"/>
          </a:xfrm>
          <a:prstGeom prst="straightConnector1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43"/>
          <p:cNvSpPr/>
          <p:nvPr/>
        </p:nvSpPr>
        <p:spPr>
          <a:xfrm>
            <a:off x="1552145" y="1535030"/>
            <a:ext cx="67200" cy="675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cxnSp>
        <p:nvCxnSpPr>
          <p:cNvPr id="265" name="Google Shape;265;p43"/>
          <p:cNvCxnSpPr/>
          <p:nvPr/>
        </p:nvCxnSpPr>
        <p:spPr>
          <a:xfrm>
            <a:off x="1922838" y="1238743"/>
            <a:ext cx="0" cy="148200"/>
          </a:xfrm>
          <a:prstGeom prst="straightConnector1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Google Shape;266;p43"/>
          <p:cNvSpPr/>
          <p:nvPr/>
        </p:nvSpPr>
        <p:spPr>
          <a:xfrm>
            <a:off x="1889221" y="1279036"/>
            <a:ext cx="67200" cy="675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cxnSp>
        <p:nvCxnSpPr>
          <p:cNvPr id="267" name="Google Shape;267;p43"/>
          <p:cNvCxnSpPr/>
          <p:nvPr/>
        </p:nvCxnSpPr>
        <p:spPr>
          <a:xfrm>
            <a:off x="2268908" y="1328940"/>
            <a:ext cx="0" cy="148200"/>
          </a:xfrm>
          <a:prstGeom prst="straightConnector1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43"/>
          <p:cNvSpPr/>
          <p:nvPr/>
        </p:nvSpPr>
        <p:spPr>
          <a:xfrm>
            <a:off x="2235290" y="1369233"/>
            <a:ext cx="67200" cy="675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cxnSp>
        <p:nvCxnSpPr>
          <p:cNvPr id="269" name="Google Shape;269;p43"/>
          <p:cNvCxnSpPr/>
          <p:nvPr/>
        </p:nvCxnSpPr>
        <p:spPr>
          <a:xfrm>
            <a:off x="2523145" y="1130893"/>
            <a:ext cx="0" cy="148200"/>
          </a:xfrm>
          <a:prstGeom prst="straightConnector1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43"/>
          <p:cNvSpPr/>
          <p:nvPr/>
        </p:nvSpPr>
        <p:spPr>
          <a:xfrm>
            <a:off x="2489528" y="1171186"/>
            <a:ext cx="67200" cy="675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cxnSp>
        <p:nvCxnSpPr>
          <p:cNvPr id="271" name="Google Shape;271;p43"/>
          <p:cNvCxnSpPr/>
          <p:nvPr/>
        </p:nvCxnSpPr>
        <p:spPr>
          <a:xfrm>
            <a:off x="2779179" y="1360480"/>
            <a:ext cx="0" cy="148200"/>
          </a:xfrm>
          <a:prstGeom prst="straightConnector1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43"/>
          <p:cNvSpPr/>
          <p:nvPr/>
        </p:nvSpPr>
        <p:spPr>
          <a:xfrm>
            <a:off x="2745561" y="1400773"/>
            <a:ext cx="67200" cy="675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73" name="Google Shape;273;p43"/>
          <p:cNvSpPr/>
          <p:nvPr/>
        </p:nvSpPr>
        <p:spPr>
          <a:xfrm>
            <a:off x="1090156" y="1242605"/>
            <a:ext cx="2607728" cy="556187"/>
          </a:xfrm>
          <a:custGeom>
            <a:avLst/>
            <a:gdLst/>
            <a:ahLst/>
            <a:cxnLst/>
            <a:rect l="l" t="t" r="r" b="b"/>
            <a:pathLst>
              <a:path w="194534" h="41491" extrusionOk="0">
                <a:moveTo>
                  <a:pt x="0" y="41492"/>
                </a:moveTo>
                <a:cubicBezTo>
                  <a:pt x="16510" y="34619"/>
                  <a:pt x="66638" y="3093"/>
                  <a:pt x="99060" y="254"/>
                </a:cubicBezTo>
                <a:cubicBezTo>
                  <a:pt x="131482" y="-2585"/>
                  <a:pt x="178622" y="20425"/>
                  <a:pt x="194534" y="24459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74" name="Google Shape;274;p43"/>
          <p:cNvCxnSpPr/>
          <p:nvPr/>
        </p:nvCxnSpPr>
        <p:spPr>
          <a:xfrm rot="10800000" flipH="1">
            <a:off x="1023591" y="967284"/>
            <a:ext cx="2674200" cy="7140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5" name="Google Shape;27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156" y="1130894"/>
            <a:ext cx="98469" cy="14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4346" y="1951903"/>
            <a:ext cx="106957" cy="102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/>
          <p:nvPr/>
        </p:nvSpPr>
        <p:spPr>
          <a:xfrm>
            <a:off x="3311607" y="547125"/>
            <a:ext cx="107100" cy="1516800"/>
          </a:xfrm>
          <a:prstGeom prst="rect">
            <a:avLst/>
          </a:prstGeom>
          <a:solidFill>
            <a:srgbClr val="8E7CC3">
              <a:alpha val="38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7537" y="1749618"/>
            <a:ext cx="322293" cy="1024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43"/>
          <p:cNvCxnSpPr/>
          <p:nvPr/>
        </p:nvCxnSpPr>
        <p:spPr>
          <a:xfrm>
            <a:off x="3365090" y="1152540"/>
            <a:ext cx="0" cy="1482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43"/>
          <p:cNvSpPr/>
          <p:nvPr/>
        </p:nvSpPr>
        <p:spPr>
          <a:xfrm>
            <a:off x="3331472" y="1192834"/>
            <a:ext cx="67200" cy="67500"/>
          </a:xfrm>
          <a:prstGeom prst="ellipse">
            <a:avLst/>
          </a:prstGeom>
          <a:solidFill>
            <a:srgbClr val="99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81" name="Google Shape;28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0901" y="1168512"/>
            <a:ext cx="324225" cy="11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3"/>
          <p:cNvSpPr/>
          <p:nvPr/>
        </p:nvSpPr>
        <p:spPr>
          <a:xfrm>
            <a:off x="3698943" y="880689"/>
            <a:ext cx="428700" cy="1482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83" name="Google Shape;283;p43"/>
          <p:cNvSpPr txBox="1"/>
          <p:nvPr/>
        </p:nvSpPr>
        <p:spPr>
          <a:xfrm>
            <a:off x="3477552" y="800900"/>
            <a:ext cx="87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Model 1</a:t>
            </a:r>
            <a:endParaRPr sz="800">
              <a:solidFill>
                <a:srgbClr val="5959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4" name="Google Shape;284;p43"/>
          <p:cNvSpPr/>
          <p:nvPr/>
        </p:nvSpPr>
        <p:spPr>
          <a:xfrm>
            <a:off x="3700189" y="1509435"/>
            <a:ext cx="428700" cy="148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85" name="Google Shape;285;p43"/>
          <p:cNvSpPr txBox="1"/>
          <p:nvPr/>
        </p:nvSpPr>
        <p:spPr>
          <a:xfrm>
            <a:off x="3477552" y="1439750"/>
            <a:ext cx="871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rPr>
              <a:t>Model 2</a:t>
            </a:r>
            <a:endParaRPr sz="800">
              <a:solidFill>
                <a:srgbClr val="5959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43"/>
          <p:cNvSpPr txBox="1"/>
          <p:nvPr/>
        </p:nvSpPr>
        <p:spPr>
          <a:xfrm>
            <a:off x="369015" y="2667125"/>
            <a:ext cx="121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Data </a:t>
            </a:r>
            <a:r>
              <a:rPr lang="en" sz="1600" b="1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y</a:t>
            </a:r>
            <a:endParaRPr sz="1600" b="1">
              <a:solidFill>
                <a:srgbClr val="595959"/>
              </a:solidFill>
              <a:latin typeface="Raleway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87" name="Google Shape;287;p43"/>
          <p:cNvCxnSpPr/>
          <p:nvPr/>
        </p:nvCxnSpPr>
        <p:spPr>
          <a:xfrm>
            <a:off x="2347993" y="2805337"/>
            <a:ext cx="0" cy="221100"/>
          </a:xfrm>
          <a:prstGeom prst="straightConnector1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43"/>
          <p:cNvSpPr/>
          <p:nvPr/>
        </p:nvSpPr>
        <p:spPr>
          <a:xfrm>
            <a:off x="2314375" y="2865450"/>
            <a:ext cx="67200" cy="1008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Raleway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357813" y="3014925"/>
            <a:ext cx="2057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Collection of </a:t>
            </a:r>
            <a:endParaRPr sz="1600">
              <a:solidFill>
                <a:srgbClr val="595959"/>
              </a:solidFill>
              <a:latin typeface="Raleway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Models {M1, M2} </a:t>
            </a:r>
            <a:endParaRPr sz="1600" b="1">
              <a:solidFill>
                <a:srgbClr val="595959"/>
              </a:solidFill>
              <a:latin typeface="Raleway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90" name="Google Shape;290;p43"/>
          <p:cNvCxnSpPr/>
          <p:nvPr/>
        </p:nvCxnSpPr>
        <p:spPr>
          <a:xfrm rot="10800000">
            <a:off x="2264980" y="3324237"/>
            <a:ext cx="5355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43"/>
          <p:cNvCxnSpPr/>
          <p:nvPr/>
        </p:nvCxnSpPr>
        <p:spPr>
          <a:xfrm rot="10800000">
            <a:off x="2279103" y="3509547"/>
            <a:ext cx="5229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43"/>
          <p:cNvSpPr txBox="1"/>
          <p:nvPr/>
        </p:nvSpPr>
        <p:spPr>
          <a:xfrm>
            <a:off x="369037" y="3549725"/>
            <a:ext cx="1704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Target prediction </a:t>
            </a:r>
            <a:endParaRPr sz="1600" b="1">
              <a:solidFill>
                <a:srgbClr val="595959"/>
              </a:solidFill>
              <a:latin typeface="Raleway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93" name="Google Shape;293;p43"/>
          <p:cNvCxnSpPr/>
          <p:nvPr/>
        </p:nvCxnSpPr>
        <p:spPr>
          <a:xfrm>
            <a:off x="2415229" y="3773901"/>
            <a:ext cx="0" cy="2211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43"/>
          <p:cNvSpPr/>
          <p:nvPr/>
        </p:nvSpPr>
        <p:spPr>
          <a:xfrm>
            <a:off x="2381611" y="3834017"/>
            <a:ext cx="67200" cy="100800"/>
          </a:xfrm>
          <a:prstGeom prst="ellipse">
            <a:avLst/>
          </a:prstGeom>
          <a:solidFill>
            <a:srgbClr val="99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Raleway"/>
            </a:endParaRPr>
          </a:p>
        </p:txBody>
      </p:sp>
      <p:sp>
        <p:nvSpPr>
          <p:cNvPr id="295" name="Google Shape;295;p43"/>
          <p:cNvSpPr/>
          <p:nvPr/>
        </p:nvSpPr>
        <p:spPr>
          <a:xfrm>
            <a:off x="2833374" y="2745601"/>
            <a:ext cx="155400" cy="1331700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</a:endParaRPr>
          </a:p>
        </p:txBody>
      </p:sp>
      <p:sp>
        <p:nvSpPr>
          <p:cNvPr id="296" name="Google Shape;296;p43"/>
          <p:cNvSpPr txBox="1"/>
          <p:nvPr/>
        </p:nvSpPr>
        <p:spPr>
          <a:xfrm>
            <a:off x="2943142" y="2545828"/>
            <a:ext cx="1994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Objective:</a:t>
            </a:r>
            <a:endParaRPr sz="1900">
              <a:solidFill>
                <a:srgbClr val="595959"/>
              </a:solidFill>
              <a:latin typeface="Raleway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7" name="Google Shape;297;p43"/>
          <p:cNvSpPr txBox="1"/>
          <p:nvPr/>
        </p:nvSpPr>
        <p:spPr>
          <a:xfrm>
            <a:off x="3159378" y="2892203"/>
            <a:ext cx="24681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Estimate y</a:t>
            </a:r>
            <a:r>
              <a:rPr lang="en" sz="10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new</a:t>
            </a:r>
            <a:r>
              <a:rPr lang="en" sz="1600">
                <a:solidFill>
                  <a:srgbClr val="595959"/>
                </a:solidFill>
                <a:latin typeface="Raleway"/>
                <a:ea typeface="Comic Sans MS"/>
                <a:cs typeface="Comic Sans MS"/>
                <a:sym typeface="Comic Sans MS"/>
              </a:rPr>
              <a:t> with quantified uncertainties within a statistically justified framework</a:t>
            </a:r>
            <a:endParaRPr sz="1600" b="1">
              <a:solidFill>
                <a:srgbClr val="595959"/>
              </a:solidFill>
              <a:latin typeface="Raleway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Google Shape;259;p43">
            <a:extLst>
              <a:ext uri="{FF2B5EF4-FFF2-40B4-BE49-F238E27FC236}">
                <a16:creationId xmlns:a16="http://schemas.microsoft.com/office/drawing/2014/main" id="{0ECF383F-2ECB-7A60-7421-4F64209CF556}"/>
              </a:ext>
            </a:extLst>
          </p:cNvPr>
          <p:cNvSpPr txBox="1"/>
          <p:nvPr/>
        </p:nvSpPr>
        <p:spPr>
          <a:xfrm>
            <a:off x="320874" y="205870"/>
            <a:ext cx="460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 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r>
              <a:rPr lang="en" sz="800" dirty="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Pablo Giuliani</a:t>
            </a:r>
            <a:endParaRPr lang="en" sz="800" dirty="0">
              <a:solidFill>
                <a:srgbClr val="999999"/>
              </a:solidFill>
              <a:latin typeface="Raleway"/>
              <a:ea typeface="Raleway"/>
              <a:cs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4AFC0-7590-D8E5-947A-415ED434CF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" t="326" r="-183" b="-120"/>
          <a:stretch/>
        </p:blipFill>
        <p:spPr>
          <a:xfrm>
            <a:off x="6035874" y="0"/>
            <a:ext cx="3109881" cy="45403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311700" y="53825"/>
            <a:ext cx="85206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Talk Outline</a:t>
            </a:r>
            <a:endParaRPr sz="3200"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668400" y="990925"/>
            <a:ext cx="7938900" cy="30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Brief overview of some Bayesian resources </a:t>
            </a:r>
            <a:r>
              <a:rPr lang="en" sz="2800">
                <a:solidFill>
                  <a:schemeClr val="dk1"/>
                </a:solidFill>
              </a:rPr>
              <a:t>​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(Relatively) Recent highlights from the nuclear structure​ community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Perspectives on a credible Bayesian future</a:t>
            </a:r>
            <a:r>
              <a:rPr lang="en" sz="2800">
                <a:solidFill>
                  <a:schemeClr val="dk1"/>
                </a:solidFill>
              </a:rPr>
              <a:t>​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B998-F5DA-BE26-9F78-614FF21A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52631-E090-2AD8-12DB-9E966256C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38300-7D9C-BCE8-67DB-20067BF4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6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9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5CA-1CF9-E81D-C194-2A1BC76BF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8A9E2-CE28-D5FB-CCBE-B448A72F0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nuclear activity&#10;&#10;Description automatically generated">
            <a:extLst>
              <a:ext uri="{FF2B5EF4-FFF2-40B4-BE49-F238E27FC236}">
                <a16:creationId xmlns:a16="http://schemas.microsoft.com/office/drawing/2014/main" id="{19BF271A-2825-C605-63CF-7B887929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5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0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48B2-16AD-4C45-5DBA-FD5FD3F3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74563-CCA6-E7F3-F9B9-A85B3439F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nuclear model&#10;&#10;Description automatically generated">
            <a:extLst>
              <a:ext uri="{FF2B5EF4-FFF2-40B4-BE49-F238E27FC236}">
                <a16:creationId xmlns:a16="http://schemas.microsoft.com/office/drawing/2014/main" id="{F79A07E1-7268-4F78-5399-11346A14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5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970A-B58F-EDCB-34B0-9130530F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0208A-4F93-B5AD-80EC-8C8A5ACD0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EF409-629E-0042-512A-11674471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5"/>
            <a:ext cx="9143999" cy="5139788"/>
          </a:xfrm>
          <a:prstGeom prst="rect">
            <a:avLst/>
          </a:prstGeom>
        </p:spPr>
      </p:pic>
      <p:pic>
        <p:nvPicPr>
          <p:cNvPr id="5" name="Picture 4" descr="A graph of numbers and lines&#10;&#10;Description automatically generated">
            <a:extLst>
              <a:ext uri="{FF2B5EF4-FFF2-40B4-BE49-F238E27FC236}">
                <a16:creationId xmlns:a16="http://schemas.microsoft.com/office/drawing/2014/main" id="{5CE39F8C-B6D1-E4EB-BD8E-EBF27C2F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18" y="2323110"/>
            <a:ext cx="2627352" cy="25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43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1F70E-D878-F05E-6025-59729EA52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7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9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5052-45AB-52FB-E3A8-8B4B9D1C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A50E3-EA9A-38DD-0533-75894FE24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1FB8F-B9E1-24CB-9E20-C5B61C90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5"/>
            <a:ext cx="9143999" cy="51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68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5052-45AB-52FB-E3A8-8B4B9D1C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A50E3-EA9A-38DD-0533-75894FE24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1FB8F-B9E1-24CB-9E20-C5B61C90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5"/>
            <a:ext cx="9143999" cy="5139788"/>
          </a:xfrm>
          <a:prstGeom prst="rect">
            <a:avLst/>
          </a:prstGeom>
        </p:spPr>
      </p:pic>
      <p:pic>
        <p:nvPicPr>
          <p:cNvPr id="5" name="Picture 4" descr="Refer to caption">
            <a:extLst>
              <a:ext uri="{FF2B5EF4-FFF2-40B4-BE49-F238E27FC236}">
                <a16:creationId xmlns:a16="http://schemas.microsoft.com/office/drawing/2014/main" id="{49958F01-E693-480B-170A-E1E991A70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9" y="1017875"/>
            <a:ext cx="8517700" cy="37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86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5052-45AB-52FB-E3A8-8B4B9D1C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1FB8F-B9E1-24CB-9E20-C5B61C909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" r="-81" b="81358"/>
          <a:stretch/>
        </p:blipFill>
        <p:spPr>
          <a:xfrm>
            <a:off x="0" y="0"/>
            <a:ext cx="9151432" cy="956290"/>
          </a:xfrm>
          <a:prstGeom prst="rect">
            <a:avLst/>
          </a:prstGeom>
        </p:spPr>
      </p:pic>
      <p:pic>
        <p:nvPicPr>
          <p:cNvPr id="6" name="Picture 5" descr="Refer to caption">
            <a:extLst>
              <a:ext uri="{FF2B5EF4-FFF2-40B4-BE49-F238E27FC236}">
                <a16:creationId xmlns:a16="http://schemas.microsoft.com/office/drawing/2014/main" id="{DE0BF5AD-99F6-7DBF-A0DD-14AC18C6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0" y="1639475"/>
            <a:ext cx="9158101" cy="16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5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1352030"/>
            <a:ext cx="9144000" cy="784755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-34850" y="961800"/>
            <a:ext cx="91107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>
                <a:solidFill>
                  <a:schemeClr val="lt1"/>
                </a:solidFill>
              </a:rPr>
              <a:t>What’s Next?</a:t>
            </a:r>
            <a:endParaRPr sz="56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>
            <a:spLocks noGrp="1"/>
          </p:cNvSpPr>
          <p:nvPr>
            <p:ph type="title"/>
          </p:nvPr>
        </p:nvSpPr>
        <p:spPr>
          <a:xfrm>
            <a:off x="311700" y="53825"/>
            <a:ext cx="85206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Areas of Need</a:t>
            </a:r>
            <a:endParaRPr sz="3200"/>
          </a:p>
        </p:txBody>
      </p:sp>
      <p:sp>
        <p:nvSpPr>
          <p:cNvPr id="309" name="Google Shape;309;p45"/>
          <p:cNvSpPr txBox="1">
            <a:spLocks noGrp="1"/>
          </p:cNvSpPr>
          <p:nvPr>
            <p:ph type="body" idx="1"/>
          </p:nvPr>
        </p:nvSpPr>
        <p:spPr>
          <a:xfrm>
            <a:off x="668400" y="990925"/>
            <a:ext cx="7938900" cy="4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Continued investment in interdisciplinary collaboration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Embrace open-source/open-science principles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Try to ensure accessibility and availability of results and methods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0"/>
            <a:ext cx="7429499" cy="448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50" y="3315375"/>
            <a:ext cx="2355700" cy="10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/>
          <p:nvPr/>
        </p:nvSpPr>
        <p:spPr>
          <a:xfrm>
            <a:off x="3463850" y="4620775"/>
            <a:ext cx="401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https://bandframework.github.io/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Reproducibility and Accessibility</a:t>
            </a:r>
            <a:endParaRPr sz="3200"/>
          </a:p>
        </p:txBody>
      </p:sp>
      <p:sp>
        <p:nvSpPr>
          <p:cNvPr id="315" name="Google Shape;315;p46"/>
          <p:cNvSpPr txBox="1"/>
          <p:nvPr/>
        </p:nvSpPr>
        <p:spPr>
          <a:xfrm>
            <a:off x="3385350" y="4622825"/>
            <a:ext cx="509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Y. Yamauchi, L. Buskirk, P. Giuliani, K. Godbey, Normalizing Flows for Bayesian Posteriors: Reproducibility and Deployment, (submitted) (2023). </a:t>
            </a:r>
            <a:endParaRPr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46"/>
          <p:cNvSpPr txBox="1"/>
          <p:nvPr/>
        </p:nvSpPr>
        <p:spPr>
          <a:xfrm>
            <a:off x="510000" y="1098675"/>
            <a:ext cx="81240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Raleway"/>
                <a:ea typeface="Raleway"/>
                <a:cs typeface="Raleway"/>
                <a:sym typeface="Raleway"/>
              </a:rPr>
              <a:t>A few challenges include: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Char char="-"/>
            </a:pPr>
            <a:r>
              <a:rPr lang="en" sz="2800">
                <a:latin typeface="Raleway"/>
                <a:ea typeface="Raleway"/>
                <a:cs typeface="Raleway"/>
                <a:sym typeface="Raleway"/>
              </a:rPr>
              <a:t>Agility in the face of new data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Char char="-"/>
            </a:pPr>
            <a:r>
              <a:rPr lang="en" sz="2800">
                <a:latin typeface="Raleway"/>
                <a:ea typeface="Raleway"/>
                <a:cs typeface="Raleway"/>
                <a:sym typeface="Raleway"/>
              </a:rPr>
              <a:t>Efficiency of calibration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Char char="-"/>
            </a:pPr>
            <a:r>
              <a:rPr lang="en" sz="2800">
                <a:latin typeface="Raleway"/>
                <a:ea typeface="Raleway"/>
                <a:cs typeface="Raleway"/>
                <a:sym typeface="Raleway"/>
              </a:rPr>
              <a:t>Distribution of Bayesian posteriors (not just samples!)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Char char="-"/>
            </a:pPr>
            <a:r>
              <a:rPr lang="en" sz="2800">
                <a:latin typeface="Raleway"/>
                <a:ea typeface="Raleway"/>
                <a:cs typeface="Raleway"/>
                <a:sym typeface="Raleway"/>
              </a:rPr>
              <a:t>Traceability and reproducibility of results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Reproducibility and Accessibility</a:t>
            </a:r>
            <a:endParaRPr sz="3200"/>
          </a:p>
        </p:txBody>
      </p:sp>
      <p:sp>
        <p:nvSpPr>
          <p:cNvPr id="322" name="Google Shape;322;p47"/>
          <p:cNvSpPr txBox="1"/>
          <p:nvPr/>
        </p:nvSpPr>
        <p:spPr>
          <a:xfrm>
            <a:off x="510000" y="970800"/>
            <a:ext cx="81009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aleway"/>
                <a:ea typeface="Raleway"/>
                <a:cs typeface="Raleway"/>
                <a:sym typeface="Raleway"/>
              </a:rPr>
              <a:t>Our approach: use an ML approach to learn normalizing flows for the high-dimensional posterior distributions </a:t>
            </a:r>
            <a:endParaRPr sz="2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3" name="Google Shape;32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4746"/>
            <a:ext cx="9144000" cy="241985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7"/>
          <p:cNvSpPr txBox="1"/>
          <p:nvPr/>
        </p:nvSpPr>
        <p:spPr>
          <a:xfrm>
            <a:off x="3385350" y="4622825"/>
            <a:ext cx="509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Y. Yamauchi, L. Buskirk, P. Giuliani, K. Godbey, Normalizing Flows for Bayesian Posteriors: Reproducibility and Deployment, (submitted) (2023). </a:t>
            </a:r>
            <a:endParaRPr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Reproducibility and Accessibility</a:t>
            </a:r>
            <a:endParaRPr sz="3200"/>
          </a:p>
        </p:txBody>
      </p:sp>
      <p:sp>
        <p:nvSpPr>
          <p:cNvPr id="330" name="Google Shape;330;p48"/>
          <p:cNvSpPr txBox="1"/>
          <p:nvPr/>
        </p:nvSpPr>
        <p:spPr>
          <a:xfrm>
            <a:off x="510000" y="970800"/>
            <a:ext cx="81009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aleway"/>
                <a:ea typeface="Raleway"/>
                <a:cs typeface="Raleway"/>
                <a:sym typeface="Raleway"/>
              </a:rPr>
              <a:t>Our approach: use an ML approach to learn normalizing flows for the high-dimensional posterior distributions </a:t>
            </a:r>
            <a:endParaRPr sz="2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1" name="Google Shape;3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9946"/>
            <a:ext cx="9143999" cy="269845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8"/>
          <p:cNvSpPr txBox="1"/>
          <p:nvPr/>
        </p:nvSpPr>
        <p:spPr>
          <a:xfrm>
            <a:off x="3385350" y="4622825"/>
            <a:ext cx="509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Y. Yamauchi, L. Buskirk, P. Giuliani, K. Godbey, Normalizing Flows for Bayesian Posteriors: Reproducibility and Deployment, (submitted) (2023). </a:t>
            </a:r>
            <a:endParaRPr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0"/>
            <a:ext cx="5638401" cy="4561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9"/>
          <p:cNvSpPr txBox="1"/>
          <p:nvPr/>
        </p:nvSpPr>
        <p:spPr>
          <a:xfrm>
            <a:off x="3385350" y="4622825"/>
            <a:ext cx="509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Y. Yamauchi, L. Buskirk, P. Giuliani, K. Godbey, Normalizing Flows for Bayesian Posteriors: Reproducibility and Deployment, (submitted) (2023). </a:t>
            </a:r>
            <a:endParaRPr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Infrastructure Development</a:t>
            </a:r>
            <a:endParaRPr sz="3200"/>
          </a:p>
        </p:txBody>
      </p:sp>
      <p:pic>
        <p:nvPicPr>
          <p:cNvPr id="344" name="Google Shape;3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3864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0"/>
          <p:cNvSpPr txBox="1"/>
          <p:nvPr/>
        </p:nvSpPr>
        <p:spPr>
          <a:xfrm>
            <a:off x="4858175" y="4543400"/>
            <a:ext cx="351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https://bmex.dev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6" name="Google Shape;34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1625" y="3058450"/>
            <a:ext cx="1484950" cy="14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Current Ideas for Dynamics</a:t>
            </a:r>
            <a:endParaRPr sz="3200"/>
          </a:p>
        </p:txBody>
      </p:sp>
      <p:pic>
        <p:nvPicPr>
          <p:cNvPr id="507" name="Google Shape;50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1021650"/>
            <a:ext cx="57150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Current Ideas for Dynamics</a:t>
            </a:r>
            <a:endParaRPr sz="3200"/>
          </a:p>
        </p:txBody>
      </p:sp>
      <p:pic>
        <p:nvPicPr>
          <p:cNvPr id="2" name="Screen Recording 2024-04-11 at 3.13.03 PM">
            <a:hlinkClick r:id="" action="ppaction://media"/>
            <a:extLst>
              <a:ext uri="{FF2B5EF4-FFF2-40B4-BE49-F238E27FC236}">
                <a16:creationId xmlns:a16="http://schemas.microsoft.com/office/drawing/2014/main" id="{2B782BD2-366C-BA9F-2547-382E41470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0788" y="514350"/>
            <a:ext cx="416083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19175" cy="23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2"/>
          <p:cNvSpPr txBox="1"/>
          <p:nvPr/>
        </p:nvSpPr>
        <p:spPr>
          <a:xfrm>
            <a:off x="322075" y="2645975"/>
            <a:ext cx="307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https://dr.ascsn.net</a:t>
            </a: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9" name="Google Shape;35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700" y="80900"/>
            <a:ext cx="2581275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2"/>
          <p:cNvSpPr txBox="1"/>
          <p:nvPr/>
        </p:nvSpPr>
        <p:spPr>
          <a:xfrm>
            <a:off x="3642350" y="1825950"/>
            <a:ext cx="2707800" cy="86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Raleway"/>
                <a:ea typeface="Raleway"/>
                <a:cs typeface="Raleway"/>
                <a:sym typeface="Raleway"/>
              </a:rPr>
              <a:t>Always accepting new examples!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/>
        </p:nvSpPr>
        <p:spPr>
          <a:xfrm>
            <a:off x="4297384" y="4572000"/>
            <a:ext cx="4219616" cy="56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https://github.com/ascsn</a:t>
            </a: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2" name="Google Shape;35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478735" cy="41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3"/>
          <p:cNvSpPr txBox="1">
            <a:spLocks noGrp="1"/>
          </p:cNvSpPr>
          <p:nvPr>
            <p:ph type="title"/>
          </p:nvPr>
        </p:nvSpPr>
        <p:spPr>
          <a:xfrm>
            <a:off x="123200" y="72075"/>
            <a:ext cx="5618700" cy="11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aleway"/>
                <a:ea typeface="Raleway"/>
                <a:cs typeface="Raleway"/>
                <a:sym typeface="Raleway"/>
              </a:rPr>
              <a:t>Immense Gratitude to All Collaborators!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53"/>
          <p:cNvSpPr txBox="1"/>
          <p:nvPr/>
        </p:nvSpPr>
        <p:spPr>
          <a:xfrm>
            <a:off x="58175" y="3765025"/>
            <a:ext cx="5289000" cy="13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Computing Resources</a:t>
            </a:r>
            <a:endParaRPr sz="1300" u="sng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Australian National Computational Infrastructure Raijin and Gadi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Oak Ridge Leadership Computing Facility Summit and Frontier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Argonne Leadership Computing Facility Polaris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Texas A&amp;M High Performance Research Computing Terra and Ada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Michigan State University HPCC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53"/>
          <p:cNvSpPr txBox="1"/>
          <p:nvPr/>
        </p:nvSpPr>
        <p:spPr>
          <a:xfrm>
            <a:off x="241325" y="1173500"/>
            <a:ext cx="517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5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369" name="Google Shape;369;p53"/>
          <p:cNvSpPr txBox="1"/>
          <p:nvPr/>
        </p:nvSpPr>
        <p:spPr>
          <a:xfrm>
            <a:off x="88275" y="2812825"/>
            <a:ext cx="49836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Funding</a:t>
            </a:r>
            <a:endParaRPr sz="1300" u="sng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DOE NNSA Grant No. </a:t>
            </a: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DE-NA0004074</a:t>
            </a:r>
            <a:endParaRPr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DOE Grant Nos. DE-SC0013365, DE-SC0023175</a:t>
            </a:r>
            <a:endParaRPr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NSF CSSI Program No. 2004601</a:t>
            </a:r>
            <a:endParaRPr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0" name="Google Shape;3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500" y="875124"/>
            <a:ext cx="5137623" cy="2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0" y="3315375"/>
            <a:ext cx="2355700" cy="10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3463850" y="4620775"/>
            <a:ext cx="401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https://bandframework.github.io/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7450" y="183674"/>
            <a:ext cx="4586150" cy="42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62550" y="934933"/>
            <a:ext cx="4141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Online:</a:t>
            </a:r>
            <a:endParaRPr sz="18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https://bandframework.github.io/</a:t>
            </a:r>
            <a:endParaRPr sz="18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On GitHub:</a:t>
            </a:r>
            <a:endParaRPr sz="18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https://github.com/bandframework/bandframework</a:t>
            </a:r>
            <a:endParaRPr sz="18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F5A00-1328-B718-0842-D66C8DF3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4" y="286455"/>
            <a:ext cx="8045533" cy="37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7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Path(s) Forward</a:t>
            </a:r>
            <a:endParaRPr sz="3200"/>
          </a:p>
        </p:txBody>
      </p:sp>
      <p:sp>
        <p:nvSpPr>
          <p:cNvPr id="525" name="Google Shape;525;p74"/>
          <p:cNvSpPr txBox="1"/>
          <p:nvPr/>
        </p:nvSpPr>
        <p:spPr>
          <a:xfrm>
            <a:off x="237150" y="1321225"/>
            <a:ext cx="78246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Low-energy, heavy ion reactions are very likely to be informative for questions across the nuclear science community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Continued developments in time-dependent microscopic many-body theories are vital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Other Avenues?</a:t>
            </a:r>
            <a:endParaRPr sz="3200"/>
          </a:p>
        </p:txBody>
      </p:sp>
      <p:sp>
        <p:nvSpPr>
          <p:cNvPr id="557" name="Google Shape;557;p78"/>
          <p:cNvSpPr txBox="1"/>
          <p:nvPr/>
        </p:nvSpPr>
        <p:spPr>
          <a:xfrm>
            <a:off x="307400" y="1168050"/>
            <a:ext cx="39510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aleway"/>
                <a:ea typeface="Raleway"/>
                <a:cs typeface="Raleway"/>
                <a:sym typeface="Raleway"/>
              </a:rPr>
              <a:t>Something currently being explored is reducing the dimensionality of our model space for Bayesian model mixing</a:t>
            </a:r>
            <a:endParaRPr sz="2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58" name="Google Shape;55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000" y="460275"/>
            <a:ext cx="3951077" cy="364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Other Avenues?</a:t>
            </a:r>
            <a:endParaRPr sz="3200"/>
          </a:p>
        </p:txBody>
      </p:sp>
      <p:pic>
        <p:nvPicPr>
          <p:cNvPr id="564" name="Google Shape;56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575" y="854075"/>
            <a:ext cx="4070625" cy="31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9"/>
          <p:cNvSpPr txBox="1"/>
          <p:nvPr/>
        </p:nvSpPr>
        <p:spPr>
          <a:xfrm>
            <a:off x="307400" y="1168050"/>
            <a:ext cx="3951000" cy="1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aleway"/>
                <a:ea typeface="Raleway"/>
                <a:cs typeface="Raleway"/>
                <a:sym typeface="Raleway"/>
              </a:rPr>
              <a:t>Something currently being explored is reducing the dimensionality of our model space for Bayesian model mixing</a:t>
            </a:r>
            <a:endParaRPr sz="23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25950" cy="22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2800" y="3052650"/>
            <a:ext cx="5830777" cy="12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80"/>
          <p:cNvSpPr txBox="1"/>
          <p:nvPr/>
        </p:nvSpPr>
        <p:spPr>
          <a:xfrm rot="-2488407">
            <a:off x="2621479" y="3087635"/>
            <a:ext cx="1720892" cy="431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PRELIMINARY</a:t>
            </a:r>
            <a:endParaRPr sz="1600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573" name="Google Shape;573;p80"/>
          <p:cNvCxnSpPr/>
          <p:nvPr/>
        </p:nvCxnSpPr>
        <p:spPr>
          <a:xfrm>
            <a:off x="2378975" y="1783025"/>
            <a:ext cx="1029900" cy="1120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4" name="Google Shape;574;p80"/>
          <p:cNvSpPr txBox="1"/>
          <p:nvPr/>
        </p:nvSpPr>
        <p:spPr>
          <a:xfrm rot="2889030">
            <a:off x="1902182" y="2212306"/>
            <a:ext cx="1540073" cy="61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Dimensionality Reduction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75" name="Google Shape;575;p80"/>
          <p:cNvCxnSpPr/>
          <p:nvPr/>
        </p:nvCxnSpPr>
        <p:spPr>
          <a:xfrm rot="10800000">
            <a:off x="5239450" y="4300225"/>
            <a:ext cx="0" cy="443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p80"/>
          <p:cNvSpPr txBox="1"/>
          <p:nvPr/>
        </p:nvSpPr>
        <p:spPr>
          <a:xfrm>
            <a:off x="4974875" y="4768275"/>
            <a:ext cx="56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Fast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77" name="Google Shape;577;p80"/>
          <p:cNvCxnSpPr>
            <a:stCxn id="578" idx="0"/>
          </p:cNvCxnSpPr>
          <p:nvPr/>
        </p:nvCxnSpPr>
        <p:spPr>
          <a:xfrm rot="10800000">
            <a:off x="6809000" y="4295100"/>
            <a:ext cx="719700" cy="44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8" name="Google Shape;578;p80"/>
          <p:cNvSpPr txBox="1"/>
          <p:nvPr/>
        </p:nvSpPr>
        <p:spPr>
          <a:xfrm>
            <a:off x="7029500" y="4743300"/>
            <a:ext cx="99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Accurate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79" name="Google Shape;579;p80"/>
          <p:cNvCxnSpPr>
            <a:stCxn id="578" idx="0"/>
          </p:cNvCxnSpPr>
          <p:nvPr/>
        </p:nvCxnSpPr>
        <p:spPr>
          <a:xfrm rot="10800000" flipH="1">
            <a:off x="7528700" y="4299900"/>
            <a:ext cx="662400" cy="443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Correlations Between Structure and Reactions</a:t>
            </a:r>
            <a:endParaRPr sz="3200"/>
          </a:p>
        </p:txBody>
      </p:sp>
      <p:pic>
        <p:nvPicPr>
          <p:cNvPr id="585" name="Google Shape;58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500" y="1077100"/>
            <a:ext cx="3873298" cy="37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1"/>
          <p:cNvSpPr txBox="1"/>
          <p:nvPr/>
        </p:nvSpPr>
        <p:spPr>
          <a:xfrm>
            <a:off x="233575" y="1744925"/>
            <a:ext cx="4071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V</a:t>
            </a:r>
            <a:r>
              <a:rPr lang="en" sz="2000" baseline="-25000">
                <a:latin typeface="Raleway"/>
                <a:ea typeface="Raleway"/>
                <a:cs typeface="Raleway"/>
                <a:sym typeface="Raleway"/>
              </a:rPr>
              <a:t>barrier</a:t>
            </a: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 is a quantity extracted from fusion cross sections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Nothing precludes a comparison to cross sections directly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68798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/>
        </p:nvSpPr>
        <p:spPr>
          <a:xfrm>
            <a:off x="4858950" y="27975"/>
            <a:ext cx="19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Slide from Pablo Giuliani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3993078" y="4572000"/>
            <a:ext cx="4523922" cy="56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https://github.com/ascsn</a:t>
            </a: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478735" cy="41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/>
        </p:nvSpPr>
        <p:spPr>
          <a:xfrm>
            <a:off x="4671343" y="4491453"/>
            <a:ext cx="394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https://forum.ascsn.net</a:t>
            </a: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87" y="0"/>
            <a:ext cx="8916025" cy="442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1352030"/>
            <a:ext cx="9144000" cy="784755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-34850" y="961800"/>
            <a:ext cx="91107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>
                <a:solidFill>
                  <a:schemeClr val="lt1"/>
                </a:solidFill>
              </a:rPr>
              <a:t>Highlights</a:t>
            </a:r>
            <a:endParaRPr sz="56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10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EDF Calibration</a:t>
            </a:r>
            <a:endParaRPr sz="3200"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024" y="0"/>
            <a:ext cx="4565674" cy="40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3873475" y="4466400"/>
            <a:ext cx="4608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Image Credit: 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J.  D.  McDonnell,  N.  Schunck,  D.  Higdon,  J.  Sarich,  S.  M. Wild, and W. Nazarewicz, Uncertainty Quantification for Nuclear  Density  Functional  Theory  and  Information  Content  of New Measurements, Phys. Rev. Lett.114, 122501 (2015).</a:t>
            </a:r>
            <a:endParaRPr sz="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11209"/>
            <a:ext cx="9144000" cy="42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577" y="1197663"/>
            <a:ext cx="3167100" cy="22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45</Slides>
  <Notes>37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Simple Light</vt:lpstr>
      <vt:lpstr>Geometric</vt:lpstr>
      <vt:lpstr>Nuclear Structure in the Era of Bayesian Analyses​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</vt:lpstr>
      <vt:lpstr>EDF Calibration</vt:lpstr>
      <vt:lpstr>PowerPoint Presentation</vt:lpstr>
      <vt:lpstr>PowerPoint Presentation</vt:lpstr>
      <vt:lpstr>PowerPoint Presentation</vt:lpstr>
      <vt:lpstr>A Remark on Bayesian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Areas of Need</vt:lpstr>
      <vt:lpstr>Reproducibility and Accessibility</vt:lpstr>
      <vt:lpstr>Reproducibility and Accessibility</vt:lpstr>
      <vt:lpstr>Reproducibility and Accessibility</vt:lpstr>
      <vt:lpstr>PowerPoint Presentation</vt:lpstr>
      <vt:lpstr>Infrastructure Development</vt:lpstr>
      <vt:lpstr>Current Ideas for Dynamics</vt:lpstr>
      <vt:lpstr>Current Ideas for Dynamics</vt:lpstr>
      <vt:lpstr>PowerPoint Presentation</vt:lpstr>
      <vt:lpstr>PowerPoint Presentation</vt:lpstr>
      <vt:lpstr>Immense Gratitude to All Collaborators!</vt:lpstr>
      <vt:lpstr>PowerPoint Presentation</vt:lpstr>
      <vt:lpstr>Path(s) Forward</vt:lpstr>
      <vt:lpstr>Other Avenues?</vt:lpstr>
      <vt:lpstr>Other Avenues?</vt:lpstr>
      <vt:lpstr>PowerPoint Presentation</vt:lpstr>
      <vt:lpstr>Correlations Between Structure and Reactions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Structure in the Era of Bayesian Analyses​</dc:title>
  <cp:revision>86</cp:revision>
  <dcterms:modified xsi:type="dcterms:W3CDTF">2024-04-19T05:43:48Z</dcterms:modified>
</cp:coreProperties>
</file>