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456" r:id="rId4"/>
    <p:sldId id="457" r:id="rId5"/>
    <p:sldId id="272" r:id="rId6"/>
    <p:sldId id="458" r:id="rId7"/>
    <p:sldId id="273" r:id="rId8"/>
    <p:sldId id="274" r:id="rId9"/>
    <p:sldId id="464" r:id="rId10"/>
    <p:sldId id="459" r:id="rId11"/>
    <p:sldId id="268" r:id="rId12"/>
    <p:sldId id="258" r:id="rId13"/>
    <p:sldId id="275" r:id="rId14"/>
    <p:sldId id="451" r:id="rId15"/>
    <p:sldId id="463" r:id="rId16"/>
    <p:sldId id="461" r:id="rId17"/>
    <p:sldId id="259" r:id="rId18"/>
    <p:sldId id="447" r:id="rId19"/>
    <p:sldId id="460" r:id="rId20"/>
    <p:sldId id="466" r:id="rId21"/>
    <p:sldId id="465" r:id="rId22"/>
    <p:sldId id="462" r:id="rId23"/>
    <p:sldId id="263" r:id="rId24"/>
    <p:sldId id="45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7" autoAdjust="0"/>
    <p:restoredTop sz="94635" autoAdjust="0"/>
  </p:normalViewPr>
  <p:slideViewPr>
    <p:cSldViewPr snapToGrid="0">
      <p:cViewPr varScale="1">
        <p:scale>
          <a:sx n="108" d="100"/>
          <a:sy n="108" d="100"/>
        </p:scale>
        <p:origin x="2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53329-03B9-4C57-836D-DC1D7834FBE1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5041E-4C17-45D5-BED4-F8FB352F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FF0C-922C-CF9A-620F-BE4C00E6B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C8DB5-58B8-F818-F3A6-2D246CB9E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32AE-A909-A924-494B-39A334AB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6C7-18B7-488B-9F5E-E415E5E9E940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A8ED-E726-A7C0-D040-ECEAD184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B3B13-D58B-AB2A-28D3-BC9633FC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BD66-B6D5-5A0A-5E32-9C7C4AE4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33BFA-10EB-16FC-CB7B-40BF41A64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92A1-5D5F-9AB2-226F-5E54C337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79AD-0BCA-424D-8BEF-33B341A84873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A7742-1275-C494-EE44-527D6F20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F58BF-DC9C-53B3-9D98-B924B7FD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4E7E6-F303-9558-EBC0-6C17CD9A8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1479C-C526-5A1D-DC12-ED8062D50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DCF45-B054-D123-8A47-9D7A924C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7663-DC25-46A9-AABE-75BF75E7641A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7497-36D9-8DE5-8667-FEF1AD03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AA164-746D-3938-9216-9D1435A4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AD58-2C30-DB47-6B7B-A529DD22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5F48-52B1-509B-CA8F-1F0E057A4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93D62-0FC0-66A6-808F-7F15CDCF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610-1A3C-4807-9F72-73A9602AF640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DDB65-FD60-9CD0-3789-1A0A7EE4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3F2DE-27C2-3269-B395-751DD352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9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94B8-37C8-704B-2B45-A090D972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0A0F2-FADE-0D41-8A10-50DF043D2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C385A-21A0-C6B7-6F27-A4330E58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C24E-EDBB-42BC-91D2-513DCA5E1E5D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DE128-EFB7-5575-8073-EAD32EE6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1FCC0-97B1-7C25-6EA7-5EA50051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82AB-F6C9-6C31-93FE-5E4F8600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6519A-7691-004C-78DB-1B4AC3212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221A7-D115-D860-2CC5-ECD220162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44847-A6D6-C614-EE7B-75E5A525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3687-9487-4B21-B447-5383BA254888}" type="datetime6">
              <a:rPr lang="en-US" smtClean="0"/>
              <a:t>April 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439CD-635A-7B58-1AB3-286CFDD3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25FD8-AC89-5755-89DC-12C89435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3A70-13C8-FDD7-B96F-F764C31A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7358D-7272-8EDB-0981-1BBC3F75A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D4FEA-52F4-2A81-46D8-887784496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69A21-BB55-7815-B495-93F7289B7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88354-1E3A-4EC1-7F0B-5BD29434B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DAB9D-C1D9-EE4B-2079-3EA532D8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1817-80F0-4FF1-9850-D69EAECD136A}" type="datetime6">
              <a:rPr lang="en-US" smtClean="0"/>
              <a:t>April 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05C1C-61A1-F037-3D5C-BCCC7BB2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0F693-FD54-E853-90D8-739955D9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5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8496-B00D-C0E3-4842-1D355335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7ED65-07FC-BA9A-A150-120F2F8F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2E62-9E88-42FB-9580-47352140369B}" type="datetime6">
              <a:rPr lang="en-US" smtClean="0"/>
              <a:t>April 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BBC3C-0EBE-8AE7-3736-B1500DB0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E1201-7662-7422-84BC-56FA7F7A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7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68960-8CDE-AB1F-2F4A-4E9D7312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24AE-B0EE-4DD5-B60E-96D7F1B373E3}" type="datetime6">
              <a:rPr lang="en-US" smtClean="0"/>
              <a:t>April 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A9239-4DE5-6069-2B56-48C0E308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A46F5-4477-ECAA-9942-3BD41C22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7943-322B-A13E-56A8-B535434F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D80C0-459A-2784-8F78-F79C4D32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52ED5-9364-6884-0E5D-9908B5947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67713-4668-79BE-AE39-AA58D28C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10FF-897E-4664-A5FE-F562B69DCA39}" type="datetime6">
              <a:rPr lang="en-US" smtClean="0"/>
              <a:t>April 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96A1E-2F19-2E95-1E6F-BD38E3BA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B263C-7196-0637-80BB-D1167203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A78A-B532-9518-096F-CDDB1A8F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2E6E3-F3A0-0946-9A2F-7D4086DAA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A44F9-EA51-6E6B-5F92-2C9BAEDF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B6A65-F2BA-9A7A-98E7-A4C4300E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8F3C-757D-41E6-B640-31A12E83C454}" type="datetime6">
              <a:rPr lang="en-US" smtClean="0"/>
              <a:t>April 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69C2E-ADC3-D958-62B8-443523A7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E81F9-31E0-DF93-56B8-20EED3B3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6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A350C-902D-6E13-7310-6D487636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364F9-69CD-681D-0212-6B1E95503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AFBBB-5608-7F53-7521-312AA5C9B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7A862-AA28-4FEF-A7C9-11851DF407D8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A7D74-4D86-DD3F-38F8-023A7CEE8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21F3-1704-E7C4-FB5A-C5EFB11CD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9411-1C2D-4461-8E44-9B74E11A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3.png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909.08446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910.02922" TargetMode="Externa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4.08581" TargetMode="External"/><Relationship Id="rId2" Type="http://schemas.openxmlformats.org/officeDocument/2006/relationships/hyperlink" Target="https://arxiv.org/abs/2209.1303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5" Type="http://schemas.openxmlformats.org/officeDocument/2006/relationships/hyperlink" Target="https://arxiv.org/abs/2110.04269" TargetMode="External"/><Relationship Id="rId4" Type="http://schemas.openxmlformats.org/officeDocument/2006/relationships/hyperlink" Target="https://arxiv.org/abs/2007.03635" TargetMode="Externa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3" Type="http://schemas.openxmlformats.org/officeDocument/2006/relationships/image" Target="../media/image34.png"/><Relationship Id="rId12" Type="http://schemas.openxmlformats.org/officeDocument/2006/relationships/image" Target="../media/image2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11" Type="http://schemas.openxmlformats.org/officeDocument/2006/relationships/image" Target="../media/image230.png"/><Relationship Id="rId15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arxiv.org/abs/2401.1169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10.0426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711.07090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arxiv.org/abs/2310.19419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arxiv.org/abs/2203.05528" TargetMode="External"/><Relationship Id="rId5" Type="http://schemas.openxmlformats.org/officeDocument/2006/relationships/hyperlink" Target="https://arxiv.org/abs/2203.05284" TargetMode="External"/><Relationship Id="rId4" Type="http://schemas.openxmlformats.org/officeDocument/2006/relationships/hyperlink" Target="https://arxiv.org/abs/2212.0491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310.0222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1.1169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86DE-0FDD-4287-EAE5-08F3FEC2B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4186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Emulators for nuclear physics	across energy scales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BF8C6-BB08-B3DD-0F75-622574877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6820" y="370367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Xilin Zhang </a:t>
            </a:r>
          </a:p>
          <a:p>
            <a:r>
              <a:rPr lang="en-US" sz="3200" dirty="0"/>
              <a:t>Facility for Rare Isotope Beams</a:t>
            </a:r>
          </a:p>
          <a:p>
            <a:r>
              <a:rPr lang="en-US" sz="3200" dirty="0"/>
              <a:t>Michigan State University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2E004C-5A35-18B3-9E94-3CD77C8AD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570" y="3626098"/>
            <a:ext cx="1766860" cy="2082676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45EB723-DE2B-BE70-B874-7969B022D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9" y="3641500"/>
            <a:ext cx="2109728" cy="2109728"/>
          </a:xfrm>
          <a:prstGeom prst="rect">
            <a:avLst/>
          </a:prstGeom>
        </p:spPr>
      </p:pic>
      <p:pic>
        <p:nvPicPr>
          <p:cNvPr id="9" name="Picture 8" descr="A picture containing clipart, text&#10;&#10;Description automatically generated">
            <a:extLst>
              <a:ext uri="{FF2B5EF4-FFF2-40B4-BE49-F238E27FC236}">
                <a16:creationId xmlns:a16="http://schemas.microsoft.com/office/drawing/2014/main" id="{6538EEDF-72C9-FF62-9257-0960516F5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6" y="313924"/>
            <a:ext cx="3609075" cy="625376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1AA01A24-F6DD-8282-F8C8-8E54E8572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333" y="71661"/>
            <a:ext cx="2629333" cy="12074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41BDC9-2254-4F3C-31F4-B902515C0F22}"/>
              </a:ext>
            </a:extLst>
          </p:cNvPr>
          <p:cNvSpPr txBox="1"/>
          <p:nvPr/>
        </p:nvSpPr>
        <p:spPr>
          <a:xfrm>
            <a:off x="1884474" y="5840311"/>
            <a:ext cx="97733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Exploring nuclear physics across energy scales 2024: intersection between nuclear structure and high energy nuclear collisions, Beijing, China, April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E85F9-32A9-E98B-C313-076E1CAF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7EEE-F6FC-41BB-AED8-EF9A11852482}" type="datetime6">
              <a:rPr lang="en-US" smtClean="0"/>
              <a:t>April 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AD9D3-5D45-DD01-688F-83533D92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ED8BF4-1C60-0FD0-5E07-384BD96F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Model-driven emulators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E240CB-683C-58BF-2FDE-8422DFEDA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order reduction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D6F41-A541-A384-5D58-2135535E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07DF-D580-43C9-8A9D-335F23E5BCC5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56427-27AD-18F7-8A7B-71255C81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5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4E411D-17A7-D8EE-CC65-7C4F65799D6D}"/>
              </a:ext>
            </a:extLst>
          </p:cNvPr>
          <p:cNvCxnSpPr>
            <a:stCxn id="24" idx="0"/>
            <a:endCxn id="23" idx="0"/>
          </p:cNvCxnSpPr>
          <p:nvPr/>
        </p:nvCxnSpPr>
        <p:spPr>
          <a:xfrm flipV="1">
            <a:off x="3593018" y="2404971"/>
            <a:ext cx="102486" cy="2974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59755C4-7C1F-1B63-2C72-F632B6D4088A}"/>
              </a:ext>
            </a:extLst>
          </p:cNvPr>
          <p:cNvCxnSpPr>
            <a:cxnSpLocks/>
            <a:endCxn id="112" idx="2"/>
          </p:cNvCxnSpPr>
          <p:nvPr/>
        </p:nvCxnSpPr>
        <p:spPr>
          <a:xfrm flipV="1">
            <a:off x="8897251" y="2360238"/>
            <a:ext cx="755698" cy="1813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77C521A-13E4-F9D2-5FBE-593510723492}"/>
              </a:ext>
            </a:extLst>
          </p:cNvPr>
          <p:cNvCxnSpPr>
            <a:cxnSpLocks/>
          </p:cNvCxnSpPr>
          <p:nvPr/>
        </p:nvCxnSpPr>
        <p:spPr>
          <a:xfrm flipV="1">
            <a:off x="3696565" y="5862710"/>
            <a:ext cx="1243941" cy="1779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85E15AE-1FD0-488A-298F-05579C455290}"/>
              </a:ext>
            </a:extLst>
          </p:cNvPr>
          <p:cNvCxnSpPr>
            <a:cxnSpLocks/>
          </p:cNvCxnSpPr>
          <p:nvPr/>
        </p:nvCxnSpPr>
        <p:spPr>
          <a:xfrm flipV="1">
            <a:off x="3703083" y="5396985"/>
            <a:ext cx="1243941" cy="1779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96C978E-E37F-EFB5-6B43-F97153372A33}"/>
              </a:ext>
            </a:extLst>
          </p:cNvPr>
          <p:cNvGrpSpPr/>
          <p:nvPr/>
        </p:nvGrpSpPr>
        <p:grpSpPr>
          <a:xfrm>
            <a:off x="2812098" y="4481232"/>
            <a:ext cx="3335345" cy="2447495"/>
            <a:chOff x="6592494" y="3336781"/>
            <a:chExt cx="3948444" cy="278340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0CCFAD5-7AFF-1C91-3796-B08FA3ACBC88}"/>
                </a:ext>
              </a:extLst>
            </p:cNvPr>
            <p:cNvGrpSpPr/>
            <p:nvPr/>
          </p:nvGrpSpPr>
          <p:grpSpPr>
            <a:xfrm>
              <a:off x="6592494" y="3801731"/>
              <a:ext cx="2998691" cy="2318456"/>
              <a:chOff x="6712289" y="3931228"/>
              <a:chExt cx="3371389" cy="293063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7096D37-2FCB-7578-FEF4-EE7C962E60ED}"/>
                  </a:ext>
                </a:extLst>
              </p:cNvPr>
              <p:cNvGrpSpPr/>
              <p:nvPr/>
            </p:nvGrpSpPr>
            <p:grpSpPr>
              <a:xfrm>
                <a:off x="7273185" y="3931228"/>
                <a:ext cx="2810493" cy="2328059"/>
                <a:chOff x="1969324" y="3727861"/>
                <a:chExt cx="2810493" cy="2328059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7D814E6-B8BA-6C69-D940-BB1FC24B56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69324" y="6055920"/>
                  <a:ext cx="2802577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0EA3C9D-AF43-932A-0B58-3E0EAADB0D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00990" y="3727861"/>
                  <a:ext cx="0" cy="232805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9272142-969A-2588-3508-7F5546B2AE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77240" y="3751115"/>
                  <a:ext cx="2802577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B33B842C-501E-914C-361F-8E155AA586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4192" y="3727861"/>
                  <a:ext cx="0" cy="232805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2534171B-1EEE-4748-65E3-44C9D79160AC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845" y="6242447"/>
                    <a:ext cx="572296" cy="61941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2534171B-1EEE-4748-65E3-44C9D79160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7845" y="6242447"/>
                    <a:ext cx="572296" cy="61941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48D845F-E45D-D3BD-40B5-64D3A31C9D29}"/>
                      </a:ext>
                    </a:extLst>
                  </p:cNvPr>
                  <p:cNvSpPr txBox="1"/>
                  <p:nvPr/>
                </p:nvSpPr>
                <p:spPr>
                  <a:xfrm>
                    <a:off x="6712289" y="4890269"/>
                    <a:ext cx="583306" cy="61941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48D845F-E45D-D3BD-40B5-64D3A31C9D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2289" y="4890269"/>
                    <a:ext cx="583306" cy="61941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1097559D-FA97-9827-004E-6D2B1164ED40}"/>
                    </a:ext>
                  </a:extLst>
                </p:cNvPr>
                <p:cNvSpPr txBox="1"/>
                <p:nvPr/>
              </p:nvSpPr>
              <p:spPr>
                <a:xfrm>
                  <a:off x="6828220" y="3336781"/>
                  <a:ext cx="3712718" cy="525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Parameter space (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𝜽</m:t>
                      </m:r>
                    </m:oMath>
                  </a14:m>
                  <a:r>
                    <a:rPr lang="en-US" sz="2400" dirty="0"/>
                    <a:t>)</a:t>
                  </a:r>
                </a:p>
              </p:txBody>
            </p:sp>
          </mc:Choice>
          <mc:Fallback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1097559D-FA97-9827-004E-6D2B1164ED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8220" y="3336781"/>
                  <a:ext cx="3712718" cy="525027"/>
                </a:xfrm>
                <a:prstGeom prst="rect">
                  <a:avLst/>
                </a:prstGeom>
                <a:blipFill>
                  <a:blip r:embed="rId6"/>
                  <a:stretch>
                    <a:fillRect l="-3113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C25263B-4FA6-27AD-5319-77FB2D70E97F}"/>
              </a:ext>
            </a:extLst>
          </p:cNvPr>
          <p:cNvGrpSpPr/>
          <p:nvPr/>
        </p:nvGrpSpPr>
        <p:grpSpPr>
          <a:xfrm>
            <a:off x="7051963" y="977933"/>
            <a:ext cx="4635336" cy="5300847"/>
            <a:chOff x="910441" y="261257"/>
            <a:chExt cx="4635336" cy="530084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C18F9A-3777-2184-DF10-78C774468A2E}"/>
                </a:ext>
              </a:extLst>
            </p:cNvPr>
            <p:cNvCxnSpPr/>
            <p:nvPr/>
          </p:nvCxnSpPr>
          <p:spPr>
            <a:xfrm>
              <a:off x="2743200" y="261257"/>
              <a:ext cx="0" cy="316774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4963E8C-6573-B6F3-6411-AC0845BF14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200" y="3457203"/>
              <a:ext cx="2802577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BA6A15B-6393-FB7A-53E1-C034FCB2BE76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20" y="1295896"/>
              <a:ext cx="916380" cy="216130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C6E0823-4A78-A3C2-F60C-300FD0411A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441" y="3457203"/>
              <a:ext cx="1832759" cy="210490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4286238-99F2-E2D4-74F5-1B8DC7BA0AAC}"/>
                </a:ext>
              </a:extLst>
            </p:cNvPr>
            <p:cNvSpPr txBox="1"/>
            <p:nvPr/>
          </p:nvSpPr>
          <p:spPr>
            <a:xfrm rot="19467946">
              <a:off x="1826823" y="665994"/>
              <a:ext cx="9163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</a:rPr>
                <a:t>. . 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1204A88-8E41-5342-C5DE-7A7FD32D7AF5}"/>
                  </a:ext>
                </a:extLst>
              </p:cNvPr>
              <p:cNvSpPr txBox="1"/>
              <p:nvPr/>
            </p:nvSpPr>
            <p:spPr>
              <a:xfrm>
                <a:off x="4388625" y="3101290"/>
                <a:ext cx="3782960" cy="75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𝝍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1204A88-8E41-5342-C5DE-7A7FD32D7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625" y="3101290"/>
                <a:ext cx="3782960" cy="75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>
            <a:extLst>
              <a:ext uri="{FF2B5EF4-FFF2-40B4-BE49-F238E27FC236}">
                <a16:creationId xmlns:a16="http://schemas.microsoft.com/office/drawing/2014/main" id="{2707C31C-0CE9-0527-4FFB-B1C04410F909}"/>
              </a:ext>
            </a:extLst>
          </p:cNvPr>
          <p:cNvSpPr/>
          <p:nvPr/>
        </p:nvSpPr>
        <p:spPr>
          <a:xfrm rot="19088754">
            <a:off x="3388656" y="2147953"/>
            <a:ext cx="1957922" cy="2014617"/>
          </a:xfrm>
          <a:prstGeom prst="arc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F2A482F-A044-8F3E-B0DE-617842756D0F}"/>
              </a:ext>
            </a:extLst>
          </p:cNvPr>
          <p:cNvSpPr/>
          <p:nvPr/>
        </p:nvSpPr>
        <p:spPr>
          <a:xfrm rot="19088754">
            <a:off x="3286170" y="2445421"/>
            <a:ext cx="1957922" cy="2014617"/>
          </a:xfrm>
          <a:prstGeom prst="arc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FAFE8F-846D-903D-7425-FB905615D54B}"/>
              </a:ext>
            </a:extLst>
          </p:cNvPr>
          <p:cNvCxnSpPr/>
          <p:nvPr/>
        </p:nvCxnSpPr>
        <p:spPr>
          <a:xfrm flipV="1">
            <a:off x="4969393" y="2489047"/>
            <a:ext cx="102486" cy="2974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67D8B-AE2E-0088-98C3-3782AE7E7089}"/>
              </a:ext>
            </a:extLst>
          </p:cNvPr>
          <p:cNvCxnSpPr>
            <a:cxnSpLocks/>
          </p:cNvCxnSpPr>
          <p:nvPr/>
        </p:nvCxnSpPr>
        <p:spPr>
          <a:xfrm flipV="1">
            <a:off x="2499251" y="2734822"/>
            <a:ext cx="1093767" cy="17574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3FF593-0D5E-2058-C0E8-6271B0423890}"/>
              </a:ext>
            </a:extLst>
          </p:cNvPr>
          <p:cNvCxnSpPr>
            <a:cxnSpLocks/>
          </p:cNvCxnSpPr>
          <p:nvPr/>
        </p:nvCxnSpPr>
        <p:spPr>
          <a:xfrm flipV="1">
            <a:off x="2520561" y="2780036"/>
            <a:ext cx="2427725" cy="1723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87419B5-6880-35D3-FC37-9C33D8440A19}"/>
              </a:ext>
            </a:extLst>
          </p:cNvPr>
          <p:cNvGrpSpPr/>
          <p:nvPr/>
        </p:nvGrpSpPr>
        <p:grpSpPr>
          <a:xfrm>
            <a:off x="134472" y="1326717"/>
            <a:ext cx="5123157" cy="5300847"/>
            <a:chOff x="411375" y="261257"/>
            <a:chExt cx="5123157" cy="530084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2AD4372-4536-2E78-6B83-F654BD15FC53}"/>
                </a:ext>
              </a:extLst>
            </p:cNvPr>
            <p:cNvGrpSpPr/>
            <p:nvPr/>
          </p:nvGrpSpPr>
          <p:grpSpPr>
            <a:xfrm>
              <a:off x="899196" y="261257"/>
              <a:ext cx="4635336" cy="5300847"/>
              <a:chOff x="910441" y="261257"/>
              <a:chExt cx="4635336" cy="530084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E3C9994-7D72-ADAB-0051-8C309AA577AD}"/>
                  </a:ext>
                </a:extLst>
              </p:cNvPr>
              <p:cNvCxnSpPr/>
              <p:nvPr/>
            </p:nvCxnSpPr>
            <p:spPr>
              <a:xfrm>
                <a:off x="2743200" y="261257"/>
                <a:ext cx="0" cy="3167743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C4EA48-129A-16DB-83F7-CA4AFD2DED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43200" y="3457203"/>
                <a:ext cx="280257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59A4339-D541-0791-EE4F-1BF5D9A843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6820" y="1295896"/>
                <a:ext cx="916380" cy="2161306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53019B9-5621-87DA-16CC-5B4FA97A15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0441" y="3457203"/>
                <a:ext cx="1832759" cy="2104901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40F655-C552-6781-8BF3-D2DB7BE56C96}"/>
                  </a:ext>
                </a:extLst>
              </p:cNvPr>
              <p:cNvSpPr txBox="1"/>
              <p:nvPr/>
            </p:nvSpPr>
            <p:spPr>
              <a:xfrm rot="19467946">
                <a:off x="1826823" y="665994"/>
                <a:ext cx="9163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</a:rPr>
                  <a:t>. . .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027CB9E-0FF2-86A4-25F6-494A1B709A88}"/>
                    </a:ext>
                  </a:extLst>
                </p:cNvPr>
                <p:cNvSpPr txBox="1"/>
                <p:nvPr/>
              </p:nvSpPr>
              <p:spPr>
                <a:xfrm>
                  <a:off x="411375" y="1946686"/>
                  <a:ext cx="1849003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Solution vector (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𝝍</m:t>
                      </m:r>
                    </m:oMath>
                  </a14:m>
                  <a:r>
                    <a:rPr lang="en-US" sz="2400" dirty="0"/>
                    <a:t>) for an eqn. system</a:t>
                  </a:r>
                </a:p>
              </p:txBody>
            </p:sp>
          </mc:Choice>
          <mc:Fallback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027CB9E-0FF2-86A4-25F6-494A1B709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75" y="1946686"/>
                  <a:ext cx="1849003" cy="1569660"/>
                </a:xfrm>
                <a:prstGeom prst="rect">
                  <a:avLst/>
                </a:prstGeom>
                <a:blipFill>
                  <a:blip r:embed="rId8"/>
                  <a:stretch>
                    <a:fillRect l="-4950" t="-3101" b="-7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A1D3266-CD39-AC1E-83A8-8DFC62CA708A}"/>
              </a:ext>
            </a:extLst>
          </p:cNvPr>
          <p:cNvCxnSpPr>
            <a:cxnSpLocks/>
          </p:cNvCxnSpPr>
          <p:nvPr/>
        </p:nvCxnSpPr>
        <p:spPr>
          <a:xfrm flipV="1">
            <a:off x="3597970" y="2002345"/>
            <a:ext cx="156310" cy="67035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786D784-BFF6-9351-2825-891D01BF3693}"/>
              </a:ext>
            </a:extLst>
          </p:cNvPr>
          <p:cNvCxnSpPr>
            <a:cxnSpLocks/>
          </p:cNvCxnSpPr>
          <p:nvPr/>
        </p:nvCxnSpPr>
        <p:spPr>
          <a:xfrm flipV="1">
            <a:off x="3651132" y="2334359"/>
            <a:ext cx="568576" cy="30616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8BDD10-3C2D-93F3-080E-A05F71C941FE}"/>
              </a:ext>
            </a:extLst>
          </p:cNvPr>
          <p:cNvCxnSpPr>
            <a:cxnSpLocks/>
          </p:cNvCxnSpPr>
          <p:nvPr/>
        </p:nvCxnSpPr>
        <p:spPr>
          <a:xfrm flipV="1">
            <a:off x="3615021" y="1466030"/>
            <a:ext cx="759542" cy="119181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DAFC628-3035-EE96-AECF-39C803C740BE}"/>
                  </a:ext>
                </a:extLst>
              </p:cNvPr>
              <p:cNvSpPr txBox="1"/>
              <p:nvPr/>
            </p:nvSpPr>
            <p:spPr>
              <a:xfrm>
                <a:off x="7968342" y="5019170"/>
                <a:ext cx="4270156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0000"/>
                    </a:solidFill>
                  </a:rPr>
                  <a:t>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200" dirty="0"/>
                  <a:t> as compared to dim(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Variational (</a:t>
                </a:r>
                <a:r>
                  <a:rPr lang="en-US" sz="2200" dirty="0" err="1"/>
                  <a:t>Galerkin</a:t>
                </a:r>
                <a:r>
                  <a:rPr lang="en-US" sz="2200" dirty="0"/>
                  <a:t> in general) method for solving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200" dirty="0"/>
                  <a:t>-dim calculations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fast</a:t>
                </a: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DAFC628-3035-EE96-AECF-39C803C74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2" y="5019170"/>
                <a:ext cx="4270156" cy="1785104"/>
              </a:xfrm>
              <a:prstGeom prst="rect">
                <a:avLst/>
              </a:prstGeom>
              <a:blipFill>
                <a:blip r:embed="rId9"/>
                <a:stretch>
                  <a:fillRect l="-1569" t="-2048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A10F55F9-4ACE-586C-1099-067F0EA3AD15}"/>
              </a:ext>
            </a:extLst>
          </p:cNvPr>
          <p:cNvSpPr/>
          <p:nvPr/>
        </p:nvSpPr>
        <p:spPr>
          <a:xfrm>
            <a:off x="7980202" y="1333833"/>
            <a:ext cx="3574489" cy="3609060"/>
          </a:xfrm>
          <a:custGeom>
            <a:avLst/>
            <a:gdLst>
              <a:gd name="connsiteX0" fmla="*/ 308759 w 3755701"/>
              <a:gd name="connsiteY0" fmla="*/ 1943756 h 4078754"/>
              <a:gd name="connsiteX1" fmla="*/ 997528 w 3755701"/>
              <a:gd name="connsiteY1" fmla="*/ 530592 h 4078754"/>
              <a:gd name="connsiteX2" fmla="*/ 1757548 w 3755701"/>
              <a:gd name="connsiteY2" fmla="*/ 1159985 h 4078754"/>
              <a:gd name="connsiteX3" fmla="*/ 2244437 w 3755701"/>
              <a:gd name="connsiteY3" fmla="*/ 8078 h 4078754"/>
              <a:gd name="connsiteX4" fmla="*/ 3146961 w 3755701"/>
              <a:gd name="connsiteY4" fmla="*/ 388089 h 4078754"/>
              <a:gd name="connsiteX5" fmla="*/ 2980707 w 3755701"/>
              <a:gd name="connsiteY5" fmla="*/ 1029356 h 4078754"/>
              <a:gd name="connsiteX6" fmla="*/ 2648198 w 3755701"/>
              <a:gd name="connsiteY6" fmla="*/ 1433117 h 4078754"/>
              <a:gd name="connsiteX7" fmla="*/ 2707574 w 3755701"/>
              <a:gd name="connsiteY7" fmla="*/ 661221 h 4078754"/>
              <a:gd name="connsiteX8" fmla="*/ 3538847 w 3755701"/>
              <a:gd name="connsiteY8" fmla="*/ 542468 h 4078754"/>
              <a:gd name="connsiteX9" fmla="*/ 3265715 w 3755701"/>
              <a:gd name="connsiteY9" fmla="*/ 2751278 h 4078754"/>
              <a:gd name="connsiteX10" fmla="*/ 2173185 w 3755701"/>
              <a:gd name="connsiteY10" fmla="*/ 3166915 h 4078754"/>
              <a:gd name="connsiteX11" fmla="*/ 1484416 w 3755701"/>
              <a:gd name="connsiteY11" fmla="*/ 2917533 h 4078754"/>
              <a:gd name="connsiteX12" fmla="*/ 2006930 w 3755701"/>
              <a:gd name="connsiteY12" fmla="*/ 2727528 h 4078754"/>
              <a:gd name="connsiteX13" fmla="*/ 2707574 w 3755701"/>
              <a:gd name="connsiteY13" fmla="*/ 3428172 h 4078754"/>
              <a:gd name="connsiteX14" fmla="*/ 261257 w 3755701"/>
              <a:gd name="connsiteY14" fmla="*/ 3879434 h 4078754"/>
              <a:gd name="connsiteX15" fmla="*/ 0 w 3755701"/>
              <a:gd name="connsiteY15" fmla="*/ 3048161 h 4078754"/>
              <a:gd name="connsiteX16" fmla="*/ 665018 w 3755701"/>
              <a:gd name="connsiteY16" fmla="*/ 2252515 h 4078754"/>
              <a:gd name="connsiteX17" fmla="*/ 795647 w 3755701"/>
              <a:gd name="connsiteY17" fmla="*/ 2110011 h 407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5701" h="4078754">
                <a:moveTo>
                  <a:pt x="308759" y="1943756"/>
                </a:moveTo>
                <a:cubicBezTo>
                  <a:pt x="538349" y="1472701"/>
                  <a:pt x="557292" y="814839"/>
                  <a:pt x="997528" y="530592"/>
                </a:cubicBezTo>
                <a:cubicBezTo>
                  <a:pt x="2281605" y="-298497"/>
                  <a:pt x="1822399" y="952463"/>
                  <a:pt x="1757548" y="1159985"/>
                </a:cubicBezTo>
                <a:cubicBezTo>
                  <a:pt x="1323125" y="749044"/>
                  <a:pt x="590071" y="330356"/>
                  <a:pt x="2244437" y="8078"/>
                </a:cubicBezTo>
                <a:cubicBezTo>
                  <a:pt x="2564836" y="-54337"/>
                  <a:pt x="2846120" y="261419"/>
                  <a:pt x="3146961" y="388089"/>
                </a:cubicBezTo>
                <a:cubicBezTo>
                  <a:pt x="3091543" y="601845"/>
                  <a:pt x="3075822" y="830068"/>
                  <a:pt x="2980707" y="1029356"/>
                </a:cubicBezTo>
                <a:cubicBezTo>
                  <a:pt x="2905609" y="1186705"/>
                  <a:pt x="2752085" y="1573138"/>
                  <a:pt x="2648198" y="1433117"/>
                </a:cubicBezTo>
                <a:cubicBezTo>
                  <a:pt x="2494434" y="1225871"/>
                  <a:pt x="2525099" y="843696"/>
                  <a:pt x="2707574" y="661221"/>
                </a:cubicBezTo>
                <a:cubicBezTo>
                  <a:pt x="2905496" y="463299"/>
                  <a:pt x="3261756" y="582052"/>
                  <a:pt x="3538847" y="542468"/>
                </a:cubicBezTo>
                <a:cubicBezTo>
                  <a:pt x="3708178" y="1389120"/>
                  <a:pt x="4037996" y="1990610"/>
                  <a:pt x="3265715" y="2751278"/>
                </a:cubicBezTo>
                <a:cubicBezTo>
                  <a:pt x="2988118" y="3024700"/>
                  <a:pt x="2537362" y="3028369"/>
                  <a:pt x="2173185" y="3166915"/>
                </a:cubicBezTo>
                <a:cubicBezTo>
                  <a:pt x="1943595" y="3083788"/>
                  <a:pt x="1570828" y="3145907"/>
                  <a:pt x="1484416" y="2917533"/>
                </a:cubicBezTo>
                <a:cubicBezTo>
                  <a:pt x="1418829" y="2744197"/>
                  <a:pt x="1835906" y="2656130"/>
                  <a:pt x="2006930" y="2727528"/>
                </a:cubicBezTo>
                <a:cubicBezTo>
                  <a:pt x="2311722" y="2854771"/>
                  <a:pt x="2474026" y="3194624"/>
                  <a:pt x="2707574" y="3428172"/>
                </a:cubicBezTo>
                <a:cubicBezTo>
                  <a:pt x="2078734" y="3705768"/>
                  <a:pt x="1050234" y="4425649"/>
                  <a:pt x="261257" y="3879434"/>
                </a:cubicBezTo>
                <a:cubicBezTo>
                  <a:pt x="22448" y="3714105"/>
                  <a:pt x="87086" y="3325252"/>
                  <a:pt x="0" y="3048161"/>
                </a:cubicBezTo>
                <a:cubicBezTo>
                  <a:pt x="614954" y="2364881"/>
                  <a:pt x="24263" y="3037440"/>
                  <a:pt x="665018" y="2252515"/>
                </a:cubicBezTo>
                <a:cubicBezTo>
                  <a:pt x="705768" y="2202597"/>
                  <a:pt x="795647" y="2110011"/>
                  <a:pt x="795647" y="2110011"/>
                </a:cubicBezTo>
              </a:path>
            </a:pathLst>
          </a:cu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C085-4ADC-4F32-B7F4-62E49E339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74" y="78966"/>
            <a:ext cx="10515600" cy="1325563"/>
          </a:xfrm>
        </p:spPr>
        <p:txBody>
          <a:bodyPr/>
          <a:lstStyle/>
          <a:p>
            <a:r>
              <a:rPr lang="en-US" sz="4400" dirty="0"/>
              <a:t>Model driven: Reduced basis method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3D4CB-7BBE-66CB-BF67-EFDEBC9F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561B-54E2-419A-8E77-F33AFAD9D285}" type="datetime6">
              <a:rPr lang="en-US" smtClean="0"/>
              <a:t>April 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6D80F-A7A6-F390-E686-CA9174BD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9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23" grpId="0" animBg="1"/>
      <p:bldP spid="24" grpId="0" animBg="1"/>
      <p:bldP spid="110" grpId="0"/>
      <p:bldP spid="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6E7F1B-1630-3E6E-4983-7EFFF28FD3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4705" y="255902"/>
                <a:ext cx="7549547" cy="2345106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RBM emulators for nuclear structure: eigen systems of </a:t>
                </a:r>
                <a:r>
                  <a:rPr lang="en-US" sz="3600" i="1" dirty="0"/>
                  <a:t>parametrized</a:t>
                </a:r>
                <a:r>
                  <a:rPr lang="en-US" sz="3600" dirty="0"/>
                  <a:t> quantum Hamiltonians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(</a:t>
                </a:r>
                <a:r>
                  <a:rPr lang="en-US" sz="3600" i="1" dirty="0"/>
                  <a:t>large</a:t>
                </a:r>
                <a:r>
                  <a:rPr lang="en-US" sz="3600" dirty="0"/>
                  <a:t> dimensions for </a:t>
                </a:r>
                <a:r>
                  <a:rPr lang="en-US" sz="3600" i="1" dirty="0"/>
                  <a:t>many</a:t>
                </a:r>
                <a:r>
                  <a:rPr lang="en-US" sz="3600" dirty="0"/>
                  <a:t>-body systems)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6E7F1B-1630-3E6E-4983-7EFFF28FD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4705" y="255902"/>
                <a:ext cx="7549547" cy="2345106"/>
              </a:xfrm>
              <a:blipFill>
                <a:blip r:embed="rId3"/>
                <a:stretch>
                  <a:fillRect l="-2504" t="-519" r="-3635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27A19D28-54EA-A1F2-0FE2-95B0ABA5A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974" y="2140848"/>
            <a:ext cx="2256750" cy="760241"/>
          </a:xfrm>
          <a:prstGeom prst="rect">
            <a:avLst/>
          </a:prstGeom>
        </p:spPr>
      </p:pic>
      <p:pic>
        <p:nvPicPr>
          <p:cNvPr id="5" name="Content Placeholder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E8B1B00-DE76-E810-A11C-2BF8E596C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1" y="3201170"/>
            <a:ext cx="10802587" cy="3247452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67699A-42E2-C980-9B1A-52C380336ACF}"/>
              </a:ext>
            </a:extLst>
          </p:cNvPr>
          <p:cNvGrpSpPr/>
          <p:nvPr/>
        </p:nvGrpSpPr>
        <p:grpSpPr>
          <a:xfrm>
            <a:off x="8568488" y="-32159"/>
            <a:ext cx="3136222" cy="2517814"/>
            <a:chOff x="6481404" y="3256811"/>
            <a:chExt cx="3712718" cy="28633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C94549-5D8E-9D7D-D052-3F4E4B296796}"/>
                </a:ext>
              </a:extLst>
            </p:cNvPr>
            <p:cNvGrpSpPr/>
            <p:nvPr/>
          </p:nvGrpSpPr>
          <p:grpSpPr>
            <a:xfrm>
              <a:off x="6592494" y="3801731"/>
              <a:ext cx="2998691" cy="2318456"/>
              <a:chOff x="6712289" y="3931228"/>
              <a:chExt cx="3371389" cy="293063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56F12EC-F9EF-F0E9-2193-E0C01CF80F5B}"/>
                  </a:ext>
                </a:extLst>
              </p:cNvPr>
              <p:cNvGrpSpPr/>
              <p:nvPr/>
            </p:nvGrpSpPr>
            <p:grpSpPr>
              <a:xfrm>
                <a:off x="7273185" y="3931228"/>
                <a:ext cx="2810493" cy="2328059"/>
                <a:chOff x="1969324" y="3727861"/>
                <a:chExt cx="2810493" cy="2328059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FF8373F-9824-AD39-ADE3-C616363AA7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69324" y="6055920"/>
                  <a:ext cx="2802577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FEAA084-4A15-796D-8B8C-E2351ADE0B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00990" y="3727861"/>
                  <a:ext cx="0" cy="232805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E37AF54-8B77-856F-15C0-D9EC6DC160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77240" y="3751115"/>
                  <a:ext cx="2802577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FDE2036-BA13-550A-3BFA-C14AFC32CE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4192" y="3727861"/>
                  <a:ext cx="0" cy="232805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A7C6C59B-88B5-52FD-281E-D5E535959810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845" y="6242447"/>
                    <a:ext cx="572296" cy="61941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A7C6C59B-88B5-52FD-281E-D5E5359598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7845" y="6242447"/>
                    <a:ext cx="572296" cy="61941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9A3C623-0B10-9892-C440-92ECA5A036FD}"/>
                      </a:ext>
                    </a:extLst>
                  </p:cNvPr>
                  <p:cNvSpPr txBox="1"/>
                  <p:nvPr/>
                </p:nvSpPr>
                <p:spPr>
                  <a:xfrm>
                    <a:off x="6712289" y="4890269"/>
                    <a:ext cx="583306" cy="61941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9A3C623-0B10-9892-C440-92ECA5A036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2289" y="4890269"/>
                    <a:ext cx="583306" cy="61941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60AD271-2A60-C1DA-7368-466D4941D331}"/>
                    </a:ext>
                  </a:extLst>
                </p:cNvPr>
                <p:cNvSpPr txBox="1"/>
                <p:nvPr/>
              </p:nvSpPr>
              <p:spPr>
                <a:xfrm>
                  <a:off x="6481404" y="3256811"/>
                  <a:ext cx="3712718" cy="595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Parameter space (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𝜽</m:t>
                      </m:r>
                    </m:oMath>
                  </a14:m>
                  <a:r>
                    <a:rPr lang="en-US" sz="2800" dirty="0"/>
                    <a:t>)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60AD271-2A60-C1DA-7368-466D4941D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1404" y="3256811"/>
                  <a:ext cx="3712718" cy="595030"/>
                </a:xfrm>
                <a:prstGeom prst="rect">
                  <a:avLst/>
                </a:prstGeom>
                <a:blipFill>
                  <a:blip r:embed="rId8"/>
                  <a:stretch>
                    <a:fillRect l="-4086" t="-11628" r="-3307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E6165D6-BE04-529F-4BD5-93CA89D6786A}"/>
              </a:ext>
            </a:extLst>
          </p:cNvPr>
          <p:cNvSpPr txBox="1"/>
          <p:nvPr/>
        </p:nvSpPr>
        <p:spPr>
          <a:xfrm>
            <a:off x="9545751" y="485426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2D254A-0ED6-0B07-39D0-784070226E7D}"/>
              </a:ext>
            </a:extLst>
          </p:cNvPr>
          <p:cNvSpPr txBox="1"/>
          <p:nvPr/>
        </p:nvSpPr>
        <p:spPr>
          <a:xfrm>
            <a:off x="10360855" y="468972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D3D2F9-B0DF-C88C-978A-5D2992555693}"/>
              </a:ext>
            </a:extLst>
          </p:cNvPr>
          <p:cNvSpPr txBox="1"/>
          <p:nvPr/>
        </p:nvSpPr>
        <p:spPr>
          <a:xfrm>
            <a:off x="9941027" y="1194405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6FB9E1-FD61-F275-0229-974FBB53DE49}"/>
              </a:ext>
            </a:extLst>
          </p:cNvPr>
          <p:cNvSpPr txBox="1"/>
          <p:nvPr/>
        </p:nvSpPr>
        <p:spPr>
          <a:xfrm>
            <a:off x="9966675" y="108639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22C81B-74C8-770E-0030-97F7A801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DD65-19AC-40FC-9B95-009362CA42BC}" type="datetime6">
              <a:rPr lang="en-US" smtClean="0"/>
              <a:t>April 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F5061-A201-4D2B-E615-051D082A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0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41DB-1046-1D28-A301-51AD53E4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demo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BD1E55-6885-99AD-7BCE-EFD0DB524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034"/>
          <a:stretch/>
        </p:blipFill>
        <p:spPr>
          <a:xfrm>
            <a:off x="461114" y="3249976"/>
            <a:ext cx="5891878" cy="3429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7C7CB-04E1-A50C-651C-77D2E022C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857"/>
          <a:stretch/>
        </p:blipFill>
        <p:spPr>
          <a:xfrm>
            <a:off x="6346609" y="1574849"/>
            <a:ext cx="5707340" cy="5067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91C45-239C-6EB6-9B7D-C08DFB023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766" y="1454062"/>
            <a:ext cx="4600575" cy="1000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05A414-BF3F-F940-0CC9-C9090D5AEBA8}"/>
              </a:ext>
            </a:extLst>
          </p:cNvPr>
          <p:cNvSpPr txBox="1"/>
          <p:nvPr/>
        </p:nvSpPr>
        <p:spPr>
          <a:xfrm>
            <a:off x="1106766" y="2454187"/>
            <a:ext cx="493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6 training points in 3-dim space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E5CC9D-D9F0-2437-6713-D0FD119ECFAD}"/>
              </a:ext>
            </a:extLst>
          </p:cNvPr>
          <p:cNvCxnSpPr>
            <a:cxnSpLocks/>
          </p:cNvCxnSpPr>
          <p:nvPr/>
        </p:nvCxnSpPr>
        <p:spPr>
          <a:xfrm flipH="1" flipV="1">
            <a:off x="4025735" y="2181618"/>
            <a:ext cx="344384" cy="3843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0C484A6-3E40-2523-DBDC-55B90CAE7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3249976"/>
            <a:ext cx="5667375" cy="33813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61C36-222D-5BCE-36D4-135E230C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BDAC-4460-4C7E-8897-68E06641BA77}" type="datetime6">
              <a:rPr lang="en-US" smtClean="0"/>
              <a:t>April 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CC741-4492-39FE-8744-4D60D8A6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3284-9833-4925-8D8B-E1A983B7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RBM</a:t>
            </a:r>
            <a:r>
              <a:rPr lang="en-US" dirty="0"/>
              <a:t> emulator for ab initio nuclear structure calculations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7C65E5-3246-174B-B0BA-A1D9A138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9" y="3084832"/>
            <a:ext cx="4234847" cy="31858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3B0AE9-208A-484B-8246-6E3EFCA7025F}"/>
              </a:ext>
            </a:extLst>
          </p:cNvPr>
          <p:cNvSpPr txBox="1"/>
          <p:nvPr/>
        </p:nvSpPr>
        <p:spPr>
          <a:xfrm>
            <a:off x="629050" y="1677253"/>
            <a:ext cx="54669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S. König, A. </a:t>
            </a:r>
            <a:r>
              <a:rPr lang="en-US" dirty="0" err="1"/>
              <a:t>Ekström</a:t>
            </a:r>
            <a:r>
              <a:rPr lang="en-US" dirty="0"/>
              <a:t>, K. </a:t>
            </a:r>
            <a:r>
              <a:rPr lang="en-US" dirty="0" err="1"/>
              <a:t>Hebeler</a:t>
            </a:r>
            <a:r>
              <a:rPr lang="en-US" dirty="0"/>
              <a:t>, D. Lee, A. </a:t>
            </a:r>
            <a:r>
              <a:rPr lang="en-US" dirty="0" err="1"/>
              <a:t>Schwenk</a:t>
            </a:r>
            <a:endParaRPr lang="en-US" i="1" dirty="0">
              <a:solidFill>
                <a:srgbClr val="000000"/>
              </a:solidFill>
              <a:effectLst/>
              <a:latin typeface="Lucida Grande"/>
            </a:endParaRPr>
          </a:p>
          <a:p>
            <a:pPr algn="l"/>
            <a:r>
              <a:rPr lang="en-US" i="1" dirty="0">
                <a:solidFill>
                  <a:srgbClr val="000000"/>
                </a:solidFill>
                <a:effectLst/>
                <a:latin typeface="Lucida Grande"/>
              </a:rPr>
              <a:t>Eigenvector Continuation as an Efficient and Accurate Emulator for Uncertainty Quantification</a:t>
            </a:r>
          </a:p>
          <a:p>
            <a:pPr algn="l"/>
            <a:r>
              <a:rPr lang="en-US" b="0" i="1" dirty="0">
                <a:solidFill>
                  <a:srgbClr val="000000"/>
                </a:solidFill>
                <a:effectLst/>
                <a:latin typeface="Lucida Grande"/>
              </a:rPr>
              <a:t>Phys. Lett. B 810 (2020) 135814</a:t>
            </a:r>
            <a:endParaRPr lang="en-US" i="1" dirty="0"/>
          </a:p>
          <a:p>
            <a:r>
              <a:rPr lang="en-US" b="1" dirty="0">
                <a:hlinkClick r:id="rId3"/>
              </a:rPr>
              <a:t>arXiv:1909.08446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6E3EC5-82A7-9446-B2F4-B5B5D1C06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926" y="1951236"/>
            <a:ext cx="3823224" cy="4878502"/>
          </a:xfrm>
          <a:prstGeom prst="rect">
            <a:avLst/>
          </a:prstGeom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6CC10DCF-BC92-6445-B5E8-B63D52630AC7}"/>
              </a:ext>
            </a:extLst>
          </p:cNvPr>
          <p:cNvSpPr txBox="1"/>
          <p:nvPr/>
        </p:nvSpPr>
        <p:spPr>
          <a:xfrm>
            <a:off x="5952369" y="1027906"/>
            <a:ext cx="6239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</a:t>
            </a:r>
            <a:r>
              <a:rPr lang="en-US" dirty="0" err="1"/>
              <a:t>Ekström</a:t>
            </a:r>
            <a:r>
              <a:rPr lang="en-US" dirty="0"/>
              <a:t> and G. Hagen</a:t>
            </a:r>
          </a:p>
          <a:p>
            <a:r>
              <a:rPr lang="en-US" i="1" dirty="0"/>
              <a:t>Global sensitivity analysis of bulk properties of an atomic nucleus</a:t>
            </a:r>
          </a:p>
          <a:p>
            <a:r>
              <a:rPr lang="en-US" i="1" dirty="0" err="1"/>
              <a:t>Phys.Rev.Lett</a:t>
            </a:r>
            <a:r>
              <a:rPr lang="en-US" i="1" dirty="0"/>
              <a:t>.</a:t>
            </a:r>
            <a:r>
              <a:rPr lang="en-US" dirty="0"/>
              <a:t> 123 (2019) 25, 252501, </a:t>
            </a:r>
            <a:r>
              <a:rPr lang="en-US" dirty="0">
                <a:hlinkClick r:id="rId5"/>
              </a:rPr>
              <a:t>1910.02922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99BB2-21F8-4B23-8EAF-E422F1F5EB2E}"/>
              </a:ext>
            </a:extLst>
          </p:cNvPr>
          <p:cNvSpPr txBox="1"/>
          <p:nvPr/>
        </p:nvSpPr>
        <p:spPr>
          <a:xfrm>
            <a:off x="3155879" y="4988744"/>
            <a:ext cx="142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He-4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AA412-A623-4390-B14E-EC860C7C079E}"/>
              </a:ext>
            </a:extLst>
          </p:cNvPr>
          <p:cNvSpPr txBox="1"/>
          <p:nvPr/>
        </p:nvSpPr>
        <p:spPr>
          <a:xfrm>
            <a:off x="10060110" y="3256767"/>
            <a:ext cx="2002453" cy="278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“about 1 Million sample in 16-dim space, </a:t>
            </a:r>
            <a:r>
              <a:rPr lang="en-US" sz="2200" dirty="0">
                <a:solidFill>
                  <a:srgbClr val="FF0000"/>
                </a:solidFill>
              </a:rPr>
              <a:t>20 years calculation </a:t>
            </a: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rgbClr val="FF0000"/>
                </a:solidFill>
              </a:rPr>
              <a:t>1 hour </a:t>
            </a:r>
            <a:r>
              <a:rPr lang="en-US" sz="2200" dirty="0"/>
              <a:t>on a standard laptop."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40372-80E8-44FD-A2FD-8C63D188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85EC-DDED-4798-8FA0-AA592DFDF2B6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55935-D8D4-BAF6-74CA-74C9346A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9F48-0DF1-4ECA-88A6-F3339520F388}" type="datetime6">
              <a:rPr lang="en-US" smtClean="0"/>
              <a:t>April 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6F821-44E8-5D41-0D45-FF87A9CA0C0A}"/>
              </a:ext>
            </a:extLst>
          </p:cNvPr>
          <p:cNvSpPr txBox="1"/>
          <p:nvPr/>
        </p:nvSpPr>
        <p:spPr>
          <a:xfrm>
            <a:off x="417899" y="6125517"/>
            <a:ext cx="5623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More recent advances in Kyle </a:t>
            </a:r>
            <a:r>
              <a:rPr lang="en-US" sz="2400" dirty="0" err="1"/>
              <a:t>Godbey’s</a:t>
            </a:r>
            <a:r>
              <a:rPr lang="en-US" sz="2400" dirty="0"/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21061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6E7B-421C-32DF-A937-75D47BEA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RBM emulator for density functional theory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CA9C7-D1CF-F782-BC58-A0071FFB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8F33-92A5-413B-A474-3A6C190D1941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81A6-66AE-42AE-0839-97A7CA73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8637E-7C59-4DB9-2157-558C89E9100C}"/>
              </a:ext>
            </a:extLst>
          </p:cNvPr>
          <p:cNvSpPr txBox="1"/>
          <p:nvPr/>
        </p:nvSpPr>
        <p:spPr>
          <a:xfrm>
            <a:off x="1790095" y="1658000"/>
            <a:ext cx="7735645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“Bayes goes fast: Uncertainty Quantification for a Covariant Energy Density Functional emulated by the Reduced Basis Method,” Pablo Giuliani, Kyle </a:t>
            </a:r>
            <a:r>
              <a:rPr lang="en-US" sz="2400" dirty="0" err="1"/>
              <a:t>Godbey</a:t>
            </a:r>
            <a:r>
              <a:rPr lang="en-US" sz="2400" dirty="0"/>
              <a:t>, Edgard Bonilla, </a:t>
            </a:r>
            <a:r>
              <a:rPr lang="en-US" sz="2400" dirty="0" err="1"/>
              <a:t>Frederi</a:t>
            </a:r>
            <a:r>
              <a:rPr lang="en-US" sz="2400" dirty="0"/>
              <a:t> </a:t>
            </a:r>
            <a:r>
              <a:rPr lang="en-US" sz="2400" dirty="0" err="1"/>
              <a:t>Viens</a:t>
            </a:r>
            <a:r>
              <a:rPr lang="en-US" sz="2400" dirty="0"/>
              <a:t>, Jorge </a:t>
            </a:r>
            <a:r>
              <a:rPr lang="en-US" sz="2400" dirty="0" err="1"/>
              <a:t>Piekarewicz</a:t>
            </a:r>
            <a:r>
              <a:rPr lang="en-US" sz="2400" dirty="0"/>
              <a:t>, </a:t>
            </a:r>
            <a:r>
              <a:rPr lang="en-US" sz="2400" b="0" i="0" dirty="0">
                <a:effectLst/>
                <a:latin typeface="-apple-system"/>
              </a:rPr>
              <a:t> </a:t>
            </a:r>
            <a:r>
              <a:rPr lang="en-US" sz="2400" b="0" i="0" u="none" strike="noStrike" dirty="0">
                <a:solidFill>
                  <a:schemeClr val="accent1"/>
                </a:solidFill>
                <a:effectLst/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2209.13039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-apple-system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6654E-C7D9-028E-3AC8-3EE9029A89E1}"/>
              </a:ext>
            </a:extLst>
          </p:cNvPr>
          <p:cNvSpPr txBox="1"/>
          <p:nvPr/>
        </p:nvSpPr>
        <p:spPr>
          <a:xfrm>
            <a:off x="8742890" y="3033708"/>
            <a:ext cx="3170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Kyle </a:t>
            </a:r>
            <a:r>
              <a:rPr lang="en-US" sz="2400" dirty="0" err="1"/>
              <a:t>Godbey’s</a:t>
            </a:r>
            <a:r>
              <a:rPr lang="en-US" sz="2400" dirty="0"/>
              <a:t> talk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CC33A-AE2B-7B35-51AF-7FF80D165263}"/>
              </a:ext>
            </a:extLst>
          </p:cNvPr>
          <p:cNvSpPr txBox="1"/>
          <p:nvPr/>
        </p:nvSpPr>
        <p:spPr>
          <a:xfrm>
            <a:off x="1790095" y="3817382"/>
            <a:ext cx="78522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“Emulating generator coordinate method with extended eigenvector continuation: Lipkin-</a:t>
            </a:r>
            <a:r>
              <a:rPr lang="en-US" sz="2400" dirty="0" err="1"/>
              <a:t>Meshkov</a:t>
            </a:r>
            <a:r>
              <a:rPr lang="en-US" sz="2400" dirty="0"/>
              <a:t>-Glick model,”</a:t>
            </a:r>
          </a:p>
          <a:p>
            <a:r>
              <a:rPr lang="en-US" sz="2400" dirty="0"/>
              <a:t>Q.Y. Luo, X. Zhang, L.H. Chen, J.M. Yao  </a:t>
            </a:r>
            <a:r>
              <a:rPr lang="en-US" sz="2400" b="0" i="0" u="none" strike="noStrike" dirty="0">
                <a:solidFill>
                  <a:srgbClr val="40A9FF"/>
                </a:solidFill>
                <a:effectLst/>
                <a:latin typeface="-apple-system"/>
                <a:hlinkClick r:id="rId3"/>
              </a:rPr>
              <a:t>2404.08581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1DB10-2F9C-A8B9-9D2F-F3B474AEAFFC}"/>
              </a:ext>
            </a:extLst>
          </p:cNvPr>
          <p:cNvSpPr txBox="1"/>
          <p:nvPr/>
        </p:nvSpPr>
        <p:spPr>
          <a:xfrm>
            <a:off x="1790095" y="5712331"/>
            <a:ext cx="826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Other interesting applications can be found in the reviews</a:t>
            </a:r>
          </a:p>
        </p:txBody>
      </p:sp>
    </p:spTree>
    <p:extLst>
      <p:ext uri="{BB962C8B-B14F-4D97-AF65-F5344CB8AC3E}">
        <p14:creationId xmlns:p14="http://schemas.microsoft.com/office/powerpoint/2010/main" val="327690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7C41-A3EC-DDD8-2EEF-8AD9B767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for relativistic heavy-ion physics?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4B12B-BB95-D305-672A-184AFA49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state variation due to nuclear structure calculations</a:t>
            </a:r>
          </a:p>
          <a:p>
            <a:r>
              <a:rPr lang="en-US" dirty="0"/>
              <a:t>Sampling of nucleon density distributions in nucleus</a:t>
            </a:r>
          </a:p>
          <a:p>
            <a:r>
              <a:rPr lang="en-US" dirty="0"/>
              <a:t>How to do it? </a:t>
            </a:r>
          </a:p>
          <a:p>
            <a:r>
              <a:rPr lang="en-US" dirty="0"/>
              <a:t>Model-driven emulators for relativistic hydrodynamic simulation?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49F4A-5B6A-BFA8-D412-62AE5767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1CFE-04D7-4AF6-A4C9-495938A515A1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1FDAC-B8DE-1A47-43E0-318E4C81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1D39-45BB-CFB7-5158-FE57BE2B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RBM emulators for nuclear continuum: </a:t>
            </a:r>
            <a:r>
              <a:rPr lang="en-US" dirty="0"/>
              <a:t>linear equation </a:t>
            </a:r>
            <a:r>
              <a:rPr lang="en-US" sz="4400" dirty="0"/>
              <a:t>(</a:t>
            </a:r>
            <a:r>
              <a:rPr lang="en-US" sz="4400" i="1" dirty="0"/>
              <a:t>large</a:t>
            </a:r>
            <a:r>
              <a:rPr lang="en-US" sz="4400" dirty="0"/>
              <a:t> dimensions for </a:t>
            </a:r>
            <a:r>
              <a:rPr lang="en-US" sz="4400" i="1" dirty="0">
                <a:solidFill>
                  <a:srgbClr val="FF0000"/>
                </a:solidFill>
              </a:rPr>
              <a:t>few</a:t>
            </a:r>
            <a:r>
              <a:rPr lang="en-US" sz="4400" dirty="0"/>
              <a:t>-body systems)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5B267-AADD-E9E9-8D45-0A9B2C4218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7003" y="2053392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 given scattering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for modeling nuclear scatterings and reactions based on nucleon-nucleon interactions.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5B267-AADD-E9E9-8D45-0A9B2C421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003" y="2053392"/>
                <a:ext cx="10515600" cy="4351338"/>
              </a:xfrm>
              <a:blipFill>
                <a:blip r:embed="rId3"/>
                <a:stretch>
                  <a:fillRect l="-115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AE609EC-1457-1702-5265-184FAD7540C3}"/>
              </a:ext>
            </a:extLst>
          </p:cNvPr>
          <p:cNvSpPr txBox="1"/>
          <p:nvPr/>
        </p:nvSpPr>
        <p:spPr>
          <a:xfrm>
            <a:off x="667003" y="3076727"/>
            <a:ext cx="66549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“Efficient emulators for scattering using eigenvector </a:t>
            </a:r>
            <a:r>
              <a:rPr lang="en-US" sz="2000" dirty="0" err="1"/>
              <a:t>continuation,”R</a:t>
            </a:r>
            <a:r>
              <a:rPr lang="en-US" sz="2000" dirty="0"/>
              <a:t>. J. Furnstahl, A. J. Garcia, P. J. </a:t>
            </a:r>
            <a:r>
              <a:rPr lang="en-US" sz="2000" dirty="0" err="1"/>
              <a:t>Millican</a:t>
            </a:r>
            <a:r>
              <a:rPr lang="en-US" sz="2000" dirty="0"/>
              <a:t>, and </a:t>
            </a:r>
            <a:r>
              <a:rPr lang="en-US" sz="2000" dirty="0" err="1"/>
              <a:t>XZ</a:t>
            </a:r>
            <a:r>
              <a:rPr lang="en-US" sz="2000" dirty="0"/>
              <a:t>, </a:t>
            </a:r>
            <a:r>
              <a:rPr lang="en-US" sz="2000" dirty="0" err="1">
                <a:latin typeface="-apple-system"/>
              </a:rPr>
              <a:t>PLB</a:t>
            </a:r>
            <a:r>
              <a:rPr lang="en-US" sz="2000" dirty="0">
                <a:latin typeface="-apple-system"/>
              </a:rPr>
              <a:t> </a:t>
            </a:r>
            <a:r>
              <a:rPr lang="en-US" sz="2000" b="1" dirty="0">
                <a:latin typeface="-apple-system"/>
              </a:rPr>
              <a:t>809, </a:t>
            </a:r>
            <a:r>
              <a:rPr lang="en-US" sz="2000" dirty="0">
                <a:latin typeface="-apple-system"/>
              </a:rPr>
              <a:t>135719 (2020) [</a:t>
            </a:r>
            <a:r>
              <a:rPr lang="en-US" sz="2000" dirty="0">
                <a:solidFill>
                  <a:schemeClr val="accent1"/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2007.03635</a:t>
            </a:r>
            <a:r>
              <a:rPr lang="en-US" sz="2000" dirty="0">
                <a:latin typeface="-apple-system"/>
              </a:rPr>
              <a:t>]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680D7-FC0D-1BA6-DA00-C8D81BC3E811}"/>
              </a:ext>
            </a:extLst>
          </p:cNvPr>
          <p:cNvSpPr txBox="1"/>
          <p:nvPr/>
        </p:nvSpPr>
        <p:spPr>
          <a:xfrm>
            <a:off x="5312823" y="3767396"/>
            <a:ext cx="665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Developed </a:t>
            </a:r>
            <a:r>
              <a:rPr lang="en-US" sz="2400" dirty="0" err="1">
                <a:solidFill>
                  <a:schemeClr val="accent1"/>
                </a:solidFill>
              </a:rPr>
              <a:t>RBM</a:t>
            </a:r>
            <a:r>
              <a:rPr lang="en-US" sz="2400" dirty="0">
                <a:solidFill>
                  <a:schemeClr val="accent1"/>
                </a:solidFill>
              </a:rPr>
              <a:t> emulator for two-body scatterings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9B3FA-C974-49F2-FE95-ACD000C5A82C}"/>
              </a:ext>
            </a:extLst>
          </p:cNvPr>
          <p:cNvSpPr txBox="1"/>
          <p:nvPr/>
        </p:nvSpPr>
        <p:spPr>
          <a:xfrm>
            <a:off x="667003" y="4399119"/>
            <a:ext cx="79732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effectLst/>
              </a:rPr>
              <a:t>“Fast emulation of quantum three-body scattering”, </a:t>
            </a:r>
          </a:p>
          <a:p>
            <a:pPr algn="l"/>
            <a:r>
              <a:rPr lang="en-US" sz="2000" b="0" strike="noStrike" dirty="0" err="1">
                <a:effectLst/>
              </a:rPr>
              <a:t>XZ</a:t>
            </a:r>
            <a:r>
              <a:rPr lang="en-US" sz="2000" b="0" strike="noStrike" dirty="0">
                <a:effectLst/>
              </a:rPr>
              <a:t> and R.J. Furnstahl, Phys. Rev. C 105, 064004 (2022)</a:t>
            </a:r>
            <a:r>
              <a:rPr lang="en-US" sz="2000" dirty="0"/>
              <a:t>,</a:t>
            </a:r>
            <a:r>
              <a:rPr lang="en-US" sz="2000" b="0" dirty="0">
                <a:effectLst/>
              </a:rPr>
              <a:t> </a:t>
            </a:r>
            <a:r>
              <a:rPr lang="en-US" sz="2000" b="0" u="none" strike="noStrike" dirty="0">
                <a:solidFill>
                  <a:schemeClr val="accent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2110.04269</a:t>
            </a:r>
            <a:r>
              <a:rPr lang="en-US" sz="2000" b="0" dirty="0">
                <a:effectLst/>
              </a:rPr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D461CF-D166-F4C7-A6F9-B2CCC9747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127" y="5132160"/>
            <a:ext cx="5958707" cy="15792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36B9-A9B2-7074-3AB8-FD1DC408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8519-ED62-4AF3-8F37-7A8AF63E2810}" type="datetime6">
              <a:rPr lang="en-US" smtClean="0"/>
              <a:t>April 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38E2AE-4DD8-3F91-75DE-77A25CE2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0E540-1B39-5E8D-0CC0-1DCDE7FE9D3B}"/>
              </a:ext>
            </a:extLst>
          </p:cNvPr>
          <p:cNvSpPr txBox="1"/>
          <p:nvPr/>
        </p:nvSpPr>
        <p:spPr>
          <a:xfrm>
            <a:off x="381647" y="5253099"/>
            <a:ext cx="286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Introduced a concept of emulator in emulator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4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4018F21-1466-430B-936D-5752ACE8009B}"/>
              </a:ext>
            </a:extLst>
          </p:cNvPr>
          <p:cNvGrpSpPr/>
          <p:nvPr/>
        </p:nvGrpSpPr>
        <p:grpSpPr>
          <a:xfrm>
            <a:off x="741752" y="1413410"/>
            <a:ext cx="5354248" cy="5323417"/>
            <a:chOff x="741752" y="1413410"/>
            <a:chExt cx="5354248" cy="53234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F01B15-AD3F-4F08-93B3-0BFC1DD8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752" y="1413410"/>
              <a:ext cx="5354248" cy="53234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A6625BA-80F5-477E-A7BD-A4ED3C2900E2}"/>
                    </a:ext>
                  </a:extLst>
                </p:cNvPr>
                <p:cNvSpPr txBox="1"/>
                <p:nvPr/>
              </p:nvSpPr>
              <p:spPr>
                <a:xfrm>
                  <a:off x="2891369" y="2210376"/>
                  <a:ext cx="885692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dirty="0"/>
                    <a:t>             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A6625BA-80F5-477E-A7BD-A4ED3C290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1369" y="2210376"/>
                  <a:ext cx="88569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8108" b="-4255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2E4F0C-1DA3-40FE-AD50-E2888E06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RBM</a:t>
            </a:r>
            <a:r>
              <a:rPr lang="en-US" sz="4400" dirty="0"/>
              <a:t> emulators for </a:t>
            </a:r>
            <a:r>
              <a:rPr lang="en-US" dirty="0"/>
              <a:t>hadronic reactions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FEAF5-3F38-46D0-BC74-928B055DE351}"/>
                  </a:ext>
                </a:extLst>
              </p:cNvPr>
              <p:cNvSpPr txBox="1"/>
              <p:nvPr/>
            </p:nvSpPr>
            <p:spPr>
              <a:xfrm>
                <a:off x="6667020" y="1682438"/>
                <a:ext cx="50480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FEAF5-3F38-46D0-BC74-928B055DE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020" y="1682438"/>
                <a:ext cx="5048049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387A96-88E5-48C3-B717-35FA54C1AEFF}"/>
              </a:ext>
            </a:extLst>
          </p:cNvPr>
          <p:cNvCxnSpPr>
            <a:cxnSpLocks/>
          </p:cNvCxnSpPr>
          <p:nvPr/>
        </p:nvCxnSpPr>
        <p:spPr>
          <a:xfrm flipV="1">
            <a:off x="3334215" y="4274324"/>
            <a:ext cx="0" cy="4734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E1B085-D689-4326-94D8-364E10039183}"/>
                  </a:ext>
                </a:extLst>
              </p:cNvPr>
              <p:cNvSpPr txBox="1"/>
              <p:nvPr/>
            </p:nvSpPr>
            <p:spPr>
              <a:xfrm>
                <a:off x="6611208" y="3859253"/>
                <a:ext cx="515967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Coupled-integral equations</a:t>
                </a:r>
                <a:endParaRPr lang="en-US" sz="2500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1-dim parameter space: varying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500" dirty="0"/>
                  <a:t>, the form factor for the coupling 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E1B085-D689-4326-94D8-364E10039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208" y="3859253"/>
                <a:ext cx="5159674" cy="1631216"/>
              </a:xfrm>
              <a:prstGeom prst="rect">
                <a:avLst/>
              </a:prstGeom>
              <a:blipFill>
                <a:blip r:embed="rId13"/>
                <a:stretch>
                  <a:fillRect l="-1773" t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4524426-558C-4760-B258-2B78E54287D9}"/>
              </a:ext>
            </a:extLst>
          </p:cNvPr>
          <p:cNvSpPr txBox="1"/>
          <p:nvPr/>
        </p:nvSpPr>
        <p:spPr>
          <a:xfrm>
            <a:off x="6550707" y="2556569"/>
            <a:ext cx="5354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In collaboration with</a:t>
            </a:r>
          </a:p>
          <a:p>
            <a:r>
              <a:rPr lang="en-US" sz="3000" dirty="0">
                <a:solidFill>
                  <a:schemeClr val="accent1"/>
                </a:solidFill>
              </a:rPr>
              <a:t>Satoshi Nakamura (Shandong U.)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AD5D62-CF74-4D74-87FA-B84427EA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78D8-CD09-42A5-BF2E-B31650B7E753}" type="datetime6">
              <a:rPr lang="en-US" smtClean="0"/>
              <a:t>April 24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05C3AA-5EBA-4F50-8F47-B599396B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8779-E0AE-405D-9947-6BEEA45DDD6D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AB6EB9-61C7-EE1C-C0EF-43D47AC61CF2}"/>
              </a:ext>
            </a:extLst>
          </p:cNvPr>
          <p:cNvGrpSpPr/>
          <p:nvPr/>
        </p:nvGrpSpPr>
        <p:grpSpPr>
          <a:xfrm>
            <a:off x="6550707" y="1364843"/>
            <a:ext cx="5159673" cy="4988819"/>
            <a:chOff x="6173863" y="1394039"/>
            <a:chExt cx="5451764" cy="54517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DA788B-89FB-82E0-D081-837D7C703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73863" y="1394039"/>
              <a:ext cx="5451764" cy="54517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CBDC45F-1C1B-D418-AEAD-48317BFEAEF0}"/>
                    </a:ext>
                  </a:extLst>
                </p:cNvPr>
                <p:cNvSpPr txBox="1"/>
                <p:nvPr/>
              </p:nvSpPr>
              <p:spPr>
                <a:xfrm>
                  <a:off x="6852097" y="1481899"/>
                  <a:ext cx="3216814" cy="11658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∝ 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CBDC45F-1C1B-D418-AEAD-48317BFEAE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2097" y="1481899"/>
                  <a:ext cx="3216814" cy="1165897"/>
                </a:xfrm>
                <a:prstGeom prst="rect">
                  <a:avLst/>
                </a:prstGeom>
                <a:blipFill>
                  <a:blip r:embed="rId15"/>
                  <a:stretch>
                    <a:fillRect b="-78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4125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6109AF0-00FC-34A3-3342-C62C97C62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87" y="3148737"/>
            <a:ext cx="5831783" cy="3432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F276F-334C-6BF2-CCD9-CB86F505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Emulating nuclear continuum states in the energy complex plane &amp; for other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08D31-E5FF-5D9C-9599-7086BC24D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B815-F853-45E1-AB76-778BC1683062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4BAD5-8204-68FA-B129-DE9B907D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19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020FF1-E915-9501-A1DC-4572DD3F3E6E}"/>
              </a:ext>
            </a:extLst>
          </p:cNvPr>
          <p:cNvSpPr/>
          <p:nvPr/>
        </p:nvSpPr>
        <p:spPr>
          <a:xfrm>
            <a:off x="7975855" y="2522711"/>
            <a:ext cx="2006345" cy="418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BE0D9A-C03D-DD86-7449-2B092858C942}"/>
              </a:ext>
            </a:extLst>
          </p:cNvPr>
          <p:cNvCxnSpPr/>
          <p:nvPr/>
        </p:nvCxnSpPr>
        <p:spPr>
          <a:xfrm>
            <a:off x="6735192" y="3773010"/>
            <a:ext cx="39505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BB0EB3-BD43-C144-CE7E-5D7047BE54F7}"/>
              </a:ext>
            </a:extLst>
          </p:cNvPr>
          <p:cNvCxnSpPr>
            <a:cxnSpLocks/>
          </p:cNvCxnSpPr>
          <p:nvPr/>
        </p:nvCxnSpPr>
        <p:spPr>
          <a:xfrm flipV="1">
            <a:off x="8710474" y="2228295"/>
            <a:ext cx="0" cy="2504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47D0F-FDF5-B904-5CCF-0E248F3FF009}"/>
                  </a:ext>
                </a:extLst>
              </p:cNvPr>
              <p:cNvSpPr txBox="1"/>
              <p:nvPr/>
            </p:nvSpPr>
            <p:spPr>
              <a:xfrm>
                <a:off x="10537794" y="3959441"/>
                <a:ext cx="816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47D0F-FDF5-B904-5CCF-0E248F3FF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794" y="3959441"/>
                <a:ext cx="816006" cy="369332"/>
              </a:xfrm>
              <a:prstGeom prst="rect">
                <a:avLst/>
              </a:prstGeom>
              <a:blipFill>
                <a:blip r:embed="rId3"/>
                <a:stretch>
                  <a:fillRect r="-74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DDEB0C-E23D-7DD1-473C-21E4BC2B454E}"/>
                  </a:ext>
                </a:extLst>
              </p:cNvPr>
              <p:cNvSpPr txBox="1"/>
              <p:nvPr/>
            </p:nvSpPr>
            <p:spPr>
              <a:xfrm>
                <a:off x="8808128" y="1986155"/>
                <a:ext cx="816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DDEB0C-E23D-7DD1-473C-21E4BC2B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128" y="1986155"/>
                <a:ext cx="816006" cy="369332"/>
              </a:xfrm>
              <a:prstGeom prst="rect">
                <a:avLst/>
              </a:prstGeom>
              <a:blipFill>
                <a:blip r:embed="rId4"/>
                <a:stretch>
                  <a:fillRect r="-22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4D52D0DF-A954-14D4-459E-AAFEB2EBB695}"/>
              </a:ext>
            </a:extLst>
          </p:cNvPr>
          <p:cNvSpPr/>
          <p:nvPr/>
        </p:nvSpPr>
        <p:spPr>
          <a:xfrm>
            <a:off x="8979027" y="3097571"/>
            <a:ext cx="213052" cy="3693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50E8AC-16AB-B594-A4A0-7AFC0040BAC1}"/>
              </a:ext>
            </a:extLst>
          </p:cNvPr>
          <p:cNvCxnSpPr>
            <a:cxnSpLocks/>
          </p:cNvCxnSpPr>
          <p:nvPr/>
        </p:nvCxnSpPr>
        <p:spPr>
          <a:xfrm flipH="1">
            <a:off x="7324449" y="3782056"/>
            <a:ext cx="1347926" cy="983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F28BD6-D1AE-2728-0DEC-B72B8480D0D5}"/>
                  </a:ext>
                </a:extLst>
              </p:cNvPr>
              <p:cNvSpPr txBox="1"/>
              <p:nvPr/>
            </p:nvSpPr>
            <p:spPr>
              <a:xfrm>
                <a:off x="7975855" y="4457161"/>
                <a:ext cx="8160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F28BD6-D1AE-2728-0DEC-B72B8480D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855" y="4457161"/>
                <a:ext cx="8160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1D0B75D-A27C-C5EB-A13C-06C002C70842}"/>
              </a:ext>
            </a:extLst>
          </p:cNvPr>
          <p:cNvSpPr txBox="1"/>
          <p:nvPr/>
        </p:nvSpPr>
        <p:spPr>
          <a:xfrm>
            <a:off x="950441" y="1712575"/>
            <a:ext cx="5831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Scattering between particle and compound target (two-body target here)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Emulation in 4-dim space (including two and three-body force parameters)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927C48-E61F-287F-BA15-1F185C858AA2}"/>
              </a:ext>
            </a:extLst>
          </p:cNvPr>
          <p:cNvSpPr txBox="1"/>
          <p:nvPr/>
        </p:nvSpPr>
        <p:spPr>
          <a:xfrm>
            <a:off x="6735192" y="5131610"/>
            <a:ext cx="532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 new way to infer continuum physics from bound-state-like computations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Emulation for the input parameters </a:t>
            </a:r>
          </a:p>
        </p:txBody>
      </p:sp>
    </p:spTree>
    <p:extLst>
      <p:ext uri="{BB962C8B-B14F-4D97-AF65-F5344CB8AC3E}">
        <p14:creationId xmlns:p14="http://schemas.microsoft.com/office/powerpoint/2010/main" val="38921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0550-8310-C320-A2C1-E738589D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74D3-7B37-0802-2398-B34B87392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66" y="1711048"/>
            <a:ext cx="9936677" cy="4351338"/>
          </a:xfrm>
        </p:spPr>
        <p:txBody>
          <a:bodyPr/>
          <a:lstStyle/>
          <a:p>
            <a:r>
              <a:rPr lang="en-US" dirty="0"/>
              <a:t>What is an emulator and why do we care?</a:t>
            </a:r>
          </a:p>
          <a:p>
            <a:r>
              <a:rPr lang="en-US" dirty="0"/>
              <a:t>Data-driven emulators (e.g., in heavy-ion collision physics)</a:t>
            </a:r>
          </a:p>
          <a:p>
            <a:r>
              <a:rPr lang="en-US" dirty="0"/>
              <a:t>Model-driven emulators (e.g., in low-energy nuclear physics)</a:t>
            </a:r>
          </a:p>
          <a:p>
            <a:r>
              <a:rPr lang="en-US" dirty="0"/>
              <a:t>The hybrid </a:t>
            </a:r>
          </a:p>
          <a:p>
            <a:r>
              <a:rPr lang="en-US" dirty="0"/>
              <a:t>Summary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D0112-1381-3DF9-0BAF-7A2DC359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80B8-B19D-4C3B-B258-1F02C2194FB8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9B749-6A39-9ABB-C88B-9FDDB350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6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7C41-A3EC-DDD8-2EEF-8AD9B767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continuum emulators relevant for high energy nuclear physics (</a:t>
            </a:r>
            <a:r>
              <a:rPr lang="en-US" dirty="0" err="1"/>
              <a:t>e.g</a:t>
            </a:r>
            <a:r>
              <a:rPr lang="en-US" dirty="0"/>
              <a:t>, EIC and UPC)?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4B12B-BB95-D305-672A-184AFA49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continuum emulation: initial nuclear state and hadronic final state interactions</a:t>
            </a:r>
          </a:p>
          <a:p>
            <a:r>
              <a:rPr lang="en-US" dirty="0"/>
              <a:t>The lepton interaction vertices (short-time scale physics) </a:t>
            </a:r>
            <a:r>
              <a:rPr lang="en-US" dirty="0" err="1"/>
              <a:t>recasted</a:t>
            </a:r>
            <a:r>
              <a:rPr lang="en-US" dirty="0"/>
              <a:t> in terms of hadrons </a:t>
            </a:r>
          </a:p>
          <a:p>
            <a:r>
              <a:rPr lang="en-US" dirty="0"/>
              <a:t>If so, need high-energy physicists’ participation in developing continuum emulators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49F4A-5B6A-BFA8-D412-62AE5767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1CFE-04D7-4AF6-A4C9-495938A515A1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1FDAC-B8DE-1A47-43E0-318E4C81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98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0256F7-6DEB-80C1-2D01-90AD474F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801CC8-FC18-391A-D4C1-8D76D679E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85576-C68E-E6C5-6CB6-762FE33A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FEB1-5981-4409-AC47-84F3695D489B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126C7-E118-A83A-C189-845E5466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0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EC7C59-7DCF-6A12-3224-245A9619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78336" cy="1325563"/>
          </a:xfrm>
        </p:spPr>
        <p:txBody>
          <a:bodyPr/>
          <a:lstStyle/>
          <a:p>
            <a:r>
              <a:rPr lang="en-US" dirty="0"/>
              <a:t>Hybrid of data and model driven emulators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39A7E2-B57D-CE83-F218-1085B3229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985"/>
            <a:ext cx="6690064" cy="4688490"/>
          </a:xfrm>
        </p:spPr>
        <p:txBody>
          <a:bodyPr>
            <a:normAutofit/>
          </a:bodyPr>
          <a:lstStyle/>
          <a:p>
            <a:r>
              <a:rPr lang="en-US" dirty="0"/>
              <a:t>Data-driven (black-box) RBM and dynamic mode decomposition (DMD)</a:t>
            </a:r>
          </a:p>
          <a:p>
            <a:r>
              <a:rPr lang="en-US" dirty="0"/>
              <a:t>The PMM work (</a:t>
            </a:r>
            <a:r>
              <a:rPr lang="en-US" sz="2800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Patric</a:t>
            </a:r>
            <a:r>
              <a:rPr lang="en-US" sz="2800" dirty="0">
                <a:solidFill>
                  <a:srgbClr val="0050B3"/>
                </a:solidFill>
                <a:latin typeface="-apple-system"/>
              </a:rPr>
              <a:t>k Cook et.al.,</a:t>
            </a:r>
            <a:r>
              <a:rPr lang="en-US" sz="2800" b="0" i="0" dirty="0">
                <a:effectLst/>
                <a:latin typeface="-apple-system"/>
              </a:rPr>
              <a:t>  </a:t>
            </a:r>
            <a:r>
              <a:rPr lang="en-US" sz="28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2"/>
              </a:rPr>
              <a:t>2401.11694</a:t>
            </a:r>
            <a:r>
              <a:rPr lang="en-US" dirty="0"/>
              <a:t>) takes a step further: </a:t>
            </a:r>
            <a:r>
              <a:rPr lang="en-US" dirty="0">
                <a:sym typeface="Wingdings" panose="05000000000000000000" pitchFamily="2" charset="2"/>
              </a:rPr>
              <a:t>a new machine learning platform, e.g., for image classification</a:t>
            </a:r>
          </a:p>
          <a:p>
            <a:r>
              <a:rPr lang="en-US" dirty="0">
                <a:sym typeface="Wingdings" panose="05000000000000000000" pitchFamily="2" charset="2"/>
              </a:rPr>
              <a:t>Other approaches being developed in the field of model reduction by embracing machine learning   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025A4-4D5E-33CA-A9B5-1CBB74E8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B746-1979-41D0-873D-D7B1B87E5B09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4FD56-FBF1-4A1C-9892-D09A4725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B393E7-D379-F340-45B5-01C9F957F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413" y="66675"/>
            <a:ext cx="31051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D2A8-BDFD-6D7E-6594-D1D9A2A7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8622-CF6C-723E-AB08-F55F287CC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178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Emulators are critical for accessing complex models (e.g., model fitting and uncertainty quantification)</a:t>
            </a:r>
          </a:p>
          <a:p>
            <a:r>
              <a:rPr lang="en-US" dirty="0"/>
              <a:t>Both model and data-driven are being applied in different nuclear physics areas </a:t>
            </a:r>
          </a:p>
          <a:p>
            <a:r>
              <a:rPr lang="en-US" dirty="0"/>
              <a:t>Nuclear structure emulator could be relevant for connecting nuclear structure and high-energy nuclear collisions </a:t>
            </a:r>
          </a:p>
          <a:p>
            <a:r>
              <a:rPr lang="en-US" dirty="0"/>
              <a:t>Is nuclear continuum emulator relevant for EIC and UPC physics?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C727B-5EE8-822A-1C72-4A3CAA3B8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875" y="1964937"/>
            <a:ext cx="5092186" cy="40727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9CCF7-A06E-157B-A273-56D9D9CF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32A4-92D5-412F-A0DC-7A89C1DD5340}" type="datetime6">
              <a:rPr lang="en-US" smtClean="0"/>
              <a:t>April 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2EA48-D7F4-82B4-717E-EA3D778A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1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E6B7-0F51-A942-94FC-A1437646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RBM</a:t>
            </a:r>
            <a:r>
              <a:rPr lang="en-US" sz="4400" dirty="0"/>
              <a:t> emulators for calibrating model to Lattice </a:t>
            </a:r>
            <a:r>
              <a:rPr lang="en-US" sz="4400" dirty="0" err="1"/>
              <a:t>QCD</a:t>
            </a:r>
            <a:r>
              <a:rPr lang="en-US" sz="4400" dirty="0"/>
              <a:t> results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9B539-4E49-6998-B24E-68472A017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4" y="1628775"/>
            <a:ext cx="9782175" cy="2190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5EA65E-2573-0D14-CEB9-94C059230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4" y="3819525"/>
            <a:ext cx="10134600" cy="30384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83537B6-F80A-70D0-0121-CAABB576AD99}"/>
              </a:ext>
            </a:extLst>
          </p:cNvPr>
          <p:cNvSpPr/>
          <p:nvPr/>
        </p:nvSpPr>
        <p:spPr>
          <a:xfrm>
            <a:off x="8657111" y="4165270"/>
            <a:ext cx="2329975" cy="20811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632C7-B03E-7C6B-9C7C-7144C386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3489-7973-4AB0-A702-5853BA4F8520}" type="datetime6">
              <a:rPr lang="en-US" smtClean="0"/>
              <a:t>April 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FAC01-8793-8A7B-614F-619ABFD5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52D0-E586-A9A3-E7F8-FED8929C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Emulator for interpolation &amp; extrapolation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18D7E-D3A4-6FA8-5C42-8FCAB314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CD00-3162-4054-B2DF-D6E72D12A99C}" type="datetime6">
              <a:rPr lang="en-US" smtClean="0"/>
              <a:t>April 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B8A4D-A928-9771-7664-A08A99F0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DB2BBA-CF5E-84C1-2F35-3DADF4A56E16}"/>
                  </a:ext>
                </a:extLst>
              </p:cNvPr>
              <p:cNvSpPr txBox="1"/>
              <p:nvPr/>
            </p:nvSpPr>
            <p:spPr>
              <a:xfrm>
                <a:off x="3076444" y="2331100"/>
                <a:ext cx="251459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DB2BBA-CF5E-84C1-2F35-3DADF4A56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44" y="2331100"/>
                <a:ext cx="2514599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6136898-ACF5-995D-761E-95871774F444}"/>
              </a:ext>
            </a:extLst>
          </p:cNvPr>
          <p:cNvGrpSpPr/>
          <p:nvPr/>
        </p:nvGrpSpPr>
        <p:grpSpPr>
          <a:xfrm>
            <a:off x="8529193" y="2151819"/>
            <a:ext cx="2603540" cy="2140953"/>
            <a:chOff x="7868096" y="4717047"/>
            <a:chExt cx="2603540" cy="21409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C6388A-8434-9A13-07F9-965D805F00E1}"/>
                </a:ext>
              </a:extLst>
            </p:cNvPr>
            <p:cNvGrpSpPr/>
            <p:nvPr/>
          </p:nvGrpSpPr>
          <p:grpSpPr>
            <a:xfrm>
              <a:off x="7868096" y="4819343"/>
              <a:ext cx="2603540" cy="2038657"/>
              <a:chOff x="6618491" y="3931228"/>
              <a:chExt cx="3465187" cy="293063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E70FD3E-9D8E-C4D0-07D7-19C58CF072E0}"/>
                  </a:ext>
                </a:extLst>
              </p:cNvPr>
              <p:cNvGrpSpPr/>
              <p:nvPr/>
            </p:nvGrpSpPr>
            <p:grpSpPr>
              <a:xfrm>
                <a:off x="7273185" y="3931228"/>
                <a:ext cx="2810493" cy="2328059"/>
                <a:chOff x="1969324" y="3727861"/>
                <a:chExt cx="2810493" cy="2328059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71C62660-678C-4E53-DF23-98831A769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69324" y="6055920"/>
                  <a:ext cx="2802577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3E8A6E8-DE5F-0B26-C439-C214A0C32E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00990" y="3727861"/>
                  <a:ext cx="0" cy="232805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E2F0A93-052E-B286-2323-61A3533AFB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77240" y="3751115"/>
                  <a:ext cx="2802577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A3D90EE-7087-9FDB-4E10-50D7B026BC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4192" y="3727861"/>
                  <a:ext cx="0" cy="232805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4F3D668D-6BE5-F146-365A-3DB8DA74316D}"/>
                      </a:ext>
                    </a:extLst>
                  </p:cNvPr>
                  <p:cNvSpPr txBox="1"/>
                  <p:nvPr/>
                </p:nvSpPr>
                <p:spPr>
                  <a:xfrm>
                    <a:off x="8537845" y="6242447"/>
                    <a:ext cx="572296" cy="61941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A7C6C59B-88B5-52FD-281E-D5E5359598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7845" y="6242447"/>
                    <a:ext cx="572296" cy="61941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8873ABF-66A7-310C-B40F-DB719621D00A}"/>
                      </a:ext>
                    </a:extLst>
                  </p:cNvPr>
                  <p:cNvSpPr txBox="1"/>
                  <p:nvPr/>
                </p:nvSpPr>
                <p:spPr>
                  <a:xfrm>
                    <a:off x="6618491" y="4924405"/>
                    <a:ext cx="583306" cy="61941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3B2E57E4-6E92-CFBE-C0A6-B95D495EA0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8491" y="4924405"/>
                    <a:ext cx="583306" cy="61941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7A7628-EF06-1C8C-BABA-38EAC8862CBB}"/>
                </a:ext>
              </a:extLst>
            </p:cNvPr>
            <p:cNvGrpSpPr/>
            <p:nvPr/>
          </p:nvGrpSpPr>
          <p:grpSpPr>
            <a:xfrm>
              <a:off x="8806749" y="4717047"/>
              <a:ext cx="1168831" cy="1733497"/>
              <a:chOff x="8806749" y="4717047"/>
              <a:chExt cx="1168831" cy="173349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C56384-8810-4E9E-B10D-E5010036AE29}"/>
                  </a:ext>
                </a:extLst>
              </p:cNvPr>
              <p:cNvSpPr txBox="1"/>
              <p:nvPr/>
            </p:nvSpPr>
            <p:spPr>
              <a:xfrm>
                <a:off x="8806749" y="4717047"/>
                <a:ext cx="33534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/>
                  <a:t>.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2DFF46-5F73-E0AF-4976-76ED5AD0F3D5}"/>
                  </a:ext>
                </a:extLst>
              </p:cNvPr>
              <p:cNvSpPr txBox="1"/>
              <p:nvPr/>
            </p:nvSpPr>
            <p:spPr>
              <a:xfrm>
                <a:off x="9640232" y="4746315"/>
                <a:ext cx="33534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/>
                  <a:t>.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6331EE-49BF-2F6E-8EFE-120BC9D66993}"/>
                  </a:ext>
                </a:extLst>
              </p:cNvPr>
              <p:cNvSpPr txBox="1"/>
              <p:nvPr/>
            </p:nvSpPr>
            <p:spPr>
              <a:xfrm>
                <a:off x="9205104" y="5573042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x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0013C0-47FB-0B93-5DA6-CDB30134E464}"/>
                  </a:ext>
                </a:extLst>
              </p:cNvPr>
              <p:cNvSpPr txBox="1"/>
              <p:nvPr/>
            </p:nvSpPr>
            <p:spPr>
              <a:xfrm>
                <a:off x="9189835" y="5681103"/>
                <a:ext cx="33534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/>
                  <a:t>.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ACEB3A4-9598-DC34-8532-7D57F910E071}"/>
              </a:ext>
            </a:extLst>
          </p:cNvPr>
          <p:cNvSpPr txBox="1"/>
          <p:nvPr/>
        </p:nvSpPr>
        <p:spPr>
          <a:xfrm>
            <a:off x="3495447" y="1797799"/>
            <a:ext cx="109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Input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8DE9A3-FE3E-7D2E-A1CA-2C0D2D8D2D2A}"/>
              </a:ext>
            </a:extLst>
          </p:cNvPr>
          <p:cNvSpPr txBox="1"/>
          <p:nvPr/>
        </p:nvSpPr>
        <p:spPr>
          <a:xfrm>
            <a:off x="4702051" y="1780061"/>
            <a:ext cx="109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AA9943-9DE3-FF4F-F6DE-D23C074D7360}"/>
                  </a:ext>
                </a:extLst>
              </p:cNvPr>
              <p:cNvSpPr txBox="1"/>
              <p:nvPr/>
            </p:nvSpPr>
            <p:spPr>
              <a:xfrm>
                <a:off x="638585" y="3091274"/>
                <a:ext cx="733629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have information/data at a small number of points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need fast interpolation and extrapolation in the parameter space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low dim, traditional methods work (e.g.,  splines)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higher dim, curse of dimensionality kicks in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Wingdings" panose="05000000000000000000" pitchFamily="2" charset="2"/>
                  </a:rPr>
                  <a:t>Variations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 could be low dim (e.g., singular value decomposition)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Wingdings" panose="05000000000000000000" pitchFamily="2" charset="2"/>
                  </a:rPr>
                  <a:t>Need emulators 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AA9943-9DE3-FF4F-F6DE-D23C074D7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5" y="3091274"/>
                <a:ext cx="7336295" cy="3046988"/>
              </a:xfrm>
              <a:prstGeom prst="rect">
                <a:avLst/>
              </a:prstGeom>
              <a:blipFill>
                <a:blip r:embed="rId8"/>
                <a:stretch>
                  <a:fillRect l="-1164" t="-1600" r="-914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C66600-E2EF-FE53-1693-97A5B48A89DB}"/>
                  </a:ext>
                </a:extLst>
              </p:cNvPr>
              <p:cNvSpPr txBox="1"/>
              <p:nvPr/>
            </p:nvSpPr>
            <p:spPr>
              <a:xfrm>
                <a:off x="8003980" y="4768235"/>
                <a:ext cx="4085927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C66600-E2EF-FE53-1693-97A5B48A8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980" y="4768235"/>
                <a:ext cx="4085927" cy="8962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56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0323-EB90-5842-8CA1-48D5CF87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Emulator: an “interface” for complex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F138F-74A4-BFB8-95CF-1907F5734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8400"/>
            <a:ext cx="5544845" cy="2450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Application in Bayesian analysis</a:t>
            </a:r>
          </a:p>
          <a:p>
            <a:r>
              <a:rPr lang="en-US" dirty="0"/>
              <a:t>Application in collaborations </a:t>
            </a:r>
          </a:p>
          <a:p>
            <a:r>
              <a:rPr lang="en-US" dirty="0"/>
              <a:t>Part of larger simulations </a:t>
            </a:r>
          </a:p>
          <a:p>
            <a:r>
              <a:rPr lang="en-US" dirty="0"/>
              <a:t>Its robust extrapolation capability</a:t>
            </a:r>
          </a:p>
          <a:p>
            <a:r>
              <a:rPr lang="en-US" dirty="0"/>
              <a:t>…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F18D4-F3DC-8030-57DC-9D93F375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6705-3657-49E2-9F67-FB3D8BB44A62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DA955-0BC3-5847-C395-FE607244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BAD35-0C7A-AC04-266D-67112B071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151" y="1690688"/>
            <a:ext cx="5092186" cy="40727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F5EECF-AFDD-16E1-95EE-9453062D7919}"/>
              </a:ext>
            </a:extLst>
          </p:cNvPr>
          <p:cNvSpPr txBox="1"/>
          <p:nvPr/>
        </p:nvSpPr>
        <p:spPr>
          <a:xfrm>
            <a:off x="8165347" y="6031210"/>
            <a:ext cx="2743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From </a:t>
            </a:r>
            <a:r>
              <a:rPr lang="en-US" sz="2400" b="0" u="none" strike="noStrike" dirty="0">
                <a:solidFill>
                  <a:schemeClr val="accent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2110.04269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771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D7B3580-A5E1-7325-1CBF-018B1C171D3D}"/>
              </a:ext>
            </a:extLst>
          </p:cNvPr>
          <p:cNvGrpSpPr/>
          <p:nvPr/>
        </p:nvGrpSpPr>
        <p:grpSpPr>
          <a:xfrm>
            <a:off x="2587721" y="1411457"/>
            <a:ext cx="8099571" cy="2815445"/>
            <a:chOff x="2682271" y="1324787"/>
            <a:chExt cx="8099571" cy="28154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845E56-0E7F-E563-60F6-576FA4AB3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2271" y="1324787"/>
              <a:ext cx="6184214" cy="281544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8361C1-4341-71D2-9B61-1B0AD4272D3B}"/>
                </a:ext>
              </a:extLst>
            </p:cNvPr>
            <p:cNvSpPr txBox="1"/>
            <p:nvPr/>
          </p:nvSpPr>
          <p:spPr>
            <a:xfrm>
              <a:off x="8766700" y="2093146"/>
              <a:ext cx="20151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From 2310.19419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8F0550-8310-C320-A2C1-E738589D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Emulators: two main types and their hybrid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B61AD-8C0A-9F35-C9BB-B83C3ECCBB88}"/>
              </a:ext>
            </a:extLst>
          </p:cNvPr>
          <p:cNvSpPr txBox="1"/>
          <p:nvPr/>
        </p:nvSpPr>
        <p:spPr>
          <a:xfrm>
            <a:off x="6306527" y="4114152"/>
            <a:ext cx="45508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Intrusive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but includes more physics and requires less training data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A578D-C50C-6591-464C-F034F6824565}"/>
              </a:ext>
            </a:extLst>
          </p:cNvPr>
          <p:cNvSpPr txBox="1"/>
          <p:nvPr/>
        </p:nvSpPr>
        <p:spPr>
          <a:xfrm>
            <a:off x="1890944" y="4167635"/>
            <a:ext cx="3886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nonintrusive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agnostic of physics and requires more training data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4C6B8C-06C4-BF66-8E8E-60950020BAE3}"/>
              </a:ext>
            </a:extLst>
          </p:cNvPr>
          <p:cNvSpPr txBox="1"/>
          <p:nvPr/>
        </p:nvSpPr>
        <p:spPr>
          <a:xfrm>
            <a:off x="341156" y="5480961"/>
            <a:ext cx="1193074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effectLst/>
                <a:latin typeface="-apple-system"/>
              </a:rPr>
              <a:t>“</a:t>
            </a:r>
            <a:r>
              <a:rPr lang="en-US" sz="1600" b="0" i="0" dirty="0" err="1">
                <a:effectLst/>
                <a:latin typeface="-apple-system"/>
              </a:rPr>
              <a:t>BUQEYE</a:t>
            </a:r>
            <a:r>
              <a:rPr lang="en-US" sz="1600" b="0" i="0" dirty="0">
                <a:effectLst/>
                <a:latin typeface="-apple-system"/>
              </a:rPr>
              <a:t> Guide to Projection-Based Emulators in Nuclear Physics,” </a:t>
            </a:r>
            <a:r>
              <a:rPr lang="en-US" sz="1600" dirty="0">
                <a:latin typeface="-apple-system"/>
              </a:rPr>
              <a:t> </a:t>
            </a:r>
            <a:r>
              <a:rPr lang="en-US" sz="1600" b="0" i="0" u="none" strike="noStrike" dirty="0">
                <a:effectLst/>
                <a:latin typeface="-apple-system"/>
              </a:rPr>
              <a:t>C. </a:t>
            </a:r>
            <a:r>
              <a:rPr lang="en-US" sz="1600" b="0" i="0" u="none" strike="noStrike" dirty="0" err="1">
                <a:effectLst/>
                <a:latin typeface="-apple-system"/>
              </a:rPr>
              <a:t>Drischler</a:t>
            </a:r>
            <a:r>
              <a:rPr lang="en-US" sz="1600" b="0" i="0" dirty="0">
                <a:effectLst/>
                <a:latin typeface="-apple-system"/>
              </a:rPr>
              <a:t>, </a:t>
            </a:r>
            <a:r>
              <a:rPr lang="en-US" sz="1600" b="0" i="0" u="none" strike="noStrike" dirty="0">
                <a:effectLst/>
                <a:latin typeface="-apple-system"/>
              </a:rPr>
              <a:t>J.A. Melendez</a:t>
            </a:r>
            <a:r>
              <a:rPr lang="en-US" sz="1600" dirty="0">
                <a:latin typeface="-apple-system"/>
              </a:rPr>
              <a:t>, </a:t>
            </a:r>
            <a:r>
              <a:rPr lang="en-US" sz="1600" b="0" i="0" u="none" strike="noStrike" dirty="0">
                <a:effectLst/>
                <a:latin typeface="-apple-system"/>
              </a:rPr>
              <a:t>R.J. Furnstahl</a:t>
            </a:r>
            <a:r>
              <a:rPr lang="en-US" sz="1600" dirty="0">
                <a:latin typeface="-apple-system"/>
              </a:rPr>
              <a:t>, </a:t>
            </a:r>
            <a:r>
              <a:rPr lang="en-US" sz="1600" b="0" i="0" u="none" strike="noStrike" dirty="0">
                <a:effectLst/>
                <a:latin typeface="-apple-system"/>
              </a:rPr>
              <a:t>A.J. Garcia</a:t>
            </a:r>
            <a:r>
              <a:rPr lang="en-US" sz="1600" u="none" strike="noStrike" dirty="0">
                <a:latin typeface="-apple-system"/>
              </a:rPr>
              <a:t>, and</a:t>
            </a:r>
            <a:r>
              <a:rPr lang="en-US" sz="1600" dirty="0">
                <a:latin typeface="-apple-system"/>
              </a:rPr>
              <a:t> </a:t>
            </a:r>
            <a:r>
              <a:rPr lang="en-US" sz="1600" b="0" i="0" u="none" strike="noStrike" dirty="0">
                <a:effectLst/>
                <a:latin typeface="-apple-system"/>
              </a:rPr>
              <a:t>XZ, </a:t>
            </a:r>
            <a:r>
              <a:rPr lang="en-US" sz="1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4"/>
              </a:rPr>
              <a:t>2212.04912</a:t>
            </a:r>
            <a:endParaRPr lang="en-US" sz="1600" b="0" i="0" u="none" strike="noStrike" dirty="0">
              <a:solidFill>
                <a:srgbClr val="0050B3"/>
              </a:solidFill>
              <a:effectLst/>
              <a:latin typeface="-apple-system"/>
            </a:endParaRPr>
          </a:p>
          <a:p>
            <a:r>
              <a:rPr lang="en-US" sz="1600" dirty="0"/>
              <a:t>“Training and projecting: A reduced basis method emulator for many-body physics,” Edgard Bonilla, Pablo Giuliani, Kyle </a:t>
            </a:r>
            <a:r>
              <a:rPr lang="en-US" sz="1600" dirty="0" err="1"/>
              <a:t>Godbey</a:t>
            </a:r>
            <a:r>
              <a:rPr lang="en-US" sz="1600" dirty="0"/>
              <a:t>, Dean Lee, </a:t>
            </a:r>
            <a:r>
              <a:rPr lang="en-US" sz="1600" b="0" i="1" dirty="0" err="1">
                <a:effectLst/>
                <a:latin typeface="-apple-system"/>
              </a:rPr>
              <a:t>Phys.Rev.C</a:t>
            </a:r>
            <a:r>
              <a:rPr lang="en-US" sz="1600" b="0" i="0" dirty="0">
                <a:effectLst/>
                <a:latin typeface="-apple-system"/>
              </a:rPr>
              <a:t> 106 (2022) 5, 054322,  </a:t>
            </a:r>
            <a:r>
              <a:rPr lang="en-US" sz="1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5"/>
              </a:rPr>
              <a:t>2203.05284</a:t>
            </a:r>
            <a:endParaRPr lang="en-US" sz="1600" b="0" i="0" u="none" strike="noStrike" dirty="0">
              <a:solidFill>
                <a:srgbClr val="0050B3"/>
              </a:solidFill>
              <a:effectLst/>
              <a:latin typeface="-apple-system"/>
            </a:endParaRPr>
          </a:p>
          <a:p>
            <a:r>
              <a:rPr lang="en-US" sz="1600" dirty="0"/>
              <a:t>“Model reduction methods for nuclear emulators, ” J.A. Melendez, C. </a:t>
            </a:r>
            <a:r>
              <a:rPr lang="en-US" sz="1600" dirty="0" err="1"/>
              <a:t>Drischler</a:t>
            </a:r>
            <a:r>
              <a:rPr lang="en-US" sz="1600" dirty="0"/>
              <a:t>, R.J. Furnstahl, A.J. Garcia, XZ, </a:t>
            </a:r>
            <a:r>
              <a:rPr lang="en-US" sz="1600" b="0" i="0" dirty="0">
                <a:effectLst/>
                <a:latin typeface="-apple-system"/>
              </a:rPr>
              <a:t> </a:t>
            </a:r>
            <a:r>
              <a:rPr lang="en-US" sz="16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6"/>
              </a:rPr>
              <a:t>2203.05528</a:t>
            </a:r>
            <a:endParaRPr lang="en-US" sz="1600" b="0" i="0" u="none" strike="noStrike" dirty="0">
              <a:solidFill>
                <a:srgbClr val="0050B3"/>
              </a:solidFill>
              <a:effectLst/>
              <a:latin typeface="-apple-system"/>
            </a:endParaRPr>
          </a:p>
          <a:p>
            <a:r>
              <a:rPr lang="en-US" sz="1600" dirty="0">
                <a:solidFill>
                  <a:srgbClr val="0050B3"/>
                </a:solidFill>
                <a:latin typeface="-apple-system"/>
              </a:rPr>
              <a:t>“</a:t>
            </a:r>
            <a:r>
              <a:rPr lang="en-US" dirty="0"/>
              <a:t>Eigenvector Continuation and Projection-Based Emulators,</a:t>
            </a:r>
            <a:r>
              <a:rPr lang="en-US" sz="1600" dirty="0">
                <a:solidFill>
                  <a:srgbClr val="0050B3"/>
                </a:solidFill>
                <a:latin typeface="-apple-system"/>
              </a:rPr>
              <a:t>” Thomas </a:t>
            </a:r>
            <a:r>
              <a:rPr lang="en-US" sz="1600" dirty="0" err="1">
                <a:solidFill>
                  <a:srgbClr val="0050B3"/>
                </a:solidFill>
                <a:latin typeface="-apple-system"/>
              </a:rPr>
              <a:t>Duguet</a:t>
            </a:r>
            <a:r>
              <a:rPr lang="en-US" sz="1600" dirty="0">
                <a:solidFill>
                  <a:srgbClr val="0050B3"/>
                </a:solidFill>
                <a:latin typeface="-apple-system"/>
              </a:rPr>
              <a:t> et.al., </a:t>
            </a:r>
            <a:r>
              <a:rPr lang="en-US" dirty="0">
                <a:hlinkClick r:id="rId7"/>
              </a:rPr>
              <a:t>2310.19419</a:t>
            </a:r>
            <a:r>
              <a:rPr lang="en-US" dirty="0"/>
              <a:t> </a:t>
            </a:r>
            <a:endParaRPr lang="en-US" sz="1600" b="0" i="0" dirty="0">
              <a:effectLst/>
              <a:latin typeface="-apple-system"/>
            </a:endParaRPr>
          </a:p>
          <a:p>
            <a:pPr algn="l"/>
            <a:r>
              <a:rPr lang="en-US" sz="1600" b="0" i="0" dirty="0">
                <a:effectLst/>
                <a:latin typeface="-apple-system"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B68C2-2571-22FC-D11A-D6263245A0FF}"/>
              </a:ext>
            </a:extLst>
          </p:cNvPr>
          <p:cNvSpPr txBox="1"/>
          <p:nvPr/>
        </p:nvSpPr>
        <p:spPr>
          <a:xfrm>
            <a:off x="3065315" y="66665"/>
            <a:ext cx="7621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“Eigenvector continuation with subspace learning”</a:t>
            </a:r>
          </a:p>
          <a:p>
            <a:r>
              <a:rPr lang="en-US" dirty="0"/>
              <a:t>Dillon Frame et. al., </a:t>
            </a:r>
            <a:r>
              <a:rPr lang="en-US" b="0" i="0" dirty="0">
                <a:effectLst/>
                <a:latin typeface="-apple-system"/>
              </a:rPr>
              <a:t> </a:t>
            </a:r>
            <a:r>
              <a:rPr lang="en-US" b="0" i="1" dirty="0" err="1">
                <a:effectLst/>
                <a:latin typeface="-apple-system"/>
              </a:rPr>
              <a:t>Phys.Rev.Lett</a:t>
            </a:r>
            <a:r>
              <a:rPr lang="en-US" b="0" i="1" dirty="0">
                <a:effectLst/>
                <a:latin typeface="-apple-system"/>
              </a:rPr>
              <a:t>.</a:t>
            </a:r>
            <a:r>
              <a:rPr lang="en-US" b="0" i="0" dirty="0">
                <a:effectLst/>
                <a:latin typeface="-apple-system"/>
              </a:rPr>
              <a:t> 121 (2018) 3, 032501,  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  <a:hlinkClick r:id="rId8"/>
              </a:rPr>
              <a:t>1711.07090</a:t>
            </a:r>
            <a:r>
              <a:rPr lang="en-US" b="0" i="0" dirty="0">
                <a:effectLst/>
                <a:latin typeface="-apple-system"/>
              </a:rPr>
              <a:t> 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4EA89-8439-49DD-23CF-96D01F2C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1162-49A6-4DF6-AB2A-EEC2548F54FA}" type="datetime6">
              <a:rPr lang="en-US" smtClean="0"/>
              <a:t>April 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1AA01-1F06-F6FD-0F5D-D1242A25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0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642BFC-78B8-75D8-6D69-AE715CAD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emulators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370456-97FC-1898-C71E-E0E942CB0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from scratch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FFD2C-3AB4-7200-4C60-CED86988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7AFE-DB66-4BCB-AEA3-B18EC9EAD57B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15EB2-3651-A2F3-DEE9-F84D0A8C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658E-3DC3-712C-9E7E-FFDE2DD7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emulators in heavy-ion collision physics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DF6CFB-B01B-2B3D-E708-89E1BD402FD1}"/>
              </a:ext>
            </a:extLst>
          </p:cNvPr>
          <p:cNvGrpSpPr/>
          <p:nvPr/>
        </p:nvGrpSpPr>
        <p:grpSpPr>
          <a:xfrm>
            <a:off x="2470067" y="2163218"/>
            <a:ext cx="7762938" cy="2210611"/>
            <a:chOff x="1852116" y="1571935"/>
            <a:chExt cx="8487767" cy="25884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2C5436-5AB9-F743-3DE4-2CC3230BD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2117" y="2143434"/>
              <a:ext cx="8487766" cy="20169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6E404B-D194-F46D-8BF4-482299787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2116" y="1571935"/>
              <a:ext cx="8479533" cy="68330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0E06F06-8F33-47E9-3101-6D75C02B4C5D}"/>
              </a:ext>
            </a:extLst>
          </p:cNvPr>
          <p:cNvSpPr txBox="1"/>
          <p:nvPr/>
        </p:nvSpPr>
        <p:spPr>
          <a:xfrm>
            <a:off x="3393375" y="1157685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Emulator: Gaussian process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71DF2F-5730-74ED-8B8F-C82A9A833DA1}"/>
              </a:ext>
            </a:extLst>
          </p:cNvPr>
          <p:cNvGrpSpPr/>
          <p:nvPr/>
        </p:nvGrpSpPr>
        <p:grpSpPr>
          <a:xfrm>
            <a:off x="2723222" y="4399601"/>
            <a:ext cx="6745556" cy="2227648"/>
            <a:chOff x="2389414" y="4157441"/>
            <a:chExt cx="6745556" cy="22276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D60950-BC6F-620B-9831-B067E054B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7020" y="4565814"/>
              <a:ext cx="6457950" cy="18192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EE8405-44D2-8142-3554-6285D92B4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9414" y="4157441"/>
              <a:ext cx="6629400" cy="56197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C773BF-A042-B90C-475D-F56A0E52AAEE}"/>
              </a:ext>
            </a:extLst>
          </p:cNvPr>
          <p:cNvGrpSpPr/>
          <p:nvPr/>
        </p:nvGrpSpPr>
        <p:grpSpPr>
          <a:xfrm>
            <a:off x="838200" y="90042"/>
            <a:ext cx="10025681" cy="2381647"/>
            <a:chOff x="1200150" y="2397800"/>
            <a:chExt cx="10991850" cy="30410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B5B18C-6D15-25CA-AB72-BB5D643F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0150" y="2397800"/>
              <a:ext cx="10991850" cy="2905125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3D6B700-4DA5-0C6B-6516-B580E21BE854}"/>
                </a:ext>
              </a:extLst>
            </p:cNvPr>
            <p:cNvCxnSpPr>
              <a:cxnSpLocks/>
            </p:cNvCxnSpPr>
            <p:nvPr/>
          </p:nvCxnSpPr>
          <p:spPr>
            <a:xfrm>
              <a:off x="4548249" y="3657600"/>
              <a:ext cx="0" cy="1781299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720BEC-B5B3-876C-FB4E-3EDC9A796D89}"/>
                </a:ext>
              </a:extLst>
            </p:cNvPr>
            <p:cNvCxnSpPr>
              <a:cxnSpLocks/>
            </p:cNvCxnSpPr>
            <p:nvPr/>
          </p:nvCxnSpPr>
          <p:spPr>
            <a:xfrm>
              <a:off x="8583880" y="3521626"/>
              <a:ext cx="0" cy="1781299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6AD561-4EF7-879D-80AB-8F5C930F455C}"/>
              </a:ext>
            </a:extLst>
          </p:cNvPr>
          <p:cNvGrpSpPr/>
          <p:nvPr/>
        </p:nvGrpSpPr>
        <p:grpSpPr>
          <a:xfrm>
            <a:off x="4524499" y="90007"/>
            <a:ext cx="1207959" cy="2176821"/>
            <a:chOff x="4524499" y="90007"/>
            <a:chExt cx="1207959" cy="2176821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9B668D-2C1C-B1BE-E674-27AA954607D5}"/>
                </a:ext>
              </a:extLst>
            </p:cNvPr>
            <p:cNvCxnSpPr/>
            <p:nvPr/>
          </p:nvCxnSpPr>
          <p:spPr>
            <a:xfrm flipV="1">
              <a:off x="5103066" y="90007"/>
              <a:ext cx="629392" cy="10787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3B1370F-7692-6DF4-3ECC-1DC9155AE2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4499" y="1260953"/>
              <a:ext cx="563407" cy="10058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01267F5-E578-4B43-0251-42608316E159}"/>
              </a:ext>
            </a:extLst>
          </p:cNvPr>
          <p:cNvSpPr txBox="1"/>
          <p:nvPr/>
        </p:nvSpPr>
        <p:spPr>
          <a:xfrm>
            <a:off x="546442" y="154687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-apple-system"/>
              </a:rPr>
              <a:t>Taken from 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  <a:hlinkClick r:id="rId8"/>
              </a:rPr>
              <a:t>1310.0222</a:t>
            </a:r>
            <a:r>
              <a:rPr lang="en-US" b="0" i="0" dirty="0">
                <a:effectLst/>
                <a:latin typeface="-apple-system"/>
              </a:rPr>
              <a:t> 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AF04D-801F-7DF1-67B0-BBE36F6B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3653-2254-4F79-9EA3-E708BE0FDD84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30747-870D-44F3-A9B0-A4A0481F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0EF97-3D99-4026-2882-5ABB47FCDE9D}"/>
              </a:ext>
            </a:extLst>
          </p:cNvPr>
          <p:cNvSpPr txBox="1"/>
          <p:nvPr/>
        </p:nvSpPr>
        <p:spPr>
          <a:xfrm>
            <a:off x="476874" y="2289249"/>
            <a:ext cx="183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 emulators for varying nuclear models?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56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430A-4786-5B27-5E9D-FD7FCD2F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emulators</a:t>
            </a:r>
          </a:p>
        </p:txBody>
      </p:sp>
      <p:pic>
        <p:nvPicPr>
          <p:cNvPr id="5" name="Content Placeholder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2940A944-6682-FCDC-C191-8AD304121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56" y="2389001"/>
            <a:ext cx="10515600" cy="35051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F3419A-3211-80FC-2075-376DAE7B3008}"/>
              </a:ext>
            </a:extLst>
          </p:cNvPr>
          <p:cNvSpPr txBox="1"/>
          <p:nvPr/>
        </p:nvSpPr>
        <p:spPr>
          <a:xfrm>
            <a:off x="1344938" y="1598598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Gaussian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C1470-F117-3A1A-FA1D-E0677B1861E5}"/>
              </a:ext>
            </a:extLst>
          </p:cNvPr>
          <p:cNvSpPr txBox="1"/>
          <p:nvPr/>
        </p:nvSpPr>
        <p:spPr>
          <a:xfrm>
            <a:off x="239568" y="332642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1EFC4-D1C3-054B-6B56-ABBA790D962E}"/>
              </a:ext>
            </a:extLst>
          </p:cNvPr>
          <p:cNvSpPr txBox="1"/>
          <p:nvPr/>
        </p:nvSpPr>
        <p:spPr>
          <a:xfrm>
            <a:off x="2604215" y="6153281"/>
            <a:ext cx="1303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Input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EEA24C-9717-F089-D8C7-755CE7B16954}"/>
              </a:ext>
            </a:extLst>
          </p:cNvPr>
          <p:cNvCxnSpPr/>
          <p:nvPr/>
        </p:nvCxnSpPr>
        <p:spPr>
          <a:xfrm>
            <a:off x="820445" y="3770171"/>
            <a:ext cx="254330" cy="212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D8508F-3C7C-5E9A-FF49-08ACB91D4BC5}"/>
              </a:ext>
            </a:extLst>
          </p:cNvPr>
          <p:cNvCxnSpPr>
            <a:cxnSpLocks/>
          </p:cNvCxnSpPr>
          <p:nvPr/>
        </p:nvCxnSpPr>
        <p:spPr>
          <a:xfrm flipV="1">
            <a:off x="2935743" y="5709533"/>
            <a:ext cx="0" cy="4621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E515D-A9D2-38A4-EF24-9EAEE19B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A3C5-F9DE-45B1-84B8-C38563CF54D9}" type="datetime6">
              <a:rPr lang="en-US" smtClean="0"/>
              <a:t>April 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65D44-D9DE-4FA9-0300-5F588549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8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A7B9D2-9175-0194-76E5-61DA80BB2C69}"/>
              </a:ext>
            </a:extLst>
          </p:cNvPr>
          <p:cNvCxnSpPr>
            <a:cxnSpLocks/>
          </p:cNvCxnSpPr>
          <p:nvPr/>
        </p:nvCxnSpPr>
        <p:spPr>
          <a:xfrm>
            <a:off x="10404629" y="2760955"/>
            <a:ext cx="390618" cy="5504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AAFC47A-9758-2CD5-9D82-EB3D0C44E613}"/>
              </a:ext>
            </a:extLst>
          </p:cNvPr>
          <p:cNvSpPr txBox="1"/>
          <p:nvPr/>
        </p:nvSpPr>
        <p:spPr>
          <a:xfrm>
            <a:off x="4234649" y="5987018"/>
            <a:ext cx="422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in a space of smooth functions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35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E2E6C-1950-A0FC-2336-141F0ED3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emulators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CDE56-C9FE-DA10-C2DC-E141EE72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3B16-AC10-49AF-AC50-5F5EA4FFF86D}" type="datetime6">
              <a:rPr lang="en-US" smtClean="0"/>
              <a:t>April 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7927A-BF96-8ACA-55CF-55B15FA0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9411-1C2D-4461-8E44-9B74E11AAC1D}" type="slidenum">
              <a:rPr lang="en-US" smtClean="0"/>
              <a:t>9</a:t>
            </a:fld>
            <a:endParaRPr lang="en-US"/>
          </a:p>
        </p:txBody>
      </p:sp>
      <p:pic>
        <p:nvPicPr>
          <p:cNvPr id="11" name="Content Placeholder 10" descr="A diagram of a network&#10;&#10;Description automatically generated">
            <a:extLst>
              <a:ext uri="{FF2B5EF4-FFF2-40B4-BE49-F238E27FC236}">
                <a16:creationId xmlns:a16="http://schemas.microsoft.com/office/drawing/2014/main" id="{190066C9-013D-58E8-9AE6-A23F11318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23" y="1379691"/>
            <a:ext cx="4570114" cy="315863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7389C8-3893-D9FE-6011-2CAF9A6CA308}"/>
              </a:ext>
            </a:extLst>
          </p:cNvPr>
          <p:cNvSpPr txBox="1"/>
          <p:nvPr/>
        </p:nvSpPr>
        <p:spPr>
          <a:xfrm>
            <a:off x="1035442" y="1793874"/>
            <a:ext cx="594548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Neural networks</a:t>
            </a:r>
          </a:p>
          <a:p>
            <a:r>
              <a:rPr lang="en-US" sz="2400" dirty="0">
                <a:sym typeface="Wingdings" panose="05000000000000000000" pitchFamily="2" charset="2"/>
              </a:rPr>
              <a:t>Mimicking neurons in brains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universal functions with hyperparameters  conditioned/trained on data 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interpolation and extrapolation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7E0FE-DB1F-DECA-69E4-EC53F5301209}"/>
              </a:ext>
            </a:extLst>
          </p:cNvPr>
          <p:cNvSpPr txBox="1"/>
          <p:nvPr/>
        </p:nvSpPr>
        <p:spPr>
          <a:xfrm>
            <a:off x="1035442" y="4805781"/>
            <a:ext cx="10099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Parametrized matrix model</a:t>
            </a:r>
          </a:p>
          <a:p>
            <a:r>
              <a:rPr lang="en-US" sz="2400" dirty="0"/>
              <a:t>Also considered as hybrid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E8D76B-C95C-0804-9B34-52DF3F345463}"/>
              </a:ext>
            </a:extLst>
          </p:cNvPr>
          <p:cNvSpPr txBox="1"/>
          <p:nvPr/>
        </p:nvSpPr>
        <p:spPr>
          <a:xfrm>
            <a:off x="3914062" y="5821444"/>
            <a:ext cx="4910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Patric</a:t>
            </a:r>
            <a:r>
              <a:rPr lang="en-US" sz="2400" dirty="0">
                <a:solidFill>
                  <a:srgbClr val="0050B3"/>
                </a:solidFill>
                <a:latin typeface="-apple-system"/>
              </a:rPr>
              <a:t>k Cook et.al.,</a:t>
            </a:r>
            <a:r>
              <a:rPr lang="en-US" sz="2400" b="0" i="0" dirty="0">
                <a:effectLst/>
                <a:latin typeface="-apple-system"/>
              </a:rPr>
              <a:t>  </a:t>
            </a:r>
            <a:r>
              <a:rPr lang="en-US" sz="2400" b="0" i="0" u="none" strike="noStrike" dirty="0">
                <a:solidFill>
                  <a:srgbClr val="0050B3"/>
                </a:solidFill>
                <a:effectLst/>
                <a:latin typeface="-apple-system"/>
                <a:hlinkClick r:id="rId3"/>
              </a:rPr>
              <a:t>2401.11694</a:t>
            </a:r>
            <a:r>
              <a:rPr lang="en-US" sz="2400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  </a:t>
            </a:r>
            <a:r>
              <a:rPr lang="en-US" sz="2400" b="0" i="0" dirty="0">
                <a:effectLst/>
                <a:latin typeface="-apple-system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5235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0.6|19.6|1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2.4|36.8|0.4|3.7|7.2|2.3|1.3|5.1|7.5|21.6|20.9|0.8|2.3|90.7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1|1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7759</TotalTime>
  <Words>1257</Words>
  <Application>Microsoft Office PowerPoint</Application>
  <PresentationFormat>Widescreen</PresentationFormat>
  <Paragraphs>198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Cambria Math</vt:lpstr>
      <vt:lpstr>Lucida Grande</vt:lpstr>
      <vt:lpstr>Office Theme</vt:lpstr>
      <vt:lpstr>Emulators for nuclear physics across energy scales</vt:lpstr>
      <vt:lpstr>Outline</vt:lpstr>
      <vt:lpstr>Emulator for interpolation &amp; extrapolation</vt:lpstr>
      <vt:lpstr>Emulator: an “interface” for complex modeling</vt:lpstr>
      <vt:lpstr>Emulators: two main types and their hybrid</vt:lpstr>
      <vt:lpstr>Data-driven emulators</vt:lpstr>
      <vt:lpstr>Data-driven emulators in heavy-ion collision physics</vt:lpstr>
      <vt:lpstr>Data-driven emulators</vt:lpstr>
      <vt:lpstr>Data-driven emulators</vt:lpstr>
      <vt:lpstr>Model-driven emulators</vt:lpstr>
      <vt:lpstr>Model driven: Reduced basis method</vt:lpstr>
      <vt:lpstr>RBM emulators for nuclear structure: eigen systems of parametrized quantum Hamiltonians H(θ) (large dimensions for many-body systems)</vt:lpstr>
      <vt:lpstr>A simple demo </vt:lpstr>
      <vt:lpstr>RBM emulator for ab initio nuclear structure calculations</vt:lpstr>
      <vt:lpstr>RBM emulator for density functional theory</vt:lpstr>
      <vt:lpstr>Relevance for relativistic heavy-ion physics?</vt:lpstr>
      <vt:lpstr>RBM emulators for nuclear continuum: linear equation (large dimensions for few-body systems)</vt:lpstr>
      <vt:lpstr>RBM emulators for hadronic reactions</vt:lpstr>
      <vt:lpstr>Emulating nuclear continuum states in the energy complex plane &amp; for other parameters</vt:lpstr>
      <vt:lpstr>Are continuum emulators relevant for high energy nuclear physics (e.g, EIC and UPC)?</vt:lpstr>
      <vt:lpstr>Hybrid</vt:lpstr>
      <vt:lpstr>Hybrid of data and model driven emulators</vt:lpstr>
      <vt:lpstr>Summary </vt:lpstr>
      <vt:lpstr>RBM emulators for calibrating model to Lattice QCD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Emulators relevant for FRIB: nuclear and accelerator physics</dc:title>
  <dc:creator>Zhang, Xilin</dc:creator>
  <cp:lastModifiedBy>Zhang, Xilin</cp:lastModifiedBy>
  <cp:revision>194</cp:revision>
  <dcterms:created xsi:type="dcterms:W3CDTF">2023-01-06T04:28:12Z</dcterms:created>
  <dcterms:modified xsi:type="dcterms:W3CDTF">2024-04-24T05:21:42Z</dcterms:modified>
</cp:coreProperties>
</file>