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1983" r:id="rId2"/>
    <p:sldId id="1897" r:id="rId3"/>
    <p:sldId id="1898" r:id="rId4"/>
    <p:sldId id="1380" r:id="rId5"/>
    <p:sldId id="1822" r:id="rId6"/>
    <p:sldId id="1980" r:id="rId7"/>
    <p:sldId id="1831" r:id="rId8"/>
    <p:sldId id="1394" r:id="rId9"/>
    <p:sldId id="1795" r:id="rId10"/>
    <p:sldId id="1904" r:id="rId11"/>
    <p:sldId id="520" r:id="rId12"/>
    <p:sldId id="594" r:id="rId13"/>
    <p:sldId id="1840" r:id="rId14"/>
    <p:sldId id="796" r:id="rId15"/>
    <p:sldId id="1875" r:id="rId16"/>
    <p:sldId id="1876" r:id="rId17"/>
    <p:sldId id="1877" r:id="rId18"/>
    <p:sldId id="1879" r:id="rId19"/>
    <p:sldId id="1901" r:id="rId20"/>
    <p:sldId id="1890" r:id="rId21"/>
    <p:sldId id="1892" r:id="rId22"/>
    <p:sldId id="1981" r:id="rId23"/>
    <p:sldId id="1982" r:id="rId24"/>
    <p:sldId id="1895" r:id="rId25"/>
    <p:sldId id="1978" r:id="rId26"/>
    <p:sldId id="262" r:id="rId27"/>
    <p:sldId id="1984" r:id="rId28"/>
    <p:sldId id="1940" r:id="rId29"/>
    <p:sldId id="1968" r:id="rId30"/>
    <p:sldId id="1969" r:id="rId31"/>
    <p:sldId id="1970" r:id="rId32"/>
    <p:sldId id="1962" r:id="rId33"/>
    <p:sldId id="1937" r:id="rId34"/>
    <p:sldId id="1938" r:id="rId35"/>
    <p:sldId id="1966" r:id="rId36"/>
    <p:sldId id="1902" r:id="rId37"/>
    <p:sldId id="1941" r:id="rId38"/>
    <p:sldId id="1858" r:id="rId39"/>
    <p:sldId id="1971" r:id="rId40"/>
    <p:sldId id="1914" r:id="rId41"/>
    <p:sldId id="1893" r:id="rId42"/>
    <p:sldId id="1839" r:id="rId43"/>
    <p:sldId id="282" r:id="rId44"/>
    <p:sldId id="1896" r:id="rId45"/>
    <p:sldId id="1905" r:id="rId46"/>
    <p:sldId id="179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43"/>
    <p:restoredTop sz="94452"/>
  </p:normalViewPr>
  <p:slideViewPr>
    <p:cSldViewPr snapToGrid="0" snapToObjects="1">
      <p:cViewPr varScale="1">
        <p:scale>
          <a:sx n="69" d="100"/>
          <a:sy n="69" d="100"/>
        </p:scale>
        <p:origin x="91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13:17:27.68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6F591-CFA3-8648-977F-62085D038D9D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CC17B-DE92-3941-932D-25110DD7E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23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CC17B-DE92-3941-932D-25110DD7EE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12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CC17B-DE92-3941-932D-25110DD7EE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47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CC17B-DE92-3941-932D-25110DD7EE5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15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2180F-670B-394C-BF53-057A111E6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BB16B-86B1-6341-9301-730925CEC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E50A8-F088-794E-B6B9-031B2C8D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92776-B2E8-C544-AC31-C98054F931F7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69EAA-3201-6547-AC8C-36A5CE860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Nuclear Seminar, 08/28/2018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38331-6E9C-014B-BB1E-74F16F92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1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736E-B301-3B4A-A2D9-9C1CD8F85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93BF2-4734-E942-B1CE-A97CA4D3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78E9F-6075-8E43-BE6A-C692AA751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3AD7-915E-9E4F-B0A3-AE234F15D72F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C997C-304E-CE4D-94AE-C9DFB1C8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Nuclear Seminar, 08/28/2018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F0D0C-60DE-D042-910F-355ED346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4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90EDF5-9426-9247-B94C-D1C8B7A4F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760319-D91A-594C-8CA2-6BBF5859E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25175-0A66-DE43-8086-EAB8DA58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DB089-A89C-1949-95D6-299A1DF52360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27DD2-ACCC-9D40-A2C9-F342FFBC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Nuclear Seminar, 08/28/2018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18857-AF2B-5242-B1F5-142D4672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3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75C2-50F8-6748-8882-E3A435D7E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15B7C-A356-1646-A87D-DF96D76E1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6E46-56F3-CF44-8888-8E94F424E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27156-EADA-D04F-B1FC-2A8294ECAD51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6F89A-E273-F24A-A38A-6EA0AD3F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Nuclear Seminar, 08/28/2018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DDB62-5BF1-4C4B-8AE7-FCC73E2D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4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97D8-2D22-7D43-A1C0-369FD098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260B5-EBAD-9349-AD87-E0A28B990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971EE-873D-4B42-8D4D-E65E3182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84EC-8837-9E4B-AC0C-24FC6DEE7CF4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F3948-0B5E-704A-9AA7-01E0BE4C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Nuclear Seminar, 08/28/2018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DA613-AF9F-D948-A1D0-A56130D0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1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64D58-1C49-E946-83D2-B29AAA53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C1B3A-C8C8-CD4D-93F0-58735804A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1137D-9FE7-C442-9E9E-3B38A2C94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02E14F-B6AC-684B-87BF-D92F6ED7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04702-F0CA-2E46-82B1-966BFA63C3BC}" type="datetime1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450ED-A5C3-F048-B708-6ED8CFC42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Nuclear Seminar, 08/28/2018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3A2B0-1AEF-D747-9008-0DBA7414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1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1314-0083-3C4E-9CFD-377CB18D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13C13-0410-734E-B142-35BFAA8C6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9BD35-0CC7-7046-A03A-D800FA123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BAC89-F880-5C4C-9824-6DDF5622D6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36A9B-F99F-DC43-87FB-989BAB30F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45589-EE57-A745-BE5B-4E78EA90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3202-6B39-A044-A4F6-2CB5342D6142}" type="datetime1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E0A777-FA23-5A40-9B6F-A1F31B8B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Nuclear Seminar, 08/28/2018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45D761-C932-D14A-B378-E076103D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8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5F1C5-69C2-3F42-B070-57FB7AB1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69DE7D-534F-2F4B-A018-75EA39EA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3E368-E574-7943-AD49-6705242B4594}" type="datetime1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408E6-FB10-B04D-B253-989C0FE9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Nuclear Seminar, 08/28/2018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3B38E-739D-D747-8B55-49490FE2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3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F552EC-BA37-3441-9046-DB460169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5A550-BC7F-D147-B623-B504F9455EB6}" type="datetime1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85F6A-0A28-CC41-9AF1-63AAB91C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Nuclear Seminar, 08/28/2018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A7A08-2308-AB4B-AF78-BDCE5CCB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27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1611C-0281-8947-8289-ACC0BA0C0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00C0D-3656-BA47-A215-27F2F0A64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173DD-EBA0-D745-8E13-083AA7F52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0F6A0-235F-A64E-B854-37C43215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5013A-7578-024B-9D43-D78DAE0C8667}" type="datetime1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28267-C909-2F45-A595-277C1A6DF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Nuclear Seminar, 08/28/2018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B2306-85C3-7B42-8784-7D229F0C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6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F6CB-0473-394F-923A-ABD2E0E57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9593A9-7A5A-064D-91F4-929120B9E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D0D39-3995-1F47-9082-FEC70D862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9DB136-D7AF-814C-B7F1-B934A1AC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E5625-8CCA-4144-AB12-CDA98E8EC419}" type="datetime1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30C74-A814-DE4C-95CA-3CB04E91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BNL Nuclear Seminar, 08/28/2018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53BC80-EE16-6C41-9FB2-A0B014EEA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2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E7E807-7605-1C4E-BD9E-43B7E6E6C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31825-97F7-6545-9503-D6D1E2C57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DBEAE-46B2-7D49-9A8E-7CAE07DCE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2B0A-7B90-3542-B0A2-540576B1ABBF}" type="datetime1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B987B-67EB-5044-BED4-35DCF5E1A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BNL Nuclear Seminar, 08/28/2018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7304D-BBFD-0443-9222-FFBCB559B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046FF-9EAC-BC45-A4C3-071BF2D4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search/nucl-th?searchtype=author&amp;query=Zhao,+W" TargetMode="External"/><Relationship Id="rId3" Type="http://schemas.openxmlformats.org/officeDocument/2006/relationships/image" Target="../media/image51.png"/><Relationship Id="rId7" Type="http://schemas.openxmlformats.org/officeDocument/2006/relationships/hyperlink" Target="https://arxiv.org/search/nucl-th?searchtype=author&amp;query=Shen,+C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search/nucl-th?searchtype=author&amp;query=Schenke,+B" TargetMode="External"/><Relationship Id="rId5" Type="http://schemas.openxmlformats.org/officeDocument/2006/relationships/hyperlink" Target="https://arxiv.org/search/nucl-th?searchtype=author&amp;query=Salazar,+F" TargetMode="External"/><Relationship Id="rId4" Type="http://schemas.openxmlformats.org/officeDocument/2006/relationships/hyperlink" Target="https://arxiv.org/search/nucl-th?searchtype=author&amp;query=M%C3%A4ntysaari,+H" TargetMode="External"/><Relationship Id="rId9" Type="http://schemas.openxmlformats.org/officeDocument/2006/relationships/hyperlink" Target="https://arxiv.org/abs/2310.1530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jpe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5" Type="http://schemas.openxmlformats.org/officeDocument/2006/relationships/image" Target="../media/image3.png"/><Relationship Id="rId10" Type="http://schemas.openxmlformats.org/officeDocument/2006/relationships/image" Target="../media/image57.jpeg"/><Relationship Id="rId4" Type="http://schemas.openxmlformats.org/officeDocument/2006/relationships/image" Target="../media/image2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tiff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4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36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7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63/1.3120895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en.wikipedia.org/wiki/Digital_object_identifier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news.rice.edu/2021/09/20/physicists-probe-light-smashups-to-guide-future-research-2/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883EE-FBDC-4646-9196-37EDBE630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52" y="100"/>
            <a:ext cx="12088348" cy="1325563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</a:rPr>
              <a:t>Measurements of nuclear charge and mass radii in Ultra-Peripheral Nuclear Collisions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A1BAB1-7089-BF44-A677-3C4426859851}"/>
              </a:ext>
            </a:extLst>
          </p:cNvPr>
          <p:cNvSpPr txBox="1"/>
          <p:nvPr/>
        </p:nvSpPr>
        <p:spPr>
          <a:xfrm>
            <a:off x="7321776" y="1424168"/>
            <a:ext cx="330007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</a:rPr>
              <a:t>Zhangbu</a:t>
            </a:r>
            <a:r>
              <a:rPr lang="en-US" sz="4000" dirty="0">
                <a:solidFill>
                  <a:srgbClr val="0070C0"/>
                </a:solidFill>
              </a:rPr>
              <a:t> Xu</a:t>
            </a:r>
          </a:p>
          <a:p>
            <a:r>
              <a:rPr lang="en-US" sz="2800" dirty="0">
                <a:solidFill>
                  <a:srgbClr val="0070C0"/>
                </a:solidFill>
              </a:rPr>
              <a:t>(Kent State </a:t>
            </a:r>
            <a:r>
              <a:rPr lang="en-US" sz="2800" dirty="0" err="1">
                <a:solidFill>
                  <a:srgbClr val="0070C0"/>
                </a:solidFill>
              </a:rPr>
              <a:t>Univerity</a:t>
            </a:r>
            <a:r>
              <a:rPr lang="en-US" sz="28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9946E-3604-A441-A51A-28138C01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426BEB-579B-3B4C-BE00-BE2607E9623A}"/>
              </a:ext>
            </a:extLst>
          </p:cNvPr>
          <p:cNvSpPr txBox="1"/>
          <p:nvPr/>
        </p:nvSpPr>
        <p:spPr>
          <a:xfrm>
            <a:off x="5385587" y="653939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04/25/2024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9EC14F-05AB-0E4B-80C0-0B4327084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67381" y="3213401"/>
            <a:ext cx="6263014" cy="3508074"/>
          </a:xfrm>
        </p:spPr>
        <p:txBody>
          <a:bodyPr/>
          <a:lstStyle/>
          <a:p>
            <a:r>
              <a:rPr lang="en-US" dirty="0"/>
              <a:t>Basic pure EM process in Heavy-ion collisions </a:t>
            </a:r>
          </a:p>
          <a:p>
            <a:r>
              <a:rPr lang="en-US" dirty="0"/>
              <a:t>charge radius of </a:t>
            </a:r>
            <a:r>
              <a:rPr lang="en-US" baseline="30000" dirty="0"/>
              <a:t>197</a:t>
            </a:r>
            <a:r>
              <a:rPr lang="en-US" dirty="0"/>
              <a:t>Au/</a:t>
            </a:r>
            <a:r>
              <a:rPr lang="en-US" baseline="30000" dirty="0"/>
              <a:t>238</a:t>
            </a:r>
            <a:r>
              <a:rPr lang="en-US" dirty="0"/>
              <a:t>U at RHIC </a:t>
            </a:r>
          </a:p>
          <a:p>
            <a:r>
              <a:rPr lang="en-US" dirty="0"/>
              <a:t>mass radius at RHIC</a:t>
            </a:r>
          </a:p>
          <a:p>
            <a:r>
              <a:rPr lang="en-US" dirty="0"/>
              <a:t>neutron skin of isobar (</a:t>
            </a:r>
            <a:r>
              <a:rPr lang="en-US" baseline="30000" dirty="0"/>
              <a:t>96</a:t>
            </a:r>
            <a:r>
              <a:rPr lang="en-US" dirty="0"/>
              <a:t>Zr, </a:t>
            </a:r>
            <a:r>
              <a:rPr lang="en-US" baseline="30000" dirty="0"/>
              <a:t>96</a:t>
            </a:r>
            <a:r>
              <a:rPr lang="en-US" dirty="0"/>
              <a:t>Ru)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4" name="Picture 3" descr="SC Logo Clear Space Horizontal">
            <a:extLst>
              <a:ext uri="{FF2B5EF4-FFF2-40B4-BE49-F238E27FC236}">
                <a16:creationId xmlns:a16="http://schemas.microsoft.com/office/drawing/2014/main" id="{A5961D00-FD24-E0D9-E5ED-0F97620B5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29078" r="9818" b="28805"/>
          <a:stretch/>
        </p:blipFill>
        <p:spPr bwMode="auto">
          <a:xfrm>
            <a:off x="2291148" y="6313894"/>
            <a:ext cx="2423392" cy="4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ogo of Center for Nuclear Research">
            <a:extLst>
              <a:ext uri="{FF2B5EF4-FFF2-40B4-BE49-F238E27FC236}">
                <a16:creationId xmlns:a16="http://schemas.microsoft.com/office/drawing/2014/main" id="{F0AE85C7-D26C-4B4C-815E-2836A96B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8" y="5092973"/>
            <a:ext cx="1713196" cy="108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ent State University logo">
            <a:extLst>
              <a:ext uri="{FF2B5EF4-FFF2-40B4-BE49-F238E27FC236}">
                <a16:creationId xmlns:a16="http://schemas.microsoft.com/office/drawing/2014/main" id="{B0484772-3760-3154-2FF5-68CAC54B0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6880"/>
            <a:ext cx="2175053" cy="636894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D068547-9663-0C7A-E9B2-6B6C335DF4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96" y="2335981"/>
            <a:ext cx="4265632" cy="29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00023-D667-062E-DD38-D527C9710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391" y="1628095"/>
            <a:ext cx="5905661" cy="71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3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3E89-92A2-2CA1-58F8-20F0BF69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255"/>
            <a:ext cx="10515600" cy="886233"/>
          </a:xfrm>
        </p:spPr>
        <p:txBody>
          <a:bodyPr/>
          <a:lstStyle/>
          <a:p>
            <a:pPr algn="ctr"/>
            <a:r>
              <a:rPr lang="en-US" dirty="0"/>
              <a:t>Criteria of a </a:t>
            </a:r>
            <a:r>
              <a:rPr lang="en-US" dirty="0" err="1"/>
              <a:t>Breit</a:t>
            </a:r>
            <a:r>
              <a:rPr lang="en-US" dirty="0"/>
              <a:t>-Wheeler process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AD6E60-4135-A49C-2A7D-FDE2234453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325" t="6330" r="51281" b="51970"/>
          <a:stretch/>
        </p:blipFill>
        <p:spPr>
          <a:xfrm>
            <a:off x="0" y="1100136"/>
            <a:ext cx="3942651" cy="561371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B2C33A-113F-CCFC-229D-287CE52829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9967" t="55746" r="7463" b="6290"/>
          <a:stretch/>
        </p:blipFill>
        <p:spPr>
          <a:xfrm>
            <a:off x="4001578" y="1672737"/>
            <a:ext cx="4104565" cy="504873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DBF0A-14DE-16B2-184B-7DDC4CED2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49F06F-92A5-23E6-0BE5-DDFD511A1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69" t="7100" r="8192" b="81762"/>
          <a:stretch/>
        </p:blipFill>
        <p:spPr>
          <a:xfrm>
            <a:off x="8165070" y="1100136"/>
            <a:ext cx="4021075" cy="149958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98C605-0BCC-B6C5-63FB-0A363FB4A9C4}"/>
              </a:ext>
            </a:extLst>
          </p:cNvPr>
          <p:cNvSpPr txBox="1"/>
          <p:nvPr/>
        </p:nvSpPr>
        <p:spPr>
          <a:xfrm>
            <a:off x="4454434" y="1100136"/>
            <a:ext cx="243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Vidovic </a:t>
            </a:r>
            <a:r>
              <a:rPr lang="en-US" i="1" dirty="0"/>
              <a:t>et al.</a:t>
            </a:r>
            <a:r>
              <a:rPr lang="en-US" dirty="0"/>
              <a:t>, PRC 1993</a:t>
            </a:r>
          </a:p>
        </p:txBody>
      </p:sp>
      <p:pic>
        <p:nvPicPr>
          <p:cNvPr id="11" name="Picture 10" descr="A group of black symbols&#10;&#10;Description automatically generated with medium confidence">
            <a:extLst>
              <a:ext uri="{FF2B5EF4-FFF2-40B4-BE49-F238E27FC236}">
                <a16:creationId xmlns:a16="http://schemas.microsoft.com/office/drawing/2014/main" id="{BFAF51E8-7D43-1DB8-AE34-CAC64F990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4663972"/>
            <a:ext cx="3818900" cy="729453"/>
          </a:xfrm>
          <a:prstGeom prst="rect">
            <a:avLst/>
          </a:prstGeom>
          <a:effectLst>
            <a:outerShdw blurRad="63500" sx="104247" sy="104247" algn="ctr" rotWithShape="0">
              <a:srgbClr val="C00000">
                <a:alpha val="61783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B679F1-E3FD-5F49-B335-A5590C3F2E1F}"/>
              </a:ext>
            </a:extLst>
          </p:cNvPr>
          <p:cNvSpPr txBox="1"/>
          <p:nvPr/>
        </p:nvSpPr>
        <p:spPr>
          <a:xfrm>
            <a:off x="8434038" y="3583828"/>
            <a:ext cx="3692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qualify as a </a:t>
            </a:r>
            <a:r>
              <a:rPr lang="en-US" dirty="0" err="1"/>
              <a:t>Breit</a:t>
            </a:r>
            <a:r>
              <a:rPr lang="en-US" dirty="0"/>
              <a:t>-Wheeler process </a:t>
            </a:r>
            <a:br>
              <a:rPr lang="en-US" dirty="0"/>
            </a:br>
            <a:r>
              <a:rPr lang="en-US" dirty="0"/>
              <a:t>from Coulomb field: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9901E6-7D28-41BF-43AC-7BFAF4084B99}"/>
              </a:ext>
            </a:extLst>
          </p:cNvPr>
          <p:cNvSpPr txBox="1"/>
          <p:nvPr/>
        </p:nvSpPr>
        <p:spPr>
          <a:xfrm>
            <a:off x="8321040" y="5757864"/>
            <a:ext cx="2610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X.F. Wang </a:t>
            </a:r>
            <a:r>
              <a:rPr lang="en-US" i="1" dirty="0"/>
              <a:t>et al., </a:t>
            </a:r>
            <a:r>
              <a:rPr lang="en-US" dirty="0"/>
              <a:t>PRC 2023</a:t>
            </a:r>
          </a:p>
        </p:txBody>
      </p:sp>
    </p:spTree>
    <p:extLst>
      <p:ext uri="{BB962C8B-B14F-4D97-AF65-F5344CB8AC3E}">
        <p14:creationId xmlns:p14="http://schemas.microsoft.com/office/powerpoint/2010/main" val="1789043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B772B4EA-B8E6-1541-8269-836D9AE0D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474D-3635-364B-955C-7EBC7706D265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70E897C-B012-8AA6-1C22-202E9A664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30" y="941749"/>
            <a:ext cx="4244879" cy="464915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B08D32-7B04-9DDA-7C93-38613E292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77" y="979771"/>
            <a:ext cx="4472504" cy="489845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6DC193E-E71B-4717-639C-F9ED8A95718F}"/>
              </a:ext>
            </a:extLst>
          </p:cNvPr>
          <p:cNvSpPr txBox="1"/>
          <p:nvPr/>
        </p:nvSpPr>
        <p:spPr>
          <a:xfrm>
            <a:off x="2606328" y="5490617"/>
            <a:ext cx="6608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2100" b="1" dirty="0">
                <a:latin typeface="Corbel" panose="020B0503020204020204" pitchFamily="34" charset="0"/>
              </a:rPr>
              <a:t>The kinematics </a:t>
            </a:r>
            <a:r>
              <a:rPr kumimoji="1" lang="en" altLang="zh-CN" sz="2100" dirty="0">
                <a:latin typeface="Corbel" panose="020B0503020204020204" pitchFamily="34" charset="0"/>
              </a:rPr>
              <a:t>of the </a:t>
            </a:r>
            <a:r>
              <a:rPr kumimoji="1" lang="en-US" altLang="zh-CN" sz="2100" dirty="0" err="1">
                <a:latin typeface="Corbel" panose="020B0503020204020204" pitchFamily="34" charset="0"/>
              </a:rPr>
              <a:t>Breit</a:t>
            </a:r>
            <a:r>
              <a:rPr kumimoji="1" lang="en-US" altLang="zh-CN" sz="2100" dirty="0">
                <a:latin typeface="Corbel" panose="020B0503020204020204" pitchFamily="34" charset="0"/>
              </a:rPr>
              <a:t>-Wheeler</a:t>
            </a:r>
            <a:r>
              <a:rPr kumimoji="1" lang="en" altLang="zh-CN" sz="2100" dirty="0">
                <a:latin typeface="Corbel" panose="020B0503020204020204" pitchFamily="34" charset="0"/>
              </a:rPr>
              <a:t> process are </a:t>
            </a:r>
          </a:p>
          <a:p>
            <a:pPr algn="ctr"/>
            <a:r>
              <a:rPr kumimoji="1" lang="en" altLang="zh-CN" sz="2100" b="1" dirty="0">
                <a:latin typeface="Corbel" panose="020B0503020204020204" pitchFamily="34" charset="0"/>
              </a:rPr>
              <a:t>sensitive</a:t>
            </a:r>
            <a:r>
              <a:rPr kumimoji="1" lang="en" altLang="zh-CN" sz="2100" dirty="0">
                <a:latin typeface="Corbel" panose="020B0503020204020204" pitchFamily="34" charset="0"/>
              </a:rPr>
              <a:t> to the details of the </a:t>
            </a:r>
            <a:r>
              <a:rPr kumimoji="1" lang="en" altLang="zh-CN" sz="2100" b="1" dirty="0">
                <a:latin typeface="Corbel" panose="020B0503020204020204" pitchFamily="34" charset="0"/>
              </a:rPr>
              <a:t>nuclear charge distribution</a:t>
            </a:r>
            <a:endParaRPr kumimoji="1" lang="zh-CN" altLang="en-US" sz="2100" b="1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C5A25BE-B582-A96B-F05C-BCE91BF7D4B3}"/>
                  </a:ext>
                </a:extLst>
              </p:cNvPr>
              <p:cNvSpPr txBox="1"/>
              <p:nvPr/>
            </p:nvSpPr>
            <p:spPr>
              <a:xfrm>
                <a:off x="354197" y="7099"/>
                <a:ext cx="10318157" cy="1094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latin typeface="+mj-lt"/>
                  </a:rPr>
                  <a:t>Energy Dependence of </a:t>
                </a:r>
                <a:r>
                  <a:rPr lang="en" altLang="zh-CN" sz="4000" b="1" dirty="0">
                    <a:latin typeface="+mj-lt"/>
                  </a:rPr>
                  <a:t>Cross Section</a:t>
                </a:r>
                <a:r>
                  <a:rPr lang="zh-CN" altLang="en-US" sz="4000" b="1" dirty="0">
                    <a:latin typeface="+mj-lt"/>
                  </a:rPr>
                  <a:t> </a:t>
                </a:r>
                <a:r>
                  <a:rPr lang="en" altLang="zh-CN" sz="4000" b="1" dirty="0">
                    <a:latin typeface="+mj-lt"/>
                  </a:rPr>
                  <a:t>a</a:t>
                </a:r>
                <a:r>
                  <a:rPr lang="en" altLang="zh-CN" sz="3200" b="1" dirty="0">
                    <a:latin typeface="+mj-lt"/>
                  </a:rPr>
                  <a:t>nd</a:t>
                </a:r>
                <a:r>
                  <a:rPr lang="zh-CN" altLang="en-US" sz="3200" b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CN" sz="3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3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𝑇</m:t>
                                </m:r>
                              </m:sub>
                              <m:sup>
                                <m:r>
                                  <a:rPr lang="en-US" altLang="zh-CN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</m:e>
                    </m:rad>
                  </m:oMath>
                </a14:m>
                <a:endParaRPr lang="en" altLang="zh-CN" sz="32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C5A25BE-B582-A96B-F05C-BCE91BF7D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97" y="7099"/>
                <a:ext cx="10318157" cy="1094467"/>
              </a:xfrm>
              <a:prstGeom prst="rect">
                <a:avLst/>
              </a:prstGeom>
              <a:blipFill>
                <a:blip r:embed="rId4"/>
                <a:stretch>
                  <a:fillRect l="-1966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7D82B410-BA50-340E-333E-2F33F833C2F7}"/>
              </a:ext>
            </a:extLst>
          </p:cNvPr>
          <p:cNvSpPr txBox="1"/>
          <p:nvPr/>
        </p:nvSpPr>
        <p:spPr>
          <a:xfrm>
            <a:off x="554326" y="6187073"/>
            <a:ext cx="8784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X. W, J.D. Brandenburg, L.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Ruan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, F. Shao, Z. Xu, C. Yang, and W.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Zha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.    </a:t>
            </a:r>
            <a:r>
              <a:rPr lang="en" altLang="zh-CN" sz="16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Phys. Rev. C 107, 044906 (2023)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1FEDF71-3E04-3B9F-2503-CA78A5491B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540" y="0"/>
            <a:ext cx="1281460" cy="120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5B11F6D8-823A-C649-F342-1DF5D673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D13D-48DD-E94E-A023-C035C827D1FB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92BA5E1-076E-48D2-B59A-C695EE0EF429}"/>
              </a:ext>
            </a:extLst>
          </p:cNvPr>
          <p:cNvSpPr txBox="1"/>
          <p:nvPr/>
        </p:nvSpPr>
        <p:spPr>
          <a:xfrm>
            <a:off x="262757" y="220717"/>
            <a:ext cx="10448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+mj-lt"/>
              </a:rPr>
              <a:t>Application: Mapping the Magnetic Field</a:t>
            </a:r>
            <a:endParaRPr lang="en" altLang="zh-CN" sz="3600" dirty="0">
              <a:latin typeface="+mj-lt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9CB2F83-1F7F-F59A-6773-83E65A2C33AE}"/>
              </a:ext>
            </a:extLst>
          </p:cNvPr>
          <p:cNvGrpSpPr/>
          <p:nvPr/>
        </p:nvGrpSpPr>
        <p:grpSpPr>
          <a:xfrm>
            <a:off x="4915753" y="1173337"/>
            <a:ext cx="7063918" cy="5265524"/>
            <a:chOff x="4991197" y="948159"/>
            <a:chExt cx="7063918" cy="5265524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B513C56A-BD8E-E3CF-E25D-1CD452168817}"/>
                </a:ext>
              </a:extLst>
            </p:cNvPr>
            <p:cNvGrpSpPr/>
            <p:nvPr/>
          </p:nvGrpSpPr>
          <p:grpSpPr>
            <a:xfrm>
              <a:off x="6057420" y="948159"/>
              <a:ext cx="5997695" cy="5265524"/>
              <a:chOff x="6057420" y="948159"/>
              <a:chExt cx="5997695" cy="5265524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124AE3E6-0C83-2ADF-0CAD-3AF807A44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057420" y="948159"/>
                <a:ext cx="5997695" cy="526552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EA4185BA-71C6-9F8F-08BE-D5090207E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V="1">
                <a:off x="9313141" y="1057065"/>
                <a:ext cx="2040659" cy="341090"/>
              </a:xfrm>
              <a:prstGeom prst="rect">
                <a:avLst/>
              </a:prstGeom>
            </p:spPr>
          </p:pic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B4DD3D5-A46B-2767-32EC-DB4D59599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4991197" y="5976158"/>
              <a:ext cx="2132445" cy="237525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0C063172-A8AE-F50A-9A7F-62AFEFB68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540" y="0"/>
            <a:ext cx="1281460" cy="1206481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0C75B8A0-2A74-099D-7D39-11D969D11377}"/>
              </a:ext>
            </a:extLst>
          </p:cNvPr>
          <p:cNvSpPr/>
          <p:nvPr/>
        </p:nvSpPr>
        <p:spPr>
          <a:xfrm>
            <a:off x="1683408" y="5713375"/>
            <a:ext cx="3519189" cy="7020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sz="2400" dirty="0">
                <a:latin typeface="Corbel" panose="020B0503020204020204" pitchFamily="34" charset="0"/>
              </a:rPr>
              <a:t>The kinematics of </a:t>
            </a:r>
            <a:r>
              <a:rPr kumimoji="1" lang="en-US" altLang="zh-CN" sz="2400" dirty="0" err="1">
                <a:latin typeface="Corbel" panose="020B0503020204020204" pitchFamily="34" charset="0"/>
              </a:rPr>
              <a:t>Breit</a:t>
            </a:r>
            <a:r>
              <a:rPr kumimoji="1" lang="en-US" altLang="zh-CN" sz="2400" dirty="0">
                <a:latin typeface="Corbel" panose="020B0503020204020204" pitchFamily="34" charset="0"/>
              </a:rPr>
              <a:t>-Wheeler process</a:t>
            </a:r>
            <a:endParaRPr kumimoji="1" lang="zh-CN" altLang="en-US" sz="2400" dirty="0">
              <a:latin typeface="Corbel" panose="020B0503020204020204" pitchFamily="34" charset="0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A72FB82C-AFF6-569C-F00B-829BBD0BBE53}"/>
              </a:ext>
            </a:extLst>
          </p:cNvPr>
          <p:cNvSpPr/>
          <p:nvPr/>
        </p:nvSpPr>
        <p:spPr>
          <a:xfrm>
            <a:off x="1670647" y="4408441"/>
            <a:ext cx="3519210" cy="4285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orbel" panose="020B0503020204020204" pitchFamily="34" charset="0"/>
              </a:rPr>
              <a:t>Magnetic field</a:t>
            </a:r>
            <a:endParaRPr kumimoji="1" lang="zh-CN" altLang="en-US" sz="2400" dirty="0">
              <a:latin typeface="Corbel" panose="020B0503020204020204" pitchFamily="34" charset="0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CC79AE6-36D0-82E2-5797-08285E568386}"/>
              </a:ext>
            </a:extLst>
          </p:cNvPr>
          <p:cNvSpPr/>
          <p:nvPr/>
        </p:nvSpPr>
        <p:spPr>
          <a:xfrm>
            <a:off x="1599673" y="3115922"/>
            <a:ext cx="3692915" cy="39463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latin typeface="Corbel" panose="020B0503020204020204" pitchFamily="34" charset="0"/>
              </a:rPr>
              <a:t>Nuclear charge distribution</a:t>
            </a:r>
            <a:endParaRPr kumimoji="1" lang="zh-CN" altLang="en-US" sz="2400" dirty="0">
              <a:latin typeface="Corbel" panose="020B0503020204020204" pitchFamily="34" charset="0"/>
            </a:endParaRPr>
          </a:p>
        </p:txBody>
      </p:sp>
      <p:sp>
        <p:nvSpPr>
          <p:cNvPr id="29" name="手杖形箭头 28">
            <a:extLst>
              <a:ext uri="{FF2B5EF4-FFF2-40B4-BE49-F238E27FC236}">
                <a16:creationId xmlns:a16="http://schemas.microsoft.com/office/drawing/2014/main" id="{ADD2E53B-CA36-9292-7655-6D33EDA54902}"/>
              </a:ext>
            </a:extLst>
          </p:cNvPr>
          <p:cNvSpPr/>
          <p:nvPr/>
        </p:nvSpPr>
        <p:spPr>
          <a:xfrm rot="16200000">
            <a:off x="-234562" y="4346157"/>
            <a:ext cx="3010469" cy="737191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D811B6B-9FAC-F399-E8E3-04B02DD0A617}"/>
              </a:ext>
            </a:extLst>
          </p:cNvPr>
          <p:cNvSpPr txBox="1"/>
          <p:nvPr/>
        </p:nvSpPr>
        <p:spPr>
          <a:xfrm>
            <a:off x="3157860" y="3779861"/>
            <a:ext cx="2132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>
                <a:latin typeface="Corbel" panose="020B0503020204020204" pitchFamily="34" charset="0"/>
              </a:rPr>
              <a:t>Biot</a:t>
            </a:r>
            <a:r>
              <a:rPr kumimoji="1" lang="en-US" altLang="zh-CN" sz="2000" dirty="0">
                <a:latin typeface="Corbel" panose="020B0503020204020204" pitchFamily="34" charset="0"/>
              </a:rPr>
              <a:t>-Savart Law</a:t>
            </a:r>
            <a:endParaRPr kumimoji="1" lang="zh-CN" altLang="en-US" sz="2000" dirty="0">
              <a:latin typeface="Corbel" panose="020B0503020204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1249807-CA6E-5688-D044-9A29610F2EBD}"/>
              </a:ext>
            </a:extLst>
          </p:cNvPr>
          <p:cNvSpPr txBox="1"/>
          <p:nvPr/>
        </p:nvSpPr>
        <p:spPr>
          <a:xfrm>
            <a:off x="3188345" y="5056380"/>
            <a:ext cx="690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Corbel" panose="020B0503020204020204" pitchFamily="34" charset="0"/>
              </a:rPr>
              <a:t>EPA</a:t>
            </a:r>
            <a:endParaRPr kumimoji="1" lang="zh-CN" altLang="en-US" sz="2000" dirty="0">
              <a:latin typeface="Corbel" panose="020B0503020204020204" pitchFamily="34" charset="0"/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FD0CDA33-1BD9-1CF4-81AA-A75BC1988CF9}"/>
              </a:ext>
            </a:extLst>
          </p:cNvPr>
          <p:cNvCxnSpPr>
            <a:cxnSpLocks/>
          </p:cNvCxnSpPr>
          <p:nvPr/>
        </p:nvCxnSpPr>
        <p:spPr>
          <a:xfrm>
            <a:off x="3178632" y="3536919"/>
            <a:ext cx="0" cy="8715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6F4E1002-2815-A1C7-E8E1-7E619A67E03B}"/>
              </a:ext>
            </a:extLst>
          </p:cNvPr>
          <p:cNvCxnSpPr>
            <a:cxnSpLocks/>
          </p:cNvCxnSpPr>
          <p:nvPr/>
        </p:nvCxnSpPr>
        <p:spPr>
          <a:xfrm>
            <a:off x="3157860" y="4845040"/>
            <a:ext cx="0" cy="8715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761B3E82-36B4-63B2-2F42-E342354FC578}"/>
              </a:ext>
            </a:extLst>
          </p:cNvPr>
          <p:cNvSpPr txBox="1"/>
          <p:nvPr/>
        </p:nvSpPr>
        <p:spPr>
          <a:xfrm>
            <a:off x="187402" y="1684942"/>
            <a:ext cx="178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0" u="none" strike="noStrike" dirty="0">
                <a:effectLst/>
                <a:latin typeface="Corbel" panose="020B0503020204020204" pitchFamily="34" charset="0"/>
              </a:rPr>
              <a:t>Woods-Saxon:</a:t>
            </a:r>
            <a:endParaRPr kumimoji="1" lang="zh-CN" altLang="en-US" sz="2000" dirty="0">
              <a:latin typeface="Corbel" panose="020B0503020204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C70F817-459B-152C-CA23-509E8F1DC9A4}"/>
              </a:ext>
            </a:extLst>
          </p:cNvPr>
          <p:cNvSpPr txBox="1"/>
          <p:nvPr/>
        </p:nvSpPr>
        <p:spPr>
          <a:xfrm>
            <a:off x="392899" y="1185159"/>
            <a:ext cx="5085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R. D. Woods and D. S. Saxon, Phys. Rev. 95, 577–578 (1954)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80C5852-A2BF-5395-D80D-2C947E8E1E84}"/>
              </a:ext>
            </a:extLst>
          </p:cNvPr>
          <p:cNvSpPr txBox="1"/>
          <p:nvPr/>
        </p:nvSpPr>
        <p:spPr>
          <a:xfrm>
            <a:off x="217933" y="4482011"/>
            <a:ext cx="144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Corbel" panose="020B0503020204020204" pitchFamily="34" charset="0"/>
              </a:rPr>
              <a:t>constrain</a:t>
            </a:r>
            <a:endParaRPr kumimoji="1" lang="zh-CN" altLang="en-US" sz="2400" b="1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F717BD9A-0A7C-9BDB-E204-53AD00657855}"/>
                  </a:ext>
                </a:extLst>
              </p:cNvPr>
              <p:cNvSpPr txBox="1"/>
              <p:nvPr/>
            </p:nvSpPr>
            <p:spPr>
              <a:xfrm>
                <a:off x="2145833" y="1551625"/>
                <a:ext cx="2941174" cy="69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num>
                        <m:den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⁡[(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)/</m:t>
                          </m:r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F717BD9A-0A7C-9BDB-E204-53AD00657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833" y="1551625"/>
                <a:ext cx="2941174" cy="694806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本框 42">
            <a:extLst>
              <a:ext uri="{FF2B5EF4-FFF2-40B4-BE49-F238E27FC236}">
                <a16:creationId xmlns:a16="http://schemas.microsoft.com/office/drawing/2014/main" id="{F5F16964-BAAC-D625-D6F3-B3119AED8C94}"/>
              </a:ext>
            </a:extLst>
          </p:cNvPr>
          <p:cNvSpPr txBox="1"/>
          <p:nvPr/>
        </p:nvSpPr>
        <p:spPr>
          <a:xfrm>
            <a:off x="606973" y="2396131"/>
            <a:ext cx="4395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Corbel" panose="020B0503020204020204" pitchFamily="34" charset="0"/>
              </a:rPr>
              <a:t>R</a:t>
            </a:r>
            <a:r>
              <a:rPr kumimoji="1" lang="en-US" altLang="zh-CN" sz="2400" dirty="0">
                <a:latin typeface="Corbel" panose="020B0503020204020204" pitchFamily="34" charset="0"/>
              </a:rPr>
              <a:t>: charge radius, </a:t>
            </a:r>
            <a:r>
              <a:rPr kumimoji="1" lang="en-US" altLang="zh-CN" sz="2400" dirty="0">
                <a:solidFill>
                  <a:srgbClr val="FF0000"/>
                </a:solidFill>
                <a:latin typeface="Corbel" panose="020B0503020204020204" pitchFamily="34" charset="0"/>
              </a:rPr>
              <a:t>d</a:t>
            </a:r>
            <a:r>
              <a:rPr kumimoji="1" lang="en-US" altLang="zh-CN" sz="2400" dirty="0">
                <a:latin typeface="Corbel" panose="020B0503020204020204" pitchFamily="34" charset="0"/>
              </a:rPr>
              <a:t>: skin depth</a:t>
            </a:r>
            <a:endParaRPr kumimoji="1" lang="zh-CN" altLang="en-US" sz="2400" dirty="0">
              <a:latin typeface="Corbel" panose="020B0503020204020204" pitchFamily="34" charset="0"/>
            </a:endParaRPr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23CF6479-14E2-52E3-1F18-23637CCA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2467" y="791933"/>
            <a:ext cx="3678073" cy="365125"/>
          </a:xfrm>
        </p:spPr>
        <p:txBody>
          <a:bodyPr/>
          <a:lstStyle/>
          <a:p>
            <a:r>
              <a:rPr kumimoji="1" lang="en-US" altLang="zh-CN" dirty="0" err="1"/>
              <a:t>Xiaofeng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Wang@Scharff-Goldhaber</a:t>
            </a:r>
            <a:r>
              <a:rPr kumimoji="1" lang="en-US" altLang="zh-CN" dirty="0"/>
              <a:t> Prize Ceremony 08/15/23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206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62A77B2-CB07-3BAB-BD72-F8055E920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0"/>
            <a:ext cx="10998200" cy="114123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Constraint on charge distribution with precision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0AF636-E6DA-6D4C-8959-BF4D2DE7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F9E7D8-9811-42B0-F33C-72D6C75E1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791358"/>
            <a:ext cx="7772400" cy="3727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FB7A53-5E94-2BA8-9F20-5836CF11762C}"/>
              </a:ext>
            </a:extLst>
          </p:cNvPr>
          <p:cNvSpPr txBox="1"/>
          <p:nvPr/>
        </p:nvSpPr>
        <p:spPr>
          <a:xfrm>
            <a:off x="7185338" y="5351698"/>
            <a:ext cx="285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X.F. Wang, arXiv:2207.05595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428DBC3-4AF7-EBFD-784C-910781C9199A}"/>
              </a:ext>
            </a:extLst>
          </p:cNvPr>
          <p:cNvSpPr txBox="1">
            <a:spLocks/>
          </p:cNvSpPr>
          <p:nvPr/>
        </p:nvSpPr>
        <p:spPr>
          <a:xfrm>
            <a:off x="151666" y="165542"/>
            <a:ext cx="11887934" cy="7974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FE1EB-E459-D4CD-26B5-947048029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9186"/>
            <a:ext cx="6465915" cy="28858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8C8DB5-88C3-94E9-E486-31065D5C2437}"/>
              </a:ext>
            </a:extLst>
          </p:cNvPr>
          <p:cNvSpPr txBox="1"/>
          <p:nvPr/>
        </p:nvSpPr>
        <p:spPr>
          <a:xfrm>
            <a:off x="151666" y="1448142"/>
            <a:ext cx="45834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LO QED to calculate </a:t>
            </a:r>
            <a:r>
              <a:rPr lang="en-US" dirty="0" err="1"/>
              <a:t>Breit</a:t>
            </a:r>
            <a:r>
              <a:rPr lang="en-US" dirty="0"/>
              <a:t>-Wheeler  </a:t>
            </a:r>
            <a:br>
              <a:rPr lang="en-US" dirty="0"/>
            </a:br>
            <a:r>
              <a:rPr lang="en-US" dirty="0"/>
              <a:t>process to match data with least-chi2</a:t>
            </a:r>
          </a:p>
          <a:p>
            <a:endParaRPr lang="en-US" dirty="0"/>
          </a:p>
          <a:p>
            <a:r>
              <a:rPr lang="en-US" dirty="0"/>
              <a:t>UPC consistent with nominal nuclear geometry</a:t>
            </a:r>
          </a:p>
          <a:p>
            <a:endParaRPr lang="en-US" dirty="0"/>
          </a:p>
          <a:p>
            <a:r>
              <a:rPr lang="en-US" dirty="0"/>
              <a:t>Peripheral collisions systematically larger </a:t>
            </a:r>
          </a:p>
        </p:txBody>
      </p:sp>
    </p:spTree>
    <p:extLst>
      <p:ext uri="{BB962C8B-B14F-4D97-AF65-F5344CB8AC3E}">
        <p14:creationId xmlns:p14="http://schemas.microsoft.com/office/powerpoint/2010/main" val="137014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FFD0FD-4FBF-3645-B0C5-FF5CC0880D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1095" b="14380"/>
          <a:stretch/>
        </p:blipFill>
        <p:spPr>
          <a:xfrm>
            <a:off x="4657401" y="2605922"/>
            <a:ext cx="7667721" cy="398711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A1CBD-946B-2D4A-A609-8BCC6A586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14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DC0BD3-03C7-BB4E-9B39-4E8A86C589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8363" y="2551798"/>
            <a:ext cx="4470401" cy="398711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3E8B665-6DDF-DD4C-B19D-CC1A1929A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86" y="69432"/>
            <a:ext cx="10739532" cy="7629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Imaging the nucleus with high-energy photons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60DA17-9A59-014F-A549-AC2AFFD0B13E}"/>
              </a:ext>
            </a:extLst>
          </p:cNvPr>
          <p:cNvSpPr/>
          <p:nvPr/>
        </p:nvSpPr>
        <p:spPr>
          <a:xfrm>
            <a:off x="821186" y="2216918"/>
            <a:ext cx="2311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ALICE, JHEP06 (2020) 35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D21AA1-AF1C-D240-AD23-CD359D3B6D7E}"/>
              </a:ext>
            </a:extLst>
          </p:cNvPr>
          <p:cNvSpPr txBox="1"/>
          <p:nvPr/>
        </p:nvSpPr>
        <p:spPr>
          <a:xfrm>
            <a:off x="3289135" y="1949569"/>
            <a:ext cx="4685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Klein and </a:t>
            </a:r>
            <a:r>
              <a:rPr lang="en-US" sz="1400" b="1" dirty="0" err="1">
                <a:solidFill>
                  <a:srgbClr val="0070C0"/>
                </a:solidFill>
              </a:rPr>
              <a:t>Mantysaari</a:t>
            </a:r>
            <a:r>
              <a:rPr lang="en-US" sz="1400" b="1" dirty="0">
                <a:solidFill>
                  <a:srgbClr val="0070C0"/>
                </a:solidFill>
              </a:rPr>
              <a:t>, Nature Reviews Physics 1 (2019) 662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D8B40-D96C-35C3-3026-58DDAA24AAAA}"/>
              </a:ext>
            </a:extLst>
          </p:cNvPr>
          <p:cNvSpPr txBox="1"/>
          <p:nvPr/>
        </p:nvSpPr>
        <p:spPr>
          <a:xfrm>
            <a:off x="3289135" y="696254"/>
            <a:ext cx="61889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Long history with some puzzling mysteries (20+ years):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Diffractive |t| pattern qualitatively resembles what it should be </a:t>
            </a:r>
            <a:br>
              <a:rPr lang="en-US" dirty="0"/>
            </a:br>
            <a:r>
              <a:rPr lang="en-US" dirty="0"/>
              <a:t>Extracted radius is way too large (+1fm) </a:t>
            </a:r>
            <a:br>
              <a:rPr lang="en-US" dirty="0"/>
            </a:br>
            <a:r>
              <a:rPr lang="en-US" dirty="0"/>
              <a:t>Cross sections are used for comparison to theory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9F7CB-1B2E-F898-415E-3C5A344CBD68}"/>
              </a:ext>
            </a:extLst>
          </p:cNvPr>
          <p:cNvSpPr txBox="1"/>
          <p:nvPr/>
        </p:nvSpPr>
        <p:spPr>
          <a:xfrm>
            <a:off x="8610600" y="2171153"/>
            <a:ext cx="270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STAR, PRC 96 (2017) 54904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8EA9EC-2648-90C4-91F6-2E6088BA731C}"/>
              </a:ext>
            </a:extLst>
          </p:cNvPr>
          <p:cNvSpPr txBox="1"/>
          <p:nvPr/>
        </p:nvSpPr>
        <p:spPr>
          <a:xfrm>
            <a:off x="10123714" y="1073535"/>
            <a:ext cx="2068286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Photon energy is 50-100GeV in the target frame</a:t>
            </a:r>
          </a:p>
        </p:txBody>
      </p:sp>
    </p:spTree>
    <p:extLst>
      <p:ext uri="{BB962C8B-B14F-4D97-AF65-F5344CB8AC3E}">
        <p14:creationId xmlns:p14="http://schemas.microsoft.com/office/powerpoint/2010/main" val="2316920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E98CC-BF47-02C2-F26C-12EC10295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7" y="211072"/>
            <a:ext cx="11049000" cy="625474"/>
          </a:xfrm>
        </p:spPr>
        <p:txBody>
          <a:bodyPr>
            <a:normAutofit/>
          </a:bodyPr>
          <a:lstStyle/>
          <a:p>
            <a:r>
              <a:rPr lang="en-US" sz="3600" dirty="0"/>
              <a:t>Spin Interference Enabled </a:t>
            </a:r>
            <a:r>
              <a:rPr lang="en-US" sz="3600" dirty="0">
                <a:solidFill>
                  <a:srgbClr val="FF0000"/>
                </a:solidFill>
              </a:rPr>
              <a:t>Nuclear Tomography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B1BC8-BEB5-AA81-BDDC-C5F7E199A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7" y="951477"/>
            <a:ext cx="6792684" cy="1799319"/>
          </a:xfrm>
        </p:spPr>
        <p:txBody>
          <a:bodyPr>
            <a:normAutofit/>
          </a:bodyPr>
          <a:lstStyle/>
          <a:p>
            <a:r>
              <a:rPr lang="en-US" dirty="0"/>
              <a:t>Teaser: </a:t>
            </a:r>
            <a:br>
              <a:rPr lang="en-US" dirty="0"/>
            </a:br>
            <a:r>
              <a:rPr lang="en-US" dirty="0"/>
              <a:t>Polarized photon-gluon fusion reveals quantum wave interference of non-identical particles and shape of high-energy nuclei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4129B-F54D-E975-20F0-E8621CC3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16728" y="6362699"/>
            <a:ext cx="2743200" cy="365125"/>
          </a:xfrm>
        </p:spPr>
        <p:txBody>
          <a:bodyPr/>
          <a:lstStyle/>
          <a:p>
            <a:fld id="{F87046FF-9EAC-BC45-A4C3-071BF2D42D59}" type="slidenum">
              <a:rPr lang="en-US" smtClean="0">
                <a:solidFill>
                  <a:srgbClr val="FF0000"/>
                </a:solidFill>
              </a:rPr>
              <a:t>15</a:t>
            </a:fld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E072AD-63F8-6849-FA36-39425ACAD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" r="1893"/>
          <a:stretch/>
        </p:blipFill>
        <p:spPr>
          <a:xfrm>
            <a:off x="7108371" y="913038"/>
            <a:ext cx="5083629" cy="5899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B103B0-306E-42F8-4584-3D08EDD377AD}"/>
              </a:ext>
            </a:extLst>
          </p:cNvPr>
          <p:cNvSpPr txBox="1"/>
          <p:nvPr/>
        </p:nvSpPr>
        <p:spPr>
          <a:xfrm>
            <a:off x="9798781" y="530441"/>
            <a:ext cx="2393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STAR, arXiv:2204.01625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0D8B0-7ECC-DCE6-F650-A6D28BD00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2" y="3561423"/>
            <a:ext cx="5987668" cy="261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7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4E41E-D0C7-C5FE-53DC-404F43D8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87" y="57945"/>
            <a:ext cx="4787900" cy="93265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Three Ingredients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5FEBF-72DB-2E72-091C-6A78716F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>
                <a:solidFill>
                  <a:srgbClr val="FF0000"/>
                </a:solidFill>
              </a:rPr>
              <a:t>16</a:t>
            </a:fld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1B7EF56B-6859-6873-0F01-83790CB6CF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75472" y="844549"/>
            <a:ext cx="6116528" cy="483870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0AC0F5-B103-1C14-E09E-391923CD5D25}"/>
              </a:ext>
            </a:extLst>
          </p:cNvPr>
          <p:cNvSpPr txBox="1"/>
          <p:nvPr/>
        </p:nvSpPr>
        <p:spPr>
          <a:xfrm>
            <a:off x="492287" y="5521146"/>
            <a:ext cx="3565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“Truth is Stranger than Fiction, </a:t>
            </a:r>
            <a:br>
              <a:rPr lang="en-US" dirty="0"/>
            </a:br>
            <a:r>
              <a:rPr lang="en-US" dirty="0"/>
              <a:t>but it is because Fiction is obligated </a:t>
            </a:r>
            <a:br>
              <a:rPr lang="en-US" dirty="0"/>
            </a:br>
            <a:r>
              <a:rPr lang="en-US" dirty="0"/>
              <a:t>to stick to possibilities; Truth isn’t.” </a:t>
            </a:r>
          </a:p>
          <a:p>
            <a:pPr algn="l"/>
            <a:r>
              <a:rPr lang="en-US" dirty="0"/>
              <a:t>– Mark Twain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99C1F-10A0-9334-8485-CDBF91819E41}"/>
              </a:ext>
            </a:extLst>
          </p:cNvPr>
          <p:cNvSpPr txBox="1"/>
          <p:nvPr/>
        </p:nvSpPr>
        <p:spPr>
          <a:xfrm>
            <a:off x="241300" y="4414836"/>
            <a:ext cx="4797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IF I have said that this is what reality is without </a:t>
            </a:r>
            <a:br>
              <a:rPr lang="en-US" dirty="0"/>
            </a:br>
            <a:r>
              <a:rPr lang="en-US" dirty="0"/>
              <a:t>any experimental evidence, most people would </a:t>
            </a:r>
            <a:br>
              <a:rPr lang="en-US" dirty="0"/>
            </a:br>
            <a:r>
              <a:rPr lang="en-US" dirty="0"/>
              <a:t>have thought that I am crazy.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CB143B-AF0C-290F-2654-F5B8E908C7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174749"/>
            <a:ext cx="6223000" cy="2787651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Linearly Polarized photoproduction of vector meson</a:t>
            </a:r>
          </a:p>
          <a:p>
            <a:r>
              <a:rPr lang="en-US" dirty="0"/>
              <a:t>At a distance with two wavefunctions </a:t>
            </a:r>
            <a:br>
              <a:rPr lang="en-US" dirty="0"/>
            </a:br>
            <a:r>
              <a:rPr lang="en-US" dirty="0"/>
              <a:t>(180</a:t>
            </a:r>
            <a:r>
              <a:rPr lang="en-US" baseline="30000" dirty="0"/>
              <a:t>o</a:t>
            </a:r>
            <a:r>
              <a:rPr lang="en-US" dirty="0"/>
              <a:t> rotation symmetry) </a:t>
            </a:r>
          </a:p>
          <a:p>
            <a:r>
              <a:rPr lang="en-US" dirty="0"/>
              <a:t>Entanglement between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Symbol" pitchFamily="2" charset="2"/>
              </a:rPr>
              <a:t>±</a:t>
            </a:r>
            <a:r>
              <a:rPr lang="en-US" dirty="0"/>
              <a:t> from </a:t>
            </a:r>
            <a:r>
              <a:rPr lang="en-US" dirty="0">
                <a:latin typeface="Symbol" pitchFamily="2" charset="2"/>
              </a:rPr>
              <a:t>r</a:t>
            </a:r>
            <a:r>
              <a:rPr lang="en-US" dirty="0"/>
              <a:t> decay  </a:t>
            </a:r>
            <a:br>
              <a:rPr lang="en-US" dirty="0"/>
            </a:br>
            <a:r>
              <a:rPr lang="en-US" dirty="0"/>
              <a:t>and interference between identical pion wavefunction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24206-82E3-A4FA-1CD6-122E682E8D77}"/>
              </a:ext>
            </a:extLst>
          </p:cNvPr>
          <p:cNvSpPr txBox="1"/>
          <p:nvPr/>
        </p:nvSpPr>
        <p:spPr>
          <a:xfrm>
            <a:off x="5827049" y="5892201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ongti TC" panose="02010600040101010101" pitchFamily="2" charset="-120"/>
                <a:ea typeface="Songti TC" panose="02010600040101010101" pitchFamily="2" charset="-120"/>
              </a:rPr>
              <a:t>查王妹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，周剑等原创性的理论模型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3702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442B2-A05B-5ACA-CF57-E58562BA3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65"/>
          <a:stretch/>
        </p:blipFill>
        <p:spPr>
          <a:xfrm>
            <a:off x="0" y="4782"/>
            <a:ext cx="12192000" cy="6442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8A0A9A-E79C-A555-474B-621B36899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96"/>
          <a:stretch/>
        </p:blipFill>
        <p:spPr>
          <a:xfrm>
            <a:off x="-87086" y="0"/>
            <a:ext cx="12192000" cy="64468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1A2A1-0345-969F-5EC1-1256D6812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1943" y="6446847"/>
            <a:ext cx="2743200" cy="365125"/>
          </a:xfrm>
          <a:solidFill>
            <a:schemeClr val="bg1"/>
          </a:solidFill>
        </p:spPr>
        <p:txBody>
          <a:bodyPr/>
          <a:lstStyle/>
          <a:p>
            <a:fld id="{F87046FF-9EAC-BC45-A4C3-071BF2D42D59}" type="slidenum">
              <a:rPr lang="en-US" b="1" smtClean="0">
                <a:solidFill>
                  <a:srgbClr val="FF0000"/>
                </a:solidFill>
              </a:rPr>
              <a:t>17</a:t>
            </a:fld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64CB9-EFED-F3AA-C9BC-63EB0990A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86" r="1"/>
          <a:stretch/>
        </p:blipFill>
        <p:spPr>
          <a:xfrm rot="5400000">
            <a:off x="5501758" y="-78852"/>
            <a:ext cx="5003801" cy="678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71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1CB74-CD6D-3034-3E25-EC1835F7B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83" b="5207"/>
          <a:stretch/>
        </p:blipFill>
        <p:spPr>
          <a:xfrm>
            <a:off x="0" y="1088571"/>
            <a:ext cx="12192000" cy="55487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607ACE8-6A39-B644-F1B8-8D19E6540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0"/>
            <a:ext cx="10515600" cy="892629"/>
          </a:xfrm>
        </p:spPr>
        <p:txBody>
          <a:bodyPr/>
          <a:lstStyle/>
          <a:p>
            <a:pPr algn="ctr"/>
            <a:r>
              <a:rPr lang="en-US" dirty="0"/>
              <a:t>Different radius from different angle?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363198-1E91-616B-8BA4-E99D0E42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F87046FF-9EAC-BC45-A4C3-071BF2D42D59}" type="slidenum">
              <a:rPr lang="en-US" smtClean="0">
                <a:solidFill>
                  <a:srgbClr val="FF0000"/>
                </a:solidFill>
              </a:rPr>
              <a:t>18</a:t>
            </a:fld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7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0214-82EA-9F74-B373-3D286A24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8" y="136526"/>
            <a:ext cx="11968162" cy="935038"/>
          </a:xfrm>
        </p:spPr>
        <p:txBody>
          <a:bodyPr/>
          <a:lstStyle/>
          <a:p>
            <a:r>
              <a:rPr lang="en-US" dirty="0"/>
              <a:t>Precision radius measurement with interference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203314-1A2C-4319-3BC3-A5C5C4B4F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151799" y="316148"/>
            <a:ext cx="4982383" cy="70980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16626E-2527-88BF-5DA4-BF676BC23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ADC7F-F55E-DC82-0D7E-192E00425AB0}"/>
              </a:ext>
            </a:extLst>
          </p:cNvPr>
          <p:cNvSpPr txBox="1"/>
          <p:nvPr/>
        </p:nvSpPr>
        <p:spPr>
          <a:xfrm>
            <a:off x="223838" y="1905913"/>
            <a:ext cx="52124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Azimuthal variation due to: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Photon linear polarization,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Spin transfer to VM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Photon finite </a:t>
            </a:r>
            <a:r>
              <a:rPr lang="en-US" sz="2400" dirty="0" err="1"/>
              <a:t>k</a:t>
            </a:r>
            <a:r>
              <a:rPr lang="en-US" sz="2400" baseline="-25000" dirty="0" err="1"/>
              <a:t>T</a:t>
            </a:r>
            <a:r>
              <a:rPr lang="en-US" sz="240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VM spin 1 decay to spin 0 </a:t>
            </a:r>
            <a:r>
              <a:rPr lang="en-US" sz="2400" dirty="0" err="1"/>
              <a:t>pions</a:t>
            </a:r>
            <a:r>
              <a:rPr lang="en-US" sz="240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Interference along impact parameter 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>
                <a:solidFill>
                  <a:srgbClr val="FF0000"/>
                </a:solidFill>
              </a:rPr>
              <a:t>These image blurring effects can be improved with the angular dependence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34FC64-4E7E-1189-7AAA-21ACA0B01D59}"/>
              </a:ext>
            </a:extLst>
          </p:cNvPr>
          <p:cNvSpPr/>
          <p:nvPr/>
        </p:nvSpPr>
        <p:spPr>
          <a:xfrm>
            <a:off x="4978071" y="1160162"/>
            <a:ext cx="662876" cy="61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5CA37-A046-71F0-118F-5EB68C51FCD7}"/>
              </a:ext>
            </a:extLst>
          </p:cNvPr>
          <p:cNvSpPr txBox="1"/>
          <p:nvPr/>
        </p:nvSpPr>
        <p:spPr>
          <a:xfrm>
            <a:off x="9139237" y="1071564"/>
            <a:ext cx="2511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STAR, arXiv:2204.01625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18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9815-87CA-160D-E82B-2BB05848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706"/>
            <a:ext cx="10515600" cy="937637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Two-photon QED in Particle Data Book</a:t>
            </a:r>
          </a:p>
        </p:txBody>
      </p:sp>
      <p:pic>
        <p:nvPicPr>
          <p:cNvPr id="7" name="Content Placeholder 6" descr="Text, letter&#10;&#10;Description automatically generated">
            <a:extLst>
              <a:ext uri="{FF2B5EF4-FFF2-40B4-BE49-F238E27FC236}">
                <a16:creationId xmlns:a16="http://schemas.microsoft.com/office/drawing/2014/main" id="{B979AC2D-AA2F-1AC0-DEFA-7B65C3090F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110343"/>
            <a:ext cx="11133496" cy="37393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E84BD-97E0-DA87-5681-3A71E22E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2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EE02BF4-1157-1D9F-459A-233E68F3E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00"/>
          <a:stretch/>
        </p:blipFill>
        <p:spPr>
          <a:xfrm>
            <a:off x="-224293" y="4243388"/>
            <a:ext cx="4139068" cy="2441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6134DC-72D7-DC2D-F697-4E5614496867}"/>
              </a:ext>
            </a:extLst>
          </p:cNvPr>
          <p:cNvSpPr txBox="1"/>
          <p:nvPr/>
        </p:nvSpPr>
        <p:spPr>
          <a:xfrm>
            <a:off x="6008915" y="5285992"/>
            <a:ext cx="1776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Two cutoffs: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US" sz="2400" dirty="0">
                <a:solidFill>
                  <a:srgbClr val="C00000"/>
                </a:solidFill>
              </a:rPr>
              <a:t>&lt;E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Q&gt;0</a:t>
            </a:r>
          </a:p>
        </p:txBody>
      </p:sp>
    </p:spTree>
    <p:extLst>
      <p:ext uri="{BB962C8B-B14F-4D97-AF65-F5344CB8AC3E}">
        <p14:creationId xmlns:p14="http://schemas.microsoft.com/office/powerpoint/2010/main" val="2235002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C405FE-3084-4784-16B9-E5513F9D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73" y="101600"/>
            <a:ext cx="11422667" cy="864080"/>
          </a:xfrm>
        </p:spPr>
        <p:txBody>
          <a:bodyPr>
            <a:normAutofit fontScale="90000"/>
          </a:bodyPr>
          <a:lstStyle/>
          <a:p>
            <a:r>
              <a:rPr lang="en-US" dirty="0"/>
              <a:t>Extracted neutron skins and comparison to world data </a:t>
            </a:r>
          </a:p>
        </p:txBody>
      </p:sp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E3CC4477-4A0B-7037-25C7-3AA2B250B32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11" y="2322475"/>
            <a:ext cx="6743178" cy="43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9A8A87-7EC1-CCA6-CFC9-3E604B26940E}"/>
              </a:ext>
            </a:extLst>
          </p:cNvPr>
          <p:cNvSpPr txBox="1"/>
          <p:nvPr/>
        </p:nvSpPr>
        <p:spPr>
          <a:xfrm>
            <a:off x="6294594" y="1497706"/>
            <a:ext cx="4539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M. </a:t>
            </a:r>
            <a:r>
              <a:rPr lang="en-US" sz="1400" b="0" i="0" dirty="0" err="1">
                <a:solidFill>
                  <a:srgbClr val="555555"/>
                </a:solidFill>
                <a:effectLst/>
                <a:latin typeface="Proxima Nova"/>
              </a:rPr>
              <a:t>Centelles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, X. Roca-</a:t>
            </a:r>
            <a:r>
              <a:rPr lang="en-US" sz="1400" b="0" i="0" dirty="0" err="1">
                <a:solidFill>
                  <a:srgbClr val="555555"/>
                </a:solidFill>
                <a:effectLst/>
                <a:latin typeface="Proxima Nova"/>
              </a:rPr>
              <a:t>Maza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, X. </a:t>
            </a:r>
            <a:r>
              <a:rPr lang="en-US" sz="1400" b="0" i="0" dirty="0" err="1">
                <a:solidFill>
                  <a:srgbClr val="555555"/>
                </a:solidFill>
                <a:effectLst/>
                <a:latin typeface="Proxima Nova"/>
              </a:rPr>
              <a:t>Viñas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, and M. Warda</a:t>
            </a:r>
          </a:p>
          <a:p>
            <a:pPr algn="l"/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Phys. Rev. Lett. </a:t>
            </a:r>
            <a:r>
              <a:rPr lang="en-US" sz="1400" b="1" i="0" dirty="0">
                <a:solidFill>
                  <a:srgbClr val="555555"/>
                </a:solidFill>
                <a:effectLst/>
                <a:latin typeface="Proxima Nova"/>
              </a:rPr>
              <a:t>102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, (2009) 122502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BA149-7B12-923A-3691-88567AF8C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332844-214F-8250-A91B-9F8D8EED4D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660" y="1196156"/>
            <a:ext cx="5368585" cy="196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40814DBC-5658-53D9-0803-4F23A71A63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789" r="33260"/>
          <a:stretch/>
        </p:blipFill>
        <p:spPr>
          <a:xfrm>
            <a:off x="0" y="3757063"/>
            <a:ext cx="5169998" cy="28810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97014A-D534-2746-5978-04B49778A6E7}"/>
              </a:ext>
            </a:extLst>
          </p:cNvPr>
          <p:cNvSpPr txBox="1"/>
          <p:nvPr/>
        </p:nvSpPr>
        <p:spPr>
          <a:xfrm>
            <a:off x="216660" y="3343927"/>
            <a:ext cx="3098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LiberationSans"/>
              </a:rPr>
              <a:t>G</a:t>
            </a:r>
            <a:r>
              <a:rPr lang="en-US" sz="1400" i="1" dirty="0">
                <a:effectLst/>
                <a:latin typeface="LiberationSans"/>
              </a:rPr>
              <a:t>IULIANO </a:t>
            </a:r>
            <a:r>
              <a:rPr lang="en-US" sz="1600" i="1" dirty="0">
                <a:effectLst/>
                <a:latin typeface="LiberationSans"/>
              </a:rPr>
              <a:t>G</a:t>
            </a:r>
            <a:r>
              <a:rPr lang="en-US" sz="1400" i="1" dirty="0">
                <a:effectLst/>
                <a:latin typeface="LiberationSans"/>
              </a:rPr>
              <a:t>IACALONE, July 22, 2022</a:t>
            </a:r>
          </a:p>
        </p:txBody>
      </p:sp>
    </p:spTree>
    <p:extLst>
      <p:ext uri="{BB962C8B-B14F-4D97-AF65-F5344CB8AC3E}">
        <p14:creationId xmlns:p14="http://schemas.microsoft.com/office/powerpoint/2010/main" val="4136167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C405FE-3084-4784-16B9-E5513F9D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73" y="101600"/>
            <a:ext cx="11422667" cy="864080"/>
          </a:xfrm>
        </p:spPr>
        <p:txBody>
          <a:bodyPr>
            <a:normAutofit fontScale="90000"/>
          </a:bodyPr>
          <a:lstStyle/>
          <a:p>
            <a:r>
              <a:rPr lang="en-US" dirty="0"/>
              <a:t>Extracted neutron skins and comparison to world data </a:t>
            </a:r>
          </a:p>
        </p:txBody>
      </p:sp>
      <p:pic>
        <p:nvPicPr>
          <p:cNvPr id="1026" name="Picture 2" descr="Figure 2">
            <a:extLst>
              <a:ext uri="{FF2B5EF4-FFF2-40B4-BE49-F238E27FC236}">
                <a16:creationId xmlns:a16="http://schemas.microsoft.com/office/drawing/2014/main" id="{E3CC4477-4A0B-7037-25C7-3AA2B250B32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11" y="2322475"/>
            <a:ext cx="6743178" cy="431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9A8A87-7EC1-CCA6-CFC9-3E604B26940E}"/>
              </a:ext>
            </a:extLst>
          </p:cNvPr>
          <p:cNvSpPr txBox="1"/>
          <p:nvPr/>
        </p:nvSpPr>
        <p:spPr>
          <a:xfrm>
            <a:off x="6294594" y="1497706"/>
            <a:ext cx="45391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M. </a:t>
            </a:r>
            <a:r>
              <a:rPr lang="en-US" sz="1400" b="0" i="0" dirty="0" err="1">
                <a:solidFill>
                  <a:srgbClr val="555555"/>
                </a:solidFill>
                <a:effectLst/>
                <a:latin typeface="Proxima Nova"/>
              </a:rPr>
              <a:t>Centelles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, X. Roca-</a:t>
            </a:r>
            <a:r>
              <a:rPr lang="en-US" sz="1400" b="0" i="0" dirty="0" err="1">
                <a:solidFill>
                  <a:srgbClr val="555555"/>
                </a:solidFill>
                <a:effectLst/>
                <a:latin typeface="Proxima Nova"/>
              </a:rPr>
              <a:t>Maza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, X. </a:t>
            </a:r>
            <a:r>
              <a:rPr lang="en-US" sz="1400" b="0" i="0" dirty="0" err="1">
                <a:solidFill>
                  <a:srgbClr val="555555"/>
                </a:solidFill>
                <a:effectLst/>
                <a:latin typeface="Proxima Nova"/>
              </a:rPr>
              <a:t>Viñas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, and M. Warda</a:t>
            </a:r>
          </a:p>
          <a:p>
            <a:pPr algn="l"/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Phys. Rev. Lett. </a:t>
            </a:r>
            <a:r>
              <a:rPr lang="en-US" sz="1400" b="1" i="0" dirty="0">
                <a:solidFill>
                  <a:srgbClr val="555555"/>
                </a:solidFill>
                <a:effectLst/>
                <a:latin typeface="Proxima Nova"/>
              </a:rPr>
              <a:t>102</a:t>
            </a:r>
            <a:r>
              <a:rPr lang="en-US" sz="1400" b="0" i="0" dirty="0">
                <a:solidFill>
                  <a:srgbClr val="555555"/>
                </a:solidFill>
                <a:effectLst/>
                <a:latin typeface="Proxima Nova"/>
              </a:rPr>
              <a:t>, (2009) 122502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BA149-7B12-923A-3691-88567AF8C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332844-214F-8250-A91B-9F8D8EED4D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660" y="1196156"/>
            <a:ext cx="5368585" cy="196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40814DBC-5658-53D9-0803-4F23A71A63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789" r="33260"/>
          <a:stretch/>
        </p:blipFill>
        <p:spPr>
          <a:xfrm>
            <a:off x="0" y="3757063"/>
            <a:ext cx="5169998" cy="28810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C62E154-9BD2-894C-550D-B6BF4E57E1E9}"/>
              </a:ext>
            </a:extLst>
          </p:cNvPr>
          <p:cNvGrpSpPr/>
          <p:nvPr/>
        </p:nvGrpSpPr>
        <p:grpSpPr>
          <a:xfrm>
            <a:off x="10833703" y="1411270"/>
            <a:ext cx="1141637" cy="2060075"/>
            <a:chOff x="11043514" y="1411270"/>
            <a:chExt cx="1141637" cy="2060075"/>
          </a:xfrm>
        </p:grpSpPr>
        <p:sp>
          <p:nvSpPr>
            <p:cNvPr id="12" name="Sun 11">
              <a:extLst>
                <a:ext uri="{FF2B5EF4-FFF2-40B4-BE49-F238E27FC236}">
                  <a16:creationId xmlns:a16="http://schemas.microsoft.com/office/drawing/2014/main" id="{2B0B166D-9199-7A64-9E69-7DC388269442}"/>
                </a:ext>
              </a:extLst>
            </p:cNvPr>
            <p:cNvSpPr/>
            <p:nvPr/>
          </p:nvSpPr>
          <p:spPr>
            <a:xfrm>
              <a:off x="11043514" y="3028432"/>
              <a:ext cx="229249" cy="442913"/>
            </a:xfrm>
            <a:prstGeom prst="su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un 12">
              <a:extLst>
                <a:ext uri="{FF2B5EF4-FFF2-40B4-BE49-F238E27FC236}">
                  <a16:creationId xmlns:a16="http://schemas.microsoft.com/office/drawing/2014/main" id="{F636DD83-3F29-DA18-7DBA-7031C84AB298}"/>
                </a:ext>
              </a:extLst>
            </p:cNvPr>
            <p:cNvSpPr/>
            <p:nvPr/>
          </p:nvSpPr>
          <p:spPr>
            <a:xfrm>
              <a:off x="12006859" y="1411270"/>
              <a:ext cx="178292" cy="442913"/>
            </a:xfrm>
            <a:prstGeom prst="su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un 13">
              <a:extLst>
                <a:ext uri="{FF2B5EF4-FFF2-40B4-BE49-F238E27FC236}">
                  <a16:creationId xmlns:a16="http://schemas.microsoft.com/office/drawing/2014/main" id="{E2E5748C-EF50-5EA1-C65E-37975831194C}"/>
                </a:ext>
              </a:extLst>
            </p:cNvPr>
            <p:cNvSpPr/>
            <p:nvPr/>
          </p:nvSpPr>
          <p:spPr>
            <a:xfrm>
              <a:off x="11387659" y="2338625"/>
              <a:ext cx="175952" cy="442913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697014A-D534-2746-5978-04B49778A6E7}"/>
              </a:ext>
            </a:extLst>
          </p:cNvPr>
          <p:cNvSpPr txBox="1"/>
          <p:nvPr/>
        </p:nvSpPr>
        <p:spPr>
          <a:xfrm>
            <a:off x="216660" y="3343927"/>
            <a:ext cx="3098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LiberationSans"/>
              </a:rPr>
              <a:t>G</a:t>
            </a:r>
            <a:r>
              <a:rPr lang="en-US" sz="1400" i="1" dirty="0">
                <a:effectLst/>
                <a:latin typeface="LiberationSans"/>
              </a:rPr>
              <a:t>IULIANO </a:t>
            </a:r>
            <a:r>
              <a:rPr lang="en-US" sz="1600" i="1" dirty="0">
                <a:effectLst/>
                <a:latin typeface="LiberationSans"/>
              </a:rPr>
              <a:t>G</a:t>
            </a:r>
            <a:r>
              <a:rPr lang="en-US" sz="1400" i="1" dirty="0">
                <a:effectLst/>
                <a:latin typeface="LiberationSans"/>
              </a:rPr>
              <a:t>IACALONE, July 22, 2022</a:t>
            </a:r>
          </a:p>
        </p:txBody>
      </p:sp>
    </p:spTree>
    <p:extLst>
      <p:ext uri="{BB962C8B-B14F-4D97-AF65-F5344CB8AC3E}">
        <p14:creationId xmlns:p14="http://schemas.microsoft.com/office/powerpoint/2010/main" val="30892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0234-48EE-5EC2-3D52-B2CF43621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74"/>
            <a:ext cx="10515600" cy="1325563"/>
          </a:xfrm>
        </p:spPr>
        <p:txBody>
          <a:bodyPr/>
          <a:lstStyle/>
          <a:p>
            <a:r>
              <a:rPr lang="en-US" dirty="0"/>
              <a:t>Comparison to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A2CBF-710B-68F2-5D28-8063AAEB3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925" y="1155408"/>
            <a:ext cx="4384317" cy="49727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Comparison to models with the interference effect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Model I: </a:t>
            </a:r>
            <a:br>
              <a:rPr lang="en-US" dirty="0"/>
            </a:br>
            <a:r>
              <a:rPr lang="en-US" dirty="0"/>
              <a:t>VM production cross section from HERA ep data </a:t>
            </a:r>
            <a:br>
              <a:rPr lang="en-US" dirty="0"/>
            </a:br>
            <a:r>
              <a:rPr lang="en-US" dirty="0"/>
              <a:t>Glauber with smooth NN overlap function  </a:t>
            </a:r>
          </a:p>
          <a:p>
            <a:r>
              <a:rPr lang="en-US" dirty="0"/>
              <a:t>Model II: </a:t>
            </a:r>
            <a:br>
              <a:rPr lang="en-US" dirty="0"/>
            </a:br>
            <a:r>
              <a:rPr lang="en-US" dirty="0"/>
              <a:t>dipole model with gluon saturation in A+A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8D4DC5-1EF5-80E8-1D94-D43CB0C8E7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406"/>
          <a:stretch/>
        </p:blipFill>
        <p:spPr>
          <a:xfrm rot="5400000">
            <a:off x="5990828" y="244134"/>
            <a:ext cx="4854575" cy="722391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03912-427E-C110-5E47-72540B99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0FDEB9-1706-3D10-5FDF-5A8251D2E0E0}"/>
              </a:ext>
            </a:extLst>
          </p:cNvPr>
          <p:cNvSpPr txBox="1"/>
          <p:nvPr/>
        </p:nvSpPr>
        <p:spPr>
          <a:xfrm>
            <a:off x="9088437" y="986505"/>
            <a:ext cx="2511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STAR, arXiv:2204.01625</a:t>
            </a:r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D275583-8D80-D1B3-5119-E608DAAC1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70" y="5429194"/>
            <a:ext cx="4504601" cy="10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21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9222-550E-117F-2655-7899A4B4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946" y="-12829"/>
            <a:ext cx="10515600" cy="899200"/>
          </a:xfrm>
        </p:spPr>
        <p:txBody>
          <a:bodyPr/>
          <a:lstStyle/>
          <a:p>
            <a:pPr algn="ctr"/>
            <a:r>
              <a:rPr lang="en-US" dirty="0"/>
              <a:t>Extracting deformation in </a:t>
            </a:r>
            <a:r>
              <a:rPr lang="en-US" baseline="30000" dirty="0"/>
              <a:t>238</a:t>
            </a:r>
            <a:r>
              <a:rPr lang="en-US" dirty="0"/>
              <a:t>U</a:t>
            </a:r>
          </a:p>
        </p:txBody>
      </p:sp>
      <p:pic>
        <p:nvPicPr>
          <p:cNvPr id="9" name="Content Placeholder 8" descr="A graph of a function&#10;&#10;Description automatically generated">
            <a:extLst>
              <a:ext uri="{FF2B5EF4-FFF2-40B4-BE49-F238E27FC236}">
                <a16:creationId xmlns:a16="http://schemas.microsoft.com/office/drawing/2014/main" id="{BFE1192E-30FE-7A73-F95D-4298BA57A8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4907" y="886370"/>
            <a:ext cx="5168703" cy="4763315"/>
          </a:xfrm>
        </p:spPr>
      </p:pic>
      <p:pic>
        <p:nvPicPr>
          <p:cNvPr id="7" name="Content Placeholder 6" descr="A graph of a function&#10;&#10;Description automatically generated">
            <a:extLst>
              <a:ext uri="{FF2B5EF4-FFF2-40B4-BE49-F238E27FC236}">
                <a16:creationId xmlns:a16="http://schemas.microsoft.com/office/drawing/2014/main" id="{D7EDA96C-77F7-4BB7-999D-79491FD639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886371"/>
            <a:ext cx="5840932" cy="517697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BF91E-E197-A302-C5AD-FA402539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80FBD-AD26-9EEF-854C-DCD41C483BE2}"/>
              </a:ext>
            </a:extLst>
          </p:cNvPr>
          <p:cNvSpPr txBox="1"/>
          <p:nvPr/>
        </p:nvSpPr>
        <p:spPr>
          <a:xfrm>
            <a:off x="164778" y="5769471"/>
            <a:ext cx="5840932" cy="7694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Effects of nuclear structure and quantum interference on diffractive vector meson production in ultra-peripheral nuclear collisions</a:t>
            </a:r>
          </a:p>
          <a:p>
            <a:pPr algn="l"/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4"/>
              </a:rPr>
              <a:t>Heikki Mäntysaari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5"/>
              </a:rPr>
              <a:t>Farid Salazar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6"/>
              </a:rPr>
              <a:t>Björn Schenke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7"/>
              </a:rPr>
              <a:t>Chun Shen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, 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Lucida Grande" panose="020B0600040502020204" pitchFamily="34" charset="0"/>
                <a:hlinkClick r:id="rId8"/>
              </a:rPr>
              <a:t>Wenbin Zhao</a:t>
            </a:r>
            <a:endParaRPr lang="en-US" sz="11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algn="l"/>
            <a:r>
              <a:rPr lang="en-US" sz="1100" b="0" i="1" u="none" strike="noStrike" dirty="0" err="1">
                <a:effectLst/>
                <a:latin typeface="-apple-system"/>
              </a:rPr>
              <a:t>Phys.Rev.C</a:t>
            </a:r>
            <a:r>
              <a:rPr lang="en-US" sz="1100" b="0" i="0" u="none" strike="noStrike" dirty="0">
                <a:effectLst/>
                <a:latin typeface="-apple-system"/>
              </a:rPr>
              <a:t> 109 (2024) 2, 024908; e-Print: </a:t>
            </a:r>
            <a:r>
              <a:rPr lang="en-US" sz="11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9"/>
              </a:rPr>
              <a:t>2310.15300</a:t>
            </a:r>
            <a:r>
              <a:rPr lang="en-US" sz="1100" b="0" i="0" u="none" strike="noStrike" dirty="0">
                <a:effectLst/>
                <a:latin typeface="-apple-system"/>
              </a:rPr>
              <a:t> [</a:t>
            </a:r>
            <a:r>
              <a:rPr lang="en-US" sz="1100" b="0" i="0" u="none" strike="noStrike" dirty="0" err="1">
                <a:effectLst/>
                <a:latin typeface="-apple-system"/>
              </a:rPr>
              <a:t>nucl-th</a:t>
            </a:r>
            <a:r>
              <a:rPr lang="en-US" sz="1100" b="0" i="0" u="none" strike="noStrike" dirty="0">
                <a:effectLst/>
                <a:latin typeface="-apple-system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44399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C1608-A9A8-32C5-6080-48867D45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-138340"/>
            <a:ext cx="6825343" cy="1963965"/>
          </a:xfrm>
        </p:spPr>
        <p:txBody>
          <a:bodyPr>
            <a:normAutofit/>
          </a:bodyPr>
          <a:lstStyle/>
          <a:p>
            <a:r>
              <a:rPr lang="en-US" sz="4800" dirty="0"/>
              <a:t>Improvements of </a:t>
            </a:r>
            <a:br>
              <a:rPr lang="en-US" sz="4800" dirty="0"/>
            </a:br>
            <a:r>
              <a:rPr lang="en-US" sz="4800" dirty="0"/>
              <a:t>future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28CC0-4661-B187-DA25-65F1FFE0D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365" y="1963965"/>
            <a:ext cx="6794762" cy="3629679"/>
          </a:xfrm>
        </p:spPr>
        <p:txBody>
          <a:bodyPr/>
          <a:lstStyle/>
          <a:p>
            <a:r>
              <a:rPr lang="en-US" dirty="0"/>
              <a:t>Both interference and Woods-Saxon models only describe the first peak well </a:t>
            </a:r>
          </a:p>
          <a:p>
            <a:endParaRPr lang="en-US" dirty="0"/>
          </a:p>
          <a:p>
            <a:r>
              <a:rPr lang="en-US" dirty="0"/>
              <a:t>The neutron skin syst. uncertainty mainly due to WS vs Gaussian, </a:t>
            </a:r>
            <a:br>
              <a:rPr lang="en-US" dirty="0"/>
            </a:br>
            <a:r>
              <a:rPr lang="en-US" dirty="0"/>
              <a:t>and the actual distribution seems to </a:t>
            </a:r>
            <a:br>
              <a:rPr lang="en-US" dirty="0"/>
            </a:br>
            <a:r>
              <a:rPr lang="en-US" dirty="0"/>
              <a:t>be flatter (more prominent second peak)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47F3DC-A8B5-492C-27B3-239C30DB57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721"/>
          <a:stretch/>
        </p:blipFill>
        <p:spPr>
          <a:xfrm rot="5400000">
            <a:off x="7790518" y="2988881"/>
            <a:ext cx="3429000" cy="41070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3FAED-3D2B-2E05-251E-86607794C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24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3B2B085-4C5A-AD0C-8211-27F945D31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6"/>
          <a:stretch/>
        </p:blipFill>
        <p:spPr>
          <a:xfrm rot="5400000">
            <a:off x="7901209" y="-777082"/>
            <a:ext cx="3184344" cy="4738508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C7293CF-A1A9-7F0F-6CE6-1C7478BD3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56" y="5306786"/>
            <a:ext cx="5246341" cy="1233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2D6DDB-9B20-AFD6-9739-CDF6F769598B}"/>
              </a:ext>
            </a:extLst>
          </p:cNvPr>
          <p:cNvSpPr txBox="1"/>
          <p:nvPr/>
        </p:nvSpPr>
        <p:spPr>
          <a:xfrm>
            <a:off x="7589837" y="2886794"/>
            <a:ext cx="2511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STAR, arXiv:2204.01625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45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3A5DD-2CCB-9532-FD5F-F2FBACF5D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Radius Measurements from RHIC to LHC?</a:t>
            </a:r>
          </a:p>
        </p:txBody>
      </p:sp>
      <p:pic>
        <p:nvPicPr>
          <p:cNvPr id="10" name="Content Placeholder 9" descr="A screenshot of a graph&#10;&#10;Description automatically generated">
            <a:extLst>
              <a:ext uri="{FF2B5EF4-FFF2-40B4-BE49-F238E27FC236}">
                <a16:creationId xmlns:a16="http://schemas.microsoft.com/office/drawing/2014/main" id="{5D0F0F67-F013-2259-CDEF-EFC5D15EAF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39577" y="732986"/>
            <a:ext cx="5231255" cy="5999027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BACF35-294F-7265-8E6F-519110E746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710" t="12717" r="25735"/>
          <a:stretch/>
        </p:blipFill>
        <p:spPr>
          <a:xfrm>
            <a:off x="0" y="1161436"/>
            <a:ext cx="4265494" cy="30999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966C2-F4ED-B6FC-6A79-1076DEBF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6FF409-8094-44CF-E2CE-3CE492D9D3C4}"/>
              </a:ext>
            </a:extLst>
          </p:cNvPr>
          <p:cNvSpPr txBox="1"/>
          <p:nvPr/>
        </p:nvSpPr>
        <p:spPr>
          <a:xfrm>
            <a:off x="0" y="4366700"/>
            <a:ext cx="4803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RMS of charge radius of Pb (LHC) best fit: 4.91fm </a:t>
            </a:r>
          </a:p>
          <a:p>
            <a:r>
              <a:rPr lang="en-US" dirty="0"/>
              <a:t>Standard charge radius from low energy: 5.51fm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DFFA04-131C-4238-D4E1-801A383D909E}"/>
              </a:ext>
            </a:extLst>
          </p:cNvPr>
          <p:cNvSpPr txBox="1"/>
          <p:nvPr/>
        </p:nvSpPr>
        <p:spPr>
          <a:xfrm>
            <a:off x="4911634" y="4572000"/>
            <a:ext cx="328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Tang and </a:t>
            </a:r>
            <a:r>
              <a:rPr lang="en-US" dirty="0" err="1"/>
              <a:t>Zha</a:t>
            </a:r>
            <a:r>
              <a:rPr lang="en-US" dirty="0"/>
              <a:t>, arXiv:2103.04605;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17DA4-C821-0B61-ABB0-C96C59ACD1BC}"/>
              </a:ext>
            </a:extLst>
          </p:cNvPr>
          <p:cNvSpPr txBox="1"/>
          <p:nvPr/>
        </p:nvSpPr>
        <p:spPr>
          <a:xfrm>
            <a:off x="8906036" y="1556327"/>
            <a:ext cx="34047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Is  the charge radius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consistent with  </a:t>
            </a:r>
          </a:p>
          <a:p>
            <a:r>
              <a:rPr lang="en-US" b="1" dirty="0">
                <a:solidFill>
                  <a:srgbClr val="0070C0"/>
                </a:solidFill>
              </a:rPr>
              <a:t>low energy measurement? 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Is there significant Coulomb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correction at LHC energy (20%)? 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Will all these affect measurement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of g-2 of tau?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327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883EE-FBDC-4646-9196-37EDBE630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52" y="100"/>
            <a:ext cx="12088348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b="1" dirty="0">
                <a:solidFill>
                  <a:srgbClr val="C00000"/>
                </a:solidFill>
              </a:rPr>
              <a:t>Smallest nuclear structure: baryon junction 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A1BAB1-7089-BF44-A677-3C4426859851}"/>
              </a:ext>
            </a:extLst>
          </p:cNvPr>
          <p:cNvSpPr txBox="1"/>
          <p:nvPr/>
        </p:nvSpPr>
        <p:spPr>
          <a:xfrm>
            <a:off x="7321776" y="1424168"/>
            <a:ext cx="330007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</a:rPr>
              <a:t>Zhangbu</a:t>
            </a:r>
            <a:r>
              <a:rPr lang="en-US" sz="4000" dirty="0">
                <a:solidFill>
                  <a:srgbClr val="0070C0"/>
                </a:solidFill>
              </a:rPr>
              <a:t> Xu</a:t>
            </a:r>
          </a:p>
          <a:p>
            <a:r>
              <a:rPr lang="en-US" sz="2800" dirty="0">
                <a:solidFill>
                  <a:srgbClr val="0070C0"/>
                </a:solidFill>
              </a:rPr>
              <a:t>(Kent State </a:t>
            </a:r>
            <a:r>
              <a:rPr lang="en-US" sz="2800" dirty="0" err="1">
                <a:solidFill>
                  <a:srgbClr val="0070C0"/>
                </a:solidFill>
              </a:rPr>
              <a:t>Univerity</a:t>
            </a:r>
            <a:r>
              <a:rPr lang="en-US" sz="28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9946E-3604-A441-A51A-28138C01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426BEB-579B-3B4C-BE00-BE2607E9623A}"/>
              </a:ext>
            </a:extLst>
          </p:cNvPr>
          <p:cNvSpPr txBox="1"/>
          <p:nvPr/>
        </p:nvSpPr>
        <p:spPr>
          <a:xfrm>
            <a:off x="5385587" y="6539394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04/25/2024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A9EC14F-05AB-0E4B-80C0-0B4327084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7573" y="3315700"/>
            <a:ext cx="6263014" cy="3508074"/>
          </a:xfrm>
        </p:spPr>
        <p:txBody>
          <a:bodyPr/>
          <a:lstStyle/>
          <a:p>
            <a:r>
              <a:rPr lang="en-US" dirty="0"/>
              <a:t>Basic pure EM process in Heavy-ion collisions </a:t>
            </a:r>
          </a:p>
          <a:p>
            <a:r>
              <a:rPr lang="en-US" dirty="0"/>
              <a:t>Constrain charge radius at RHIC </a:t>
            </a:r>
          </a:p>
          <a:p>
            <a:r>
              <a:rPr lang="en-US" dirty="0"/>
              <a:t>Constrain mass radius at RHIC</a:t>
            </a:r>
          </a:p>
          <a:p>
            <a:r>
              <a:rPr lang="en-US" dirty="0">
                <a:solidFill>
                  <a:srgbClr val="C00000"/>
                </a:solidFill>
              </a:rPr>
              <a:t>Constrain neutron skin in isobar (</a:t>
            </a:r>
            <a:r>
              <a:rPr lang="en-US" dirty="0" err="1">
                <a:solidFill>
                  <a:srgbClr val="C00000"/>
                </a:solidFill>
              </a:rPr>
              <a:t>Zr,Ru</a:t>
            </a:r>
            <a:r>
              <a:rPr lang="en-US" dirty="0">
                <a:solidFill>
                  <a:srgbClr val="C00000"/>
                </a:solidFill>
              </a:rPr>
              <a:t>)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4" name="Picture 3" descr="SC Logo Clear Space Horizontal">
            <a:extLst>
              <a:ext uri="{FF2B5EF4-FFF2-40B4-BE49-F238E27FC236}">
                <a16:creationId xmlns:a16="http://schemas.microsoft.com/office/drawing/2014/main" id="{A5961D00-FD24-E0D9-E5ED-0F97620B5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29078" r="9818" b="28805"/>
          <a:stretch/>
        </p:blipFill>
        <p:spPr bwMode="auto">
          <a:xfrm>
            <a:off x="2291148" y="6313894"/>
            <a:ext cx="2423392" cy="4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ogo of Center for Nuclear Research">
            <a:extLst>
              <a:ext uri="{FF2B5EF4-FFF2-40B4-BE49-F238E27FC236}">
                <a16:creationId xmlns:a16="http://schemas.microsoft.com/office/drawing/2014/main" id="{F0AE85C7-D26C-4B4C-815E-2836A96B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88" y="5092973"/>
            <a:ext cx="1713196" cy="108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ent State University logo">
            <a:extLst>
              <a:ext uri="{FF2B5EF4-FFF2-40B4-BE49-F238E27FC236}">
                <a16:creationId xmlns:a16="http://schemas.microsoft.com/office/drawing/2014/main" id="{B0484772-3760-3154-2FF5-68CAC54B0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6880"/>
            <a:ext cx="2175053" cy="636894"/>
          </a:xfrm>
          <a:prstGeom prst="rect">
            <a:avLst/>
          </a:prstGeom>
          <a:solidFill>
            <a:srgbClr val="0070C0"/>
          </a:solidFill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A0EA2E-7E3C-8E24-1E6C-A03B63AF6B54}"/>
              </a:ext>
            </a:extLst>
          </p:cNvPr>
          <p:cNvGrpSpPr/>
          <p:nvPr/>
        </p:nvGrpSpPr>
        <p:grpSpPr>
          <a:xfrm>
            <a:off x="0" y="1653857"/>
            <a:ext cx="6362139" cy="3484762"/>
            <a:chOff x="0" y="1653857"/>
            <a:chExt cx="6362139" cy="348476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8DF71A1-5610-6723-FB03-590A27CD0C12}"/>
                    </a:ext>
                  </a:extLst>
                </p14:cNvPr>
                <p14:cNvContentPartPr/>
                <p14:nvPr/>
              </p14:nvContentPartPr>
              <p14:xfrm>
                <a:off x="499063" y="1653857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8DF71A1-5610-6723-FB03-590A27CD0C1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2943" y="164773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CD804F5F-ECE0-363B-7854-4B86EF5EF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76296"/>
              <a:ext cx="4718195" cy="2862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8EB154-D646-64F2-0373-1A2F07C50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348" t="3383" r="2194" b="1357"/>
            <a:stretch/>
          </p:blipFill>
          <p:spPr>
            <a:xfrm>
              <a:off x="4714540" y="2276296"/>
              <a:ext cx="1647599" cy="1518163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E1DFD3AA-92B6-769A-22EC-D074999FB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746" y="3774217"/>
              <a:ext cx="2423393" cy="1364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8117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E5101-879A-1618-45AA-050E26F0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87046FF-9EAC-BC45-A4C3-071BF2D42D59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a person with a graph&#10;&#10;Description automatically generated with medium confidence">
            <a:extLst>
              <a:ext uri="{FF2B5EF4-FFF2-40B4-BE49-F238E27FC236}">
                <a16:creationId xmlns:a16="http://schemas.microsoft.com/office/drawing/2014/main" id="{A1749608-8365-4FED-016C-E1F3BE9AC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6" y="373051"/>
            <a:ext cx="11422051" cy="6196463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FB5BA-69DC-1A39-8452-5460990700C9}"/>
              </a:ext>
            </a:extLst>
          </p:cNvPr>
          <p:cNvSpPr txBox="1"/>
          <p:nvPr/>
        </p:nvSpPr>
        <p:spPr>
          <a:xfrm>
            <a:off x="4882937" y="6211669"/>
            <a:ext cx="29803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Chunjian</a:t>
            </a:r>
            <a:r>
              <a:rPr lang="en-US" dirty="0">
                <a:solidFill>
                  <a:srgbClr val="0070C0"/>
                </a:solidFill>
              </a:rPr>
              <a:t> Zhang (Sunday Talk) </a:t>
            </a:r>
          </a:p>
          <a:p>
            <a:r>
              <a:rPr lang="en-US" dirty="0" err="1">
                <a:solidFill>
                  <a:srgbClr val="0070C0"/>
                </a:solidFill>
              </a:rPr>
              <a:t>Haojie</a:t>
            </a:r>
            <a:r>
              <a:rPr lang="en-US" dirty="0">
                <a:solidFill>
                  <a:srgbClr val="0070C0"/>
                </a:solidFill>
              </a:rPr>
              <a:t> Xu (Monday Talk)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994E80-B082-17CC-401F-91BAA4EC9185}"/>
                  </a:ext>
                </a:extLst>
              </p:cNvPr>
              <p:cNvSpPr txBox="1"/>
              <p:nvPr/>
            </p:nvSpPr>
            <p:spPr>
              <a:xfrm>
                <a:off x="8348403" y="917478"/>
                <a:ext cx="1802229" cy="936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△</m:t>
                        </m:r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  <m:f>
                      <m:fPr>
                        <m:ctrlPr>
                          <a:rPr lang="en-US" sz="36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△</m:t>
                        </m:r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C00000"/>
                    </a:solidFill>
                  </a:rPr>
                  <a:t>=1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994E80-B082-17CC-401F-91BAA4EC9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403" y="917478"/>
                <a:ext cx="1802229" cy="936410"/>
              </a:xfrm>
              <a:prstGeom prst="rect">
                <a:avLst/>
              </a:prstGeom>
              <a:blipFill>
                <a:blip r:embed="rId3"/>
                <a:stretch>
                  <a:fillRect l="-699" r="-2098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CA8CA6-6584-50DE-2C62-5BC0D241EBF0}"/>
              </a:ext>
            </a:extLst>
          </p:cNvPr>
          <p:cNvSpPr txBox="1"/>
          <p:nvPr/>
        </p:nvSpPr>
        <p:spPr>
          <a:xfrm>
            <a:off x="10290685" y="917478"/>
            <a:ext cx="173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 baryon</a:t>
            </a:r>
          </a:p>
          <a:p>
            <a:r>
              <a:rPr lang="en-US" dirty="0"/>
              <a:t>----------------------</a:t>
            </a:r>
          </a:p>
          <a:p>
            <a:r>
              <a:rPr lang="en-US" dirty="0"/>
              <a:t>Net Charge Diff</a:t>
            </a:r>
          </a:p>
        </p:txBody>
      </p:sp>
    </p:spTree>
    <p:extLst>
      <p:ext uri="{BB962C8B-B14F-4D97-AF65-F5344CB8AC3E}">
        <p14:creationId xmlns:p14="http://schemas.microsoft.com/office/powerpoint/2010/main" val="3548458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85AF3-995D-FB40-B7BD-EEE5770E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33" y="0"/>
            <a:ext cx="10515600" cy="949277"/>
          </a:xfrm>
        </p:spPr>
        <p:txBody>
          <a:bodyPr/>
          <a:lstStyle/>
          <a:p>
            <a:pPr algn="ctr"/>
            <a:r>
              <a:rPr lang="en-US" dirty="0"/>
              <a:t>Quantifying baryon number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56289-C373-3A4C-B4D3-A410DF20B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0490A-9BBA-EF4B-9E90-29C49C383BAA}"/>
              </a:ext>
            </a:extLst>
          </p:cNvPr>
          <p:cNvSpPr txBox="1"/>
          <p:nvPr/>
        </p:nvSpPr>
        <p:spPr>
          <a:xfrm>
            <a:off x="5716939" y="983666"/>
            <a:ext cx="63308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STAR, Phys. Rev. C </a:t>
            </a:r>
            <a:r>
              <a:rPr lang="en-US" sz="1600" b="1" i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79</a:t>
            </a:r>
            <a:r>
              <a:rPr lang="en-US" sz="1600" b="0" i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 (2009) 34909;</a:t>
            </a:r>
            <a:r>
              <a:rPr lang="en-US" sz="1600" b="1">
                <a:solidFill>
                  <a:srgbClr val="000000"/>
                </a:solidFill>
                <a:latin typeface="Lucida Grande" panose="020B0600040502020204" pitchFamily="34" charset="0"/>
              </a:rPr>
              <a:t> 96</a:t>
            </a:r>
            <a:r>
              <a:rPr lang="en-US" sz="1600">
                <a:solidFill>
                  <a:srgbClr val="000000"/>
                </a:solidFill>
                <a:latin typeface="Lucida Grande" panose="020B0600040502020204" pitchFamily="34" charset="0"/>
              </a:rPr>
              <a:t> (2017) 44904 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C9E52A-47CA-90AF-C4F4-D2BC2B65D3FA}"/>
              </a:ext>
            </a:extLst>
          </p:cNvPr>
          <p:cNvSpPr txBox="1"/>
          <p:nvPr/>
        </p:nvSpPr>
        <p:spPr>
          <a:xfrm>
            <a:off x="7384255" y="132970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arXiv:2205.05685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B5695291-F745-A03F-D528-422EB47EF65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27315" y="1120462"/>
                <a:ext cx="5181600" cy="53186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Baryon transport to mid-rapidity</a:t>
                </a:r>
              </a:p>
              <a:p>
                <a:endParaRPr lang="en-US" dirty="0"/>
              </a:p>
              <a:p>
                <a:r>
                  <a:rPr lang="en-US" dirty="0"/>
                  <a:t>RHIC Beam Energy Scan (BES-I) span large range of rapidity shift </a:t>
                </a:r>
              </a:p>
              <a:p>
                <a:endParaRPr lang="en-US" dirty="0"/>
              </a:p>
              <a:p>
                <a:r>
                  <a:rPr lang="en-US" dirty="0"/>
                  <a:t>Exponential with slope of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=0.61±0.03</a:t>
                </a:r>
              </a:p>
              <a:p>
                <a:endParaRPr lang="en-US" dirty="0"/>
              </a:p>
              <a:p>
                <a:r>
                  <a:rPr lang="en-US" dirty="0"/>
                  <a:t>Consistent with the baryon junction transport by gluons: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dirty="0"/>
                  <a:t>~=0.5+</a:t>
                </a:r>
                <a:r>
                  <a:rPr lang="en-US" dirty="0">
                    <a:latin typeface="Symbol" pitchFamily="2" charset="2"/>
                  </a:rPr>
                  <a:t>D </a:t>
                </a:r>
                <a:br>
                  <a:rPr lang="en-US" dirty="0">
                    <a:latin typeface="Symbol" pitchFamily="2" charset="2"/>
                  </a:rPr>
                </a:br>
                <a:r>
                  <a:rPr lang="en-US" dirty="0">
                    <a:latin typeface="Symbol" pitchFamily="2" charset="2"/>
                  </a:rPr>
                  <a:t>D~=0.1</a:t>
                </a:r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B5695291-F745-A03F-D528-422EB47EF6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7315" y="1120462"/>
                <a:ext cx="5181600" cy="5318605"/>
              </a:xfrm>
              <a:blipFill>
                <a:blip r:embed="rId2"/>
                <a:stretch>
                  <a:fillRect l="-1956" t="-2625" r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D0FC10C3-0640-3351-6E48-124DEFC6A2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08915" y="1690688"/>
            <a:ext cx="6946910" cy="4631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7812C8-4DF2-D476-67F9-82B28D3164F3}"/>
              </a:ext>
            </a:extLst>
          </p:cNvPr>
          <p:cNvSpPr txBox="1"/>
          <p:nvPr/>
        </p:nvSpPr>
        <p:spPr>
          <a:xfrm>
            <a:off x="1867437" y="6125517"/>
            <a:ext cx="6558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 one has ever measured charge transport before</a:t>
            </a:r>
          </a:p>
        </p:txBody>
      </p:sp>
    </p:spTree>
    <p:extLst>
      <p:ext uri="{BB962C8B-B14F-4D97-AF65-F5344CB8AC3E}">
        <p14:creationId xmlns:p14="http://schemas.microsoft.com/office/powerpoint/2010/main" val="1008525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5FF4D-24C5-6B78-0BB1-0471761CA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535F4F-14A0-97D3-A939-7E050E6EB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4450" y="80242"/>
            <a:ext cx="12350044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6E5C3-FAE4-581E-3524-5094F85CD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7945" y="6412633"/>
            <a:ext cx="2743200" cy="365125"/>
          </a:xfrm>
          <a:solidFill>
            <a:schemeClr val="bg1"/>
          </a:solidFill>
        </p:spPr>
        <p:txBody>
          <a:bodyPr/>
          <a:lstStyle/>
          <a:p>
            <a:fld id="{F87046FF-9EAC-BC45-A4C3-071BF2D42D59}" type="slidenum">
              <a:rPr lang="en-US" smtClean="0">
                <a:solidFill>
                  <a:srgbClr val="FF0000"/>
                </a:solidFill>
              </a:rPr>
              <a:t>29</a:t>
            </a:fld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09F456-2C17-D61D-28B5-A82FA6EE6811}"/>
              </a:ext>
            </a:extLst>
          </p:cNvPr>
          <p:cNvSpPr txBox="1"/>
          <p:nvPr/>
        </p:nvSpPr>
        <p:spPr>
          <a:xfrm>
            <a:off x="8709047" y="3643244"/>
            <a:ext cx="3640997" cy="25340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From baryon stopping: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B*(</a:t>
            </a:r>
            <a:r>
              <a:rPr lang="en-US" sz="28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2800" b="1" dirty="0">
                <a:solidFill>
                  <a:srgbClr val="FF0000"/>
                </a:solidFill>
              </a:rPr>
              <a:t>Z/A)~=2x10</a:t>
            </a:r>
            <a:r>
              <a:rPr lang="en-US" sz="2800" b="1" baseline="30000" dirty="0">
                <a:solidFill>
                  <a:srgbClr val="FF0000"/>
                </a:solidFill>
              </a:rPr>
              <a:t>-3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Charge stopping: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2800" b="1" dirty="0">
                <a:solidFill>
                  <a:srgbClr val="FF0000"/>
                </a:solidFill>
              </a:rPr>
              <a:t>Q ~=1x10</a:t>
            </a:r>
            <a:r>
              <a:rPr lang="en-US" sz="2800" b="1" baseline="30000" dirty="0">
                <a:solidFill>
                  <a:srgbClr val="FF0000"/>
                </a:solidFill>
              </a:rPr>
              <a:t>-3</a:t>
            </a:r>
          </a:p>
          <a:p>
            <a:endParaRPr lang="en-US" sz="2800" b="1" baseline="30000" dirty="0">
              <a:solidFill>
                <a:srgbClr val="FF0000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397B437-D7A1-C3AE-FD55-1C444EC54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11" y="1545354"/>
            <a:ext cx="3726183" cy="209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30972E-3563-345C-1199-91999BD199A0}"/>
              </a:ext>
            </a:extLst>
          </p:cNvPr>
          <p:cNvSpPr txBox="1"/>
          <p:nvPr/>
        </p:nvSpPr>
        <p:spPr>
          <a:xfrm>
            <a:off x="1491342" y="650050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科大唐泽波学生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7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CDCDC-1691-8A79-B0A5-DB410F65D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71" y="26435"/>
            <a:ext cx="10515600" cy="11949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Natural extension to Heavy 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954401-DBC9-6348-4DFF-0B7DEB920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FD08A-64BD-03E6-3807-BB83DD9A934D}"/>
              </a:ext>
            </a:extLst>
          </p:cNvPr>
          <p:cNvSpPr/>
          <p:nvPr/>
        </p:nvSpPr>
        <p:spPr>
          <a:xfrm>
            <a:off x="5394454" y="5899125"/>
            <a:ext cx="4195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</a:rPr>
              <a:t>S. Klein, et al.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Comput.Phys.Commun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. 212 (2017) 258-268</a:t>
            </a:r>
            <a:endParaRPr lang="en-US" sz="1200" dirty="0"/>
          </a:p>
        </p:txBody>
      </p:sp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DDEDBD59-B885-AEE8-CF9B-8BDDD31B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407" y="3706725"/>
            <a:ext cx="7411177" cy="2012174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A586C60-BBAF-4A89-E59E-467C20C4E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825" y="2511825"/>
            <a:ext cx="5156937" cy="1194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E2749A-12EE-52AC-7086-ECEA01116DAC}"/>
              </a:ext>
            </a:extLst>
          </p:cNvPr>
          <p:cNvSpPr txBox="1"/>
          <p:nvPr/>
        </p:nvSpPr>
        <p:spPr>
          <a:xfrm>
            <a:off x="7745191" y="5560532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arXiv:1005.3531, unpublished</a:t>
            </a: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4FE75A20-10F8-A4FE-ADB8-2D263AA37C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255825" y="1051521"/>
            <a:ext cx="5181600" cy="1323766"/>
          </a:xfrm>
          <a:prstGeom prst="rect">
            <a:avLst/>
          </a:prstGeom>
        </p:spPr>
      </p:pic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356223BB-7CD6-DFD4-A3F9-D058C3ABB5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100"/>
          <a:stretch/>
        </p:blipFill>
        <p:spPr>
          <a:xfrm>
            <a:off x="7572697" y="1051521"/>
            <a:ext cx="4139068" cy="24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40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font, screenshot, line&#10;&#10;Description automatically generated">
            <a:extLst>
              <a:ext uri="{FF2B5EF4-FFF2-40B4-BE49-F238E27FC236}">
                <a16:creationId xmlns:a16="http://schemas.microsoft.com/office/drawing/2014/main" id="{5B51A906-170B-1240-7210-58DFE138C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9" y="3483646"/>
            <a:ext cx="5721861" cy="287270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0B4041-C72D-278B-66F4-151620036B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44669" y="1714500"/>
            <a:ext cx="4075062" cy="43513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526FB28-0ACC-591E-5ACB-C6379F95F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69" y="98425"/>
            <a:ext cx="11847462" cy="8159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Identified hadron spectra to low momentum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225D88-F18C-54CC-F7E3-945393FE3E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771715" y="1714500"/>
            <a:ext cx="4054341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361A3-4592-E814-10FC-B71FF1DE5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D6E7466-E39B-E948-B680-A8837B52C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8" y="914400"/>
            <a:ext cx="4075061" cy="22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0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244C-128F-AA67-1365-D608F2AC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36525"/>
            <a:ext cx="11887200" cy="1325563"/>
          </a:xfrm>
        </p:spPr>
        <p:txBody>
          <a:bodyPr/>
          <a:lstStyle/>
          <a:p>
            <a:pPr algn="ctr"/>
            <a:r>
              <a:rPr lang="en-US" dirty="0"/>
              <a:t>Small Multiplicity Mismatch, Big Physical Effect?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8066D6-5ACE-0129-E858-323316B5F8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253330"/>
            <a:ext cx="4701694" cy="5604669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8F669E-644C-AE9A-75AB-D241CAB13F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02337" y="2578893"/>
            <a:ext cx="8340183" cy="33360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9F05F-B3D8-BD41-831C-A547066A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CD0FEC-241E-7682-B1F2-66E67DCA2391}"/>
              </a:ext>
            </a:extLst>
          </p:cNvPr>
          <p:cNvSpPr txBox="1"/>
          <p:nvPr/>
        </p:nvSpPr>
        <p:spPr>
          <a:xfrm>
            <a:off x="5080000" y="1952843"/>
            <a:ext cx="627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STAR Collaboration, Phys. Rev. C </a:t>
            </a:r>
            <a:r>
              <a:rPr lang="en-US" b="1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105</a:t>
            </a:r>
            <a:r>
              <a:rPr lang="en-US" b="0" i="0" dirty="0">
                <a:solidFill>
                  <a:srgbClr val="000000"/>
                </a:solidFill>
                <a:effectLst/>
                <a:latin typeface="Lucida Grande" panose="020B0600040502020204" pitchFamily="34" charset="0"/>
              </a:rPr>
              <a:t> (2022) 14901</a:t>
            </a:r>
          </a:p>
          <a:p>
            <a:r>
              <a:rPr lang="en-US" dirty="0">
                <a:solidFill>
                  <a:srgbClr val="000000"/>
                </a:solidFill>
                <a:latin typeface="Lucida Grande" panose="020B0600040502020204" pitchFamily="34" charset="0"/>
              </a:rPr>
              <a:t>“Search for CME with Isobar Collisions”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3C166-2A5F-312A-51DC-8009C387FF69}"/>
              </a:ext>
            </a:extLst>
          </p:cNvPr>
          <p:cNvSpPr txBox="1"/>
          <p:nvPr/>
        </p:nvSpPr>
        <p:spPr>
          <a:xfrm>
            <a:off x="5248987" y="5914966"/>
            <a:ext cx="613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Multiplicity mismatch is from 0.5% (central) to 10% (peripheral)</a:t>
            </a:r>
          </a:p>
        </p:txBody>
      </p:sp>
    </p:spTree>
    <p:extLst>
      <p:ext uri="{BB962C8B-B14F-4D97-AF65-F5344CB8AC3E}">
        <p14:creationId xmlns:p14="http://schemas.microsoft.com/office/powerpoint/2010/main" val="846763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EE65-2A05-79C2-E8FB-0DE613F4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008" y="26052"/>
            <a:ext cx="10178934" cy="8437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Power and Simplicity of Double Ratio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5796A-A7BB-9F21-FED5-5AE5E92C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87046FF-9EAC-BC45-A4C3-071BF2D42D59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pic>
        <p:nvPicPr>
          <p:cNvPr id="20" name="Content Placeholder 19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F482F083-411C-11EB-2CDA-31BD45FB24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0973" y="895845"/>
            <a:ext cx="6047159" cy="59075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Content Placeholder 26" descr="A math equations and equations on a white background&#10;&#10;Description automatically generated">
            <a:extLst>
              <a:ext uri="{FF2B5EF4-FFF2-40B4-BE49-F238E27FC236}">
                <a16:creationId xmlns:a16="http://schemas.microsoft.com/office/drawing/2014/main" id="{8A0C6259-EB3E-98BF-1883-053A4A3098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" y="1184564"/>
            <a:ext cx="6141794" cy="5171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1792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28418BA-CB54-4777-DDBE-DD05304A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152" y="-52831"/>
            <a:ext cx="12282152" cy="1027703"/>
          </a:xfrm>
        </p:spPr>
        <p:txBody>
          <a:bodyPr/>
          <a:lstStyle/>
          <a:p>
            <a:pPr algn="ctr"/>
            <a:r>
              <a:rPr lang="en-US" dirty="0"/>
              <a:t>Separate charge and baryon transports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595B32-EFB0-2B2E-0616-B9568D8046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297020"/>
            <a:ext cx="5845293" cy="466462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E787D7C-38B3-ADFE-4254-D579E6DCCC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1297020"/>
            <a:ext cx="5845294" cy="47371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46359-E48E-5732-BE26-17C00077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33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9B0C5A7-4E9B-C8AC-8709-0E628A98B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993" y="977541"/>
            <a:ext cx="5183188" cy="41195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Baryon number transport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860E37E-552B-B284-C755-4982100D4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982303"/>
            <a:ext cx="5157787" cy="35430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Charge number transport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24E7B-D45E-B618-7E15-8D83DDABC45E}"/>
              </a:ext>
            </a:extLst>
          </p:cNvPr>
          <p:cNvSpPr txBox="1"/>
          <p:nvPr/>
        </p:nvSpPr>
        <p:spPr>
          <a:xfrm>
            <a:off x="173149" y="6088579"/>
            <a:ext cx="9494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/>
              <a:t>UrQMD</a:t>
            </a:r>
            <a:r>
              <a:rPr lang="en-US" dirty="0"/>
              <a:t> matches data on charge stopping better in peripheral; better on baryon stopping in central </a:t>
            </a:r>
          </a:p>
          <a:p>
            <a:pPr algn="l"/>
            <a:r>
              <a:rPr lang="en-US" dirty="0"/>
              <a:t>              overpredicts charge stopping in central; underpredicts baryon stopping in peripheral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074983-C32F-310D-7514-3E4B7B1825D6}"/>
              </a:ext>
            </a:extLst>
          </p:cNvPr>
          <p:cNvSpPr txBox="1"/>
          <p:nvPr/>
        </p:nvSpPr>
        <p:spPr>
          <a:xfrm>
            <a:off x="4084104" y="5699467"/>
            <a:ext cx="4801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B050"/>
                </a:solidFill>
              </a:rPr>
              <a:t>Tommy Tsang (KSU) for STAR,  APS GHP 2023</a:t>
            </a:r>
          </a:p>
        </p:txBody>
      </p:sp>
    </p:spTree>
    <p:extLst>
      <p:ext uri="{BB962C8B-B14F-4D97-AF65-F5344CB8AC3E}">
        <p14:creationId xmlns:p14="http://schemas.microsoft.com/office/powerpoint/2010/main" val="2906665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6EA9-E4BE-4C4E-BDDB-89211A508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108"/>
            <a:ext cx="12192000" cy="859536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/>
              <a:t>Ratio of baryon over charge transports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E74F5D-A866-EC0D-865A-1542A4B6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365162"/>
            <a:ext cx="4714457" cy="5171646"/>
          </a:xfrm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Experimental data</a:t>
            </a:r>
            <a:r>
              <a:rPr lang="en-US" sz="2200" b="1" dirty="0"/>
              <a:t>: </a:t>
            </a:r>
            <a:br>
              <a:rPr lang="en-US" sz="2200" dirty="0"/>
            </a:br>
            <a:r>
              <a:rPr lang="en-US" sz="2200" dirty="0"/>
              <a:t>More baryon transported to C.O.M than charge by about </a:t>
            </a:r>
            <a:br>
              <a:rPr lang="en-US" sz="2200" dirty="0"/>
            </a:br>
            <a:r>
              <a:rPr lang="en-US" sz="2200" dirty="0"/>
              <a:t>a factor of 2 </a:t>
            </a:r>
          </a:p>
          <a:p>
            <a:endParaRPr lang="en-US" sz="2200" dirty="0"/>
          </a:p>
          <a:p>
            <a:r>
              <a:rPr lang="en-US" sz="2200" b="1" dirty="0"/>
              <a:t>Model simulations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Less baryon transported to C.O.M frame than charge </a:t>
            </a:r>
          </a:p>
          <a:p>
            <a:endParaRPr lang="en-US" sz="2200" dirty="0"/>
          </a:p>
          <a:p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Pure geometry:  </a:t>
            </a:r>
            <a:br>
              <a:rPr lang="en-US" sz="2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200" dirty="0"/>
              <a:t>with neutron skin predicts the right centrality </a:t>
            </a:r>
            <a:r>
              <a:rPr lang="en-US" sz="2200"/>
              <a:t>dependence </a:t>
            </a:r>
            <a:br>
              <a:rPr lang="en-US" sz="2200"/>
            </a:br>
            <a:r>
              <a:rPr lang="en-US" sz="2200"/>
              <a:t>(</a:t>
            </a:r>
            <a:r>
              <a:rPr lang="en-US" sz="2200" dirty="0"/>
              <a:t>Trento, </a:t>
            </a:r>
            <a:r>
              <a:rPr lang="en-US" sz="2200" dirty="0" err="1"/>
              <a:t>Haojie</a:t>
            </a:r>
            <a:r>
              <a:rPr lang="en-US" sz="2200" dirty="0"/>
              <a:t> Xu, Monday Talk)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02C825-6EB7-F3AB-B019-B1EF1EF59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535" y="1215760"/>
            <a:ext cx="6903720" cy="55057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7513B-7B15-4BBD-1656-B09B341B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87046FF-9EAC-BC45-A4C3-071BF2D42D59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28872-8770-1E03-3F30-06EDE2FAD752}"/>
              </a:ext>
            </a:extLst>
          </p:cNvPr>
          <p:cNvSpPr txBox="1"/>
          <p:nvPr/>
        </p:nvSpPr>
        <p:spPr>
          <a:xfrm>
            <a:off x="6096001" y="846428"/>
            <a:ext cx="560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B050"/>
                </a:solidFill>
              </a:rPr>
              <a:t>Tommy Tsang (KSU) for STAR,  QM, APS GHP 2023</a:t>
            </a:r>
          </a:p>
        </p:txBody>
      </p:sp>
    </p:spTree>
    <p:extLst>
      <p:ext uri="{BB962C8B-B14F-4D97-AF65-F5344CB8AC3E}">
        <p14:creationId xmlns:p14="http://schemas.microsoft.com/office/powerpoint/2010/main" val="2015898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23EE92-B190-C5EA-4DF8-F48C10C3E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499" y="0"/>
            <a:ext cx="12509499" cy="70365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DEE51-7469-322F-2E25-B11C320DA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E935C-3E32-FE1A-4992-CBA2A3DBB56E}"/>
              </a:ext>
            </a:extLst>
          </p:cNvPr>
          <p:cNvSpPr txBox="1"/>
          <p:nvPr/>
        </p:nvSpPr>
        <p:spPr>
          <a:xfrm>
            <a:off x="-317499" y="0"/>
            <a:ext cx="2007281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Wendi </a:t>
            </a:r>
            <a:r>
              <a:rPr lang="en-US" sz="2000" dirty="0" err="1"/>
              <a:t>Lv</a:t>
            </a:r>
            <a:r>
              <a:rPr lang="en-US" sz="2000" dirty="0"/>
              <a:t>, et al.</a:t>
            </a:r>
            <a:br>
              <a:rPr lang="en-US" sz="2000" dirty="0"/>
            </a:br>
            <a:r>
              <a:rPr lang="en-US" sz="2000" dirty="0"/>
              <a:t>arXiv:2309.06445</a:t>
            </a:r>
          </a:p>
        </p:txBody>
      </p:sp>
    </p:spTree>
    <p:extLst>
      <p:ext uri="{BB962C8B-B14F-4D97-AF65-F5344CB8AC3E}">
        <p14:creationId xmlns:p14="http://schemas.microsoft.com/office/powerpoint/2010/main" val="3298238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70E7E-1040-4458-917D-AA7A52A0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257175"/>
            <a:ext cx="10507532" cy="712639"/>
          </a:xfrm>
        </p:spPr>
        <p:txBody>
          <a:bodyPr/>
          <a:lstStyle/>
          <a:p>
            <a:r>
              <a:rPr lang="en-US" dirty="0"/>
              <a:t>Baryon Number (B) Carrier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32367E-67F0-48C3-A9A4-836051ECFF13}"/>
              </a:ext>
            </a:extLst>
          </p:cNvPr>
          <p:cNvGrpSpPr/>
          <p:nvPr/>
        </p:nvGrpSpPr>
        <p:grpSpPr>
          <a:xfrm>
            <a:off x="9086259" y="3457613"/>
            <a:ext cx="2878418" cy="2898737"/>
            <a:chOff x="7502362" y="269047"/>
            <a:chExt cx="4114800" cy="41148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CCC18AC-C30D-4259-A1F9-49B715631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3230" b="-1742"/>
            <a:stretch/>
          </p:blipFill>
          <p:spPr>
            <a:xfrm rot="16200000" flipV="1">
              <a:off x="8924690" y="1301166"/>
              <a:ext cx="1191641" cy="51026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2822FC-6001-4A3E-994D-04BB3FE55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3230" b="-1742"/>
            <a:stretch/>
          </p:blipFill>
          <p:spPr>
            <a:xfrm rot="12809372" flipH="1">
              <a:off x="9605505" y="2531427"/>
              <a:ext cx="1191641" cy="51026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0BAB858-9E3E-4958-AFF1-A3C068B8F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3230" b="-1742"/>
            <a:stretch/>
          </p:blipFill>
          <p:spPr>
            <a:xfrm rot="8790628">
              <a:off x="8280629" y="2565699"/>
              <a:ext cx="1191641" cy="510264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3145336-B783-45AC-890E-0E6FCE5C61C1}"/>
                </a:ext>
              </a:extLst>
            </p:cNvPr>
            <p:cNvSpPr/>
            <p:nvPr/>
          </p:nvSpPr>
          <p:spPr>
            <a:xfrm>
              <a:off x="9307287" y="2104356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AA442A-6523-4214-80E5-9D64FDEB1048}"/>
                </a:ext>
              </a:extLst>
            </p:cNvPr>
            <p:cNvSpPr/>
            <p:nvPr/>
          </p:nvSpPr>
          <p:spPr>
            <a:xfrm>
              <a:off x="7502362" y="269047"/>
              <a:ext cx="4114800" cy="4114800"/>
            </a:xfrm>
            <a:prstGeom prst="ellipse">
              <a:avLst/>
            </a:prstGeom>
            <a:solidFill>
              <a:srgbClr val="1B84DB">
                <a:alpha val="18824"/>
              </a:srgbClr>
            </a:solidFill>
            <a:ln>
              <a:solidFill>
                <a:srgbClr val="295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2B1D50E-9FF7-4774-B902-3E6F7D200DF7}"/>
                </a:ext>
              </a:extLst>
            </p:cNvPr>
            <p:cNvSpPr/>
            <p:nvPr/>
          </p:nvSpPr>
          <p:spPr>
            <a:xfrm>
              <a:off x="9077827" y="414243"/>
              <a:ext cx="1005840" cy="1005840"/>
            </a:xfrm>
            <a:prstGeom prst="ellipse">
              <a:avLst/>
            </a:prstGeom>
            <a:solidFill>
              <a:srgbClr val="FF4F4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CCF7DF5-4EE1-4BC1-8BDF-FDA70D145B6E}"/>
                </a:ext>
              </a:extLst>
            </p:cNvPr>
            <p:cNvSpPr/>
            <p:nvPr/>
          </p:nvSpPr>
          <p:spPr>
            <a:xfrm>
              <a:off x="7971817" y="2744720"/>
              <a:ext cx="1005840" cy="1005840"/>
            </a:xfrm>
            <a:prstGeom prst="ellipse">
              <a:avLst/>
            </a:prstGeom>
            <a:solidFill>
              <a:srgbClr val="456FE7"/>
            </a:solidFill>
            <a:ln>
              <a:solidFill>
                <a:srgbClr val="381F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340CD8-F003-4BC5-9973-FEECABA09497}"/>
                </a:ext>
              </a:extLst>
            </p:cNvPr>
            <p:cNvSpPr/>
            <p:nvPr/>
          </p:nvSpPr>
          <p:spPr>
            <a:xfrm>
              <a:off x="10201229" y="2684335"/>
              <a:ext cx="1005840" cy="100584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72B29-BBFF-40D5-8E52-90F40578A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A20C-9711-4713-BBC2-0820A93A968D}" type="slidenum">
              <a:rPr lang="en-US" smtClean="0"/>
              <a:t>36</a:t>
            </a:fld>
            <a:endParaRPr lang="en-US"/>
          </a:p>
        </p:txBody>
      </p:sp>
      <p:pic>
        <p:nvPicPr>
          <p:cNvPr id="1026" name="Picture 2" descr="Three colored balls (symbolizing quarks) connected pairwise by springs (symbolizing gluons), all inside a gray circle (symbolizing a proton). The colors of the balls are red, green, and blue, to parallel each quark's color charge. The red and blue balls are labeled &quot;u&quot; (for &quot;up&quot; quark) and the green one is labeled &quot;d&quot; (for &quot;down&quot; quark).">
            <a:extLst>
              <a:ext uri="{FF2B5EF4-FFF2-40B4-BE49-F238E27FC236}">
                <a16:creationId xmlns:a16="http://schemas.microsoft.com/office/drawing/2014/main" id="{33306A47-AAD9-9A43-A98E-CD4B16081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60" y="231897"/>
            <a:ext cx="3677484" cy="367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DE4EB3-7C9A-C743-B254-FA241B2EA6A2}"/>
              </a:ext>
            </a:extLst>
          </p:cNvPr>
          <p:cNvSpPr txBox="1"/>
          <p:nvPr/>
        </p:nvSpPr>
        <p:spPr>
          <a:xfrm>
            <a:off x="7540149" y="72509"/>
            <a:ext cx="363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/wiki/Quark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424EF9-D7FC-5648-D782-151CAA561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3" y="1251740"/>
            <a:ext cx="10775578" cy="44377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Textbook picture of a proton </a:t>
            </a:r>
          </a:p>
          <a:p>
            <a:pPr lvl="1"/>
            <a:r>
              <a:rPr lang="en-US" dirty="0"/>
              <a:t>Lightest baryon with strictly conserved baryon number </a:t>
            </a:r>
          </a:p>
          <a:p>
            <a:pPr lvl="1"/>
            <a:r>
              <a:rPr lang="en-US" dirty="0"/>
              <a:t>Each valence quark carries 1/3 of baryon number </a:t>
            </a:r>
          </a:p>
          <a:p>
            <a:pPr lvl="1"/>
            <a:r>
              <a:rPr lang="en-US" dirty="0"/>
              <a:t>Proton lifetime &gt;10</a:t>
            </a:r>
            <a:r>
              <a:rPr lang="en-US" baseline="30000" dirty="0"/>
              <a:t>34</a:t>
            </a:r>
            <a:r>
              <a:rPr lang="en-US" dirty="0"/>
              <a:t> years </a:t>
            </a:r>
          </a:p>
          <a:p>
            <a:pPr lvl="1"/>
            <a:r>
              <a:rPr lang="en-US" dirty="0"/>
              <a:t>Quarks are connected by gluons</a:t>
            </a:r>
          </a:p>
          <a:p>
            <a:r>
              <a:rPr lang="en-US" dirty="0"/>
              <a:t>Alternative picture of a proton </a:t>
            </a:r>
          </a:p>
          <a:p>
            <a:pPr lvl="1"/>
            <a:r>
              <a:rPr lang="en-US" dirty="0"/>
              <a:t>Proposed at the Dawn of QCD in 1970s</a:t>
            </a:r>
          </a:p>
          <a:p>
            <a:pPr lvl="1"/>
            <a:r>
              <a:rPr lang="en-US" dirty="0"/>
              <a:t>A Y-shaped gluon junction topology carries baryon number (B=1)</a:t>
            </a:r>
          </a:p>
          <a:p>
            <a:pPr lvl="1"/>
            <a:r>
              <a:rPr lang="en-US" dirty="0"/>
              <a:t>The topology number is the strictly conserved number</a:t>
            </a:r>
          </a:p>
          <a:p>
            <a:pPr lvl="1"/>
            <a:r>
              <a:rPr lang="en-US" dirty="0"/>
              <a:t>Quarks do not carry baryon number</a:t>
            </a:r>
          </a:p>
          <a:p>
            <a:pPr lvl="1"/>
            <a:r>
              <a:rPr lang="en-US" dirty="0"/>
              <a:t>Valence quarks are connected to the end of the junction always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35B73-6834-66F6-D131-80F3947F4950}"/>
              </a:ext>
            </a:extLst>
          </p:cNvPr>
          <p:cNvSpPr txBox="1"/>
          <p:nvPr/>
        </p:nvSpPr>
        <p:spPr>
          <a:xfrm>
            <a:off x="139138" y="5938333"/>
            <a:ext cx="8828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</a:rPr>
              <a:t>[1]: </a:t>
            </a:r>
            <a:r>
              <a:rPr lang="en-US" sz="1200" dirty="0" err="1">
                <a:effectLst/>
                <a:latin typeface="Calibri" panose="020F0502020204030204" pitchFamily="34" charset="0"/>
              </a:rPr>
              <a:t>Artru</a:t>
            </a:r>
            <a:r>
              <a:rPr lang="en-US" sz="1200" dirty="0">
                <a:effectLst/>
                <a:latin typeface="Calibri" panose="020F0502020204030204" pitchFamily="34" charset="0"/>
              </a:rPr>
              <a:t>, X.; String Model with Baryons: Topology, Classical Motion. </a:t>
            </a:r>
            <a:r>
              <a:rPr lang="en-US" sz="1200" dirty="0" err="1">
                <a:effectLst/>
                <a:latin typeface="Calibri" panose="020F0502020204030204" pitchFamily="34" charset="0"/>
              </a:rPr>
              <a:t>Nucl</a:t>
            </a:r>
            <a:r>
              <a:rPr lang="en-US" sz="1200" dirty="0">
                <a:effectLst/>
                <a:latin typeface="Calibri" panose="020F0502020204030204" pitchFamily="34" charset="0"/>
              </a:rPr>
              <a:t>. Phys. B 85, 442–460 (</a:t>
            </a:r>
            <a:r>
              <a:rPr lang="en-US" sz="1200" b="1" dirty="0">
                <a:effectLst/>
                <a:latin typeface="Calibri" panose="020F0502020204030204" pitchFamily="34" charset="0"/>
              </a:rPr>
              <a:t>1975</a:t>
            </a:r>
            <a:r>
              <a:rPr lang="en-US" sz="1200" dirty="0">
                <a:effectLst/>
                <a:latin typeface="Calibri" panose="020F0502020204030204" pitchFamily="34" charset="0"/>
              </a:rPr>
              <a:t>). </a:t>
            </a:r>
          </a:p>
          <a:p>
            <a:r>
              <a:rPr lang="en-US" sz="1200" dirty="0">
                <a:effectLst/>
                <a:latin typeface="Calibri" panose="020F0502020204030204" pitchFamily="34" charset="0"/>
              </a:rPr>
              <a:t>[2]: Rossi, G. C. &amp; </a:t>
            </a:r>
            <a:r>
              <a:rPr lang="en-US" sz="1200" dirty="0" err="1">
                <a:effectLst/>
                <a:latin typeface="Calibri" panose="020F0502020204030204" pitchFamily="34" charset="0"/>
              </a:rPr>
              <a:t>Veneziano</a:t>
            </a:r>
            <a:r>
              <a:rPr lang="en-US" sz="1200" dirty="0">
                <a:effectLst/>
                <a:latin typeface="Calibri" panose="020F0502020204030204" pitchFamily="34" charset="0"/>
              </a:rPr>
              <a:t>, G. A; Possible Description of Baryon Dynamics in Dual and Gauge Theories. </a:t>
            </a:r>
            <a:r>
              <a:rPr lang="en-US" sz="1200" dirty="0" err="1">
                <a:effectLst/>
                <a:latin typeface="Calibri" panose="020F0502020204030204" pitchFamily="34" charset="0"/>
              </a:rPr>
              <a:t>Nucl</a:t>
            </a:r>
            <a:r>
              <a:rPr lang="en-US" sz="1200" dirty="0">
                <a:effectLst/>
                <a:latin typeface="Calibri" panose="020F0502020204030204" pitchFamily="34" charset="0"/>
              </a:rPr>
              <a:t>. Phys. B 123, 507–545 (</a:t>
            </a:r>
            <a:r>
              <a:rPr lang="en-US" sz="1200" b="1" dirty="0">
                <a:effectLst/>
                <a:latin typeface="Calibri" panose="020F0502020204030204" pitchFamily="34" charset="0"/>
              </a:rPr>
              <a:t>1977</a:t>
            </a:r>
            <a:r>
              <a:rPr lang="en-US" sz="1200" dirty="0">
                <a:effectLst/>
                <a:latin typeface="Calibri" panose="020F0502020204030204" pitchFamily="34" charset="0"/>
              </a:rPr>
              <a:t>) </a:t>
            </a:r>
            <a:endParaRPr lang="en-US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43233-B195-AE60-78A0-CF1524D71922}"/>
              </a:ext>
            </a:extLst>
          </p:cNvPr>
          <p:cNvSpPr txBox="1"/>
          <p:nvPr/>
        </p:nvSpPr>
        <p:spPr>
          <a:xfrm>
            <a:off x="10527486" y="655983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/>
              <a:t>B=1</a:t>
            </a:r>
          </a:p>
        </p:txBody>
      </p:sp>
    </p:spTree>
    <p:extLst>
      <p:ext uri="{BB962C8B-B14F-4D97-AF65-F5344CB8AC3E}">
        <p14:creationId xmlns:p14="http://schemas.microsoft.com/office/powerpoint/2010/main" val="2454460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70E7E-1040-4458-917D-AA7A52A0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79" y="52217"/>
            <a:ext cx="10507532" cy="712639"/>
          </a:xfrm>
        </p:spPr>
        <p:txBody>
          <a:bodyPr/>
          <a:lstStyle/>
          <a:p>
            <a:r>
              <a:rPr lang="en-US" dirty="0"/>
              <a:t>Measurements of quark baryon number?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32367E-67F0-48C3-A9A4-836051ECFF13}"/>
              </a:ext>
            </a:extLst>
          </p:cNvPr>
          <p:cNvGrpSpPr/>
          <p:nvPr/>
        </p:nvGrpSpPr>
        <p:grpSpPr>
          <a:xfrm>
            <a:off x="9086259" y="3457613"/>
            <a:ext cx="2878418" cy="2898737"/>
            <a:chOff x="7502362" y="269047"/>
            <a:chExt cx="4114800" cy="41148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CCC18AC-C30D-4259-A1F9-49B715631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3230" b="-1742"/>
            <a:stretch/>
          </p:blipFill>
          <p:spPr>
            <a:xfrm rot="16200000" flipV="1">
              <a:off x="8924690" y="1301166"/>
              <a:ext cx="1191641" cy="51026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2822FC-6001-4A3E-994D-04BB3FE55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3230" b="-1742"/>
            <a:stretch/>
          </p:blipFill>
          <p:spPr>
            <a:xfrm rot="12809372" flipH="1">
              <a:off x="9605505" y="2531427"/>
              <a:ext cx="1191641" cy="51026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0BAB858-9E3E-4958-AFF1-A3C068B8F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3230" b="-1742"/>
            <a:stretch/>
          </p:blipFill>
          <p:spPr>
            <a:xfrm rot="8790628">
              <a:off x="8280629" y="2565699"/>
              <a:ext cx="1191641" cy="510264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3145336-B783-45AC-890E-0E6FCE5C61C1}"/>
                </a:ext>
              </a:extLst>
            </p:cNvPr>
            <p:cNvSpPr/>
            <p:nvPr/>
          </p:nvSpPr>
          <p:spPr>
            <a:xfrm>
              <a:off x="9307287" y="2104356"/>
              <a:ext cx="457200" cy="457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AA442A-6523-4214-80E5-9D64FDEB1048}"/>
                </a:ext>
              </a:extLst>
            </p:cNvPr>
            <p:cNvSpPr/>
            <p:nvPr/>
          </p:nvSpPr>
          <p:spPr>
            <a:xfrm>
              <a:off x="7502362" y="269047"/>
              <a:ext cx="4114800" cy="4114800"/>
            </a:xfrm>
            <a:prstGeom prst="ellipse">
              <a:avLst/>
            </a:prstGeom>
            <a:solidFill>
              <a:srgbClr val="1B84DB">
                <a:alpha val="18824"/>
              </a:srgbClr>
            </a:solidFill>
            <a:ln>
              <a:solidFill>
                <a:srgbClr val="295A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2B1D50E-9FF7-4774-B902-3E6F7D200DF7}"/>
                </a:ext>
              </a:extLst>
            </p:cNvPr>
            <p:cNvSpPr/>
            <p:nvPr/>
          </p:nvSpPr>
          <p:spPr>
            <a:xfrm>
              <a:off x="9077827" y="414243"/>
              <a:ext cx="1005840" cy="1005840"/>
            </a:xfrm>
            <a:prstGeom prst="ellipse">
              <a:avLst/>
            </a:prstGeom>
            <a:solidFill>
              <a:srgbClr val="FF4F4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CCF7DF5-4EE1-4BC1-8BDF-FDA70D145B6E}"/>
                </a:ext>
              </a:extLst>
            </p:cNvPr>
            <p:cNvSpPr/>
            <p:nvPr/>
          </p:nvSpPr>
          <p:spPr>
            <a:xfrm>
              <a:off x="7971817" y="2744720"/>
              <a:ext cx="1005840" cy="1005840"/>
            </a:xfrm>
            <a:prstGeom prst="ellipse">
              <a:avLst/>
            </a:prstGeom>
            <a:solidFill>
              <a:srgbClr val="456FE7"/>
            </a:solidFill>
            <a:ln>
              <a:solidFill>
                <a:srgbClr val="381F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340CD8-F003-4BC5-9973-FEECABA09497}"/>
                </a:ext>
              </a:extLst>
            </p:cNvPr>
            <p:cNvSpPr/>
            <p:nvPr/>
          </p:nvSpPr>
          <p:spPr>
            <a:xfrm>
              <a:off x="10201229" y="2684335"/>
              <a:ext cx="1005840" cy="100584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72B29-BBFF-40D5-8E52-90F40578A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A20C-9711-4713-BBC2-0820A93A968D}" type="slidenum">
              <a:rPr lang="en-US" smtClean="0"/>
              <a:t>37</a:t>
            </a:fld>
            <a:endParaRPr lang="en-US"/>
          </a:p>
        </p:txBody>
      </p:sp>
      <p:pic>
        <p:nvPicPr>
          <p:cNvPr id="1026" name="Picture 2" descr="Three colored balls (symbolizing quarks) connected pairwise by springs (symbolizing gluons), all inside a gray circle (symbolizing a proton). The colors of the balls are red, green, and blue, to parallel each quark's color charge. The red and blue balls are labeled &quot;u&quot; (for &quot;up&quot; quark) and the green one is labeled &quot;d&quot; (for &quot;down&quot; quark).">
            <a:extLst>
              <a:ext uri="{FF2B5EF4-FFF2-40B4-BE49-F238E27FC236}">
                <a16:creationId xmlns:a16="http://schemas.microsoft.com/office/drawing/2014/main" id="{33306A47-AAD9-9A43-A98E-CD4B16081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60" y="231897"/>
            <a:ext cx="3677484" cy="367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424EF9-D7FC-5648-D782-151CAA561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79" y="1341006"/>
            <a:ext cx="10775578" cy="44377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Textbook picture of a proton </a:t>
            </a:r>
          </a:p>
          <a:p>
            <a:pPr lvl="1"/>
            <a:r>
              <a:rPr lang="en-US" dirty="0"/>
              <a:t>Lightest baryon with strictly conserved baryon number </a:t>
            </a:r>
          </a:p>
          <a:p>
            <a:pPr lvl="1"/>
            <a:r>
              <a:rPr lang="en-US" dirty="0"/>
              <a:t>Each valence quark carries 1/3 of baryon number </a:t>
            </a:r>
          </a:p>
          <a:p>
            <a:pPr lvl="1"/>
            <a:r>
              <a:rPr lang="en-US" dirty="0"/>
              <a:t>Proton lifetime &gt;10</a:t>
            </a:r>
            <a:r>
              <a:rPr lang="en-US" baseline="30000" dirty="0"/>
              <a:t>34</a:t>
            </a:r>
            <a:r>
              <a:rPr lang="en-US" dirty="0"/>
              <a:t> years </a:t>
            </a:r>
          </a:p>
          <a:p>
            <a:pPr lvl="1"/>
            <a:r>
              <a:rPr lang="en-US" dirty="0"/>
              <a:t>Quarks are connected by gluons</a:t>
            </a:r>
          </a:p>
          <a:p>
            <a:r>
              <a:rPr lang="en-US" dirty="0"/>
              <a:t>Alternative picture of a proton </a:t>
            </a:r>
          </a:p>
          <a:p>
            <a:pPr lvl="1"/>
            <a:r>
              <a:rPr lang="en-US" dirty="0"/>
              <a:t>Proposed at the Dawn of QCD in 1970s</a:t>
            </a:r>
          </a:p>
          <a:p>
            <a:pPr lvl="1"/>
            <a:r>
              <a:rPr lang="en-US" dirty="0"/>
              <a:t>A Y-shaped gluon junction topology carries baryon number (B=1)</a:t>
            </a:r>
          </a:p>
          <a:p>
            <a:pPr lvl="1"/>
            <a:r>
              <a:rPr lang="en-US" dirty="0"/>
              <a:t>The topology number is the strictly conserved number</a:t>
            </a:r>
          </a:p>
          <a:p>
            <a:pPr lvl="1"/>
            <a:r>
              <a:rPr lang="en-US" dirty="0"/>
              <a:t>Quarks do not carry baryon number</a:t>
            </a:r>
          </a:p>
          <a:p>
            <a:pPr lvl="1"/>
            <a:r>
              <a:rPr lang="en-US" dirty="0"/>
              <a:t>Valence quarks are connected to the end of the junction always</a:t>
            </a:r>
          </a:p>
          <a:p>
            <a:r>
              <a:rPr lang="en-US" b="1" dirty="0">
                <a:solidFill>
                  <a:srgbClr val="FF0000"/>
                </a:solidFill>
              </a:rPr>
              <a:t>Neither of these postulations has been verified experimentally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35B73-6834-66F6-D131-80F3947F4950}"/>
              </a:ext>
            </a:extLst>
          </p:cNvPr>
          <p:cNvSpPr txBox="1"/>
          <p:nvPr/>
        </p:nvSpPr>
        <p:spPr>
          <a:xfrm>
            <a:off x="139138" y="5938333"/>
            <a:ext cx="8828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effectLst/>
                <a:latin typeface="Calibri" panose="020F0502020204030204" pitchFamily="34" charset="0"/>
              </a:rPr>
              <a:t>[1]: </a:t>
            </a:r>
            <a:r>
              <a:rPr lang="en-US" sz="1200" dirty="0" err="1">
                <a:effectLst/>
                <a:latin typeface="Calibri" panose="020F0502020204030204" pitchFamily="34" charset="0"/>
              </a:rPr>
              <a:t>Artru</a:t>
            </a:r>
            <a:r>
              <a:rPr lang="en-US" sz="1200" dirty="0">
                <a:effectLst/>
                <a:latin typeface="Calibri" panose="020F0502020204030204" pitchFamily="34" charset="0"/>
              </a:rPr>
              <a:t>, X.; String Model with Baryons: Topology, Classical Motion. </a:t>
            </a:r>
            <a:r>
              <a:rPr lang="en-US" sz="1200" dirty="0" err="1">
                <a:effectLst/>
                <a:latin typeface="Calibri" panose="020F0502020204030204" pitchFamily="34" charset="0"/>
              </a:rPr>
              <a:t>Nucl</a:t>
            </a:r>
            <a:r>
              <a:rPr lang="en-US" sz="1200" dirty="0">
                <a:effectLst/>
                <a:latin typeface="Calibri" panose="020F0502020204030204" pitchFamily="34" charset="0"/>
              </a:rPr>
              <a:t>. Phys. B 85, 442–460 (</a:t>
            </a:r>
            <a:r>
              <a:rPr lang="en-US" sz="1200" b="1" dirty="0">
                <a:effectLst/>
                <a:latin typeface="Calibri" panose="020F0502020204030204" pitchFamily="34" charset="0"/>
              </a:rPr>
              <a:t>1975</a:t>
            </a:r>
            <a:r>
              <a:rPr lang="en-US" sz="1200" dirty="0">
                <a:effectLst/>
                <a:latin typeface="Calibri" panose="020F0502020204030204" pitchFamily="34" charset="0"/>
              </a:rPr>
              <a:t>). </a:t>
            </a:r>
          </a:p>
          <a:p>
            <a:r>
              <a:rPr lang="en-US" sz="1200" dirty="0">
                <a:effectLst/>
                <a:latin typeface="Calibri" panose="020F0502020204030204" pitchFamily="34" charset="0"/>
              </a:rPr>
              <a:t>[2]: Rossi, G. C. &amp; </a:t>
            </a:r>
            <a:r>
              <a:rPr lang="en-US" sz="1200" dirty="0" err="1">
                <a:effectLst/>
                <a:latin typeface="Calibri" panose="020F0502020204030204" pitchFamily="34" charset="0"/>
              </a:rPr>
              <a:t>Veneziano</a:t>
            </a:r>
            <a:r>
              <a:rPr lang="en-US" sz="1200" dirty="0">
                <a:effectLst/>
                <a:latin typeface="Calibri" panose="020F0502020204030204" pitchFamily="34" charset="0"/>
              </a:rPr>
              <a:t>, G. A; Possible Description of Baryon Dynamics in Dual and Gauge Theories. </a:t>
            </a:r>
            <a:r>
              <a:rPr lang="en-US" sz="1200" dirty="0" err="1">
                <a:effectLst/>
                <a:latin typeface="Calibri" panose="020F0502020204030204" pitchFamily="34" charset="0"/>
              </a:rPr>
              <a:t>Nucl</a:t>
            </a:r>
            <a:r>
              <a:rPr lang="en-US" sz="1200" dirty="0">
                <a:effectLst/>
                <a:latin typeface="Calibri" panose="020F0502020204030204" pitchFamily="34" charset="0"/>
              </a:rPr>
              <a:t>. Phys. B 123, 507–545 (</a:t>
            </a:r>
            <a:r>
              <a:rPr lang="en-US" sz="1200" b="1" dirty="0">
                <a:effectLst/>
                <a:latin typeface="Calibri" panose="020F0502020204030204" pitchFamily="34" charset="0"/>
              </a:rPr>
              <a:t>1977</a:t>
            </a:r>
            <a:r>
              <a:rPr lang="en-US" sz="1200" dirty="0">
                <a:effectLst/>
                <a:latin typeface="Calibri" panose="020F0502020204030204" pitchFamily="34" charset="0"/>
              </a:rPr>
              <a:t>) </a:t>
            </a:r>
            <a:endParaRPr lang="en-US" dirty="0">
              <a:effectLst/>
              <a:latin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15BD41-43EC-138F-3295-C3E442E7FF91}"/>
              </a:ext>
            </a:extLst>
          </p:cNvPr>
          <p:cNvGrpSpPr/>
          <p:nvPr/>
        </p:nvGrpSpPr>
        <p:grpSpPr>
          <a:xfrm>
            <a:off x="8251071" y="1286898"/>
            <a:ext cx="2049901" cy="1965482"/>
            <a:chOff x="8251071" y="1286898"/>
            <a:chExt cx="2049901" cy="19654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F996CBDD-9A1B-8A51-ACD5-D262514989DE}"/>
                    </a:ext>
                  </a:extLst>
                </p:cNvPr>
                <p:cNvSpPr/>
                <p:nvPr/>
              </p:nvSpPr>
              <p:spPr>
                <a:xfrm>
                  <a:off x="9709993" y="1304245"/>
                  <a:ext cx="590979" cy="6454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F996CBDD-9A1B-8A51-ACD5-D262514989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9993" y="1304245"/>
                  <a:ext cx="590979" cy="645481"/>
                </a:xfrm>
                <a:prstGeom prst="ellipse">
                  <a:avLst/>
                </a:prstGeom>
                <a:blipFill>
                  <a:blip r:embed="rId5"/>
                  <a:stretch>
                    <a:fillRect b="-192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8C9BAE14-21B1-319B-FB6F-2A52FC9A40EA}"/>
                    </a:ext>
                  </a:extLst>
                </p:cNvPr>
                <p:cNvSpPr/>
                <p:nvPr/>
              </p:nvSpPr>
              <p:spPr>
                <a:xfrm>
                  <a:off x="8251071" y="1286898"/>
                  <a:ext cx="590979" cy="6454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8C9BAE14-21B1-319B-FB6F-2A52FC9A40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1071" y="1286898"/>
                  <a:ext cx="590979" cy="645481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0DDFEE7-8998-EEBC-E9D4-8B7C4C1913B9}"/>
                    </a:ext>
                  </a:extLst>
                </p:cNvPr>
                <p:cNvSpPr/>
                <p:nvPr/>
              </p:nvSpPr>
              <p:spPr>
                <a:xfrm>
                  <a:off x="8994066" y="2606899"/>
                  <a:ext cx="590979" cy="64548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C0DDFEE7-8998-EEBC-E9D4-8B7C4C1913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4066" y="2606899"/>
                  <a:ext cx="590979" cy="645481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E93D6CA5-C300-15A3-AE9A-1E2B67C93789}"/>
              </a:ext>
            </a:extLst>
          </p:cNvPr>
          <p:cNvSpPr/>
          <p:nvPr/>
        </p:nvSpPr>
        <p:spPr>
          <a:xfrm>
            <a:off x="10188341" y="4576152"/>
            <a:ext cx="590979" cy="645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70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5E73A4-C387-FF4E-9CFF-3D625CAD3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91486"/>
            <a:ext cx="10515600" cy="89488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Model implementations of baryons at RHIC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AE56F3-7ACE-E140-8875-711F66FA13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3625" y="1877716"/>
            <a:ext cx="4613546" cy="35294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E7207-5972-FA4D-9289-8F268046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005AB81A-487D-4FE8-B6C0-5261A01E45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9732" y="1359915"/>
                <a:ext cx="4483100" cy="51789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200" dirty="0"/>
                  <a:t>Many of the models used for heavy-ion collisions at RHIC (HIJING, AMPT, </a:t>
                </a:r>
                <a:r>
                  <a:rPr lang="en-US" sz="3200" dirty="0" err="1"/>
                  <a:t>UrQMD</a:t>
                </a:r>
                <a:r>
                  <a:rPr lang="en-US" sz="3200" dirty="0"/>
                  <a:t>) have implemented a nonperturbative baryon stopping mechanism</a:t>
                </a:r>
              </a:p>
              <a:p>
                <a:pPr marL="44450" indent="184150">
                  <a:buFont typeface="Arial" panose="020B0604020202020204" pitchFamily="34" charset="0"/>
                  <a:buNone/>
                </a:pPr>
                <a:r>
                  <a:rPr lang="en-US" sz="2200" dirty="0"/>
                  <a:t>V. </a:t>
                </a:r>
                <a:r>
                  <a:rPr lang="en-US" sz="2200" dirty="0" err="1"/>
                  <a:t>Topor</a:t>
                </a:r>
                <a:r>
                  <a:rPr lang="en-US" sz="2200" dirty="0"/>
                  <a:t> Pop, </a:t>
                </a:r>
                <a:r>
                  <a:rPr lang="en-US" sz="2200" i="1" dirty="0"/>
                  <a:t>et al, </a:t>
                </a:r>
                <a:r>
                  <a:rPr lang="en-US" sz="2200" dirty="0"/>
                  <a:t>Phys. Rev. C </a:t>
                </a:r>
                <a:r>
                  <a:rPr lang="en-US" sz="2200" b="1" dirty="0"/>
                  <a:t>70</a:t>
                </a:r>
                <a:r>
                  <a:rPr lang="en-US" sz="2200" dirty="0"/>
                  <a:t>, 064906 (2004)</a:t>
                </a:r>
              </a:p>
              <a:p>
                <a:pPr marL="44450" indent="184150">
                  <a:buFont typeface="Arial" panose="020B0604020202020204" pitchFamily="34" charset="0"/>
                  <a:buNone/>
                </a:pPr>
                <a:r>
                  <a:rPr lang="en-US" sz="2200" dirty="0"/>
                  <a:t>Zi-Wei Lin, </a:t>
                </a:r>
                <a:r>
                  <a:rPr lang="en-US" sz="2200" i="1" dirty="0"/>
                  <a:t>et al</a:t>
                </a:r>
                <a:r>
                  <a:rPr lang="en-US" sz="2200" dirty="0"/>
                  <a:t>, Phys. Rev. C </a:t>
                </a:r>
                <a:r>
                  <a:rPr lang="en-US" sz="2200" b="1" dirty="0"/>
                  <a:t>72</a:t>
                </a:r>
                <a:r>
                  <a:rPr lang="en-US" sz="2200" dirty="0"/>
                  <a:t>, 064901 (2005)</a:t>
                </a:r>
              </a:p>
              <a:p>
                <a:pPr marL="44450" indent="184150">
                  <a:buFont typeface="Arial" panose="020B0604020202020204" pitchFamily="34" charset="0"/>
                  <a:buNone/>
                </a:pPr>
                <a:r>
                  <a:rPr lang="en-US" sz="2200" dirty="0"/>
                  <a:t>M. </a:t>
                </a:r>
                <a:r>
                  <a:rPr lang="en-US" sz="2200" dirty="0" err="1"/>
                  <a:t>Bleicher</a:t>
                </a:r>
                <a:r>
                  <a:rPr lang="en-US" sz="2200" dirty="0"/>
                  <a:t>, </a:t>
                </a:r>
                <a:r>
                  <a:rPr lang="en-US" sz="2200" i="1" dirty="0"/>
                  <a:t>et al, </a:t>
                </a:r>
                <a:r>
                  <a:rPr lang="en-US" sz="2200" dirty="0" err="1"/>
                  <a:t>J.Phys.G</a:t>
                </a:r>
                <a:r>
                  <a:rPr lang="en-US" sz="2200" dirty="0"/>
                  <a:t> </a:t>
                </a:r>
                <a:r>
                  <a:rPr lang="en-US" sz="2200" b="1" dirty="0"/>
                  <a:t>25,</a:t>
                </a:r>
                <a:r>
                  <a:rPr lang="en-US" sz="2200" dirty="0"/>
                  <a:t> 1859-1896 (1999)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Baryon Stopping</a:t>
                </a:r>
              </a:p>
              <a:p>
                <a:pPr lvl="1"/>
                <a:r>
                  <a:rPr lang="en-US" sz="2200" dirty="0"/>
                  <a:t>Theorized to be an effective mechanism of stopping baryons in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</a:rPr>
                      <m:t>𝐴𝐴</m:t>
                    </m:r>
                  </m:oMath>
                </a14:m>
                <a:br>
                  <a:rPr lang="en-US" sz="2200" dirty="0"/>
                </a:br>
                <a:endParaRPr lang="en-US" sz="2200" dirty="0"/>
              </a:p>
              <a:p>
                <a:pPr indent="0"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2200" dirty="0">
                    <a:solidFill>
                      <a:srgbClr val="C00000"/>
                    </a:solidFill>
                  </a:rPr>
                  <a:t>D. </a:t>
                </a:r>
                <a:r>
                  <a:rPr lang="en-US" sz="2200" dirty="0" err="1">
                    <a:solidFill>
                      <a:srgbClr val="C00000"/>
                    </a:solidFill>
                  </a:rPr>
                  <a:t>Kharzeev</a:t>
                </a:r>
                <a:r>
                  <a:rPr lang="en-US" sz="2200" dirty="0">
                    <a:solidFill>
                      <a:srgbClr val="C00000"/>
                    </a:solidFill>
                  </a:rPr>
                  <a:t>, Physics Letters B </a:t>
                </a:r>
                <a:r>
                  <a:rPr lang="en-US" sz="2200" b="1" dirty="0">
                    <a:solidFill>
                      <a:srgbClr val="C00000"/>
                    </a:solidFill>
                  </a:rPr>
                  <a:t>378</a:t>
                </a:r>
                <a:r>
                  <a:rPr lang="en-US" sz="2200" dirty="0">
                    <a:solidFill>
                      <a:srgbClr val="C00000"/>
                    </a:solidFill>
                  </a:rPr>
                  <a:t>, 238-246 (1996)</a:t>
                </a:r>
              </a:p>
              <a:p>
                <a:pPr indent="-184150"/>
                <a:endParaRPr lang="en-US" sz="3200" dirty="0"/>
              </a:p>
              <a:p>
                <a:pPr indent="-184150"/>
                <a:r>
                  <a:rPr lang="en-US" sz="3200" dirty="0"/>
                  <a:t>Specific rapidity  dependence is predicted: </a:t>
                </a:r>
                <a:br>
                  <a:rPr lang="en-US" sz="3200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005AB81A-487D-4FE8-B6C0-5261A01E4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9732" y="1359915"/>
                <a:ext cx="4483100" cy="5178997"/>
              </a:xfrm>
              <a:prstGeom prst="rect">
                <a:avLst/>
              </a:prstGeom>
              <a:blipFill>
                <a:blip r:embed="rId3"/>
                <a:stretch>
                  <a:fillRect l="-1412" t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4C75602-B0B8-D4CB-7C64-5BE3190A336E}"/>
              </a:ext>
            </a:extLst>
          </p:cNvPr>
          <p:cNvSpPr txBox="1"/>
          <p:nvPr/>
        </p:nvSpPr>
        <p:spPr>
          <a:xfrm>
            <a:off x="4219202" y="1276307"/>
            <a:ext cx="512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2003 RBRC Workshop on “Baryon Dynamics at RHIC”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4D14A0-3E75-00F0-54ED-701E10097887}"/>
              </a:ext>
            </a:extLst>
          </p:cNvPr>
          <p:cNvSpPr txBox="1"/>
          <p:nvPr/>
        </p:nvSpPr>
        <p:spPr>
          <a:xfrm>
            <a:off x="9117463" y="4922667"/>
            <a:ext cx="31829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“Science, however, is never conducted as a popularity contest...” --- Michio Kaku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BUT citations 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767CBD-FE58-9F4C-50F8-A0D54477503F}"/>
              </a:ext>
            </a:extLst>
          </p:cNvPr>
          <p:cNvSpPr txBox="1"/>
          <p:nvPr/>
        </p:nvSpPr>
        <p:spPr>
          <a:xfrm>
            <a:off x="8960633" y="2067916"/>
            <a:ext cx="3339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C00000"/>
                </a:solidFill>
              </a:rPr>
              <a:t>D. </a:t>
            </a:r>
            <a:r>
              <a:rPr lang="en-US" sz="1200" dirty="0" err="1">
                <a:solidFill>
                  <a:srgbClr val="C00000"/>
                </a:solidFill>
              </a:rPr>
              <a:t>Kharzeev</a:t>
            </a:r>
            <a:r>
              <a:rPr lang="en-US" sz="1200" dirty="0">
                <a:solidFill>
                  <a:srgbClr val="C00000"/>
                </a:solidFill>
              </a:rPr>
              <a:t>, Physics Letters B </a:t>
            </a:r>
            <a:r>
              <a:rPr lang="en-US" sz="1200" b="1" dirty="0">
                <a:solidFill>
                  <a:srgbClr val="C00000"/>
                </a:solidFill>
              </a:rPr>
              <a:t>378</a:t>
            </a:r>
            <a:r>
              <a:rPr lang="en-US" sz="1200" dirty="0">
                <a:solidFill>
                  <a:srgbClr val="C00000"/>
                </a:solidFill>
              </a:rPr>
              <a:t>, 238-246 (1996)</a:t>
            </a:r>
            <a:br>
              <a:rPr lang="en-US" sz="1200" dirty="0">
                <a:solidFill>
                  <a:srgbClr val="C00000"/>
                </a:solidFill>
              </a:rPr>
            </a:br>
            <a:r>
              <a:rPr lang="en-US" sz="1200" dirty="0">
                <a:solidFill>
                  <a:srgbClr val="C00000"/>
                </a:solidFill>
              </a:rPr>
              <a:t>“Can gluons trace baryon number?”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A01A3EB-1A71-DD49-EC2A-C10DA9EDE987}"/>
                  </a:ext>
                </a:extLst>
              </p:cNvPr>
              <p:cNvSpPr txBox="1"/>
              <p:nvPr/>
            </p:nvSpPr>
            <p:spPr>
              <a:xfrm>
                <a:off x="1341694" y="5832342"/>
                <a:ext cx="1913135" cy="800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=~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p>
                      </m:sSup>
                    </m:oMath>
                  </m:oMathPara>
                </a14:m>
                <a:endParaRPr lang="en-US" sz="2800" b="0" dirty="0">
                  <a:solidFill>
                    <a:srgbClr val="00B050"/>
                  </a:solidFill>
                </a:endParaRPr>
              </a:p>
              <a:p>
                <a:pPr algn="l"/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~=0.5 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A01A3EB-1A71-DD49-EC2A-C10DA9EDE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694" y="5832342"/>
                <a:ext cx="1913135" cy="800219"/>
              </a:xfrm>
              <a:prstGeom prst="rect">
                <a:avLst/>
              </a:prstGeom>
              <a:blipFill>
                <a:blip r:embed="rId5"/>
                <a:stretch>
                  <a:fillRect l="-4605" r="-1316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B716D9F-BD8A-A5BD-4A05-8E55858EE9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960633" y="2674008"/>
            <a:ext cx="3212918" cy="2075836"/>
          </a:xfrm>
        </p:spPr>
      </p:pic>
    </p:spTree>
    <p:extLst>
      <p:ext uri="{BB962C8B-B14F-4D97-AF65-F5344CB8AC3E}">
        <p14:creationId xmlns:p14="http://schemas.microsoft.com/office/powerpoint/2010/main" val="2781498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879E65-A455-3DC9-DA99-EC94F593A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0" b="8345"/>
          <a:stretch/>
        </p:blipFill>
        <p:spPr>
          <a:xfrm>
            <a:off x="6412145" y="480060"/>
            <a:ext cx="5098750" cy="5810883"/>
          </a:xfrm>
          <a:prstGeom prst="rect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F447C-699A-C88B-3637-2CA7DC065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87046FF-9EAC-BC45-A4C3-071BF2D42D5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7F8E6-A791-CCB3-86A9-57164A0E5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48" b="6604"/>
          <a:stretch/>
        </p:blipFill>
        <p:spPr>
          <a:xfrm>
            <a:off x="681105" y="480060"/>
            <a:ext cx="4961288" cy="58762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1B3558-5E0E-47AF-A8E7-F291D0F29E8C}"/>
              </a:ext>
            </a:extLst>
          </p:cNvPr>
          <p:cNvCxnSpPr>
            <a:cxnSpLocks/>
          </p:cNvCxnSpPr>
          <p:nvPr/>
        </p:nvCxnSpPr>
        <p:spPr>
          <a:xfrm>
            <a:off x="1320800" y="4842933"/>
            <a:ext cx="171026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7E5626-AF9B-8322-AEB5-0D363B2AACF5}"/>
              </a:ext>
            </a:extLst>
          </p:cNvPr>
          <p:cNvCxnSpPr>
            <a:cxnSpLocks/>
          </p:cNvCxnSpPr>
          <p:nvPr/>
        </p:nvCxnSpPr>
        <p:spPr>
          <a:xfrm>
            <a:off x="1025727" y="4946694"/>
            <a:ext cx="200533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DC5178-F133-1EC4-CC73-4D7E629D5520}"/>
              </a:ext>
            </a:extLst>
          </p:cNvPr>
          <p:cNvCxnSpPr>
            <a:cxnSpLocks/>
          </p:cNvCxnSpPr>
          <p:nvPr/>
        </p:nvCxnSpPr>
        <p:spPr>
          <a:xfrm>
            <a:off x="3282545" y="5510899"/>
            <a:ext cx="19412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C2C3E7-F212-4AA5-A666-F05317A06377}"/>
              </a:ext>
            </a:extLst>
          </p:cNvPr>
          <p:cNvCxnSpPr>
            <a:cxnSpLocks/>
          </p:cNvCxnSpPr>
          <p:nvPr/>
        </p:nvCxnSpPr>
        <p:spPr>
          <a:xfrm>
            <a:off x="3282545" y="5617903"/>
            <a:ext cx="19412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869EEC-7882-5F84-81B1-B03902ED466A}"/>
              </a:ext>
            </a:extLst>
          </p:cNvPr>
          <p:cNvCxnSpPr>
            <a:cxnSpLocks/>
          </p:cNvCxnSpPr>
          <p:nvPr/>
        </p:nvCxnSpPr>
        <p:spPr>
          <a:xfrm>
            <a:off x="3282545" y="5724908"/>
            <a:ext cx="200930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3EA30B-1254-DE68-188F-55C09B92232C}"/>
              </a:ext>
            </a:extLst>
          </p:cNvPr>
          <p:cNvCxnSpPr>
            <a:cxnSpLocks/>
          </p:cNvCxnSpPr>
          <p:nvPr/>
        </p:nvCxnSpPr>
        <p:spPr>
          <a:xfrm>
            <a:off x="9158051" y="6211290"/>
            <a:ext cx="171026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A6DABEF-D96C-E622-CE5D-CA19B0C8CCF0}"/>
              </a:ext>
            </a:extLst>
          </p:cNvPr>
          <p:cNvSpPr txBox="1"/>
          <p:nvPr/>
        </p:nvSpPr>
        <p:spPr>
          <a:xfrm>
            <a:off x="825500" y="3860800"/>
            <a:ext cx="5020986" cy="646331"/>
          </a:xfrm>
          <a:prstGeom prst="rect">
            <a:avLst/>
          </a:prstGeom>
          <a:solidFill>
            <a:srgbClr val="7030A0">
              <a:alpha val="79954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FF00"/>
                </a:solidFill>
              </a:rPr>
              <a:t>There is only one way to construct a gauge-invariant state vector of a baryon from quarks and gluons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CC176-654E-0420-5910-C1527040D607}"/>
              </a:ext>
            </a:extLst>
          </p:cNvPr>
          <p:cNvSpPr txBox="1"/>
          <p:nvPr/>
        </p:nvSpPr>
        <p:spPr>
          <a:xfrm>
            <a:off x="4929802" y="4600067"/>
            <a:ext cx="3940706" cy="1754326"/>
          </a:xfrm>
          <a:prstGeom prst="rect">
            <a:avLst/>
          </a:prstGeom>
          <a:solidFill>
            <a:srgbClr val="7030A0">
              <a:alpha val="8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/>
                <a:latin typeface="Times" pitchFamily="2" charset="0"/>
              </a:rPr>
              <a:t>It is evident from the structure of ( 1) that the trace of baryon number should be associated not with the valence quarks, but with a non-perturbative configuration of gluon fields located at the point x - the “string junction” 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8C9B0E-B031-B515-0D9B-F9863707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455" y="31823"/>
            <a:ext cx="5079573" cy="677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08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29892-474A-A04B-BF1F-6E07FE169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4" y="-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Lowest-order QED calculation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64B1FA-983B-DC4E-BE11-0589AFCF0E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23992" y="1842294"/>
            <a:ext cx="6765272" cy="362806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11B995-3EF7-6241-9CB7-531244DC7C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06152" y="1027906"/>
            <a:ext cx="5198769" cy="53284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4CEDE-7320-044C-8900-2C214491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CFFA4C-D67A-F241-AE33-8EB9F5103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28" y="5353050"/>
            <a:ext cx="54864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4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C237C-FE4F-5340-5FA4-787ECE83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Three approaches toward tracking the origin of the baryon 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10E55-0026-CB0A-EB64-C0E6FD9DD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256" y="1466395"/>
            <a:ext cx="6229695" cy="536939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STAR Method: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/>
              <a:t>Charge (Q) stopping vs baryon (B) stopping: </a:t>
            </a:r>
            <a:br>
              <a:rPr lang="en-US" dirty="0"/>
            </a:br>
            <a:r>
              <a:rPr lang="en-US" dirty="0"/>
              <a:t>if valence quarks carry Q and B, </a:t>
            </a:r>
            <a:br>
              <a:rPr lang="en-US" dirty="0"/>
            </a:br>
            <a:r>
              <a:rPr lang="en-US" dirty="0"/>
              <a:t>Q=B at middle rapidity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B/Q=2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rgbClr val="7030A0"/>
                </a:solidFill>
              </a:rPr>
              <a:t>Kharzeev</a:t>
            </a:r>
            <a:r>
              <a:rPr lang="en-US" dirty="0">
                <a:solidFill>
                  <a:srgbClr val="7030A0"/>
                </a:solidFill>
              </a:rPr>
              <a:t>-STAR Method: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/>
              <a:t>If gluon topology (J) carries B as one unit, it should show scaling according to </a:t>
            </a:r>
            <a:r>
              <a:rPr lang="en-US" dirty="0" err="1"/>
              <a:t>Regge</a:t>
            </a:r>
            <a:r>
              <a:rPr lang="en-US" dirty="0"/>
              <a:t> theory </a:t>
            </a:r>
            <a:br>
              <a:rPr lang="en-US" dirty="0"/>
            </a:b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baseline="-25000" dirty="0" err="1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=0.61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rgbClr val="7030A0"/>
                </a:solidFill>
              </a:rPr>
              <a:t>Artru</a:t>
            </a:r>
            <a:r>
              <a:rPr lang="en-US" dirty="0">
                <a:solidFill>
                  <a:srgbClr val="7030A0"/>
                </a:solidFill>
              </a:rPr>
              <a:t> Method: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 err="1">
                <a:latin typeface="Symbol" pitchFamily="2" charset="2"/>
              </a:rPr>
              <a:t>g</a:t>
            </a:r>
            <a:r>
              <a:rPr lang="en-US" dirty="0" err="1"/>
              <a:t>+Au</a:t>
            </a:r>
            <a:r>
              <a:rPr lang="en-US" dirty="0"/>
              <a:t> collision, rapidity asymmetry can reveal the origin </a:t>
            </a:r>
            <a:br>
              <a:rPr lang="en-US" dirty="0"/>
            </a:b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baseline="-25000" dirty="0" err="1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(A+A)=0.61&lt;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baseline="-25000" dirty="0" err="1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g</a:t>
            </a:r>
            <a:r>
              <a:rPr lang="en-US" dirty="0" err="1">
                <a:solidFill>
                  <a:srgbClr val="FF0000"/>
                </a:solidFill>
              </a:rPr>
              <a:t>+A</a:t>
            </a:r>
            <a:r>
              <a:rPr lang="en-US" dirty="0">
                <a:solidFill>
                  <a:srgbClr val="FF0000"/>
                </a:solidFill>
              </a:rPr>
              <a:t>)=1.1&lt;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a</a:t>
            </a:r>
            <a:r>
              <a:rPr lang="en-US" baseline="-25000" dirty="0" err="1">
                <a:solidFill>
                  <a:srgbClr val="FF0000"/>
                </a:solidFill>
                <a:latin typeface="Symbol" pitchFamily="2" charset="2"/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(PYTHIA)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0A38C-93E7-F78D-F40A-D4A5C73B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F769D3-06A8-F381-E22E-F5305B01E8C9}"/>
                  </a:ext>
                </a:extLst>
              </p:cNvPr>
              <p:cNvSpPr txBox="1"/>
              <p:nvPr/>
            </p:nvSpPr>
            <p:spPr>
              <a:xfrm>
                <a:off x="4815706" y="4591386"/>
                <a:ext cx="1913135" cy="800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=~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p>
                      </m:sSup>
                    </m:oMath>
                  </m:oMathPara>
                </a14:m>
                <a:endParaRPr lang="en-US" sz="2800" b="0" dirty="0">
                  <a:solidFill>
                    <a:srgbClr val="00B050"/>
                  </a:solidFill>
                </a:endParaRPr>
              </a:p>
              <a:p>
                <a:pPr algn="l"/>
                <a:r>
                  <a:rPr lang="en-US" sz="24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~=0.5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F769D3-06A8-F381-E22E-F5305B01E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706" y="4591386"/>
                <a:ext cx="1913135" cy="800219"/>
              </a:xfrm>
              <a:prstGeom prst="rect">
                <a:avLst/>
              </a:prstGeom>
              <a:blipFill>
                <a:blip r:embed="rId3"/>
                <a:stretch>
                  <a:fillRect l="-4636" r="-1987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1B61276-F0EC-1CD7-AE3D-5C05BF865F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22751" y="679661"/>
            <a:ext cx="3375698" cy="2686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4DF282-E25F-4763-2D02-8DB1279EC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900" y="3296364"/>
            <a:ext cx="5079092" cy="356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06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B012-88A5-8A4C-E0E7-7F79D96D4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628" y="-38191"/>
            <a:ext cx="10515600" cy="903651"/>
          </a:xfrm>
        </p:spPr>
        <p:txBody>
          <a:bodyPr/>
          <a:lstStyle/>
          <a:p>
            <a:pPr algn="ctr"/>
            <a:r>
              <a:rPr lang="en-US" dirty="0"/>
              <a:t>Summary and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2DE93-5C83-64A3-2436-FDAB86F731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0228" y="1709284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Precise QED calculations and matching experimental data with high statistics from initial photon collisions </a:t>
            </a:r>
          </a:p>
          <a:p>
            <a:r>
              <a:rPr lang="en-US" dirty="0"/>
              <a:t>Vector Meson Production with Quantum Entanglement provides very precise mass radius measurement </a:t>
            </a:r>
          </a:p>
          <a:p>
            <a:endParaRPr lang="en-US" dirty="0"/>
          </a:p>
          <a:p>
            <a:r>
              <a:rPr lang="en-US" dirty="0"/>
              <a:t>Both measurements provide a good constraint on quark and gluon distributions at high energy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5D497-A20F-2B35-DF42-76DD34E57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68829"/>
            <a:ext cx="5627914" cy="56496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Possible systematical deviation in peripheral at RHIC and central collisions at LHC due to final-state B-field effect </a:t>
            </a:r>
          </a:p>
          <a:p>
            <a:r>
              <a:rPr lang="en-US" dirty="0"/>
              <a:t>Model: </a:t>
            </a:r>
            <a:r>
              <a:rPr lang="en-US" dirty="0" err="1"/>
              <a:t>QED+final-state</a:t>
            </a:r>
            <a:r>
              <a:rPr lang="en-US" dirty="0"/>
              <a:t> B-field to match data </a:t>
            </a:r>
          </a:p>
          <a:p>
            <a:r>
              <a:rPr lang="en-US" dirty="0"/>
              <a:t>RHIC data with more central collisions and high statistics (2023-2025) </a:t>
            </a:r>
          </a:p>
          <a:p>
            <a:r>
              <a:rPr lang="en-US" dirty="0"/>
              <a:t>Derive Pb charge radius from LHC data</a:t>
            </a:r>
          </a:p>
          <a:p>
            <a:endParaRPr lang="en-US" dirty="0"/>
          </a:p>
          <a:p>
            <a:r>
              <a:rPr lang="en-US" dirty="0"/>
              <a:t>Isobar collisions reveals a centrality dependence between baryon and charge stopping, consistent with neutron skins in Zr vs. Ru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C1550-0B89-035A-BB4D-349919E26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880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F7C443-0551-5742-9ACB-61E7C8B11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0418E-A434-8447-80E0-D86AE809E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33"/>
          <a:stretch/>
        </p:blipFill>
        <p:spPr>
          <a:xfrm>
            <a:off x="-4689" y="0"/>
            <a:ext cx="12196689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1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0E47F-EC05-B8C8-B89E-9A25B5FE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64780"/>
            <a:ext cx="10635343" cy="8695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Most Precision test in Central </a:t>
            </a:r>
            <a:r>
              <a:rPr lang="en-US" sz="4000" dirty="0" err="1"/>
              <a:t>Pb+Pb</a:t>
            </a:r>
            <a:r>
              <a:rPr lang="en-US" sz="4000" dirty="0"/>
              <a:t> at 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E5FF29-AEE7-ABD1-2266-BD63D0477C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64794"/>
                <a:ext cx="11797748" cy="494858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Under what condition do these photons interact as real photons?</a:t>
                </a:r>
              </a:p>
              <a:p>
                <a:pPr lvl="1"/>
                <a:r>
                  <a:rPr lang="en-US" dirty="0"/>
                  <a:t>Photon Wigner Function (PWF) </a:t>
                </a:r>
                <a:br>
                  <a:rPr lang="en-US" dirty="0"/>
                </a:br>
                <a:r>
                  <a:rPr lang="en-US" dirty="0"/>
                  <a:t>formalism &amp; LO-QED formalism agree very well</a:t>
                </a:r>
              </a:p>
              <a:p>
                <a:pPr lvl="1"/>
                <a:r>
                  <a:rPr lang="en-US" dirty="0"/>
                  <a:t>How to understand the minor differences between them?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sz="1700" dirty="0"/>
              </a:p>
              <a:p>
                <a:pPr marL="457200" lvl="1" indent="0">
                  <a:buNone/>
                </a:pPr>
                <a:endParaRPr lang="en-US" sz="1700" dirty="0"/>
              </a:p>
              <a:p>
                <a:pPr marL="457200" lvl="1" indent="0">
                  <a:buNone/>
                </a:pPr>
                <a:endParaRPr lang="en-US" sz="1700" dirty="0"/>
              </a:p>
              <a:p>
                <a:pPr marL="457200" lvl="1" indent="0">
                  <a:buNone/>
                </a:pPr>
                <a:endParaRPr lang="en-US" sz="17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 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E5FF29-AEE7-ABD1-2266-BD63D0477C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64794"/>
                <a:ext cx="11797748" cy="4948586"/>
              </a:xfrm>
              <a:blipFill>
                <a:blip r:embed="rId2"/>
                <a:stretch>
                  <a:fillRect l="-969" t="-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5E6EAB-47F0-7E4F-8B99-5958A60B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0438F-4652-B94F-8045-2AFB83FFBE8B}" type="slidenum">
              <a:rPr lang="en-US" smtClean="0"/>
              <a:t>43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5ACE59-27DB-7838-5EFB-E3B8A2C37796}"/>
              </a:ext>
            </a:extLst>
          </p:cNvPr>
          <p:cNvCxnSpPr/>
          <p:nvPr/>
        </p:nvCxnSpPr>
        <p:spPr>
          <a:xfrm>
            <a:off x="2367842" y="6231225"/>
            <a:ext cx="2366128" cy="34879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9A1378-3DDD-1C45-B40A-F87B757A3BE8}"/>
              </a:ext>
            </a:extLst>
          </p:cNvPr>
          <p:cNvCxnSpPr/>
          <p:nvPr/>
        </p:nvCxnSpPr>
        <p:spPr>
          <a:xfrm flipH="1" flipV="1">
            <a:off x="139748" y="5967275"/>
            <a:ext cx="2765422" cy="33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E6C376-7C83-BE2D-A085-3D27F5BC51FF}"/>
              </a:ext>
            </a:extLst>
          </p:cNvPr>
          <p:cNvCxnSpPr>
            <a:cxnSpLocks/>
          </p:cNvCxnSpPr>
          <p:nvPr/>
        </p:nvCxnSpPr>
        <p:spPr>
          <a:xfrm flipV="1">
            <a:off x="2908852" y="5654765"/>
            <a:ext cx="2930035" cy="663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D48BD5-35B2-6E00-9805-CB6A349D7A54}"/>
                  </a:ext>
                </a:extLst>
              </p:cNvPr>
              <p:cNvSpPr txBox="1"/>
              <p:nvPr/>
            </p:nvSpPr>
            <p:spPr>
              <a:xfrm>
                <a:off x="3721420" y="6089583"/>
                <a:ext cx="2210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≡1 − 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D48BD5-35B2-6E00-9805-CB6A349D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420" y="6089583"/>
                <a:ext cx="2210233" cy="369332"/>
              </a:xfrm>
              <a:prstGeom prst="rect">
                <a:avLst/>
              </a:prstGeom>
              <a:blipFill>
                <a:blip r:embed="rId4"/>
                <a:stretch>
                  <a:fillRect t="-113333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DCE4BB-6EAA-73D0-D70E-69F42D106116}"/>
                  </a:ext>
                </a:extLst>
              </p:cNvPr>
              <p:cNvSpPr txBox="1"/>
              <p:nvPr/>
            </p:nvSpPr>
            <p:spPr>
              <a:xfrm>
                <a:off x="1807048" y="5864678"/>
                <a:ext cx="2210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DCE4BB-6EAA-73D0-D70E-69F42D106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048" y="5864678"/>
                <a:ext cx="2210233" cy="36933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9150E7-442E-72FE-9342-F21D1F94E3BB}"/>
              </a:ext>
            </a:extLst>
          </p:cNvPr>
          <p:cNvSpPr txBox="1">
            <a:spLocks/>
          </p:cNvSpPr>
          <p:nvPr/>
        </p:nvSpPr>
        <p:spPr>
          <a:xfrm>
            <a:off x="265973" y="2400734"/>
            <a:ext cx="5084418" cy="4757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Possible difference between data </a:t>
            </a:r>
            <a:br>
              <a:rPr lang="en-US" dirty="0"/>
            </a:br>
            <a:r>
              <a:rPr lang="en-US" dirty="0"/>
              <a:t>and QED due to final-state B-field?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43A237-70F6-A508-9CF1-D8A4F7BCE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757" y="2400735"/>
            <a:ext cx="5333709" cy="37964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301196-4A79-FA77-F9A1-3BCD25E5729F}"/>
              </a:ext>
            </a:extLst>
          </p:cNvPr>
          <p:cNvSpPr txBox="1"/>
          <p:nvPr/>
        </p:nvSpPr>
        <p:spPr>
          <a:xfrm>
            <a:off x="6210300" y="6318421"/>
            <a:ext cx="347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ATLAS, arXiv:2206.12594; PRL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4504DE-91D4-3F78-18E2-C765BDF478CD}"/>
                  </a:ext>
                </a:extLst>
              </p:cNvPr>
              <p:cNvSpPr txBox="1"/>
              <p:nvPr/>
            </p:nvSpPr>
            <p:spPr>
              <a:xfrm>
                <a:off x="11442700" y="6055861"/>
                <a:ext cx="382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4504DE-91D4-3F78-18E2-C765BDF47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2700" y="6055861"/>
                <a:ext cx="38241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336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0E47F-EC05-B8C8-B89E-9A25B5FE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80"/>
            <a:ext cx="10515600" cy="869500"/>
          </a:xfrm>
        </p:spPr>
        <p:txBody>
          <a:bodyPr>
            <a:normAutofit/>
          </a:bodyPr>
          <a:lstStyle/>
          <a:p>
            <a:r>
              <a:rPr lang="en-US" sz="4000" dirty="0"/>
              <a:t>Most Precision test in Central </a:t>
            </a:r>
            <a:r>
              <a:rPr lang="en-US" sz="4000" dirty="0" err="1"/>
              <a:t>Pb+Pb</a:t>
            </a:r>
            <a:r>
              <a:rPr lang="en-US" sz="4000" dirty="0"/>
              <a:t> at 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E5FF29-AEE7-ABD1-2266-BD63D0477C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93986"/>
                <a:ext cx="11797748" cy="494858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Under what condition do these photons interact as real photons?</a:t>
                </a:r>
              </a:p>
              <a:p>
                <a:pPr lvl="1"/>
                <a:r>
                  <a:rPr lang="en-US" dirty="0"/>
                  <a:t>Photon Wigner Function (PWF) </a:t>
                </a:r>
                <a:br>
                  <a:rPr lang="en-US" dirty="0"/>
                </a:br>
                <a:r>
                  <a:rPr lang="en-US" dirty="0"/>
                  <a:t>formalism &amp; LO-QED formalism agree very well</a:t>
                </a:r>
              </a:p>
              <a:p>
                <a:pPr lvl="1"/>
                <a:r>
                  <a:rPr lang="en-US" dirty="0"/>
                  <a:t>How to understand the minor differences between them?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sz="1700" dirty="0"/>
              </a:p>
              <a:p>
                <a:pPr marL="457200" lvl="1" indent="0">
                  <a:buNone/>
                </a:pPr>
                <a:endParaRPr lang="en-US" sz="1700" dirty="0"/>
              </a:p>
              <a:p>
                <a:pPr marL="457200" lvl="1" indent="0">
                  <a:buNone/>
                </a:pPr>
                <a:endParaRPr lang="en-US" sz="1700" dirty="0"/>
              </a:p>
              <a:p>
                <a:pPr marL="457200" lvl="1" indent="0">
                  <a:buNone/>
                </a:pPr>
                <a:endParaRPr lang="en-US" sz="17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 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E5FF29-AEE7-ABD1-2266-BD63D0477C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93986"/>
                <a:ext cx="11797748" cy="4948586"/>
              </a:xfrm>
              <a:blipFill>
                <a:blip r:embed="rId2"/>
                <a:stretch>
                  <a:fillRect l="-969" t="-2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5E6EAB-47F0-7E4F-8B99-5958A60B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0438F-4652-B94F-8045-2AFB83FFBE8B}" type="slidenum">
              <a:rPr lang="en-US" smtClean="0"/>
              <a:t>44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5ACE59-27DB-7838-5EFB-E3B8A2C37796}"/>
              </a:ext>
            </a:extLst>
          </p:cNvPr>
          <p:cNvCxnSpPr/>
          <p:nvPr/>
        </p:nvCxnSpPr>
        <p:spPr>
          <a:xfrm>
            <a:off x="2367842" y="6231225"/>
            <a:ext cx="2366128" cy="34879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9A1378-3DDD-1C45-B40A-F87B757A3BE8}"/>
              </a:ext>
            </a:extLst>
          </p:cNvPr>
          <p:cNvCxnSpPr/>
          <p:nvPr/>
        </p:nvCxnSpPr>
        <p:spPr>
          <a:xfrm flipH="1" flipV="1">
            <a:off x="139748" y="5967275"/>
            <a:ext cx="2765422" cy="33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E6C376-7C83-BE2D-A085-3D27F5BC51FF}"/>
              </a:ext>
            </a:extLst>
          </p:cNvPr>
          <p:cNvCxnSpPr>
            <a:cxnSpLocks/>
          </p:cNvCxnSpPr>
          <p:nvPr/>
        </p:nvCxnSpPr>
        <p:spPr>
          <a:xfrm flipV="1">
            <a:off x="2908852" y="5654765"/>
            <a:ext cx="2930035" cy="663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D48BD5-35B2-6E00-9805-CB6A349D7A54}"/>
                  </a:ext>
                </a:extLst>
              </p:cNvPr>
              <p:cNvSpPr txBox="1"/>
              <p:nvPr/>
            </p:nvSpPr>
            <p:spPr>
              <a:xfrm>
                <a:off x="3721420" y="6089583"/>
                <a:ext cx="2210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≡1 − 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D48BD5-35B2-6E00-9805-CB6A349D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420" y="6089583"/>
                <a:ext cx="2210233" cy="369332"/>
              </a:xfrm>
              <a:prstGeom prst="rect">
                <a:avLst/>
              </a:prstGeom>
              <a:blipFill>
                <a:blip r:embed="rId4"/>
                <a:stretch>
                  <a:fillRect t="-113333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DCE4BB-6EAA-73D0-D70E-69F42D106116}"/>
                  </a:ext>
                </a:extLst>
              </p:cNvPr>
              <p:cNvSpPr txBox="1"/>
              <p:nvPr/>
            </p:nvSpPr>
            <p:spPr>
              <a:xfrm>
                <a:off x="1807048" y="5864678"/>
                <a:ext cx="2210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DCE4BB-6EAA-73D0-D70E-69F42D106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048" y="5864678"/>
                <a:ext cx="2210233" cy="36933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9150E7-442E-72FE-9342-F21D1F94E3BB}"/>
              </a:ext>
            </a:extLst>
          </p:cNvPr>
          <p:cNvSpPr txBox="1">
            <a:spLocks/>
          </p:cNvSpPr>
          <p:nvPr/>
        </p:nvSpPr>
        <p:spPr>
          <a:xfrm>
            <a:off x="265973" y="2400734"/>
            <a:ext cx="5084418" cy="4757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F Pro Display" pitchFamily="2" charset="0"/>
                <a:ea typeface="SF Pro Display" pitchFamily="2" charset="0"/>
                <a:cs typeface="SF Pro Display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Possible difference between data </a:t>
            </a:r>
            <a:br>
              <a:rPr lang="en-US" dirty="0"/>
            </a:br>
            <a:r>
              <a:rPr lang="en-US" dirty="0"/>
              <a:t>and QED due to final-state B-field?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43A237-70F6-A508-9CF1-D8A4F7BCE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627" y="678468"/>
            <a:ext cx="8233466" cy="58604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301196-4A79-FA77-F9A1-3BCD25E5729F}"/>
              </a:ext>
            </a:extLst>
          </p:cNvPr>
          <p:cNvSpPr txBox="1"/>
          <p:nvPr/>
        </p:nvSpPr>
        <p:spPr>
          <a:xfrm>
            <a:off x="5616364" y="6499154"/>
            <a:ext cx="347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ATLAS, arXiv:2206.12594; PRL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4504DE-91D4-3F78-18E2-C765BDF478CD}"/>
                  </a:ext>
                </a:extLst>
              </p:cNvPr>
              <p:cNvSpPr txBox="1"/>
              <p:nvPr/>
            </p:nvSpPr>
            <p:spPr>
              <a:xfrm>
                <a:off x="11543615" y="6512467"/>
                <a:ext cx="382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4504DE-91D4-3F78-18E2-C765BDF47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3615" y="6512467"/>
                <a:ext cx="38241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0164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3A5DD-2CCB-9532-FD5F-F2FBACF5D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Radius Measurements from RHIC to LHC?</a:t>
            </a:r>
          </a:p>
        </p:txBody>
      </p:sp>
      <p:pic>
        <p:nvPicPr>
          <p:cNvPr id="10" name="Content Placeholder 9" descr="A screenshot of a graph&#10;&#10;Description automatically generated">
            <a:extLst>
              <a:ext uri="{FF2B5EF4-FFF2-40B4-BE49-F238E27FC236}">
                <a16:creationId xmlns:a16="http://schemas.microsoft.com/office/drawing/2014/main" id="{5D0F0F67-F013-2259-CDEF-EFC5D15EAF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39577" y="732986"/>
            <a:ext cx="5231255" cy="5999027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BACF35-294F-7265-8E6F-519110E746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710" t="12717" r="25735"/>
          <a:stretch/>
        </p:blipFill>
        <p:spPr>
          <a:xfrm>
            <a:off x="0" y="1161436"/>
            <a:ext cx="4265494" cy="30999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966C2-F4ED-B6FC-6A79-1076DEBF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6FF409-8094-44CF-E2CE-3CE492D9D3C4}"/>
              </a:ext>
            </a:extLst>
          </p:cNvPr>
          <p:cNvSpPr txBox="1"/>
          <p:nvPr/>
        </p:nvSpPr>
        <p:spPr>
          <a:xfrm>
            <a:off x="0" y="4366700"/>
            <a:ext cx="4803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RMS of charge radius of Pb (LHC) best fit: 4.91fm </a:t>
            </a:r>
          </a:p>
          <a:p>
            <a:r>
              <a:rPr lang="en-US" dirty="0"/>
              <a:t>Standard charge radius from low energy: 5.51fm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DFFA04-131C-4238-D4E1-801A383D909E}"/>
              </a:ext>
            </a:extLst>
          </p:cNvPr>
          <p:cNvSpPr txBox="1"/>
          <p:nvPr/>
        </p:nvSpPr>
        <p:spPr>
          <a:xfrm>
            <a:off x="4911634" y="4572000"/>
            <a:ext cx="328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Tang and </a:t>
            </a:r>
            <a:r>
              <a:rPr lang="en-US" dirty="0" err="1"/>
              <a:t>Zha</a:t>
            </a:r>
            <a:r>
              <a:rPr lang="en-US" dirty="0"/>
              <a:t>, arXiv:2103.04605;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17DA4-C821-0B61-ABB0-C96C59ACD1BC}"/>
              </a:ext>
            </a:extLst>
          </p:cNvPr>
          <p:cNvSpPr txBox="1"/>
          <p:nvPr/>
        </p:nvSpPr>
        <p:spPr>
          <a:xfrm>
            <a:off x="8906036" y="1556327"/>
            <a:ext cx="34047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Is  the charge radius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consistent with  </a:t>
            </a:r>
          </a:p>
          <a:p>
            <a:r>
              <a:rPr lang="en-US" b="1" dirty="0">
                <a:solidFill>
                  <a:srgbClr val="0070C0"/>
                </a:solidFill>
              </a:rPr>
              <a:t>low energy measurement? 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Is there significant Coulomb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correction at LHC energy (20%)? 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Will all these affect measurement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of g-2 of tau?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45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1561-A000-F844-8617-EE5BF805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92" y="79525"/>
            <a:ext cx="10515600" cy="98518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Are there final-state QED effects?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0211E-7307-EF43-84EB-00559B038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EF9205-AEA4-4F4C-8984-2F90A6435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045" y="724704"/>
            <a:ext cx="9502955" cy="4738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A63B19-5887-5046-B7A4-CDACC71C6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540" y="5461000"/>
            <a:ext cx="5664200" cy="1384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F655E3-8789-7546-9580-163EE2BAC31A}"/>
              </a:ext>
            </a:extLst>
          </p:cNvPr>
          <p:cNvSpPr/>
          <p:nvPr/>
        </p:nvSpPr>
        <p:spPr>
          <a:xfrm>
            <a:off x="251217" y="5473700"/>
            <a:ext cx="3816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STAR Beam Use Request (2023-2025): 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https://</a:t>
            </a:r>
            <a:r>
              <a:rPr lang="en-US" dirty="0" err="1">
                <a:solidFill>
                  <a:srgbClr val="00B050"/>
                </a:solidFill>
              </a:rPr>
              <a:t>drupal.star.bnl.gov</a:t>
            </a:r>
            <a:r>
              <a:rPr lang="en-US" dirty="0">
                <a:solidFill>
                  <a:srgbClr val="00B050"/>
                </a:solidFill>
              </a:rPr>
              <a:t>/STAR/system/files/BUR2020_final.pdf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A9DAF-8C18-834A-AA23-8BF60A529E6B}"/>
              </a:ext>
            </a:extLst>
          </p:cNvPr>
          <p:cNvSpPr txBox="1"/>
          <p:nvPr/>
        </p:nvSpPr>
        <p:spPr>
          <a:xfrm>
            <a:off x="0" y="2124876"/>
            <a:ext cx="33685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Precision data with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QED theory comparisons: </a:t>
            </a:r>
          </a:p>
          <a:p>
            <a:r>
              <a:rPr lang="en-US" b="1" dirty="0">
                <a:solidFill>
                  <a:srgbClr val="7030A0"/>
                </a:solidFill>
              </a:rPr>
              <a:t>Both on-going at LHC and RHIC</a:t>
            </a:r>
          </a:p>
          <a:p>
            <a:endParaRPr lang="en-US" b="1" dirty="0">
              <a:solidFill>
                <a:srgbClr val="7030A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How about azimuthal anisotropy </a:t>
            </a:r>
            <a:br>
              <a:rPr lang="en-US" b="1" dirty="0">
                <a:solidFill>
                  <a:srgbClr val="7030A0"/>
                </a:solidFill>
              </a:rPr>
            </a:br>
            <a:r>
              <a:rPr lang="en-US" b="1" dirty="0">
                <a:solidFill>
                  <a:srgbClr val="7030A0"/>
                </a:solidFill>
              </a:rPr>
              <a:t>relative to reaction plane? </a:t>
            </a:r>
          </a:p>
        </p:txBody>
      </p:sp>
    </p:spTree>
    <p:extLst>
      <p:ext uri="{BB962C8B-B14F-4D97-AF65-F5344CB8AC3E}">
        <p14:creationId xmlns:p14="http://schemas.microsoft.com/office/powerpoint/2010/main" val="1473982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6FD67-A069-8F42-A0E8-46D2D2FF8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634"/>
            <a:ext cx="10629900" cy="66048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Initial Transverse Momentum Broadening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77846-8766-3644-A4DA-520A361E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EEF7E1-5ADC-E34D-8565-3DD5094034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401" y="753937"/>
            <a:ext cx="6359334" cy="2644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962F8D-A6CB-7243-BAC0-CFB015BBE45D}"/>
              </a:ext>
            </a:extLst>
          </p:cNvPr>
          <p:cNvSpPr txBox="1"/>
          <p:nvPr/>
        </p:nvSpPr>
        <p:spPr>
          <a:xfrm>
            <a:off x="361160" y="3347488"/>
            <a:ext cx="4388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Zha</a:t>
            </a:r>
            <a:r>
              <a:rPr lang="en-US" dirty="0"/>
              <a:t>, et al., </a:t>
            </a:r>
            <a:r>
              <a:rPr lang="en-US" dirty="0" err="1"/>
              <a:t>arXiv</a:t>
            </a:r>
            <a:r>
              <a:rPr lang="en-US" dirty="0"/>
              <a:t>: 1812.02820</a:t>
            </a:r>
          </a:p>
          <a:p>
            <a:r>
              <a:rPr lang="en-US" dirty="0"/>
              <a:t>M. </a:t>
            </a:r>
            <a:r>
              <a:rPr lang="en-US" dirty="0" err="1"/>
              <a:t>Vidovic</a:t>
            </a:r>
            <a:r>
              <a:rPr lang="en-US" dirty="0"/>
              <a:t>, et al., </a:t>
            </a:r>
            <a:r>
              <a:rPr lang="en-US" dirty="0" err="1"/>
              <a:t>Phys.Rev</a:t>
            </a:r>
            <a:r>
              <a:rPr lang="en-US" dirty="0"/>
              <a:t>. C47 (1993) 2308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431F5B-46AB-7448-A2E2-6103BE07F380}"/>
              </a:ext>
            </a:extLst>
          </p:cNvPr>
          <p:cNvSpPr/>
          <p:nvPr/>
        </p:nvSpPr>
        <p:spPr>
          <a:xfrm>
            <a:off x="7884510" y="5000394"/>
            <a:ext cx="4195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</a:rPr>
              <a:t>S. Klein, et al.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Comput.Phys.Commun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. 212 (2017) 258-268</a:t>
            </a:r>
            <a:endParaRPr lang="en-US" sz="12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D54DF8E-CDF8-EF49-BE24-BC92E41E46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70117" y="3137178"/>
            <a:ext cx="6931543" cy="1881951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31700300-FA75-5C4F-8D81-41B4285C6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498" y="1824687"/>
            <a:ext cx="5156937" cy="1194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61215A-5B19-8F41-88BA-9D5BB2E40EAB}"/>
              </a:ext>
            </a:extLst>
          </p:cNvPr>
          <p:cNvSpPr txBox="1"/>
          <p:nvPr/>
        </p:nvSpPr>
        <p:spPr>
          <a:xfrm>
            <a:off x="7716888" y="2886873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arXiv:1005.3531, unpublished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E9281-C07D-D147-BC02-D2B250CAAC37}"/>
              </a:ext>
            </a:extLst>
          </p:cNvPr>
          <p:cNvSpPr txBox="1"/>
          <p:nvPr/>
        </p:nvSpPr>
        <p:spPr>
          <a:xfrm>
            <a:off x="205946" y="4430284"/>
            <a:ext cx="7096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Is photon </a:t>
            </a:r>
            <a:r>
              <a:rPr lang="en-US" sz="2400" b="1" dirty="0" err="1">
                <a:solidFill>
                  <a:srgbClr val="0070C0"/>
                </a:solidFill>
              </a:rPr>
              <a:t>pt</a:t>
            </a:r>
            <a:r>
              <a:rPr lang="en-US" sz="2400" b="1" dirty="0">
                <a:solidFill>
                  <a:srgbClr val="0070C0"/>
                </a:solidFill>
              </a:rPr>
              <a:t> really driven by uncertainty principle </a:t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b="1" dirty="0">
                <a:solidFill>
                  <a:srgbClr val="0070C0"/>
                </a:solidFill>
              </a:rPr>
              <a:t>and independent of position-momentum correlation?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1545A4-1B18-B543-B9E0-4AF8BC723DEF}"/>
              </a:ext>
            </a:extLst>
          </p:cNvPr>
          <p:cNvSpPr txBox="1"/>
          <p:nvPr/>
        </p:nvSpPr>
        <p:spPr>
          <a:xfrm>
            <a:off x="5526133" y="5452250"/>
            <a:ext cx="5784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US" sz="2400" dirty="0">
                <a:solidFill>
                  <a:srgbClr val="C00000"/>
                </a:solidFill>
              </a:rPr>
              <a:t>/</a:t>
            </a:r>
            <a:r>
              <a:rPr lang="en-US" sz="2400" dirty="0" err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2400" dirty="0" err="1">
                <a:solidFill>
                  <a:srgbClr val="C00000"/>
                </a:solidFill>
              </a:rPr>
              <a:t>≲kt</a:t>
            </a:r>
            <a:r>
              <a:rPr lang="en-US" sz="2400" dirty="0">
                <a:solidFill>
                  <a:srgbClr val="C00000"/>
                </a:solidFill>
              </a:rPr>
              <a:t>&lt;&lt;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Higher-order/virtuality cancels to 1/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4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~=10</a:t>
            </a:r>
            <a:r>
              <a:rPr lang="en-US" sz="24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NLO QED coupling constant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=1/137</a:t>
            </a:r>
          </a:p>
        </p:txBody>
      </p:sp>
      <p:pic>
        <p:nvPicPr>
          <p:cNvPr id="14" name="图片 7">
            <a:extLst>
              <a:ext uri="{FF2B5EF4-FFF2-40B4-BE49-F238E27FC236}">
                <a16:creationId xmlns:a16="http://schemas.microsoft.com/office/drawing/2014/main" id="{864F635F-51AA-894E-B757-51D5F6D57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991" y="727255"/>
            <a:ext cx="4195380" cy="10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9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6FD67-A069-8F42-A0E8-46D2D2FF8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634"/>
            <a:ext cx="10629900" cy="66048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Initial Transverse Momentum Broadening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77846-8766-3644-A4DA-520A361E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F144BF-BC3D-D34F-83CA-5C757615024F}"/>
              </a:ext>
            </a:extLst>
          </p:cNvPr>
          <p:cNvSpPr/>
          <p:nvPr/>
        </p:nvSpPr>
        <p:spPr>
          <a:xfrm>
            <a:off x="205946" y="5313750"/>
            <a:ext cx="52767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ontserrat"/>
              </a:rPr>
              <a:t>we can afford many mistakes in the search. </a:t>
            </a:r>
          </a:p>
          <a:p>
            <a:r>
              <a:rPr lang="en-US" dirty="0">
                <a:solidFill>
                  <a:srgbClr val="000000"/>
                </a:solidFill>
                <a:latin typeface="Montserrat"/>
              </a:rPr>
              <a:t>The main thing is to make them as fast as possible. </a:t>
            </a:r>
          </a:p>
          <a:p>
            <a:r>
              <a:rPr lang="en-US" dirty="0">
                <a:solidFill>
                  <a:srgbClr val="000000"/>
                </a:solidFill>
                <a:latin typeface="Montserrat"/>
              </a:rPr>
              <a:t>– John Archibald Wheeler </a:t>
            </a:r>
            <a:br>
              <a:rPr lang="en-US" dirty="0">
                <a:solidFill>
                  <a:srgbClr val="000000"/>
                </a:solidFill>
                <a:latin typeface="Montserrat"/>
              </a:rPr>
            </a:br>
            <a:r>
              <a:rPr lang="en-US" dirty="0"/>
              <a:t> </a:t>
            </a:r>
            <a:r>
              <a:rPr lang="en-US" dirty="0">
                <a:hlinkClick r:id="rId2" tooltip="w:Digital object identifier"/>
              </a:rPr>
              <a:t>doi</a:t>
            </a:r>
            <a:r>
              <a:rPr lang="en-US" dirty="0"/>
              <a:t>:</a:t>
            </a:r>
            <a:r>
              <a:rPr lang="en-US" dirty="0">
                <a:hlinkClick r:id="rId3"/>
              </a:rPr>
              <a:t>10.1063/1.3120895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EEF7E1-5ADC-E34D-8565-3DD5094034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1401" y="753937"/>
            <a:ext cx="6359334" cy="2644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962F8D-A6CB-7243-BAC0-CFB015BBE45D}"/>
              </a:ext>
            </a:extLst>
          </p:cNvPr>
          <p:cNvSpPr txBox="1"/>
          <p:nvPr/>
        </p:nvSpPr>
        <p:spPr>
          <a:xfrm>
            <a:off x="361160" y="3347488"/>
            <a:ext cx="4388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Zha</a:t>
            </a:r>
            <a:r>
              <a:rPr lang="en-US" dirty="0"/>
              <a:t>, et al., </a:t>
            </a:r>
            <a:r>
              <a:rPr lang="en-US" dirty="0" err="1"/>
              <a:t>arXiv</a:t>
            </a:r>
            <a:r>
              <a:rPr lang="en-US" dirty="0"/>
              <a:t>: 1812.02820</a:t>
            </a:r>
          </a:p>
          <a:p>
            <a:r>
              <a:rPr lang="en-US" dirty="0"/>
              <a:t>M. </a:t>
            </a:r>
            <a:r>
              <a:rPr lang="en-US" dirty="0" err="1"/>
              <a:t>Vidovic</a:t>
            </a:r>
            <a:r>
              <a:rPr lang="en-US" dirty="0"/>
              <a:t>, et al., </a:t>
            </a:r>
            <a:r>
              <a:rPr lang="en-US" dirty="0" err="1"/>
              <a:t>Phys.Rev</a:t>
            </a:r>
            <a:r>
              <a:rPr lang="en-US" dirty="0"/>
              <a:t>. C47 (1993) 2308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431F5B-46AB-7448-A2E2-6103BE07F380}"/>
              </a:ext>
            </a:extLst>
          </p:cNvPr>
          <p:cNvSpPr/>
          <p:nvPr/>
        </p:nvSpPr>
        <p:spPr>
          <a:xfrm>
            <a:off x="7884510" y="5000394"/>
            <a:ext cx="4195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</a:rPr>
              <a:t>S. Klein, et al.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Comput.Phys.Commun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. 212 (2017) 258-268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E0278B-3241-D543-AF61-6107C4DBC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735" y="3266857"/>
            <a:ext cx="5600700" cy="1752600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31700300-FA75-5C4F-8D81-41B4285C6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498" y="1824687"/>
            <a:ext cx="5156937" cy="1194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61215A-5B19-8F41-88BA-9D5BB2E40EAB}"/>
              </a:ext>
            </a:extLst>
          </p:cNvPr>
          <p:cNvSpPr txBox="1"/>
          <p:nvPr/>
        </p:nvSpPr>
        <p:spPr>
          <a:xfrm>
            <a:off x="7716888" y="2886873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arXiv:1005.3531, unpublished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E9281-C07D-D147-BC02-D2B250CAAC37}"/>
              </a:ext>
            </a:extLst>
          </p:cNvPr>
          <p:cNvSpPr txBox="1"/>
          <p:nvPr/>
        </p:nvSpPr>
        <p:spPr>
          <a:xfrm>
            <a:off x="205946" y="4430284"/>
            <a:ext cx="7096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Is photon </a:t>
            </a:r>
            <a:r>
              <a:rPr lang="en-US" sz="2400" b="1" dirty="0" err="1">
                <a:solidFill>
                  <a:srgbClr val="0070C0"/>
                </a:solidFill>
              </a:rPr>
              <a:t>pt</a:t>
            </a:r>
            <a:r>
              <a:rPr lang="en-US" sz="2400" b="1" dirty="0">
                <a:solidFill>
                  <a:srgbClr val="0070C0"/>
                </a:solidFill>
              </a:rPr>
              <a:t> really driven by uncertainty principle </a:t>
            </a:r>
            <a:br>
              <a:rPr lang="en-US" sz="2400" b="1" dirty="0">
                <a:solidFill>
                  <a:srgbClr val="0070C0"/>
                </a:solidFill>
              </a:rPr>
            </a:br>
            <a:r>
              <a:rPr lang="en-US" sz="2400" b="1" dirty="0">
                <a:solidFill>
                  <a:srgbClr val="0070C0"/>
                </a:solidFill>
              </a:rPr>
              <a:t>and independent of position-momentum correlation?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1545A4-1B18-B543-B9E0-4AF8BC723DEF}"/>
              </a:ext>
            </a:extLst>
          </p:cNvPr>
          <p:cNvSpPr txBox="1"/>
          <p:nvPr/>
        </p:nvSpPr>
        <p:spPr>
          <a:xfrm>
            <a:off x="5526133" y="5452250"/>
            <a:ext cx="5784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  <a:r>
              <a:rPr lang="en-US" sz="2400" dirty="0">
                <a:solidFill>
                  <a:srgbClr val="C00000"/>
                </a:solidFill>
              </a:rPr>
              <a:t>/</a:t>
            </a:r>
            <a:r>
              <a:rPr lang="en-US" sz="2400" dirty="0" err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US" sz="2400" dirty="0" err="1">
                <a:solidFill>
                  <a:srgbClr val="C00000"/>
                </a:solidFill>
              </a:rPr>
              <a:t>≲kt</a:t>
            </a:r>
            <a:r>
              <a:rPr lang="en-US" sz="2400" dirty="0">
                <a:solidFill>
                  <a:srgbClr val="C00000"/>
                </a:solidFill>
              </a:rPr>
              <a:t>&lt;&lt;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w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Higher-order/virtuality cancels to 1/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  <a:cs typeface="Times New Roman" panose="02020603050405020304" pitchFamily="18" charset="0"/>
              </a:rPr>
              <a:t>g</a:t>
            </a:r>
            <a:r>
              <a:rPr lang="en-US" sz="24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~=10</a:t>
            </a:r>
            <a:r>
              <a:rPr lang="en-US" sz="2400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NLO QED coupling constant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=1/137</a:t>
            </a:r>
          </a:p>
        </p:txBody>
      </p:sp>
      <p:pic>
        <p:nvPicPr>
          <p:cNvPr id="14" name="图片 7">
            <a:extLst>
              <a:ext uri="{FF2B5EF4-FFF2-40B4-BE49-F238E27FC236}">
                <a16:creationId xmlns:a16="http://schemas.microsoft.com/office/drawing/2014/main" id="{864F635F-51AA-894E-B757-51D5F6D57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1991" y="727255"/>
            <a:ext cx="4195380" cy="10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05126-9D6B-F045-B13E-7D495038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7</a:t>
            </a:fld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E08CB9C-9B70-9F47-BD62-13CD78CC3D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950" y="1639388"/>
            <a:ext cx="5656056" cy="35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461576-2952-504E-ACD2-8382BCC894CA}"/>
              </a:ext>
            </a:extLst>
          </p:cNvPr>
          <p:cNvSpPr/>
          <p:nvPr/>
        </p:nvSpPr>
        <p:spPr>
          <a:xfrm>
            <a:off x="88900" y="5521146"/>
            <a:ext cx="10725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Two gold (Au) ions (red) move in opposite direction at 99.995% of the speed of light (v, for velocity, = approximately c, the speed of light). As the ions pass one another without colliding, two photons (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γ)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from the electromagnetic cloud surrounding the ions can interact with each other to create a matter-antimatter pair: an electron (e</a:t>
            </a:r>
            <a:r>
              <a:rPr lang="en-US" baseline="30000" dirty="0">
                <a:solidFill>
                  <a:srgbClr val="000000"/>
                </a:solidFill>
                <a:latin typeface="inherit"/>
              </a:rPr>
              <a:t>-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 and positron (e</a:t>
            </a:r>
            <a:r>
              <a:rPr lang="en-US" baseline="30000" dirty="0">
                <a:solidFill>
                  <a:srgbClr val="000000"/>
                </a:solidFill>
                <a:latin typeface="inherit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D4F628-4213-2747-B23A-D56114BC86EC}"/>
              </a:ext>
            </a:extLst>
          </p:cNvPr>
          <p:cNvSpPr txBox="1"/>
          <p:nvPr/>
        </p:nvSpPr>
        <p:spPr>
          <a:xfrm>
            <a:off x="393700" y="939800"/>
            <a:ext cx="2666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Ultra-Peripheral Collisions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4A770-29EE-933B-3830-6CC2906E2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5" y="1863163"/>
            <a:ext cx="6093181" cy="266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E0B03D-449E-D84D-A22E-8AE32CC2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9"/>
            <a:ext cx="10515600" cy="913692"/>
          </a:xfrm>
        </p:spPr>
        <p:txBody>
          <a:bodyPr/>
          <a:lstStyle/>
          <a:p>
            <a:pPr algn="ctr"/>
            <a:r>
              <a:rPr lang="en-US" dirty="0"/>
              <a:t>Well understood kinematics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F4F9D-6348-7B42-B1B7-144BF402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8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1823FA2-67FB-0A45-9F97-0D3D2DB52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185" y="1080103"/>
            <a:ext cx="11779815" cy="2865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32FE0E-A412-2341-8524-921C092BE0F1}"/>
              </a:ext>
            </a:extLst>
          </p:cNvPr>
          <p:cNvSpPr txBox="1"/>
          <p:nvPr/>
        </p:nvSpPr>
        <p:spPr>
          <a:xfrm>
            <a:off x="1365546" y="3880820"/>
            <a:ext cx="987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Symbol" pitchFamily="2" charset="2"/>
              </a:rPr>
              <a:t>r,f,w</a:t>
            </a:r>
            <a:r>
              <a:rPr lang="en-US" sz="2400" dirty="0"/>
              <a:t>&lt;±0.2%                                               &lt;±2%                                              &lt;±2%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27ABD4-7873-7634-F509-B2E68491A3F7}"/>
              </a:ext>
            </a:extLst>
          </p:cNvPr>
          <p:cNvSpPr txBox="1"/>
          <p:nvPr/>
        </p:nvSpPr>
        <p:spPr>
          <a:xfrm>
            <a:off x="682789" y="4893114"/>
            <a:ext cx="5090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is simply due to finite electric field projection in the longitudinal direction, </a:t>
            </a:r>
            <a:br>
              <a:rPr lang="en-US" dirty="0"/>
            </a:br>
            <a:r>
              <a:rPr lang="en-US" dirty="0"/>
              <a:t>It is classic EM field and not due to uncertainty principle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~=1/R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BBED0-782D-1265-96CE-CD8BDAAA6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783" y="4407616"/>
            <a:ext cx="1817152" cy="2531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6B8999-F8AA-45E7-7E9F-671A4A18C1E1}"/>
              </a:ext>
            </a:extLst>
          </p:cNvPr>
          <p:cNvSpPr txBox="1"/>
          <p:nvPr/>
        </p:nvSpPr>
        <p:spPr>
          <a:xfrm>
            <a:off x="8044896" y="5028856"/>
            <a:ext cx="38746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ambria Math" panose="02040503050406030204" pitchFamily="18" charset="0"/>
              </a:rPr>
              <a:t>𝐸 field has a z-component</a:t>
            </a:r>
            <a:br>
              <a:rPr lang="en-US" dirty="0">
                <a:effectLst/>
                <a:latin typeface="Cambria Math" panose="02040503050406030204" pitchFamily="18" charset="0"/>
              </a:rPr>
            </a:br>
            <a:r>
              <a:rPr lang="en-US" dirty="0">
                <a:effectLst/>
                <a:latin typeface="Cambria Math" panose="02040503050406030204" pitchFamily="18" charset="0"/>
              </a:rPr>
              <a:t>B field is in x-y plane </a:t>
            </a:r>
          </a:p>
          <a:p>
            <a:r>
              <a:rPr lang="en-US" dirty="0">
                <a:latin typeface="Cambria Math" panose="02040503050406030204" pitchFamily="18" charset="0"/>
                <a:sym typeface="Wingdings" pitchFamily="2" charset="2"/>
              </a:rPr>
              <a:t></a:t>
            </a:r>
          </a:p>
          <a:p>
            <a:r>
              <a:rPr lang="en-US" dirty="0" err="1">
                <a:latin typeface="Cambria Math" panose="02040503050406030204" pitchFamily="18" charset="0"/>
              </a:rPr>
              <a:t>ExB</a:t>
            </a:r>
            <a:r>
              <a:rPr lang="en-US" dirty="0">
                <a:latin typeface="Cambria Math" panose="02040503050406030204" pitchFamily="18" charset="0"/>
              </a:rPr>
              <a:t> has </a:t>
            </a:r>
            <a:r>
              <a:rPr lang="en-US" dirty="0" err="1">
                <a:latin typeface="Cambria Math" panose="02040503050406030204" pitchFamily="18" charset="0"/>
              </a:rPr>
              <a:t>p</a:t>
            </a:r>
            <a:r>
              <a:rPr lang="en-US" baseline="-25000" dirty="0" err="1">
                <a:latin typeface="Cambria Math" panose="02040503050406030204" pitchFamily="18" charset="0"/>
              </a:rPr>
              <a:t>T</a:t>
            </a:r>
            <a:r>
              <a:rPr lang="en-US" dirty="0">
                <a:latin typeface="Cambria Math" panose="02040503050406030204" pitchFamily="18" charset="0"/>
              </a:rPr>
              <a:t> component </a:t>
            </a:r>
            <a:endParaRPr lang="en-US" dirty="0">
              <a:effectLst/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24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3E33A-4BF6-9E4D-90DE-214952B6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2" y="7558"/>
            <a:ext cx="7264052" cy="1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Photon TMD in UPC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1B5B49-B322-7E4A-98DE-0E1B770F1D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3126" y="3074261"/>
            <a:ext cx="5978171" cy="37222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034D2-A484-224D-ADC3-C264E9D2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46FF-9EAC-BC45-A4C3-071BF2D42D59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A0A03-BBA1-A241-9F0B-1169845CB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172" y="244889"/>
            <a:ext cx="4607576" cy="850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58DDFF-672A-2E47-8E27-87B29ABC257B}"/>
              </a:ext>
            </a:extLst>
          </p:cNvPr>
          <p:cNvSpPr/>
          <p:nvPr/>
        </p:nvSpPr>
        <p:spPr>
          <a:xfrm>
            <a:off x="101252" y="893342"/>
            <a:ext cx="7381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T Sans" panose="020B0503020203020204" pitchFamily="34" charset="77"/>
              </a:rPr>
              <a:t>CMS Abstract: “This observation demonstrates the transverse momentum and energy of photons emitted from relativistic ions have impact parameter dependence. These results constrain precision modeling of initial photon-induced interactions in ultra-peripheral collisions. They also provide a controllable baseline to search for possible final-state effects on lepton pairs resulting from the production of quark-gluon plasma in hadronic heavy ion collisions.”</a:t>
            </a:r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A12E0F5-5B5C-5D4F-9F9D-90BF9CC23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610" y="1298279"/>
            <a:ext cx="3760264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6C02B5-85AE-8748-A154-81AB768F5BE9}"/>
              </a:ext>
            </a:extLst>
          </p:cNvPr>
          <p:cNvSpPr txBox="1"/>
          <p:nvPr/>
        </p:nvSpPr>
        <p:spPr>
          <a:xfrm>
            <a:off x="101253" y="2924667"/>
            <a:ext cx="72640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https://news.rice.edu/2021/09/20/physicists-probe-light-smashups-to-guide-future-research-2/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8789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43543</TotalTime>
  <Words>2816</Words>
  <Application>Microsoft Office PowerPoint</Application>
  <PresentationFormat>宽屏</PresentationFormat>
  <Paragraphs>362</Paragraphs>
  <Slides>46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5" baseType="lpstr">
      <vt:lpstr>-apple-system</vt:lpstr>
      <vt:lpstr>inherit</vt:lpstr>
      <vt:lpstr>LiberationSans</vt:lpstr>
      <vt:lpstr>Lucida Grande</vt:lpstr>
      <vt:lpstr>Proxima Nova</vt:lpstr>
      <vt:lpstr>SF Pro Display</vt:lpstr>
      <vt:lpstr>Songti TC</vt:lpstr>
      <vt:lpstr>arial</vt:lpstr>
      <vt:lpstr>arial</vt:lpstr>
      <vt:lpstr>Calibri</vt:lpstr>
      <vt:lpstr>Calibri Light</vt:lpstr>
      <vt:lpstr>Cambria Math</vt:lpstr>
      <vt:lpstr>Corbel</vt:lpstr>
      <vt:lpstr>Montserrat</vt:lpstr>
      <vt:lpstr>PT Sans</vt:lpstr>
      <vt:lpstr>Symbol</vt:lpstr>
      <vt:lpstr>Times</vt:lpstr>
      <vt:lpstr>Times New Roman</vt:lpstr>
      <vt:lpstr>Office Theme</vt:lpstr>
      <vt:lpstr>Measurements of nuclear charge and mass radii in Ultra-Peripheral Nuclear Collisions</vt:lpstr>
      <vt:lpstr>Two-photon QED in Particle Data Book</vt:lpstr>
      <vt:lpstr>Natural extension to Heavy Ions</vt:lpstr>
      <vt:lpstr>Lowest-order QED calculation</vt:lpstr>
      <vt:lpstr>Initial Transverse Momentum Broadening</vt:lpstr>
      <vt:lpstr>Initial Transverse Momentum Broadening</vt:lpstr>
      <vt:lpstr>PowerPoint 演示文稿</vt:lpstr>
      <vt:lpstr>Well understood kinematics </vt:lpstr>
      <vt:lpstr>Photon TMD in UPC</vt:lpstr>
      <vt:lpstr>Criteria of a Breit-Wheeler process</vt:lpstr>
      <vt:lpstr>PowerPoint 演示文稿</vt:lpstr>
      <vt:lpstr>PowerPoint 演示文稿</vt:lpstr>
      <vt:lpstr>Constraint on charge distribution with precision</vt:lpstr>
      <vt:lpstr>Imaging the nucleus with high-energy photons</vt:lpstr>
      <vt:lpstr>Spin Interference Enabled Nuclear Tomography</vt:lpstr>
      <vt:lpstr>Three Ingredients </vt:lpstr>
      <vt:lpstr>PowerPoint 演示文稿</vt:lpstr>
      <vt:lpstr>Different radius from different angle?</vt:lpstr>
      <vt:lpstr>Precision radius measurement with interference</vt:lpstr>
      <vt:lpstr>Extracted neutron skins and comparison to world data </vt:lpstr>
      <vt:lpstr>Extracted neutron skins and comparison to world data </vt:lpstr>
      <vt:lpstr>Comparison to models</vt:lpstr>
      <vt:lpstr>Extracting deformation in 238U</vt:lpstr>
      <vt:lpstr>Improvements of  future measurements</vt:lpstr>
      <vt:lpstr>Radius Measurements from RHIC to LHC?</vt:lpstr>
      <vt:lpstr>Smallest nuclear structure: baryon junction </vt:lpstr>
      <vt:lpstr>PowerPoint 演示文稿</vt:lpstr>
      <vt:lpstr>Quantifying baryon number transport</vt:lpstr>
      <vt:lpstr>PowerPoint 演示文稿</vt:lpstr>
      <vt:lpstr>Identified hadron spectra to low momentum</vt:lpstr>
      <vt:lpstr>Small Multiplicity Mismatch, Big Physical Effect?</vt:lpstr>
      <vt:lpstr>Power and Simplicity of Double Ratio</vt:lpstr>
      <vt:lpstr>Separate charge and baryon transports</vt:lpstr>
      <vt:lpstr>Ratio of baryon over charge transports </vt:lpstr>
      <vt:lpstr>PowerPoint 演示文稿</vt:lpstr>
      <vt:lpstr>Baryon Number (B) Carrier</vt:lpstr>
      <vt:lpstr>Measurements of quark baryon number?</vt:lpstr>
      <vt:lpstr>Model implementations of baryons at RHIC</vt:lpstr>
      <vt:lpstr>PowerPoint 演示文稿</vt:lpstr>
      <vt:lpstr>Three approaches toward tracking the origin of the baryon number</vt:lpstr>
      <vt:lpstr>Summary and Perspectives</vt:lpstr>
      <vt:lpstr>PowerPoint 演示文稿</vt:lpstr>
      <vt:lpstr>Most Precision test in Central Pb+Pb at LHC</vt:lpstr>
      <vt:lpstr>Most Precision test in Central Pb+Pb at LHC</vt:lpstr>
      <vt:lpstr>Radius Measurements from RHIC to LHC?</vt:lpstr>
      <vt:lpstr>Are there final-state QED effects?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Xu, Zhangbu</dc:creator>
  <cp:lastModifiedBy>sc</cp:lastModifiedBy>
  <cp:revision>567</cp:revision>
  <cp:lastPrinted>2019-09-23T13:10:45Z</cp:lastPrinted>
  <dcterms:created xsi:type="dcterms:W3CDTF">2018-07-19T20:50:51Z</dcterms:created>
  <dcterms:modified xsi:type="dcterms:W3CDTF">2024-04-25T02:41:42Z</dcterms:modified>
</cp:coreProperties>
</file>