
<file path=[Content_Types].xml><?xml version="1.0" encoding="utf-8"?>
<Types xmlns="http://schemas.openxmlformats.org/package/2006/content-types">
  <Default Extension="emf" ContentType="image/x-emf"/>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31"/>
  </p:notesMasterIdLst>
  <p:handoutMasterIdLst>
    <p:handoutMasterId r:id="rId32"/>
  </p:handoutMasterIdLst>
  <p:sldIdLst>
    <p:sldId id="536" r:id="rId2"/>
    <p:sldId id="261" r:id="rId3"/>
    <p:sldId id="268" r:id="rId4"/>
    <p:sldId id="603" r:id="rId5"/>
    <p:sldId id="336" r:id="rId6"/>
    <p:sldId id="343" r:id="rId7"/>
    <p:sldId id="352" r:id="rId8"/>
    <p:sldId id="602" r:id="rId9"/>
    <p:sldId id="604" r:id="rId10"/>
    <p:sldId id="618" r:id="rId11"/>
    <p:sldId id="425" r:id="rId12"/>
    <p:sldId id="406" r:id="rId13"/>
    <p:sldId id="339" r:id="rId14"/>
    <p:sldId id="608" r:id="rId15"/>
    <p:sldId id="615" r:id="rId16"/>
    <p:sldId id="606" r:id="rId17"/>
    <p:sldId id="575" r:id="rId18"/>
    <p:sldId id="607" r:id="rId19"/>
    <p:sldId id="532" r:id="rId20"/>
    <p:sldId id="494" r:id="rId21"/>
    <p:sldId id="609" r:id="rId22"/>
    <p:sldId id="591" r:id="rId23"/>
    <p:sldId id="612" r:id="rId24"/>
    <p:sldId id="613" r:id="rId25"/>
    <p:sldId id="616" r:id="rId26"/>
    <p:sldId id="617" r:id="rId27"/>
    <p:sldId id="576" r:id="rId28"/>
    <p:sldId id="611" r:id="rId29"/>
    <p:sldId id="59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9700"/>
    <a:srgbClr val="BC0000"/>
    <a:srgbClr val="FFD30F"/>
    <a:srgbClr val="2C3EF4"/>
    <a:srgbClr val="FFB53D"/>
    <a:srgbClr val="FFAFB0"/>
    <a:srgbClr val="CBE0BD"/>
    <a:srgbClr val="C745FF"/>
    <a:srgbClr val="A9E1DC"/>
    <a:srgbClr val="265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5" autoAdjust="0"/>
    <p:restoredTop sz="85510" autoAdjust="0"/>
  </p:normalViewPr>
  <p:slideViewPr>
    <p:cSldViewPr snapToGrid="0" snapToObjects="1">
      <p:cViewPr varScale="1">
        <p:scale>
          <a:sx n="108" d="100"/>
          <a:sy n="108" d="100"/>
        </p:scale>
        <p:origin x="464" y="200"/>
      </p:cViewPr>
      <p:guideLst>
        <p:guide orient="horz" pos="2160"/>
        <p:guide pos="387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EF6DA7-386F-6F45-B865-44C5AEED1F43}" type="datetimeFigureOut">
              <a:rPr lang="en-US" smtClean="0"/>
              <a:t>4/21/24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B2160A-2F58-8D43-8720-2805BD1B44DE}" type="slidenum">
              <a:rPr lang="en-US" smtClean="0"/>
              <a:t>‹#›</a:t>
            </a:fld>
            <a:endParaRPr lang="en-US"/>
          </a:p>
        </p:txBody>
      </p:sp>
    </p:spTree>
    <p:extLst>
      <p:ext uri="{BB962C8B-B14F-4D97-AF65-F5344CB8AC3E}">
        <p14:creationId xmlns:p14="http://schemas.microsoft.com/office/powerpoint/2010/main" val="427165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ABE73E-3AAA-2E49-AC3D-23BC6530AF40}" type="datetimeFigureOut">
              <a:rPr lang="en-US" smtClean="0"/>
              <a:pPr/>
              <a:t>4/21/24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2E704F-9891-C847-A76D-EBF34C60403C}" type="slidenum">
              <a:rPr lang="en-US" smtClean="0"/>
              <a:pPr/>
              <a:t>‹#›</a:t>
            </a:fld>
            <a:endParaRPr lang="en-US"/>
          </a:p>
        </p:txBody>
      </p:sp>
    </p:spTree>
    <p:extLst>
      <p:ext uri="{BB962C8B-B14F-4D97-AF65-F5344CB8AC3E}">
        <p14:creationId xmlns:p14="http://schemas.microsoft.com/office/powerpoint/2010/main" val="17629035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F_{\mu\nu}^a=\partial_\mu A_\</a:t>
            </a:r>
            <a:r>
              <a:rPr lang="en-US" dirty="0" err="1">
                <a:solidFill>
                  <a:srgbClr val="000000"/>
                </a:solidFill>
                <a:effectLst/>
                <a:latin typeface="Monaco" pitchFamily="2" charset="77"/>
              </a:rPr>
              <a:t>nu^a</a:t>
            </a:r>
            <a:r>
              <a:rPr lang="en-US" dirty="0">
                <a:solidFill>
                  <a:srgbClr val="000000"/>
                </a:solidFill>
                <a:effectLst/>
                <a:latin typeface="Monaco" pitchFamily="2" charset="77"/>
              </a:rPr>
              <a:t>-\partial_\nu A_\</a:t>
            </a:r>
            <a:r>
              <a:rPr lang="en-US" dirty="0" err="1">
                <a:solidFill>
                  <a:srgbClr val="000000"/>
                </a:solidFill>
                <a:effectLst/>
                <a:latin typeface="Monaco" pitchFamily="2" charset="77"/>
              </a:rPr>
              <a:t>mu^a</a:t>
            </a:r>
            <a:r>
              <a:rPr lang="en-US" dirty="0">
                <a:solidFill>
                  <a:srgbClr val="000000"/>
                </a:solidFill>
                <a:effectLst/>
                <a:latin typeface="Monaco" pitchFamily="2" charset="77"/>
              </a:rPr>
              <a:t> +gf^{</a:t>
            </a:r>
            <a:r>
              <a:rPr lang="en-US" dirty="0" err="1">
                <a:solidFill>
                  <a:srgbClr val="000000"/>
                </a:solidFill>
                <a:effectLst/>
                <a:latin typeface="Monaco" pitchFamily="2" charset="77"/>
              </a:rPr>
              <a:t>abc</a:t>
            </a:r>
            <a:r>
              <a:rPr lang="en-US" dirty="0">
                <a:solidFill>
                  <a:srgbClr val="000000"/>
                </a:solidFill>
                <a:effectLst/>
                <a:latin typeface="Monaco" pitchFamily="2" charset="77"/>
              </a:rPr>
              <a:t>}</a:t>
            </a:r>
            <a:r>
              <a:rPr lang="en-US" dirty="0" err="1">
                <a:solidFill>
                  <a:srgbClr val="000000"/>
                </a:solidFill>
                <a:effectLst/>
                <a:latin typeface="Monaco" pitchFamily="2" charset="77"/>
              </a:rPr>
              <a:t>A^b</a:t>
            </a:r>
            <a:r>
              <a:rPr lang="en-US" dirty="0">
                <a:solidFill>
                  <a:srgbClr val="000000"/>
                </a:solidFill>
                <a:effectLst/>
                <a:latin typeface="Monaco" pitchFamily="2" charset="77"/>
              </a:rPr>
              <a:t>_\mu </a:t>
            </a:r>
            <a:r>
              <a:rPr lang="en-US" dirty="0" err="1">
                <a:solidFill>
                  <a:srgbClr val="000000"/>
                </a:solidFill>
                <a:effectLst/>
                <a:latin typeface="Monaco" pitchFamily="2" charset="77"/>
              </a:rPr>
              <a:t>A^c</a:t>
            </a:r>
            <a:r>
              <a:rPr lang="en-US" dirty="0">
                <a:solidFill>
                  <a:srgbClr val="000000"/>
                </a:solidFill>
                <a:effectLst/>
                <a:latin typeface="Monaco" pitchFamily="2" charset="77"/>
              </a:rPr>
              <a:t>_\nu</a:t>
            </a:r>
          </a:p>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cal</a:t>
            </a:r>
            <a:r>
              <a:rPr lang="en-US" dirty="0">
                <a:solidFill>
                  <a:srgbClr val="000000"/>
                </a:solidFill>
                <a:effectLst/>
                <a:latin typeface="Monaco" pitchFamily="2" charset="77"/>
              </a:rPr>
              <a:t> L}_{\rm QCD}=\bar\psi[\gamma^\mu(</a:t>
            </a:r>
            <a:r>
              <a:rPr lang="en-US" dirty="0" err="1">
                <a:solidFill>
                  <a:srgbClr val="000000"/>
                </a:solidFill>
                <a:effectLst/>
                <a:latin typeface="Monaco" pitchFamily="2" charset="77"/>
              </a:rPr>
              <a:t>i</a:t>
            </a:r>
            <a:r>
              <a:rPr lang="en-US" dirty="0">
                <a:solidFill>
                  <a:srgbClr val="000000"/>
                </a:solidFill>
                <a:effectLst/>
                <a:latin typeface="Monaco" pitchFamily="2" charset="77"/>
              </a:rPr>
              <a:t>\partial_\</a:t>
            </a:r>
            <a:r>
              <a:rPr lang="en-US" dirty="0" err="1">
                <a:solidFill>
                  <a:srgbClr val="000000"/>
                </a:solidFill>
                <a:effectLst/>
                <a:latin typeface="Monaco" pitchFamily="2" charset="77"/>
              </a:rPr>
              <a:t>mu+gT_aA^a</a:t>
            </a:r>
            <a:r>
              <a:rPr lang="en-US" dirty="0">
                <a:solidFill>
                  <a:srgbClr val="000000"/>
                </a:solidFill>
                <a:effectLst/>
                <a:latin typeface="Monaco" pitchFamily="2" charset="77"/>
              </a:rPr>
              <a:t>_\mu)-m]\psi -\frac{1}{4}</a:t>
            </a:r>
            <a:r>
              <a:rPr lang="en-US" dirty="0" err="1">
                <a:solidFill>
                  <a:srgbClr val="000000"/>
                </a:solidFill>
                <a:effectLst/>
                <a:latin typeface="Monaco" pitchFamily="2" charset="77"/>
              </a:rPr>
              <a:t>F^a</a:t>
            </a:r>
            <a:r>
              <a:rPr lang="en-US" dirty="0">
                <a:solidFill>
                  <a:srgbClr val="000000"/>
                </a:solidFill>
                <a:effectLst/>
                <a:latin typeface="Monaco" pitchFamily="2" charset="77"/>
              </a:rPr>
              <a:t>_{\mu\nu}</a:t>
            </a:r>
            <a:r>
              <a:rPr lang="en-US" dirty="0" err="1">
                <a:solidFill>
                  <a:srgbClr val="000000"/>
                </a:solidFill>
                <a:effectLst/>
                <a:latin typeface="Monaco" pitchFamily="2" charset="77"/>
              </a:rPr>
              <a:t>F_a</a:t>
            </a:r>
            <a:r>
              <a:rPr lang="en-US" dirty="0">
                <a:solidFill>
                  <a:srgbClr val="000000"/>
                </a:solidFill>
                <a:effectLst/>
                <a:latin typeface="Monaco" pitchFamily="2" charset="77"/>
              </a:rPr>
              <a:t>^{\mu\nu}</a:t>
            </a: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defTabSz="40640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4B=\</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\frac{\</a:t>
            </a:r>
            <a:r>
              <a:rPr lang="en-US" dirty="0" err="1">
                <a:solidFill>
                  <a:srgbClr val="000000"/>
                </a:solidFill>
                <a:effectLst/>
                <a:latin typeface="Monaco" pitchFamily="2" charset="77"/>
              </a:rPr>
              <a:t>alpha_s</a:t>
            </a:r>
            <a:r>
              <a:rPr lang="en-US" dirty="0">
                <a:solidFill>
                  <a:srgbClr val="000000"/>
                </a:solidFill>
                <a:effectLst/>
                <a:latin typeface="Monaco" pitchFamily="2" charset="77"/>
              </a:rPr>
              <a:t>}{12\pi} F^{\mu\nu}F_{\mu\nu}\</a:t>
            </a:r>
            <a:r>
              <a:rPr lang="en-US" dirty="0" err="1">
                <a:solidFill>
                  <a:srgbClr val="000000"/>
                </a:solidFill>
                <a:effectLst/>
                <a:latin typeface="Monaco" pitchFamily="2" charset="77"/>
              </a:rPr>
              <a:t>rangle</a:t>
            </a:r>
            <a:r>
              <a:rPr lang="en-US" dirty="0">
                <a:solidFill>
                  <a:srgbClr val="000000"/>
                </a:solidFill>
                <a:effectLst/>
                <a:latin typeface="Monaco" pitchFamily="2" charset="77"/>
              </a:rPr>
              <a:t> \</a:t>
            </a:r>
            <a:r>
              <a:rPr lang="en-US" dirty="0" err="1">
                <a:solidFill>
                  <a:srgbClr val="000000"/>
                </a:solidFill>
                <a:effectLst/>
                <a:latin typeface="Monaco" pitchFamily="2" charset="77"/>
              </a:rPr>
              <a:t>neq</a:t>
            </a:r>
            <a:r>
              <a:rPr lang="en-US" dirty="0">
                <a:solidFill>
                  <a:srgbClr val="000000"/>
                </a:solidFill>
                <a:effectLst/>
                <a:latin typeface="Monaco" pitchFamily="2" charset="77"/>
              </a:rPr>
              <a:t> 0</a:t>
            </a: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defTabSz="40640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r>
              <a:rPr lang="en-US" dirty="0"/>
              <a:t>Many properties of QCD at finite temperature arise from the breaking and restoration of symmetries. These also give rise to many scales in an approximate conformal theory. This is also the focus of this workshop on nuclear physics across many scales in high-energy heavy-ion collisions.</a:t>
            </a:r>
          </a:p>
          <a:p>
            <a:r>
              <a:rPr lang="en-US" dirty="0"/>
              <a:t> </a:t>
            </a:r>
          </a:p>
        </p:txBody>
      </p:sp>
    </p:spTree>
    <p:extLst>
      <p:ext uri="{BB962C8B-B14F-4D97-AF65-F5344CB8AC3E}">
        <p14:creationId xmlns:p14="http://schemas.microsoft.com/office/powerpoint/2010/main" val="390412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observation of jet quenching phenomena in single high </a:t>
            </a:r>
            <a:r>
              <a:rPr lang="en-US" baseline="0" dirty="0" err="1"/>
              <a:t>pt</a:t>
            </a:r>
            <a:r>
              <a:rPr lang="en-US" baseline="0" dirty="0"/>
              <a:t> hadron spectra at </a:t>
            </a:r>
            <a:r>
              <a:rPr lang="en-US" dirty="0"/>
              <a:t>RHIC more</a:t>
            </a:r>
            <a:r>
              <a:rPr lang="en-US" baseline="0" dirty="0"/>
              <a:t> than two decade ago was a major discovery, It has since then become the focus of many experimental and theoretical studies at both RHIC and LHC, </a:t>
            </a:r>
          </a:p>
          <a:p>
            <a:r>
              <a:rPr lang="en-US" baseline="0" dirty="0"/>
              <a:t>The first systematic comparison of data with different models by JET collaboration, show</a:t>
            </a:r>
            <a:endParaRPr lang="en-US" dirty="0"/>
          </a:p>
        </p:txBody>
      </p:sp>
      <p:sp>
        <p:nvSpPr>
          <p:cNvPr id="4" name="Slide Number Placeholder 3"/>
          <p:cNvSpPr>
            <a:spLocks noGrp="1"/>
          </p:cNvSpPr>
          <p:nvPr>
            <p:ph type="sldNum" sz="quarter" idx="10"/>
          </p:nvPr>
        </p:nvSpPr>
        <p:spPr/>
        <p:txBody>
          <a:bodyPr/>
          <a:lstStyle/>
          <a:p>
            <a:fld id="{FF2E704F-9891-C847-A76D-EBF34C60403C}" type="slidenum">
              <a:rPr lang="en-US" smtClean="0"/>
              <a:pPr/>
              <a:t>13</a:t>
            </a:fld>
            <a:endParaRPr lang="en-US"/>
          </a:p>
        </p:txBody>
      </p:sp>
    </p:spTree>
    <p:extLst>
      <p:ext uri="{BB962C8B-B14F-4D97-AF65-F5344CB8AC3E}">
        <p14:creationId xmlns:p14="http://schemas.microsoft.com/office/powerpoint/2010/main" val="2423463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done with hadron spectra and correlations, they can provide stringent constraints on </a:t>
            </a:r>
            <a:r>
              <a:rPr lang="en-US" dirty="0" err="1"/>
              <a:t>qhat</a:t>
            </a:r>
            <a:r>
              <a:rPr lang="en-US" dirty="0"/>
              <a:t> especially dihedron and gamma/Z-hadron correlations </a:t>
            </a:r>
          </a:p>
        </p:txBody>
      </p:sp>
      <p:sp>
        <p:nvSpPr>
          <p:cNvPr id="4" name="Slide Number Placeholder 3"/>
          <p:cNvSpPr>
            <a:spLocks noGrp="1"/>
          </p:cNvSpPr>
          <p:nvPr>
            <p:ph type="sldNum" sz="quarter" idx="5"/>
          </p:nvPr>
        </p:nvSpPr>
        <p:spPr/>
        <p:txBody>
          <a:bodyPr/>
          <a:lstStyle/>
          <a:p>
            <a:fld id="{FF2E704F-9891-C847-A76D-EBF34C60403C}" type="slidenum">
              <a:rPr lang="en-US" smtClean="0"/>
              <a:pPr/>
              <a:t>14</a:t>
            </a:fld>
            <a:endParaRPr lang="en-US"/>
          </a:p>
        </p:txBody>
      </p:sp>
    </p:spTree>
    <p:extLst>
      <p:ext uri="{BB962C8B-B14F-4D97-AF65-F5344CB8AC3E}">
        <p14:creationId xmlns:p14="http://schemas.microsoft.com/office/powerpoint/2010/main" val="15892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concerted efforts have been made to extract heavy quark diffusion constant, these large model uncertainties arise from </a:t>
            </a:r>
          </a:p>
        </p:txBody>
      </p:sp>
      <p:sp>
        <p:nvSpPr>
          <p:cNvPr id="4" name="Slide Number Placeholder 3"/>
          <p:cNvSpPr>
            <a:spLocks noGrp="1"/>
          </p:cNvSpPr>
          <p:nvPr>
            <p:ph type="sldNum" sz="quarter" idx="5"/>
          </p:nvPr>
        </p:nvSpPr>
        <p:spPr/>
        <p:txBody>
          <a:bodyPr/>
          <a:lstStyle/>
          <a:p>
            <a:fld id="{FF2E704F-9891-C847-A76D-EBF34C60403C}" type="slidenum">
              <a:rPr lang="en-US" smtClean="0"/>
              <a:pPr/>
              <a:t>15</a:t>
            </a:fld>
            <a:endParaRPr lang="en-US"/>
          </a:p>
        </p:txBody>
      </p:sp>
    </p:spTree>
    <p:extLst>
      <p:ext uri="{BB962C8B-B14F-4D97-AF65-F5344CB8AC3E}">
        <p14:creationId xmlns:p14="http://schemas.microsoft.com/office/powerpoint/2010/main" val="60509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These theoretical developments will eventually lead to improved modeling of jet transport in medium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Q_s^2\</a:t>
            </a:r>
            <a:r>
              <a:rPr lang="en-US" dirty="0" err="1">
                <a:solidFill>
                  <a:srgbClr val="000000"/>
                </a:solidFill>
                <a:effectLst/>
                <a:latin typeface="Monaco" pitchFamily="2" charset="77"/>
              </a:rPr>
              <a:t>simeq</a:t>
            </a:r>
            <a:r>
              <a:rPr lang="en-US" dirty="0">
                <a:solidFill>
                  <a:srgbClr val="000000"/>
                </a:solidFill>
                <a:effectLst/>
                <a:latin typeface="Monaco" pitchFamily="2" charset="77"/>
              </a:rPr>
              <a:t> \</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k_\perp^2 \</a:t>
            </a:r>
            <a:r>
              <a:rPr lang="en-US" dirty="0" err="1">
                <a:solidFill>
                  <a:srgbClr val="000000"/>
                </a:solidFill>
                <a:effectLst/>
                <a:latin typeface="Monaco" pitchFamily="2" charset="77"/>
              </a:rPr>
              <a:t>rangle</a:t>
            </a:r>
            <a:r>
              <a:rPr lang="en-US" dirty="0">
                <a:solidFill>
                  <a:srgbClr val="000000"/>
                </a:solidFill>
                <a:effectLst/>
                <a:latin typeface="Monaco" pitchFamily="2" charset="77"/>
              </a:rPr>
              <a:t>_{\rm median}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L^{1+2\sqrt{\bar\alpha}}:</a:t>
            </a:r>
          </a:p>
          <a:p>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16</a:t>
            </a:fld>
            <a:endParaRPr lang="en-US"/>
          </a:p>
        </p:txBody>
      </p:sp>
    </p:spTree>
    <p:extLst>
      <p:ext uri="{BB962C8B-B14F-4D97-AF65-F5344CB8AC3E}">
        <p14:creationId xmlns:p14="http://schemas.microsoft.com/office/powerpoint/2010/main" val="285186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latin typeface="Monaco" charset="0"/>
                <a:cs typeface="Monaco" charset="0"/>
                <a:sym typeface="Monaco" charset="0"/>
              </a:rPr>
              <a:t>Tremendous theoretical efforts have also been made in using jet substructures to understand </a:t>
            </a:r>
            <a:r>
              <a:rPr lang="en-US" dirty="0" err="1">
                <a:latin typeface="Monaco" charset="0"/>
                <a:cs typeface="Monaco" charset="0"/>
                <a:sym typeface="Monaco" charset="0"/>
              </a:rPr>
              <a:t>parton</a:t>
            </a:r>
            <a:r>
              <a:rPr lang="en-US" dirty="0">
                <a:latin typeface="Monaco" charset="0"/>
                <a:cs typeface="Monaco" charset="0"/>
                <a:sym typeface="Monaco" charset="0"/>
              </a:rPr>
              <a:t> dynamics in both vacuum and medium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Simultaneous description of hadron and jet RAA need to include jet-induced medium response </a:t>
            </a:r>
          </a:p>
        </p:txBody>
      </p:sp>
      <p:sp>
        <p:nvSpPr>
          <p:cNvPr id="4" name="Slide Number Placeholder 3"/>
          <p:cNvSpPr>
            <a:spLocks noGrp="1"/>
          </p:cNvSpPr>
          <p:nvPr>
            <p:ph type="sldNum" sz="quarter" idx="5"/>
          </p:nvPr>
        </p:nvSpPr>
        <p:spPr/>
        <p:txBody>
          <a:bodyPr/>
          <a:lstStyle/>
          <a:p>
            <a:fld id="{FF2E704F-9891-C847-A76D-EBF34C60403C}" type="slidenum">
              <a:rPr lang="en-US" smtClean="0"/>
              <a:pPr/>
              <a:t>18</a:t>
            </a:fld>
            <a:endParaRPr lang="en-US"/>
          </a:p>
        </p:txBody>
      </p:sp>
    </p:spTree>
    <p:extLst>
      <p:ext uri="{BB962C8B-B14F-4D97-AF65-F5344CB8AC3E}">
        <p14:creationId xmlns:p14="http://schemas.microsoft.com/office/powerpoint/2010/main" val="2328056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1200" kern="1200" dirty="0">
                <a:solidFill>
                  <a:schemeClr val="tx1"/>
                </a:solidFill>
                <a:latin typeface="+mn-lt"/>
                <a:ea typeface="+mn-ea"/>
                <a:cs typeface="+mn-cs"/>
              </a:rPr>
              <a:t>Diffusion wake a universal phenomenon accompanying the projectile induced Mach wake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latin typeface="Monaco" charset="0"/>
              <a:cs typeface="Monaco" charset="0"/>
              <a:sym typeface="Monaco"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go beyond conventional characterization of event structures, and explore correlation and structure in higher dimensions, AI/ML have been proved to be very successful, and this has been  demonstrated in analyzing simulated heavy-ion collisions </a:t>
            </a:r>
          </a:p>
          <a:p>
            <a:r>
              <a:rPr lang="en-US" dirty="0"/>
              <a:t>Using DCNN trained on images of events from hadron phase space distributions, one can </a:t>
            </a:r>
          </a:p>
        </p:txBody>
      </p:sp>
      <p:sp>
        <p:nvSpPr>
          <p:cNvPr id="4" name="Slide Number Placeholder 3"/>
          <p:cNvSpPr>
            <a:spLocks noGrp="1"/>
          </p:cNvSpPr>
          <p:nvPr>
            <p:ph type="sldNum" sz="quarter" idx="5"/>
          </p:nvPr>
        </p:nvSpPr>
        <p:spPr/>
        <p:txBody>
          <a:bodyPr/>
          <a:lstStyle/>
          <a:p>
            <a:fld id="{FF2E704F-9891-C847-A76D-EBF34C60403C}" type="slidenum">
              <a:rPr lang="en-US" smtClean="0"/>
              <a:pPr/>
              <a:t>21</a:t>
            </a:fld>
            <a:endParaRPr lang="en-US"/>
          </a:p>
        </p:txBody>
      </p:sp>
    </p:spTree>
    <p:extLst>
      <p:ext uri="{BB962C8B-B14F-4D97-AF65-F5344CB8AC3E}">
        <p14:creationId xmlns:p14="http://schemas.microsoft.com/office/powerpoint/2010/main" val="2218139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the point could network as been applied to predict the transverse position of the  initial jet production vertices </a:t>
            </a:r>
          </a:p>
        </p:txBody>
      </p:sp>
      <p:sp>
        <p:nvSpPr>
          <p:cNvPr id="4" name="Slide Number Placeholder 3"/>
          <p:cNvSpPr>
            <a:spLocks noGrp="1"/>
          </p:cNvSpPr>
          <p:nvPr>
            <p:ph type="sldNum" sz="quarter" idx="5"/>
          </p:nvPr>
        </p:nvSpPr>
        <p:spPr/>
        <p:txBody>
          <a:bodyPr/>
          <a:lstStyle/>
          <a:p>
            <a:fld id="{FF2E704F-9891-C847-A76D-EBF34C60403C}" type="slidenum">
              <a:rPr lang="en-US" smtClean="0"/>
              <a:pPr/>
              <a:t>22</a:t>
            </a:fld>
            <a:endParaRPr lang="en-US"/>
          </a:p>
        </p:txBody>
      </p:sp>
    </p:spTree>
    <p:extLst>
      <p:ext uri="{BB962C8B-B14F-4D97-AF65-F5344CB8AC3E}">
        <p14:creationId xmlns:p14="http://schemas.microsoft.com/office/powerpoint/2010/main" val="1850935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3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normAutofit fontScale="92500"/>
          </a:bodyPr>
          <a:lstStyle/>
          <a:p>
            <a:pPr eaLnBrk="1" hangingPunct="1"/>
            <a:r>
              <a:rPr lang="en-US" altLang="en-US" dirty="0"/>
              <a:t>\</a:t>
            </a:r>
            <a:r>
              <a:rPr lang="en-US" altLang="en-US" dirty="0" err="1"/>
              <a:t>dfrac</a:t>
            </a:r>
            <a:r>
              <a:rPr lang="en-US" altLang="en-US" dirty="0"/>
              <a:t>{d </a:t>
            </a:r>
            <a:r>
              <a:rPr lang="en-US" altLang="en-US" dirty="0" err="1"/>
              <a:t>N_g</a:t>
            </a:r>
            <a:r>
              <a:rPr lang="en-US" altLang="en-US" dirty="0"/>
              <a:t> }{d l_{\perp}^2 </a:t>
            </a:r>
            <a:r>
              <a:rPr lang="en-US" altLang="en-US" dirty="0" err="1"/>
              <a:t>dz</a:t>
            </a:r>
            <a:r>
              <a:rPr lang="en-US" altLang="en-US" dirty="0"/>
              <a:t>}=</a:t>
            </a:r>
          </a:p>
          <a:p>
            <a:pPr eaLnBrk="1" hangingPunct="1"/>
            <a:r>
              <a:rPr lang="en-US" altLang="en-US" dirty="0"/>
              <a:t>  \int_{y^-}^\</a:t>
            </a:r>
            <a:r>
              <a:rPr lang="en-US" altLang="en-US" dirty="0" err="1"/>
              <a:t>infty</a:t>
            </a:r>
            <a:r>
              <a:rPr lang="en-US" altLang="en-US" dirty="0"/>
              <a:t> d y_1^- \left[ \</a:t>
            </a:r>
            <a:r>
              <a:rPr lang="en-US" altLang="en-US" dirty="0" err="1"/>
              <a:t>rho_A</a:t>
            </a:r>
            <a:r>
              <a:rPr lang="en-US" altLang="en-US" dirty="0"/>
              <a:t>(y_1^-,\</a:t>
            </a:r>
            <a:r>
              <a:rPr lang="en-US" altLang="en-US" dirty="0" err="1"/>
              <a:t>vec</a:t>
            </a:r>
            <a:r>
              <a:rPr lang="en-US" altLang="en-US" dirty="0"/>
              <a:t>{y}_{\perp}) \</a:t>
            </a:r>
            <a:r>
              <a:rPr lang="en-US" altLang="en-US" dirty="0" err="1"/>
              <a:t>dfrac</a:t>
            </a:r>
            <a:r>
              <a:rPr lang="en-US" altLang="en-US" dirty="0"/>
              <a:t>{2\pi\</a:t>
            </a:r>
            <a:r>
              <a:rPr lang="en-US" altLang="en-US" dirty="0" err="1"/>
              <a:t>alpha_s</a:t>
            </a:r>
            <a:r>
              <a:rPr lang="en-US" altLang="en-US" dirty="0"/>
              <a:t>}{</a:t>
            </a:r>
            <a:r>
              <a:rPr lang="en-US" altLang="en-US" dirty="0" err="1"/>
              <a:t>N_c</a:t>
            </a:r>
            <a:r>
              <a:rPr lang="en-US" altLang="en-US" dirty="0"/>
              <a:t>}  \pi \int  \</a:t>
            </a:r>
            <a:r>
              <a:rPr lang="en-US" altLang="en-US" dirty="0" err="1"/>
              <a:t>dfrac</a:t>
            </a:r>
            <a:r>
              <a:rPr lang="en-US" altLang="en-US" dirty="0"/>
              <a:t>{d k^2_{\perp}}{(2\pi)^2}  \frac{\</a:t>
            </a:r>
            <a:r>
              <a:rPr lang="en-US" altLang="en-US" dirty="0" err="1"/>
              <a:t>phi_N</a:t>
            </a:r>
            <a:r>
              <a:rPr lang="en-US" altLang="en-US" dirty="0"/>
              <a:t>(0,\</a:t>
            </a:r>
            <a:r>
              <a:rPr lang="en-US" altLang="en-US" dirty="0" err="1"/>
              <a:t>vec</a:t>
            </a:r>
            <a:r>
              <a:rPr lang="en-US" altLang="en-US" dirty="0"/>
              <a:t>{k}_{\perp})}{{k}_{\perp}^2} \right]</a:t>
            </a:r>
          </a:p>
          <a:p>
            <a:pPr eaLnBrk="1" hangingPunct="1"/>
            <a:r>
              <a:rPr lang="en-US" altLang="en-US" dirty="0"/>
              <a:t>\pi\</a:t>
            </a:r>
            <a:r>
              <a:rPr lang="en-US" altLang="en-US" dirty="0" err="1"/>
              <a:t>dfrac</a:t>
            </a:r>
            <a:r>
              <a:rPr lang="en-US" altLang="en-US" dirty="0"/>
              <a:t>{\</a:t>
            </a:r>
            <a:r>
              <a:rPr lang="en-US" altLang="en-US" dirty="0" err="1"/>
              <a:t>alpha_s</a:t>
            </a:r>
            <a:r>
              <a:rPr lang="en-US" altLang="en-US" dirty="0"/>
              <a:t>}{2\pi}P_{</a:t>
            </a:r>
            <a:r>
              <a:rPr lang="en-US" altLang="en-US" dirty="0" err="1"/>
              <a:t>qg</a:t>
            </a:r>
            <a:r>
              <a:rPr lang="en-US" altLang="en-US" dirty="0"/>
              <a:t>}(z)\frac{C_A}{l_{\perp}^2}\</a:t>
            </a:r>
            <a:r>
              <a:rPr lang="en-US" altLang="en-US" dirty="0" err="1"/>
              <a:t>mathcal</a:t>
            </a:r>
            <a:r>
              <a:rPr lang="en-US" altLang="en-US" dirty="0"/>
              <a:t>{N}_g(\</a:t>
            </a:r>
            <a:r>
              <a:rPr lang="en-US" altLang="en-US" dirty="0" err="1"/>
              <a:t>vec</a:t>
            </a:r>
            <a:r>
              <a:rPr lang="en-US" altLang="en-US" dirty="0"/>
              <a:t>{l}_{\perp},\</a:t>
            </a:r>
            <a:r>
              <a:rPr lang="en-US" altLang="en-US" dirty="0" err="1"/>
              <a:t>vec</a:t>
            </a:r>
            <a:r>
              <a:rPr lang="en-US" altLang="en-US" dirty="0"/>
              <a:t>{k}_{\perp})</a:t>
            </a:r>
          </a:p>
          <a:p>
            <a:pPr eaLnBrk="1" hangingPunct="1"/>
            <a:endParaRPr lang="en-US" altLang="en-US" dirty="0"/>
          </a:p>
          <a:p>
            <a:endParaRPr lang="en-US" dirty="0">
              <a:latin typeface="Helvetica" charset="0"/>
              <a:cs typeface="Helvetica" charset="0"/>
              <a:sym typeface="Helvetica" charset="0"/>
            </a:endParaRPr>
          </a:p>
          <a:p>
            <a:pPr eaLnBrk="1" hangingPunct="1"/>
            <a:r>
              <a:rPr lang="en-US" altLang="en-US" dirty="0"/>
              <a:t>\</a:t>
            </a:r>
            <a:r>
              <a:rPr lang="en-US" altLang="en-US" dirty="0" err="1"/>
              <a:t>mathcal</a:t>
            </a:r>
            <a:r>
              <a:rPr lang="en-US" altLang="en-US" dirty="0"/>
              <a:t>{N}_g^{\</a:t>
            </a:r>
            <a:r>
              <a:rPr lang="en-US" altLang="en-US" dirty="0" err="1"/>
              <a:t>textsl</a:t>
            </a:r>
            <a:r>
              <a:rPr lang="en-US" altLang="en-US" dirty="0"/>
              <a:t>{</a:t>
            </a:r>
            <a:r>
              <a:rPr lang="en-US" altLang="en-US" dirty="0" err="1"/>
              <a:t>static+soft</a:t>
            </a:r>
            <a:r>
              <a:rPr lang="en-US" altLang="en-US" dirty="0"/>
              <a:t>}}</a:t>
            </a:r>
          </a:p>
          <a:p>
            <a:pPr eaLnBrk="1" hangingPunct="1"/>
            <a:r>
              <a:rPr lang="en-US" altLang="en-US" dirty="0"/>
              <a:t> =\int \frac{d\</a:t>
            </a:r>
            <a:r>
              <a:rPr lang="en-US" altLang="en-US" dirty="0" err="1"/>
              <a:t>varphi</a:t>
            </a:r>
            <a:r>
              <a:rPr lang="en-US" altLang="en-US" dirty="0"/>
              <a:t>}{2\pi} \frac{2\</a:t>
            </a:r>
            <a:r>
              <a:rPr lang="en-US" altLang="en-US" dirty="0" err="1"/>
              <a:t>vec</a:t>
            </a:r>
            <a:r>
              <a:rPr lang="en-US" altLang="en-US" dirty="0"/>
              <a:t>{k}_{\perp}\</a:t>
            </a:r>
            <a:r>
              <a:rPr lang="en-US" altLang="en-US" dirty="0" err="1"/>
              <a:t>cdot</a:t>
            </a:r>
            <a:r>
              <a:rPr lang="en-US" altLang="en-US" dirty="0"/>
              <a:t>\</a:t>
            </a:r>
            <a:r>
              <a:rPr lang="en-US" altLang="en-US" dirty="0" err="1"/>
              <a:t>vec</a:t>
            </a:r>
            <a:r>
              <a:rPr lang="en-US" altLang="en-US" dirty="0"/>
              <a:t>{l}_{\perp}}{(\</a:t>
            </a:r>
            <a:r>
              <a:rPr lang="en-US" altLang="en-US" dirty="0" err="1"/>
              <a:t>vec</a:t>
            </a:r>
            <a:r>
              <a:rPr lang="en-US" altLang="en-US" dirty="0"/>
              <a:t>{l}_{\perp}-\</a:t>
            </a:r>
            <a:r>
              <a:rPr lang="en-US" altLang="en-US" dirty="0" err="1"/>
              <a:t>vec</a:t>
            </a:r>
            <a:r>
              <a:rPr lang="en-US" altLang="en-US" dirty="0"/>
              <a:t>{k}_{\perp})^2} \left( 1-\cos[\frac{(\</a:t>
            </a:r>
            <a:r>
              <a:rPr lang="en-US" altLang="en-US" dirty="0" err="1"/>
              <a:t>vec</a:t>
            </a:r>
            <a:r>
              <a:rPr lang="en-US" altLang="en-US" dirty="0"/>
              <a:t> l_\perp -\</a:t>
            </a:r>
            <a:r>
              <a:rPr lang="en-US" altLang="en-US" dirty="0" err="1"/>
              <a:t>vec</a:t>
            </a:r>
            <a:r>
              <a:rPr lang="en-US" altLang="en-US" dirty="0"/>
              <a:t> k_\perp)^2}{2q^-z(1-z)}</a:t>
            </a:r>
          </a:p>
          <a:p>
            <a:pPr eaLnBrk="1" hangingPunct="1"/>
            <a:r>
              <a:rPr lang="en-US" altLang="en-US" dirty="0"/>
              <a:t>y_1^-]\right)</a:t>
            </a:r>
          </a:p>
          <a:p>
            <a:pPr eaLnBrk="1" hangingPunct="1"/>
            <a:endParaRPr lang="en-US" alt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{N}_g^{\</a:t>
            </a:r>
            <a:r>
              <a:rPr lang="en-US" sz="1200" kern="1200" dirty="0" err="1">
                <a:solidFill>
                  <a:schemeClr val="tx1"/>
                </a:solidFill>
                <a:effectLst/>
                <a:latin typeface="+mn-lt"/>
                <a:ea typeface="+mn-ea"/>
                <a:cs typeface="+mn-cs"/>
              </a:rPr>
              <a:t>textsl</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static+soft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=\int \frac{d\</a:t>
            </a:r>
            <a:r>
              <a:rPr lang="en-US" sz="1200" kern="1200" dirty="0" err="1">
                <a:solidFill>
                  <a:schemeClr val="tx1"/>
                </a:solidFill>
                <a:effectLst/>
                <a:latin typeface="+mn-lt"/>
                <a:ea typeface="+mn-ea"/>
                <a:cs typeface="+mn-cs"/>
              </a:rPr>
              <a:t>varphi</a:t>
            </a:r>
            <a:r>
              <a:rPr lang="en-US" sz="1200" kern="1200" dirty="0">
                <a:solidFill>
                  <a:schemeClr val="tx1"/>
                </a:solidFill>
                <a:effectLst/>
                <a:latin typeface="+mn-lt"/>
                <a:ea typeface="+mn-ea"/>
                <a:cs typeface="+mn-cs"/>
              </a:rPr>
              <a:t>}{2\pi} \frac{2\</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{k}_{\perp}\</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{l}_{\perp}}{(\</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{l}_{\perp}-\</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{k}_{\perp})^2} \left( 1-\cos[\frac{(\</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l_\perp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k_\perp)^2}{2q^-z(1-z)}</a:t>
            </a:r>
          </a:p>
          <a:p>
            <a:r>
              <a:rPr lang="en-US" sz="1200" kern="1200" dirty="0">
                <a:solidFill>
                  <a:schemeClr val="tx1"/>
                </a:solidFill>
                <a:effectLst/>
                <a:latin typeface="+mn-lt"/>
                <a:ea typeface="+mn-ea"/>
                <a:cs typeface="+mn-cs"/>
              </a:rPr>
              <a:t>y_1^-]\right)</a:t>
            </a:r>
          </a:p>
          <a:p>
            <a:pPr eaLnBrk="1" hangingPunct="1"/>
            <a:endParaRPr lang="en-US" altLang="en-US" dirty="0"/>
          </a:p>
          <a:p>
            <a:r>
              <a:rPr lang="en-US" dirty="0">
                <a:solidFill>
                  <a:srgbClr val="000000"/>
                </a:solidFill>
                <a:effectLst/>
                <a:latin typeface="Monaco" pitchFamily="2" charset="77"/>
              </a:rPr>
              <a:t>\int </a:t>
            </a:r>
            <a:r>
              <a:rPr lang="en-US" dirty="0" err="1">
                <a:solidFill>
                  <a:srgbClr val="000000"/>
                </a:solidFill>
                <a:effectLst/>
                <a:latin typeface="Monaco" pitchFamily="2" charset="77"/>
              </a:rPr>
              <a:t>dy</a:t>
            </a:r>
            <a:r>
              <a:rPr lang="en-US" dirty="0">
                <a:solidFill>
                  <a:srgbClr val="000000"/>
                </a:solidFill>
                <a:effectLst/>
                <a:latin typeface="Monaco" pitchFamily="2" charset="77"/>
              </a:rPr>
              <a:t>^-  \hat{q}_A(y^-) \</a:t>
            </a:r>
            <a:r>
              <a:rPr lang="en-US" dirty="0" err="1">
                <a:solidFill>
                  <a:srgbClr val="000000"/>
                </a:solidFill>
                <a:effectLst/>
                <a:latin typeface="Monaco" pitchFamily="2" charset="77"/>
              </a:rPr>
              <a:t>equiv</a:t>
            </a:r>
            <a:r>
              <a:rPr lang="en-US" dirty="0">
                <a:solidFill>
                  <a:srgbClr val="000000"/>
                </a:solidFill>
                <a:effectLst/>
                <a:latin typeface="Monaco" pitchFamily="2" charset="77"/>
              </a:rPr>
              <a:t> Q_s^2(x_B,Q^2, b_\perp) =\frac{4\pi^2 C_A}{N_c^2-1} </a:t>
            </a:r>
            <a:r>
              <a:rPr lang="en-US" dirty="0" err="1">
                <a:solidFill>
                  <a:srgbClr val="000000"/>
                </a:solidFill>
                <a:effectLst/>
                <a:latin typeface="Monaco" pitchFamily="2" charset="77"/>
              </a:rPr>
              <a:t>t_A</a:t>
            </a:r>
            <a:r>
              <a:rPr lang="en-US" dirty="0">
                <a:solidFill>
                  <a:srgbClr val="000000"/>
                </a:solidFill>
                <a:effectLst/>
                <a:latin typeface="Monaco" pitchFamily="2" charset="77"/>
              </a:rPr>
              <a:t>(b_\perp)</a:t>
            </a:r>
          </a:p>
          <a:p>
            <a:r>
              <a:rPr lang="en-US" dirty="0">
                <a:solidFill>
                  <a:srgbClr val="000000"/>
                </a:solidFill>
                <a:effectLst/>
                <a:latin typeface="Monaco" pitchFamily="2" charset="77"/>
              </a:rPr>
              <a:t>  \int \frac{d^2k_\perp}{(2\pi)^2} \alpha_{\rm s}(\mu) \phi(</a:t>
            </a:r>
            <a:r>
              <a:rPr lang="en-US" dirty="0" err="1">
                <a:solidFill>
                  <a:srgbClr val="000000"/>
                </a:solidFill>
                <a:effectLst/>
                <a:latin typeface="Monaco" pitchFamily="2" charset="77"/>
              </a:rPr>
              <a:t>x_G</a:t>
            </a:r>
            <a:r>
              <a:rPr lang="en-US" dirty="0">
                <a:solidFill>
                  <a:srgbClr val="000000"/>
                </a:solidFill>
                <a:effectLst/>
                <a:latin typeface="Monaco" pitchFamily="2" charset="77"/>
              </a:rPr>
              <a:t>, k_{\perp},\mu^2),</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pPr eaLnBrk="1" hangingPunct="1"/>
            <a:endParaRPr lang="en-US" altLang="en-US" dirty="0"/>
          </a:p>
          <a:p>
            <a:endParaRPr lang="en-US" dirty="0">
              <a:latin typeface="Helvetica" charset="0"/>
              <a:cs typeface="Helvetica" charset="0"/>
              <a:sym typeface="Helvetica" charset="0"/>
            </a:endParaRPr>
          </a:p>
        </p:txBody>
      </p:sp>
    </p:spTree>
    <p:extLst>
      <p:ext uri="{BB962C8B-B14F-4D97-AF65-F5344CB8AC3E}">
        <p14:creationId xmlns:p14="http://schemas.microsoft.com/office/powerpoint/2010/main" val="14372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T phase is well studied on the by now. The chiral crossover temperature is determined at 1% accuracy. Efforts have been focused on calculating transport coefficient. But…, so one has to resort to  analytic continuation and model calculations</a:t>
            </a:r>
          </a:p>
        </p:txBody>
      </p:sp>
      <p:sp>
        <p:nvSpPr>
          <p:cNvPr id="4" name="Slide Number Placeholder 3"/>
          <p:cNvSpPr>
            <a:spLocks noGrp="1"/>
          </p:cNvSpPr>
          <p:nvPr>
            <p:ph type="sldNum" sz="quarter" idx="5"/>
          </p:nvPr>
        </p:nvSpPr>
        <p:spPr/>
        <p:txBody>
          <a:bodyPr/>
          <a:lstStyle/>
          <a:p>
            <a:fld id="{FF2E704F-9891-C847-A76D-EBF34C60403C}" type="slidenum">
              <a:rPr lang="en-US" smtClean="0"/>
              <a:pPr/>
              <a:t>4</a:t>
            </a:fld>
            <a:endParaRPr lang="en-US"/>
          </a:p>
        </p:txBody>
      </p:sp>
    </p:spTree>
    <p:extLst>
      <p:ext uri="{BB962C8B-B14F-4D97-AF65-F5344CB8AC3E}">
        <p14:creationId xmlns:p14="http://schemas.microsoft.com/office/powerpoint/2010/main" val="246409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24</a:t>
            </a:fld>
            <a:endParaRPr lang="en-US"/>
          </a:p>
        </p:txBody>
      </p:sp>
    </p:spTree>
    <p:extLst>
      <p:ext uri="{BB962C8B-B14F-4D97-AF65-F5344CB8AC3E}">
        <p14:creationId xmlns:p14="http://schemas.microsoft.com/office/powerpoint/2010/main" val="2955820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new theory efforts is to estimate pre-eq </a:t>
            </a:r>
          </a:p>
          <a:p>
            <a:r>
              <a:rPr lang="en-US" dirty="0"/>
              <a:t> some data still show enhanced EM emission at low </a:t>
            </a:r>
            <a:r>
              <a:rPr lang="en-US" dirty="0" err="1"/>
              <a:t>pt</a:t>
            </a:r>
            <a:r>
              <a:rPr lang="en-US" dirty="0"/>
              <a:t>, and larger photon v2,  tension between STAR and PHENIX will be resolved in the future</a:t>
            </a:r>
          </a:p>
        </p:txBody>
      </p:sp>
      <p:sp>
        <p:nvSpPr>
          <p:cNvPr id="4" name="Slide Number Placeholder 3"/>
          <p:cNvSpPr>
            <a:spLocks noGrp="1"/>
          </p:cNvSpPr>
          <p:nvPr>
            <p:ph type="sldNum" sz="quarter" idx="5"/>
          </p:nvPr>
        </p:nvSpPr>
        <p:spPr/>
        <p:txBody>
          <a:bodyPr/>
          <a:lstStyle/>
          <a:p>
            <a:fld id="{FF2E704F-9891-C847-A76D-EBF34C60403C}" type="slidenum">
              <a:rPr lang="en-US" smtClean="0"/>
              <a:pPr/>
              <a:t>28</a:t>
            </a:fld>
            <a:endParaRPr lang="en-US"/>
          </a:p>
        </p:txBody>
      </p:sp>
    </p:spTree>
    <p:extLst>
      <p:ext uri="{BB962C8B-B14F-4D97-AF65-F5344CB8AC3E}">
        <p14:creationId xmlns:p14="http://schemas.microsoft.com/office/powerpoint/2010/main" val="213219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rely mostly on phenomenological extraction of these transport coefficients from experimental data</a:t>
            </a:r>
          </a:p>
          <a:p>
            <a:r>
              <a:rPr lang="en-US" dirty="0"/>
              <a:t>Truly a multi-messenger problem</a:t>
            </a:r>
          </a:p>
          <a:p>
            <a:r>
              <a:rPr lang="en-US" dirty="0"/>
              <a:t>Involves multiple probes, ranging from long to short short range properties according to the energy scale of the probes </a:t>
            </a:r>
          </a:p>
        </p:txBody>
      </p:sp>
      <p:sp>
        <p:nvSpPr>
          <p:cNvPr id="4" name="Slide Number Placeholder 3"/>
          <p:cNvSpPr>
            <a:spLocks noGrp="1"/>
          </p:cNvSpPr>
          <p:nvPr>
            <p:ph type="sldNum" sz="quarter" idx="5"/>
          </p:nvPr>
        </p:nvSpPr>
        <p:spPr/>
        <p:txBody>
          <a:bodyPr/>
          <a:lstStyle/>
          <a:p>
            <a:fld id="{FF2E704F-9891-C847-A76D-EBF34C60403C}" type="slidenum">
              <a:rPr lang="en-US" smtClean="0"/>
              <a:pPr/>
              <a:t>5</a:t>
            </a:fld>
            <a:endParaRPr lang="en-US"/>
          </a:p>
        </p:txBody>
      </p:sp>
    </p:spTree>
    <p:extLst>
      <p:ext uri="{BB962C8B-B14F-4D97-AF65-F5344CB8AC3E}">
        <p14:creationId xmlns:p14="http://schemas.microsoft.com/office/powerpoint/2010/main" val="285212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Even though there are still a lot or theoretical issues need to be addressed, …., it is still the most successful model to describe data</a:t>
            </a:r>
          </a:p>
          <a:p>
            <a:pPr>
              <a:defRPr/>
            </a:pPr>
            <a:endParaRPr lang="en-US" dirty="0"/>
          </a:p>
          <a:p>
            <a:pPr>
              <a:defRPr/>
            </a:pPr>
            <a:r>
              <a:rPr lang="en-US" dirty="0"/>
              <a:t>T^{\mu\nu}=(\epsilon + P)u^\mu u^\nu - P g^{\mu\nu} +\Delta T^{\mu\nu}</a:t>
            </a:r>
          </a:p>
          <a:p>
            <a:pPr>
              <a:defRPr/>
            </a:pPr>
            <a:endParaRPr lang="en-US" dirty="0"/>
          </a:p>
          <a:p>
            <a:pPr>
              <a:defRPr/>
            </a:pPr>
            <a:r>
              <a:rPr lang="en-US" dirty="0"/>
              <a:t>\Delta T^{\mu\nu}=\eta (\Delta^\mu u^\nu+\Delta^\nu u^\mu) + (\</a:t>
            </a:r>
            <a:r>
              <a:rPr lang="en-US" dirty="0" err="1"/>
              <a:t>frac</a:t>
            </a:r>
            <a:r>
              <a:rPr lang="en-US" dirty="0"/>
              <a:t>{2}{3}\eta-\zeta)H^{\mu\nu}\partial_\rho u^\rho</a:t>
            </a:r>
          </a:p>
          <a:p>
            <a:pPr>
              <a:defRPr/>
            </a:pPr>
            <a:endParaRPr lang="en-US" dirty="0"/>
          </a:p>
          <a:p>
            <a:pPr>
              <a:defRPr/>
            </a:pPr>
            <a:r>
              <a:rPr lang="en-US" sz="1200" kern="1200" dirty="0">
                <a:solidFill>
                  <a:schemeClr val="tx1"/>
                </a:solidFill>
                <a:latin typeface="+mn-lt"/>
                <a:ea typeface="+mn-ea"/>
                <a:cs typeface="+mn-cs"/>
              </a:rPr>
              <a:t>\partial_\mu T^{\mu\nu}=0</a:t>
            </a:r>
            <a:endParaRPr lang="en-US" dirty="0"/>
          </a:p>
          <a:p>
            <a:endParaRPr lang="en-US" dirty="0"/>
          </a:p>
        </p:txBody>
      </p:sp>
      <p:sp>
        <p:nvSpPr>
          <p:cNvPr id="4" name="Slide Number Placeholder 3"/>
          <p:cNvSpPr>
            <a:spLocks noGrp="1"/>
          </p:cNvSpPr>
          <p:nvPr>
            <p:ph type="sldNum" sz="quarter" idx="10"/>
          </p:nvPr>
        </p:nvSpPr>
        <p:spPr/>
        <p:txBody>
          <a:bodyPr/>
          <a:lstStyle/>
          <a:p>
            <a:fld id="{FF2E704F-9891-C847-A76D-EBF34C60403C}" type="slidenum">
              <a:rPr lang="en-US" smtClean="0"/>
              <a:pPr/>
              <a:t>6</a:t>
            </a:fld>
            <a:endParaRPr lang="en-US"/>
          </a:p>
        </p:txBody>
      </p:sp>
    </p:spTree>
    <p:extLst>
      <p:ext uri="{BB962C8B-B14F-4D97-AF65-F5344CB8AC3E}">
        <p14:creationId xmlns:p14="http://schemas.microsoft.com/office/powerpoint/2010/main" val="39351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mn-ea"/>
                <a:cs typeface="+mn-cs"/>
              </a:rPr>
              <a:t>f(\phi)=f_0\</a:t>
            </a:r>
            <a:r>
              <a:rPr lang="es-ES_tradnl" sz="1200" kern="1200" dirty="0" err="1">
                <a:solidFill>
                  <a:schemeClr val="tx1"/>
                </a:solidFill>
                <a:latin typeface="+mn-lt"/>
                <a:ea typeface="+mn-ea"/>
                <a:cs typeface="+mn-cs"/>
              </a:rPr>
              <a:t>left</a:t>
            </a:r>
            <a:r>
              <a:rPr lang="es-ES_tradnl" sz="1200" kern="1200" dirty="0">
                <a:solidFill>
                  <a:schemeClr val="tx1"/>
                </a:solidFill>
                <a:latin typeface="+mn-lt"/>
                <a:ea typeface="+mn-ea"/>
                <a:cs typeface="+mn-cs"/>
              </a:rPr>
              <a:t>[1+2\sum_{n=1} </a:t>
            </a:r>
            <a:r>
              <a:rPr lang="es-ES_tradnl" sz="1200" kern="1200" dirty="0" err="1">
                <a:solidFill>
                  <a:schemeClr val="tx1"/>
                </a:solidFill>
                <a:latin typeface="+mn-lt"/>
                <a:ea typeface="+mn-ea"/>
                <a:cs typeface="+mn-cs"/>
              </a:rPr>
              <a:t>v_n</a:t>
            </a:r>
            <a:r>
              <a:rPr lang="es-ES_tradnl" sz="1200" kern="1200" dirty="0">
                <a:solidFill>
                  <a:schemeClr val="tx1"/>
                </a:solidFill>
                <a:latin typeface="+mn-lt"/>
                <a:ea typeface="+mn-ea"/>
                <a:cs typeface="+mn-cs"/>
              </a:rPr>
              <a:t> \</a:t>
            </a:r>
            <a:r>
              <a:rPr lang="es-ES_tradnl" sz="1200" kern="1200" dirty="0" err="1">
                <a:solidFill>
                  <a:schemeClr val="tx1"/>
                </a:solidFill>
                <a:latin typeface="+mn-lt"/>
                <a:ea typeface="+mn-ea"/>
                <a:cs typeface="+mn-cs"/>
              </a:rPr>
              <a:t>cos</a:t>
            </a:r>
            <a:r>
              <a:rPr lang="es-ES_tradnl" sz="1200" kern="1200" dirty="0">
                <a:solidFill>
                  <a:schemeClr val="tx1"/>
                </a:solidFill>
                <a:latin typeface="+mn-lt"/>
                <a:ea typeface="+mn-ea"/>
                <a:cs typeface="+mn-cs"/>
              </a:rPr>
              <a:t> n(\phi-\</a:t>
            </a:r>
            <a:r>
              <a:rPr lang="es-ES_tradnl" sz="1200" kern="1200" dirty="0" err="1">
                <a:solidFill>
                  <a:schemeClr val="tx1"/>
                </a:solidFill>
                <a:latin typeface="+mn-lt"/>
                <a:ea typeface="+mn-ea"/>
                <a:cs typeface="+mn-cs"/>
              </a:rPr>
              <a:t>Psi_n</a:t>
            </a:r>
            <a:r>
              <a:rPr lang="es-ES_tradnl" sz="1200" kern="1200" dirty="0">
                <a:solidFill>
                  <a:schemeClr val="tx1"/>
                </a:solidFill>
                <a:latin typeface="+mn-lt"/>
                <a:ea typeface="+mn-ea"/>
                <a:cs typeface="+mn-cs"/>
              </a:rPr>
              <a:t>)\</a:t>
            </a:r>
            <a:r>
              <a:rPr lang="es-ES_tradnl" sz="1200" kern="1200" dirty="0" err="1">
                <a:solidFill>
                  <a:schemeClr val="tx1"/>
                </a:solidFill>
                <a:latin typeface="+mn-lt"/>
                <a:ea typeface="+mn-ea"/>
                <a:cs typeface="+mn-cs"/>
              </a:rPr>
              <a:t>right</a:t>
            </a:r>
            <a:r>
              <a:rPr lang="es-ES_tradnl" sz="1200" kern="1200" dirty="0">
                <a:solidFill>
                  <a:schemeClr val="tx1"/>
                </a:solidFill>
                <a:latin typeface="+mn-lt"/>
                <a:ea typeface="+mn-ea"/>
                <a:cs typeface="+mn-cs"/>
              </a:rPr>
              <a:t>]</a:t>
            </a:r>
          </a:p>
          <a:p>
            <a:endParaRPr lang="es-ES_tradnl" sz="1200" kern="1200" dirty="0">
              <a:solidFill>
                <a:schemeClr val="tx1"/>
              </a:solidFill>
              <a:latin typeface="+mn-lt"/>
              <a:ea typeface="+mn-ea"/>
              <a:cs typeface="+mn-cs"/>
            </a:endParaRP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Psi_n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{1}{n}\</a:t>
            </a:r>
            <a:r>
              <a:rPr lang="en-US" sz="1200" kern="1200" dirty="0" err="1">
                <a:solidFill>
                  <a:schemeClr val="tx1"/>
                </a:solidFill>
                <a:latin typeface="+mn-lt"/>
                <a:ea typeface="+mn-ea"/>
                <a:cs typeface="+mn-cs"/>
              </a:rPr>
              <a:t>arctan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frac</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langle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p_T</a:t>
            </a:r>
            <a:r>
              <a:rPr lang="en-US" sz="1200" kern="1200" dirty="0">
                <a:solidFill>
                  <a:schemeClr val="tx1"/>
                </a:solidFill>
                <a:latin typeface="+mn-lt"/>
                <a:ea typeface="+mn-ea"/>
                <a:cs typeface="+mn-cs"/>
              </a:rPr>
              <a:t>\sin(n\phi)\</a:t>
            </a:r>
            <a:r>
              <a:rPr lang="en-US" sz="1200" kern="1200" dirty="0" err="1">
                <a:solidFill>
                  <a:schemeClr val="tx1"/>
                </a:solidFill>
                <a:latin typeface="+mn-lt"/>
                <a:ea typeface="+mn-ea"/>
                <a:cs typeface="+mn-cs"/>
              </a:rPr>
              <a:t>rangle</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langle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p_T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cos</a:t>
            </a:r>
            <a:r>
              <a:rPr lang="en-US" sz="1200" kern="1200" dirty="0">
                <a:solidFill>
                  <a:schemeClr val="tx1"/>
                </a:solidFill>
                <a:latin typeface="+mn-lt"/>
                <a:ea typeface="+mn-ea"/>
                <a:cs typeface="+mn-cs"/>
              </a:rPr>
              <a:t>(n\phi)\</a:t>
            </a:r>
            <a:r>
              <a:rPr lang="en-US" sz="1200" kern="1200" dirty="0" err="1">
                <a:solidFill>
                  <a:schemeClr val="tx1"/>
                </a:solidFill>
                <a:latin typeface="+mn-lt"/>
                <a:ea typeface="+mn-ea"/>
                <a:cs typeface="+mn-cs"/>
              </a:rPr>
              <a:t>rangle</a:t>
            </a:r>
            <a:r>
              <a:rPr lang="en-US" sz="1200" kern="1200" dirty="0">
                <a:solidFill>
                  <a:schemeClr val="tx1"/>
                </a:solidFill>
                <a:latin typeface="+mn-lt"/>
                <a:ea typeface="+mn-ea"/>
                <a:cs typeface="+mn-cs"/>
              </a:rPr>
              <a:t>}</a:t>
            </a:r>
            <a:endParaRPr lang="es-ES_tradnl" sz="1200" kern="1200" dirty="0">
              <a:solidFill>
                <a:schemeClr val="tx1"/>
              </a:solidFill>
              <a:latin typeface="+mn-lt"/>
              <a:ea typeface="+mn-ea"/>
              <a:cs typeface="+mn-cs"/>
            </a:endParaRPr>
          </a:p>
          <a:p>
            <a:endParaRPr lang="es-ES_tradnl"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2E704F-9891-C847-A76D-EBF34C60403C}" type="slidenum">
              <a:rPr lang="en-US" smtClean="0"/>
              <a:pPr/>
              <a:t>7</a:t>
            </a:fld>
            <a:endParaRPr lang="en-US"/>
          </a:p>
        </p:txBody>
      </p:sp>
    </p:spTree>
    <p:extLst>
      <p:ext uri="{BB962C8B-B14F-4D97-AF65-F5344CB8AC3E}">
        <p14:creationId xmlns:p14="http://schemas.microsoft.com/office/powerpoint/2010/main" val="202080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Arial" panose="020B0604020202020204" pitchFamily="34" charset="0"/>
              </a:rPr>
              <a:t>In last decade,  efforts in Bayesian inference have flourished,  the method enables one to use data and constrain multiple model parameters.</a:t>
            </a:r>
          </a:p>
          <a:p>
            <a:r>
              <a:rPr lang="en-US" b="0" i="0" u="none" strike="noStrike" dirty="0">
                <a:effectLst/>
                <a:latin typeface="Arial" panose="020B0604020202020204" pitchFamily="34" charset="0"/>
              </a:rPr>
              <a:t>These are collaborative efforts (like JETSCAPE and BAND) involving a spectrum of people in statistics, computer scientists experimentalists and theorists.</a:t>
            </a:r>
          </a:p>
          <a:p>
            <a:r>
              <a:rPr lang="en-US" b="0" i="0" u="none" strike="noStrike" dirty="0">
                <a:effectLst/>
                <a:latin typeface="Arial" panose="020B0604020202020204" pitchFamily="34" charset="0"/>
              </a:rPr>
              <a:t>2+1d hydro + emulations</a:t>
            </a:r>
          </a:p>
          <a:p>
            <a:endParaRPr lang="en-US" b="0" i="0" u="none" strike="noStrike" dirty="0">
              <a:effectLst/>
              <a:latin typeface="Arial" panose="020B0604020202020204" pitchFamily="34" charset="0"/>
            </a:endParaRPr>
          </a:p>
          <a:p>
            <a:r>
              <a:rPr lang="en-US" b="0" i="0" u="none" strike="noStrike" dirty="0">
                <a:effectLst/>
                <a:latin typeface="Arial" panose="020B0604020202020204" pitchFamily="34" charset="0"/>
              </a:rPr>
              <a:t>There are differences among these inferences due to modelling differences, or model uncertainty, </a:t>
            </a:r>
          </a:p>
          <a:p>
            <a:endParaRPr lang="en-US" b="0" i="0" u="none" strike="noStrike" dirty="0">
              <a:effectLst/>
              <a:latin typeface="Arial" panose="020B0604020202020204" pitchFamily="34" charset="0"/>
            </a:endParaRPr>
          </a:p>
          <a:p>
            <a:endParaRPr lang="en-US" b="0" i="0" u="none" strike="noStrike" dirty="0">
              <a:effectLst/>
              <a:latin typeface="Arial" panose="020B0604020202020204" pitchFamily="34" charset="0"/>
            </a:endParaRPr>
          </a:p>
          <a:p>
            <a:r>
              <a:rPr lang="en-US" b="0" i="0" u="none" strike="noStrike" dirty="0">
                <a:effectLst/>
                <a:latin typeface="Arial" panose="020B0604020202020204" pitchFamily="34" charset="0"/>
              </a:rPr>
              <a:t>It describes how a prior belief of the distribution of certain physical parameters will be updated to the posterior distribution after comparing theory with new experimental data, as encoded in the likelihood fun</a:t>
            </a:r>
          </a:p>
          <a:p>
            <a:endParaRPr lang="en-US" b="0" i="0" u="none" strike="noStrike" dirty="0">
              <a:effectLst/>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i</a:t>
            </a:r>
            <a:r>
              <a:rPr lang="en-US" dirty="0">
                <a:solidFill>
                  <a:srgbClr val="000000"/>
                </a:solidFill>
                <a:effectLst/>
                <a:latin typeface="Monaco" pitchFamily="2" charset="77"/>
              </a:rPr>
              <a:t>)}(\</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{x}|\</a:t>
            </a:r>
            <a:r>
              <a:rPr lang="en-US" dirty="0" err="1">
                <a:solidFill>
                  <a:srgbClr val="000000"/>
                </a:solidFill>
                <a:effectLst/>
                <a:latin typeface="Monaco" pitchFamily="2" charset="77"/>
              </a:rPr>
              <a:t>mathbf</a:t>
            </a:r>
            <a:r>
              <a:rPr lang="en-US" dirty="0">
                <a:solidFill>
                  <a:srgbClr val="000000"/>
                </a:solidFill>
                <a:effectLst/>
                <a:latin typeface="Monaco" pitchFamily="2" charset="77"/>
              </a:rPr>
              <a:t>{y}_{\exp}) = \frac{\</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i</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{y}_{\exp}|\</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boldsymbol</a:t>
            </a:r>
            <a:r>
              <a:rPr lang="en-US" dirty="0">
                <a:solidFill>
                  <a:srgbClr val="000000"/>
                </a:solidFill>
                <a:effectLst/>
                <a:latin typeface="Monaco" pitchFamily="2" charset="77"/>
              </a:rPr>
              <a:t>{x})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{P}^{(</a:t>
            </a:r>
            <a:r>
              <a:rPr lang="en-US" dirty="0" err="1">
                <a:solidFill>
                  <a:srgbClr val="000000"/>
                </a:solidFill>
                <a:effectLst/>
                <a:latin typeface="Monaco" pitchFamily="2" charset="77"/>
              </a:rPr>
              <a:t>i</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{y}_{\exp})}</a:t>
            </a:r>
          </a:p>
          <a:p>
            <a:r>
              <a:rPr lang="en-US" b="0" i="0" u="none" strike="noStrike" dirty="0" err="1">
                <a:effectLst/>
                <a:latin typeface="Arial" panose="020B0604020202020204" pitchFamily="34" charset="0"/>
              </a:rPr>
              <a:t>ction</a:t>
            </a:r>
            <a:r>
              <a:rPr lang="en-US" b="0" i="0" u="none" strike="noStrike" dirty="0">
                <a:effectLst/>
                <a:latin typeface="Arial" panose="020B0604020202020204" pitchFamily="34" charset="0"/>
              </a:rPr>
              <a:t> that quantifies the model’s descriptive power</a:t>
            </a:r>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8</a:t>
            </a:fld>
            <a:endParaRPr lang="en-US"/>
          </a:p>
        </p:txBody>
      </p:sp>
    </p:spTree>
    <p:extLst>
      <p:ext uri="{BB962C8B-B14F-4D97-AF65-F5344CB8AC3E}">
        <p14:creationId xmlns:p14="http://schemas.microsoft.com/office/powerpoint/2010/main" val="300374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some of the theoretical uncertainties ,  many new observables are proposed, for example rho is mainly sensitive to the initial condition, nucleon size sub-nucleon structure</a:t>
            </a:r>
          </a:p>
          <a:p>
            <a:endParaRPr lang="en-US" dirty="0"/>
          </a:p>
          <a:p>
            <a:r>
              <a:rPr lang="en-US" dirty="0"/>
              <a:t>Another observable is ratio of flow quantities of different isobar collisions,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\rho(v_n^2,[</a:t>
            </a:r>
            <a:r>
              <a:rPr lang="en-US" dirty="0" err="1">
                <a:solidFill>
                  <a:srgbClr val="000000"/>
                </a:solidFill>
                <a:effectLst/>
                <a:latin typeface="Monaco" pitchFamily="2" charset="77"/>
              </a:rPr>
              <a:t>p_t</a:t>
            </a:r>
            <a:r>
              <a:rPr lang="en-US" dirty="0">
                <a:solidFill>
                  <a:srgbClr val="000000"/>
                </a:solidFill>
                <a:effectLst/>
                <a:latin typeface="Monaco" pitchFamily="2" charset="77"/>
              </a:rPr>
              <a:t>])=\frac{\</a:t>
            </a:r>
            <a:r>
              <a:rPr lang="en-US" dirty="0" err="1">
                <a:solidFill>
                  <a:srgbClr val="000000"/>
                </a:solidFill>
                <a:effectLst/>
                <a:latin typeface="Monaco" pitchFamily="2" charset="77"/>
              </a:rPr>
              <a:t>langle</a:t>
            </a:r>
            <a:r>
              <a:rPr lang="en-US" dirty="0">
                <a:solidFill>
                  <a:srgbClr val="000000"/>
                </a:solidFill>
                <a:effectLst/>
                <a:latin typeface="Monaco" pitchFamily="2" charset="77"/>
              </a:rPr>
              <a:t>\delta v_n^2 \delta[</a:t>
            </a:r>
            <a:r>
              <a:rPr lang="en-US" dirty="0" err="1">
                <a:solidFill>
                  <a:srgbClr val="000000"/>
                </a:solidFill>
                <a:effectLst/>
                <a:latin typeface="Monaco" pitchFamily="2" charset="77"/>
              </a:rPr>
              <a:t>p_t</a:t>
            </a:r>
            <a:r>
              <a:rPr lang="en-US" dirty="0">
                <a:solidFill>
                  <a:srgbClr val="000000"/>
                </a:solidFill>
                <a:effectLst/>
                <a:latin typeface="Monaco" pitchFamily="2" charset="77"/>
              </a:rPr>
              <a:t>]\</a:t>
            </a:r>
            <a:r>
              <a:rPr lang="en-US" dirty="0" err="1">
                <a:solidFill>
                  <a:srgbClr val="000000"/>
                </a:solidFill>
                <a:effectLst/>
                <a:latin typeface="Monaco" pitchFamily="2" charset="77"/>
              </a:rPr>
              <a:t>rangle</a:t>
            </a:r>
            <a:r>
              <a:rPr lang="en-US" dirty="0">
                <a:solidFill>
                  <a:srgbClr val="000000"/>
                </a:solidFill>
                <a:effectLst/>
                <a:latin typeface="Monaco" pitchFamily="2" charset="77"/>
              </a:rPr>
              <a:t>}{\sqrt{\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(\delta v_n^2)^2\</a:t>
            </a:r>
            <a:r>
              <a:rPr lang="en-US" dirty="0" err="1">
                <a:solidFill>
                  <a:srgbClr val="000000"/>
                </a:solidFill>
                <a:effectLst/>
                <a:latin typeface="Monaco" pitchFamily="2" charset="77"/>
              </a:rPr>
              <a:t>rangle</a:t>
            </a:r>
            <a:r>
              <a:rPr lang="en-US" dirty="0">
                <a:solidFill>
                  <a:srgbClr val="000000"/>
                </a:solidFill>
                <a:effectLst/>
                <a:latin typeface="Monaco" pitchFamily="2" charset="77"/>
              </a:rPr>
              <a:t>\</a:t>
            </a:r>
            <a:r>
              <a:rPr lang="en-US" dirty="0" err="1">
                <a:solidFill>
                  <a:srgbClr val="000000"/>
                </a:solidFill>
                <a:effectLst/>
                <a:latin typeface="Monaco" pitchFamily="2" charset="77"/>
              </a:rPr>
              <a:t>langle</a:t>
            </a:r>
            <a:r>
              <a:rPr lang="en-US" dirty="0">
                <a:solidFill>
                  <a:srgbClr val="000000"/>
                </a:solidFill>
                <a:effectLst/>
                <a:latin typeface="Monaco" pitchFamily="2" charset="77"/>
              </a:rPr>
              <a:t> (\delta[</a:t>
            </a:r>
            <a:r>
              <a:rPr lang="en-US" dirty="0" err="1">
                <a:solidFill>
                  <a:srgbClr val="000000"/>
                </a:solidFill>
                <a:effectLst/>
                <a:latin typeface="Monaco" pitchFamily="2" charset="77"/>
              </a:rPr>
              <a:t>p_t</a:t>
            </a:r>
            <a:r>
              <a:rPr lang="en-US" dirty="0">
                <a:solidFill>
                  <a:srgbClr val="000000"/>
                </a:solidFill>
                <a:effectLst/>
                <a:latin typeface="Monaco" pitchFamily="2" charset="77"/>
              </a:rPr>
              <a:t>])^2\</a:t>
            </a:r>
            <a:r>
              <a:rPr lang="en-US" dirty="0" err="1">
                <a:solidFill>
                  <a:srgbClr val="000000"/>
                </a:solidFill>
                <a:effectLst/>
                <a:latin typeface="Monaco" pitchFamily="2" charset="77"/>
              </a:rPr>
              <a:t>rangle</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9</a:t>
            </a:fld>
            <a:endParaRPr lang="en-US"/>
          </a:p>
        </p:txBody>
      </p:sp>
    </p:spTree>
    <p:extLst>
      <p:ext uri="{BB962C8B-B14F-4D97-AF65-F5344CB8AC3E}">
        <p14:creationId xmlns:p14="http://schemas.microsoft.com/office/powerpoint/2010/main" val="222126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Because of the geometry of nucleus-nucleus collisions, non-central collisions have enormous amount of orbital angular momentum 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This is one discovery during the last decade that has open a new window to many new properties of QGP, and many theoretical studies,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rgbClr val="000000"/>
                </a:solidFill>
                <a:effectLst/>
                <a:latin typeface="Monaco" pitchFamily="2" charset="77"/>
              </a:rPr>
              <a:t>P_q</a:t>
            </a:r>
            <a:r>
              <a:rPr lang="en-US" dirty="0">
                <a:solidFill>
                  <a:srgbClr val="000000"/>
                </a:solidFill>
                <a:effectLst/>
                <a:latin typeface="Monaco" pitchFamily="2" charset="77"/>
              </a:rPr>
              <a:t>\</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-\pi\frac{\mu p}{m_q^2}\sim \frac{\omega}{T}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\rho_{00}\</a:t>
            </a:r>
            <a:r>
              <a:rPr lang="en-US" dirty="0" err="1">
                <a:solidFill>
                  <a:srgbClr val="000000"/>
                </a:solidFill>
                <a:effectLst/>
                <a:latin typeface="Monaco" pitchFamily="2" charset="77"/>
              </a:rPr>
              <a:t>approx</a:t>
            </a:r>
            <a:r>
              <a:rPr lang="en-US" dirty="0">
                <a:solidFill>
                  <a:srgbClr val="000000"/>
                </a:solidFill>
                <a:effectLst/>
                <a:latin typeface="Monaco" pitchFamily="2" charset="77"/>
              </a:rPr>
              <a:t> \frac{1}{3}+\frac{g_\phi^2}{m_\phi^2 T_{\rm eff}^2}(C_1B^2\phi +C_2 E^2_\phi)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cal</a:t>
            </a:r>
            <a:r>
              <a:rPr lang="en-US" dirty="0">
                <a:solidFill>
                  <a:srgbClr val="000000"/>
                </a:solidFill>
                <a:effectLst/>
                <a:latin typeface="Monaco" pitchFamily="2" charset="77"/>
              </a:rPr>
              <a:t> R}=\</a:t>
            </a:r>
            <a:r>
              <a:rPr lang="en-US" dirty="0" err="1">
                <a:solidFill>
                  <a:srgbClr val="000000"/>
                </a:solidFill>
                <a:effectLst/>
                <a:latin typeface="Monaco" pitchFamily="2" charset="77"/>
              </a:rPr>
              <a:t>langle</a:t>
            </a:r>
            <a:r>
              <a:rPr lang="en-US" dirty="0">
                <a:solidFill>
                  <a:srgbClr val="000000"/>
                </a:solidFill>
                <a:effectLst/>
                <a:latin typeface="Monaco" pitchFamily="2" charset="77"/>
              </a:rPr>
              <a:t>\frac{\</a:t>
            </a:r>
            <a:r>
              <a:rPr lang="en-US" dirty="0" err="1">
                <a:solidFill>
                  <a:srgbClr val="000000"/>
                </a:solidFill>
                <a:effectLst/>
                <a:latin typeface="Monaco" pitchFamily="2" charset="77"/>
              </a:rPr>
              <a:t>vec</a:t>
            </a:r>
            <a:r>
              <a:rPr lang="en-US" dirty="0">
                <a:solidFill>
                  <a:srgbClr val="000000"/>
                </a:solidFill>
                <a:effectLst/>
                <a:latin typeface="Monaco" pitchFamily="2" charset="77"/>
              </a:rPr>
              <a:t>\omega\</a:t>
            </a:r>
            <a:r>
              <a:rPr lang="en-US" dirty="0" err="1">
                <a:solidFill>
                  <a:srgbClr val="000000"/>
                </a:solidFill>
                <a:effectLst/>
                <a:latin typeface="Monaco" pitchFamily="2" charset="77"/>
              </a:rPr>
              <a:t>cdot</a:t>
            </a:r>
            <a:r>
              <a:rPr lang="en-US" dirty="0">
                <a:solidFill>
                  <a:srgbClr val="000000"/>
                </a:solidFill>
                <a:effectLst/>
                <a:latin typeface="Monaco" pitchFamily="2" charset="77"/>
              </a:rPr>
              <a:t>(\hat t\times \</a:t>
            </a:r>
            <a:r>
              <a:rPr lang="en-US" dirty="0" err="1">
                <a:solidFill>
                  <a:srgbClr val="000000"/>
                </a:solidFill>
                <a:effectLst/>
                <a:latin typeface="Monaco" pitchFamily="2" charset="77"/>
              </a:rPr>
              <a:t>vec</a:t>
            </a:r>
            <a:r>
              <a:rPr lang="en-US" dirty="0">
                <a:solidFill>
                  <a:srgbClr val="000000"/>
                </a:solidFill>
                <a:effectLst/>
                <a:latin typeface="Monaco" pitchFamily="2" charset="77"/>
              </a:rPr>
              <a:t> v)}{|\hat t\times v|}\</a:t>
            </a:r>
            <a:r>
              <a:rPr lang="en-US" dirty="0" err="1">
                <a:solidFill>
                  <a:srgbClr val="000000"/>
                </a:solidFill>
                <a:effectLst/>
                <a:latin typeface="Monaco" pitchFamily="2" charset="77"/>
              </a:rPr>
              <a:t>rangle</a:t>
            </a: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FF2E704F-9891-C847-A76D-EBF34C60403C}" type="slidenum">
              <a:rPr lang="en-US" smtClean="0"/>
              <a:pPr/>
              <a:t>11</a:t>
            </a:fld>
            <a:endParaRPr lang="en-US"/>
          </a:p>
        </p:txBody>
      </p:sp>
    </p:spTree>
    <p:extLst>
      <p:ext uri="{BB962C8B-B14F-4D97-AF65-F5344CB8AC3E}">
        <p14:creationId xmlns:p14="http://schemas.microsoft.com/office/powerpoint/2010/main" val="3367980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probe QGP properties at short length scale, one needs hard and EM probes </a:t>
            </a:r>
          </a:p>
        </p:txBody>
      </p:sp>
      <p:sp>
        <p:nvSpPr>
          <p:cNvPr id="4" name="Slide Number Placeholder 3"/>
          <p:cNvSpPr>
            <a:spLocks noGrp="1"/>
          </p:cNvSpPr>
          <p:nvPr>
            <p:ph type="sldNum" sz="quarter" idx="10"/>
          </p:nvPr>
        </p:nvSpPr>
        <p:spPr/>
        <p:txBody>
          <a:bodyPr/>
          <a:lstStyle/>
          <a:p>
            <a:fld id="{FF2E704F-9891-C847-A76D-EBF34C60403C}" type="slidenum">
              <a:rPr lang="en-US" smtClean="0"/>
              <a:pPr/>
              <a:t>12</a:t>
            </a:fld>
            <a:endParaRPr lang="en-US"/>
          </a:p>
        </p:txBody>
      </p:sp>
    </p:spTree>
    <p:extLst>
      <p:ext uri="{BB962C8B-B14F-4D97-AF65-F5344CB8AC3E}">
        <p14:creationId xmlns:p14="http://schemas.microsoft.com/office/powerpoint/2010/main" val="109696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176512-B387-DC46-9310-752A4E71A7D6}"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820505-B1A0-694B-A66A-EA1C65EF750E}"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D49BE5-E869-7142-99B4-216E348231D0}"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xfrm>
            <a:off x="11788279" y="6464300"/>
            <a:ext cx="237035" cy="260351"/>
          </a:xfrm>
          <a:prstGeom prst="rect">
            <a:avLst/>
          </a:prstGeom>
          <a:ln cap="rnd">
            <a:round/>
          </a:ln>
        </p:spPr>
        <p:txBody>
          <a:bodyPr lIns="76200" tIns="76200" rIns="76200" bIns="76200" anchor="ctr"/>
          <a:lstStyle>
            <a:lvl1pPr algn="r">
              <a:defRPr sz="12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659278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471DC-9234-7B49-8010-0B2D65F78A6D}"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47200" y="6492876"/>
            <a:ext cx="2844800" cy="365125"/>
          </a:xfrm>
        </p:spPr>
        <p:txBody>
          <a:bodyPr/>
          <a:lstStyle/>
          <a:p>
            <a:fld id="{1B9BAA04-AEB2-8147-AF42-90F4B81582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01388C-72D7-5B41-982B-8B5F08F4AC75}" type="datetime1">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5F5B00-0211-6449-99B3-957F7B3A9C75}" type="datetime1">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BD624-006A-6D4C-A1CE-C7CF6B1E9597}" type="datetime1">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DD0199-2BAB-0A4C-8AAE-FD34BC0C5FF4}" type="datetime1">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434FF-59F9-6D46-89C9-B009B085FE0B}" type="datetime1">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0C8324-D06F-844B-8F4A-B042D2E3CC95}" type="datetime1">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4B391-616A-EC44-B92E-CB0F4AE913D0}" type="datetime1">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BAA04-AEB2-8147-AF42-90F4B81582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89000">
              <a:srgbClr val="00022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380068" y="649128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4504F-F647-2B47-B5CB-298A5EBA19B4}" type="datetime1">
              <a:rPr lang="en-US" smtClean="0"/>
              <a:t>4/21/24</a:t>
            </a:fld>
            <a:endParaRPr lang="en-US"/>
          </a:p>
        </p:txBody>
      </p:sp>
      <p:sp>
        <p:nvSpPr>
          <p:cNvPr id="5" name="Footer Placeholder 4"/>
          <p:cNvSpPr>
            <a:spLocks noGrp="1"/>
          </p:cNvSpPr>
          <p:nvPr>
            <p:ph type="ftr" sz="quarter" idx="3"/>
          </p:nvPr>
        </p:nvSpPr>
        <p:spPr>
          <a:xfrm>
            <a:off x="3903135" y="649128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542212" y="6507164"/>
            <a:ext cx="2844800" cy="365125"/>
          </a:xfrm>
          <a:prstGeom prst="rect">
            <a:avLst/>
          </a:prstGeom>
        </p:spPr>
        <p:txBody>
          <a:bodyPr vert="horz" lIns="91440" tIns="45720" rIns="91440" bIns="45720" rtlCol="0" anchor="ctr"/>
          <a:lstStyle>
            <a:lvl1pPr algn="r">
              <a:defRPr sz="1400">
                <a:solidFill>
                  <a:srgbClr val="FFEAAB"/>
                </a:solidFill>
              </a:defRPr>
            </a:lvl1pPr>
          </a:lstStyle>
          <a:p>
            <a:fld id="{1B9BAA04-AEB2-8147-AF42-90F4B815825D}" type="slidenum">
              <a:rPr lang="en-US" smtClean="0"/>
              <a:pPr/>
              <a:t>‹#›</a:t>
            </a:fld>
            <a:endParaRPr lang="en-US" dirty="0"/>
          </a:p>
        </p:txBody>
      </p:sp>
      <p:sp>
        <p:nvSpPr>
          <p:cNvPr id="2" name="Title Placeholder 1"/>
          <p:cNvSpPr>
            <a:spLocks noGrp="1"/>
          </p:cNvSpPr>
          <p:nvPr>
            <p:ph type="title"/>
          </p:nvPr>
        </p:nvSpPr>
        <p:spPr>
          <a:xfrm>
            <a:off x="2" y="1"/>
            <a:ext cx="12191999" cy="10619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388100"/>
            <a:ext cx="1380067"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ftr="0" dt="0"/>
  <p:txStyles>
    <p:titleStyle>
      <a:lvl1pPr algn="ctr" defTabSz="457200" rtl="0" eaLnBrk="1" latinLnBrk="0" hangingPunct="1">
        <a:spcBef>
          <a:spcPct val="0"/>
        </a:spcBef>
        <a:buNone/>
        <a:defRPr sz="4400" b="1" kern="1200">
          <a:solidFill>
            <a:schemeClr val="bg1"/>
          </a:solidFill>
          <a:latin typeface="+mj-lt"/>
          <a:ea typeface="华文宋体"/>
          <a:cs typeface="华文宋体"/>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儷黑 Pro"/>
          <a:cs typeface="儷黑 Pro"/>
        </a:defRPr>
      </a:lvl1pPr>
      <a:lvl2pPr marL="742950" indent="-285750" algn="l" defTabSz="457200" rtl="0" eaLnBrk="1" latinLnBrk="0" hangingPunct="1">
        <a:spcBef>
          <a:spcPct val="20000"/>
        </a:spcBef>
        <a:buFont typeface="Arial"/>
        <a:buChar char="–"/>
        <a:defRPr sz="2800" kern="1200">
          <a:solidFill>
            <a:schemeClr val="bg1"/>
          </a:solidFill>
          <a:latin typeface="+mn-lt"/>
          <a:ea typeface="儷黑 Pro"/>
          <a:cs typeface="儷黑 Pro"/>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10" Type="http://schemas.openxmlformats.org/officeDocument/2006/relationships/image" Target="../media/image54.emf"/><Relationship Id="rId4" Type="http://schemas.openxmlformats.org/officeDocument/2006/relationships/image" Target="../media/image48.png"/><Relationship Id="rId9" Type="http://schemas.openxmlformats.org/officeDocument/2006/relationships/image" Target="../media/image53.emf"/></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emf"/><Relationship Id="rId4" Type="http://schemas.openxmlformats.org/officeDocument/2006/relationships/image" Target="../media/image60.png"/><Relationship Id="rId9" Type="http://schemas.openxmlformats.org/officeDocument/2006/relationships/image" Target="../media/image65.emf"/></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gif"/></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15.xml"/><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8.png"/><Relationship Id="rId2" Type="http://schemas.openxmlformats.org/officeDocument/2006/relationships/image" Target="../media/image83.emf"/><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slideLayout" Target="../slideLayouts/slideLayout2.xml"/><Relationship Id="rId7" Type="http://schemas.openxmlformats.org/officeDocument/2006/relationships/image" Target="../media/image90.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9.emf"/><Relationship Id="rId5" Type="http://schemas.openxmlformats.org/officeDocument/2006/relationships/image" Target="../media/image78.png"/><Relationship Id="rId10" Type="http://schemas.openxmlformats.org/officeDocument/2006/relationships/image" Target="../media/image93.emf"/><Relationship Id="rId4" Type="http://schemas.openxmlformats.org/officeDocument/2006/relationships/notesSlide" Target="../notesSlides/notesSlide16.xml"/><Relationship Id="rId9" Type="http://schemas.openxmlformats.org/officeDocument/2006/relationships/image" Target="../media/image92.emf"/></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emf"/><Relationship Id="rId4" Type="http://schemas.openxmlformats.org/officeDocument/2006/relationships/image" Target="../media/image95.emf"/></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emf"/><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emf"/><Relationship Id="rId9" Type="http://schemas.openxmlformats.org/officeDocument/2006/relationships/image" Target="../media/image10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hyperlink" Target="https://arxiv.org/abs/2002.02821" TargetMode="External"/><Relationship Id="rId3" Type="http://schemas.openxmlformats.org/officeDocument/2006/relationships/image" Target="../media/image16.png"/><Relationship Id="rId7" Type="http://schemas.openxmlformats.org/officeDocument/2006/relationships/hyperlink" Target="https://arxiv.org/abs/1309.525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arxiv.org/abs/1407.6387" TargetMode="External"/><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arxiv.org/abs/1812.0823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2.mp4"/><Relationship Id="rId7" Type="http://schemas.openxmlformats.org/officeDocument/2006/relationships/image" Target="../media/image24.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5DA2AE-1AE2-9248-9018-866A7069C355}"/>
              </a:ext>
            </a:extLst>
          </p:cNvPr>
          <p:cNvSpPr>
            <a:spLocks noGrp="1"/>
          </p:cNvSpPr>
          <p:nvPr>
            <p:ph type="sldNum" sz="quarter" idx="12"/>
          </p:nvPr>
        </p:nvSpPr>
        <p:spPr/>
        <p:txBody>
          <a:bodyPr/>
          <a:lstStyle/>
          <a:p>
            <a:fld id="{1B9BAA04-AEB2-8147-AF42-90F4B815825D}" type="slidenum">
              <a:rPr lang="en-US" smtClean="0"/>
              <a:pPr/>
              <a:t>1</a:t>
            </a:fld>
            <a:endParaRPr lang="en-US"/>
          </a:p>
        </p:txBody>
      </p:sp>
      <p:sp>
        <p:nvSpPr>
          <p:cNvPr id="7" name="TextBox 6">
            <a:extLst>
              <a:ext uri="{FF2B5EF4-FFF2-40B4-BE49-F238E27FC236}">
                <a16:creationId xmlns:a16="http://schemas.microsoft.com/office/drawing/2014/main" id="{9C1DB658-C90A-7C45-A515-055EB1437C34}"/>
              </a:ext>
            </a:extLst>
          </p:cNvPr>
          <p:cNvSpPr txBox="1"/>
          <p:nvPr/>
        </p:nvSpPr>
        <p:spPr>
          <a:xfrm>
            <a:off x="6967658" y="4293212"/>
            <a:ext cx="2916761" cy="461665"/>
          </a:xfrm>
          <a:prstGeom prst="rect">
            <a:avLst/>
          </a:prstGeom>
          <a:noFill/>
        </p:spPr>
        <p:txBody>
          <a:bodyPr wrap="none" rtlCol="0">
            <a:spAutoFit/>
          </a:bodyPr>
          <a:lstStyle/>
          <a:p>
            <a:r>
              <a:rPr lang="en-US" sz="2400" dirty="0">
                <a:solidFill>
                  <a:schemeClr val="bg1"/>
                </a:solidFill>
              </a:rPr>
              <a:t>Xin-Nian Wang (LBNL)</a:t>
            </a:r>
          </a:p>
        </p:txBody>
      </p:sp>
      <p:sp>
        <p:nvSpPr>
          <p:cNvPr id="14" name="TextBox 13">
            <a:extLst>
              <a:ext uri="{FF2B5EF4-FFF2-40B4-BE49-F238E27FC236}">
                <a16:creationId xmlns:a16="http://schemas.microsoft.com/office/drawing/2014/main" id="{F82A216C-9ACC-7E4B-B236-7B152D991848}"/>
              </a:ext>
            </a:extLst>
          </p:cNvPr>
          <p:cNvSpPr txBox="1"/>
          <p:nvPr/>
        </p:nvSpPr>
        <p:spPr>
          <a:xfrm>
            <a:off x="3215767" y="125603"/>
            <a:ext cx="8622740" cy="1077218"/>
          </a:xfrm>
          <a:prstGeom prst="rect">
            <a:avLst/>
          </a:prstGeom>
          <a:noFill/>
        </p:spPr>
        <p:txBody>
          <a:bodyPr wrap="square" rtlCol="0">
            <a:spAutoFit/>
          </a:bodyPr>
          <a:lstStyle/>
          <a:p>
            <a:pPr algn="r"/>
            <a:r>
              <a:rPr lang="en-US" sz="3200" dirty="0">
                <a:solidFill>
                  <a:schemeClr val="bg1"/>
                </a:solidFill>
              </a:rPr>
              <a:t>Exploring nuclear physics across energy scales Beijing, April 15 -27, 2024</a:t>
            </a:r>
          </a:p>
        </p:txBody>
      </p:sp>
      <p:grpSp>
        <p:nvGrpSpPr>
          <p:cNvPr id="6" name="Group 5">
            <a:extLst>
              <a:ext uri="{FF2B5EF4-FFF2-40B4-BE49-F238E27FC236}">
                <a16:creationId xmlns:a16="http://schemas.microsoft.com/office/drawing/2014/main" id="{7A152066-FE8F-3D7B-EA49-85F233C6F25C}"/>
              </a:ext>
            </a:extLst>
          </p:cNvPr>
          <p:cNvGrpSpPr/>
          <p:nvPr/>
        </p:nvGrpSpPr>
        <p:grpSpPr>
          <a:xfrm>
            <a:off x="-1347225" y="1386141"/>
            <a:ext cx="7133312" cy="5289297"/>
            <a:chOff x="2172138" y="735724"/>
            <a:chExt cx="6528937" cy="4725933"/>
          </a:xfrm>
        </p:grpSpPr>
        <p:grpSp>
          <p:nvGrpSpPr>
            <p:cNvPr id="9" name="Group 8">
              <a:extLst>
                <a:ext uri="{FF2B5EF4-FFF2-40B4-BE49-F238E27FC236}">
                  <a16:creationId xmlns:a16="http://schemas.microsoft.com/office/drawing/2014/main" id="{5B7FAE98-4F9F-ED0F-FA36-C78F7B4653AC}"/>
                </a:ext>
              </a:extLst>
            </p:cNvPr>
            <p:cNvGrpSpPr/>
            <p:nvPr/>
          </p:nvGrpSpPr>
          <p:grpSpPr>
            <a:xfrm>
              <a:off x="2172138" y="735724"/>
              <a:ext cx="6167654" cy="4725933"/>
              <a:chOff x="1930400" y="525517"/>
              <a:chExt cx="6167654" cy="4725933"/>
            </a:xfrm>
          </p:grpSpPr>
          <p:sp>
            <p:nvSpPr>
              <p:cNvPr id="16" name="AutoShape 2">
                <a:extLst>
                  <a:ext uri="{FF2B5EF4-FFF2-40B4-BE49-F238E27FC236}">
                    <a16:creationId xmlns:a16="http://schemas.microsoft.com/office/drawing/2014/main" id="{C3E051AF-A343-0D9B-25CC-6744D8A5C86C}"/>
                  </a:ext>
                </a:extLst>
              </p:cNvPr>
              <p:cNvSpPr>
                <a:spLocks noChangeAspect="1" noChangeArrowheads="1"/>
              </p:cNvSpPr>
              <p:nvPr/>
            </p:nvSpPr>
            <p:spPr bwMode="auto">
              <a:xfrm>
                <a:off x="1930400" y="1606550"/>
                <a:ext cx="4165600" cy="364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Oval 17">
                <a:extLst>
                  <a:ext uri="{FF2B5EF4-FFF2-40B4-BE49-F238E27FC236}">
                    <a16:creationId xmlns:a16="http://schemas.microsoft.com/office/drawing/2014/main" id="{569A07BC-9B3C-6288-1617-656760F517CE}"/>
                  </a:ext>
                </a:extLst>
              </p:cNvPr>
              <p:cNvSpPr/>
              <p:nvPr/>
            </p:nvSpPr>
            <p:spPr>
              <a:xfrm>
                <a:off x="3137171" y="525517"/>
                <a:ext cx="4960883" cy="4725933"/>
              </a:xfrm>
              <a:prstGeom prst="ellipse">
                <a:avLst/>
              </a:prstGeom>
              <a:gradFill flip="none" rotWithShape="1">
                <a:gsLst>
                  <a:gs pos="0">
                    <a:srgbClr val="FFC000"/>
                  </a:gs>
                  <a:gs pos="89000">
                    <a:srgbClr val="C00000"/>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C6DD6-C41E-B5A4-68AA-B9283EADAB17}"/>
                  </a:ext>
                </a:extLst>
              </p:cNvPr>
              <p:cNvCxnSpPr/>
              <p:nvPr/>
            </p:nvCxnSpPr>
            <p:spPr>
              <a:xfrm>
                <a:off x="5622791" y="1507524"/>
                <a:ext cx="0" cy="2471352"/>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AA4E284-023B-D732-8E78-C2CA192AF14A}"/>
                  </a:ext>
                </a:extLst>
              </p:cNvPr>
              <p:cNvCxnSpPr>
                <a:cxnSpLocks/>
              </p:cNvCxnSpPr>
              <p:nvPr/>
            </p:nvCxnSpPr>
            <p:spPr>
              <a:xfrm>
                <a:off x="5849332" y="1652807"/>
                <a:ext cx="13357" cy="2069219"/>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178538F-8E83-BC08-BB6E-B604D2D86D65}"/>
                  </a:ext>
                </a:extLst>
              </p:cNvPr>
              <p:cNvCxnSpPr>
                <a:cxnSpLocks/>
              </p:cNvCxnSpPr>
              <p:nvPr/>
            </p:nvCxnSpPr>
            <p:spPr>
              <a:xfrm>
                <a:off x="5393130" y="1681675"/>
                <a:ext cx="7707" cy="2166299"/>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D0F55AF-DCF7-C641-A889-0A1A64D16D9C}"/>
                  </a:ext>
                </a:extLst>
              </p:cNvPr>
              <p:cNvCxnSpPr>
                <a:cxnSpLocks/>
              </p:cNvCxnSpPr>
              <p:nvPr/>
            </p:nvCxnSpPr>
            <p:spPr>
              <a:xfrm>
                <a:off x="6068634" y="2000656"/>
                <a:ext cx="0" cy="152102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9B0E7FB-A3B7-4AAC-3E4F-A76F16540518}"/>
                  </a:ext>
                </a:extLst>
              </p:cNvPr>
              <p:cNvCxnSpPr>
                <a:cxnSpLocks/>
              </p:cNvCxnSpPr>
              <p:nvPr/>
            </p:nvCxnSpPr>
            <p:spPr>
              <a:xfrm>
                <a:off x="5170709" y="2000656"/>
                <a:ext cx="0" cy="1532238"/>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649D321-CB52-86D7-5C64-9C745C06957D}"/>
                  </a:ext>
                </a:extLst>
              </p:cNvPr>
              <p:cNvCxnSpPr>
                <a:cxnSpLocks/>
              </p:cNvCxnSpPr>
              <p:nvPr/>
            </p:nvCxnSpPr>
            <p:spPr>
              <a:xfrm flipH="1">
                <a:off x="4957993" y="2705661"/>
                <a:ext cx="1319238"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4238923-8174-2C80-68CB-185BF02D1BC4}"/>
                  </a:ext>
                </a:extLst>
              </p:cNvPr>
              <p:cNvCxnSpPr>
                <a:cxnSpLocks/>
              </p:cNvCxnSpPr>
              <p:nvPr/>
            </p:nvCxnSpPr>
            <p:spPr>
              <a:xfrm flipH="1">
                <a:off x="4957993" y="2981628"/>
                <a:ext cx="1319238"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0F6BBDA-6D0C-0909-13F5-286953D8EB7F}"/>
                  </a:ext>
                </a:extLst>
              </p:cNvPr>
              <p:cNvCxnSpPr>
                <a:cxnSpLocks/>
              </p:cNvCxnSpPr>
              <p:nvPr/>
            </p:nvCxnSpPr>
            <p:spPr>
              <a:xfrm flipH="1">
                <a:off x="4957993" y="2475002"/>
                <a:ext cx="1319238"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563F343-D653-BD6E-9899-DEF5638FC290}"/>
                  </a:ext>
                </a:extLst>
              </p:cNvPr>
              <p:cNvCxnSpPr>
                <a:cxnSpLocks/>
              </p:cNvCxnSpPr>
              <p:nvPr/>
            </p:nvCxnSpPr>
            <p:spPr>
              <a:xfrm flipH="1">
                <a:off x="5065722" y="2231986"/>
                <a:ext cx="1113083"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FC012D9-890E-C488-85D6-1871435EFA90}"/>
                  </a:ext>
                </a:extLst>
              </p:cNvPr>
              <p:cNvCxnSpPr>
                <a:cxnSpLocks/>
              </p:cNvCxnSpPr>
              <p:nvPr/>
            </p:nvCxnSpPr>
            <p:spPr>
              <a:xfrm flipH="1">
                <a:off x="5052302" y="3241476"/>
                <a:ext cx="1126503"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8687BA6-E12E-740D-02ED-8DC404F36E57}"/>
                  </a:ext>
                </a:extLst>
              </p:cNvPr>
              <p:cNvCxnSpPr>
                <a:cxnSpLocks/>
              </p:cNvCxnSpPr>
              <p:nvPr/>
            </p:nvCxnSpPr>
            <p:spPr>
              <a:xfrm flipH="1">
                <a:off x="5149054" y="2000656"/>
                <a:ext cx="919580"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1DEA0E7-714E-2B8C-063E-C718792B2287}"/>
                  </a:ext>
                </a:extLst>
              </p:cNvPr>
              <p:cNvCxnSpPr>
                <a:cxnSpLocks/>
              </p:cNvCxnSpPr>
              <p:nvPr/>
            </p:nvCxnSpPr>
            <p:spPr>
              <a:xfrm flipH="1">
                <a:off x="5128034" y="3496962"/>
                <a:ext cx="919580"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319CBE7-E4B4-7A0E-45DC-52211338FE44}"/>
                  </a:ext>
                </a:extLst>
              </p:cNvPr>
              <p:cNvCxnSpPr>
                <a:cxnSpLocks/>
              </p:cNvCxnSpPr>
              <p:nvPr/>
            </p:nvCxnSpPr>
            <p:spPr>
              <a:xfrm flipH="1">
                <a:off x="5357651" y="1754660"/>
                <a:ext cx="505038"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90795F5-3F37-F33D-8DEE-F57C69D8114D}"/>
                  </a:ext>
                </a:extLst>
              </p:cNvPr>
              <p:cNvCxnSpPr>
                <a:cxnSpLocks/>
              </p:cNvCxnSpPr>
              <p:nvPr/>
            </p:nvCxnSpPr>
            <p:spPr>
              <a:xfrm flipH="1">
                <a:off x="5286703" y="3717482"/>
                <a:ext cx="604448" cy="0"/>
              </a:xfrm>
              <a:prstGeom prst="line">
                <a:avLst/>
              </a:prstGeom>
              <a:ln w="444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D3A090A9-F6A5-1F41-3C6A-0C29937AED60}"/>
                  </a:ext>
                </a:extLst>
              </p:cNvPr>
              <p:cNvSpPr/>
              <p:nvPr/>
            </p:nvSpPr>
            <p:spPr>
              <a:xfrm>
                <a:off x="4957993" y="1230618"/>
                <a:ext cx="3140061" cy="3080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8C882B-CCB5-8F15-F6B1-EE7D768C4DFF}"/>
                  </a:ext>
                </a:extLst>
              </p:cNvPr>
              <p:cNvSpPr/>
              <p:nvPr/>
            </p:nvSpPr>
            <p:spPr>
              <a:xfrm>
                <a:off x="3137170" y="1186249"/>
                <a:ext cx="3140061" cy="3080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white wire with a black background&#10;&#10;Description automatically generated">
              <a:extLst>
                <a:ext uri="{FF2B5EF4-FFF2-40B4-BE49-F238E27FC236}">
                  <a16:creationId xmlns:a16="http://schemas.microsoft.com/office/drawing/2014/main" id="{6C481F0F-3D10-9FD6-7DB8-46ECD3BEDB5A}"/>
                </a:ext>
              </a:extLst>
            </p:cNvPr>
            <p:cNvPicPr>
              <a:picLocks noChangeAspect="1"/>
            </p:cNvPicPr>
            <p:nvPr/>
          </p:nvPicPr>
          <p:blipFill>
            <a:blip r:embed="rId2"/>
            <a:stretch>
              <a:fillRect/>
            </a:stretch>
          </p:blipFill>
          <p:spPr>
            <a:xfrm>
              <a:off x="2958048" y="1802902"/>
              <a:ext cx="5743027" cy="2408366"/>
            </a:xfrm>
            <a:prstGeom prst="rect">
              <a:avLst/>
            </a:prstGeom>
          </p:spPr>
        </p:pic>
      </p:grpSp>
      <p:pic>
        <p:nvPicPr>
          <p:cNvPr id="3" name="Picture 2">
            <a:extLst>
              <a:ext uri="{FF2B5EF4-FFF2-40B4-BE49-F238E27FC236}">
                <a16:creationId xmlns:a16="http://schemas.microsoft.com/office/drawing/2014/main" id="{7B390947-22A2-0D99-9983-8636B1CF96F1}"/>
              </a:ext>
            </a:extLst>
          </p:cNvPr>
          <p:cNvPicPr>
            <a:picLocks noChangeAspect="1"/>
          </p:cNvPicPr>
          <p:nvPr/>
        </p:nvPicPr>
        <p:blipFill>
          <a:blip r:embed="rId3"/>
          <a:stretch>
            <a:fillRect/>
          </a:stretch>
        </p:blipFill>
        <p:spPr>
          <a:xfrm>
            <a:off x="0" y="5007397"/>
            <a:ext cx="5693708" cy="1850603"/>
          </a:xfrm>
          <a:prstGeom prst="rect">
            <a:avLst/>
          </a:prstGeom>
        </p:spPr>
      </p:pic>
      <p:pic>
        <p:nvPicPr>
          <p:cNvPr id="5" name="Picture 3">
            <a:extLst>
              <a:ext uri="{FF2B5EF4-FFF2-40B4-BE49-F238E27FC236}">
                <a16:creationId xmlns:a16="http://schemas.microsoft.com/office/drawing/2014/main" id="{6200F698-750C-F140-BA85-83A4DD67D32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88100"/>
            <a:ext cx="1380067"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Title 1">
            <a:extLst>
              <a:ext uri="{FF2B5EF4-FFF2-40B4-BE49-F238E27FC236}">
                <a16:creationId xmlns:a16="http://schemas.microsoft.com/office/drawing/2014/main" id="{7A559665-CCDD-7741-8AD7-E85165C10F36}"/>
              </a:ext>
            </a:extLst>
          </p:cNvPr>
          <p:cNvSpPr>
            <a:spLocks noGrp="1"/>
          </p:cNvSpPr>
          <p:nvPr>
            <p:ph type="title"/>
          </p:nvPr>
        </p:nvSpPr>
        <p:spPr>
          <a:xfrm>
            <a:off x="3094725" y="1045276"/>
            <a:ext cx="8864824" cy="2533368"/>
          </a:xfrm>
        </p:spPr>
        <p:txBody>
          <a:bodyPr>
            <a:normAutofit/>
          </a:bodyPr>
          <a:lstStyle/>
          <a:p>
            <a:r>
              <a:rPr lang="en-US" sz="5400" dirty="0"/>
              <a:t>QGP Overview: Theory and Phenomenology</a:t>
            </a:r>
          </a:p>
        </p:txBody>
      </p:sp>
    </p:spTree>
    <p:extLst>
      <p:ext uri="{BB962C8B-B14F-4D97-AF65-F5344CB8AC3E}">
        <p14:creationId xmlns:p14="http://schemas.microsoft.com/office/powerpoint/2010/main" val="207667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29B6-2462-45FF-A128-F7DCC391E1AE}"/>
              </a:ext>
            </a:extLst>
          </p:cNvPr>
          <p:cNvSpPr>
            <a:spLocks noGrp="1"/>
          </p:cNvSpPr>
          <p:nvPr>
            <p:ph type="title"/>
          </p:nvPr>
        </p:nvSpPr>
        <p:spPr/>
        <p:txBody>
          <a:bodyPr/>
          <a:lstStyle/>
          <a:p>
            <a:r>
              <a:rPr lang="en-US" dirty="0"/>
              <a:t>Nuclear structure at multi-scales in UPC &amp; DIS</a:t>
            </a:r>
          </a:p>
        </p:txBody>
      </p:sp>
      <p:sp>
        <p:nvSpPr>
          <p:cNvPr id="4" name="Slide Number Placeholder 3">
            <a:extLst>
              <a:ext uri="{FF2B5EF4-FFF2-40B4-BE49-F238E27FC236}">
                <a16:creationId xmlns:a16="http://schemas.microsoft.com/office/drawing/2014/main" id="{5B33886F-0A78-7ADC-1BDA-ADB91E7BD706}"/>
              </a:ext>
            </a:extLst>
          </p:cNvPr>
          <p:cNvSpPr>
            <a:spLocks noGrp="1"/>
          </p:cNvSpPr>
          <p:nvPr>
            <p:ph type="sldNum" sz="quarter" idx="12"/>
          </p:nvPr>
        </p:nvSpPr>
        <p:spPr/>
        <p:txBody>
          <a:bodyPr/>
          <a:lstStyle/>
          <a:p>
            <a:fld id="{1B9BAA04-AEB2-8147-AF42-90F4B815825D}" type="slidenum">
              <a:rPr lang="en-US" smtClean="0"/>
              <a:pPr/>
              <a:t>10</a:t>
            </a:fld>
            <a:endParaRPr lang="en-US"/>
          </a:p>
        </p:txBody>
      </p:sp>
      <p:pic>
        <p:nvPicPr>
          <p:cNvPr id="6" name="Picture 5" descr="A graph of a function&#10;&#10;Description automatically generated with medium confidence">
            <a:extLst>
              <a:ext uri="{FF2B5EF4-FFF2-40B4-BE49-F238E27FC236}">
                <a16:creationId xmlns:a16="http://schemas.microsoft.com/office/drawing/2014/main" id="{A2615F2D-42AE-06C3-6A39-8CA02AD0F06C}"/>
              </a:ext>
            </a:extLst>
          </p:cNvPr>
          <p:cNvPicPr>
            <a:picLocks noChangeAspect="1"/>
          </p:cNvPicPr>
          <p:nvPr/>
        </p:nvPicPr>
        <p:blipFill>
          <a:blip r:embed="rId2"/>
          <a:stretch>
            <a:fillRect/>
          </a:stretch>
        </p:blipFill>
        <p:spPr>
          <a:xfrm>
            <a:off x="6008258" y="2544753"/>
            <a:ext cx="5423745" cy="4046436"/>
          </a:xfrm>
          <a:prstGeom prst="rect">
            <a:avLst/>
          </a:prstGeom>
        </p:spPr>
      </p:pic>
      <p:pic>
        <p:nvPicPr>
          <p:cNvPr id="47" name="Picture 46">
            <a:extLst>
              <a:ext uri="{FF2B5EF4-FFF2-40B4-BE49-F238E27FC236}">
                <a16:creationId xmlns:a16="http://schemas.microsoft.com/office/drawing/2014/main" id="{0B706DFB-2CCA-92E6-15A2-1381A9336C6F}"/>
              </a:ext>
            </a:extLst>
          </p:cNvPr>
          <p:cNvPicPr>
            <a:picLocks noChangeAspect="1"/>
          </p:cNvPicPr>
          <p:nvPr/>
        </p:nvPicPr>
        <p:blipFill>
          <a:blip r:embed="rId3"/>
          <a:stretch>
            <a:fillRect/>
          </a:stretch>
        </p:blipFill>
        <p:spPr>
          <a:xfrm>
            <a:off x="6986314" y="1074807"/>
            <a:ext cx="815935" cy="1105460"/>
          </a:xfrm>
          <a:prstGeom prst="rect">
            <a:avLst/>
          </a:prstGeom>
        </p:spPr>
      </p:pic>
      <p:pic>
        <p:nvPicPr>
          <p:cNvPr id="52" name="Picture 51" descr="A blue and yellow dots&#10;&#10;Description automatically generated with medium confidence">
            <a:extLst>
              <a:ext uri="{FF2B5EF4-FFF2-40B4-BE49-F238E27FC236}">
                <a16:creationId xmlns:a16="http://schemas.microsoft.com/office/drawing/2014/main" id="{485666A0-D43A-BBB6-CB5B-E81F75820D2C}"/>
              </a:ext>
            </a:extLst>
          </p:cNvPr>
          <p:cNvPicPr>
            <a:picLocks noChangeAspect="1"/>
          </p:cNvPicPr>
          <p:nvPr/>
        </p:nvPicPr>
        <p:blipFill>
          <a:blip r:embed="rId4"/>
          <a:stretch>
            <a:fillRect/>
          </a:stretch>
        </p:blipFill>
        <p:spPr>
          <a:xfrm>
            <a:off x="10622564" y="1510000"/>
            <a:ext cx="532113" cy="586689"/>
          </a:xfrm>
          <a:prstGeom prst="rect">
            <a:avLst/>
          </a:prstGeom>
        </p:spPr>
      </p:pic>
      <p:pic>
        <p:nvPicPr>
          <p:cNvPr id="54" name="Picture 53" descr="A rainbow colored figure&#10;&#10;Description automatically generated">
            <a:extLst>
              <a:ext uri="{FF2B5EF4-FFF2-40B4-BE49-F238E27FC236}">
                <a16:creationId xmlns:a16="http://schemas.microsoft.com/office/drawing/2014/main" id="{1BD22D6F-E6C6-1809-29CE-46B432085E97}"/>
              </a:ext>
            </a:extLst>
          </p:cNvPr>
          <p:cNvPicPr>
            <a:picLocks noChangeAspect="1"/>
          </p:cNvPicPr>
          <p:nvPr/>
        </p:nvPicPr>
        <p:blipFill>
          <a:blip r:embed="rId5"/>
          <a:stretch>
            <a:fillRect/>
          </a:stretch>
        </p:blipFill>
        <p:spPr>
          <a:xfrm>
            <a:off x="7965537" y="1190937"/>
            <a:ext cx="717101" cy="942074"/>
          </a:xfrm>
          <a:prstGeom prst="rect">
            <a:avLst/>
          </a:prstGeom>
        </p:spPr>
      </p:pic>
      <p:grpSp>
        <p:nvGrpSpPr>
          <p:cNvPr id="59" name="Group 58">
            <a:extLst>
              <a:ext uri="{FF2B5EF4-FFF2-40B4-BE49-F238E27FC236}">
                <a16:creationId xmlns:a16="http://schemas.microsoft.com/office/drawing/2014/main" id="{D3601C3B-82AC-B34A-75E6-39E2EAE9BD32}"/>
              </a:ext>
            </a:extLst>
          </p:cNvPr>
          <p:cNvGrpSpPr/>
          <p:nvPr/>
        </p:nvGrpSpPr>
        <p:grpSpPr>
          <a:xfrm>
            <a:off x="811462" y="1779327"/>
            <a:ext cx="3635128" cy="1641910"/>
            <a:chOff x="614837" y="1174891"/>
            <a:chExt cx="3635128" cy="1641910"/>
          </a:xfrm>
        </p:grpSpPr>
        <p:sp>
          <p:nvSpPr>
            <p:cNvPr id="58" name="Oval 57">
              <a:extLst>
                <a:ext uri="{FF2B5EF4-FFF2-40B4-BE49-F238E27FC236}">
                  <a16:creationId xmlns:a16="http://schemas.microsoft.com/office/drawing/2014/main" id="{66C9616A-55E4-32E4-E9E1-F8E91DC76163}"/>
                </a:ext>
              </a:extLst>
            </p:cNvPr>
            <p:cNvSpPr/>
            <p:nvPr/>
          </p:nvSpPr>
          <p:spPr>
            <a:xfrm>
              <a:off x="1692230" y="1641551"/>
              <a:ext cx="1521511" cy="335114"/>
            </a:xfrm>
            <a:prstGeom prst="ellipse">
              <a:avLst/>
            </a:prstGeom>
            <a:noFill/>
            <a:ln w="412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12">
              <a:extLst>
                <a:ext uri="{FF2B5EF4-FFF2-40B4-BE49-F238E27FC236}">
                  <a16:creationId xmlns:a16="http://schemas.microsoft.com/office/drawing/2014/main" id="{032DD659-2085-C3C7-8BB0-C2928FD87400}"/>
                </a:ext>
              </a:extLst>
            </p:cNvPr>
            <p:cNvSpPr>
              <a:spLocks/>
            </p:cNvSpPr>
            <p:nvPr/>
          </p:nvSpPr>
          <p:spPr bwMode="auto">
            <a:xfrm rot="663542">
              <a:off x="668029" y="1674121"/>
              <a:ext cx="1033618" cy="329808"/>
            </a:xfrm>
            <a:custGeom>
              <a:avLst/>
              <a:gdLst>
                <a:gd name="T0" fmla="*/ 0 w 720"/>
                <a:gd name="T1" fmla="*/ 384 h 384"/>
                <a:gd name="T2" fmla="*/ 96 w 720"/>
                <a:gd name="T3" fmla="*/ 192 h 384"/>
                <a:gd name="T4" fmla="*/ 240 w 720"/>
                <a:gd name="T5" fmla="*/ 336 h 384"/>
                <a:gd name="T6" fmla="*/ 336 w 720"/>
                <a:gd name="T7" fmla="*/ 144 h 384"/>
                <a:gd name="T8" fmla="*/ 480 w 720"/>
                <a:gd name="T9" fmla="*/ 240 h 384"/>
                <a:gd name="T10" fmla="*/ 528 w 720"/>
                <a:gd name="T11" fmla="*/ 48 h 384"/>
                <a:gd name="T12" fmla="*/ 672 w 720"/>
                <a:gd name="T13" fmla="*/ 144 h 384"/>
                <a:gd name="T14" fmla="*/ 720 w 72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84">
                  <a:moveTo>
                    <a:pt x="0" y="384"/>
                  </a:moveTo>
                  <a:cubicBezTo>
                    <a:pt x="28" y="292"/>
                    <a:pt x="56" y="200"/>
                    <a:pt x="96" y="192"/>
                  </a:cubicBezTo>
                  <a:cubicBezTo>
                    <a:pt x="136" y="184"/>
                    <a:pt x="200" y="344"/>
                    <a:pt x="240" y="336"/>
                  </a:cubicBezTo>
                  <a:cubicBezTo>
                    <a:pt x="280" y="328"/>
                    <a:pt x="296" y="160"/>
                    <a:pt x="336" y="144"/>
                  </a:cubicBezTo>
                  <a:cubicBezTo>
                    <a:pt x="376" y="128"/>
                    <a:pt x="448" y="256"/>
                    <a:pt x="480" y="240"/>
                  </a:cubicBezTo>
                  <a:cubicBezTo>
                    <a:pt x="512" y="224"/>
                    <a:pt x="496" y="64"/>
                    <a:pt x="528" y="48"/>
                  </a:cubicBezTo>
                  <a:cubicBezTo>
                    <a:pt x="560" y="32"/>
                    <a:pt x="640" y="152"/>
                    <a:pt x="672" y="144"/>
                  </a:cubicBezTo>
                  <a:cubicBezTo>
                    <a:pt x="704" y="136"/>
                    <a:pt x="712" y="68"/>
                    <a:pt x="720"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5" name="Oval 14">
              <a:extLst>
                <a:ext uri="{FF2B5EF4-FFF2-40B4-BE49-F238E27FC236}">
                  <a16:creationId xmlns:a16="http://schemas.microsoft.com/office/drawing/2014/main" id="{D6FC8341-BFCC-A35C-2BF6-FDCC83604840}"/>
                </a:ext>
              </a:extLst>
            </p:cNvPr>
            <p:cNvSpPr/>
            <p:nvPr/>
          </p:nvSpPr>
          <p:spPr>
            <a:xfrm rot="16200000">
              <a:off x="2234527" y="1761165"/>
              <a:ext cx="335114" cy="1523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631F65CB-5953-865B-5AF7-E72852D19D66}"/>
                </a:ext>
              </a:extLst>
            </p:cNvPr>
            <p:cNvCxnSpPr>
              <a:cxnSpLocks/>
            </p:cNvCxnSpPr>
            <p:nvPr/>
          </p:nvCxnSpPr>
          <p:spPr>
            <a:xfrm>
              <a:off x="1184838" y="2456569"/>
              <a:ext cx="538844" cy="0"/>
            </a:xfrm>
            <a:prstGeom prst="straightConnector1">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1EF77161-F8BA-9CB6-80A6-472AA55FB4EB}"/>
                </a:ext>
              </a:extLst>
            </p:cNvPr>
            <p:cNvSpPr/>
            <p:nvPr/>
          </p:nvSpPr>
          <p:spPr>
            <a:xfrm>
              <a:off x="3106411" y="1658737"/>
              <a:ext cx="146963" cy="2914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BBE379D-A049-4234-7CEA-289A4BAF79EF}"/>
                </a:ext>
              </a:extLst>
            </p:cNvPr>
            <p:cNvCxnSpPr>
              <a:cxnSpLocks/>
            </p:cNvCxnSpPr>
            <p:nvPr/>
          </p:nvCxnSpPr>
          <p:spPr>
            <a:xfrm flipV="1">
              <a:off x="3269759" y="1839024"/>
              <a:ext cx="726684" cy="1"/>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7001AB88-5F96-B165-644D-FA1566393BFC}"/>
                </a:ext>
              </a:extLst>
            </p:cNvPr>
            <p:cNvCxnSpPr>
              <a:cxnSpLocks/>
            </p:cNvCxnSpPr>
            <p:nvPr/>
          </p:nvCxnSpPr>
          <p:spPr>
            <a:xfrm>
              <a:off x="1178788" y="2578926"/>
              <a:ext cx="538844" cy="0"/>
            </a:xfrm>
            <a:prstGeom prst="straightConnector1">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D7467696-05C1-8D3D-55E6-8590FA8385CB}"/>
                </a:ext>
              </a:extLst>
            </p:cNvPr>
            <p:cNvCxnSpPr>
              <a:cxnSpLocks/>
            </p:cNvCxnSpPr>
            <p:nvPr/>
          </p:nvCxnSpPr>
          <p:spPr>
            <a:xfrm>
              <a:off x="3079111" y="2481749"/>
              <a:ext cx="538844" cy="0"/>
            </a:xfrm>
            <a:prstGeom prst="straightConnector1">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C2AAA8F-0C9E-B949-D5E1-19D10F574CF5}"/>
                </a:ext>
              </a:extLst>
            </p:cNvPr>
            <p:cNvCxnSpPr>
              <a:cxnSpLocks/>
            </p:cNvCxnSpPr>
            <p:nvPr/>
          </p:nvCxnSpPr>
          <p:spPr>
            <a:xfrm>
              <a:off x="3090599" y="2594820"/>
              <a:ext cx="538844" cy="0"/>
            </a:xfrm>
            <a:prstGeom prst="straightConnector1">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31BF569-63E5-C831-6C5B-465BF0AC7780}"/>
                </a:ext>
              </a:extLst>
            </p:cNvPr>
            <p:cNvSpPr txBox="1"/>
            <p:nvPr/>
          </p:nvSpPr>
          <p:spPr>
            <a:xfrm>
              <a:off x="614837" y="1221481"/>
              <a:ext cx="511679" cy="523220"/>
            </a:xfrm>
            <a:prstGeom prst="rect">
              <a:avLst/>
            </a:prstGeom>
            <a:noFill/>
          </p:spPr>
          <p:txBody>
            <a:bodyPr wrap="none" rtlCol="0">
              <a:spAutoFit/>
            </a:bodyPr>
            <a:lstStyle/>
            <a:p>
              <a:r>
                <a:rPr lang="en-US" sz="2800" dirty="0">
                  <a:solidFill>
                    <a:schemeClr val="bg1"/>
                  </a:solidFill>
                  <a:latin typeface="Symbol" pitchFamily="2" charset="2"/>
                  <a:cs typeface="Times New Roman" panose="02020603050405020304" pitchFamily="18" charset="0"/>
                </a:rPr>
                <a:t>g</a:t>
              </a:r>
              <a:r>
                <a:rPr lang="en-US" sz="2800" dirty="0">
                  <a:solidFill>
                    <a:schemeClr val="bg1"/>
                  </a:solidFill>
                </a:rPr>
                <a:t>*</a:t>
              </a:r>
            </a:p>
          </p:txBody>
        </p:sp>
        <p:sp>
          <p:nvSpPr>
            <p:cNvPr id="43" name="TextBox 42">
              <a:extLst>
                <a:ext uri="{FF2B5EF4-FFF2-40B4-BE49-F238E27FC236}">
                  <a16:creationId xmlns:a16="http://schemas.microsoft.com/office/drawing/2014/main" id="{8401CBD1-0997-2CC9-D23F-A260955D6DE9}"/>
                </a:ext>
              </a:extLst>
            </p:cNvPr>
            <p:cNvSpPr txBox="1"/>
            <p:nvPr/>
          </p:nvSpPr>
          <p:spPr>
            <a:xfrm>
              <a:off x="711198" y="2355136"/>
              <a:ext cx="362600" cy="461665"/>
            </a:xfrm>
            <a:prstGeom prst="rect">
              <a:avLst/>
            </a:prstGeom>
            <a:noFill/>
          </p:spPr>
          <p:txBody>
            <a:bodyPr wrap="none" rtlCol="0">
              <a:spAutoFit/>
            </a:bodyPr>
            <a:lstStyle/>
            <a:p>
              <a:r>
                <a:rPr lang="en-US" sz="2400" dirty="0">
                  <a:solidFill>
                    <a:schemeClr val="bg1"/>
                  </a:solidFill>
                </a:rPr>
                <a:t>A</a:t>
              </a:r>
            </a:p>
          </p:txBody>
        </p:sp>
        <p:sp>
          <p:nvSpPr>
            <p:cNvPr id="44" name="TextBox 43">
              <a:extLst>
                <a:ext uri="{FF2B5EF4-FFF2-40B4-BE49-F238E27FC236}">
                  <a16:creationId xmlns:a16="http://schemas.microsoft.com/office/drawing/2014/main" id="{F63AC25F-D9AB-ACEB-CB74-0F14F46505AC}"/>
                </a:ext>
              </a:extLst>
            </p:cNvPr>
            <p:cNvSpPr txBox="1"/>
            <p:nvPr/>
          </p:nvSpPr>
          <p:spPr>
            <a:xfrm>
              <a:off x="3674177" y="2288539"/>
              <a:ext cx="516488" cy="461665"/>
            </a:xfrm>
            <a:prstGeom prst="rect">
              <a:avLst/>
            </a:prstGeom>
            <a:noFill/>
          </p:spPr>
          <p:txBody>
            <a:bodyPr wrap="none" rtlCol="0">
              <a:spAutoFit/>
            </a:bodyPr>
            <a:lstStyle/>
            <a:p>
              <a:r>
                <a:rPr lang="en-US" sz="2400" dirty="0">
                  <a:solidFill>
                    <a:schemeClr val="bg1"/>
                  </a:solidFill>
                </a:rPr>
                <a:t>A*</a:t>
              </a:r>
            </a:p>
          </p:txBody>
        </p:sp>
        <p:sp>
          <p:nvSpPr>
            <p:cNvPr id="55" name="TextBox 54">
              <a:extLst>
                <a:ext uri="{FF2B5EF4-FFF2-40B4-BE49-F238E27FC236}">
                  <a16:creationId xmlns:a16="http://schemas.microsoft.com/office/drawing/2014/main" id="{C57BC9A5-BAB6-5227-31A3-B0402D4466A9}"/>
                </a:ext>
              </a:extLst>
            </p:cNvPr>
            <p:cNvSpPr txBox="1"/>
            <p:nvPr/>
          </p:nvSpPr>
          <p:spPr>
            <a:xfrm>
              <a:off x="3008920" y="1174891"/>
              <a:ext cx="1241045" cy="461665"/>
            </a:xfrm>
            <a:prstGeom prst="rect">
              <a:avLst/>
            </a:prstGeom>
            <a:noFill/>
          </p:spPr>
          <p:txBody>
            <a:bodyPr wrap="none" rtlCol="0">
              <a:spAutoFit/>
            </a:bodyPr>
            <a:lstStyle/>
            <a:p>
              <a:r>
                <a:rPr lang="en-US" sz="2400" dirty="0">
                  <a:solidFill>
                    <a:schemeClr val="bg1"/>
                  </a:solidFill>
                  <a:latin typeface="Symbol" pitchFamily="2" charset="2"/>
                </a:rPr>
                <a:t>r, f</a:t>
              </a:r>
              <a:r>
                <a:rPr lang="en-US" sz="2400" dirty="0">
                  <a:solidFill>
                    <a:schemeClr val="bg1"/>
                  </a:solidFill>
                </a:rPr>
                <a:t>, J/</a:t>
              </a:r>
              <a:r>
                <a:rPr lang="en-US" sz="2400" dirty="0">
                  <a:solidFill>
                    <a:schemeClr val="bg1"/>
                  </a:solidFill>
                  <a:latin typeface="Symbol" pitchFamily="2" charset="2"/>
                  <a:cs typeface="Times New Roman" panose="02020603050405020304" pitchFamily="18" charset="0"/>
                </a:rPr>
                <a:t>y</a:t>
              </a:r>
            </a:p>
          </p:txBody>
        </p:sp>
        <p:sp>
          <p:nvSpPr>
            <p:cNvPr id="16" name="Rounded Rectangle 15">
              <a:extLst>
                <a:ext uri="{FF2B5EF4-FFF2-40B4-BE49-F238E27FC236}">
                  <a16:creationId xmlns:a16="http://schemas.microsoft.com/office/drawing/2014/main" id="{D6F7CD34-2748-4888-3C50-2EDE96C7712D}"/>
                </a:ext>
              </a:extLst>
            </p:cNvPr>
            <p:cNvSpPr/>
            <p:nvPr/>
          </p:nvSpPr>
          <p:spPr>
            <a:xfrm>
              <a:off x="2317031" y="1528575"/>
              <a:ext cx="196031" cy="9006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0EB809C1-0871-BB35-CD4F-499CF680A8F5}"/>
              </a:ext>
            </a:extLst>
          </p:cNvPr>
          <p:cNvSpPr txBox="1"/>
          <p:nvPr/>
        </p:nvSpPr>
        <p:spPr>
          <a:xfrm>
            <a:off x="842619" y="1101347"/>
            <a:ext cx="3807453" cy="369332"/>
          </a:xfrm>
          <a:prstGeom prst="rect">
            <a:avLst/>
          </a:prstGeom>
          <a:noFill/>
        </p:spPr>
        <p:txBody>
          <a:bodyPr wrap="none" rtlCol="0">
            <a:spAutoFit/>
          </a:bodyPr>
          <a:lstStyle/>
          <a:p>
            <a:r>
              <a:rPr lang="en-US" dirty="0">
                <a:solidFill>
                  <a:schemeClr val="bg1"/>
                </a:solidFill>
              </a:rPr>
              <a:t>Vector meson production in UPC &amp; DIS</a:t>
            </a:r>
          </a:p>
        </p:txBody>
      </p:sp>
      <p:sp>
        <p:nvSpPr>
          <p:cNvPr id="61" name="TextBox 60">
            <a:extLst>
              <a:ext uri="{FF2B5EF4-FFF2-40B4-BE49-F238E27FC236}">
                <a16:creationId xmlns:a16="http://schemas.microsoft.com/office/drawing/2014/main" id="{4290CD14-34F2-DFB7-398F-FD01C2707F04}"/>
              </a:ext>
            </a:extLst>
          </p:cNvPr>
          <p:cNvSpPr txBox="1"/>
          <p:nvPr/>
        </p:nvSpPr>
        <p:spPr>
          <a:xfrm>
            <a:off x="672030" y="3719659"/>
            <a:ext cx="4282326" cy="461665"/>
          </a:xfrm>
          <a:prstGeom prst="rect">
            <a:avLst/>
          </a:prstGeom>
          <a:noFill/>
        </p:spPr>
        <p:txBody>
          <a:bodyPr wrap="none" rtlCol="0">
            <a:spAutoFit/>
          </a:bodyPr>
          <a:lstStyle/>
          <a:p>
            <a:r>
              <a:rPr lang="en-US" sz="2400" dirty="0">
                <a:solidFill>
                  <a:schemeClr val="bg1"/>
                </a:solidFill>
              </a:rPr>
              <a:t>Diffractive cross of </a:t>
            </a:r>
            <a:r>
              <a:rPr lang="en-US" sz="2400" dirty="0">
                <a:solidFill>
                  <a:schemeClr val="bg1"/>
                </a:solidFill>
                <a:latin typeface="Symbol" pitchFamily="2" charset="2"/>
              </a:rPr>
              <a:t>g</a:t>
            </a:r>
            <a:r>
              <a:rPr lang="en-US" sz="2400" dirty="0">
                <a:solidFill>
                  <a:schemeClr val="bg1"/>
                </a:solidFill>
              </a:rPr>
              <a:t>*+A </a:t>
            </a:r>
            <a:r>
              <a:rPr lang="en-US" sz="2400" dirty="0">
                <a:solidFill>
                  <a:schemeClr val="bg1"/>
                </a:solidFill>
                <a:sym typeface="Wingdings" pitchFamily="2" charset="2"/>
              </a:rPr>
              <a:t> V+A*</a:t>
            </a:r>
            <a:endParaRPr lang="en-US" sz="2400" dirty="0">
              <a:solidFill>
                <a:schemeClr val="bg1"/>
              </a:solidFill>
            </a:endParaRPr>
          </a:p>
        </p:txBody>
      </p:sp>
      <p:sp>
        <p:nvSpPr>
          <p:cNvPr id="62" name="TextBox 61">
            <a:extLst>
              <a:ext uri="{FF2B5EF4-FFF2-40B4-BE49-F238E27FC236}">
                <a16:creationId xmlns:a16="http://schemas.microsoft.com/office/drawing/2014/main" id="{97B2B510-2B99-80EB-14CC-7C8F8765D837}"/>
              </a:ext>
            </a:extLst>
          </p:cNvPr>
          <p:cNvSpPr txBox="1"/>
          <p:nvPr/>
        </p:nvSpPr>
        <p:spPr>
          <a:xfrm>
            <a:off x="719498" y="4309908"/>
            <a:ext cx="4159152" cy="400110"/>
          </a:xfrm>
          <a:prstGeom prst="rect">
            <a:avLst/>
          </a:prstGeom>
          <a:noFill/>
        </p:spPr>
        <p:txBody>
          <a:bodyPr wrap="none" rtlCol="0">
            <a:spAutoFit/>
          </a:bodyPr>
          <a:lstStyle/>
          <a:p>
            <a:r>
              <a:rPr lang="en-US" sz="2000" dirty="0">
                <a:solidFill>
                  <a:schemeClr val="bg1"/>
                </a:solidFill>
              </a:rPr>
              <a:t>Sensitive to nuclear shape at small |t|</a:t>
            </a:r>
          </a:p>
        </p:txBody>
      </p:sp>
      <p:sp>
        <p:nvSpPr>
          <p:cNvPr id="63" name="TextBox 62">
            <a:extLst>
              <a:ext uri="{FF2B5EF4-FFF2-40B4-BE49-F238E27FC236}">
                <a16:creationId xmlns:a16="http://schemas.microsoft.com/office/drawing/2014/main" id="{0DCBDCBF-B9F0-CE36-70BD-A6E8D9C8DBA6}"/>
              </a:ext>
            </a:extLst>
          </p:cNvPr>
          <p:cNvSpPr txBox="1"/>
          <p:nvPr/>
        </p:nvSpPr>
        <p:spPr>
          <a:xfrm>
            <a:off x="687121" y="4814152"/>
            <a:ext cx="4963154" cy="400110"/>
          </a:xfrm>
          <a:prstGeom prst="rect">
            <a:avLst/>
          </a:prstGeom>
          <a:noFill/>
        </p:spPr>
        <p:txBody>
          <a:bodyPr wrap="none" rtlCol="0">
            <a:spAutoFit/>
          </a:bodyPr>
          <a:lstStyle/>
          <a:p>
            <a:r>
              <a:rPr lang="en-US" sz="2000" dirty="0">
                <a:solidFill>
                  <a:schemeClr val="bg1"/>
                </a:solidFill>
              </a:rPr>
              <a:t>Sensitive to sub-nucleon structure at large |t|</a:t>
            </a:r>
          </a:p>
        </p:txBody>
      </p:sp>
      <p:sp>
        <p:nvSpPr>
          <p:cNvPr id="64" name="TextBox 63">
            <a:extLst>
              <a:ext uri="{FF2B5EF4-FFF2-40B4-BE49-F238E27FC236}">
                <a16:creationId xmlns:a16="http://schemas.microsoft.com/office/drawing/2014/main" id="{CD6BC750-6C9B-C275-E2F4-B897D4AD731B}"/>
              </a:ext>
            </a:extLst>
          </p:cNvPr>
          <p:cNvSpPr txBox="1"/>
          <p:nvPr/>
        </p:nvSpPr>
        <p:spPr>
          <a:xfrm>
            <a:off x="5989723" y="2123108"/>
            <a:ext cx="1524776" cy="369332"/>
          </a:xfrm>
          <a:prstGeom prst="rect">
            <a:avLst/>
          </a:prstGeom>
          <a:noFill/>
        </p:spPr>
        <p:txBody>
          <a:bodyPr wrap="none" rtlCol="0">
            <a:spAutoFit/>
          </a:bodyPr>
          <a:lstStyle/>
          <a:p>
            <a:r>
              <a:rPr lang="en-US" dirty="0">
                <a:solidFill>
                  <a:schemeClr val="bg1"/>
                </a:solidFill>
              </a:rPr>
              <a:t>Nuclear shape</a:t>
            </a:r>
          </a:p>
        </p:txBody>
      </p:sp>
      <p:sp>
        <p:nvSpPr>
          <p:cNvPr id="65" name="TextBox 64">
            <a:extLst>
              <a:ext uri="{FF2B5EF4-FFF2-40B4-BE49-F238E27FC236}">
                <a16:creationId xmlns:a16="http://schemas.microsoft.com/office/drawing/2014/main" id="{233F3D83-C99C-CCA4-6DB6-06D9FB48F961}"/>
              </a:ext>
            </a:extLst>
          </p:cNvPr>
          <p:cNvSpPr txBox="1"/>
          <p:nvPr/>
        </p:nvSpPr>
        <p:spPr>
          <a:xfrm>
            <a:off x="7439415" y="2144359"/>
            <a:ext cx="1931683" cy="369332"/>
          </a:xfrm>
          <a:prstGeom prst="rect">
            <a:avLst/>
          </a:prstGeom>
          <a:noFill/>
        </p:spPr>
        <p:txBody>
          <a:bodyPr wrap="none" rtlCol="0">
            <a:spAutoFit/>
          </a:bodyPr>
          <a:lstStyle/>
          <a:p>
            <a:r>
              <a:rPr lang="en-US" dirty="0">
                <a:solidFill>
                  <a:schemeClr val="bg1"/>
                </a:solidFill>
              </a:rPr>
              <a:t>Nucleon clustering</a:t>
            </a:r>
          </a:p>
        </p:txBody>
      </p:sp>
      <p:sp>
        <p:nvSpPr>
          <p:cNvPr id="66" name="TextBox 65">
            <a:extLst>
              <a:ext uri="{FF2B5EF4-FFF2-40B4-BE49-F238E27FC236}">
                <a16:creationId xmlns:a16="http://schemas.microsoft.com/office/drawing/2014/main" id="{F571E505-4811-DF55-BBF3-0F8F65F5F1BE}"/>
              </a:ext>
            </a:extLst>
          </p:cNvPr>
          <p:cNvSpPr txBox="1"/>
          <p:nvPr/>
        </p:nvSpPr>
        <p:spPr>
          <a:xfrm>
            <a:off x="9592446" y="2176188"/>
            <a:ext cx="2250168" cy="369332"/>
          </a:xfrm>
          <a:prstGeom prst="rect">
            <a:avLst/>
          </a:prstGeom>
          <a:noFill/>
        </p:spPr>
        <p:txBody>
          <a:bodyPr wrap="none" rtlCol="0">
            <a:spAutoFit/>
          </a:bodyPr>
          <a:lstStyle/>
          <a:p>
            <a:r>
              <a:rPr lang="en-US" dirty="0">
                <a:solidFill>
                  <a:schemeClr val="bg1"/>
                </a:solidFill>
              </a:rPr>
              <a:t>sub-nucleon structure</a:t>
            </a:r>
          </a:p>
        </p:txBody>
      </p:sp>
      <p:sp>
        <p:nvSpPr>
          <p:cNvPr id="68" name="TextBox 67">
            <a:extLst>
              <a:ext uri="{FF2B5EF4-FFF2-40B4-BE49-F238E27FC236}">
                <a16:creationId xmlns:a16="http://schemas.microsoft.com/office/drawing/2014/main" id="{8D8FC6AD-5351-8C21-77C3-9AA9A6257801}"/>
              </a:ext>
            </a:extLst>
          </p:cNvPr>
          <p:cNvSpPr txBox="1"/>
          <p:nvPr/>
        </p:nvSpPr>
        <p:spPr>
          <a:xfrm>
            <a:off x="643769" y="5420743"/>
            <a:ext cx="5258267" cy="646331"/>
          </a:xfrm>
          <a:prstGeom prst="rect">
            <a:avLst/>
          </a:prstGeom>
          <a:noFill/>
        </p:spPr>
        <p:txBody>
          <a:bodyPr wrap="square">
            <a:spAutoFit/>
          </a:bodyPr>
          <a:lstStyle/>
          <a:p>
            <a:r>
              <a:rPr lang="en-US" sz="1800" dirty="0" err="1">
                <a:solidFill>
                  <a:srgbClr val="FFC000"/>
                </a:solidFill>
              </a:rPr>
              <a:t>Mantysaari</a:t>
            </a:r>
            <a:r>
              <a:rPr lang="en-US" sz="1800" dirty="0">
                <a:solidFill>
                  <a:srgbClr val="FFC000"/>
                </a:solidFill>
              </a:rPr>
              <a:t>, </a:t>
            </a:r>
            <a:r>
              <a:rPr lang="en-US" sz="1800" dirty="0" err="1">
                <a:solidFill>
                  <a:srgbClr val="FFC000"/>
                </a:solidFill>
              </a:rPr>
              <a:t>Schenke</a:t>
            </a:r>
            <a:r>
              <a:rPr lang="en-US" sz="1800" dirty="0">
                <a:solidFill>
                  <a:srgbClr val="FFC000"/>
                </a:solidFill>
              </a:rPr>
              <a:t>, Chun</a:t>
            </a:r>
            <a:r>
              <a:rPr lang="zh-CN" altLang="en-US" sz="1800" dirty="0">
                <a:solidFill>
                  <a:srgbClr val="FFC000"/>
                </a:solidFill>
              </a:rPr>
              <a:t> </a:t>
            </a:r>
            <a:r>
              <a:rPr lang="en-US" sz="1800" dirty="0">
                <a:solidFill>
                  <a:srgbClr val="FFC000"/>
                </a:solidFill>
              </a:rPr>
              <a:t>Shen and </a:t>
            </a:r>
            <a:r>
              <a:rPr lang="en-US" sz="1800" dirty="0" err="1">
                <a:solidFill>
                  <a:srgbClr val="FFC000"/>
                </a:solidFill>
              </a:rPr>
              <a:t>Wenbin</a:t>
            </a:r>
            <a:r>
              <a:rPr lang="en-US" dirty="0">
                <a:solidFill>
                  <a:srgbClr val="FFC000"/>
                </a:solidFill>
              </a:rPr>
              <a:t> </a:t>
            </a:r>
            <a:r>
              <a:rPr lang="en-US" sz="1800" dirty="0">
                <a:solidFill>
                  <a:srgbClr val="FFC000"/>
                </a:solidFill>
              </a:rPr>
              <a:t>Zhao, PLB 833 (2022), 137348</a:t>
            </a:r>
            <a:r>
              <a:rPr lang="en-US" dirty="0">
                <a:solidFill>
                  <a:srgbClr val="FFC000"/>
                </a:solidFill>
              </a:rPr>
              <a:t>; </a:t>
            </a:r>
            <a:r>
              <a:rPr lang="en-US" sz="1800" dirty="0">
                <a:solidFill>
                  <a:srgbClr val="FFC000"/>
                </a:solidFill>
              </a:rPr>
              <a:t>PRL 131.062301</a:t>
            </a:r>
            <a:r>
              <a:rPr lang="en-US" altLang="zh-CN" sz="1800" dirty="0">
                <a:solidFill>
                  <a:srgbClr val="FFC000"/>
                </a:solidFill>
              </a:rPr>
              <a:t>.</a:t>
            </a:r>
            <a:endParaRPr lang="en-US" altLang="zh-CN" sz="1800" dirty="0">
              <a:solidFill>
                <a:srgbClr val="FFC000"/>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70" name="TextBox 69">
            <a:extLst>
              <a:ext uri="{FF2B5EF4-FFF2-40B4-BE49-F238E27FC236}">
                <a16:creationId xmlns:a16="http://schemas.microsoft.com/office/drawing/2014/main" id="{9B7E9FC8-9097-65B7-6860-3B914E5919C5}"/>
              </a:ext>
            </a:extLst>
          </p:cNvPr>
          <p:cNvSpPr txBox="1"/>
          <p:nvPr/>
        </p:nvSpPr>
        <p:spPr>
          <a:xfrm>
            <a:off x="8709864" y="2829924"/>
            <a:ext cx="2044955" cy="369332"/>
          </a:xfrm>
          <a:prstGeom prst="rect">
            <a:avLst/>
          </a:prstGeom>
          <a:noFill/>
        </p:spPr>
        <p:txBody>
          <a:bodyPr wrap="square">
            <a:spAutoFit/>
          </a:bodyPr>
          <a:lstStyle/>
          <a:p>
            <a:r>
              <a:rPr lang="en-US" dirty="0"/>
              <a:t>[</a:t>
            </a:r>
            <a:r>
              <a:rPr lang="en-US" dirty="0">
                <a:solidFill>
                  <a:srgbClr val="2C3EF4"/>
                </a:solidFill>
              </a:rPr>
              <a:t>arXiv:2312.07467]</a:t>
            </a:r>
          </a:p>
        </p:txBody>
      </p:sp>
      <p:cxnSp>
        <p:nvCxnSpPr>
          <p:cNvPr id="72" name="Straight Arrow Connector 71">
            <a:extLst>
              <a:ext uri="{FF2B5EF4-FFF2-40B4-BE49-F238E27FC236}">
                <a16:creationId xmlns:a16="http://schemas.microsoft.com/office/drawing/2014/main" id="{F2508EC3-6916-A2D0-17A8-88AB8027B2FF}"/>
              </a:ext>
            </a:extLst>
          </p:cNvPr>
          <p:cNvCxnSpPr>
            <a:cxnSpLocks/>
          </p:cNvCxnSpPr>
          <p:nvPr/>
        </p:nvCxnSpPr>
        <p:spPr>
          <a:xfrm>
            <a:off x="7394281" y="2293717"/>
            <a:ext cx="0" cy="665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96925F3F-B16D-8516-BF3C-EBE17040D77B}"/>
              </a:ext>
            </a:extLst>
          </p:cNvPr>
          <p:cNvCxnSpPr>
            <a:cxnSpLocks/>
          </p:cNvCxnSpPr>
          <p:nvPr/>
        </p:nvCxnSpPr>
        <p:spPr>
          <a:xfrm>
            <a:off x="10908028" y="2181060"/>
            <a:ext cx="0" cy="23315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9AC1A3C0-6EA3-5D43-B7B6-CD5C7BB2DDB8}"/>
              </a:ext>
            </a:extLst>
          </p:cNvPr>
          <p:cNvCxnSpPr>
            <a:cxnSpLocks/>
          </p:cNvCxnSpPr>
          <p:nvPr/>
        </p:nvCxnSpPr>
        <p:spPr>
          <a:xfrm>
            <a:off x="8324087" y="2211825"/>
            <a:ext cx="0" cy="665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05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defRPr/>
            </a:pPr>
            <a:r>
              <a:rPr lang="en-US" dirty="0">
                <a:cs typeface="+mj-cs"/>
              </a:rPr>
              <a:t>Spin dynamics in heavy-ion collisions</a:t>
            </a:r>
          </a:p>
        </p:txBody>
      </p:sp>
      <p:grpSp>
        <p:nvGrpSpPr>
          <p:cNvPr id="220292" name="Group 132"/>
          <p:cNvGrpSpPr>
            <a:grpSpLocks/>
          </p:cNvGrpSpPr>
          <p:nvPr/>
        </p:nvGrpSpPr>
        <p:grpSpPr bwMode="auto">
          <a:xfrm>
            <a:off x="1019837" y="889337"/>
            <a:ext cx="3195369" cy="2066505"/>
            <a:chOff x="1196" y="1680"/>
            <a:chExt cx="3027" cy="1922"/>
          </a:xfrm>
        </p:grpSpPr>
        <p:grpSp>
          <p:nvGrpSpPr>
            <p:cNvPr id="19464" name="Group 133"/>
            <p:cNvGrpSpPr>
              <a:grpSpLocks/>
            </p:cNvGrpSpPr>
            <p:nvPr/>
          </p:nvGrpSpPr>
          <p:grpSpPr bwMode="auto">
            <a:xfrm>
              <a:off x="1196" y="1680"/>
              <a:ext cx="3027" cy="1922"/>
              <a:chOff x="2635" y="2012"/>
              <a:chExt cx="3027" cy="1922"/>
            </a:xfrm>
          </p:grpSpPr>
          <p:sp>
            <p:nvSpPr>
              <p:cNvPr id="220294" name="Freeform 134"/>
              <p:cNvSpPr>
                <a:spLocks/>
              </p:cNvSpPr>
              <p:nvPr/>
            </p:nvSpPr>
            <p:spPr bwMode="auto">
              <a:xfrm rot="11267865">
                <a:off x="5122" y="2012"/>
                <a:ext cx="288" cy="265"/>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flatTx/>
              </a:bodyPr>
              <a:lstStyle/>
              <a:p>
                <a:pPr>
                  <a:defRPr/>
                </a:pPr>
                <a:endParaRPr lang="en-US"/>
              </a:p>
            </p:txBody>
          </p:sp>
          <p:sp>
            <p:nvSpPr>
              <p:cNvPr id="220295" name="Line 135"/>
              <p:cNvSpPr>
                <a:spLocks noChangeShapeType="1"/>
              </p:cNvSpPr>
              <p:nvPr/>
            </p:nvSpPr>
            <p:spPr bwMode="auto">
              <a:xfrm rot="467865" flipH="1">
                <a:off x="3588" y="2098"/>
                <a:ext cx="497" cy="789"/>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96" name="Line 136"/>
              <p:cNvSpPr>
                <a:spLocks noChangeShapeType="1"/>
              </p:cNvSpPr>
              <p:nvPr/>
            </p:nvSpPr>
            <p:spPr bwMode="auto">
              <a:xfrm rot="467865" flipH="1">
                <a:off x="3825" y="2129"/>
                <a:ext cx="487" cy="777"/>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97" name="Line 137"/>
              <p:cNvSpPr>
                <a:spLocks noChangeShapeType="1"/>
              </p:cNvSpPr>
              <p:nvPr/>
            </p:nvSpPr>
            <p:spPr bwMode="auto">
              <a:xfrm rot="467865">
                <a:off x="4007" y="2398"/>
                <a:ext cx="1631"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98" name="Line 138"/>
              <p:cNvSpPr>
                <a:spLocks noChangeShapeType="1"/>
              </p:cNvSpPr>
              <p:nvPr/>
            </p:nvSpPr>
            <p:spPr bwMode="auto">
              <a:xfrm rot="467865">
                <a:off x="3855" y="3169"/>
                <a:ext cx="1148"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99" name="AutoShape 139"/>
              <p:cNvSpPr>
                <a:spLocks noChangeArrowheads="1"/>
              </p:cNvSpPr>
              <p:nvPr/>
            </p:nvSpPr>
            <p:spPr bwMode="auto">
              <a:xfrm rot="467865">
                <a:off x="3073" y="2160"/>
                <a:ext cx="2589" cy="1529"/>
              </a:xfrm>
              <a:prstGeom prst="parallelogram">
                <a:avLst>
                  <a:gd name="adj" fmla="val 62823"/>
                </a:avLst>
              </a:prstGeom>
              <a:noFill/>
              <a:ln w="28575">
                <a:solidFill>
                  <a:schemeClr val="folHlink"/>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00" name="Line 140"/>
              <p:cNvSpPr>
                <a:spLocks noChangeShapeType="1"/>
              </p:cNvSpPr>
              <p:nvPr/>
            </p:nvSpPr>
            <p:spPr bwMode="auto">
              <a:xfrm rot="467865" flipH="1">
                <a:off x="2993" y="3196"/>
                <a:ext cx="208" cy="33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01" name="Line 141"/>
              <p:cNvSpPr>
                <a:spLocks noChangeShapeType="1"/>
              </p:cNvSpPr>
              <p:nvPr/>
            </p:nvSpPr>
            <p:spPr bwMode="auto">
              <a:xfrm rot="467865" flipH="1">
                <a:off x="3926" y="2147"/>
                <a:ext cx="604" cy="96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02" name="Freeform 142"/>
              <p:cNvSpPr>
                <a:spLocks/>
              </p:cNvSpPr>
              <p:nvPr/>
            </p:nvSpPr>
            <p:spPr bwMode="auto">
              <a:xfrm rot="11267865" flipV="1">
                <a:off x="3808" y="2973"/>
                <a:ext cx="203" cy="6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0303" name="Line 143"/>
              <p:cNvSpPr>
                <a:spLocks noChangeShapeType="1"/>
              </p:cNvSpPr>
              <p:nvPr/>
            </p:nvSpPr>
            <p:spPr bwMode="auto">
              <a:xfrm rot="467865" flipH="1">
                <a:off x="3699" y="2924"/>
                <a:ext cx="444" cy="706"/>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04" name="Text Box 144"/>
              <p:cNvSpPr txBox="1">
                <a:spLocks noChangeArrowheads="1"/>
              </p:cNvSpPr>
              <p:nvPr/>
            </p:nvSpPr>
            <p:spPr bwMode="auto">
              <a:xfrm rot="467865">
                <a:off x="2994" y="3572"/>
                <a:ext cx="224" cy="2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dirty="0">
                    <a:solidFill>
                      <a:schemeClr val="bg1"/>
                    </a:solidFill>
                  </a:rPr>
                  <a:t>x</a:t>
                </a:r>
              </a:p>
            </p:txBody>
          </p:sp>
          <p:sp>
            <p:nvSpPr>
              <p:cNvPr id="220305" name="Text Box 145"/>
              <p:cNvSpPr txBox="1">
                <a:spLocks noChangeArrowheads="1"/>
              </p:cNvSpPr>
              <p:nvPr/>
            </p:nvSpPr>
            <p:spPr bwMode="auto">
              <a:xfrm rot="467865">
                <a:off x="2635" y="3718"/>
                <a:ext cx="154" cy="2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dirty="0">
                    <a:solidFill>
                      <a:schemeClr val="bg1"/>
                    </a:solidFill>
                  </a:rPr>
                  <a:t>z</a:t>
                </a:r>
              </a:p>
            </p:txBody>
          </p:sp>
          <p:grpSp>
            <p:nvGrpSpPr>
              <p:cNvPr id="19480" name="Group 146"/>
              <p:cNvGrpSpPr>
                <a:grpSpLocks/>
              </p:cNvGrpSpPr>
              <p:nvPr/>
            </p:nvGrpSpPr>
            <p:grpSpPr bwMode="auto">
              <a:xfrm rot="467865">
                <a:off x="4611" y="2109"/>
                <a:ext cx="824" cy="858"/>
                <a:chOff x="3157" y="3025"/>
                <a:chExt cx="1026" cy="999"/>
              </a:xfrm>
            </p:grpSpPr>
            <p:grpSp>
              <p:nvGrpSpPr>
                <p:cNvPr id="19517" name="Group 147"/>
                <p:cNvGrpSpPr>
                  <a:grpSpLocks/>
                </p:cNvGrpSpPr>
                <p:nvPr/>
              </p:nvGrpSpPr>
              <p:grpSpPr bwMode="auto">
                <a:xfrm>
                  <a:off x="3157" y="3025"/>
                  <a:ext cx="1026" cy="999"/>
                  <a:chOff x="4130" y="2180"/>
                  <a:chExt cx="1026" cy="999"/>
                </a:xfrm>
              </p:grpSpPr>
              <p:sp>
                <p:nvSpPr>
                  <p:cNvPr id="220308" name="Oval 148"/>
                  <p:cNvSpPr>
                    <a:spLocks noChangeArrowheads="1"/>
                  </p:cNvSpPr>
                  <p:nvPr/>
                </p:nvSpPr>
                <p:spPr bwMode="auto">
                  <a:xfrm>
                    <a:off x="4148" y="2179"/>
                    <a:ext cx="981" cy="980"/>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09" name="Oval 149"/>
                  <p:cNvSpPr>
                    <a:spLocks noChangeArrowheads="1"/>
                  </p:cNvSpPr>
                  <p:nvPr/>
                </p:nvSpPr>
                <p:spPr bwMode="auto">
                  <a:xfrm>
                    <a:off x="4148" y="2177"/>
                    <a:ext cx="981" cy="982"/>
                  </a:xfrm>
                  <a:prstGeom prst="ellipse">
                    <a:avLst/>
                  </a:prstGeom>
                  <a:noFill/>
                  <a:ln w="19050">
                    <a:solidFill>
                      <a:schemeClr val="tx1"/>
                    </a:solidFill>
                    <a:round/>
                    <a:headEnd/>
                    <a:tailEnd/>
                  </a:ln>
                  <a:effectLst/>
                  <a:extLst>
                    <a:ext uri="{909E8E84-426E-40dd-AFC4-6F175D3DCCD1}">
                      <a14:hiddenFill xmlns:a14="http://schemas.microsoft.com/office/drawing/2010/main" xmlns="">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0" name="Freeform 150"/>
                  <p:cNvSpPr>
                    <a:spLocks/>
                  </p:cNvSpPr>
                  <p:nvPr/>
                </p:nvSpPr>
                <p:spPr bwMode="auto">
                  <a:xfrm>
                    <a:off x="4128" y="2575"/>
                    <a:ext cx="1024"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0311" name="Freeform 151"/>
                  <p:cNvSpPr>
                    <a:spLocks/>
                  </p:cNvSpPr>
                  <p:nvPr/>
                </p:nvSpPr>
                <p:spPr bwMode="auto">
                  <a:xfrm>
                    <a:off x="4149" y="2604"/>
                    <a:ext cx="978" cy="256"/>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grpSp>
            <p:sp>
              <p:nvSpPr>
                <p:cNvPr id="220312" name="Freeform 152"/>
                <p:cNvSpPr>
                  <a:spLocks/>
                </p:cNvSpPr>
                <p:nvPr/>
              </p:nvSpPr>
              <p:spPr bwMode="auto">
                <a:xfrm>
                  <a:off x="3171" y="3160"/>
                  <a:ext cx="251" cy="71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grpSp>
          <p:sp>
            <p:nvSpPr>
              <p:cNvPr id="220313" name="Line 153"/>
              <p:cNvSpPr>
                <a:spLocks noChangeShapeType="1"/>
              </p:cNvSpPr>
              <p:nvPr/>
            </p:nvSpPr>
            <p:spPr bwMode="auto">
              <a:xfrm rot="467865">
                <a:off x="4146" y="2185"/>
                <a:ext cx="673" cy="3"/>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4" name="Line 154"/>
              <p:cNvSpPr>
                <a:spLocks noChangeShapeType="1"/>
              </p:cNvSpPr>
              <p:nvPr/>
            </p:nvSpPr>
            <p:spPr bwMode="auto">
              <a:xfrm rot="467865">
                <a:off x="4366" y="2370"/>
                <a:ext cx="483"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5" name="Line 155"/>
              <p:cNvSpPr>
                <a:spLocks noChangeShapeType="1"/>
              </p:cNvSpPr>
              <p:nvPr/>
            </p:nvSpPr>
            <p:spPr bwMode="auto">
              <a:xfrm rot="467865">
                <a:off x="3879" y="2500"/>
                <a:ext cx="958"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6" name="Line 156"/>
              <p:cNvSpPr>
                <a:spLocks noChangeShapeType="1"/>
              </p:cNvSpPr>
              <p:nvPr/>
            </p:nvSpPr>
            <p:spPr bwMode="auto">
              <a:xfrm rot="467865" flipH="1">
                <a:off x="4551" y="2476"/>
                <a:ext cx="261" cy="416"/>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7" name="Line 157"/>
              <p:cNvSpPr>
                <a:spLocks noChangeShapeType="1"/>
              </p:cNvSpPr>
              <p:nvPr/>
            </p:nvSpPr>
            <p:spPr bwMode="auto">
              <a:xfrm rot="467865">
                <a:off x="3753" y="2693"/>
                <a:ext cx="1632" cy="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8" name="Line 158"/>
              <p:cNvSpPr>
                <a:spLocks noChangeShapeType="1"/>
              </p:cNvSpPr>
              <p:nvPr/>
            </p:nvSpPr>
            <p:spPr bwMode="auto">
              <a:xfrm rot="467865" flipH="1">
                <a:off x="3759" y="2142"/>
                <a:ext cx="958" cy="152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19" name="Line 159"/>
              <p:cNvSpPr>
                <a:spLocks noChangeShapeType="1"/>
              </p:cNvSpPr>
              <p:nvPr/>
            </p:nvSpPr>
            <p:spPr bwMode="auto">
              <a:xfrm rot="467865">
                <a:off x="3651" y="2832"/>
                <a:ext cx="1632"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0" name="Line 160"/>
              <p:cNvSpPr>
                <a:spLocks noChangeShapeType="1"/>
              </p:cNvSpPr>
              <p:nvPr/>
            </p:nvSpPr>
            <p:spPr bwMode="auto">
              <a:xfrm rot="467865" flipH="1">
                <a:off x="4429" y="2599"/>
                <a:ext cx="719" cy="114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1" name="Line 161"/>
              <p:cNvSpPr>
                <a:spLocks noChangeShapeType="1"/>
              </p:cNvSpPr>
              <p:nvPr/>
            </p:nvSpPr>
            <p:spPr bwMode="auto">
              <a:xfrm rot="467865" flipH="1">
                <a:off x="4196" y="2628"/>
                <a:ext cx="678" cy="1078"/>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2" name="Line 162"/>
              <p:cNvSpPr>
                <a:spLocks noChangeShapeType="1"/>
              </p:cNvSpPr>
              <p:nvPr/>
            </p:nvSpPr>
            <p:spPr bwMode="auto">
              <a:xfrm rot="467865">
                <a:off x="4379" y="3046"/>
                <a:ext cx="750"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3" name="Line 163"/>
              <p:cNvSpPr>
                <a:spLocks noChangeShapeType="1"/>
              </p:cNvSpPr>
              <p:nvPr/>
            </p:nvSpPr>
            <p:spPr bwMode="auto">
              <a:xfrm rot="467865" flipV="1">
                <a:off x="2783" y="3502"/>
                <a:ext cx="144" cy="191"/>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4" name="Line 164"/>
              <p:cNvSpPr>
                <a:spLocks noChangeShapeType="1"/>
              </p:cNvSpPr>
              <p:nvPr/>
            </p:nvSpPr>
            <p:spPr bwMode="auto">
              <a:xfrm rot="467865" flipH="1">
                <a:off x="3936" y="2919"/>
                <a:ext cx="454" cy="72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5" name="Line 165"/>
              <p:cNvSpPr>
                <a:spLocks noChangeShapeType="1"/>
              </p:cNvSpPr>
              <p:nvPr/>
            </p:nvSpPr>
            <p:spPr bwMode="auto">
              <a:xfrm rot="467865" flipH="1">
                <a:off x="4070" y="2955"/>
                <a:ext cx="111" cy="177"/>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6" name="Line 166"/>
              <p:cNvSpPr>
                <a:spLocks noChangeShapeType="1"/>
              </p:cNvSpPr>
              <p:nvPr/>
            </p:nvSpPr>
            <p:spPr bwMode="auto">
              <a:xfrm rot="467865">
                <a:off x="3832" y="2950"/>
                <a:ext cx="383" cy="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9495" name="Group 167"/>
              <p:cNvGrpSpPr>
                <a:grpSpLocks/>
              </p:cNvGrpSpPr>
              <p:nvPr/>
            </p:nvGrpSpPr>
            <p:grpSpPr bwMode="auto">
              <a:xfrm rot="467865">
                <a:off x="3214" y="2823"/>
                <a:ext cx="815" cy="859"/>
                <a:chOff x="3424" y="1488"/>
                <a:chExt cx="776" cy="764"/>
              </a:xfrm>
            </p:grpSpPr>
            <p:sp>
              <p:nvSpPr>
                <p:cNvPr id="220328" name="Oval 168"/>
                <p:cNvSpPr>
                  <a:spLocks noChangeArrowheads="1"/>
                </p:cNvSpPr>
                <p:nvPr/>
              </p:nvSpPr>
              <p:spPr bwMode="auto">
                <a:xfrm>
                  <a:off x="3431" y="1489"/>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29" name="Oval 169"/>
                <p:cNvSpPr>
                  <a:spLocks noChangeArrowheads="1"/>
                </p:cNvSpPr>
                <p:nvPr/>
              </p:nvSpPr>
              <p:spPr bwMode="auto">
                <a:xfrm>
                  <a:off x="3430" y="1488"/>
                  <a:ext cx="749" cy="749"/>
                </a:xfrm>
                <a:prstGeom prst="ellipse">
                  <a:avLst/>
                </a:prstGeom>
                <a:noFill/>
                <a:ln w="19050">
                  <a:solidFill>
                    <a:schemeClr val="tx1"/>
                  </a:solidFill>
                  <a:round/>
                  <a:headEnd/>
                  <a:tailEnd/>
                </a:ln>
                <a:effectLst/>
                <a:extLst>
                  <a:ext uri="{909E8E84-426E-40dd-AFC4-6F175D3DCCD1}">
                    <a14:hiddenFill xmlns:a14="http://schemas.microsoft.com/office/drawing/2010/main" xmlns="">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30" name="Freeform 170"/>
                <p:cNvSpPr>
                  <a:spLocks/>
                </p:cNvSpPr>
                <p:nvPr/>
              </p:nvSpPr>
              <p:spPr bwMode="auto">
                <a:xfrm>
                  <a:off x="3421" y="1796"/>
                  <a:ext cx="776" cy="451"/>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0331" name="Freeform 171"/>
                <p:cNvSpPr>
                  <a:spLocks/>
                </p:cNvSpPr>
                <p:nvPr/>
              </p:nvSpPr>
              <p:spPr bwMode="auto">
                <a:xfrm rot="10800000" flipV="1">
                  <a:off x="3988" y="1582"/>
                  <a:ext cx="192" cy="54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0332" name="Freeform 172"/>
                <p:cNvSpPr>
                  <a:spLocks/>
                </p:cNvSpPr>
                <p:nvPr/>
              </p:nvSpPr>
              <p:spPr bwMode="auto">
                <a:xfrm>
                  <a:off x="3971" y="1576"/>
                  <a:ext cx="87" cy="553"/>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a:extLst>
                  <a:ext uri="{91240B29-F687-4f45-9708-019B960494DF}">
                    <a14:hiddenLine xmlns:a14="http://schemas.microsoft.com/office/drawing/2010/main" xmlns="" w="38100" cap="flat" cmpd="sng">
                      <a:solidFill>
                        <a:schemeClr val="bg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0333" name="Freeform 173"/>
                <p:cNvSpPr>
                  <a:spLocks/>
                </p:cNvSpPr>
                <p:nvPr/>
              </p:nvSpPr>
              <p:spPr bwMode="auto">
                <a:xfrm>
                  <a:off x="3433" y="1870"/>
                  <a:ext cx="601" cy="135"/>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grpSp>
          <p:sp>
            <p:nvSpPr>
              <p:cNvPr id="220334" name="Line 174"/>
              <p:cNvSpPr>
                <a:spLocks noChangeShapeType="1"/>
              </p:cNvSpPr>
              <p:nvPr/>
            </p:nvSpPr>
            <p:spPr bwMode="auto">
              <a:xfrm rot="467865" flipH="1">
                <a:off x="3889" y="2783"/>
                <a:ext cx="182" cy="286"/>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35" name="Line 175"/>
              <p:cNvSpPr>
                <a:spLocks noChangeShapeType="1"/>
              </p:cNvSpPr>
              <p:nvPr/>
            </p:nvSpPr>
            <p:spPr bwMode="auto">
              <a:xfrm rot="467865">
                <a:off x="3852" y="3161"/>
                <a:ext cx="1013" cy="4"/>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36" name="Freeform 176"/>
              <p:cNvSpPr>
                <a:spLocks/>
              </p:cNvSpPr>
              <p:nvPr/>
            </p:nvSpPr>
            <p:spPr bwMode="auto">
              <a:xfrm rot="467865">
                <a:off x="3737" y="3427"/>
                <a:ext cx="1017" cy="47"/>
              </a:xfrm>
              <a:custGeom>
                <a:avLst/>
                <a:gdLst>
                  <a:gd name="T0" fmla="*/ 0 w 1266"/>
                  <a:gd name="T1" fmla="*/ 3 h 3"/>
                  <a:gd name="T2" fmla="*/ 1266 w 1266"/>
                  <a:gd name="T3" fmla="*/ 0 h 3"/>
                </a:gdLst>
                <a:ahLst/>
                <a:cxnLst>
                  <a:cxn ang="0">
                    <a:pos x="T0" y="T1"/>
                  </a:cxn>
                  <a:cxn ang="0">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0337" name="Line 177"/>
              <p:cNvSpPr>
                <a:spLocks noChangeShapeType="1"/>
              </p:cNvSpPr>
              <p:nvPr/>
            </p:nvSpPr>
            <p:spPr bwMode="auto">
              <a:xfrm rot="467865">
                <a:off x="3819" y="3324"/>
                <a:ext cx="1071"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38" name="Line 178"/>
              <p:cNvSpPr>
                <a:spLocks noChangeShapeType="1"/>
              </p:cNvSpPr>
              <p:nvPr/>
            </p:nvSpPr>
            <p:spPr bwMode="auto">
              <a:xfrm rot="467865" flipH="1">
                <a:off x="3688" y="3080"/>
                <a:ext cx="343" cy="547"/>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39" name="Line 179"/>
              <p:cNvSpPr>
                <a:spLocks noChangeShapeType="1"/>
              </p:cNvSpPr>
              <p:nvPr/>
            </p:nvSpPr>
            <p:spPr bwMode="auto">
              <a:xfrm rot="467865" flipH="1">
                <a:off x="3443" y="3402"/>
                <a:ext cx="115" cy="18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0" name="Line 180"/>
              <p:cNvSpPr>
                <a:spLocks noChangeShapeType="1"/>
              </p:cNvSpPr>
              <p:nvPr/>
            </p:nvSpPr>
            <p:spPr bwMode="auto">
              <a:xfrm rot="467865" flipH="1">
                <a:off x="3221" y="3335"/>
                <a:ext cx="133" cy="213"/>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1" name="Line 181"/>
              <p:cNvSpPr>
                <a:spLocks noChangeShapeType="1"/>
              </p:cNvSpPr>
              <p:nvPr/>
            </p:nvSpPr>
            <p:spPr bwMode="auto">
              <a:xfrm rot="467865">
                <a:off x="2998" y="3621"/>
                <a:ext cx="1593" cy="3"/>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2" name="Freeform 182"/>
              <p:cNvSpPr>
                <a:spLocks/>
              </p:cNvSpPr>
              <p:nvPr/>
            </p:nvSpPr>
            <p:spPr bwMode="auto">
              <a:xfrm rot="467865">
                <a:off x="3244" y="3390"/>
                <a:ext cx="285" cy="267"/>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flatTx/>
              </a:bodyPr>
              <a:lstStyle/>
              <a:p>
                <a:pPr>
                  <a:defRPr/>
                </a:pPr>
                <a:endParaRPr lang="en-US"/>
              </a:p>
            </p:txBody>
          </p:sp>
          <p:sp>
            <p:nvSpPr>
              <p:cNvPr id="220343" name="Line 183"/>
              <p:cNvSpPr>
                <a:spLocks noChangeShapeType="1"/>
              </p:cNvSpPr>
              <p:nvPr/>
            </p:nvSpPr>
            <p:spPr bwMode="auto">
              <a:xfrm rot="467865">
                <a:off x="3131" y="3343"/>
                <a:ext cx="264" cy="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4" name="Line 184"/>
              <p:cNvSpPr>
                <a:spLocks noChangeShapeType="1"/>
              </p:cNvSpPr>
              <p:nvPr/>
            </p:nvSpPr>
            <p:spPr bwMode="auto">
              <a:xfrm rot="467865">
                <a:off x="5302" y="2639"/>
                <a:ext cx="198" cy="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5" name="Line 185"/>
              <p:cNvSpPr>
                <a:spLocks noChangeShapeType="1"/>
              </p:cNvSpPr>
              <p:nvPr/>
            </p:nvSpPr>
            <p:spPr bwMode="auto">
              <a:xfrm rot="467865" flipH="1">
                <a:off x="5423" y="2313"/>
                <a:ext cx="82" cy="131"/>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6" name="Line 186"/>
              <p:cNvSpPr>
                <a:spLocks noChangeShapeType="1"/>
              </p:cNvSpPr>
              <p:nvPr/>
            </p:nvSpPr>
            <p:spPr bwMode="auto">
              <a:xfrm rot="467865">
                <a:off x="2976" y="3549"/>
                <a:ext cx="334"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47" name="Text Box 187"/>
              <p:cNvSpPr txBox="1">
                <a:spLocks noChangeArrowheads="1"/>
              </p:cNvSpPr>
              <p:nvPr/>
            </p:nvSpPr>
            <p:spPr bwMode="auto">
              <a:xfrm rot="467865">
                <a:off x="2833" y="3046"/>
                <a:ext cx="159" cy="2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dirty="0">
                    <a:solidFill>
                      <a:schemeClr val="bg1"/>
                    </a:solidFill>
                  </a:rPr>
                  <a:t>y</a:t>
                </a:r>
              </a:p>
            </p:txBody>
          </p:sp>
          <p:sp>
            <p:nvSpPr>
              <p:cNvPr id="220348" name="Line 188"/>
              <p:cNvSpPr>
                <a:spLocks noChangeShapeType="1"/>
              </p:cNvSpPr>
              <p:nvPr/>
            </p:nvSpPr>
            <p:spPr bwMode="auto">
              <a:xfrm rot="16667865" flipV="1">
                <a:off x="2806" y="3334"/>
                <a:ext cx="292" cy="49"/>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9465" name="Group 189"/>
            <p:cNvGrpSpPr>
              <a:grpSpLocks/>
            </p:cNvGrpSpPr>
            <p:nvPr/>
          </p:nvGrpSpPr>
          <p:grpSpPr bwMode="auto">
            <a:xfrm>
              <a:off x="2736" y="1968"/>
              <a:ext cx="480" cy="768"/>
              <a:chOff x="2352" y="1920"/>
              <a:chExt cx="480" cy="768"/>
            </a:xfrm>
          </p:grpSpPr>
          <p:sp>
            <p:nvSpPr>
              <p:cNvPr id="220350" name="Oval 190"/>
              <p:cNvSpPr>
                <a:spLocks noChangeArrowheads="1"/>
              </p:cNvSpPr>
              <p:nvPr/>
            </p:nvSpPr>
            <p:spPr bwMode="auto">
              <a:xfrm rot="743370">
                <a:off x="2352" y="1918"/>
                <a:ext cx="335" cy="768"/>
              </a:xfrm>
              <a:prstGeom prst="ellipse">
                <a:avLst/>
              </a:prstGeom>
              <a:gradFill rotWithShape="1">
                <a:gsLst>
                  <a:gs pos="0">
                    <a:srgbClr val="99FFCC"/>
                  </a:gs>
                  <a:gs pos="100000">
                    <a:srgbClr val="0066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351" name="AutoShape 191"/>
              <p:cNvSpPr>
                <a:spLocks noChangeArrowheads="1"/>
              </p:cNvSpPr>
              <p:nvPr/>
            </p:nvSpPr>
            <p:spPr bwMode="auto">
              <a:xfrm rot="-4721404">
                <a:off x="2592" y="1967"/>
                <a:ext cx="290" cy="192"/>
              </a:xfrm>
              <a:prstGeom prst="curvedUp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pic>
        <p:nvPicPr>
          <p:cNvPr id="6" name="Picture 5">
            <a:extLst>
              <a:ext uri="{FF2B5EF4-FFF2-40B4-BE49-F238E27FC236}">
                <a16:creationId xmlns:a16="http://schemas.microsoft.com/office/drawing/2014/main" id="{2946B3A9-B6FF-3068-9540-0B21825EE203}"/>
              </a:ext>
            </a:extLst>
          </p:cNvPr>
          <p:cNvPicPr>
            <a:picLocks noChangeAspect="1"/>
          </p:cNvPicPr>
          <p:nvPr/>
        </p:nvPicPr>
        <p:blipFill>
          <a:blip r:embed="rId3"/>
          <a:stretch>
            <a:fillRect/>
          </a:stretch>
        </p:blipFill>
        <p:spPr>
          <a:xfrm>
            <a:off x="2618147" y="2237103"/>
            <a:ext cx="1807096" cy="547405"/>
          </a:xfrm>
          <a:prstGeom prst="rect">
            <a:avLst/>
          </a:prstGeom>
        </p:spPr>
      </p:pic>
      <p:sp>
        <p:nvSpPr>
          <p:cNvPr id="7" name="TextBox 6">
            <a:extLst>
              <a:ext uri="{FF2B5EF4-FFF2-40B4-BE49-F238E27FC236}">
                <a16:creationId xmlns:a16="http://schemas.microsoft.com/office/drawing/2014/main" id="{79D8E1FD-310E-9BA1-5CE0-7585B0DC13F0}"/>
              </a:ext>
            </a:extLst>
          </p:cNvPr>
          <p:cNvSpPr txBox="1"/>
          <p:nvPr/>
        </p:nvSpPr>
        <p:spPr>
          <a:xfrm>
            <a:off x="580210" y="993614"/>
            <a:ext cx="2071401" cy="646331"/>
          </a:xfrm>
          <a:prstGeom prst="rect">
            <a:avLst/>
          </a:prstGeom>
          <a:noFill/>
        </p:spPr>
        <p:txBody>
          <a:bodyPr wrap="none" rtlCol="0">
            <a:spAutoFit/>
          </a:bodyPr>
          <a:lstStyle/>
          <a:p>
            <a:r>
              <a:rPr lang="en-US" dirty="0">
                <a:solidFill>
                  <a:srgbClr val="FFD30F"/>
                </a:solidFill>
              </a:rPr>
              <a:t>Liang &amp; Wang,</a:t>
            </a:r>
          </a:p>
          <a:p>
            <a:r>
              <a:rPr lang="en-US" dirty="0">
                <a:solidFill>
                  <a:srgbClr val="FFD30F"/>
                </a:solidFill>
              </a:rPr>
              <a:t>PRL94(2005)102301</a:t>
            </a:r>
          </a:p>
        </p:txBody>
      </p:sp>
      <p:pic>
        <p:nvPicPr>
          <p:cNvPr id="9" name="Picture 8" descr="A picture containing chart&#10;&#10;Description automatically generated">
            <a:extLst>
              <a:ext uri="{FF2B5EF4-FFF2-40B4-BE49-F238E27FC236}">
                <a16:creationId xmlns:a16="http://schemas.microsoft.com/office/drawing/2014/main" id="{8F193F9A-635D-C82E-09F3-C7CEE78DAC86}"/>
              </a:ext>
            </a:extLst>
          </p:cNvPr>
          <p:cNvPicPr>
            <a:picLocks noChangeAspect="1"/>
          </p:cNvPicPr>
          <p:nvPr/>
        </p:nvPicPr>
        <p:blipFill>
          <a:blip r:embed="rId4"/>
          <a:stretch>
            <a:fillRect/>
          </a:stretch>
        </p:blipFill>
        <p:spPr>
          <a:xfrm>
            <a:off x="624485" y="3292450"/>
            <a:ext cx="3935720" cy="3119505"/>
          </a:xfrm>
          <a:prstGeom prst="rect">
            <a:avLst/>
          </a:prstGeom>
        </p:spPr>
      </p:pic>
      <p:sp>
        <p:nvSpPr>
          <p:cNvPr id="10" name="TextBox 9">
            <a:extLst>
              <a:ext uri="{FF2B5EF4-FFF2-40B4-BE49-F238E27FC236}">
                <a16:creationId xmlns:a16="http://schemas.microsoft.com/office/drawing/2014/main" id="{08E82681-F246-98D7-08AA-836DA5A05920}"/>
              </a:ext>
            </a:extLst>
          </p:cNvPr>
          <p:cNvSpPr txBox="1"/>
          <p:nvPr/>
        </p:nvSpPr>
        <p:spPr>
          <a:xfrm>
            <a:off x="1848884" y="2976634"/>
            <a:ext cx="1449692" cy="369332"/>
          </a:xfrm>
          <a:prstGeom prst="rect">
            <a:avLst/>
          </a:prstGeom>
          <a:noFill/>
        </p:spPr>
        <p:txBody>
          <a:bodyPr wrap="none" rtlCol="0">
            <a:spAutoFit/>
          </a:bodyPr>
          <a:lstStyle/>
          <a:p>
            <a:r>
              <a:rPr lang="en-US" dirty="0">
                <a:solidFill>
                  <a:srgbClr val="FFD30F"/>
                </a:solidFill>
              </a:rPr>
              <a:t>Sarkar, QM23</a:t>
            </a:r>
          </a:p>
        </p:txBody>
      </p:sp>
      <p:pic>
        <p:nvPicPr>
          <p:cNvPr id="11" name="Picture 5" descr="vort.pdf">
            <a:extLst>
              <a:ext uri="{FF2B5EF4-FFF2-40B4-BE49-F238E27FC236}">
                <a16:creationId xmlns:a16="http://schemas.microsoft.com/office/drawing/2014/main" id="{FF82C7D5-887C-8337-5675-AF9DF11A9EA2}"/>
              </a:ext>
            </a:extLst>
          </p:cNvPr>
          <p:cNvPicPr>
            <a:picLocks noChangeAspect="1"/>
          </p:cNvPicPr>
          <p:nvPr/>
        </p:nvPicPr>
        <p:blipFill rotWithShape="1">
          <a:blip r:embed="rId5">
            <a:extLst>
              <a:ext uri="{28A0092B-C50C-407E-A947-70E740481C1C}">
                <a14:useLocalDpi xmlns:a14="http://schemas.microsoft.com/office/drawing/2010/main" val="0"/>
              </a:ext>
            </a:extLst>
          </a:blip>
          <a:srcRect l="21176" t="1" r="18262" b="-375"/>
          <a:stretch/>
        </p:blipFill>
        <p:spPr bwMode="auto">
          <a:xfrm>
            <a:off x="5037393" y="1326290"/>
            <a:ext cx="2772749" cy="2007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 descr="fig2a.pdf">
            <a:extLst>
              <a:ext uri="{FF2B5EF4-FFF2-40B4-BE49-F238E27FC236}">
                <a16:creationId xmlns:a16="http://schemas.microsoft.com/office/drawing/2014/main" id="{8750EA0D-5BC7-0637-60DA-0108CF819D5B}"/>
              </a:ext>
            </a:extLst>
          </p:cNvPr>
          <p:cNvPicPr>
            <a:picLocks noChangeAspect="1"/>
          </p:cNvPicPr>
          <p:nvPr/>
        </p:nvPicPr>
        <p:blipFill rotWithShape="1">
          <a:blip r:embed="rId6">
            <a:extLst>
              <a:ext uri="{28A0092B-C50C-407E-A947-70E740481C1C}">
                <a14:useLocalDpi xmlns:a14="http://schemas.microsoft.com/office/drawing/2010/main" val="0"/>
              </a:ext>
            </a:extLst>
          </a:blip>
          <a:srcRect l="10517" r="7584" b="6166"/>
          <a:stretch/>
        </p:blipFill>
        <p:spPr bwMode="auto">
          <a:xfrm>
            <a:off x="5023692" y="3292450"/>
            <a:ext cx="2786449" cy="1867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_phi_1-_phi_2|.pdf">
            <a:extLst>
              <a:ext uri="{FF2B5EF4-FFF2-40B4-BE49-F238E27FC236}">
                <a16:creationId xmlns:a16="http://schemas.microsoft.com/office/drawing/2014/main" id="{003FF210-E25F-A585-283F-F0CA4D852C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4297" y="4729757"/>
            <a:ext cx="873658" cy="244889"/>
          </a:xfrm>
          <a:prstGeom prst="rect">
            <a:avLst/>
          </a:prstGeom>
        </p:spPr>
      </p:pic>
      <p:sp>
        <p:nvSpPr>
          <p:cNvPr id="14" name="TextBox 13">
            <a:extLst>
              <a:ext uri="{FF2B5EF4-FFF2-40B4-BE49-F238E27FC236}">
                <a16:creationId xmlns:a16="http://schemas.microsoft.com/office/drawing/2014/main" id="{44F46049-021F-DACE-C42C-8975288808C4}"/>
              </a:ext>
            </a:extLst>
          </p:cNvPr>
          <p:cNvSpPr txBox="1"/>
          <p:nvPr/>
        </p:nvSpPr>
        <p:spPr>
          <a:xfrm>
            <a:off x="5251698" y="1003041"/>
            <a:ext cx="2133726" cy="369332"/>
          </a:xfrm>
          <a:prstGeom prst="rect">
            <a:avLst/>
          </a:prstGeom>
          <a:noFill/>
        </p:spPr>
        <p:txBody>
          <a:bodyPr wrap="none" rtlCol="0">
            <a:spAutoFit/>
          </a:bodyPr>
          <a:lstStyle/>
          <a:p>
            <a:r>
              <a:rPr lang="en-US" dirty="0">
                <a:solidFill>
                  <a:schemeClr val="bg1"/>
                </a:solidFill>
              </a:rPr>
              <a:t>Smoke ring structure</a:t>
            </a:r>
          </a:p>
        </p:txBody>
      </p:sp>
      <p:sp>
        <p:nvSpPr>
          <p:cNvPr id="16" name="TextBox 15">
            <a:extLst>
              <a:ext uri="{FF2B5EF4-FFF2-40B4-BE49-F238E27FC236}">
                <a16:creationId xmlns:a16="http://schemas.microsoft.com/office/drawing/2014/main" id="{4A1045F1-EF8E-7213-488E-43492EDDE403}"/>
              </a:ext>
            </a:extLst>
          </p:cNvPr>
          <p:cNvSpPr txBox="1"/>
          <p:nvPr/>
        </p:nvSpPr>
        <p:spPr>
          <a:xfrm>
            <a:off x="5146773" y="5104977"/>
            <a:ext cx="2100291"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1605.04024</a:t>
            </a:r>
          </a:p>
        </p:txBody>
      </p:sp>
      <p:pic>
        <p:nvPicPr>
          <p:cNvPr id="18" name="Picture 17" descr="Chart&#10;&#10;Description automatically generated">
            <a:extLst>
              <a:ext uri="{FF2B5EF4-FFF2-40B4-BE49-F238E27FC236}">
                <a16:creationId xmlns:a16="http://schemas.microsoft.com/office/drawing/2014/main" id="{0F526E8B-2CA7-7BE3-E7F4-B0190EC53EF6}"/>
              </a:ext>
            </a:extLst>
          </p:cNvPr>
          <p:cNvPicPr>
            <a:picLocks noChangeAspect="1"/>
          </p:cNvPicPr>
          <p:nvPr/>
        </p:nvPicPr>
        <p:blipFill>
          <a:blip r:embed="rId8"/>
          <a:stretch>
            <a:fillRect/>
          </a:stretch>
        </p:blipFill>
        <p:spPr>
          <a:xfrm>
            <a:off x="8665540" y="1386287"/>
            <a:ext cx="2666166" cy="2522631"/>
          </a:xfrm>
          <a:prstGeom prst="rect">
            <a:avLst/>
          </a:prstGeom>
        </p:spPr>
      </p:pic>
      <p:sp>
        <p:nvSpPr>
          <p:cNvPr id="19" name="TextBox 18">
            <a:extLst>
              <a:ext uri="{FF2B5EF4-FFF2-40B4-BE49-F238E27FC236}">
                <a16:creationId xmlns:a16="http://schemas.microsoft.com/office/drawing/2014/main" id="{7A5E1D38-0457-F09E-57B6-27CDDAEE4703}"/>
              </a:ext>
            </a:extLst>
          </p:cNvPr>
          <p:cNvSpPr txBox="1"/>
          <p:nvPr/>
        </p:nvSpPr>
        <p:spPr>
          <a:xfrm>
            <a:off x="8549413" y="1002908"/>
            <a:ext cx="2916376" cy="369332"/>
          </a:xfrm>
          <a:prstGeom prst="rect">
            <a:avLst/>
          </a:prstGeom>
          <a:noFill/>
        </p:spPr>
        <p:txBody>
          <a:bodyPr wrap="none" rtlCol="0">
            <a:spAutoFit/>
          </a:bodyPr>
          <a:lstStyle/>
          <a:p>
            <a:r>
              <a:rPr lang="en-US" dirty="0">
                <a:solidFill>
                  <a:schemeClr val="bg1"/>
                </a:solidFill>
              </a:rPr>
              <a:t>Vector meson spin alignment</a:t>
            </a:r>
          </a:p>
        </p:txBody>
      </p:sp>
      <p:pic>
        <p:nvPicPr>
          <p:cNvPr id="24" name="Picture 23">
            <a:extLst>
              <a:ext uri="{FF2B5EF4-FFF2-40B4-BE49-F238E27FC236}">
                <a16:creationId xmlns:a16="http://schemas.microsoft.com/office/drawing/2014/main" id="{45594FD8-A3DD-A266-8E74-84615F41F449}"/>
              </a:ext>
            </a:extLst>
          </p:cNvPr>
          <p:cNvPicPr>
            <a:picLocks noChangeAspect="1"/>
          </p:cNvPicPr>
          <p:nvPr/>
        </p:nvPicPr>
        <p:blipFill>
          <a:blip r:embed="rId9"/>
          <a:stretch>
            <a:fillRect/>
          </a:stretch>
        </p:blipFill>
        <p:spPr>
          <a:xfrm>
            <a:off x="8580512" y="4668493"/>
            <a:ext cx="3111962" cy="591671"/>
          </a:xfrm>
          <a:prstGeom prst="rect">
            <a:avLst/>
          </a:prstGeom>
        </p:spPr>
      </p:pic>
      <p:sp>
        <p:nvSpPr>
          <p:cNvPr id="25" name="TextBox 24">
            <a:extLst>
              <a:ext uri="{FF2B5EF4-FFF2-40B4-BE49-F238E27FC236}">
                <a16:creationId xmlns:a16="http://schemas.microsoft.com/office/drawing/2014/main" id="{84EE45EB-4925-3180-5BA5-BA75B378F00F}"/>
              </a:ext>
            </a:extLst>
          </p:cNvPr>
          <p:cNvSpPr txBox="1"/>
          <p:nvPr/>
        </p:nvSpPr>
        <p:spPr>
          <a:xfrm>
            <a:off x="8283829" y="5396292"/>
            <a:ext cx="3464603" cy="1200329"/>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FF00"/>
                </a:solidFill>
              </a:rPr>
              <a:t>Shear induced spin polarization</a:t>
            </a:r>
          </a:p>
          <a:p>
            <a:pPr marL="285750" indent="-285750">
              <a:buFont typeface="Arial" panose="020B0604020202020204" pitchFamily="34" charset="0"/>
              <a:buChar char="•"/>
            </a:pPr>
            <a:r>
              <a:rPr lang="en-US" dirty="0">
                <a:solidFill>
                  <a:srgbClr val="FFFF00"/>
                </a:solidFill>
              </a:rPr>
              <a:t>Spin transport theory</a:t>
            </a:r>
          </a:p>
          <a:p>
            <a:pPr marL="285750" indent="-285750">
              <a:buFont typeface="Arial" panose="020B0604020202020204" pitchFamily="34" charset="0"/>
              <a:buChar char="•"/>
            </a:pPr>
            <a:r>
              <a:rPr lang="en-US" dirty="0">
                <a:solidFill>
                  <a:srgbClr val="FFFF00"/>
                </a:solidFill>
              </a:rPr>
              <a:t>Spin hydrodynamics</a:t>
            </a:r>
          </a:p>
          <a:p>
            <a:pPr marL="285750" indent="-285750">
              <a:buFont typeface="Arial" panose="020B0604020202020204" pitchFamily="34" charset="0"/>
              <a:buChar char="•"/>
            </a:pPr>
            <a:r>
              <a:rPr lang="en-US" dirty="0">
                <a:solidFill>
                  <a:srgbClr val="FFFF00"/>
                </a:solidFill>
              </a:rPr>
              <a:t>CME (</a:t>
            </a:r>
            <a:r>
              <a:rPr lang="en-US" b="0" i="0" u="none" strike="noStrike" dirty="0">
                <a:solidFill>
                  <a:srgbClr val="FFFF00"/>
                </a:solidFill>
                <a:effectLst/>
                <a:latin typeface="Calibri" panose="020F0502020204030204" pitchFamily="34" charset="0"/>
              </a:rPr>
              <a:t>a few percent level signal)</a:t>
            </a:r>
            <a:endParaRPr lang="en-US" dirty="0">
              <a:solidFill>
                <a:srgbClr val="FFFF00"/>
              </a:solidFill>
            </a:endParaRPr>
          </a:p>
        </p:txBody>
      </p:sp>
      <p:pic>
        <p:nvPicPr>
          <p:cNvPr id="26" name="Picture 25">
            <a:extLst>
              <a:ext uri="{FF2B5EF4-FFF2-40B4-BE49-F238E27FC236}">
                <a16:creationId xmlns:a16="http://schemas.microsoft.com/office/drawing/2014/main" id="{84515ADC-EE04-0CBE-7746-2082307A3A54}"/>
              </a:ext>
            </a:extLst>
          </p:cNvPr>
          <p:cNvPicPr>
            <a:picLocks noChangeAspect="1"/>
          </p:cNvPicPr>
          <p:nvPr/>
        </p:nvPicPr>
        <p:blipFill>
          <a:blip r:embed="rId10"/>
          <a:stretch>
            <a:fillRect/>
          </a:stretch>
        </p:blipFill>
        <p:spPr>
          <a:xfrm>
            <a:off x="5408117" y="5454130"/>
            <a:ext cx="2055326" cy="738395"/>
          </a:xfrm>
          <a:prstGeom prst="rect">
            <a:avLst/>
          </a:prstGeom>
        </p:spPr>
      </p:pic>
      <p:sp>
        <p:nvSpPr>
          <p:cNvPr id="28" name="TextBox 27">
            <a:extLst>
              <a:ext uri="{FF2B5EF4-FFF2-40B4-BE49-F238E27FC236}">
                <a16:creationId xmlns:a16="http://schemas.microsoft.com/office/drawing/2014/main" id="{19E4F999-7D5A-5C63-C9D7-1937E4A5AD20}"/>
              </a:ext>
            </a:extLst>
          </p:cNvPr>
          <p:cNvSpPr txBox="1"/>
          <p:nvPr/>
        </p:nvSpPr>
        <p:spPr>
          <a:xfrm>
            <a:off x="5188805" y="6227289"/>
            <a:ext cx="2133726"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2102.11919</a:t>
            </a:r>
          </a:p>
        </p:txBody>
      </p:sp>
      <p:sp>
        <p:nvSpPr>
          <p:cNvPr id="3" name="TextBox 2">
            <a:extLst>
              <a:ext uri="{FF2B5EF4-FFF2-40B4-BE49-F238E27FC236}">
                <a16:creationId xmlns:a16="http://schemas.microsoft.com/office/drawing/2014/main" id="{1AF0FFDE-AFC3-0BD2-7E23-9444AA0FA85F}"/>
              </a:ext>
            </a:extLst>
          </p:cNvPr>
          <p:cNvSpPr txBox="1"/>
          <p:nvPr/>
        </p:nvSpPr>
        <p:spPr>
          <a:xfrm>
            <a:off x="9130410" y="2781131"/>
            <a:ext cx="2359127" cy="338554"/>
          </a:xfrm>
          <a:prstGeom prst="rect">
            <a:avLst/>
          </a:prstGeom>
          <a:noFill/>
        </p:spPr>
        <p:txBody>
          <a:bodyPr wrap="square">
            <a:spAutoFit/>
          </a:bodyPr>
          <a:lstStyle/>
          <a:p>
            <a:pPr eaLnBrk="1" hangingPunct="1"/>
            <a:r>
              <a:rPr lang="en-US" altLang="en-US" sz="1600" dirty="0">
                <a:solidFill>
                  <a:srgbClr val="C00000"/>
                </a:solidFill>
              </a:rPr>
              <a:t>Nature 614, 244 (2023)</a:t>
            </a:r>
          </a:p>
        </p:txBody>
      </p:sp>
      <p:sp>
        <p:nvSpPr>
          <p:cNvPr id="4" name="TextBox 3">
            <a:extLst>
              <a:ext uri="{FF2B5EF4-FFF2-40B4-BE49-F238E27FC236}">
                <a16:creationId xmlns:a16="http://schemas.microsoft.com/office/drawing/2014/main" id="{921AC4AA-8972-78EF-AD54-179FB4C37FD8}"/>
              </a:ext>
            </a:extLst>
          </p:cNvPr>
          <p:cNvSpPr txBox="1"/>
          <p:nvPr/>
        </p:nvSpPr>
        <p:spPr>
          <a:xfrm>
            <a:off x="9145992" y="1440719"/>
            <a:ext cx="592022" cy="338554"/>
          </a:xfrm>
          <a:prstGeom prst="rect">
            <a:avLst/>
          </a:prstGeom>
          <a:noFill/>
        </p:spPr>
        <p:txBody>
          <a:bodyPr wrap="none" rtlCol="0">
            <a:spAutoFit/>
          </a:bodyPr>
          <a:lstStyle/>
          <a:p>
            <a:r>
              <a:rPr lang="en-US" sz="1600" dirty="0">
                <a:solidFill>
                  <a:srgbClr val="FF0000"/>
                </a:solidFill>
              </a:rPr>
              <a:t>STAR</a:t>
            </a:r>
          </a:p>
        </p:txBody>
      </p:sp>
      <p:sp>
        <p:nvSpPr>
          <p:cNvPr id="8" name="TextBox 7">
            <a:extLst>
              <a:ext uri="{FF2B5EF4-FFF2-40B4-BE49-F238E27FC236}">
                <a16:creationId xmlns:a16="http://schemas.microsoft.com/office/drawing/2014/main" id="{5F92868B-5916-9184-D82C-FBDD10F000EE}"/>
              </a:ext>
            </a:extLst>
          </p:cNvPr>
          <p:cNvSpPr txBox="1"/>
          <p:nvPr/>
        </p:nvSpPr>
        <p:spPr>
          <a:xfrm>
            <a:off x="8580512" y="3964587"/>
            <a:ext cx="2916376" cy="584775"/>
          </a:xfrm>
          <a:prstGeom prst="rect">
            <a:avLst/>
          </a:prstGeom>
          <a:noFill/>
        </p:spPr>
        <p:txBody>
          <a:bodyPr wrap="square">
            <a:spAutoFit/>
          </a:bodyPr>
          <a:lstStyle/>
          <a:p>
            <a:pPr eaLnBrk="1" hangingPunct="1"/>
            <a:r>
              <a:rPr lang="en-US" altLang="en-US" sz="1600" dirty="0">
                <a:solidFill>
                  <a:srgbClr val="FFD30F"/>
                </a:solidFill>
              </a:rPr>
              <a:t>Sheng, Oliva, Liang, Wang and XNW, PRL 131, 042304 (2023)</a:t>
            </a:r>
          </a:p>
        </p:txBody>
      </p:sp>
    </p:spTree>
    <p:extLst>
      <p:ext uri="{BB962C8B-B14F-4D97-AF65-F5344CB8AC3E}">
        <p14:creationId xmlns:p14="http://schemas.microsoft.com/office/powerpoint/2010/main" val="240608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C35993E-CDDB-E719-7209-DB9730A904F4}"/>
              </a:ext>
            </a:extLst>
          </p:cNvPr>
          <p:cNvSpPr/>
          <p:nvPr/>
        </p:nvSpPr>
        <p:spPr>
          <a:xfrm>
            <a:off x="5339408" y="4923780"/>
            <a:ext cx="1020618" cy="516835"/>
          </a:xfrm>
          <a:custGeom>
            <a:avLst/>
            <a:gdLst>
              <a:gd name="connsiteX0" fmla="*/ 92765 w 994114"/>
              <a:gd name="connsiteY0" fmla="*/ 0 h 1113182"/>
              <a:gd name="connsiteX1" fmla="*/ 92765 w 994114"/>
              <a:gd name="connsiteY1" fmla="*/ 0 h 1113182"/>
              <a:gd name="connsiteX2" fmla="*/ 225287 w 994114"/>
              <a:gd name="connsiteY2" fmla="*/ 39756 h 1113182"/>
              <a:gd name="connsiteX3" fmla="*/ 304800 w 994114"/>
              <a:gd name="connsiteY3" fmla="*/ 53009 h 1113182"/>
              <a:gd name="connsiteX4" fmla="*/ 530087 w 994114"/>
              <a:gd name="connsiteY4" fmla="*/ 79513 h 1113182"/>
              <a:gd name="connsiteX5" fmla="*/ 636104 w 994114"/>
              <a:gd name="connsiteY5" fmla="*/ 79513 h 1113182"/>
              <a:gd name="connsiteX6" fmla="*/ 728870 w 994114"/>
              <a:gd name="connsiteY6" fmla="*/ 66261 h 1113182"/>
              <a:gd name="connsiteX7" fmla="*/ 768626 w 994114"/>
              <a:gd name="connsiteY7" fmla="*/ 53009 h 1113182"/>
              <a:gd name="connsiteX8" fmla="*/ 887896 w 994114"/>
              <a:gd name="connsiteY8" fmla="*/ 79513 h 1113182"/>
              <a:gd name="connsiteX9" fmla="*/ 980661 w 994114"/>
              <a:gd name="connsiteY9" fmla="*/ 106017 h 1113182"/>
              <a:gd name="connsiteX10" fmla="*/ 980661 w 994114"/>
              <a:gd name="connsiteY10" fmla="*/ 185530 h 1113182"/>
              <a:gd name="connsiteX11" fmla="*/ 927652 w 994114"/>
              <a:gd name="connsiteY11" fmla="*/ 265043 h 1113182"/>
              <a:gd name="connsiteX12" fmla="*/ 901148 w 994114"/>
              <a:gd name="connsiteY12" fmla="*/ 477078 h 1113182"/>
              <a:gd name="connsiteX13" fmla="*/ 874643 w 994114"/>
              <a:gd name="connsiteY13" fmla="*/ 556591 h 1113182"/>
              <a:gd name="connsiteX14" fmla="*/ 861391 w 994114"/>
              <a:gd name="connsiteY14" fmla="*/ 689113 h 1113182"/>
              <a:gd name="connsiteX15" fmla="*/ 848139 w 994114"/>
              <a:gd name="connsiteY15" fmla="*/ 728869 h 1113182"/>
              <a:gd name="connsiteX16" fmla="*/ 795130 w 994114"/>
              <a:gd name="connsiteY16" fmla="*/ 781878 h 1113182"/>
              <a:gd name="connsiteX17" fmla="*/ 742122 w 994114"/>
              <a:gd name="connsiteY17" fmla="*/ 887896 h 1113182"/>
              <a:gd name="connsiteX18" fmla="*/ 728870 w 994114"/>
              <a:gd name="connsiteY18" fmla="*/ 927652 h 1113182"/>
              <a:gd name="connsiteX19" fmla="*/ 715617 w 994114"/>
              <a:gd name="connsiteY19" fmla="*/ 1020417 h 1113182"/>
              <a:gd name="connsiteX20" fmla="*/ 689113 w 994114"/>
              <a:gd name="connsiteY20" fmla="*/ 1046922 h 1113182"/>
              <a:gd name="connsiteX21" fmla="*/ 609600 w 994114"/>
              <a:gd name="connsiteY21" fmla="*/ 1073426 h 1113182"/>
              <a:gd name="connsiteX22" fmla="*/ 569843 w 994114"/>
              <a:gd name="connsiteY22" fmla="*/ 1086678 h 1113182"/>
              <a:gd name="connsiteX23" fmla="*/ 212035 w 994114"/>
              <a:gd name="connsiteY23" fmla="*/ 1113182 h 1113182"/>
              <a:gd name="connsiteX24" fmla="*/ 106017 w 994114"/>
              <a:gd name="connsiteY24" fmla="*/ 1099930 h 1113182"/>
              <a:gd name="connsiteX25" fmla="*/ 79513 w 994114"/>
              <a:gd name="connsiteY25" fmla="*/ 1060174 h 1113182"/>
              <a:gd name="connsiteX26" fmla="*/ 106017 w 994114"/>
              <a:gd name="connsiteY26" fmla="*/ 940904 h 1113182"/>
              <a:gd name="connsiteX27" fmla="*/ 172278 w 994114"/>
              <a:gd name="connsiteY27" fmla="*/ 887896 h 1113182"/>
              <a:gd name="connsiteX28" fmla="*/ 185530 w 994114"/>
              <a:gd name="connsiteY28" fmla="*/ 848139 h 1113182"/>
              <a:gd name="connsiteX29" fmla="*/ 145774 w 994114"/>
              <a:gd name="connsiteY29" fmla="*/ 689113 h 1113182"/>
              <a:gd name="connsiteX30" fmla="*/ 119270 w 994114"/>
              <a:gd name="connsiteY30" fmla="*/ 649356 h 1113182"/>
              <a:gd name="connsiteX31" fmla="*/ 79513 w 994114"/>
              <a:gd name="connsiteY31" fmla="*/ 503582 h 1113182"/>
              <a:gd name="connsiteX32" fmla="*/ 66261 w 994114"/>
              <a:gd name="connsiteY32" fmla="*/ 463826 h 1113182"/>
              <a:gd name="connsiteX33" fmla="*/ 39756 w 994114"/>
              <a:gd name="connsiteY33" fmla="*/ 437322 h 1113182"/>
              <a:gd name="connsiteX34" fmla="*/ 26504 w 994114"/>
              <a:gd name="connsiteY34" fmla="*/ 397565 h 1113182"/>
              <a:gd name="connsiteX35" fmla="*/ 0 w 994114"/>
              <a:gd name="connsiteY35" fmla="*/ 291548 h 1113182"/>
              <a:gd name="connsiteX36" fmla="*/ 39756 w 994114"/>
              <a:gd name="connsiteY36" fmla="*/ 172278 h 1113182"/>
              <a:gd name="connsiteX37" fmla="*/ 53009 w 994114"/>
              <a:gd name="connsiteY37" fmla="*/ 132522 h 1113182"/>
              <a:gd name="connsiteX38" fmla="*/ 79513 w 994114"/>
              <a:gd name="connsiteY38" fmla="*/ 106017 h 1113182"/>
              <a:gd name="connsiteX39" fmla="*/ 92765 w 994114"/>
              <a:gd name="connsiteY39" fmla="*/ 66261 h 1113182"/>
              <a:gd name="connsiteX40" fmla="*/ 92765 w 994114"/>
              <a:gd name="connsiteY40" fmla="*/ 0 h 11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4114" h="1113182">
                <a:moveTo>
                  <a:pt x="92765" y="0"/>
                </a:moveTo>
                <a:lnTo>
                  <a:pt x="92765" y="0"/>
                </a:lnTo>
                <a:cubicBezTo>
                  <a:pt x="136939" y="13252"/>
                  <a:pt x="180545" y="28570"/>
                  <a:pt x="225287" y="39756"/>
                </a:cubicBezTo>
                <a:cubicBezTo>
                  <a:pt x="251355" y="46273"/>
                  <a:pt x="278200" y="49209"/>
                  <a:pt x="304800" y="53009"/>
                </a:cubicBezTo>
                <a:cubicBezTo>
                  <a:pt x="368540" y="62115"/>
                  <a:pt x="467489" y="72558"/>
                  <a:pt x="530087" y="79513"/>
                </a:cubicBezTo>
                <a:cubicBezTo>
                  <a:pt x="671446" y="44174"/>
                  <a:pt x="494747" y="79513"/>
                  <a:pt x="636104" y="79513"/>
                </a:cubicBezTo>
                <a:cubicBezTo>
                  <a:pt x="667340" y="79513"/>
                  <a:pt x="697948" y="70678"/>
                  <a:pt x="728870" y="66261"/>
                </a:cubicBezTo>
                <a:cubicBezTo>
                  <a:pt x="742122" y="61844"/>
                  <a:pt x="754657" y="53009"/>
                  <a:pt x="768626" y="53009"/>
                </a:cubicBezTo>
                <a:cubicBezTo>
                  <a:pt x="828413" y="53009"/>
                  <a:pt x="840066" y="65848"/>
                  <a:pt x="887896" y="79513"/>
                </a:cubicBezTo>
                <a:cubicBezTo>
                  <a:pt x="1004377" y="112793"/>
                  <a:pt x="885337" y="74243"/>
                  <a:pt x="980661" y="106017"/>
                </a:cubicBezTo>
                <a:cubicBezTo>
                  <a:pt x="993913" y="145773"/>
                  <a:pt x="1002748" y="145774"/>
                  <a:pt x="980661" y="185530"/>
                </a:cubicBezTo>
                <a:cubicBezTo>
                  <a:pt x="965191" y="213376"/>
                  <a:pt x="927652" y="265043"/>
                  <a:pt x="927652" y="265043"/>
                </a:cubicBezTo>
                <a:cubicBezTo>
                  <a:pt x="889239" y="380286"/>
                  <a:pt x="944120" y="204922"/>
                  <a:pt x="901148" y="477078"/>
                </a:cubicBezTo>
                <a:cubicBezTo>
                  <a:pt x="896791" y="504674"/>
                  <a:pt x="874643" y="556591"/>
                  <a:pt x="874643" y="556591"/>
                </a:cubicBezTo>
                <a:cubicBezTo>
                  <a:pt x="870226" y="600765"/>
                  <a:pt x="868141" y="645235"/>
                  <a:pt x="861391" y="689113"/>
                </a:cubicBezTo>
                <a:cubicBezTo>
                  <a:pt x="859267" y="702919"/>
                  <a:pt x="856258" y="717502"/>
                  <a:pt x="848139" y="728869"/>
                </a:cubicBezTo>
                <a:cubicBezTo>
                  <a:pt x="833615" y="749203"/>
                  <a:pt x="795130" y="781878"/>
                  <a:pt x="795130" y="781878"/>
                </a:cubicBezTo>
                <a:cubicBezTo>
                  <a:pt x="764675" y="873244"/>
                  <a:pt x="788381" y="841635"/>
                  <a:pt x="742122" y="887896"/>
                </a:cubicBezTo>
                <a:cubicBezTo>
                  <a:pt x="737705" y="901148"/>
                  <a:pt x="731610" y="913954"/>
                  <a:pt x="728870" y="927652"/>
                </a:cubicBezTo>
                <a:cubicBezTo>
                  <a:pt x="722744" y="958281"/>
                  <a:pt x="725495" y="990784"/>
                  <a:pt x="715617" y="1020417"/>
                </a:cubicBezTo>
                <a:cubicBezTo>
                  <a:pt x="711666" y="1032270"/>
                  <a:pt x="700288" y="1041334"/>
                  <a:pt x="689113" y="1046922"/>
                </a:cubicBezTo>
                <a:cubicBezTo>
                  <a:pt x="664125" y="1059416"/>
                  <a:pt x="636104" y="1064591"/>
                  <a:pt x="609600" y="1073426"/>
                </a:cubicBezTo>
                <a:cubicBezTo>
                  <a:pt x="596348" y="1077843"/>
                  <a:pt x="583395" y="1083290"/>
                  <a:pt x="569843" y="1086678"/>
                </a:cubicBezTo>
                <a:cubicBezTo>
                  <a:pt x="418175" y="1124595"/>
                  <a:pt x="535031" y="1099139"/>
                  <a:pt x="212035" y="1113182"/>
                </a:cubicBezTo>
                <a:cubicBezTo>
                  <a:pt x="176696" y="1108765"/>
                  <a:pt x="139084" y="1113157"/>
                  <a:pt x="106017" y="1099930"/>
                </a:cubicBezTo>
                <a:cubicBezTo>
                  <a:pt x="91229" y="1094015"/>
                  <a:pt x="81272" y="1076004"/>
                  <a:pt x="79513" y="1060174"/>
                </a:cubicBezTo>
                <a:cubicBezTo>
                  <a:pt x="78426" y="1050390"/>
                  <a:pt x="92917" y="962738"/>
                  <a:pt x="106017" y="940904"/>
                </a:cubicBezTo>
                <a:cubicBezTo>
                  <a:pt x="118605" y="919924"/>
                  <a:pt x="154223" y="899933"/>
                  <a:pt x="172278" y="887896"/>
                </a:cubicBezTo>
                <a:cubicBezTo>
                  <a:pt x="176695" y="874644"/>
                  <a:pt x="185530" y="862108"/>
                  <a:pt x="185530" y="848139"/>
                </a:cubicBezTo>
                <a:cubicBezTo>
                  <a:pt x="185530" y="818330"/>
                  <a:pt x="162221" y="713784"/>
                  <a:pt x="145774" y="689113"/>
                </a:cubicBezTo>
                <a:lnTo>
                  <a:pt x="119270" y="649356"/>
                </a:lnTo>
                <a:cubicBezTo>
                  <a:pt x="100538" y="555702"/>
                  <a:pt x="113139" y="604462"/>
                  <a:pt x="79513" y="503582"/>
                </a:cubicBezTo>
                <a:cubicBezTo>
                  <a:pt x="75096" y="490330"/>
                  <a:pt x="76139" y="473703"/>
                  <a:pt x="66261" y="463826"/>
                </a:cubicBezTo>
                <a:lnTo>
                  <a:pt x="39756" y="437322"/>
                </a:lnTo>
                <a:cubicBezTo>
                  <a:pt x="35339" y="424070"/>
                  <a:pt x="30179" y="411042"/>
                  <a:pt x="26504" y="397565"/>
                </a:cubicBezTo>
                <a:cubicBezTo>
                  <a:pt x="16920" y="362422"/>
                  <a:pt x="0" y="291548"/>
                  <a:pt x="0" y="291548"/>
                </a:cubicBezTo>
                <a:lnTo>
                  <a:pt x="39756" y="172278"/>
                </a:lnTo>
                <a:cubicBezTo>
                  <a:pt x="44173" y="159026"/>
                  <a:pt x="43132" y="142400"/>
                  <a:pt x="53009" y="132522"/>
                </a:cubicBezTo>
                <a:lnTo>
                  <a:pt x="79513" y="106017"/>
                </a:lnTo>
                <a:cubicBezTo>
                  <a:pt x="83930" y="92765"/>
                  <a:pt x="86518" y="78755"/>
                  <a:pt x="92765" y="66261"/>
                </a:cubicBezTo>
                <a:cubicBezTo>
                  <a:pt x="107750" y="36291"/>
                  <a:pt x="92765" y="11043"/>
                  <a:pt x="92765" y="0"/>
                </a:cubicBezTo>
                <a:close/>
              </a:path>
            </a:pathLst>
          </a:custGeom>
          <a:gradFill>
            <a:gsLst>
              <a:gs pos="0">
                <a:srgbClr val="FFD30F"/>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AF7657D8-762E-8D3E-E18A-AB75397A671B}"/>
              </a:ext>
            </a:extLst>
          </p:cNvPr>
          <p:cNvSpPr/>
          <p:nvPr/>
        </p:nvSpPr>
        <p:spPr>
          <a:xfrm>
            <a:off x="6067217" y="3055223"/>
            <a:ext cx="994973" cy="558712"/>
          </a:xfrm>
          <a:custGeom>
            <a:avLst/>
            <a:gdLst>
              <a:gd name="connsiteX0" fmla="*/ 0 w 1158240"/>
              <a:gd name="connsiteY0" fmla="*/ 451104 h 548640"/>
              <a:gd name="connsiteX1" fmla="*/ 0 w 1158240"/>
              <a:gd name="connsiteY1" fmla="*/ 451104 h 548640"/>
              <a:gd name="connsiteX2" fmla="*/ 121920 w 1158240"/>
              <a:gd name="connsiteY2" fmla="*/ 292608 h 548640"/>
              <a:gd name="connsiteX3" fmla="*/ 146304 w 1158240"/>
              <a:gd name="connsiteY3" fmla="*/ 256032 h 548640"/>
              <a:gd name="connsiteX4" fmla="*/ 207264 w 1158240"/>
              <a:gd name="connsiteY4" fmla="*/ 158496 h 548640"/>
              <a:gd name="connsiteX5" fmla="*/ 243840 w 1158240"/>
              <a:gd name="connsiteY5" fmla="*/ 146304 h 548640"/>
              <a:gd name="connsiteX6" fmla="*/ 280416 w 1158240"/>
              <a:gd name="connsiteY6" fmla="*/ 121920 h 548640"/>
              <a:gd name="connsiteX7" fmla="*/ 475488 w 1158240"/>
              <a:gd name="connsiteY7" fmla="*/ 97536 h 548640"/>
              <a:gd name="connsiteX8" fmla="*/ 512064 w 1158240"/>
              <a:gd name="connsiteY8" fmla="*/ 85344 h 548640"/>
              <a:gd name="connsiteX9" fmla="*/ 621792 w 1158240"/>
              <a:gd name="connsiteY9" fmla="*/ 60960 h 548640"/>
              <a:gd name="connsiteX10" fmla="*/ 670560 w 1158240"/>
              <a:gd name="connsiteY10" fmla="*/ 36576 h 548640"/>
              <a:gd name="connsiteX11" fmla="*/ 707136 w 1158240"/>
              <a:gd name="connsiteY11" fmla="*/ 24384 h 548640"/>
              <a:gd name="connsiteX12" fmla="*/ 853440 w 1158240"/>
              <a:gd name="connsiteY12" fmla="*/ 0 h 548640"/>
              <a:gd name="connsiteX13" fmla="*/ 938784 w 1158240"/>
              <a:gd name="connsiteY13" fmla="*/ 24384 h 548640"/>
              <a:gd name="connsiteX14" fmla="*/ 963168 w 1158240"/>
              <a:gd name="connsiteY14" fmla="*/ 60960 h 548640"/>
              <a:gd name="connsiteX15" fmla="*/ 975360 w 1158240"/>
              <a:gd name="connsiteY15" fmla="*/ 121920 h 548640"/>
              <a:gd name="connsiteX16" fmla="*/ 1048512 w 1158240"/>
              <a:gd name="connsiteY16" fmla="*/ 158496 h 548640"/>
              <a:gd name="connsiteX17" fmla="*/ 1158240 w 1158240"/>
              <a:gd name="connsiteY17" fmla="*/ 109728 h 548640"/>
              <a:gd name="connsiteX18" fmla="*/ 1133856 w 1158240"/>
              <a:gd name="connsiteY18" fmla="*/ 182880 h 548640"/>
              <a:gd name="connsiteX19" fmla="*/ 1121664 w 1158240"/>
              <a:gd name="connsiteY19" fmla="*/ 219456 h 548640"/>
              <a:gd name="connsiteX20" fmla="*/ 1085088 w 1158240"/>
              <a:gd name="connsiteY20" fmla="*/ 256032 h 548640"/>
              <a:gd name="connsiteX21" fmla="*/ 987552 w 1158240"/>
              <a:gd name="connsiteY21" fmla="*/ 365760 h 548640"/>
              <a:gd name="connsiteX22" fmla="*/ 902208 w 1158240"/>
              <a:gd name="connsiteY22" fmla="*/ 414528 h 548640"/>
              <a:gd name="connsiteX23" fmla="*/ 877824 w 1158240"/>
              <a:gd name="connsiteY23" fmla="*/ 499872 h 548640"/>
              <a:gd name="connsiteX24" fmla="*/ 865632 w 1158240"/>
              <a:gd name="connsiteY24" fmla="*/ 536448 h 548640"/>
              <a:gd name="connsiteX25" fmla="*/ 829056 w 1158240"/>
              <a:gd name="connsiteY25" fmla="*/ 548640 h 548640"/>
              <a:gd name="connsiteX26" fmla="*/ 707136 w 1158240"/>
              <a:gd name="connsiteY26" fmla="*/ 524256 h 548640"/>
              <a:gd name="connsiteX27" fmla="*/ 524256 w 1158240"/>
              <a:gd name="connsiteY27" fmla="*/ 499872 h 548640"/>
              <a:gd name="connsiteX28" fmla="*/ 451104 w 1158240"/>
              <a:gd name="connsiteY28" fmla="*/ 487680 h 548640"/>
              <a:gd name="connsiteX29" fmla="*/ 414528 w 1158240"/>
              <a:gd name="connsiteY29" fmla="*/ 475488 h 548640"/>
              <a:gd name="connsiteX30" fmla="*/ 341376 w 1158240"/>
              <a:gd name="connsiteY30" fmla="*/ 463296 h 548640"/>
              <a:gd name="connsiteX31" fmla="*/ 280416 w 1158240"/>
              <a:gd name="connsiteY31" fmla="*/ 451104 h 548640"/>
              <a:gd name="connsiteX32" fmla="*/ 0 w 1158240"/>
              <a:gd name="connsiteY32" fmla="*/ 451104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8240" h="548640">
                <a:moveTo>
                  <a:pt x="0" y="451104"/>
                </a:moveTo>
                <a:lnTo>
                  <a:pt x="0" y="451104"/>
                </a:lnTo>
                <a:cubicBezTo>
                  <a:pt x="92224" y="343509"/>
                  <a:pt x="52368" y="396935"/>
                  <a:pt x="121920" y="292608"/>
                </a:cubicBezTo>
                <a:cubicBezTo>
                  <a:pt x="130048" y="280416"/>
                  <a:pt x="141670" y="269933"/>
                  <a:pt x="146304" y="256032"/>
                </a:cubicBezTo>
                <a:cubicBezTo>
                  <a:pt x="168544" y="189313"/>
                  <a:pt x="153166" y="185545"/>
                  <a:pt x="207264" y="158496"/>
                </a:cubicBezTo>
                <a:cubicBezTo>
                  <a:pt x="218759" y="152749"/>
                  <a:pt x="232345" y="152051"/>
                  <a:pt x="243840" y="146304"/>
                </a:cubicBezTo>
                <a:cubicBezTo>
                  <a:pt x="256946" y="139751"/>
                  <a:pt x="266077" y="124939"/>
                  <a:pt x="280416" y="121920"/>
                </a:cubicBezTo>
                <a:cubicBezTo>
                  <a:pt x="344540" y="108420"/>
                  <a:pt x="475488" y="97536"/>
                  <a:pt x="475488" y="97536"/>
                </a:cubicBezTo>
                <a:cubicBezTo>
                  <a:pt x="487680" y="93472"/>
                  <a:pt x="499596" y="88461"/>
                  <a:pt x="512064" y="85344"/>
                </a:cubicBezTo>
                <a:cubicBezTo>
                  <a:pt x="535238" y="79550"/>
                  <a:pt x="596760" y="70347"/>
                  <a:pt x="621792" y="60960"/>
                </a:cubicBezTo>
                <a:cubicBezTo>
                  <a:pt x="638810" y="54578"/>
                  <a:pt x="653855" y="43735"/>
                  <a:pt x="670560" y="36576"/>
                </a:cubicBezTo>
                <a:cubicBezTo>
                  <a:pt x="682372" y="31514"/>
                  <a:pt x="694779" y="27915"/>
                  <a:pt x="707136" y="24384"/>
                </a:cubicBezTo>
                <a:cubicBezTo>
                  <a:pt x="769790" y="6483"/>
                  <a:pt x="774281" y="9895"/>
                  <a:pt x="853440" y="0"/>
                </a:cubicBezTo>
                <a:cubicBezTo>
                  <a:pt x="856626" y="797"/>
                  <a:pt x="930834" y="18024"/>
                  <a:pt x="938784" y="24384"/>
                </a:cubicBezTo>
                <a:cubicBezTo>
                  <a:pt x="950226" y="33538"/>
                  <a:pt x="955040" y="48768"/>
                  <a:pt x="963168" y="60960"/>
                </a:cubicBezTo>
                <a:cubicBezTo>
                  <a:pt x="967232" y="81280"/>
                  <a:pt x="965079" y="103928"/>
                  <a:pt x="975360" y="121920"/>
                </a:cubicBezTo>
                <a:cubicBezTo>
                  <a:pt x="986482" y="141384"/>
                  <a:pt x="1029738" y="152238"/>
                  <a:pt x="1048512" y="158496"/>
                </a:cubicBezTo>
                <a:cubicBezTo>
                  <a:pt x="1135565" y="129478"/>
                  <a:pt x="1100278" y="148369"/>
                  <a:pt x="1158240" y="109728"/>
                </a:cubicBezTo>
                <a:lnTo>
                  <a:pt x="1133856" y="182880"/>
                </a:lnTo>
                <a:cubicBezTo>
                  <a:pt x="1129792" y="195072"/>
                  <a:pt x="1130751" y="210369"/>
                  <a:pt x="1121664" y="219456"/>
                </a:cubicBezTo>
                <a:cubicBezTo>
                  <a:pt x="1109472" y="231648"/>
                  <a:pt x="1096126" y="242786"/>
                  <a:pt x="1085088" y="256032"/>
                </a:cubicBezTo>
                <a:cubicBezTo>
                  <a:pt x="1048275" y="300208"/>
                  <a:pt x="1055299" y="331886"/>
                  <a:pt x="987552" y="365760"/>
                </a:cubicBezTo>
                <a:cubicBezTo>
                  <a:pt x="925678" y="396697"/>
                  <a:pt x="953906" y="380062"/>
                  <a:pt x="902208" y="414528"/>
                </a:cubicBezTo>
                <a:cubicBezTo>
                  <a:pt x="872976" y="502225"/>
                  <a:pt x="908442" y="392709"/>
                  <a:pt x="877824" y="499872"/>
                </a:cubicBezTo>
                <a:cubicBezTo>
                  <a:pt x="874293" y="512229"/>
                  <a:pt x="874719" y="527361"/>
                  <a:pt x="865632" y="536448"/>
                </a:cubicBezTo>
                <a:cubicBezTo>
                  <a:pt x="856545" y="545535"/>
                  <a:pt x="841248" y="544576"/>
                  <a:pt x="829056" y="548640"/>
                </a:cubicBezTo>
                <a:cubicBezTo>
                  <a:pt x="788416" y="540512"/>
                  <a:pt x="748261" y="529397"/>
                  <a:pt x="707136" y="524256"/>
                </a:cubicBezTo>
                <a:cubicBezTo>
                  <a:pt x="632243" y="514894"/>
                  <a:pt x="597167" y="511089"/>
                  <a:pt x="524256" y="499872"/>
                </a:cubicBezTo>
                <a:cubicBezTo>
                  <a:pt x="499823" y="496113"/>
                  <a:pt x="475236" y="493043"/>
                  <a:pt x="451104" y="487680"/>
                </a:cubicBezTo>
                <a:cubicBezTo>
                  <a:pt x="438559" y="484892"/>
                  <a:pt x="427073" y="478276"/>
                  <a:pt x="414528" y="475488"/>
                </a:cubicBezTo>
                <a:cubicBezTo>
                  <a:pt x="390396" y="470125"/>
                  <a:pt x="365698" y="467718"/>
                  <a:pt x="341376" y="463296"/>
                </a:cubicBezTo>
                <a:cubicBezTo>
                  <a:pt x="320988" y="459589"/>
                  <a:pt x="301127" y="451794"/>
                  <a:pt x="280416" y="451104"/>
                </a:cubicBezTo>
                <a:cubicBezTo>
                  <a:pt x="178872" y="447719"/>
                  <a:pt x="46736" y="451104"/>
                  <a:pt x="0" y="451104"/>
                </a:cubicBezTo>
                <a:close/>
              </a:path>
            </a:pathLst>
          </a:custGeom>
          <a:gradFill>
            <a:gsLst>
              <a:gs pos="0">
                <a:srgbClr val="FFFF00"/>
              </a:gs>
              <a:gs pos="100000">
                <a:srgbClr val="FFC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70598" y="0"/>
            <a:ext cx="9574529" cy="1061935"/>
          </a:xfrm>
        </p:spPr>
        <p:txBody>
          <a:bodyPr>
            <a:normAutofit fontScale="90000"/>
          </a:bodyPr>
          <a:lstStyle/>
          <a:p>
            <a:r>
              <a:rPr lang="en-US" dirty="0"/>
              <a:t>Hard  and EM probes in heavy-ion collisions</a:t>
            </a:r>
          </a:p>
        </p:txBody>
      </p:sp>
      <p:sp>
        <p:nvSpPr>
          <p:cNvPr id="4" name="Slide Number Placeholder 3"/>
          <p:cNvSpPr>
            <a:spLocks noGrp="1"/>
          </p:cNvSpPr>
          <p:nvPr>
            <p:ph type="sldNum" sz="quarter" idx="12"/>
          </p:nvPr>
        </p:nvSpPr>
        <p:spPr/>
        <p:txBody>
          <a:bodyPr/>
          <a:lstStyle/>
          <a:p>
            <a:fld id="{1B9BAA04-AEB2-8147-AF42-90F4B815825D}" type="slidenum">
              <a:rPr lang="en-US" smtClean="0"/>
              <a:pPr/>
              <a:t>12</a:t>
            </a:fld>
            <a:endParaRPr lang="en-US"/>
          </a:p>
        </p:txBody>
      </p:sp>
      <p:grpSp>
        <p:nvGrpSpPr>
          <p:cNvPr id="51" name="Group 50"/>
          <p:cNvGrpSpPr/>
          <p:nvPr/>
        </p:nvGrpSpPr>
        <p:grpSpPr>
          <a:xfrm>
            <a:off x="3018869" y="1734975"/>
            <a:ext cx="5882662" cy="4900414"/>
            <a:chOff x="595019" y="396056"/>
            <a:chExt cx="5882662" cy="4900414"/>
          </a:xfrm>
        </p:grpSpPr>
        <p:grpSp>
          <p:nvGrpSpPr>
            <p:cNvPr id="22" name="Group 31"/>
            <p:cNvGrpSpPr>
              <a:grpSpLocks/>
            </p:cNvGrpSpPr>
            <p:nvPr/>
          </p:nvGrpSpPr>
          <p:grpSpPr bwMode="auto">
            <a:xfrm>
              <a:off x="1512290" y="2132006"/>
              <a:ext cx="4048120" cy="1753591"/>
              <a:chOff x="3376" y="1656"/>
              <a:chExt cx="1968" cy="816"/>
            </a:xfrm>
          </p:grpSpPr>
          <p:sp>
            <p:nvSpPr>
              <p:cNvPr id="48" name="Rectangle 32"/>
              <p:cNvSpPr>
                <a:spLocks noChangeArrowheads="1"/>
              </p:cNvSpPr>
              <p:nvPr/>
            </p:nvSpPr>
            <p:spPr bwMode="auto">
              <a:xfrm>
                <a:off x="3448" y="1664"/>
                <a:ext cx="1824" cy="792"/>
              </a:xfrm>
              <a:prstGeom prst="rect">
                <a:avLst/>
              </a:prstGeom>
              <a:gradFill flip="none" rotWithShape="1">
                <a:gsLst>
                  <a:gs pos="28000">
                    <a:srgbClr val="FF6600"/>
                  </a:gs>
                  <a:gs pos="100000">
                    <a:srgbClr val="FFFFFF"/>
                  </a:gs>
                  <a:gs pos="99000">
                    <a:srgbClr val="FFFF00"/>
                  </a:gs>
                </a:gsLst>
                <a:path path="rect">
                  <a:fillToRect l="50000" t="50000" r="50000" b="50000"/>
                </a:path>
                <a:tileRect/>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zh-CN" altLang="en-US" sz="2400" b="1" dirty="0">
                  <a:solidFill>
                    <a:srgbClr val="FF66CC"/>
                  </a:solidFill>
                  <a:latin typeface="Times New Roman" charset="0"/>
                </a:endParaRPr>
              </a:p>
            </p:txBody>
          </p:sp>
          <p:sp>
            <p:nvSpPr>
              <p:cNvPr id="49" name="Oval 33"/>
              <p:cNvSpPr>
                <a:spLocks noChangeArrowheads="1"/>
              </p:cNvSpPr>
              <p:nvPr/>
            </p:nvSpPr>
            <p:spPr bwMode="auto">
              <a:xfrm>
                <a:off x="5192" y="1656"/>
                <a:ext cx="152" cy="808"/>
              </a:xfrm>
              <a:prstGeom prst="ellipse">
                <a:avLst/>
              </a:prstGeom>
              <a:gradFill flip="none" rotWithShape="1">
                <a:gsLst>
                  <a:gs pos="0">
                    <a:schemeClr val="tx2">
                      <a:lumMod val="60000"/>
                      <a:lumOff val="40000"/>
                    </a:schemeClr>
                  </a:gs>
                  <a:gs pos="100000">
                    <a:srgbClr val="FFFFFF"/>
                  </a:gs>
                </a:gsLst>
                <a:path path="circle">
                  <a:fillToRect l="50000" t="50000" r="50000" b="50000"/>
                </a:path>
                <a:tileRect/>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Oval 34"/>
              <p:cNvSpPr>
                <a:spLocks noChangeArrowheads="1"/>
              </p:cNvSpPr>
              <p:nvPr/>
            </p:nvSpPr>
            <p:spPr bwMode="auto">
              <a:xfrm>
                <a:off x="3376" y="1656"/>
                <a:ext cx="152" cy="816"/>
              </a:xfrm>
              <a:prstGeom prst="ellipse">
                <a:avLst/>
              </a:prstGeom>
              <a:gradFill flip="none" rotWithShape="1">
                <a:gsLst>
                  <a:gs pos="0">
                    <a:srgbClr val="6699FF"/>
                  </a:gs>
                  <a:gs pos="100000">
                    <a:srgbClr val="FFFFFF"/>
                  </a:gs>
                </a:gsLst>
                <a:path path="circle">
                  <a:fillToRect l="50000" t="50000" r="50000" b="50000"/>
                </a:path>
                <a:tileRect/>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4" name="Freeform 36"/>
            <p:cNvSpPr>
              <a:spLocks/>
            </p:cNvSpPr>
            <p:nvPr/>
          </p:nvSpPr>
          <p:spPr bwMode="auto">
            <a:xfrm>
              <a:off x="1824950" y="2424859"/>
              <a:ext cx="2033582" cy="441044"/>
            </a:xfrm>
            <a:custGeom>
              <a:avLst/>
              <a:gdLst>
                <a:gd name="T0" fmla="*/ 0 w 856"/>
                <a:gd name="T1" fmla="*/ 328 h 328"/>
                <a:gd name="T2" fmla="*/ 680 w 856"/>
                <a:gd name="T3" fmla="*/ 328 h 328"/>
                <a:gd name="T4" fmla="*/ 856 w 856"/>
                <a:gd name="T5" fmla="*/ 0 h 328"/>
              </a:gdLst>
              <a:ahLst/>
              <a:cxnLst>
                <a:cxn ang="0">
                  <a:pos x="T0" y="T1"/>
                </a:cxn>
                <a:cxn ang="0">
                  <a:pos x="T2" y="T3"/>
                </a:cxn>
                <a:cxn ang="0">
                  <a:pos x="T4" y="T5"/>
                </a:cxn>
              </a:cxnLst>
              <a:rect l="0" t="0" r="r" b="b"/>
              <a:pathLst>
                <a:path w="856" h="328">
                  <a:moveTo>
                    <a:pt x="0" y="328"/>
                  </a:moveTo>
                  <a:lnTo>
                    <a:pt x="680" y="328"/>
                  </a:lnTo>
                  <a:lnTo>
                    <a:pt x="856" y="0"/>
                  </a:lnTo>
                </a:path>
              </a:pathLst>
            </a:custGeom>
            <a:noFill/>
            <a:ln w="381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Freeform 37"/>
            <p:cNvSpPr>
              <a:spLocks/>
            </p:cNvSpPr>
            <p:nvPr/>
          </p:nvSpPr>
          <p:spPr bwMode="auto">
            <a:xfrm flipH="1" flipV="1">
              <a:off x="3418848" y="3102303"/>
              <a:ext cx="1828901" cy="444572"/>
            </a:xfrm>
            <a:custGeom>
              <a:avLst/>
              <a:gdLst>
                <a:gd name="T0" fmla="*/ 0 w 856"/>
                <a:gd name="T1" fmla="*/ 328 h 328"/>
                <a:gd name="T2" fmla="*/ 680 w 856"/>
                <a:gd name="T3" fmla="*/ 328 h 328"/>
                <a:gd name="T4" fmla="*/ 856 w 856"/>
                <a:gd name="T5" fmla="*/ 0 h 328"/>
              </a:gdLst>
              <a:ahLst/>
              <a:cxnLst>
                <a:cxn ang="0">
                  <a:pos x="T0" y="T1"/>
                </a:cxn>
                <a:cxn ang="0">
                  <a:pos x="T2" y="T3"/>
                </a:cxn>
                <a:cxn ang="0">
                  <a:pos x="T4" y="T5"/>
                </a:cxn>
              </a:cxnLst>
              <a:rect l="0" t="0" r="r" b="b"/>
              <a:pathLst>
                <a:path w="856" h="328">
                  <a:moveTo>
                    <a:pt x="0" y="328"/>
                  </a:moveTo>
                  <a:lnTo>
                    <a:pt x="680" y="328"/>
                  </a:lnTo>
                  <a:lnTo>
                    <a:pt x="856" y="0"/>
                  </a:lnTo>
                </a:path>
              </a:pathLst>
            </a:custGeom>
            <a:noFill/>
            <a:ln w="381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Text Box 38"/>
            <p:cNvSpPr txBox="1">
              <a:spLocks noChangeArrowheads="1"/>
            </p:cNvSpPr>
            <p:nvPr/>
          </p:nvSpPr>
          <p:spPr bwMode="auto">
            <a:xfrm>
              <a:off x="2088427" y="2259026"/>
              <a:ext cx="87936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CN" sz="2400" b="1" dirty="0">
                  <a:latin typeface="Times New Roman" charset="0"/>
                </a:rPr>
                <a:t>q</a:t>
              </a:r>
            </a:p>
          </p:txBody>
        </p:sp>
        <p:sp>
          <p:nvSpPr>
            <p:cNvPr id="27" name="Text Box 39"/>
            <p:cNvSpPr txBox="1">
              <a:spLocks noChangeArrowheads="1"/>
            </p:cNvSpPr>
            <p:nvPr/>
          </p:nvSpPr>
          <p:spPr bwMode="auto">
            <a:xfrm>
              <a:off x="4472573" y="3194040"/>
              <a:ext cx="35583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zh-CN" sz="2400" b="1" dirty="0">
                  <a:latin typeface="Times New Roman" charset="0"/>
                </a:rPr>
                <a:t>q</a:t>
              </a:r>
            </a:p>
          </p:txBody>
        </p:sp>
        <p:sp>
          <p:nvSpPr>
            <p:cNvPr id="28" name="Line 40"/>
            <p:cNvSpPr>
              <a:spLocks noChangeShapeType="1"/>
            </p:cNvSpPr>
            <p:nvPr/>
          </p:nvSpPr>
          <p:spPr bwMode="auto">
            <a:xfrm rot="20991552" flipV="1">
              <a:off x="3744821" y="1666263"/>
              <a:ext cx="189519" cy="645689"/>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Line 41"/>
            <p:cNvSpPr>
              <a:spLocks noChangeShapeType="1"/>
            </p:cNvSpPr>
            <p:nvPr/>
          </p:nvSpPr>
          <p:spPr bwMode="auto">
            <a:xfrm flipV="1">
              <a:off x="4013937" y="1253446"/>
              <a:ext cx="379037" cy="952655"/>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Line 42"/>
            <p:cNvSpPr>
              <a:spLocks noChangeShapeType="1"/>
            </p:cNvSpPr>
            <p:nvPr/>
          </p:nvSpPr>
          <p:spPr bwMode="auto">
            <a:xfrm flipV="1">
              <a:off x="4157972" y="2015570"/>
              <a:ext cx="333553" cy="32108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Line 43"/>
            <p:cNvSpPr>
              <a:spLocks noChangeShapeType="1"/>
            </p:cNvSpPr>
            <p:nvPr/>
          </p:nvSpPr>
          <p:spPr bwMode="auto">
            <a:xfrm flipV="1">
              <a:off x="3904016" y="1560412"/>
              <a:ext cx="174357" cy="723312"/>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Line 44"/>
            <p:cNvSpPr>
              <a:spLocks noChangeShapeType="1"/>
            </p:cNvSpPr>
            <p:nvPr/>
          </p:nvSpPr>
          <p:spPr bwMode="auto">
            <a:xfrm flipV="1">
              <a:off x="3998776" y="396056"/>
              <a:ext cx="1447923" cy="194059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Line 45"/>
            <p:cNvSpPr>
              <a:spLocks noChangeShapeType="1"/>
            </p:cNvSpPr>
            <p:nvPr/>
          </p:nvSpPr>
          <p:spPr bwMode="auto">
            <a:xfrm flipH="1">
              <a:off x="2990629" y="3709179"/>
              <a:ext cx="333460" cy="104484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Line 46"/>
            <p:cNvSpPr>
              <a:spLocks noChangeShapeType="1"/>
            </p:cNvSpPr>
            <p:nvPr/>
          </p:nvSpPr>
          <p:spPr bwMode="auto">
            <a:xfrm flipH="1">
              <a:off x="3070134" y="3666839"/>
              <a:ext cx="204680" cy="649217"/>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Line 47"/>
            <p:cNvSpPr>
              <a:spLocks noChangeShapeType="1"/>
            </p:cNvSpPr>
            <p:nvPr/>
          </p:nvSpPr>
          <p:spPr bwMode="auto">
            <a:xfrm flipH="1">
              <a:off x="2945052" y="3620970"/>
              <a:ext cx="329763" cy="324608"/>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48"/>
            <p:cNvSpPr>
              <a:spLocks noChangeShapeType="1"/>
            </p:cNvSpPr>
            <p:nvPr/>
          </p:nvSpPr>
          <p:spPr bwMode="auto">
            <a:xfrm flipH="1">
              <a:off x="2584966" y="3546875"/>
              <a:ext cx="769446" cy="162304"/>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Line 49"/>
            <p:cNvSpPr>
              <a:spLocks noChangeShapeType="1"/>
            </p:cNvSpPr>
            <p:nvPr/>
          </p:nvSpPr>
          <p:spPr bwMode="auto">
            <a:xfrm flipH="1">
              <a:off x="3388526" y="3635084"/>
              <a:ext cx="30323" cy="1065563"/>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Line 50"/>
            <p:cNvSpPr>
              <a:spLocks noChangeShapeType="1"/>
            </p:cNvSpPr>
            <p:nvPr/>
          </p:nvSpPr>
          <p:spPr bwMode="auto">
            <a:xfrm>
              <a:off x="3460543" y="3610385"/>
              <a:ext cx="181938" cy="691557"/>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Text Box 52"/>
            <p:cNvSpPr txBox="1">
              <a:spLocks noChangeArrowheads="1"/>
            </p:cNvSpPr>
            <p:nvPr/>
          </p:nvSpPr>
          <p:spPr bwMode="auto">
            <a:xfrm>
              <a:off x="5177789" y="1327546"/>
              <a:ext cx="95774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zh-CN" sz="2000" b="1" dirty="0">
                  <a:solidFill>
                    <a:srgbClr val="FF0000"/>
                  </a:solidFill>
                  <a:latin typeface="Tahoma" charset="0"/>
                </a:rPr>
                <a:t>Jet 1</a:t>
              </a:r>
              <a:endParaRPr lang="en-US" altLang="zh-CN" sz="2000" b="1" dirty="0">
                <a:solidFill>
                  <a:srgbClr val="0000CC"/>
                </a:solidFill>
                <a:latin typeface="Times New Roman" charset="0"/>
              </a:endParaRPr>
            </a:p>
          </p:txBody>
        </p:sp>
        <p:sp>
          <p:nvSpPr>
            <p:cNvPr id="41" name="Text Box 53"/>
            <p:cNvSpPr txBox="1">
              <a:spLocks noChangeArrowheads="1"/>
            </p:cNvSpPr>
            <p:nvPr/>
          </p:nvSpPr>
          <p:spPr bwMode="auto">
            <a:xfrm>
              <a:off x="3254186" y="4896360"/>
              <a:ext cx="215812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zh-CN" sz="2000" b="1" dirty="0">
                  <a:solidFill>
                    <a:srgbClr val="FF0000"/>
                  </a:solidFill>
                  <a:latin typeface="Tahoma" charset="0"/>
                </a:rPr>
                <a:t>Jet 2</a:t>
              </a:r>
            </a:p>
          </p:txBody>
        </p:sp>
        <p:sp>
          <p:nvSpPr>
            <p:cNvPr id="43" name="Freeform 55"/>
            <p:cNvSpPr>
              <a:spLocks/>
            </p:cNvSpPr>
            <p:nvPr/>
          </p:nvSpPr>
          <p:spPr bwMode="auto">
            <a:xfrm>
              <a:off x="3536350" y="2865903"/>
              <a:ext cx="238794" cy="236400"/>
            </a:xfrm>
            <a:custGeom>
              <a:avLst/>
              <a:gdLst>
                <a:gd name="T0" fmla="*/ 0 w 109"/>
                <a:gd name="T1" fmla="*/ 11 h 140"/>
                <a:gd name="T2" fmla="*/ 80 w 109"/>
                <a:gd name="T3" fmla="*/ 11 h 140"/>
                <a:gd name="T4" fmla="*/ 16 w 109"/>
                <a:gd name="T5" fmla="*/ 75 h 140"/>
                <a:gd name="T6" fmla="*/ 104 w 109"/>
                <a:gd name="T7" fmla="*/ 75 h 140"/>
                <a:gd name="T8" fmla="*/ 48 w 109"/>
                <a:gd name="T9" fmla="*/ 131 h 140"/>
                <a:gd name="T10" fmla="*/ 96 w 109"/>
                <a:gd name="T11" fmla="*/ 131 h 140"/>
              </a:gdLst>
              <a:ahLst/>
              <a:cxnLst>
                <a:cxn ang="0">
                  <a:pos x="T0" y="T1"/>
                </a:cxn>
                <a:cxn ang="0">
                  <a:pos x="T2" y="T3"/>
                </a:cxn>
                <a:cxn ang="0">
                  <a:pos x="T4" y="T5"/>
                </a:cxn>
                <a:cxn ang="0">
                  <a:pos x="T6" y="T7"/>
                </a:cxn>
                <a:cxn ang="0">
                  <a:pos x="T8" y="T9"/>
                </a:cxn>
                <a:cxn ang="0">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56"/>
            <p:cNvSpPr>
              <a:spLocks noChangeShapeType="1"/>
            </p:cNvSpPr>
            <p:nvPr/>
          </p:nvSpPr>
          <p:spPr bwMode="auto">
            <a:xfrm flipH="1">
              <a:off x="595019" y="2930771"/>
              <a:ext cx="917271" cy="3528"/>
            </a:xfrm>
            <a:prstGeom prst="line">
              <a:avLst/>
            </a:prstGeom>
            <a:noFill/>
            <a:ln w="28575">
              <a:solidFill>
                <a:srgbClr val="6699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Line 57"/>
            <p:cNvSpPr>
              <a:spLocks noChangeShapeType="1"/>
            </p:cNvSpPr>
            <p:nvPr/>
          </p:nvSpPr>
          <p:spPr bwMode="auto">
            <a:xfrm flipH="1">
              <a:off x="5560410" y="2918828"/>
              <a:ext cx="917271" cy="3528"/>
            </a:xfrm>
            <a:prstGeom prst="line">
              <a:avLst/>
            </a:prstGeom>
            <a:noFill/>
            <a:ln w="28575">
              <a:solidFill>
                <a:srgbClr val="6699FF"/>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Line 58"/>
            <p:cNvSpPr>
              <a:spLocks noChangeShapeType="1"/>
            </p:cNvSpPr>
            <p:nvPr/>
          </p:nvSpPr>
          <p:spPr bwMode="auto">
            <a:xfrm flipV="1">
              <a:off x="3900226" y="1073500"/>
              <a:ext cx="1000659" cy="1393699"/>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Line 59"/>
            <p:cNvSpPr>
              <a:spLocks noChangeShapeType="1"/>
            </p:cNvSpPr>
            <p:nvPr/>
          </p:nvSpPr>
          <p:spPr bwMode="auto">
            <a:xfrm flipH="1">
              <a:off x="3065711" y="3832672"/>
              <a:ext cx="277329" cy="1381512"/>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 name="Group 60"/>
            <p:cNvGrpSpPr>
              <a:grpSpLocks/>
            </p:cNvGrpSpPr>
            <p:nvPr/>
          </p:nvGrpSpPr>
          <p:grpSpPr bwMode="auto">
            <a:xfrm rot="977138">
              <a:off x="4033092" y="2338195"/>
              <a:ext cx="909690" cy="575122"/>
              <a:chOff x="326" y="3552"/>
              <a:chExt cx="394" cy="307"/>
            </a:xfrm>
          </p:grpSpPr>
          <p:sp>
            <p:nvSpPr>
              <p:cNvPr id="20" name="Line 61"/>
              <p:cNvSpPr>
                <a:spLocks noChangeShapeType="1"/>
              </p:cNvSpPr>
              <p:nvPr/>
            </p:nvSpPr>
            <p:spPr bwMode="auto">
              <a:xfrm flipV="1">
                <a:off x="672" y="3552"/>
                <a:ext cx="48" cy="48"/>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Freeform 62"/>
              <p:cNvSpPr>
                <a:spLocks/>
              </p:cNvSpPr>
              <p:nvPr/>
            </p:nvSpPr>
            <p:spPr bwMode="auto">
              <a:xfrm>
                <a:off x="326" y="3600"/>
                <a:ext cx="361" cy="259"/>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grpSp>
        <p:grpSp>
          <p:nvGrpSpPr>
            <p:cNvPr id="11" name="Group 63"/>
            <p:cNvGrpSpPr>
              <a:grpSpLocks/>
            </p:cNvGrpSpPr>
            <p:nvPr/>
          </p:nvGrpSpPr>
          <p:grpSpPr bwMode="auto">
            <a:xfrm rot="1015650" flipV="1">
              <a:off x="3669216" y="3354361"/>
              <a:ext cx="545814" cy="846805"/>
              <a:chOff x="326" y="3552"/>
              <a:chExt cx="394" cy="307"/>
            </a:xfrm>
          </p:grpSpPr>
          <p:sp>
            <p:nvSpPr>
              <p:cNvPr id="18" name="Line 64"/>
              <p:cNvSpPr>
                <a:spLocks noChangeShapeType="1"/>
              </p:cNvSpPr>
              <p:nvPr/>
            </p:nvSpPr>
            <p:spPr bwMode="auto">
              <a:xfrm flipV="1">
                <a:off x="672" y="3552"/>
                <a:ext cx="48" cy="48"/>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Freeform 65"/>
              <p:cNvSpPr>
                <a:spLocks/>
              </p:cNvSpPr>
              <p:nvPr/>
            </p:nvSpPr>
            <p:spPr bwMode="auto">
              <a:xfrm>
                <a:off x="326" y="3600"/>
                <a:ext cx="361" cy="259"/>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grpSp>
        <p:grpSp>
          <p:nvGrpSpPr>
            <p:cNvPr id="12" name="Group 66"/>
            <p:cNvGrpSpPr>
              <a:grpSpLocks/>
            </p:cNvGrpSpPr>
            <p:nvPr/>
          </p:nvGrpSpPr>
          <p:grpSpPr bwMode="auto">
            <a:xfrm rot="18134788" flipH="1">
              <a:off x="2919842" y="3037393"/>
              <a:ext cx="846805" cy="799769"/>
              <a:chOff x="326" y="3552"/>
              <a:chExt cx="394" cy="307"/>
            </a:xfrm>
          </p:grpSpPr>
          <p:sp>
            <p:nvSpPr>
              <p:cNvPr id="16" name="Line 67"/>
              <p:cNvSpPr>
                <a:spLocks noChangeShapeType="1"/>
              </p:cNvSpPr>
              <p:nvPr/>
            </p:nvSpPr>
            <p:spPr bwMode="auto">
              <a:xfrm flipV="1">
                <a:off x="672" y="3552"/>
                <a:ext cx="48" cy="48"/>
              </a:xfrm>
              <a:prstGeom prst="line">
                <a:avLst/>
              </a:prstGeom>
              <a:noFill/>
              <a:ln w="9525">
                <a:solidFill>
                  <a:srgbClr val="33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Freeform 68"/>
              <p:cNvSpPr>
                <a:spLocks/>
              </p:cNvSpPr>
              <p:nvPr/>
            </p:nvSpPr>
            <p:spPr bwMode="auto">
              <a:xfrm>
                <a:off x="326" y="3600"/>
                <a:ext cx="361" cy="259"/>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grpSp>
        <p:grpSp>
          <p:nvGrpSpPr>
            <p:cNvPr id="13" name="Group 69"/>
            <p:cNvGrpSpPr>
              <a:grpSpLocks/>
            </p:cNvGrpSpPr>
            <p:nvPr/>
          </p:nvGrpSpPr>
          <p:grpSpPr bwMode="auto">
            <a:xfrm rot="14001149" flipV="1">
              <a:off x="3374687" y="1942835"/>
              <a:ext cx="846805" cy="617831"/>
              <a:chOff x="326" y="3552"/>
              <a:chExt cx="394" cy="307"/>
            </a:xfrm>
          </p:grpSpPr>
          <p:sp>
            <p:nvSpPr>
              <p:cNvPr id="14" name="Line 70"/>
              <p:cNvSpPr>
                <a:spLocks noChangeShapeType="1"/>
              </p:cNvSpPr>
              <p:nvPr/>
            </p:nvSpPr>
            <p:spPr bwMode="auto">
              <a:xfrm flipV="1">
                <a:off x="672" y="3552"/>
                <a:ext cx="48" cy="4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Freeform 71"/>
              <p:cNvSpPr>
                <a:spLocks/>
              </p:cNvSpPr>
              <p:nvPr/>
            </p:nvSpPr>
            <p:spPr bwMode="auto">
              <a:xfrm>
                <a:off x="326" y="3600"/>
                <a:ext cx="361" cy="259"/>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FF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grpSp>
      </p:grpSp>
      <p:sp>
        <p:nvSpPr>
          <p:cNvPr id="52" name="TextBox 51"/>
          <p:cNvSpPr txBox="1"/>
          <p:nvPr/>
        </p:nvSpPr>
        <p:spPr>
          <a:xfrm>
            <a:off x="850170" y="4625007"/>
            <a:ext cx="2611164" cy="1631216"/>
          </a:xfrm>
          <a:prstGeom prst="rect">
            <a:avLst/>
          </a:prstGeom>
          <a:noFill/>
        </p:spPr>
        <p:txBody>
          <a:bodyPr wrap="none" rtlCol="0">
            <a:spAutoFit/>
          </a:bodyPr>
          <a:lstStyle/>
          <a:p>
            <a:r>
              <a:rPr lang="en-US" sz="2000" dirty="0">
                <a:solidFill>
                  <a:srgbClr val="F2F2F2"/>
                </a:solidFill>
              </a:rPr>
              <a:t>EM response</a:t>
            </a:r>
          </a:p>
          <a:p>
            <a:r>
              <a:rPr lang="en-US" sz="2000" dirty="0">
                <a:solidFill>
                  <a:srgbClr val="F2F2F2"/>
                </a:solidFill>
              </a:rPr>
              <a:t>Multiple scattering</a:t>
            </a:r>
          </a:p>
          <a:p>
            <a:r>
              <a:rPr lang="en-US" sz="2000" dirty="0" err="1">
                <a:solidFill>
                  <a:srgbClr val="F2F2F2"/>
                </a:solidFill>
              </a:rPr>
              <a:t>p</a:t>
            </a:r>
            <a:r>
              <a:rPr lang="en-US" sz="2000" baseline="-25000" dirty="0" err="1">
                <a:solidFill>
                  <a:srgbClr val="F2F2F2"/>
                </a:solidFill>
              </a:rPr>
              <a:t>T</a:t>
            </a:r>
            <a:r>
              <a:rPr lang="en-US" sz="2000" dirty="0">
                <a:solidFill>
                  <a:srgbClr val="F2F2F2"/>
                </a:solidFill>
              </a:rPr>
              <a:t> broadening</a:t>
            </a:r>
          </a:p>
          <a:p>
            <a:r>
              <a:rPr lang="en-US" sz="2000" dirty="0">
                <a:solidFill>
                  <a:schemeClr val="bg1"/>
                </a:solidFill>
              </a:rPr>
              <a:t>Medium response</a:t>
            </a:r>
            <a:endParaRPr lang="en-US" sz="2000" dirty="0">
              <a:solidFill>
                <a:srgbClr val="F2F2F2"/>
              </a:solidFill>
            </a:endParaRPr>
          </a:p>
          <a:p>
            <a:r>
              <a:rPr lang="en-US" sz="2000" dirty="0">
                <a:solidFill>
                  <a:srgbClr val="F2F2F2"/>
                </a:solidFill>
              </a:rPr>
              <a:t>Heavy quark diffusions </a:t>
            </a:r>
            <a:endParaRPr lang="en-US" sz="2000" dirty="0">
              <a:solidFill>
                <a:srgbClr val="FF6600"/>
              </a:solidFill>
            </a:endParaRPr>
          </a:p>
        </p:txBody>
      </p:sp>
      <p:sp>
        <p:nvSpPr>
          <p:cNvPr id="53" name="TextBox 52"/>
          <p:cNvSpPr txBox="1"/>
          <p:nvPr/>
        </p:nvSpPr>
        <p:spPr>
          <a:xfrm>
            <a:off x="8315076" y="4315001"/>
            <a:ext cx="3275064" cy="1938992"/>
          </a:xfrm>
          <a:prstGeom prst="rect">
            <a:avLst/>
          </a:prstGeom>
          <a:noFill/>
        </p:spPr>
        <p:txBody>
          <a:bodyPr wrap="none" rtlCol="0">
            <a:spAutoFit/>
          </a:bodyPr>
          <a:lstStyle/>
          <a:p>
            <a:pPr algn="r"/>
            <a:r>
              <a:rPr lang="en-US" sz="2000" dirty="0">
                <a:solidFill>
                  <a:schemeClr val="bg1"/>
                </a:solidFill>
              </a:rPr>
              <a:t>Prompt </a:t>
            </a:r>
            <a:r>
              <a:rPr lang="en-US" sz="2000" dirty="0">
                <a:solidFill>
                  <a:schemeClr val="bg1"/>
                </a:solidFill>
                <a:latin typeface="Symbol" pitchFamily="2" charset="2"/>
              </a:rPr>
              <a:t>g</a:t>
            </a:r>
            <a:r>
              <a:rPr lang="en-US" sz="2000" dirty="0">
                <a:solidFill>
                  <a:schemeClr val="bg1"/>
                </a:solidFill>
              </a:rPr>
              <a:t> emission</a:t>
            </a:r>
          </a:p>
          <a:p>
            <a:pPr algn="r"/>
            <a:r>
              <a:rPr lang="en-US" sz="2000" dirty="0">
                <a:solidFill>
                  <a:schemeClr val="bg1"/>
                </a:solidFill>
              </a:rPr>
              <a:t>Hadron properties in medium</a:t>
            </a:r>
          </a:p>
          <a:p>
            <a:pPr algn="r"/>
            <a:r>
              <a:rPr lang="en-US" sz="2000" dirty="0">
                <a:solidFill>
                  <a:schemeClr val="bg1"/>
                </a:solidFill>
              </a:rPr>
              <a:t>Parton energy loss</a:t>
            </a:r>
          </a:p>
          <a:p>
            <a:pPr algn="r"/>
            <a:r>
              <a:rPr lang="en-US" sz="2000" dirty="0">
                <a:solidFill>
                  <a:schemeClr val="bg1"/>
                </a:solidFill>
              </a:rPr>
              <a:t>Jet suppression</a:t>
            </a:r>
          </a:p>
          <a:p>
            <a:pPr algn="r"/>
            <a:r>
              <a:rPr lang="en-US" sz="2000" dirty="0">
                <a:solidFill>
                  <a:schemeClr val="bg1"/>
                </a:solidFill>
              </a:rPr>
              <a:t>Jet-hadron correlation</a:t>
            </a:r>
          </a:p>
          <a:p>
            <a:pPr algn="r"/>
            <a:r>
              <a:rPr lang="en-US" sz="2000" dirty="0">
                <a:solidFill>
                  <a:schemeClr val="bg1"/>
                </a:solidFill>
              </a:rPr>
              <a:t>Heavy meson modification</a:t>
            </a:r>
          </a:p>
        </p:txBody>
      </p:sp>
      <p:grpSp>
        <p:nvGrpSpPr>
          <p:cNvPr id="39" name="Group 38">
            <a:extLst>
              <a:ext uri="{FF2B5EF4-FFF2-40B4-BE49-F238E27FC236}">
                <a16:creationId xmlns:a16="http://schemas.microsoft.com/office/drawing/2014/main" id="{90400091-3E95-23BF-E771-7DD539017908}"/>
              </a:ext>
            </a:extLst>
          </p:cNvPr>
          <p:cNvGrpSpPr/>
          <p:nvPr/>
        </p:nvGrpSpPr>
        <p:grpSpPr>
          <a:xfrm>
            <a:off x="5033494" y="2935451"/>
            <a:ext cx="378062" cy="323590"/>
            <a:chOff x="9766051" y="986504"/>
            <a:chExt cx="378062" cy="323590"/>
          </a:xfrm>
        </p:grpSpPr>
        <p:sp>
          <p:nvSpPr>
            <p:cNvPr id="7" name="Freeform 91">
              <a:extLst>
                <a:ext uri="{FF2B5EF4-FFF2-40B4-BE49-F238E27FC236}">
                  <a16:creationId xmlns:a16="http://schemas.microsoft.com/office/drawing/2014/main" id="{8779BCB2-E783-0561-7BD9-6D5F137CB11A}"/>
                </a:ext>
              </a:extLst>
            </p:cNvPr>
            <p:cNvSpPr>
              <a:spLocks/>
            </p:cNvSpPr>
            <p:nvPr/>
          </p:nvSpPr>
          <p:spPr bwMode="auto">
            <a:xfrm rot="2640333">
              <a:off x="9766051" y="986504"/>
              <a:ext cx="162765" cy="114602"/>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 name="Freeform 92">
              <a:extLst>
                <a:ext uri="{FF2B5EF4-FFF2-40B4-BE49-F238E27FC236}">
                  <a16:creationId xmlns:a16="http://schemas.microsoft.com/office/drawing/2014/main" id="{AFACA35E-2CFF-ED48-DCAC-15909769F385}"/>
                </a:ext>
              </a:extLst>
            </p:cNvPr>
            <p:cNvSpPr>
              <a:spLocks/>
            </p:cNvSpPr>
            <p:nvPr/>
          </p:nvSpPr>
          <p:spPr bwMode="auto">
            <a:xfrm rot="2640333">
              <a:off x="9872743" y="1090177"/>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Freeform 93">
              <a:extLst>
                <a:ext uri="{FF2B5EF4-FFF2-40B4-BE49-F238E27FC236}">
                  <a16:creationId xmlns:a16="http://schemas.microsoft.com/office/drawing/2014/main" id="{5934E2AB-87F0-873F-12CD-CE6C56744064}"/>
                </a:ext>
              </a:extLst>
            </p:cNvPr>
            <p:cNvSpPr>
              <a:spLocks/>
            </p:cNvSpPr>
            <p:nvPr/>
          </p:nvSpPr>
          <p:spPr bwMode="auto">
            <a:xfrm rot="2640333">
              <a:off x="9980542" y="1194298"/>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42" name="Group 41">
            <a:extLst>
              <a:ext uri="{FF2B5EF4-FFF2-40B4-BE49-F238E27FC236}">
                <a16:creationId xmlns:a16="http://schemas.microsoft.com/office/drawing/2014/main" id="{AE110DDF-358F-A7B9-AFB9-E0105E514DC3}"/>
              </a:ext>
            </a:extLst>
          </p:cNvPr>
          <p:cNvGrpSpPr/>
          <p:nvPr/>
        </p:nvGrpSpPr>
        <p:grpSpPr>
          <a:xfrm>
            <a:off x="5334952" y="3244942"/>
            <a:ext cx="378062" cy="323590"/>
            <a:chOff x="9766051" y="986504"/>
            <a:chExt cx="378062" cy="323590"/>
          </a:xfrm>
        </p:grpSpPr>
        <p:sp>
          <p:nvSpPr>
            <p:cNvPr id="54" name="Freeform 91">
              <a:extLst>
                <a:ext uri="{FF2B5EF4-FFF2-40B4-BE49-F238E27FC236}">
                  <a16:creationId xmlns:a16="http://schemas.microsoft.com/office/drawing/2014/main" id="{D93D7945-C100-8900-EB39-FAB63F9C0E77}"/>
                </a:ext>
              </a:extLst>
            </p:cNvPr>
            <p:cNvSpPr>
              <a:spLocks/>
            </p:cNvSpPr>
            <p:nvPr/>
          </p:nvSpPr>
          <p:spPr bwMode="auto">
            <a:xfrm rot="2640333">
              <a:off x="9766051" y="986504"/>
              <a:ext cx="162765" cy="114602"/>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5" name="Freeform 92">
              <a:extLst>
                <a:ext uri="{FF2B5EF4-FFF2-40B4-BE49-F238E27FC236}">
                  <a16:creationId xmlns:a16="http://schemas.microsoft.com/office/drawing/2014/main" id="{8B2E4983-441B-E823-3D5F-22EF34114353}"/>
                </a:ext>
              </a:extLst>
            </p:cNvPr>
            <p:cNvSpPr>
              <a:spLocks/>
            </p:cNvSpPr>
            <p:nvPr/>
          </p:nvSpPr>
          <p:spPr bwMode="auto">
            <a:xfrm rot="2640333">
              <a:off x="9872743" y="1090177"/>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 name="Freeform 93">
              <a:extLst>
                <a:ext uri="{FF2B5EF4-FFF2-40B4-BE49-F238E27FC236}">
                  <a16:creationId xmlns:a16="http://schemas.microsoft.com/office/drawing/2014/main" id="{BFF2CAEE-9E26-B669-8CC3-DCFD3B29D93C}"/>
                </a:ext>
              </a:extLst>
            </p:cNvPr>
            <p:cNvSpPr>
              <a:spLocks/>
            </p:cNvSpPr>
            <p:nvPr/>
          </p:nvSpPr>
          <p:spPr bwMode="auto">
            <a:xfrm rot="2640333">
              <a:off x="9980542" y="1194298"/>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57" name="Group 56">
            <a:extLst>
              <a:ext uri="{FF2B5EF4-FFF2-40B4-BE49-F238E27FC236}">
                <a16:creationId xmlns:a16="http://schemas.microsoft.com/office/drawing/2014/main" id="{325771C7-FF38-0A87-E6AE-2C2269479179}"/>
              </a:ext>
            </a:extLst>
          </p:cNvPr>
          <p:cNvGrpSpPr/>
          <p:nvPr/>
        </p:nvGrpSpPr>
        <p:grpSpPr>
          <a:xfrm>
            <a:off x="5662537" y="3580939"/>
            <a:ext cx="378062" cy="323590"/>
            <a:chOff x="9766051" y="986504"/>
            <a:chExt cx="378062" cy="323590"/>
          </a:xfrm>
        </p:grpSpPr>
        <p:sp>
          <p:nvSpPr>
            <p:cNvPr id="58" name="Freeform 91">
              <a:extLst>
                <a:ext uri="{FF2B5EF4-FFF2-40B4-BE49-F238E27FC236}">
                  <a16:creationId xmlns:a16="http://schemas.microsoft.com/office/drawing/2014/main" id="{23307E75-7820-6278-ACCF-C2D702FAAE9E}"/>
                </a:ext>
              </a:extLst>
            </p:cNvPr>
            <p:cNvSpPr>
              <a:spLocks/>
            </p:cNvSpPr>
            <p:nvPr/>
          </p:nvSpPr>
          <p:spPr bwMode="auto">
            <a:xfrm rot="2640333">
              <a:off x="9766051" y="986504"/>
              <a:ext cx="162765" cy="114602"/>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9" name="Freeform 92">
              <a:extLst>
                <a:ext uri="{FF2B5EF4-FFF2-40B4-BE49-F238E27FC236}">
                  <a16:creationId xmlns:a16="http://schemas.microsoft.com/office/drawing/2014/main" id="{C2C4AC34-9074-AE17-A485-67ACF34276D2}"/>
                </a:ext>
              </a:extLst>
            </p:cNvPr>
            <p:cNvSpPr>
              <a:spLocks/>
            </p:cNvSpPr>
            <p:nvPr/>
          </p:nvSpPr>
          <p:spPr bwMode="auto">
            <a:xfrm rot="2640333">
              <a:off x="9872743" y="1090177"/>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0" name="Freeform 93">
              <a:extLst>
                <a:ext uri="{FF2B5EF4-FFF2-40B4-BE49-F238E27FC236}">
                  <a16:creationId xmlns:a16="http://schemas.microsoft.com/office/drawing/2014/main" id="{023E24F1-9119-5963-3195-6CAB4C0F0B64}"/>
                </a:ext>
              </a:extLst>
            </p:cNvPr>
            <p:cNvSpPr>
              <a:spLocks/>
            </p:cNvSpPr>
            <p:nvPr/>
          </p:nvSpPr>
          <p:spPr bwMode="auto">
            <a:xfrm rot="2640333">
              <a:off x="9980542" y="1194298"/>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61" name="Group 60">
            <a:extLst>
              <a:ext uri="{FF2B5EF4-FFF2-40B4-BE49-F238E27FC236}">
                <a16:creationId xmlns:a16="http://schemas.microsoft.com/office/drawing/2014/main" id="{85AA9C19-BA2F-7CA4-E5C1-6ACBFE469CE3}"/>
              </a:ext>
            </a:extLst>
          </p:cNvPr>
          <p:cNvGrpSpPr/>
          <p:nvPr/>
        </p:nvGrpSpPr>
        <p:grpSpPr>
          <a:xfrm rot="15302448">
            <a:off x="4792087" y="4667648"/>
            <a:ext cx="378062" cy="323590"/>
            <a:chOff x="9766051" y="986504"/>
            <a:chExt cx="378062" cy="323590"/>
          </a:xfrm>
        </p:grpSpPr>
        <p:sp>
          <p:nvSpPr>
            <p:cNvPr id="62" name="Freeform 91">
              <a:extLst>
                <a:ext uri="{FF2B5EF4-FFF2-40B4-BE49-F238E27FC236}">
                  <a16:creationId xmlns:a16="http://schemas.microsoft.com/office/drawing/2014/main" id="{24D63372-B9EA-AD99-03ED-68BCBCC9C1EC}"/>
                </a:ext>
              </a:extLst>
            </p:cNvPr>
            <p:cNvSpPr>
              <a:spLocks/>
            </p:cNvSpPr>
            <p:nvPr/>
          </p:nvSpPr>
          <p:spPr bwMode="auto">
            <a:xfrm rot="2640333">
              <a:off x="9766051" y="986504"/>
              <a:ext cx="162765" cy="114602"/>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3" name="Freeform 92">
              <a:extLst>
                <a:ext uri="{FF2B5EF4-FFF2-40B4-BE49-F238E27FC236}">
                  <a16:creationId xmlns:a16="http://schemas.microsoft.com/office/drawing/2014/main" id="{A3DD2E77-3D67-8B33-B8E5-0F973127EFAD}"/>
                </a:ext>
              </a:extLst>
            </p:cNvPr>
            <p:cNvSpPr>
              <a:spLocks/>
            </p:cNvSpPr>
            <p:nvPr/>
          </p:nvSpPr>
          <p:spPr bwMode="auto">
            <a:xfrm rot="2640333">
              <a:off x="9872743" y="1090177"/>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4" name="Freeform 93">
              <a:extLst>
                <a:ext uri="{FF2B5EF4-FFF2-40B4-BE49-F238E27FC236}">
                  <a16:creationId xmlns:a16="http://schemas.microsoft.com/office/drawing/2014/main" id="{3349E26A-92EF-030E-C46D-B2D8E77A145F}"/>
                </a:ext>
              </a:extLst>
            </p:cNvPr>
            <p:cNvSpPr>
              <a:spLocks/>
            </p:cNvSpPr>
            <p:nvPr/>
          </p:nvSpPr>
          <p:spPr bwMode="auto">
            <a:xfrm rot="2640333">
              <a:off x="9980542" y="1194298"/>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65" name="Group 64">
            <a:extLst>
              <a:ext uri="{FF2B5EF4-FFF2-40B4-BE49-F238E27FC236}">
                <a16:creationId xmlns:a16="http://schemas.microsoft.com/office/drawing/2014/main" id="{539DE616-7A0B-5D81-6767-EB7B1BFF2805}"/>
              </a:ext>
            </a:extLst>
          </p:cNvPr>
          <p:cNvGrpSpPr/>
          <p:nvPr/>
        </p:nvGrpSpPr>
        <p:grpSpPr>
          <a:xfrm rot="15412688">
            <a:off x="4564952" y="5057052"/>
            <a:ext cx="378062" cy="323590"/>
            <a:chOff x="9766051" y="986504"/>
            <a:chExt cx="378062" cy="323590"/>
          </a:xfrm>
        </p:grpSpPr>
        <p:sp>
          <p:nvSpPr>
            <p:cNvPr id="66" name="Freeform 91">
              <a:extLst>
                <a:ext uri="{FF2B5EF4-FFF2-40B4-BE49-F238E27FC236}">
                  <a16:creationId xmlns:a16="http://schemas.microsoft.com/office/drawing/2014/main" id="{97ACA0E9-1CAF-F169-34B6-D40F63112C9D}"/>
                </a:ext>
              </a:extLst>
            </p:cNvPr>
            <p:cNvSpPr>
              <a:spLocks/>
            </p:cNvSpPr>
            <p:nvPr/>
          </p:nvSpPr>
          <p:spPr bwMode="auto">
            <a:xfrm rot="2640333">
              <a:off x="9766051" y="986504"/>
              <a:ext cx="162765" cy="114602"/>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7" name="Freeform 92">
              <a:extLst>
                <a:ext uri="{FF2B5EF4-FFF2-40B4-BE49-F238E27FC236}">
                  <a16:creationId xmlns:a16="http://schemas.microsoft.com/office/drawing/2014/main" id="{4782A016-EB8A-BEC3-CE15-DA43569B66CC}"/>
                </a:ext>
              </a:extLst>
            </p:cNvPr>
            <p:cNvSpPr>
              <a:spLocks/>
            </p:cNvSpPr>
            <p:nvPr/>
          </p:nvSpPr>
          <p:spPr bwMode="auto">
            <a:xfrm rot="2640333">
              <a:off x="9872743" y="1090177"/>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8" name="Freeform 93">
              <a:extLst>
                <a:ext uri="{FF2B5EF4-FFF2-40B4-BE49-F238E27FC236}">
                  <a16:creationId xmlns:a16="http://schemas.microsoft.com/office/drawing/2014/main" id="{7FF7AAA6-F486-4A19-2DF2-D755270F26B3}"/>
                </a:ext>
              </a:extLst>
            </p:cNvPr>
            <p:cNvSpPr>
              <a:spLocks/>
            </p:cNvSpPr>
            <p:nvPr/>
          </p:nvSpPr>
          <p:spPr bwMode="auto">
            <a:xfrm rot="2640333">
              <a:off x="9980542" y="1194298"/>
              <a:ext cx="163571" cy="115796"/>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cxnSp>
        <p:nvCxnSpPr>
          <p:cNvPr id="70" name="Straight Connector 69">
            <a:extLst>
              <a:ext uri="{FF2B5EF4-FFF2-40B4-BE49-F238E27FC236}">
                <a16:creationId xmlns:a16="http://schemas.microsoft.com/office/drawing/2014/main" id="{4B163ED1-9913-BEC3-E4AE-89354321C091}"/>
              </a:ext>
            </a:extLst>
          </p:cNvPr>
          <p:cNvCxnSpPr>
            <a:stCxn id="66" idx="2"/>
          </p:cNvCxnSpPr>
          <p:nvPr/>
        </p:nvCxnSpPr>
        <p:spPr>
          <a:xfrm flipH="1">
            <a:off x="4272407" y="5373421"/>
            <a:ext cx="335981" cy="143339"/>
          </a:xfrm>
          <a:prstGeom prst="line">
            <a:avLst/>
          </a:prstGeom>
          <a:ln>
            <a:solidFill>
              <a:srgbClr val="FF97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281A363-5F77-6E20-21BE-9CA4AC259CDE}"/>
              </a:ext>
            </a:extLst>
          </p:cNvPr>
          <p:cNvCxnSpPr>
            <a:cxnSpLocks/>
          </p:cNvCxnSpPr>
          <p:nvPr/>
        </p:nvCxnSpPr>
        <p:spPr>
          <a:xfrm flipH="1">
            <a:off x="4457561" y="5381352"/>
            <a:ext cx="151532" cy="260678"/>
          </a:xfrm>
          <a:prstGeom prst="line">
            <a:avLst/>
          </a:prstGeom>
          <a:ln>
            <a:solidFill>
              <a:srgbClr val="FF9700"/>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6C13A7B6-4C50-33A2-DB41-9052A7EF72EE}"/>
              </a:ext>
            </a:extLst>
          </p:cNvPr>
          <p:cNvSpPr txBox="1"/>
          <p:nvPr/>
        </p:nvSpPr>
        <p:spPr>
          <a:xfrm>
            <a:off x="4818345" y="2620831"/>
            <a:ext cx="958276" cy="369332"/>
          </a:xfrm>
          <a:prstGeom prst="rect">
            <a:avLst/>
          </a:prstGeom>
          <a:noFill/>
        </p:spPr>
        <p:txBody>
          <a:bodyPr wrap="none" rtlCol="0">
            <a:spAutoFit/>
          </a:bodyPr>
          <a:lstStyle/>
          <a:p>
            <a:r>
              <a:rPr lang="en-US" dirty="0">
                <a:solidFill>
                  <a:srgbClr val="FFFF00"/>
                </a:solidFill>
              </a:rPr>
              <a:t>photons</a:t>
            </a:r>
          </a:p>
        </p:txBody>
      </p:sp>
      <p:sp>
        <p:nvSpPr>
          <p:cNvPr id="75" name="TextBox 74">
            <a:extLst>
              <a:ext uri="{FF2B5EF4-FFF2-40B4-BE49-F238E27FC236}">
                <a16:creationId xmlns:a16="http://schemas.microsoft.com/office/drawing/2014/main" id="{D92E069C-8BCF-B606-D5D0-433682ACD2A5}"/>
              </a:ext>
            </a:extLst>
          </p:cNvPr>
          <p:cNvSpPr txBox="1"/>
          <p:nvPr/>
        </p:nvSpPr>
        <p:spPr>
          <a:xfrm>
            <a:off x="4002662" y="5632549"/>
            <a:ext cx="1056636" cy="369332"/>
          </a:xfrm>
          <a:prstGeom prst="rect">
            <a:avLst/>
          </a:prstGeom>
          <a:noFill/>
        </p:spPr>
        <p:txBody>
          <a:bodyPr wrap="none" rtlCol="0">
            <a:spAutoFit/>
          </a:bodyPr>
          <a:lstStyle/>
          <a:p>
            <a:r>
              <a:rPr lang="en-US" dirty="0">
                <a:solidFill>
                  <a:srgbClr val="FF9700"/>
                </a:solidFill>
              </a:rPr>
              <a:t>dileptons</a:t>
            </a:r>
          </a:p>
        </p:txBody>
      </p:sp>
      <p:sp>
        <p:nvSpPr>
          <p:cNvPr id="76" name="TextBox 75">
            <a:extLst>
              <a:ext uri="{FF2B5EF4-FFF2-40B4-BE49-F238E27FC236}">
                <a16:creationId xmlns:a16="http://schemas.microsoft.com/office/drawing/2014/main" id="{3342F8EC-447C-950B-440B-39F63663015E}"/>
              </a:ext>
            </a:extLst>
          </p:cNvPr>
          <p:cNvSpPr txBox="1"/>
          <p:nvPr/>
        </p:nvSpPr>
        <p:spPr>
          <a:xfrm>
            <a:off x="7029670" y="3004807"/>
            <a:ext cx="1360757" cy="369332"/>
          </a:xfrm>
          <a:prstGeom prst="rect">
            <a:avLst/>
          </a:prstGeom>
          <a:noFill/>
        </p:spPr>
        <p:txBody>
          <a:bodyPr wrap="none" rtlCol="0">
            <a:spAutoFit/>
          </a:bodyPr>
          <a:lstStyle/>
          <a:p>
            <a:r>
              <a:rPr lang="en-US" dirty="0">
                <a:solidFill>
                  <a:schemeClr val="bg1"/>
                </a:solidFill>
              </a:rPr>
              <a:t>soft hadrons</a:t>
            </a:r>
          </a:p>
        </p:txBody>
      </p:sp>
      <p:cxnSp>
        <p:nvCxnSpPr>
          <p:cNvPr id="78" name="Straight Arrow Connector 77">
            <a:extLst>
              <a:ext uri="{FF2B5EF4-FFF2-40B4-BE49-F238E27FC236}">
                <a16:creationId xmlns:a16="http://schemas.microsoft.com/office/drawing/2014/main" id="{6054F78C-8D07-EFF9-CB4B-306B8D245752}"/>
              </a:ext>
            </a:extLst>
          </p:cNvPr>
          <p:cNvCxnSpPr/>
          <p:nvPr/>
        </p:nvCxnSpPr>
        <p:spPr>
          <a:xfrm flipH="1" flipV="1">
            <a:off x="5248496" y="3538202"/>
            <a:ext cx="61497" cy="40689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1618607F-79EE-F38C-5F84-E75DAB81F851}"/>
              </a:ext>
            </a:extLst>
          </p:cNvPr>
          <p:cNvCxnSpPr>
            <a:cxnSpLocks/>
          </p:cNvCxnSpPr>
          <p:nvPr/>
        </p:nvCxnSpPr>
        <p:spPr>
          <a:xfrm flipH="1" flipV="1">
            <a:off x="4933895" y="3473967"/>
            <a:ext cx="310958" cy="13114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37B9D0AB-4937-C263-8A0C-937C0871393C}"/>
              </a:ext>
            </a:extLst>
          </p:cNvPr>
          <p:cNvCxnSpPr/>
          <p:nvPr/>
        </p:nvCxnSpPr>
        <p:spPr>
          <a:xfrm flipH="1" flipV="1">
            <a:off x="4910310" y="3085790"/>
            <a:ext cx="61497" cy="40689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DB9D564B-3A5A-A994-1CF5-A2FCC4251634}"/>
              </a:ext>
            </a:extLst>
          </p:cNvPr>
          <p:cNvCxnSpPr>
            <a:cxnSpLocks/>
          </p:cNvCxnSpPr>
          <p:nvPr/>
        </p:nvCxnSpPr>
        <p:spPr>
          <a:xfrm flipH="1">
            <a:off x="5076683" y="4114020"/>
            <a:ext cx="278277" cy="24276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A6FB54EA-9D30-8A09-72AE-8714759D46E4}"/>
              </a:ext>
            </a:extLst>
          </p:cNvPr>
          <p:cNvCxnSpPr>
            <a:cxnSpLocks/>
          </p:cNvCxnSpPr>
          <p:nvPr/>
        </p:nvCxnSpPr>
        <p:spPr>
          <a:xfrm>
            <a:off x="5119417" y="4291865"/>
            <a:ext cx="183181" cy="32224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AC73366C-E3AB-D949-D7B1-4A654293D542}"/>
              </a:ext>
            </a:extLst>
          </p:cNvPr>
          <p:cNvCxnSpPr>
            <a:cxnSpLocks/>
          </p:cNvCxnSpPr>
          <p:nvPr/>
        </p:nvCxnSpPr>
        <p:spPr>
          <a:xfrm flipH="1">
            <a:off x="5136390" y="4566887"/>
            <a:ext cx="120184" cy="4815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14BCB8F4-2873-A7D8-0BD9-9CB40ABD85D7}"/>
              </a:ext>
            </a:extLst>
          </p:cNvPr>
          <p:cNvSpPr txBox="1"/>
          <p:nvPr/>
        </p:nvSpPr>
        <p:spPr>
          <a:xfrm flipH="1">
            <a:off x="3469309" y="2919904"/>
            <a:ext cx="1579545" cy="369332"/>
          </a:xfrm>
          <a:prstGeom prst="rect">
            <a:avLst/>
          </a:prstGeom>
          <a:noFill/>
        </p:spPr>
        <p:txBody>
          <a:bodyPr wrap="square" rtlCol="0">
            <a:spAutoFit/>
          </a:bodyPr>
          <a:lstStyle/>
          <a:p>
            <a:r>
              <a:rPr lang="en-US" dirty="0">
                <a:solidFill>
                  <a:srgbClr val="FF0000"/>
                </a:solidFill>
              </a:rPr>
              <a:t>Heavy mesons</a:t>
            </a:r>
          </a:p>
        </p:txBody>
      </p:sp>
      <p:sp>
        <p:nvSpPr>
          <p:cNvPr id="6" name="TextBox 5">
            <a:extLst>
              <a:ext uri="{FF2B5EF4-FFF2-40B4-BE49-F238E27FC236}">
                <a16:creationId xmlns:a16="http://schemas.microsoft.com/office/drawing/2014/main" id="{57DE7D8F-A772-F17B-F5F2-59E6D395D1F5}"/>
              </a:ext>
            </a:extLst>
          </p:cNvPr>
          <p:cNvSpPr txBox="1"/>
          <p:nvPr/>
        </p:nvSpPr>
        <p:spPr>
          <a:xfrm>
            <a:off x="530139" y="1295326"/>
            <a:ext cx="2823247" cy="461665"/>
          </a:xfrm>
          <a:prstGeom prst="rect">
            <a:avLst/>
          </a:prstGeom>
          <a:noFill/>
        </p:spPr>
        <p:txBody>
          <a:bodyPr wrap="square" rtlCol="0">
            <a:spAutoFit/>
          </a:bodyPr>
          <a:lstStyle/>
          <a:p>
            <a:r>
              <a:rPr lang="en-US" sz="2400" dirty="0">
                <a:solidFill>
                  <a:schemeClr val="bg1"/>
                </a:solidFill>
              </a:rPr>
              <a:t>Inelastic energy loss</a:t>
            </a:r>
          </a:p>
        </p:txBody>
      </p:sp>
      <p:pic>
        <p:nvPicPr>
          <p:cNvPr id="8" name="Picture 7">
            <a:extLst>
              <a:ext uri="{FF2B5EF4-FFF2-40B4-BE49-F238E27FC236}">
                <a16:creationId xmlns:a16="http://schemas.microsoft.com/office/drawing/2014/main" id="{1D0F6089-F799-175D-983A-A50914DA3796}"/>
              </a:ext>
            </a:extLst>
          </p:cNvPr>
          <p:cNvPicPr>
            <a:picLocks noChangeAspect="1"/>
          </p:cNvPicPr>
          <p:nvPr/>
        </p:nvPicPr>
        <p:blipFill>
          <a:blip r:embed="rId3"/>
          <a:stretch>
            <a:fillRect/>
          </a:stretch>
        </p:blipFill>
        <p:spPr>
          <a:xfrm>
            <a:off x="3313085" y="1326422"/>
            <a:ext cx="2078559" cy="354675"/>
          </a:xfrm>
          <a:prstGeom prst="rect">
            <a:avLst/>
          </a:prstGeom>
        </p:spPr>
      </p:pic>
      <p:pic>
        <p:nvPicPr>
          <p:cNvPr id="69" name="Picture 68">
            <a:extLst>
              <a:ext uri="{FF2B5EF4-FFF2-40B4-BE49-F238E27FC236}">
                <a16:creationId xmlns:a16="http://schemas.microsoft.com/office/drawing/2014/main" id="{3AB42BFF-47FD-6E18-358E-C2AD4537BEEA}"/>
              </a:ext>
            </a:extLst>
          </p:cNvPr>
          <p:cNvPicPr>
            <a:picLocks noChangeAspect="1"/>
          </p:cNvPicPr>
          <p:nvPr/>
        </p:nvPicPr>
        <p:blipFill>
          <a:blip r:embed="rId4"/>
          <a:stretch>
            <a:fillRect/>
          </a:stretch>
        </p:blipFill>
        <p:spPr>
          <a:xfrm>
            <a:off x="3312821" y="2041830"/>
            <a:ext cx="1753986" cy="324812"/>
          </a:xfrm>
          <a:prstGeom prst="rect">
            <a:avLst/>
          </a:prstGeom>
        </p:spPr>
      </p:pic>
      <p:sp>
        <p:nvSpPr>
          <p:cNvPr id="73" name="TextBox 72">
            <a:extLst>
              <a:ext uri="{FF2B5EF4-FFF2-40B4-BE49-F238E27FC236}">
                <a16:creationId xmlns:a16="http://schemas.microsoft.com/office/drawing/2014/main" id="{3AA99768-0431-D6C0-1394-84428FBA05CE}"/>
              </a:ext>
            </a:extLst>
          </p:cNvPr>
          <p:cNvSpPr txBox="1"/>
          <p:nvPr/>
        </p:nvSpPr>
        <p:spPr>
          <a:xfrm>
            <a:off x="530139" y="1950754"/>
            <a:ext cx="2440412" cy="461665"/>
          </a:xfrm>
          <a:prstGeom prst="rect">
            <a:avLst/>
          </a:prstGeom>
          <a:noFill/>
        </p:spPr>
        <p:txBody>
          <a:bodyPr wrap="none" rtlCol="0">
            <a:spAutoFit/>
          </a:bodyPr>
          <a:lstStyle/>
          <a:p>
            <a:r>
              <a:rPr lang="en-US" sz="2400" dirty="0">
                <a:solidFill>
                  <a:schemeClr val="bg1"/>
                </a:solidFill>
              </a:rPr>
              <a:t>Elastic energy loss</a:t>
            </a:r>
          </a:p>
        </p:txBody>
      </p:sp>
      <p:pic>
        <p:nvPicPr>
          <p:cNvPr id="77" name="Picture 76" descr="latex-image-1.pdf">
            <a:extLst>
              <a:ext uri="{FF2B5EF4-FFF2-40B4-BE49-F238E27FC236}">
                <a16:creationId xmlns:a16="http://schemas.microsoft.com/office/drawing/2014/main" id="{27E3DBDB-69DB-C17E-6147-C6F590C63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9965" y="1805486"/>
            <a:ext cx="3361896" cy="614392"/>
          </a:xfrm>
          <a:prstGeom prst="rect">
            <a:avLst/>
          </a:prstGeom>
        </p:spPr>
      </p:pic>
      <p:pic>
        <p:nvPicPr>
          <p:cNvPr id="80" name="Picture 79">
            <a:extLst>
              <a:ext uri="{FF2B5EF4-FFF2-40B4-BE49-F238E27FC236}">
                <a16:creationId xmlns:a16="http://schemas.microsoft.com/office/drawing/2014/main" id="{3AED1F1A-6B38-5142-3617-59ECEFC54D76}"/>
              </a:ext>
            </a:extLst>
          </p:cNvPr>
          <p:cNvPicPr>
            <a:picLocks noChangeAspect="1"/>
          </p:cNvPicPr>
          <p:nvPr/>
        </p:nvPicPr>
        <p:blipFill>
          <a:blip r:embed="rId6"/>
          <a:stretch>
            <a:fillRect/>
          </a:stretch>
        </p:blipFill>
        <p:spPr>
          <a:xfrm>
            <a:off x="8836283" y="2473604"/>
            <a:ext cx="888449" cy="646145"/>
          </a:xfrm>
          <a:prstGeom prst="rect">
            <a:avLst/>
          </a:prstGeom>
        </p:spPr>
      </p:pic>
      <p:sp>
        <p:nvSpPr>
          <p:cNvPr id="83" name="TextBox 82">
            <a:extLst>
              <a:ext uri="{FF2B5EF4-FFF2-40B4-BE49-F238E27FC236}">
                <a16:creationId xmlns:a16="http://schemas.microsoft.com/office/drawing/2014/main" id="{D998DE18-1B70-3EF2-B793-8F7CB60A6A7D}"/>
              </a:ext>
            </a:extLst>
          </p:cNvPr>
          <p:cNvSpPr txBox="1"/>
          <p:nvPr/>
        </p:nvSpPr>
        <p:spPr>
          <a:xfrm>
            <a:off x="8174590" y="1207580"/>
            <a:ext cx="3236912" cy="461665"/>
          </a:xfrm>
          <a:prstGeom prst="rect">
            <a:avLst/>
          </a:prstGeom>
          <a:noFill/>
        </p:spPr>
        <p:txBody>
          <a:bodyPr wrap="none" rtlCol="0">
            <a:spAutoFit/>
          </a:bodyPr>
          <a:lstStyle/>
          <a:p>
            <a:r>
              <a:rPr lang="en-US" sz="2400" dirty="0">
                <a:solidFill>
                  <a:srgbClr val="FFFFFF"/>
                </a:solidFill>
              </a:rPr>
              <a:t>Jet transport coefficient:</a:t>
            </a:r>
          </a:p>
        </p:txBody>
      </p:sp>
    </p:spTree>
    <p:extLst>
      <p:ext uri="{BB962C8B-B14F-4D97-AF65-F5344CB8AC3E}">
        <p14:creationId xmlns:p14="http://schemas.microsoft.com/office/powerpoint/2010/main" val="2276979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rrowheads="1"/>
          </p:cNvPicPr>
          <p:nvPr/>
        </p:nvPicPr>
        <p:blipFill>
          <a:blip r:embed="rId3">
            <a:extLst>
              <a:ext uri="{28A0092B-C50C-407E-A947-70E740481C1C}">
                <a14:useLocalDpi xmlns:a14="http://schemas.microsoft.com/office/drawing/2010/main" val="0"/>
              </a:ext>
            </a:extLst>
          </a:blip>
          <a:srcRect b="6752"/>
          <a:stretch>
            <a:fillRect/>
          </a:stretch>
        </p:blipFill>
        <p:spPr bwMode="auto">
          <a:xfrm>
            <a:off x="213012" y="511590"/>
            <a:ext cx="5072666" cy="5734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6629" name="Rectangle 5"/>
          <p:cNvSpPr>
            <a:spLocks noGrp="1" noChangeArrowheads="1"/>
          </p:cNvSpPr>
          <p:nvPr>
            <p:ph type="title"/>
          </p:nvPr>
        </p:nvSpPr>
        <p:spPr>
          <a:xfrm>
            <a:off x="1524002" y="1"/>
            <a:ext cx="9143999" cy="895350"/>
          </a:xfrm>
          <a:ln/>
        </p:spPr>
        <p:txBody>
          <a:bodyPr vert="horz" lIns="91440" tIns="45720" rIns="132080" bIns="45720" rtlCol="0" anchor="ctr">
            <a:normAutofit/>
          </a:bodyPr>
          <a:lstStyle/>
          <a:p>
            <a:r>
              <a:rPr lang="en-US" dirty="0"/>
              <a:t>Jet Quenching at RHIC &amp; LHC</a:t>
            </a:r>
          </a:p>
        </p:txBody>
      </p:sp>
      <p:pic>
        <p:nvPicPr>
          <p:cNvPr id="2663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4" y="1039814"/>
            <a:ext cx="2305569" cy="1826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26631" name="Line 7"/>
          <p:cNvSpPr>
            <a:spLocks noChangeShapeType="1"/>
          </p:cNvSpPr>
          <p:nvPr/>
        </p:nvSpPr>
        <p:spPr bwMode="auto">
          <a:xfrm flipH="1">
            <a:off x="3575050" y="4460875"/>
            <a:ext cx="344488" cy="153988"/>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26634" name="Group 10"/>
          <p:cNvGrpSpPr>
            <a:grpSpLocks/>
          </p:cNvGrpSpPr>
          <p:nvPr/>
        </p:nvGrpSpPr>
        <p:grpSpPr bwMode="auto">
          <a:xfrm>
            <a:off x="549274" y="4585517"/>
            <a:ext cx="2305569" cy="1660366"/>
            <a:chOff x="0" y="0"/>
            <a:chExt cx="2176" cy="1712"/>
          </a:xfrm>
        </p:grpSpPr>
        <p:pic>
          <p:nvPicPr>
            <p:cNvPr id="26632" name="Picture 8"/>
            <p:cNvPicPr>
              <a:picLocks noChangeArrowheads="1"/>
            </p:cNvPicPr>
            <p:nvPr/>
          </p:nvPicPr>
          <p:blipFill>
            <a:blip r:embed="rId5">
              <a:extLst>
                <a:ext uri="{28A0092B-C50C-407E-A947-70E740481C1C}">
                  <a14:useLocalDpi xmlns:a14="http://schemas.microsoft.com/office/drawing/2010/main" val="0"/>
                </a:ext>
              </a:extLst>
            </a:blip>
            <a:srcRect t="56250" r="10207"/>
            <a:stretch>
              <a:fillRect/>
            </a:stretch>
          </p:blipFill>
          <p:spPr bwMode="auto">
            <a:xfrm>
              <a:off x="0" y="0"/>
              <a:ext cx="2176" cy="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sp>
          <p:nvSpPr>
            <p:cNvPr id="26633" name="Rectangle 9"/>
            <p:cNvSpPr>
              <a:spLocks/>
            </p:cNvSpPr>
            <p:nvPr/>
          </p:nvSpPr>
          <p:spPr bwMode="auto">
            <a:xfrm>
              <a:off x="443" y="1290"/>
              <a:ext cx="972"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200">
                  <a:solidFill>
                    <a:srgbClr val="FFFFFF"/>
                  </a:solidFill>
                  <a:ea typeface="ＭＳ Ｐゴシック" charset="0"/>
                  <a:cs typeface="Times New Roman" charset="0"/>
                </a:rPr>
                <a:t>Pedestal&amp;flow subtracted</a:t>
              </a:r>
            </a:p>
          </p:txBody>
        </p:sp>
      </p:grpSp>
      <p:pic>
        <p:nvPicPr>
          <p:cNvPr id="26635"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03" y="2894448"/>
            <a:ext cx="2318640" cy="166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5" name="Picture 14"/>
          <p:cNvPicPr>
            <a:picLocks noChangeAspect="1"/>
          </p:cNvPicPr>
          <p:nvPr/>
        </p:nvPicPr>
        <p:blipFill>
          <a:blip r:embed="rId7"/>
          <a:stretch>
            <a:fillRect/>
          </a:stretch>
        </p:blipFill>
        <p:spPr>
          <a:xfrm>
            <a:off x="3120604" y="1039813"/>
            <a:ext cx="2623178" cy="1826049"/>
          </a:xfrm>
          <a:prstGeom prst="rect">
            <a:avLst/>
          </a:prstGeom>
        </p:spPr>
      </p:pic>
      <p:pic>
        <p:nvPicPr>
          <p:cNvPr id="2" name="Picture 1">
            <a:extLst>
              <a:ext uri="{FF2B5EF4-FFF2-40B4-BE49-F238E27FC236}">
                <a16:creationId xmlns:a16="http://schemas.microsoft.com/office/drawing/2014/main" id="{BD3A4F8F-967B-CC7D-2C9C-4B179E5CCD87}"/>
              </a:ext>
            </a:extLst>
          </p:cNvPr>
          <p:cNvPicPr>
            <a:picLocks noChangeAspect="1"/>
          </p:cNvPicPr>
          <p:nvPr/>
        </p:nvPicPr>
        <p:blipFill>
          <a:blip r:embed="rId8"/>
          <a:stretch>
            <a:fillRect/>
          </a:stretch>
        </p:blipFill>
        <p:spPr>
          <a:xfrm>
            <a:off x="3824459" y="3324569"/>
            <a:ext cx="3187907" cy="2460487"/>
          </a:xfrm>
          <a:prstGeom prst="rect">
            <a:avLst/>
          </a:prstGeom>
        </p:spPr>
      </p:pic>
      <p:sp>
        <p:nvSpPr>
          <p:cNvPr id="3" name="TextBox 2">
            <a:extLst>
              <a:ext uri="{FF2B5EF4-FFF2-40B4-BE49-F238E27FC236}">
                <a16:creationId xmlns:a16="http://schemas.microsoft.com/office/drawing/2014/main" id="{8B876EE8-7DAC-6B1B-42DC-9C34723A0B9F}"/>
              </a:ext>
            </a:extLst>
          </p:cNvPr>
          <p:cNvSpPr txBox="1"/>
          <p:nvPr/>
        </p:nvSpPr>
        <p:spPr>
          <a:xfrm>
            <a:off x="3131114" y="2917776"/>
            <a:ext cx="4102100" cy="400110"/>
          </a:xfrm>
          <a:prstGeom prst="rect">
            <a:avLst/>
          </a:prstGeom>
          <a:noFill/>
        </p:spPr>
        <p:txBody>
          <a:bodyPr wrap="square" rtlCol="0">
            <a:spAutoFit/>
          </a:bodyPr>
          <a:lstStyle/>
          <a:p>
            <a:r>
              <a:rPr lang="en-US" sz="2000" dirty="0">
                <a:solidFill>
                  <a:srgbClr val="FFFF00"/>
                </a:solidFill>
              </a:rPr>
              <a:t>JET Collaboration: </a:t>
            </a:r>
            <a:r>
              <a:rPr lang="en-US" sz="2000" b="1" dirty="0">
                <a:solidFill>
                  <a:srgbClr val="FFFF00"/>
                </a:solidFill>
              </a:rPr>
              <a:t>e-Print: 1312.5003</a:t>
            </a:r>
            <a:r>
              <a:rPr lang="en-US" sz="2000" dirty="0">
                <a:solidFill>
                  <a:srgbClr val="FFFF00"/>
                </a:solidFill>
              </a:rPr>
              <a:t> </a:t>
            </a:r>
          </a:p>
        </p:txBody>
      </p:sp>
      <p:pic>
        <p:nvPicPr>
          <p:cNvPr id="4" name="Picture 3" descr="latex-image-1.pdf">
            <a:extLst>
              <a:ext uri="{FF2B5EF4-FFF2-40B4-BE49-F238E27FC236}">
                <a16:creationId xmlns:a16="http://schemas.microsoft.com/office/drawing/2014/main" id="{64166557-F3C4-E3C1-D1E9-3BBF4FB7C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2705" y="5977376"/>
            <a:ext cx="3985295" cy="480889"/>
          </a:xfrm>
          <a:prstGeom prst="rect">
            <a:avLst/>
          </a:prstGeom>
        </p:spPr>
      </p:pic>
      <p:sp>
        <p:nvSpPr>
          <p:cNvPr id="7" name="Rectangle 6">
            <a:extLst>
              <a:ext uri="{FF2B5EF4-FFF2-40B4-BE49-F238E27FC236}">
                <a16:creationId xmlns:a16="http://schemas.microsoft.com/office/drawing/2014/main" id="{A15C82D7-BCC7-11B6-EFE2-E5B157C9C5BA}"/>
              </a:ext>
            </a:extLst>
          </p:cNvPr>
          <p:cNvSpPr/>
          <p:nvPr/>
        </p:nvSpPr>
        <p:spPr>
          <a:xfrm>
            <a:off x="6489148" y="1227903"/>
            <a:ext cx="1164101" cy="369332"/>
          </a:xfrm>
          <a:prstGeom prst="rect">
            <a:avLst/>
          </a:prstGeom>
        </p:spPr>
        <p:txBody>
          <a:bodyPr wrap="none">
            <a:spAutoFit/>
          </a:bodyPr>
          <a:lstStyle/>
          <a:p>
            <a:r>
              <a:rPr lang="en-US" dirty="0">
                <a:solidFill>
                  <a:srgbClr val="FFFF00"/>
                </a:solidFill>
              </a:rPr>
              <a:t>BDMPS’96</a:t>
            </a:r>
          </a:p>
        </p:txBody>
      </p:sp>
      <p:pic>
        <p:nvPicPr>
          <p:cNvPr id="8" name="Picture 7" descr="latex-image-1.pdf">
            <a:extLst>
              <a:ext uri="{FF2B5EF4-FFF2-40B4-BE49-F238E27FC236}">
                <a16:creationId xmlns:a16="http://schemas.microsoft.com/office/drawing/2014/main" id="{F3AC29EB-CDA8-5344-D7C3-6F5FBD662E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93813" y="1084481"/>
            <a:ext cx="1819896" cy="538690"/>
          </a:xfrm>
          <a:prstGeom prst="rect">
            <a:avLst/>
          </a:prstGeom>
        </p:spPr>
      </p:pic>
      <p:pic>
        <p:nvPicPr>
          <p:cNvPr id="6" name="Picture 5" descr="Graphical user interface, chart&#10;&#10;Description automatically generated">
            <a:extLst>
              <a:ext uri="{FF2B5EF4-FFF2-40B4-BE49-F238E27FC236}">
                <a16:creationId xmlns:a16="http://schemas.microsoft.com/office/drawing/2014/main" id="{D859ED0D-C400-6464-DE91-0D383E9137AB}"/>
              </a:ext>
            </a:extLst>
          </p:cNvPr>
          <p:cNvPicPr>
            <a:picLocks noChangeAspect="1"/>
          </p:cNvPicPr>
          <p:nvPr/>
        </p:nvPicPr>
        <p:blipFill>
          <a:blip r:embed="rId11"/>
          <a:stretch>
            <a:fillRect/>
          </a:stretch>
        </p:blipFill>
        <p:spPr>
          <a:xfrm>
            <a:off x="7281576" y="2086683"/>
            <a:ext cx="4006997" cy="3747885"/>
          </a:xfrm>
          <a:prstGeom prst="rect">
            <a:avLst/>
          </a:prstGeom>
        </p:spPr>
      </p:pic>
      <p:sp>
        <p:nvSpPr>
          <p:cNvPr id="10" name="TextBox 9">
            <a:extLst>
              <a:ext uri="{FF2B5EF4-FFF2-40B4-BE49-F238E27FC236}">
                <a16:creationId xmlns:a16="http://schemas.microsoft.com/office/drawing/2014/main" id="{AE5D9D54-2FA9-F23A-A0B4-ACE6E8AF4CF3}"/>
              </a:ext>
            </a:extLst>
          </p:cNvPr>
          <p:cNvSpPr txBox="1"/>
          <p:nvPr/>
        </p:nvSpPr>
        <p:spPr>
          <a:xfrm>
            <a:off x="8651374" y="5977376"/>
            <a:ext cx="2088628" cy="369332"/>
          </a:xfrm>
          <a:prstGeom prst="rect">
            <a:avLst/>
          </a:prstGeom>
          <a:noFill/>
        </p:spPr>
        <p:txBody>
          <a:bodyPr wrap="square">
            <a:spAutoFit/>
          </a:bodyPr>
          <a:lstStyle/>
          <a:p>
            <a:r>
              <a:rPr lang="en-US" dirty="0">
                <a:solidFill>
                  <a:srgbClr val="FFFF00"/>
                </a:solidFill>
              </a:rPr>
              <a:t>e-Print: 2203.16352</a:t>
            </a:r>
          </a:p>
        </p:txBody>
      </p:sp>
    </p:spTree>
    <p:extLst>
      <p:ext uri="{BB962C8B-B14F-4D97-AF65-F5344CB8AC3E}">
        <p14:creationId xmlns:p14="http://schemas.microsoft.com/office/powerpoint/2010/main" val="794583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291F-1D75-F1E8-9F93-5643608F7D51}"/>
              </a:ext>
            </a:extLst>
          </p:cNvPr>
          <p:cNvSpPr>
            <a:spLocks noGrp="1"/>
          </p:cNvSpPr>
          <p:nvPr>
            <p:ph type="title"/>
          </p:nvPr>
        </p:nvSpPr>
        <p:spPr/>
        <p:txBody>
          <a:bodyPr/>
          <a:lstStyle/>
          <a:p>
            <a:r>
              <a:rPr lang="en-US" dirty="0"/>
              <a:t>Bayesian inference of jet transport coefficient</a:t>
            </a:r>
          </a:p>
        </p:txBody>
      </p:sp>
      <p:sp>
        <p:nvSpPr>
          <p:cNvPr id="4" name="Slide Number Placeholder 3">
            <a:extLst>
              <a:ext uri="{FF2B5EF4-FFF2-40B4-BE49-F238E27FC236}">
                <a16:creationId xmlns:a16="http://schemas.microsoft.com/office/drawing/2014/main" id="{A9F09706-A77E-6CF8-CCCB-6E9C25460F3A}"/>
              </a:ext>
            </a:extLst>
          </p:cNvPr>
          <p:cNvSpPr>
            <a:spLocks noGrp="1"/>
          </p:cNvSpPr>
          <p:nvPr>
            <p:ph type="sldNum" sz="quarter" idx="12"/>
          </p:nvPr>
        </p:nvSpPr>
        <p:spPr>
          <a:xfrm>
            <a:off x="11694496" y="6492876"/>
            <a:ext cx="497503" cy="365125"/>
          </a:xfrm>
        </p:spPr>
        <p:txBody>
          <a:bodyPr/>
          <a:lstStyle/>
          <a:p>
            <a:fld id="{1B9BAA04-AEB2-8147-AF42-90F4B815825D}" type="slidenum">
              <a:rPr lang="en-US" smtClean="0"/>
              <a:pPr/>
              <a:t>14</a:t>
            </a:fld>
            <a:endParaRPr lang="en-US" dirty="0"/>
          </a:p>
        </p:txBody>
      </p:sp>
      <p:pic>
        <p:nvPicPr>
          <p:cNvPr id="8" name="Picture 7" descr="Diagram&#10;&#10;Description automatically generated">
            <a:extLst>
              <a:ext uri="{FF2B5EF4-FFF2-40B4-BE49-F238E27FC236}">
                <a16:creationId xmlns:a16="http://schemas.microsoft.com/office/drawing/2014/main" id="{01287FEC-5B7F-7380-540C-80CBB67D6B4C}"/>
              </a:ext>
            </a:extLst>
          </p:cNvPr>
          <p:cNvPicPr>
            <a:picLocks noChangeAspect="1"/>
          </p:cNvPicPr>
          <p:nvPr/>
        </p:nvPicPr>
        <p:blipFill>
          <a:blip r:embed="rId3"/>
          <a:stretch>
            <a:fillRect/>
          </a:stretch>
        </p:blipFill>
        <p:spPr>
          <a:xfrm>
            <a:off x="299470" y="1061936"/>
            <a:ext cx="4301232" cy="5167064"/>
          </a:xfrm>
          <a:prstGeom prst="rect">
            <a:avLst/>
          </a:prstGeom>
        </p:spPr>
      </p:pic>
      <p:pic>
        <p:nvPicPr>
          <p:cNvPr id="10" name="Picture 9" descr="Chart&#10;&#10;Description automatically generated">
            <a:extLst>
              <a:ext uri="{FF2B5EF4-FFF2-40B4-BE49-F238E27FC236}">
                <a16:creationId xmlns:a16="http://schemas.microsoft.com/office/drawing/2014/main" id="{CE14700B-3DF0-6A0F-CC9B-C99F8D69AC38}"/>
              </a:ext>
            </a:extLst>
          </p:cNvPr>
          <p:cNvPicPr>
            <a:picLocks noChangeAspect="1"/>
          </p:cNvPicPr>
          <p:nvPr/>
        </p:nvPicPr>
        <p:blipFill>
          <a:blip r:embed="rId4"/>
          <a:stretch>
            <a:fillRect/>
          </a:stretch>
        </p:blipFill>
        <p:spPr>
          <a:xfrm>
            <a:off x="8715303" y="3249806"/>
            <a:ext cx="2979193" cy="2979193"/>
          </a:xfrm>
          <a:prstGeom prst="rect">
            <a:avLst/>
          </a:prstGeom>
        </p:spPr>
      </p:pic>
      <p:sp>
        <p:nvSpPr>
          <p:cNvPr id="12" name="TextBox 11">
            <a:extLst>
              <a:ext uri="{FF2B5EF4-FFF2-40B4-BE49-F238E27FC236}">
                <a16:creationId xmlns:a16="http://schemas.microsoft.com/office/drawing/2014/main" id="{5EF39149-D1C0-9155-65EA-CBE4BBD9BD2E}"/>
              </a:ext>
            </a:extLst>
          </p:cNvPr>
          <p:cNvSpPr txBox="1"/>
          <p:nvPr/>
        </p:nvSpPr>
        <p:spPr>
          <a:xfrm>
            <a:off x="7905617" y="2744966"/>
            <a:ext cx="4212305" cy="338554"/>
          </a:xfrm>
          <a:prstGeom prst="rect">
            <a:avLst/>
          </a:prstGeom>
          <a:noFill/>
        </p:spPr>
        <p:txBody>
          <a:bodyPr wrap="square">
            <a:spAutoFit/>
          </a:bodyPr>
          <a:lstStyle/>
          <a:p>
            <a:pPr algn="l"/>
            <a:r>
              <a:rPr lang="en-US" sz="1600" b="0" i="0" dirty="0" err="1">
                <a:solidFill>
                  <a:srgbClr val="FFD30F"/>
                </a:solidFill>
                <a:effectLst/>
                <a:latin typeface="-apple-system"/>
              </a:rPr>
              <a:t>Xie</a:t>
            </a:r>
            <a:r>
              <a:rPr lang="en-US" sz="1600" b="0" i="0" dirty="0">
                <a:solidFill>
                  <a:srgbClr val="FFD30F"/>
                </a:solidFill>
                <a:effectLst/>
                <a:latin typeface="-apple-system"/>
              </a:rPr>
              <a:t>, </a:t>
            </a:r>
            <a:r>
              <a:rPr lang="en-US" sz="1600" b="0" i="0" dirty="0" err="1">
                <a:solidFill>
                  <a:srgbClr val="FFD30F"/>
                </a:solidFill>
                <a:effectLst/>
                <a:latin typeface="-apple-system"/>
              </a:rPr>
              <a:t>Ke</a:t>
            </a:r>
            <a:r>
              <a:rPr lang="en-US" sz="1600" b="0" i="0" dirty="0">
                <a:solidFill>
                  <a:srgbClr val="FFD30F"/>
                </a:solidFill>
                <a:effectLst/>
                <a:latin typeface="-apple-system"/>
              </a:rPr>
              <a:t>, Zhang &amp; XNW, </a:t>
            </a:r>
            <a:r>
              <a:rPr lang="en-US" sz="1600" dirty="0">
                <a:solidFill>
                  <a:srgbClr val="FFD30F"/>
                </a:solidFill>
              </a:rPr>
              <a:t>PRC 108,  L011901 (2023)</a:t>
            </a:r>
            <a:endParaRPr lang="en-US" sz="1600" b="0" i="0" dirty="0">
              <a:solidFill>
                <a:srgbClr val="FFD30F"/>
              </a:solidFill>
              <a:effectLst/>
              <a:latin typeface="-apple-system"/>
            </a:endParaRPr>
          </a:p>
        </p:txBody>
      </p:sp>
      <p:sp>
        <p:nvSpPr>
          <p:cNvPr id="14" name="TextBox 13">
            <a:extLst>
              <a:ext uri="{FF2B5EF4-FFF2-40B4-BE49-F238E27FC236}">
                <a16:creationId xmlns:a16="http://schemas.microsoft.com/office/drawing/2014/main" id="{0D2826F3-995E-B757-B3B6-AB3E358FDB6C}"/>
              </a:ext>
            </a:extLst>
          </p:cNvPr>
          <p:cNvSpPr txBox="1"/>
          <p:nvPr/>
        </p:nvSpPr>
        <p:spPr>
          <a:xfrm>
            <a:off x="5855189" y="1665051"/>
            <a:ext cx="2346593" cy="369332"/>
          </a:xfrm>
          <a:prstGeom prst="rect">
            <a:avLst/>
          </a:prstGeom>
          <a:noFill/>
        </p:spPr>
        <p:txBody>
          <a:bodyPr wrap="square">
            <a:spAutoFit/>
          </a:bodyPr>
          <a:lstStyle/>
          <a:p>
            <a:pPr algn="l"/>
            <a:r>
              <a:rPr lang="en-US" b="0" dirty="0">
                <a:solidFill>
                  <a:srgbClr val="FFD30F"/>
                </a:solidFill>
                <a:effectLst/>
                <a:latin typeface="-apple-system"/>
              </a:rPr>
              <a:t>e-Print: 2102.11337</a:t>
            </a:r>
          </a:p>
        </p:txBody>
      </p:sp>
      <p:sp>
        <p:nvSpPr>
          <p:cNvPr id="16" name="TextBox 15">
            <a:extLst>
              <a:ext uri="{FF2B5EF4-FFF2-40B4-BE49-F238E27FC236}">
                <a16:creationId xmlns:a16="http://schemas.microsoft.com/office/drawing/2014/main" id="{2B40813C-F611-A008-0882-3634B1D1C251}"/>
              </a:ext>
            </a:extLst>
          </p:cNvPr>
          <p:cNvSpPr txBox="1"/>
          <p:nvPr/>
        </p:nvSpPr>
        <p:spPr>
          <a:xfrm>
            <a:off x="5715800" y="1300316"/>
            <a:ext cx="2189817" cy="369332"/>
          </a:xfrm>
          <a:prstGeom prst="rect">
            <a:avLst/>
          </a:prstGeom>
          <a:noFill/>
        </p:spPr>
        <p:txBody>
          <a:bodyPr wrap="square">
            <a:spAutoFit/>
          </a:bodyPr>
          <a:lstStyle/>
          <a:p>
            <a:pPr>
              <a:buFont typeface="Arial" panose="020B0604020202020204" pitchFamily="34" charset="0"/>
              <a:buChar char="•"/>
            </a:pPr>
            <a:r>
              <a:rPr lang="en-US" dirty="0"/>
              <a:t> </a:t>
            </a:r>
            <a:r>
              <a:rPr lang="en-US" dirty="0">
                <a:solidFill>
                  <a:srgbClr val="FFD30F"/>
                </a:solidFill>
                <a:effectLst/>
              </a:rPr>
              <a:t>e-Print: </a:t>
            </a:r>
            <a:r>
              <a:rPr lang="en-US" u="none" strike="noStrike" dirty="0">
                <a:solidFill>
                  <a:srgbClr val="FFD30F"/>
                </a:solidFill>
                <a:effectLst/>
              </a:rPr>
              <a:t>2010.13680</a:t>
            </a:r>
            <a:endParaRPr lang="en-US" dirty="0">
              <a:solidFill>
                <a:srgbClr val="FFD30F"/>
              </a:solidFill>
              <a:effectLst/>
            </a:endParaRPr>
          </a:p>
        </p:txBody>
      </p:sp>
      <p:sp>
        <p:nvSpPr>
          <p:cNvPr id="17" name="TextBox 16">
            <a:extLst>
              <a:ext uri="{FF2B5EF4-FFF2-40B4-BE49-F238E27FC236}">
                <a16:creationId xmlns:a16="http://schemas.microsoft.com/office/drawing/2014/main" id="{17A7BC73-301F-D326-4C4A-A64C5BF12A98}"/>
              </a:ext>
            </a:extLst>
          </p:cNvPr>
          <p:cNvSpPr txBox="1"/>
          <p:nvPr/>
        </p:nvSpPr>
        <p:spPr>
          <a:xfrm>
            <a:off x="4780408" y="1665051"/>
            <a:ext cx="1074781" cy="369332"/>
          </a:xfrm>
          <a:prstGeom prst="rect">
            <a:avLst/>
          </a:prstGeom>
          <a:noFill/>
        </p:spPr>
        <p:txBody>
          <a:bodyPr wrap="none" rtlCol="0">
            <a:spAutoFit/>
          </a:bodyPr>
          <a:lstStyle/>
          <a:p>
            <a:r>
              <a:rPr lang="en-US" dirty="0">
                <a:solidFill>
                  <a:schemeClr val="bg1"/>
                </a:solidFill>
              </a:rPr>
              <a:t>JETSCAPE</a:t>
            </a:r>
          </a:p>
        </p:txBody>
      </p:sp>
      <p:sp>
        <p:nvSpPr>
          <p:cNvPr id="18" name="TextBox 17">
            <a:extLst>
              <a:ext uri="{FF2B5EF4-FFF2-40B4-BE49-F238E27FC236}">
                <a16:creationId xmlns:a16="http://schemas.microsoft.com/office/drawing/2014/main" id="{469FC99F-8454-05C9-C92A-81EC651AF609}"/>
              </a:ext>
            </a:extLst>
          </p:cNvPr>
          <p:cNvSpPr txBox="1"/>
          <p:nvPr/>
        </p:nvSpPr>
        <p:spPr>
          <a:xfrm>
            <a:off x="4794531" y="1293449"/>
            <a:ext cx="635110" cy="369332"/>
          </a:xfrm>
          <a:prstGeom prst="rect">
            <a:avLst/>
          </a:prstGeom>
          <a:noFill/>
        </p:spPr>
        <p:txBody>
          <a:bodyPr wrap="none" rtlCol="0">
            <a:spAutoFit/>
          </a:bodyPr>
          <a:lstStyle/>
          <a:p>
            <a:r>
              <a:rPr lang="en-US" dirty="0">
                <a:solidFill>
                  <a:schemeClr val="bg1"/>
                </a:solidFill>
              </a:rPr>
              <a:t>LIDO</a:t>
            </a:r>
          </a:p>
        </p:txBody>
      </p:sp>
      <p:sp>
        <p:nvSpPr>
          <p:cNvPr id="20" name="TextBox 19">
            <a:extLst>
              <a:ext uri="{FF2B5EF4-FFF2-40B4-BE49-F238E27FC236}">
                <a16:creationId xmlns:a16="http://schemas.microsoft.com/office/drawing/2014/main" id="{A3A906DE-5B30-B011-EC8F-EA0BDDBCD1A3}"/>
              </a:ext>
            </a:extLst>
          </p:cNvPr>
          <p:cNvSpPr txBox="1"/>
          <p:nvPr/>
        </p:nvSpPr>
        <p:spPr>
          <a:xfrm>
            <a:off x="5855189" y="2714188"/>
            <a:ext cx="2189817" cy="369332"/>
          </a:xfrm>
          <a:prstGeom prst="rect">
            <a:avLst/>
          </a:prstGeom>
          <a:noFill/>
        </p:spPr>
        <p:txBody>
          <a:bodyPr wrap="square">
            <a:spAutoFit/>
          </a:bodyPr>
          <a:lstStyle/>
          <a:p>
            <a:pPr algn="l"/>
            <a:r>
              <a:rPr lang="en-US" b="0" i="0" dirty="0">
                <a:solidFill>
                  <a:srgbClr val="FFD30F"/>
                </a:solidFill>
                <a:effectLst/>
                <a:latin typeface="-apple-system"/>
              </a:rPr>
              <a:t>e-Print: </a:t>
            </a:r>
            <a:r>
              <a:rPr lang="en-US" b="0" i="0" u="none" strike="noStrike" dirty="0">
                <a:solidFill>
                  <a:srgbClr val="FFD30F"/>
                </a:solidFill>
                <a:effectLst/>
                <a:latin typeface="-apple-system"/>
              </a:rPr>
              <a:t>2206.01340</a:t>
            </a:r>
            <a:endParaRPr lang="en-US" b="0" i="0" dirty="0">
              <a:solidFill>
                <a:srgbClr val="FFD30F"/>
              </a:solidFill>
              <a:effectLst/>
              <a:latin typeface="-apple-system"/>
            </a:endParaRPr>
          </a:p>
        </p:txBody>
      </p:sp>
      <p:sp>
        <p:nvSpPr>
          <p:cNvPr id="21" name="TextBox 20">
            <a:extLst>
              <a:ext uri="{FF2B5EF4-FFF2-40B4-BE49-F238E27FC236}">
                <a16:creationId xmlns:a16="http://schemas.microsoft.com/office/drawing/2014/main" id="{51170759-78A7-5A27-00BB-1B0BDF680E4D}"/>
              </a:ext>
            </a:extLst>
          </p:cNvPr>
          <p:cNvSpPr txBox="1"/>
          <p:nvPr/>
        </p:nvSpPr>
        <p:spPr>
          <a:xfrm>
            <a:off x="4780408" y="2721913"/>
            <a:ext cx="1224310" cy="369332"/>
          </a:xfrm>
          <a:prstGeom prst="rect">
            <a:avLst/>
          </a:prstGeom>
          <a:noFill/>
        </p:spPr>
        <p:txBody>
          <a:bodyPr wrap="none" rtlCol="0">
            <a:spAutoFit/>
          </a:bodyPr>
          <a:lstStyle/>
          <a:p>
            <a:r>
              <a:rPr lang="en-US" dirty="0">
                <a:solidFill>
                  <a:schemeClr val="bg1"/>
                </a:solidFill>
              </a:rPr>
              <a:t>IF Bayesian</a:t>
            </a:r>
          </a:p>
        </p:txBody>
      </p:sp>
      <p:sp>
        <p:nvSpPr>
          <p:cNvPr id="22" name="TextBox 21">
            <a:extLst>
              <a:ext uri="{FF2B5EF4-FFF2-40B4-BE49-F238E27FC236}">
                <a16:creationId xmlns:a16="http://schemas.microsoft.com/office/drawing/2014/main" id="{1BE9F95D-923A-7A91-2149-B810A2969710}"/>
              </a:ext>
            </a:extLst>
          </p:cNvPr>
          <p:cNvSpPr txBox="1"/>
          <p:nvPr/>
        </p:nvSpPr>
        <p:spPr>
          <a:xfrm>
            <a:off x="4781839" y="2254735"/>
            <a:ext cx="717184" cy="369332"/>
          </a:xfrm>
          <a:prstGeom prst="rect">
            <a:avLst/>
          </a:prstGeom>
          <a:noFill/>
        </p:spPr>
        <p:txBody>
          <a:bodyPr wrap="none" rtlCol="0">
            <a:spAutoFit/>
          </a:bodyPr>
          <a:lstStyle/>
          <a:p>
            <a:r>
              <a:rPr lang="en-US" dirty="0">
                <a:solidFill>
                  <a:schemeClr val="bg1"/>
                </a:solidFill>
              </a:rPr>
              <a:t>QLBT:</a:t>
            </a:r>
          </a:p>
        </p:txBody>
      </p:sp>
      <p:sp>
        <p:nvSpPr>
          <p:cNvPr id="24" name="TextBox 23">
            <a:extLst>
              <a:ext uri="{FF2B5EF4-FFF2-40B4-BE49-F238E27FC236}">
                <a16:creationId xmlns:a16="http://schemas.microsoft.com/office/drawing/2014/main" id="{B876BC0D-F689-25FC-E0CE-5BECCCFBA428}"/>
              </a:ext>
            </a:extLst>
          </p:cNvPr>
          <p:cNvSpPr txBox="1"/>
          <p:nvPr/>
        </p:nvSpPr>
        <p:spPr>
          <a:xfrm>
            <a:off x="5855189" y="2226983"/>
            <a:ext cx="2312864" cy="369332"/>
          </a:xfrm>
          <a:prstGeom prst="rect">
            <a:avLst/>
          </a:prstGeom>
          <a:noFill/>
        </p:spPr>
        <p:txBody>
          <a:bodyPr wrap="square">
            <a:spAutoFit/>
          </a:bodyPr>
          <a:lstStyle/>
          <a:p>
            <a:pPr algn="l"/>
            <a:r>
              <a:rPr lang="en-US" b="0" i="0" dirty="0">
                <a:solidFill>
                  <a:srgbClr val="FFD30F"/>
                </a:solidFill>
                <a:effectLst/>
                <a:latin typeface="-apple-system"/>
              </a:rPr>
              <a:t>e-Print: </a:t>
            </a:r>
            <a:r>
              <a:rPr lang="en-US" b="0" i="0" u="none" strike="noStrike" dirty="0">
                <a:solidFill>
                  <a:srgbClr val="FFD30F"/>
                </a:solidFill>
                <a:effectLst/>
                <a:latin typeface="-apple-system"/>
              </a:rPr>
              <a:t>2107.11713</a:t>
            </a:r>
            <a:r>
              <a:rPr lang="en-US" b="0" i="0" dirty="0">
                <a:solidFill>
                  <a:srgbClr val="FFD30F"/>
                </a:solidFill>
                <a:effectLst/>
                <a:latin typeface="-apple-system"/>
              </a:rPr>
              <a:t> </a:t>
            </a:r>
          </a:p>
        </p:txBody>
      </p:sp>
      <p:sp>
        <p:nvSpPr>
          <p:cNvPr id="25" name="TextBox 24">
            <a:extLst>
              <a:ext uri="{FF2B5EF4-FFF2-40B4-BE49-F238E27FC236}">
                <a16:creationId xmlns:a16="http://schemas.microsoft.com/office/drawing/2014/main" id="{3B32A2E3-0893-62E5-6195-B8885DEC56A5}"/>
              </a:ext>
            </a:extLst>
          </p:cNvPr>
          <p:cNvSpPr txBox="1"/>
          <p:nvPr/>
        </p:nvSpPr>
        <p:spPr>
          <a:xfrm>
            <a:off x="8341171" y="1903431"/>
            <a:ext cx="3798126" cy="738664"/>
          </a:xfrm>
          <a:prstGeom prst="rect">
            <a:avLst/>
          </a:prstGeom>
          <a:noFill/>
        </p:spPr>
        <p:txBody>
          <a:bodyPr wrap="square" rtlCol="0">
            <a:spAutoFit/>
          </a:bodyPr>
          <a:lstStyle/>
          <a:p>
            <a:r>
              <a:rPr lang="en-US" sz="2400" dirty="0">
                <a:solidFill>
                  <a:srgbClr val="FFFF00"/>
                </a:solidFill>
              </a:rPr>
              <a:t>Information-Field</a:t>
            </a:r>
            <a:r>
              <a:rPr lang="en-US" dirty="0">
                <a:solidFill>
                  <a:schemeClr val="bg1"/>
                </a:solidFill>
              </a:rPr>
              <a:t> approach to priors is free of long-range correlation</a:t>
            </a:r>
          </a:p>
        </p:txBody>
      </p:sp>
      <p:sp>
        <p:nvSpPr>
          <p:cNvPr id="26" name="TextBox 25">
            <a:extLst>
              <a:ext uri="{FF2B5EF4-FFF2-40B4-BE49-F238E27FC236}">
                <a16:creationId xmlns:a16="http://schemas.microsoft.com/office/drawing/2014/main" id="{BBAC844E-36B0-658A-140F-72B8EA0A5CF2}"/>
              </a:ext>
            </a:extLst>
          </p:cNvPr>
          <p:cNvSpPr txBox="1"/>
          <p:nvPr/>
        </p:nvSpPr>
        <p:spPr>
          <a:xfrm>
            <a:off x="8315452" y="990838"/>
            <a:ext cx="3284682" cy="954107"/>
          </a:xfrm>
          <a:prstGeom prst="rect">
            <a:avLst/>
          </a:prstGeom>
          <a:noFill/>
        </p:spPr>
        <p:txBody>
          <a:bodyPr wrap="none" rtlCol="0">
            <a:spAutoFit/>
          </a:bodyPr>
          <a:lstStyle/>
          <a:p>
            <a:r>
              <a:rPr lang="en-US" sz="2800" dirty="0">
                <a:solidFill>
                  <a:srgbClr val="FFFF00"/>
                </a:solidFill>
              </a:rPr>
              <a:t>Strong T-dependence</a:t>
            </a:r>
          </a:p>
          <a:p>
            <a:r>
              <a:rPr lang="en-US" sz="2800" dirty="0">
                <a:solidFill>
                  <a:srgbClr val="FFFF00"/>
                </a:solidFill>
              </a:rPr>
              <a:t>Weak  E-dependence</a:t>
            </a:r>
          </a:p>
        </p:txBody>
      </p:sp>
      <p:pic>
        <p:nvPicPr>
          <p:cNvPr id="9" name="Picture 8" descr="Chart, diagram, histogram&#10;&#10;Description automatically generated">
            <a:extLst>
              <a:ext uri="{FF2B5EF4-FFF2-40B4-BE49-F238E27FC236}">
                <a16:creationId xmlns:a16="http://schemas.microsoft.com/office/drawing/2014/main" id="{43EB9816-303F-62D8-C6FB-10E922956344}"/>
              </a:ext>
            </a:extLst>
          </p:cNvPr>
          <p:cNvPicPr>
            <a:picLocks noChangeAspect="1"/>
          </p:cNvPicPr>
          <p:nvPr/>
        </p:nvPicPr>
        <p:blipFill>
          <a:blip r:embed="rId5"/>
          <a:stretch>
            <a:fillRect/>
          </a:stretch>
        </p:blipFill>
        <p:spPr>
          <a:xfrm>
            <a:off x="4794531" y="3249806"/>
            <a:ext cx="3730046" cy="2979193"/>
          </a:xfrm>
          <a:prstGeom prst="rect">
            <a:avLst/>
          </a:prstGeom>
        </p:spPr>
      </p:pic>
      <p:sp>
        <p:nvSpPr>
          <p:cNvPr id="3" name="TextBox 2">
            <a:extLst>
              <a:ext uri="{FF2B5EF4-FFF2-40B4-BE49-F238E27FC236}">
                <a16:creationId xmlns:a16="http://schemas.microsoft.com/office/drawing/2014/main" id="{E07B8BDC-D9C6-D382-84C1-E9AAFB9C044D}"/>
              </a:ext>
            </a:extLst>
          </p:cNvPr>
          <p:cNvSpPr txBox="1"/>
          <p:nvPr/>
        </p:nvSpPr>
        <p:spPr>
          <a:xfrm>
            <a:off x="1961376" y="6228999"/>
            <a:ext cx="2043807" cy="369332"/>
          </a:xfrm>
          <a:prstGeom prst="rect">
            <a:avLst/>
          </a:prstGeom>
          <a:noFill/>
        </p:spPr>
        <p:txBody>
          <a:bodyPr wrap="square">
            <a:spAutoFit/>
          </a:bodyPr>
          <a:lstStyle/>
          <a:p>
            <a:pPr algn="l"/>
            <a:r>
              <a:rPr lang="en-US" b="0" i="0" dirty="0">
                <a:solidFill>
                  <a:srgbClr val="FFD30F"/>
                </a:solidFill>
                <a:effectLst/>
                <a:latin typeface="-apple-system"/>
              </a:rPr>
              <a:t>e-Print: </a:t>
            </a:r>
            <a:r>
              <a:rPr lang="en-US" b="0" i="0" u="none" strike="noStrike" dirty="0">
                <a:solidFill>
                  <a:srgbClr val="FFD30F"/>
                </a:solidFill>
                <a:effectLst/>
                <a:latin typeface="-apple-system"/>
              </a:rPr>
              <a:t>2208.14419</a:t>
            </a:r>
            <a:endParaRPr lang="en-US" b="0" i="0" dirty="0">
              <a:solidFill>
                <a:srgbClr val="FFD30F"/>
              </a:solidFill>
              <a:effectLst/>
              <a:latin typeface="-apple-system"/>
            </a:endParaRPr>
          </a:p>
        </p:txBody>
      </p:sp>
      <p:sp>
        <p:nvSpPr>
          <p:cNvPr id="6" name="Oval 5">
            <a:extLst>
              <a:ext uri="{FF2B5EF4-FFF2-40B4-BE49-F238E27FC236}">
                <a16:creationId xmlns:a16="http://schemas.microsoft.com/office/drawing/2014/main" id="{A9384241-F91E-A461-5F15-9F087A64CB3F}"/>
              </a:ext>
            </a:extLst>
          </p:cNvPr>
          <p:cNvSpPr/>
          <p:nvPr/>
        </p:nvSpPr>
        <p:spPr>
          <a:xfrm>
            <a:off x="7844094" y="3517718"/>
            <a:ext cx="61524" cy="7893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E9AFB5-89AE-9E7B-00C4-EAA73490FBFE}"/>
              </a:ext>
            </a:extLst>
          </p:cNvPr>
          <p:cNvSpPr txBox="1"/>
          <p:nvPr/>
        </p:nvSpPr>
        <p:spPr>
          <a:xfrm>
            <a:off x="7926991" y="3345082"/>
            <a:ext cx="482824" cy="369332"/>
          </a:xfrm>
          <a:prstGeom prst="rect">
            <a:avLst/>
          </a:prstGeom>
          <a:noFill/>
        </p:spPr>
        <p:txBody>
          <a:bodyPr wrap="none" rtlCol="0">
            <a:spAutoFit/>
          </a:bodyPr>
          <a:lstStyle/>
          <a:p>
            <a:r>
              <a:rPr lang="en-US" dirty="0"/>
              <a:t>JET</a:t>
            </a:r>
          </a:p>
        </p:txBody>
      </p:sp>
    </p:spTree>
    <p:extLst>
      <p:ext uri="{BB962C8B-B14F-4D97-AF65-F5344CB8AC3E}">
        <p14:creationId xmlns:p14="http://schemas.microsoft.com/office/powerpoint/2010/main" val="2050596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23A7-3C6C-395B-598A-35D1A9B90325}"/>
              </a:ext>
            </a:extLst>
          </p:cNvPr>
          <p:cNvSpPr>
            <a:spLocks noGrp="1"/>
          </p:cNvSpPr>
          <p:nvPr>
            <p:ph type="title"/>
          </p:nvPr>
        </p:nvSpPr>
        <p:spPr/>
        <p:txBody>
          <a:bodyPr/>
          <a:lstStyle/>
          <a:p>
            <a:r>
              <a:rPr lang="en-US" dirty="0"/>
              <a:t>Heavy quark transport coefficient</a:t>
            </a:r>
          </a:p>
        </p:txBody>
      </p:sp>
      <p:pic>
        <p:nvPicPr>
          <p:cNvPr id="6" name="Content Placeholder 5" descr="Chart, line chart&#10;&#10;Description automatically generated">
            <a:extLst>
              <a:ext uri="{FF2B5EF4-FFF2-40B4-BE49-F238E27FC236}">
                <a16:creationId xmlns:a16="http://schemas.microsoft.com/office/drawing/2014/main" id="{8524DFEA-7A32-04A2-AFB7-B793183DB702}"/>
              </a:ext>
            </a:extLst>
          </p:cNvPr>
          <p:cNvPicPr>
            <a:picLocks noGrp="1" noChangeAspect="1"/>
          </p:cNvPicPr>
          <p:nvPr>
            <p:ph idx="1"/>
          </p:nvPr>
        </p:nvPicPr>
        <p:blipFill>
          <a:blip r:embed="rId3"/>
          <a:stretch>
            <a:fillRect/>
          </a:stretch>
        </p:blipFill>
        <p:spPr>
          <a:xfrm>
            <a:off x="7425122" y="980282"/>
            <a:ext cx="4205941" cy="2948254"/>
          </a:xfrm>
        </p:spPr>
      </p:pic>
      <p:sp>
        <p:nvSpPr>
          <p:cNvPr id="4" name="Slide Number Placeholder 3">
            <a:extLst>
              <a:ext uri="{FF2B5EF4-FFF2-40B4-BE49-F238E27FC236}">
                <a16:creationId xmlns:a16="http://schemas.microsoft.com/office/drawing/2014/main" id="{F4696499-274D-4856-B1A9-8F4FBFA09BF5}"/>
              </a:ext>
            </a:extLst>
          </p:cNvPr>
          <p:cNvSpPr>
            <a:spLocks noGrp="1"/>
          </p:cNvSpPr>
          <p:nvPr>
            <p:ph type="sldNum" sz="quarter" idx="12"/>
          </p:nvPr>
        </p:nvSpPr>
        <p:spPr/>
        <p:txBody>
          <a:bodyPr/>
          <a:lstStyle/>
          <a:p>
            <a:fld id="{1B9BAA04-AEB2-8147-AF42-90F4B815825D}" type="slidenum">
              <a:rPr lang="en-US" smtClean="0"/>
              <a:pPr/>
              <a:t>15</a:t>
            </a:fld>
            <a:endParaRPr lang="en-US"/>
          </a:p>
        </p:txBody>
      </p:sp>
      <p:sp>
        <p:nvSpPr>
          <p:cNvPr id="7" name="TextBox 6">
            <a:extLst>
              <a:ext uri="{FF2B5EF4-FFF2-40B4-BE49-F238E27FC236}">
                <a16:creationId xmlns:a16="http://schemas.microsoft.com/office/drawing/2014/main" id="{687D26D0-59BC-98EC-7543-487F5C311F50}"/>
              </a:ext>
            </a:extLst>
          </p:cNvPr>
          <p:cNvSpPr txBox="1"/>
          <p:nvPr/>
        </p:nvSpPr>
        <p:spPr>
          <a:xfrm>
            <a:off x="1182081" y="3056315"/>
            <a:ext cx="4703788" cy="369332"/>
          </a:xfrm>
          <a:prstGeom prst="rect">
            <a:avLst/>
          </a:prstGeom>
          <a:noFill/>
        </p:spPr>
        <p:txBody>
          <a:bodyPr wrap="none" rtlCol="0">
            <a:spAutoFit/>
          </a:bodyPr>
          <a:lstStyle/>
          <a:p>
            <a:r>
              <a:rPr lang="en-US" dirty="0">
                <a:solidFill>
                  <a:schemeClr val="bg1"/>
                </a:solidFill>
              </a:rPr>
              <a:t>High </a:t>
            </a:r>
            <a:r>
              <a:rPr lang="en-US" dirty="0" err="1">
                <a:solidFill>
                  <a:schemeClr val="bg1"/>
                </a:solidFill>
              </a:rPr>
              <a:t>pt</a:t>
            </a:r>
            <a:r>
              <a:rPr lang="en-US" dirty="0">
                <a:solidFill>
                  <a:schemeClr val="bg1"/>
                </a:solidFill>
              </a:rPr>
              <a:t> contributions from gluon fragmentation </a:t>
            </a:r>
          </a:p>
        </p:txBody>
      </p:sp>
      <p:sp>
        <p:nvSpPr>
          <p:cNvPr id="8" name="TextBox 7">
            <a:extLst>
              <a:ext uri="{FF2B5EF4-FFF2-40B4-BE49-F238E27FC236}">
                <a16:creationId xmlns:a16="http://schemas.microsoft.com/office/drawing/2014/main" id="{7C10DB39-9F5D-B77F-CEA7-7DD212BC40B1}"/>
              </a:ext>
            </a:extLst>
          </p:cNvPr>
          <p:cNvSpPr txBox="1"/>
          <p:nvPr/>
        </p:nvSpPr>
        <p:spPr>
          <a:xfrm>
            <a:off x="1170997" y="2346034"/>
            <a:ext cx="2806794" cy="369332"/>
          </a:xfrm>
          <a:prstGeom prst="rect">
            <a:avLst/>
          </a:prstGeom>
          <a:noFill/>
        </p:spPr>
        <p:txBody>
          <a:bodyPr wrap="none" rtlCol="0">
            <a:spAutoFit/>
          </a:bodyPr>
          <a:lstStyle/>
          <a:p>
            <a:r>
              <a:rPr lang="en-US" dirty="0">
                <a:solidFill>
                  <a:schemeClr val="bg1"/>
                </a:solidFill>
              </a:rPr>
              <a:t>Hadronization: coalescence </a:t>
            </a:r>
          </a:p>
        </p:txBody>
      </p:sp>
      <p:sp>
        <p:nvSpPr>
          <p:cNvPr id="9" name="TextBox 8">
            <a:extLst>
              <a:ext uri="{FF2B5EF4-FFF2-40B4-BE49-F238E27FC236}">
                <a16:creationId xmlns:a16="http://schemas.microsoft.com/office/drawing/2014/main" id="{1153514C-B45E-A659-741D-5C0B75D5D85B}"/>
              </a:ext>
            </a:extLst>
          </p:cNvPr>
          <p:cNvSpPr txBox="1"/>
          <p:nvPr/>
        </p:nvSpPr>
        <p:spPr>
          <a:xfrm>
            <a:off x="1182081" y="1909941"/>
            <a:ext cx="4753674" cy="369332"/>
          </a:xfrm>
          <a:prstGeom prst="rect">
            <a:avLst/>
          </a:prstGeom>
          <a:noFill/>
        </p:spPr>
        <p:txBody>
          <a:bodyPr wrap="none" rtlCol="0">
            <a:spAutoFit/>
          </a:bodyPr>
          <a:lstStyle/>
          <a:p>
            <a:r>
              <a:rPr lang="en-US" dirty="0">
                <a:solidFill>
                  <a:schemeClr val="bg1"/>
                </a:solidFill>
              </a:rPr>
              <a:t>Bulk matter evolution: flow and initial conditions</a:t>
            </a:r>
          </a:p>
        </p:txBody>
      </p:sp>
      <p:sp>
        <p:nvSpPr>
          <p:cNvPr id="10" name="TextBox 9">
            <a:extLst>
              <a:ext uri="{FF2B5EF4-FFF2-40B4-BE49-F238E27FC236}">
                <a16:creationId xmlns:a16="http://schemas.microsoft.com/office/drawing/2014/main" id="{654132E7-3E50-3F5F-71F2-27364C2D2526}"/>
              </a:ext>
            </a:extLst>
          </p:cNvPr>
          <p:cNvSpPr txBox="1"/>
          <p:nvPr/>
        </p:nvSpPr>
        <p:spPr>
          <a:xfrm>
            <a:off x="1155093" y="2752399"/>
            <a:ext cx="5050165" cy="369332"/>
          </a:xfrm>
          <a:prstGeom prst="rect">
            <a:avLst/>
          </a:prstGeom>
          <a:noFill/>
        </p:spPr>
        <p:txBody>
          <a:bodyPr wrap="none" rtlCol="0">
            <a:spAutoFit/>
          </a:bodyPr>
          <a:lstStyle/>
          <a:p>
            <a:r>
              <a:rPr lang="en-US" dirty="0">
                <a:solidFill>
                  <a:schemeClr val="bg1"/>
                </a:solidFill>
              </a:rPr>
              <a:t>Heavy meson transport in QGP and hadronic matter</a:t>
            </a:r>
          </a:p>
        </p:txBody>
      </p:sp>
      <p:sp>
        <p:nvSpPr>
          <p:cNvPr id="12" name="TextBox 11">
            <a:extLst>
              <a:ext uri="{FF2B5EF4-FFF2-40B4-BE49-F238E27FC236}">
                <a16:creationId xmlns:a16="http://schemas.microsoft.com/office/drawing/2014/main" id="{FDC514A5-8E56-D491-C810-EF4A01E7BEC7}"/>
              </a:ext>
            </a:extLst>
          </p:cNvPr>
          <p:cNvSpPr txBox="1"/>
          <p:nvPr/>
        </p:nvSpPr>
        <p:spPr>
          <a:xfrm>
            <a:off x="1545462" y="3472319"/>
            <a:ext cx="2134713"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1803.03824</a:t>
            </a:r>
          </a:p>
        </p:txBody>
      </p:sp>
      <p:pic>
        <p:nvPicPr>
          <p:cNvPr id="14" name="Picture 13" descr="Chart, line chart&#10;&#10;Description automatically generated">
            <a:extLst>
              <a:ext uri="{FF2B5EF4-FFF2-40B4-BE49-F238E27FC236}">
                <a16:creationId xmlns:a16="http://schemas.microsoft.com/office/drawing/2014/main" id="{C7B3C9FE-DE3E-6641-3D1C-9D28C3EBCB94}"/>
              </a:ext>
            </a:extLst>
          </p:cNvPr>
          <p:cNvPicPr>
            <a:picLocks noChangeAspect="1"/>
          </p:cNvPicPr>
          <p:nvPr/>
        </p:nvPicPr>
        <p:blipFill>
          <a:blip r:embed="rId4"/>
          <a:stretch>
            <a:fillRect/>
          </a:stretch>
        </p:blipFill>
        <p:spPr>
          <a:xfrm>
            <a:off x="614938" y="3995426"/>
            <a:ext cx="3183613" cy="2296702"/>
          </a:xfrm>
          <a:prstGeom prst="rect">
            <a:avLst/>
          </a:prstGeom>
        </p:spPr>
      </p:pic>
      <p:pic>
        <p:nvPicPr>
          <p:cNvPr id="16" name="Picture 15" descr="Diagram&#10;&#10;Description automatically generated">
            <a:extLst>
              <a:ext uri="{FF2B5EF4-FFF2-40B4-BE49-F238E27FC236}">
                <a16:creationId xmlns:a16="http://schemas.microsoft.com/office/drawing/2014/main" id="{2B30C02E-DCF4-680B-8F87-FC5ABDBED3A0}"/>
              </a:ext>
            </a:extLst>
          </p:cNvPr>
          <p:cNvPicPr>
            <a:picLocks noChangeAspect="1"/>
          </p:cNvPicPr>
          <p:nvPr/>
        </p:nvPicPr>
        <p:blipFill>
          <a:blip r:embed="rId5"/>
          <a:stretch>
            <a:fillRect/>
          </a:stretch>
        </p:blipFill>
        <p:spPr>
          <a:xfrm>
            <a:off x="3798552" y="3975264"/>
            <a:ext cx="2983358" cy="2316864"/>
          </a:xfrm>
          <a:prstGeom prst="rect">
            <a:avLst/>
          </a:prstGeom>
        </p:spPr>
      </p:pic>
      <p:sp>
        <p:nvSpPr>
          <p:cNvPr id="18" name="TextBox 17">
            <a:extLst>
              <a:ext uri="{FF2B5EF4-FFF2-40B4-BE49-F238E27FC236}">
                <a16:creationId xmlns:a16="http://schemas.microsoft.com/office/drawing/2014/main" id="{F7649108-F3FE-7A5B-93FF-30023E88C362}"/>
              </a:ext>
            </a:extLst>
          </p:cNvPr>
          <p:cNvSpPr txBox="1"/>
          <p:nvPr/>
        </p:nvSpPr>
        <p:spPr>
          <a:xfrm>
            <a:off x="4692363" y="3425647"/>
            <a:ext cx="2089547"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1809.07894</a:t>
            </a:r>
          </a:p>
        </p:txBody>
      </p:sp>
      <p:pic>
        <p:nvPicPr>
          <p:cNvPr id="20" name="Picture 19" descr="Chart&#10;&#10;Description automatically generated">
            <a:extLst>
              <a:ext uri="{FF2B5EF4-FFF2-40B4-BE49-F238E27FC236}">
                <a16:creationId xmlns:a16="http://schemas.microsoft.com/office/drawing/2014/main" id="{75245F48-FD83-EDB4-102E-C2B2D3C07867}"/>
              </a:ext>
            </a:extLst>
          </p:cNvPr>
          <p:cNvPicPr>
            <a:picLocks noChangeAspect="1"/>
          </p:cNvPicPr>
          <p:nvPr/>
        </p:nvPicPr>
        <p:blipFill>
          <a:blip r:embed="rId6"/>
          <a:stretch>
            <a:fillRect/>
          </a:stretch>
        </p:blipFill>
        <p:spPr>
          <a:xfrm>
            <a:off x="8393451" y="3995426"/>
            <a:ext cx="3183613" cy="2304329"/>
          </a:xfrm>
          <a:prstGeom prst="rect">
            <a:avLst/>
          </a:prstGeom>
        </p:spPr>
      </p:pic>
      <p:sp>
        <p:nvSpPr>
          <p:cNvPr id="22" name="TextBox 21">
            <a:extLst>
              <a:ext uri="{FF2B5EF4-FFF2-40B4-BE49-F238E27FC236}">
                <a16:creationId xmlns:a16="http://schemas.microsoft.com/office/drawing/2014/main" id="{B826E056-717A-3E3E-31FB-1672192C8340}"/>
              </a:ext>
            </a:extLst>
          </p:cNvPr>
          <p:cNvSpPr txBox="1"/>
          <p:nvPr/>
        </p:nvSpPr>
        <p:spPr>
          <a:xfrm>
            <a:off x="9516092" y="665061"/>
            <a:ext cx="2060972" cy="369332"/>
          </a:xfrm>
          <a:prstGeom prst="rect">
            <a:avLst/>
          </a:prstGeom>
          <a:noFill/>
        </p:spPr>
        <p:txBody>
          <a:bodyPr wrap="square">
            <a:spAutoFit/>
          </a:bodyPr>
          <a:lstStyle/>
          <a:p>
            <a:r>
              <a:rPr lang="en-US" dirty="0">
                <a:solidFill>
                  <a:srgbClr val="FFD30F"/>
                </a:solidFill>
              </a:rPr>
              <a:t>e-Print: 2107.11713</a:t>
            </a:r>
          </a:p>
        </p:txBody>
      </p:sp>
      <p:sp>
        <p:nvSpPr>
          <p:cNvPr id="23" name="TextBox 22">
            <a:extLst>
              <a:ext uri="{FF2B5EF4-FFF2-40B4-BE49-F238E27FC236}">
                <a16:creationId xmlns:a16="http://schemas.microsoft.com/office/drawing/2014/main" id="{FDBAED14-975C-F40D-9EC4-8EDAB22F7EF9}"/>
              </a:ext>
            </a:extLst>
          </p:cNvPr>
          <p:cNvSpPr txBox="1"/>
          <p:nvPr/>
        </p:nvSpPr>
        <p:spPr>
          <a:xfrm>
            <a:off x="1130150" y="1067483"/>
            <a:ext cx="3332131" cy="369332"/>
          </a:xfrm>
          <a:prstGeom prst="rect">
            <a:avLst/>
          </a:prstGeom>
          <a:noFill/>
        </p:spPr>
        <p:txBody>
          <a:bodyPr wrap="none" rtlCol="0">
            <a:spAutoFit/>
          </a:bodyPr>
          <a:lstStyle/>
          <a:p>
            <a:r>
              <a:rPr lang="en-US" dirty="0">
                <a:solidFill>
                  <a:schemeClr val="bg1"/>
                </a:solidFill>
              </a:rPr>
              <a:t>Heavy quark transport dynamics: </a:t>
            </a:r>
          </a:p>
        </p:txBody>
      </p:sp>
      <p:sp>
        <p:nvSpPr>
          <p:cNvPr id="24" name="TextBox 23">
            <a:extLst>
              <a:ext uri="{FF2B5EF4-FFF2-40B4-BE49-F238E27FC236}">
                <a16:creationId xmlns:a16="http://schemas.microsoft.com/office/drawing/2014/main" id="{259568FD-C5CF-236A-BE81-1D2D80CE84D8}"/>
              </a:ext>
            </a:extLst>
          </p:cNvPr>
          <p:cNvSpPr txBox="1"/>
          <p:nvPr/>
        </p:nvSpPr>
        <p:spPr>
          <a:xfrm>
            <a:off x="1170997" y="1441448"/>
            <a:ext cx="4305730" cy="369332"/>
          </a:xfrm>
          <a:prstGeom prst="rect">
            <a:avLst/>
          </a:prstGeom>
          <a:noFill/>
        </p:spPr>
        <p:txBody>
          <a:bodyPr wrap="none" rtlCol="0">
            <a:spAutoFit/>
          </a:bodyPr>
          <a:lstStyle/>
          <a:p>
            <a:r>
              <a:rPr lang="en-US" dirty="0">
                <a:solidFill>
                  <a:schemeClr val="bg1"/>
                </a:solidFill>
              </a:rPr>
              <a:t>Elastic vs inelastic processes, quasi-particle  </a:t>
            </a:r>
          </a:p>
        </p:txBody>
      </p:sp>
      <p:sp>
        <p:nvSpPr>
          <p:cNvPr id="25" name="Right Arrow 24">
            <a:extLst>
              <a:ext uri="{FF2B5EF4-FFF2-40B4-BE49-F238E27FC236}">
                <a16:creationId xmlns:a16="http://schemas.microsoft.com/office/drawing/2014/main" id="{488A6709-FFF6-B206-4D17-4F267C56FB0F}"/>
              </a:ext>
            </a:extLst>
          </p:cNvPr>
          <p:cNvSpPr/>
          <p:nvPr/>
        </p:nvSpPr>
        <p:spPr>
          <a:xfrm>
            <a:off x="6941399" y="5224042"/>
            <a:ext cx="1292563" cy="5000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DF3DE4-7D03-3625-57D5-20F5E16AAB78}"/>
              </a:ext>
            </a:extLst>
          </p:cNvPr>
          <p:cNvSpPr txBox="1"/>
          <p:nvPr/>
        </p:nvSpPr>
        <p:spPr>
          <a:xfrm>
            <a:off x="6963993" y="4300712"/>
            <a:ext cx="1349713" cy="923330"/>
          </a:xfrm>
          <a:prstGeom prst="rect">
            <a:avLst/>
          </a:prstGeom>
          <a:noFill/>
        </p:spPr>
        <p:txBody>
          <a:bodyPr wrap="square" rtlCol="0">
            <a:spAutoFit/>
          </a:bodyPr>
          <a:lstStyle/>
          <a:p>
            <a:r>
              <a:rPr lang="en-US" dirty="0">
                <a:solidFill>
                  <a:schemeClr val="bg1"/>
                </a:solidFill>
              </a:rPr>
              <a:t>Common bulk medium</a:t>
            </a:r>
          </a:p>
        </p:txBody>
      </p:sp>
    </p:spTree>
    <p:extLst>
      <p:ext uri="{BB962C8B-B14F-4D97-AF65-F5344CB8AC3E}">
        <p14:creationId xmlns:p14="http://schemas.microsoft.com/office/powerpoint/2010/main" val="309738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5D23-2691-58CC-9ABD-B308B093B109}"/>
              </a:ext>
            </a:extLst>
          </p:cNvPr>
          <p:cNvSpPr>
            <a:spLocks noGrp="1"/>
          </p:cNvSpPr>
          <p:nvPr>
            <p:ph type="title"/>
          </p:nvPr>
        </p:nvSpPr>
        <p:spPr/>
        <p:txBody>
          <a:bodyPr/>
          <a:lstStyle/>
          <a:p>
            <a:r>
              <a:rPr lang="en-US" dirty="0"/>
              <a:t>Parton energy loss and broadening</a:t>
            </a:r>
          </a:p>
        </p:txBody>
      </p:sp>
      <p:sp>
        <p:nvSpPr>
          <p:cNvPr id="4" name="Slide Number Placeholder 3">
            <a:extLst>
              <a:ext uri="{FF2B5EF4-FFF2-40B4-BE49-F238E27FC236}">
                <a16:creationId xmlns:a16="http://schemas.microsoft.com/office/drawing/2014/main" id="{7F717172-61AB-27CC-30AB-925484D3C84A}"/>
              </a:ext>
            </a:extLst>
          </p:cNvPr>
          <p:cNvSpPr>
            <a:spLocks noGrp="1"/>
          </p:cNvSpPr>
          <p:nvPr>
            <p:ph type="sldNum" sz="quarter" idx="12"/>
          </p:nvPr>
        </p:nvSpPr>
        <p:spPr/>
        <p:txBody>
          <a:bodyPr/>
          <a:lstStyle/>
          <a:p>
            <a:fld id="{1B9BAA04-AEB2-8147-AF42-90F4B815825D}" type="slidenum">
              <a:rPr lang="en-US" smtClean="0"/>
              <a:pPr/>
              <a:t>16</a:t>
            </a:fld>
            <a:endParaRPr lang="en-US"/>
          </a:p>
        </p:txBody>
      </p:sp>
      <p:pic>
        <p:nvPicPr>
          <p:cNvPr id="5" name="Picture 4">
            <a:extLst>
              <a:ext uri="{FF2B5EF4-FFF2-40B4-BE49-F238E27FC236}">
                <a16:creationId xmlns:a16="http://schemas.microsoft.com/office/drawing/2014/main" id="{CE199C05-132B-6C0C-9A92-88D391E3E1AD}"/>
              </a:ext>
            </a:extLst>
          </p:cNvPr>
          <p:cNvPicPr>
            <a:picLocks noChangeAspect="1"/>
          </p:cNvPicPr>
          <p:nvPr/>
        </p:nvPicPr>
        <p:blipFill>
          <a:blip r:embed="rId3"/>
          <a:stretch>
            <a:fillRect/>
          </a:stretch>
        </p:blipFill>
        <p:spPr>
          <a:xfrm>
            <a:off x="7181382" y="1108834"/>
            <a:ext cx="4380154" cy="3175061"/>
          </a:xfrm>
          <a:prstGeom prst="rect">
            <a:avLst/>
          </a:prstGeom>
        </p:spPr>
      </p:pic>
      <p:sp>
        <p:nvSpPr>
          <p:cNvPr id="7" name="Content Placeholder 2">
            <a:extLst>
              <a:ext uri="{FF2B5EF4-FFF2-40B4-BE49-F238E27FC236}">
                <a16:creationId xmlns:a16="http://schemas.microsoft.com/office/drawing/2014/main" id="{DC3506D2-A6EA-6177-9A98-FD3B8E9B6437}"/>
              </a:ext>
            </a:extLst>
          </p:cNvPr>
          <p:cNvSpPr>
            <a:spLocks noGrp="1"/>
          </p:cNvSpPr>
          <p:nvPr>
            <p:ph idx="1"/>
          </p:nvPr>
        </p:nvSpPr>
        <p:spPr>
          <a:xfrm>
            <a:off x="609600" y="1137299"/>
            <a:ext cx="10770824" cy="4801776"/>
          </a:xfrm>
        </p:spPr>
        <p:txBody>
          <a:bodyPr>
            <a:normAutofit lnSpcReduction="10000"/>
          </a:bodyPr>
          <a:lstStyle/>
          <a:p>
            <a:r>
              <a:rPr lang="en-US" dirty="0"/>
              <a:t>Improved opacity expansion</a:t>
            </a:r>
          </a:p>
          <a:p>
            <a:endParaRPr lang="en-US" dirty="0"/>
          </a:p>
          <a:p>
            <a:r>
              <a:rPr lang="en-US" dirty="0"/>
              <a:t>Overlapping formation times</a:t>
            </a:r>
          </a:p>
          <a:p>
            <a:endParaRPr lang="en-US" dirty="0"/>
          </a:p>
          <a:p>
            <a:r>
              <a:rPr lang="en-US" dirty="0" err="1"/>
              <a:t>Resummation</a:t>
            </a:r>
            <a:r>
              <a:rPr lang="en-US" dirty="0"/>
              <a:t> of multiple emissions</a:t>
            </a:r>
          </a:p>
          <a:p>
            <a:endParaRPr lang="en-US" dirty="0"/>
          </a:p>
          <a:p>
            <a:r>
              <a:rPr lang="en-US" dirty="0"/>
              <a:t>Corrections due to flow and density gradient (beyond </a:t>
            </a:r>
            <a:r>
              <a:rPr lang="en-US" dirty="0" err="1"/>
              <a:t>eikonal</a:t>
            </a:r>
            <a:r>
              <a:rPr lang="en-US" dirty="0"/>
              <a:t>)</a:t>
            </a:r>
          </a:p>
          <a:p>
            <a:pPr lvl="1"/>
            <a:r>
              <a:rPr lang="en-US" sz="2000" dirty="0"/>
              <a:t>Gradient tomography</a:t>
            </a:r>
          </a:p>
          <a:p>
            <a:r>
              <a:rPr lang="en-US" dirty="0"/>
              <a:t>Non-local quantum correction</a:t>
            </a:r>
          </a:p>
        </p:txBody>
      </p:sp>
      <p:sp>
        <p:nvSpPr>
          <p:cNvPr id="9" name="TextBox 8">
            <a:extLst>
              <a:ext uri="{FF2B5EF4-FFF2-40B4-BE49-F238E27FC236}">
                <a16:creationId xmlns:a16="http://schemas.microsoft.com/office/drawing/2014/main" id="{6747FA14-E18B-4A60-24CD-DB2AAA2028A4}"/>
              </a:ext>
            </a:extLst>
          </p:cNvPr>
          <p:cNvSpPr txBox="1"/>
          <p:nvPr/>
        </p:nvSpPr>
        <p:spPr>
          <a:xfrm>
            <a:off x="1772063" y="1748508"/>
            <a:ext cx="4990641" cy="369332"/>
          </a:xfrm>
          <a:prstGeom prst="rect">
            <a:avLst/>
          </a:prstGeom>
          <a:noFill/>
        </p:spPr>
        <p:txBody>
          <a:bodyPr wrap="square">
            <a:spAutoFit/>
          </a:bodyPr>
          <a:lstStyle/>
          <a:p>
            <a:r>
              <a:rPr lang="en-US" dirty="0">
                <a:solidFill>
                  <a:srgbClr val="FFD30F"/>
                </a:solidFill>
                <a:latin typeface="Helvetica Neue Light" panose="02000403000000020004" pitchFamily="2" charset="0"/>
              </a:rPr>
              <a:t>e</a:t>
            </a:r>
            <a:r>
              <a:rPr lang="en-US" dirty="0">
                <a:solidFill>
                  <a:srgbClr val="FFD30F"/>
                </a:solidFill>
                <a:effectLst/>
                <a:latin typeface="Helvetica Neue Light" panose="02000403000000020004" pitchFamily="2" charset="0"/>
              </a:rPr>
              <a:t>-Prints: 2009.13667, 1903.00506, 1910.02032</a:t>
            </a:r>
          </a:p>
        </p:txBody>
      </p:sp>
      <p:sp>
        <p:nvSpPr>
          <p:cNvPr id="11" name="TextBox 10">
            <a:extLst>
              <a:ext uri="{FF2B5EF4-FFF2-40B4-BE49-F238E27FC236}">
                <a16:creationId xmlns:a16="http://schemas.microsoft.com/office/drawing/2014/main" id="{E42EFDB6-41AD-3755-7922-A023235D29A2}"/>
              </a:ext>
            </a:extLst>
          </p:cNvPr>
          <p:cNvSpPr txBox="1"/>
          <p:nvPr/>
        </p:nvSpPr>
        <p:spPr>
          <a:xfrm>
            <a:off x="1931917" y="2909389"/>
            <a:ext cx="2060155" cy="369332"/>
          </a:xfrm>
          <a:prstGeom prst="rect">
            <a:avLst/>
          </a:prstGeom>
          <a:noFill/>
        </p:spPr>
        <p:txBody>
          <a:bodyPr wrap="square">
            <a:spAutoFit/>
          </a:bodyPr>
          <a:lstStyle/>
          <a:p>
            <a:r>
              <a:rPr lang="en-US" dirty="0">
                <a:solidFill>
                  <a:srgbClr val="FFD30F"/>
                </a:solidFill>
                <a:latin typeface="Times" pitchFamily="2" charset="0"/>
              </a:rPr>
              <a:t>e</a:t>
            </a:r>
            <a:r>
              <a:rPr lang="en-US" sz="1800" dirty="0">
                <a:solidFill>
                  <a:srgbClr val="FFD30F"/>
                </a:solidFill>
                <a:effectLst/>
                <a:latin typeface="Times" pitchFamily="2" charset="0"/>
              </a:rPr>
              <a:t>-Print: 2111.05348 </a:t>
            </a:r>
            <a:endParaRPr lang="en-US" dirty="0">
              <a:solidFill>
                <a:srgbClr val="FFD30F"/>
              </a:solidFill>
              <a:effectLst/>
            </a:endParaRPr>
          </a:p>
        </p:txBody>
      </p:sp>
      <p:sp>
        <p:nvSpPr>
          <p:cNvPr id="13" name="TextBox 12">
            <a:extLst>
              <a:ext uri="{FF2B5EF4-FFF2-40B4-BE49-F238E27FC236}">
                <a16:creationId xmlns:a16="http://schemas.microsoft.com/office/drawing/2014/main" id="{28F7D0B0-E0B7-8590-014E-B4CE86333726}"/>
              </a:ext>
            </a:extLst>
          </p:cNvPr>
          <p:cNvSpPr txBox="1"/>
          <p:nvPr/>
        </p:nvSpPr>
        <p:spPr>
          <a:xfrm>
            <a:off x="1931917" y="3914563"/>
            <a:ext cx="3664944" cy="369332"/>
          </a:xfrm>
          <a:prstGeom prst="rect">
            <a:avLst/>
          </a:prstGeom>
          <a:noFill/>
        </p:spPr>
        <p:txBody>
          <a:bodyPr wrap="square">
            <a:spAutoFit/>
          </a:bodyPr>
          <a:lstStyle/>
          <a:p>
            <a:r>
              <a:rPr lang="en-US" dirty="0">
                <a:solidFill>
                  <a:srgbClr val="FFD30F"/>
                </a:solidFill>
                <a:latin typeface="Helvetica Neue Light" panose="02000403000000020004" pitchFamily="2" charset="0"/>
              </a:rPr>
              <a:t>e</a:t>
            </a:r>
            <a:r>
              <a:rPr lang="en-US" dirty="0">
                <a:solidFill>
                  <a:srgbClr val="FFD30F"/>
                </a:solidFill>
                <a:effectLst/>
                <a:latin typeface="Helvetica Neue Light" panose="02000403000000020004" pitchFamily="2" charset="0"/>
              </a:rPr>
              <a:t>-Prints: 2011.06522, 2002.01517</a:t>
            </a:r>
          </a:p>
        </p:txBody>
      </p:sp>
      <p:sp>
        <p:nvSpPr>
          <p:cNvPr id="15" name="TextBox 14">
            <a:extLst>
              <a:ext uri="{FF2B5EF4-FFF2-40B4-BE49-F238E27FC236}">
                <a16:creationId xmlns:a16="http://schemas.microsoft.com/office/drawing/2014/main" id="{6F3F20D4-81C6-BD93-8078-870600016C6B}"/>
              </a:ext>
            </a:extLst>
          </p:cNvPr>
          <p:cNvSpPr txBox="1"/>
          <p:nvPr/>
        </p:nvSpPr>
        <p:spPr>
          <a:xfrm>
            <a:off x="6076482" y="4924826"/>
            <a:ext cx="3514380" cy="369332"/>
          </a:xfrm>
          <a:prstGeom prst="rect">
            <a:avLst/>
          </a:prstGeom>
          <a:noFill/>
        </p:spPr>
        <p:txBody>
          <a:bodyPr wrap="square">
            <a:spAutoFit/>
          </a:bodyPr>
          <a:lstStyle/>
          <a:p>
            <a:r>
              <a:rPr lang="en-US" dirty="0">
                <a:solidFill>
                  <a:srgbClr val="FFD30F"/>
                </a:solidFill>
                <a:latin typeface="Times" pitchFamily="2" charset="0"/>
              </a:rPr>
              <a:t>e</a:t>
            </a:r>
            <a:r>
              <a:rPr lang="en-US" sz="1800" dirty="0">
                <a:solidFill>
                  <a:srgbClr val="FFD30F"/>
                </a:solidFill>
                <a:effectLst/>
                <a:latin typeface="Times" pitchFamily="2" charset="0"/>
              </a:rPr>
              <a:t>-Prints: 2202.08847;</a:t>
            </a:r>
            <a:r>
              <a:rPr lang="en-US" b="0" i="0" u="none" strike="noStrike" dirty="0">
                <a:effectLst/>
                <a:latin typeface="-apple-system"/>
              </a:rPr>
              <a:t>  </a:t>
            </a:r>
            <a:r>
              <a:rPr lang="en-US" b="0" i="0" u="none" strike="noStrike" dirty="0">
                <a:solidFill>
                  <a:srgbClr val="FFD30F"/>
                </a:solidFill>
                <a:effectLst/>
                <a:latin typeface="-apple-system"/>
              </a:rPr>
              <a:t>2204.05323</a:t>
            </a:r>
            <a:r>
              <a:rPr lang="en-US" sz="1800" dirty="0">
                <a:solidFill>
                  <a:srgbClr val="FFD30F"/>
                </a:solidFill>
                <a:effectLst/>
                <a:latin typeface="Times" pitchFamily="2" charset="0"/>
              </a:rPr>
              <a:t> </a:t>
            </a:r>
            <a:endParaRPr lang="en-US" dirty="0">
              <a:solidFill>
                <a:srgbClr val="FFD30F"/>
              </a:solidFill>
              <a:effectLst/>
            </a:endParaRPr>
          </a:p>
        </p:txBody>
      </p:sp>
      <p:sp>
        <p:nvSpPr>
          <p:cNvPr id="17" name="TextBox 16">
            <a:extLst>
              <a:ext uri="{FF2B5EF4-FFF2-40B4-BE49-F238E27FC236}">
                <a16:creationId xmlns:a16="http://schemas.microsoft.com/office/drawing/2014/main" id="{2EC7F5E0-ACFE-7EC5-E3FE-21D036FA2AF8}"/>
              </a:ext>
            </a:extLst>
          </p:cNvPr>
          <p:cNvSpPr txBox="1"/>
          <p:nvPr/>
        </p:nvSpPr>
        <p:spPr>
          <a:xfrm>
            <a:off x="2012708" y="5661977"/>
            <a:ext cx="3958727" cy="369332"/>
          </a:xfrm>
          <a:prstGeom prst="rect">
            <a:avLst/>
          </a:prstGeom>
          <a:noFill/>
        </p:spPr>
        <p:txBody>
          <a:bodyPr wrap="square">
            <a:spAutoFit/>
          </a:bodyPr>
          <a:lstStyle/>
          <a:p>
            <a:pPr algn="ctr"/>
            <a:r>
              <a:rPr lang="en-US" dirty="0">
                <a:solidFill>
                  <a:srgbClr val="FFD30F"/>
                </a:solidFill>
                <a:latin typeface="Helvetica Neue Light" panose="02000403000000020004" pitchFamily="2" charset="0"/>
              </a:rPr>
              <a:t>e</a:t>
            </a:r>
            <a:r>
              <a:rPr lang="en-US" dirty="0">
                <a:solidFill>
                  <a:srgbClr val="FFD30F"/>
                </a:solidFill>
                <a:effectLst/>
                <a:latin typeface="Helvetica Neue Light" panose="02000403000000020004" pitchFamily="2" charset="0"/>
              </a:rPr>
              <a:t>-Prints: 2109.12041, 2203.09407 </a:t>
            </a:r>
          </a:p>
        </p:txBody>
      </p:sp>
      <p:pic>
        <p:nvPicPr>
          <p:cNvPr id="18" name="Picture 17">
            <a:extLst>
              <a:ext uri="{FF2B5EF4-FFF2-40B4-BE49-F238E27FC236}">
                <a16:creationId xmlns:a16="http://schemas.microsoft.com/office/drawing/2014/main" id="{227C7566-35EA-A425-7928-94B9C3795C45}"/>
              </a:ext>
            </a:extLst>
          </p:cNvPr>
          <p:cNvPicPr>
            <a:picLocks noChangeAspect="1"/>
          </p:cNvPicPr>
          <p:nvPr/>
        </p:nvPicPr>
        <p:blipFill>
          <a:blip r:embed="rId4"/>
          <a:stretch>
            <a:fillRect/>
          </a:stretch>
        </p:blipFill>
        <p:spPr>
          <a:xfrm>
            <a:off x="6523924" y="5939075"/>
            <a:ext cx="4109086" cy="488015"/>
          </a:xfrm>
          <a:prstGeom prst="rect">
            <a:avLst/>
          </a:prstGeom>
        </p:spPr>
      </p:pic>
    </p:spTree>
    <p:extLst>
      <p:ext uri="{BB962C8B-B14F-4D97-AF65-F5344CB8AC3E}">
        <p14:creationId xmlns:p14="http://schemas.microsoft.com/office/powerpoint/2010/main" val="332202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F268C8C0-0E63-F5AA-3BBF-EFA4CCC2AD37}"/>
              </a:ext>
            </a:extLst>
          </p:cNvPr>
          <p:cNvGrpSpPr/>
          <p:nvPr/>
        </p:nvGrpSpPr>
        <p:grpSpPr>
          <a:xfrm rot="20077669">
            <a:off x="8110567" y="1142368"/>
            <a:ext cx="3567924" cy="2543334"/>
            <a:chOff x="6789684" y="1940838"/>
            <a:chExt cx="1756434" cy="1075631"/>
          </a:xfrm>
        </p:grpSpPr>
        <p:sp>
          <p:nvSpPr>
            <p:cNvPr id="40" name="Oval 39">
              <a:extLst>
                <a:ext uri="{FF2B5EF4-FFF2-40B4-BE49-F238E27FC236}">
                  <a16:creationId xmlns:a16="http://schemas.microsoft.com/office/drawing/2014/main" id="{A4B5EAB8-1D58-0E64-42FE-6789E4B65BB4}"/>
                </a:ext>
              </a:extLst>
            </p:cNvPr>
            <p:cNvSpPr/>
            <p:nvPr/>
          </p:nvSpPr>
          <p:spPr>
            <a:xfrm rot="20851942">
              <a:off x="8062401" y="1940838"/>
              <a:ext cx="483717" cy="917951"/>
            </a:xfrm>
            <a:prstGeom prst="ellipse">
              <a:avLst/>
            </a:prstGeom>
            <a:gradFill>
              <a:gsLst>
                <a:gs pos="54000">
                  <a:schemeClr val="accent1">
                    <a:tint val="100000"/>
                    <a:shade val="100000"/>
                    <a:satMod val="130000"/>
                    <a:alpha val="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5F252E11-217B-D0DD-9F2D-F9F44F4B249A}"/>
                </a:ext>
              </a:extLst>
            </p:cNvPr>
            <p:cNvSpPr/>
            <p:nvPr/>
          </p:nvSpPr>
          <p:spPr>
            <a:xfrm rot="15450486">
              <a:off x="7115504" y="1765738"/>
              <a:ext cx="924911" cy="1576552"/>
            </a:xfrm>
            <a:prstGeom prst="triangle">
              <a:avLst/>
            </a:prstGeom>
            <a:gradFill flip="none" rotWithShape="1">
              <a:gsLst>
                <a:gs pos="49000">
                  <a:schemeClr val="accent1">
                    <a:tint val="100000"/>
                    <a:shade val="100000"/>
                    <a:satMod val="130000"/>
                    <a:alpha val="0"/>
                  </a:schemeClr>
                </a:gs>
                <a:gs pos="100000">
                  <a:schemeClr val="accent1">
                    <a:tint val="50000"/>
                    <a:shade val="100000"/>
                    <a:satMod val="350000"/>
                  </a:schemeClr>
                </a:gs>
              </a:gsLst>
              <a:path path="rect">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F014A388-B069-7ED2-5969-5DEE3FFE0806}"/>
                </a:ext>
              </a:extLst>
            </p:cNvPr>
            <p:cNvCxnSpPr>
              <a:cxnSpLocks/>
              <a:stCxn id="39" idx="0"/>
              <a:endCxn id="40" idx="0"/>
            </p:cNvCxnSpPr>
            <p:nvPr/>
          </p:nvCxnSpPr>
          <p:spPr>
            <a:xfrm flipV="1">
              <a:off x="6808345" y="1951661"/>
              <a:ext cx="1396828" cy="772858"/>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A771D1F-E5E0-E713-B4B6-601CFD0A7FF2}"/>
                </a:ext>
              </a:extLst>
            </p:cNvPr>
            <p:cNvCxnSpPr>
              <a:endCxn id="40" idx="4"/>
            </p:cNvCxnSpPr>
            <p:nvPr/>
          </p:nvCxnSpPr>
          <p:spPr>
            <a:xfrm>
              <a:off x="6831724" y="2722179"/>
              <a:ext cx="1571623" cy="125786"/>
            </a:xfrm>
            <a:prstGeom prst="line">
              <a:avLst/>
            </a:prstGeom>
            <a:ln w="3175"/>
          </p:spPr>
          <p:style>
            <a:lnRef idx="2">
              <a:schemeClr val="accent1"/>
            </a:lnRef>
            <a:fillRef idx="0">
              <a:schemeClr val="accent1"/>
            </a:fillRef>
            <a:effectRef idx="1">
              <a:schemeClr val="accent1"/>
            </a:effectRef>
            <a:fontRef idx="minor">
              <a:schemeClr val="tx1"/>
            </a:fontRef>
          </p:style>
        </p:cxnSp>
      </p:grpSp>
      <p:sp>
        <p:nvSpPr>
          <p:cNvPr id="19461" name="Rectangle 5"/>
          <p:cNvSpPr>
            <a:spLocks noGrp="1" noChangeArrowheads="1"/>
          </p:cNvSpPr>
          <p:nvPr>
            <p:ph type="title"/>
          </p:nvPr>
        </p:nvSpPr>
        <p:spPr>
          <a:xfrm>
            <a:off x="1" y="9716"/>
            <a:ext cx="12191999" cy="1061935"/>
          </a:xfrm>
          <a:ln/>
        </p:spPr>
        <p:txBody>
          <a:bodyPr vert="horz" lIns="91440" tIns="45720" rIns="132080" bIns="45720" rtlCol="0" anchor="ctr">
            <a:normAutofit/>
          </a:bodyPr>
          <a:lstStyle/>
          <a:p>
            <a:r>
              <a:rPr lang="en-US" dirty="0"/>
              <a:t>Jets and their substructures</a:t>
            </a:r>
          </a:p>
        </p:txBody>
      </p:sp>
      <p:grpSp>
        <p:nvGrpSpPr>
          <p:cNvPr id="4" name="Group 3">
            <a:extLst>
              <a:ext uri="{FF2B5EF4-FFF2-40B4-BE49-F238E27FC236}">
                <a16:creationId xmlns:a16="http://schemas.microsoft.com/office/drawing/2014/main" id="{F849906B-6EDC-F748-B9A7-FAE48036CA58}"/>
              </a:ext>
            </a:extLst>
          </p:cNvPr>
          <p:cNvGrpSpPr/>
          <p:nvPr/>
        </p:nvGrpSpPr>
        <p:grpSpPr>
          <a:xfrm>
            <a:off x="8213852" y="963745"/>
            <a:ext cx="3788464" cy="3134850"/>
            <a:chOff x="4834786" y="2328854"/>
            <a:chExt cx="3788464" cy="3134850"/>
          </a:xfrm>
        </p:grpSpPr>
        <p:grpSp>
          <p:nvGrpSpPr>
            <p:cNvPr id="18" name="Group 17">
              <a:extLst>
                <a:ext uri="{FF2B5EF4-FFF2-40B4-BE49-F238E27FC236}">
                  <a16:creationId xmlns:a16="http://schemas.microsoft.com/office/drawing/2014/main" id="{5D24A1A9-5A28-1D45-8AC5-6679DAF237AA}"/>
                </a:ext>
              </a:extLst>
            </p:cNvPr>
            <p:cNvGrpSpPr/>
            <p:nvPr/>
          </p:nvGrpSpPr>
          <p:grpSpPr>
            <a:xfrm rot="19680803">
              <a:off x="4834786" y="2612931"/>
              <a:ext cx="3788464" cy="2850773"/>
              <a:chOff x="3407790" y="2874098"/>
              <a:chExt cx="3788464" cy="2850773"/>
            </a:xfrm>
          </p:grpSpPr>
          <p:grpSp>
            <p:nvGrpSpPr>
              <p:cNvPr id="5" name="Group 4"/>
              <p:cNvGrpSpPr/>
              <p:nvPr/>
            </p:nvGrpSpPr>
            <p:grpSpPr>
              <a:xfrm>
                <a:off x="3407790" y="2874098"/>
                <a:ext cx="3788464" cy="2223450"/>
                <a:chOff x="1132007" y="4223589"/>
                <a:chExt cx="3788464" cy="2223450"/>
              </a:xfrm>
            </p:grpSpPr>
            <p:cxnSp>
              <p:nvCxnSpPr>
                <p:cNvPr id="6" name="Straight Arrow Connector 5"/>
                <p:cNvCxnSpPr>
                  <a:cxnSpLocks/>
                  <a:stCxn id="39" idx="0"/>
                </p:cNvCxnSpPr>
                <p:nvPr/>
              </p:nvCxnSpPr>
              <p:spPr>
                <a:xfrm rot="1919197" flipV="1">
                  <a:off x="1592355" y="4223589"/>
                  <a:ext cx="2008095" cy="210395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Freeform 65"/>
                <p:cNvSpPr>
                  <a:spLocks/>
                </p:cNvSpPr>
                <p:nvPr/>
              </p:nvSpPr>
              <p:spPr bwMode="auto">
                <a:xfrm rot="10800000" flipV="1">
                  <a:off x="3032420" y="5174834"/>
                  <a:ext cx="574525" cy="18456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15" name="Freeform 65"/>
                <p:cNvSpPr>
                  <a:spLocks/>
                </p:cNvSpPr>
                <p:nvPr/>
              </p:nvSpPr>
              <p:spPr bwMode="auto">
                <a:xfrm rot="13889075" flipV="1">
                  <a:off x="1825114" y="5468997"/>
                  <a:ext cx="347333" cy="317424"/>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cxnSp>
              <p:nvCxnSpPr>
                <p:cNvPr id="9" name="Straight Arrow Connector 8"/>
                <p:cNvCxnSpPr>
                  <a:cxnSpLocks/>
                  <a:endCxn id="15" idx="0"/>
                </p:cNvCxnSpPr>
                <p:nvPr/>
              </p:nvCxnSpPr>
              <p:spPr>
                <a:xfrm rot="1919197" flipV="1">
                  <a:off x="1216093" y="5622966"/>
                  <a:ext cx="718452" cy="45669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p:cNvCxnSpPr>
                <p:nvPr/>
              </p:nvCxnSpPr>
              <p:spPr>
                <a:xfrm rot="1919197" flipV="1">
                  <a:off x="2073914" y="5517629"/>
                  <a:ext cx="1087913" cy="644476"/>
                </a:xfrm>
                <a:prstGeom prst="straightConnector1">
                  <a:avLst/>
                </a:prstGeom>
                <a:ln>
                  <a:solidFill>
                    <a:srgbClr val="FFB53D"/>
                  </a:solidFill>
                  <a:tailEnd type="arrow"/>
                </a:ln>
              </p:spPr>
              <p:style>
                <a:lnRef idx="2">
                  <a:schemeClr val="accent1"/>
                </a:lnRef>
                <a:fillRef idx="0">
                  <a:schemeClr val="accent1"/>
                </a:fillRef>
                <a:effectRef idx="1">
                  <a:schemeClr val="accent1"/>
                </a:effectRef>
                <a:fontRef idx="minor">
                  <a:schemeClr val="tx1"/>
                </a:fontRef>
              </p:style>
            </p:cxnSp>
            <p:sp>
              <p:nvSpPr>
                <p:cNvPr id="23" name="Freeform 65"/>
                <p:cNvSpPr>
                  <a:spLocks/>
                </p:cNvSpPr>
                <p:nvPr/>
              </p:nvSpPr>
              <p:spPr bwMode="auto">
                <a:xfrm rot="14666573" flipV="1">
                  <a:off x="2486467" y="5836394"/>
                  <a:ext cx="363662" cy="35783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cxnSp>
              <p:nvCxnSpPr>
                <p:cNvPr id="20" name="Straight Arrow Connector 19"/>
                <p:cNvCxnSpPr>
                  <a:endCxn id="23" idx="0"/>
                </p:cNvCxnSpPr>
                <p:nvPr/>
              </p:nvCxnSpPr>
              <p:spPr>
                <a:xfrm flipV="1">
                  <a:off x="2090030" y="6245214"/>
                  <a:ext cx="518982" cy="1132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3" idx="0"/>
                </p:cNvCxnSpPr>
                <p:nvPr/>
              </p:nvCxnSpPr>
              <p:spPr>
                <a:xfrm>
                  <a:off x="2609012" y="6245214"/>
                  <a:ext cx="497018" cy="201825"/>
                </a:xfrm>
                <a:prstGeom prst="straightConnector1">
                  <a:avLst/>
                </a:prstGeom>
                <a:ln>
                  <a:solidFill>
                    <a:srgbClr val="FFB53D"/>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132007" y="4974856"/>
                  <a:ext cx="1116900" cy="369332"/>
                </a:xfrm>
                <a:prstGeom prst="rect">
                  <a:avLst/>
                </a:prstGeom>
                <a:noFill/>
              </p:spPr>
              <p:txBody>
                <a:bodyPr wrap="none" rtlCol="0">
                  <a:spAutoFit/>
                </a:bodyPr>
                <a:lstStyle/>
                <a:p>
                  <a:r>
                    <a:rPr lang="en-US" dirty="0">
                      <a:solidFill>
                        <a:srgbClr val="FFFF00"/>
                      </a:solidFill>
                    </a:rPr>
                    <a:t>jet </a:t>
                  </a:r>
                  <a:r>
                    <a:rPr lang="en-US" dirty="0" err="1">
                      <a:solidFill>
                        <a:srgbClr val="FFFF00"/>
                      </a:solidFill>
                    </a:rPr>
                    <a:t>parton</a:t>
                  </a:r>
                  <a:endParaRPr lang="en-US" dirty="0">
                    <a:solidFill>
                      <a:srgbClr val="FFFF00"/>
                    </a:solidFill>
                  </a:endParaRPr>
                </a:p>
              </p:txBody>
            </p:sp>
            <p:sp>
              <p:nvSpPr>
                <p:cNvPr id="26" name="TextBox 25"/>
                <p:cNvSpPr txBox="1"/>
                <p:nvPr/>
              </p:nvSpPr>
              <p:spPr>
                <a:xfrm>
                  <a:off x="3478174" y="5915078"/>
                  <a:ext cx="1442297" cy="369332"/>
                </a:xfrm>
                <a:prstGeom prst="rect">
                  <a:avLst/>
                </a:prstGeom>
                <a:noFill/>
              </p:spPr>
              <p:txBody>
                <a:bodyPr wrap="none" rtlCol="0">
                  <a:spAutoFit/>
                </a:bodyPr>
                <a:lstStyle/>
                <a:p>
                  <a:r>
                    <a:rPr lang="en-US" dirty="0">
                      <a:solidFill>
                        <a:srgbClr val="FFB53D"/>
                      </a:solidFill>
                    </a:rPr>
                    <a:t> recoil </a:t>
                  </a:r>
                  <a:r>
                    <a:rPr lang="en-US" dirty="0" err="1">
                      <a:solidFill>
                        <a:srgbClr val="FFB53D"/>
                      </a:solidFill>
                    </a:rPr>
                    <a:t>parton</a:t>
                  </a:r>
                  <a:endParaRPr lang="en-US" dirty="0">
                    <a:solidFill>
                      <a:srgbClr val="FFB53D"/>
                    </a:solidFill>
                  </a:endParaRPr>
                </a:p>
              </p:txBody>
            </p:sp>
          </p:grpSp>
          <p:sp>
            <p:nvSpPr>
              <p:cNvPr id="7" name="TextBox 6"/>
              <p:cNvSpPr txBox="1"/>
              <p:nvPr/>
            </p:nvSpPr>
            <p:spPr>
              <a:xfrm rot="1730690">
                <a:off x="4268107" y="5078540"/>
                <a:ext cx="1499128" cy="646331"/>
              </a:xfrm>
              <a:prstGeom prst="rect">
                <a:avLst/>
              </a:prstGeom>
              <a:noFill/>
            </p:spPr>
            <p:txBody>
              <a:bodyPr wrap="none" rtlCol="0">
                <a:spAutoFit/>
              </a:bodyPr>
              <a:lstStyle/>
              <a:p>
                <a:r>
                  <a:rPr lang="en-US" dirty="0">
                    <a:solidFill>
                      <a:srgbClr val="FFFFFF"/>
                    </a:solidFill>
                  </a:rPr>
                  <a:t>Back-reaction</a:t>
                </a:r>
              </a:p>
              <a:p>
                <a:r>
                  <a:rPr lang="en-US" dirty="0">
                    <a:solidFill>
                      <a:srgbClr val="FFFFFF"/>
                    </a:solidFill>
                  </a:rPr>
                  <a:t>(particle hole)</a:t>
                </a:r>
              </a:p>
            </p:txBody>
          </p:sp>
          <p:cxnSp>
            <p:nvCxnSpPr>
              <p:cNvPr id="24" name="Straight Arrow Connector 23"/>
              <p:cNvCxnSpPr>
                <a:cxnSpLocks/>
              </p:cNvCxnSpPr>
              <p:nvPr/>
            </p:nvCxnSpPr>
            <p:spPr>
              <a:xfrm rot="1919197" flipV="1">
                <a:off x="5417332" y="4122149"/>
                <a:ext cx="413392" cy="17420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7" name="Freeform 65"/>
              <p:cNvSpPr>
                <a:spLocks/>
              </p:cNvSpPr>
              <p:nvPr/>
            </p:nvSpPr>
            <p:spPr bwMode="auto">
              <a:xfrm rot="14666573" flipV="1">
                <a:off x="5724347" y="4066156"/>
                <a:ext cx="245330" cy="120707"/>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8" name="Freeform 65"/>
              <p:cNvSpPr>
                <a:spLocks/>
              </p:cNvSpPr>
              <p:nvPr/>
            </p:nvSpPr>
            <p:spPr bwMode="auto">
              <a:xfrm rot="16109174" flipV="1">
                <a:off x="5690845" y="3357703"/>
                <a:ext cx="363662" cy="35783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dirty="0"/>
              </a:p>
            </p:txBody>
          </p:sp>
          <p:cxnSp>
            <p:nvCxnSpPr>
              <p:cNvPr id="29" name="Straight Arrow Connector 28"/>
              <p:cNvCxnSpPr>
                <a:cxnSpLocks/>
              </p:cNvCxnSpPr>
              <p:nvPr/>
            </p:nvCxnSpPr>
            <p:spPr>
              <a:xfrm>
                <a:off x="5797898" y="4222769"/>
                <a:ext cx="497018" cy="201825"/>
              </a:xfrm>
              <a:prstGeom prst="straightConnector1">
                <a:avLst/>
              </a:prstGeom>
              <a:ln>
                <a:solidFill>
                  <a:srgbClr val="FFB53D"/>
                </a:solidFill>
                <a:tailEnd type="arrow"/>
              </a:ln>
            </p:spPr>
            <p:style>
              <a:lnRef idx="2">
                <a:schemeClr val="accent1"/>
              </a:lnRef>
              <a:fillRef idx="0">
                <a:schemeClr val="accent1"/>
              </a:fillRef>
              <a:effectRef idx="1">
                <a:schemeClr val="accent1"/>
              </a:effectRef>
              <a:fontRef idx="minor">
                <a:schemeClr val="tx1"/>
              </a:fontRef>
            </p:style>
          </p:cxnSp>
          <p:sp>
            <p:nvSpPr>
              <p:cNvPr id="30" name="Freeform 65">
                <a:extLst>
                  <a:ext uri="{FF2B5EF4-FFF2-40B4-BE49-F238E27FC236}">
                    <a16:creationId xmlns:a16="http://schemas.microsoft.com/office/drawing/2014/main" id="{E4ECEEE1-BA59-BE40-A24F-9C2ED7E28683}"/>
                  </a:ext>
                </a:extLst>
              </p:cNvPr>
              <p:cNvSpPr>
                <a:spLocks/>
              </p:cNvSpPr>
              <p:nvPr/>
            </p:nvSpPr>
            <p:spPr bwMode="auto">
              <a:xfrm rot="18926907" flipV="1">
                <a:off x="5950406" y="3725414"/>
                <a:ext cx="577047" cy="46688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grpSp>
        <p:grpSp>
          <p:nvGrpSpPr>
            <p:cNvPr id="3" name="Group 2">
              <a:extLst>
                <a:ext uri="{FF2B5EF4-FFF2-40B4-BE49-F238E27FC236}">
                  <a16:creationId xmlns:a16="http://schemas.microsoft.com/office/drawing/2014/main" id="{8877B130-17BF-6744-B067-076D985490A5}"/>
                </a:ext>
              </a:extLst>
            </p:cNvPr>
            <p:cNvGrpSpPr/>
            <p:nvPr/>
          </p:nvGrpSpPr>
          <p:grpSpPr>
            <a:xfrm>
              <a:off x="5207876" y="2328854"/>
              <a:ext cx="2619746" cy="2910554"/>
              <a:chOff x="5207876" y="2328854"/>
              <a:chExt cx="2619746" cy="2910554"/>
            </a:xfrm>
          </p:grpSpPr>
          <p:sp>
            <p:nvSpPr>
              <p:cNvPr id="31" name="Freeform 65">
                <a:extLst>
                  <a:ext uri="{FF2B5EF4-FFF2-40B4-BE49-F238E27FC236}">
                    <a16:creationId xmlns:a16="http://schemas.microsoft.com/office/drawing/2014/main" id="{E064D34F-3B0D-464F-B10C-EA4064B367E0}"/>
                  </a:ext>
                </a:extLst>
              </p:cNvPr>
              <p:cNvSpPr>
                <a:spLocks/>
              </p:cNvSpPr>
              <p:nvPr/>
            </p:nvSpPr>
            <p:spPr bwMode="auto">
              <a:xfrm rot="13118985" flipV="1">
                <a:off x="7493012" y="2459028"/>
                <a:ext cx="334610" cy="35783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dirty="0"/>
              </a:p>
            </p:txBody>
          </p:sp>
          <p:sp>
            <p:nvSpPr>
              <p:cNvPr id="51" name="Oval 50">
                <a:extLst>
                  <a:ext uri="{FF2B5EF4-FFF2-40B4-BE49-F238E27FC236}">
                    <a16:creationId xmlns:a16="http://schemas.microsoft.com/office/drawing/2014/main" id="{C9F62A7E-7C37-FB4B-8291-A9EE874E2A80}"/>
                  </a:ext>
                </a:extLst>
              </p:cNvPr>
              <p:cNvSpPr/>
              <p:nvPr/>
            </p:nvSpPr>
            <p:spPr>
              <a:xfrm>
                <a:off x="6747641" y="2748286"/>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A733276-5506-5443-B3ED-DE75322D03F4}"/>
                  </a:ext>
                </a:extLst>
              </p:cNvPr>
              <p:cNvSpPr/>
              <p:nvPr/>
            </p:nvSpPr>
            <p:spPr>
              <a:xfrm>
                <a:off x="6169573" y="5087008"/>
                <a:ext cx="94594" cy="94593"/>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78DB275-8768-2C4B-A573-A2C77E941FA0}"/>
                  </a:ext>
                </a:extLst>
              </p:cNvPr>
              <p:cNvSpPr/>
              <p:nvPr/>
            </p:nvSpPr>
            <p:spPr>
              <a:xfrm>
                <a:off x="7625255" y="3547241"/>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D0577E9-962A-7E4E-A30C-ABFF66A113CD}"/>
                  </a:ext>
                </a:extLst>
              </p:cNvPr>
              <p:cNvSpPr/>
              <p:nvPr/>
            </p:nvSpPr>
            <p:spPr>
              <a:xfrm>
                <a:off x="7141779" y="4640317"/>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6865406-B23B-954C-A70D-BCDD061A72BF}"/>
                  </a:ext>
                </a:extLst>
              </p:cNvPr>
              <p:cNvSpPr/>
              <p:nvPr/>
            </p:nvSpPr>
            <p:spPr>
              <a:xfrm>
                <a:off x="6984124" y="4030716"/>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337FD84-5111-7E4C-A51F-3BBE6B59CC5F}"/>
                  </a:ext>
                </a:extLst>
              </p:cNvPr>
              <p:cNvSpPr/>
              <p:nvPr/>
            </p:nvSpPr>
            <p:spPr>
              <a:xfrm>
                <a:off x="7588628" y="2328854"/>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43F4A41-C34E-7A47-824E-4C24BAFA4B7A}"/>
                  </a:ext>
                </a:extLst>
              </p:cNvPr>
              <p:cNvSpPr/>
              <p:nvPr/>
            </p:nvSpPr>
            <p:spPr>
              <a:xfrm>
                <a:off x="6668814" y="3852043"/>
                <a:ext cx="94594" cy="94593"/>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6930C8D-5548-6543-A69D-903350FB7051}"/>
                  </a:ext>
                </a:extLst>
              </p:cNvPr>
              <p:cNvSpPr/>
              <p:nvPr/>
            </p:nvSpPr>
            <p:spPr>
              <a:xfrm>
                <a:off x="5207876" y="5144815"/>
                <a:ext cx="94594" cy="94593"/>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 name="Freeform 65">
            <a:extLst>
              <a:ext uri="{FF2B5EF4-FFF2-40B4-BE49-F238E27FC236}">
                <a16:creationId xmlns:a16="http://schemas.microsoft.com/office/drawing/2014/main" id="{3D774695-A471-F552-975E-6557EE73E7DC}"/>
              </a:ext>
            </a:extLst>
          </p:cNvPr>
          <p:cNvSpPr>
            <a:spLocks/>
          </p:cNvSpPr>
          <p:nvPr/>
        </p:nvSpPr>
        <p:spPr bwMode="auto">
          <a:xfrm rot="12747376" flipV="1">
            <a:off x="10859534" y="1740658"/>
            <a:ext cx="245330" cy="120707"/>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17" name="Freeform 65">
            <a:extLst>
              <a:ext uri="{FF2B5EF4-FFF2-40B4-BE49-F238E27FC236}">
                <a16:creationId xmlns:a16="http://schemas.microsoft.com/office/drawing/2014/main" id="{B55B53C2-75CB-72BF-3D56-A4981BE03349}"/>
              </a:ext>
            </a:extLst>
          </p:cNvPr>
          <p:cNvSpPr>
            <a:spLocks/>
          </p:cNvSpPr>
          <p:nvPr/>
        </p:nvSpPr>
        <p:spPr bwMode="auto">
          <a:xfrm rot="16200000" flipV="1">
            <a:off x="10973009" y="1287341"/>
            <a:ext cx="363662" cy="35783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19" name="Freeform 65">
            <a:extLst>
              <a:ext uri="{FF2B5EF4-FFF2-40B4-BE49-F238E27FC236}">
                <a16:creationId xmlns:a16="http://schemas.microsoft.com/office/drawing/2014/main" id="{B2836070-949B-80CE-E5DB-516E5199BE38}"/>
              </a:ext>
            </a:extLst>
          </p:cNvPr>
          <p:cNvSpPr>
            <a:spLocks/>
          </p:cNvSpPr>
          <p:nvPr/>
        </p:nvSpPr>
        <p:spPr bwMode="auto">
          <a:xfrm rot="16382046" flipV="1">
            <a:off x="11054196" y="1632979"/>
            <a:ext cx="352497" cy="35610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1" name="Oval 20">
            <a:extLst>
              <a:ext uri="{FF2B5EF4-FFF2-40B4-BE49-F238E27FC236}">
                <a16:creationId xmlns:a16="http://schemas.microsoft.com/office/drawing/2014/main" id="{859FF605-329A-9D40-1CBD-5B536EDA616F}"/>
              </a:ext>
            </a:extLst>
          </p:cNvPr>
          <p:cNvSpPr/>
          <p:nvPr/>
        </p:nvSpPr>
        <p:spPr>
          <a:xfrm>
            <a:off x="11394292" y="1575919"/>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454C02B-A048-148A-BF2D-B1FA2CF5E5C3}"/>
              </a:ext>
            </a:extLst>
          </p:cNvPr>
          <p:cNvSpPr/>
          <p:nvPr/>
        </p:nvSpPr>
        <p:spPr>
          <a:xfrm>
            <a:off x="10740062" y="2126385"/>
            <a:ext cx="94594" cy="94593"/>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65">
            <a:extLst>
              <a:ext uri="{FF2B5EF4-FFF2-40B4-BE49-F238E27FC236}">
                <a16:creationId xmlns:a16="http://schemas.microsoft.com/office/drawing/2014/main" id="{9F1989AE-B89A-FE4E-8614-BDF14104E1F9}"/>
              </a:ext>
            </a:extLst>
          </p:cNvPr>
          <p:cNvSpPr>
            <a:spLocks/>
          </p:cNvSpPr>
          <p:nvPr/>
        </p:nvSpPr>
        <p:spPr bwMode="auto">
          <a:xfrm rot="16378366" flipV="1">
            <a:off x="11274578" y="1029173"/>
            <a:ext cx="363662" cy="357836"/>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dirty="0"/>
          </a:p>
        </p:txBody>
      </p:sp>
      <p:sp>
        <p:nvSpPr>
          <p:cNvPr id="36" name="Oval 35">
            <a:extLst>
              <a:ext uri="{FF2B5EF4-FFF2-40B4-BE49-F238E27FC236}">
                <a16:creationId xmlns:a16="http://schemas.microsoft.com/office/drawing/2014/main" id="{3690A6C4-E749-9698-E910-9766D77015BC}"/>
              </a:ext>
            </a:extLst>
          </p:cNvPr>
          <p:cNvSpPr/>
          <p:nvPr/>
        </p:nvSpPr>
        <p:spPr>
          <a:xfrm>
            <a:off x="11598588" y="960537"/>
            <a:ext cx="115614" cy="115614"/>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7" name="Freeform 65">
            <a:extLst>
              <a:ext uri="{FF2B5EF4-FFF2-40B4-BE49-F238E27FC236}">
                <a16:creationId xmlns:a16="http://schemas.microsoft.com/office/drawing/2014/main" id="{CF503FEB-5B95-0AA7-001E-1470C55BE469}"/>
              </a:ext>
            </a:extLst>
          </p:cNvPr>
          <p:cNvSpPr>
            <a:spLocks/>
          </p:cNvSpPr>
          <p:nvPr/>
        </p:nvSpPr>
        <p:spPr bwMode="auto">
          <a:xfrm rot="16382046" flipV="1">
            <a:off x="10788078" y="1908186"/>
            <a:ext cx="213754" cy="324565"/>
          </a:xfrm>
          <a:custGeom>
            <a:avLst/>
            <a:gdLst>
              <a:gd name="T0" fmla="*/ 0 w 361"/>
              <a:gd name="T1" fmla="*/ 240 h 259"/>
              <a:gd name="T2" fmla="*/ 49 w 361"/>
              <a:gd name="T3" fmla="*/ 225 h 259"/>
              <a:gd name="T4" fmla="*/ 53 w 361"/>
              <a:gd name="T5" fmla="*/ 230 h 259"/>
              <a:gd name="T6" fmla="*/ 82 w 361"/>
              <a:gd name="T7" fmla="*/ 259 h 259"/>
              <a:gd name="T8" fmla="*/ 111 w 361"/>
              <a:gd name="T9" fmla="*/ 249 h 259"/>
              <a:gd name="T10" fmla="*/ 121 w 361"/>
              <a:gd name="T11" fmla="*/ 220 h 259"/>
              <a:gd name="T12" fmla="*/ 116 w 361"/>
              <a:gd name="T13" fmla="*/ 172 h 259"/>
              <a:gd name="T14" fmla="*/ 73 w 361"/>
              <a:gd name="T15" fmla="*/ 148 h 259"/>
              <a:gd name="T16" fmla="*/ 92 w 361"/>
              <a:gd name="T17" fmla="*/ 201 h 259"/>
              <a:gd name="T18" fmla="*/ 121 w 361"/>
              <a:gd name="T19" fmla="*/ 211 h 259"/>
              <a:gd name="T20" fmla="*/ 188 w 361"/>
              <a:gd name="T21" fmla="*/ 163 h 259"/>
              <a:gd name="T22" fmla="*/ 145 w 361"/>
              <a:gd name="T23" fmla="*/ 100 h 259"/>
              <a:gd name="T24" fmla="*/ 193 w 361"/>
              <a:gd name="T25" fmla="*/ 172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chemeClr val="bg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dirty="0"/>
          </a:p>
        </p:txBody>
      </p:sp>
      <p:sp>
        <p:nvSpPr>
          <p:cNvPr id="19459" name="Content Placeholder 2">
            <a:extLst>
              <a:ext uri="{FF2B5EF4-FFF2-40B4-BE49-F238E27FC236}">
                <a16:creationId xmlns:a16="http://schemas.microsoft.com/office/drawing/2014/main" id="{547D3046-B6B8-6D53-EDA5-4C7CC22A9C5D}"/>
              </a:ext>
            </a:extLst>
          </p:cNvPr>
          <p:cNvSpPr>
            <a:spLocks noGrp="1"/>
          </p:cNvSpPr>
          <p:nvPr>
            <p:ph idx="1"/>
          </p:nvPr>
        </p:nvSpPr>
        <p:spPr>
          <a:xfrm>
            <a:off x="478129" y="1152753"/>
            <a:ext cx="8891410" cy="4663142"/>
          </a:xfrm>
        </p:spPr>
        <p:txBody>
          <a:bodyPr>
            <a:normAutofit fontScale="70000" lnSpcReduction="20000"/>
          </a:bodyPr>
          <a:lstStyle/>
          <a:p>
            <a:r>
              <a:rPr lang="en-US" dirty="0"/>
              <a:t>Space-time structure of medium-induce gluon emission, color-(in)coherence</a:t>
            </a:r>
          </a:p>
          <a:p>
            <a:pPr lvl="1"/>
            <a:r>
              <a:rPr lang="en-US" sz="2400" dirty="0"/>
              <a:t>VLE before formation time +MIE(no coherence)+VE</a:t>
            </a:r>
          </a:p>
          <a:p>
            <a:pPr lvl="1"/>
            <a:r>
              <a:rPr lang="en-US" sz="2400" dirty="0"/>
              <a:t>Multi-stage &amp; muti-scale jet in-medium evolution</a:t>
            </a:r>
          </a:p>
          <a:p>
            <a:pPr lvl="1"/>
            <a:endParaRPr lang="en-US" sz="2400" dirty="0"/>
          </a:p>
          <a:p>
            <a:r>
              <a:rPr lang="en-US" dirty="0"/>
              <a:t>Inclusion of medium response</a:t>
            </a:r>
          </a:p>
          <a:p>
            <a:pPr lvl="1"/>
            <a:r>
              <a:rPr lang="en-US" sz="2400" dirty="0"/>
              <a:t>LBT, JEWEL, MATTER+LBT …</a:t>
            </a:r>
          </a:p>
          <a:p>
            <a:pPr lvl="1"/>
            <a:endParaRPr lang="en-US" sz="2400" dirty="0"/>
          </a:p>
          <a:p>
            <a:r>
              <a:rPr lang="en-US" dirty="0"/>
              <a:t>Hadronization &amp; recombination</a:t>
            </a:r>
          </a:p>
          <a:p>
            <a:pPr lvl="1"/>
            <a:r>
              <a:rPr lang="en-US" sz="2300" dirty="0"/>
              <a:t>Resolving RAA and jet v2 puzzle</a:t>
            </a:r>
          </a:p>
          <a:p>
            <a:pPr lvl="1"/>
            <a:endParaRPr lang="en-US" dirty="0"/>
          </a:p>
          <a:p>
            <a:r>
              <a:rPr lang="en-US" dirty="0"/>
              <a:t>Jet substructure and grooming &amp; clustering </a:t>
            </a:r>
          </a:p>
          <a:p>
            <a:pPr lvl="1"/>
            <a:r>
              <a:rPr lang="en-US" sz="2400" dirty="0"/>
              <a:t>soft drop grooming: reducing non perturbative effect</a:t>
            </a:r>
          </a:p>
          <a:p>
            <a:pPr lvl="1"/>
            <a:r>
              <a:rPr lang="en-US" sz="2400" dirty="0"/>
              <a:t>Clustering: perturbative splitting</a:t>
            </a:r>
          </a:p>
          <a:p>
            <a:pPr lvl="1"/>
            <a:endParaRPr lang="en-US" sz="2400" dirty="0"/>
          </a:p>
          <a:p>
            <a:pPr lvl="1"/>
            <a:r>
              <a:rPr lang="en-US" sz="2400" dirty="0"/>
              <a:t>proxy of formation time</a:t>
            </a:r>
          </a:p>
          <a:p>
            <a:endParaRPr lang="en-US" dirty="0"/>
          </a:p>
          <a:p>
            <a:endParaRPr lang="en-US" dirty="0"/>
          </a:p>
        </p:txBody>
      </p:sp>
      <p:sp>
        <p:nvSpPr>
          <p:cNvPr id="19462" name="TextBox 19461">
            <a:extLst>
              <a:ext uri="{FF2B5EF4-FFF2-40B4-BE49-F238E27FC236}">
                <a16:creationId xmlns:a16="http://schemas.microsoft.com/office/drawing/2014/main" id="{3B90BE3F-565F-C745-9106-83CA78AE977C}"/>
              </a:ext>
            </a:extLst>
          </p:cNvPr>
          <p:cNvSpPr txBox="1"/>
          <p:nvPr/>
        </p:nvSpPr>
        <p:spPr>
          <a:xfrm>
            <a:off x="5899198" y="1472487"/>
            <a:ext cx="3375546" cy="646331"/>
          </a:xfrm>
          <a:prstGeom prst="rect">
            <a:avLst/>
          </a:prstGeom>
          <a:noFill/>
        </p:spPr>
        <p:txBody>
          <a:bodyPr wrap="square">
            <a:spAutoFit/>
          </a:bodyPr>
          <a:lstStyle/>
          <a:p>
            <a:pPr algn="l"/>
            <a:r>
              <a:rPr lang="en-US" dirty="0">
                <a:solidFill>
                  <a:srgbClr val="FFD30F"/>
                </a:solidFill>
                <a:latin typeface="SFSI1000"/>
              </a:rPr>
              <a:t>e</a:t>
            </a:r>
            <a:r>
              <a:rPr lang="en-US" sz="1800" dirty="0">
                <a:solidFill>
                  <a:srgbClr val="FFD30F"/>
                </a:solidFill>
                <a:effectLst/>
                <a:latin typeface="SFSI1000"/>
              </a:rPr>
              <a:t>-Prints: </a:t>
            </a:r>
            <a:r>
              <a:rPr lang="en-US" b="0" strike="noStrike" dirty="0">
                <a:solidFill>
                  <a:srgbClr val="FFD30F"/>
                </a:solidFill>
                <a:effectLst/>
                <a:latin typeface="-apple-system"/>
              </a:rPr>
              <a:t>1301.6102</a:t>
            </a:r>
            <a:r>
              <a:rPr lang="en-US" i="1" dirty="0">
                <a:solidFill>
                  <a:srgbClr val="FFD30F"/>
                </a:solidFill>
                <a:latin typeface="-apple-system"/>
              </a:rPr>
              <a:t>, </a:t>
            </a:r>
            <a:r>
              <a:rPr lang="en-US" b="0" i="0" u="none" strike="noStrike" dirty="0">
                <a:solidFill>
                  <a:srgbClr val="FFD30F"/>
                </a:solidFill>
                <a:effectLst/>
                <a:latin typeface="-apple-system"/>
              </a:rPr>
              <a:t>1801.09703</a:t>
            </a:r>
            <a:r>
              <a:rPr lang="en-US" dirty="0">
                <a:solidFill>
                  <a:srgbClr val="FFD30F"/>
                </a:solidFill>
                <a:latin typeface="-apple-system"/>
              </a:rPr>
              <a:t>, </a:t>
            </a:r>
            <a:br>
              <a:rPr lang="en-US" dirty="0">
                <a:solidFill>
                  <a:srgbClr val="FFD30F"/>
                </a:solidFill>
                <a:latin typeface="-apple-system"/>
              </a:rPr>
            </a:br>
            <a:r>
              <a:rPr lang="en-US" dirty="0">
                <a:solidFill>
                  <a:srgbClr val="FFD30F"/>
                </a:solidFill>
                <a:latin typeface="-apple-system"/>
              </a:rPr>
              <a:t>                 </a:t>
            </a:r>
            <a:r>
              <a:rPr lang="en-US" sz="1800" dirty="0">
                <a:solidFill>
                  <a:srgbClr val="FFD30F"/>
                </a:solidFill>
                <a:effectLst/>
                <a:latin typeface="SFSI1000"/>
              </a:rPr>
              <a:t>1907.04866</a:t>
            </a:r>
            <a:endParaRPr lang="en-US" dirty="0">
              <a:solidFill>
                <a:srgbClr val="FFD30F"/>
              </a:solidFill>
              <a:effectLst/>
            </a:endParaRPr>
          </a:p>
        </p:txBody>
      </p:sp>
      <p:grpSp>
        <p:nvGrpSpPr>
          <p:cNvPr id="19511" name="Group 19510">
            <a:extLst>
              <a:ext uri="{FF2B5EF4-FFF2-40B4-BE49-F238E27FC236}">
                <a16:creationId xmlns:a16="http://schemas.microsoft.com/office/drawing/2014/main" id="{D72A21DC-655C-CC5C-903D-E9FC12386D4E}"/>
              </a:ext>
            </a:extLst>
          </p:cNvPr>
          <p:cNvGrpSpPr/>
          <p:nvPr/>
        </p:nvGrpSpPr>
        <p:grpSpPr>
          <a:xfrm>
            <a:off x="8201401" y="4281737"/>
            <a:ext cx="3519108" cy="2120747"/>
            <a:chOff x="7535537" y="4270871"/>
            <a:chExt cx="3519108" cy="2120747"/>
          </a:xfrm>
        </p:grpSpPr>
        <p:cxnSp>
          <p:nvCxnSpPr>
            <p:cNvPr id="19464" name="Straight Connector 19463">
              <a:extLst>
                <a:ext uri="{FF2B5EF4-FFF2-40B4-BE49-F238E27FC236}">
                  <a16:creationId xmlns:a16="http://schemas.microsoft.com/office/drawing/2014/main" id="{58A29227-EC25-DD98-5870-8DE6EEEA0121}"/>
                </a:ext>
              </a:extLst>
            </p:cNvPr>
            <p:cNvCxnSpPr/>
            <p:nvPr/>
          </p:nvCxnSpPr>
          <p:spPr>
            <a:xfrm>
              <a:off x="7535537" y="5348689"/>
              <a:ext cx="87033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65" name="Straight Connector 19464">
              <a:extLst>
                <a:ext uri="{FF2B5EF4-FFF2-40B4-BE49-F238E27FC236}">
                  <a16:creationId xmlns:a16="http://schemas.microsoft.com/office/drawing/2014/main" id="{0A5C6330-A4D7-31A5-7A5E-2D6621BD4CFC}"/>
                </a:ext>
              </a:extLst>
            </p:cNvPr>
            <p:cNvCxnSpPr>
              <a:cxnSpLocks/>
            </p:cNvCxnSpPr>
            <p:nvPr/>
          </p:nvCxnSpPr>
          <p:spPr>
            <a:xfrm>
              <a:off x="8432830" y="4680332"/>
              <a:ext cx="5518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66" name="Straight Connector 19465">
              <a:extLst>
                <a:ext uri="{FF2B5EF4-FFF2-40B4-BE49-F238E27FC236}">
                  <a16:creationId xmlns:a16="http://schemas.microsoft.com/office/drawing/2014/main" id="{A361EA63-6461-03F4-3B74-BBB7526FAB7F}"/>
                </a:ext>
              </a:extLst>
            </p:cNvPr>
            <p:cNvCxnSpPr/>
            <p:nvPr/>
          </p:nvCxnSpPr>
          <p:spPr>
            <a:xfrm>
              <a:off x="8405870" y="6046424"/>
              <a:ext cx="87033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68" name="Straight Connector 19467">
              <a:extLst>
                <a:ext uri="{FF2B5EF4-FFF2-40B4-BE49-F238E27FC236}">
                  <a16:creationId xmlns:a16="http://schemas.microsoft.com/office/drawing/2014/main" id="{8942BCBA-700E-C018-5FDF-32A44B11ED33}"/>
                </a:ext>
              </a:extLst>
            </p:cNvPr>
            <p:cNvCxnSpPr>
              <a:cxnSpLocks/>
            </p:cNvCxnSpPr>
            <p:nvPr/>
          </p:nvCxnSpPr>
          <p:spPr>
            <a:xfrm>
              <a:off x="8405870" y="4649118"/>
              <a:ext cx="0" cy="139914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72" name="Straight Connector 19471">
              <a:extLst>
                <a:ext uri="{FF2B5EF4-FFF2-40B4-BE49-F238E27FC236}">
                  <a16:creationId xmlns:a16="http://schemas.microsoft.com/office/drawing/2014/main" id="{4145B1F0-3489-EF9E-43BE-4C9521A08236}"/>
                </a:ext>
              </a:extLst>
            </p:cNvPr>
            <p:cNvCxnSpPr>
              <a:cxnSpLocks/>
            </p:cNvCxnSpPr>
            <p:nvPr/>
          </p:nvCxnSpPr>
          <p:spPr>
            <a:xfrm>
              <a:off x="9021252" y="4270871"/>
              <a:ext cx="0" cy="86115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74" name="Straight Connector 19473">
              <a:extLst>
                <a:ext uri="{FF2B5EF4-FFF2-40B4-BE49-F238E27FC236}">
                  <a16:creationId xmlns:a16="http://schemas.microsoft.com/office/drawing/2014/main" id="{01FB2682-FEB9-F9B6-DACD-B57646D07590}"/>
                </a:ext>
              </a:extLst>
            </p:cNvPr>
            <p:cNvCxnSpPr>
              <a:cxnSpLocks/>
            </p:cNvCxnSpPr>
            <p:nvPr/>
          </p:nvCxnSpPr>
          <p:spPr>
            <a:xfrm>
              <a:off x="9287783" y="5722129"/>
              <a:ext cx="0" cy="66948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77" name="Straight Connector 19476">
              <a:extLst>
                <a:ext uri="{FF2B5EF4-FFF2-40B4-BE49-F238E27FC236}">
                  <a16:creationId xmlns:a16="http://schemas.microsoft.com/office/drawing/2014/main" id="{E86AD8EE-4002-C7EA-8862-655ABF7F4E8C}"/>
                </a:ext>
              </a:extLst>
            </p:cNvPr>
            <p:cNvCxnSpPr>
              <a:cxnSpLocks/>
            </p:cNvCxnSpPr>
            <p:nvPr/>
          </p:nvCxnSpPr>
          <p:spPr>
            <a:xfrm>
              <a:off x="9008676" y="4300249"/>
              <a:ext cx="14700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78" name="Straight Connector 19477">
              <a:extLst>
                <a:ext uri="{FF2B5EF4-FFF2-40B4-BE49-F238E27FC236}">
                  <a16:creationId xmlns:a16="http://schemas.microsoft.com/office/drawing/2014/main" id="{A2073032-1E82-84D6-3FF0-2B3B445E21FC}"/>
                </a:ext>
              </a:extLst>
            </p:cNvPr>
            <p:cNvCxnSpPr>
              <a:cxnSpLocks/>
            </p:cNvCxnSpPr>
            <p:nvPr/>
          </p:nvCxnSpPr>
          <p:spPr>
            <a:xfrm>
              <a:off x="9021252" y="5132024"/>
              <a:ext cx="5518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80" name="Straight Connector 19479">
              <a:extLst>
                <a:ext uri="{FF2B5EF4-FFF2-40B4-BE49-F238E27FC236}">
                  <a16:creationId xmlns:a16="http://schemas.microsoft.com/office/drawing/2014/main" id="{010798F4-C1C9-9C26-8698-649FCD1F767B}"/>
                </a:ext>
              </a:extLst>
            </p:cNvPr>
            <p:cNvCxnSpPr>
              <a:cxnSpLocks/>
            </p:cNvCxnSpPr>
            <p:nvPr/>
          </p:nvCxnSpPr>
          <p:spPr>
            <a:xfrm>
              <a:off x="9260191" y="6391618"/>
              <a:ext cx="110299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81" name="Straight Connector 19480">
              <a:extLst>
                <a:ext uri="{FF2B5EF4-FFF2-40B4-BE49-F238E27FC236}">
                  <a16:creationId xmlns:a16="http://schemas.microsoft.com/office/drawing/2014/main" id="{2D05B7D6-EF00-EFCC-428D-F3278837AFF4}"/>
                </a:ext>
              </a:extLst>
            </p:cNvPr>
            <p:cNvCxnSpPr>
              <a:cxnSpLocks/>
            </p:cNvCxnSpPr>
            <p:nvPr/>
          </p:nvCxnSpPr>
          <p:spPr>
            <a:xfrm>
              <a:off x="9280844" y="5746590"/>
              <a:ext cx="5518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82" name="Straight Connector 19481">
              <a:extLst>
                <a:ext uri="{FF2B5EF4-FFF2-40B4-BE49-F238E27FC236}">
                  <a16:creationId xmlns:a16="http://schemas.microsoft.com/office/drawing/2014/main" id="{BA520DC8-5B68-4DAB-4551-19A26500250C}"/>
                </a:ext>
              </a:extLst>
            </p:cNvPr>
            <p:cNvCxnSpPr>
              <a:cxnSpLocks/>
            </p:cNvCxnSpPr>
            <p:nvPr/>
          </p:nvCxnSpPr>
          <p:spPr>
            <a:xfrm>
              <a:off x="9595936" y="4792337"/>
              <a:ext cx="0" cy="56824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84" name="Straight Connector 19483">
              <a:extLst>
                <a:ext uri="{FF2B5EF4-FFF2-40B4-BE49-F238E27FC236}">
                  <a16:creationId xmlns:a16="http://schemas.microsoft.com/office/drawing/2014/main" id="{05DF4181-7341-0AE8-7AB9-46B64B88E325}"/>
                </a:ext>
              </a:extLst>
            </p:cNvPr>
            <p:cNvCxnSpPr>
              <a:cxnSpLocks/>
            </p:cNvCxnSpPr>
            <p:nvPr/>
          </p:nvCxnSpPr>
          <p:spPr>
            <a:xfrm>
              <a:off x="9593514" y="4792337"/>
              <a:ext cx="82748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86" name="Straight Connector 19485">
              <a:extLst>
                <a:ext uri="{FF2B5EF4-FFF2-40B4-BE49-F238E27FC236}">
                  <a16:creationId xmlns:a16="http://schemas.microsoft.com/office/drawing/2014/main" id="{318580C3-02A8-E403-BFCA-DAC2FC495C29}"/>
                </a:ext>
              </a:extLst>
            </p:cNvPr>
            <p:cNvCxnSpPr>
              <a:cxnSpLocks/>
            </p:cNvCxnSpPr>
            <p:nvPr/>
          </p:nvCxnSpPr>
          <p:spPr>
            <a:xfrm>
              <a:off x="9600624" y="5348689"/>
              <a:ext cx="82748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88" name="Straight Connector 19487">
              <a:extLst>
                <a:ext uri="{FF2B5EF4-FFF2-40B4-BE49-F238E27FC236}">
                  <a16:creationId xmlns:a16="http://schemas.microsoft.com/office/drawing/2014/main" id="{C1C46F3C-6EFA-E75B-7A6A-FE4D6BD6F8F3}"/>
                </a:ext>
              </a:extLst>
            </p:cNvPr>
            <p:cNvCxnSpPr>
              <a:cxnSpLocks/>
            </p:cNvCxnSpPr>
            <p:nvPr/>
          </p:nvCxnSpPr>
          <p:spPr>
            <a:xfrm>
              <a:off x="9869190" y="5508431"/>
              <a:ext cx="5518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90" name="Straight Connector 19489">
              <a:extLst>
                <a:ext uri="{FF2B5EF4-FFF2-40B4-BE49-F238E27FC236}">
                  <a16:creationId xmlns:a16="http://schemas.microsoft.com/office/drawing/2014/main" id="{BA855FC3-AF72-541C-6644-1E9531DD6B30}"/>
                </a:ext>
              </a:extLst>
            </p:cNvPr>
            <p:cNvCxnSpPr>
              <a:cxnSpLocks/>
            </p:cNvCxnSpPr>
            <p:nvPr/>
          </p:nvCxnSpPr>
          <p:spPr>
            <a:xfrm>
              <a:off x="9878792" y="6030713"/>
              <a:ext cx="55180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91" name="Straight Connector 19490">
              <a:extLst>
                <a:ext uri="{FF2B5EF4-FFF2-40B4-BE49-F238E27FC236}">
                  <a16:creationId xmlns:a16="http://schemas.microsoft.com/office/drawing/2014/main" id="{5B368D22-27F1-0E2D-37E4-0188AE1D4742}"/>
                </a:ext>
              </a:extLst>
            </p:cNvPr>
            <p:cNvCxnSpPr>
              <a:cxnSpLocks/>
            </p:cNvCxnSpPr>
            <p:nvPr/>
          </p:nvCxnSpPr>
          <p:spPr>
            <a:xfrm>
              <a:off x="9862164" y="5508431"/>
              <a:ext cx="4262" cy="5222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496" name="TextBox 19495">
              <a:extLst>
                <a:ext uri="{FF2B5EF4-FFF2-40B4-BE49-F238E27FC236}">
                  <a16:creationId xmlns:a16="http://schemas.microsoft.com/office/drawing/2014/main" id="{032602BC-55B9-4D84-E49B-A013F87AEA8B}"/>
                </a:ext>
              </a:extLst>
            </p:cNvPr>
            <p:cNvSpPr txBox="1"/>
            <p:nvPr/>
          </p:nvSpPr>
          <p:spPr>
            <a:xfrm>
              <a:off x="10511321" y="4558138"/>
              <a:ext cx="350417" cy="369332"/>
            </a:xfrm>
            <a:prstGeom prst="rect">
              <a:avLst/>
            </a:prstGeom>
            <a:noFill/>
          </p:spPr>
          <p:txBody>
            <a:bodyPr wrap="none" rtlCol="0">
              <a:spAutoFit/>
            </a:bodyPr>
            <a:lstStyle/>
            <a:p>
              <a:r>
                <a:rPr lang="en-US" i="1" dirty="0" err="1">
                  <a:solidFill>
                    <a:schemeClr val="bg1"/>
                  </a:solidFill>
                </a:rPr>
                <a:t>z</a:t>
              </a:r>
              <a:r>
                <a:rPr lang="en-US" i="1" baseline="-25000" dirty="0" err="1">
                  <a:solidFill>
                    <a:schemeClr val="bg1"/>
                  </a:solidFill>
                </a:rPr>
                <a:t>g</a:t>
              </a:r>
              <a:endParaRPr lang="en-US" i="1" baseline="-25000" dirty="0">
                <a:solidFill>
                  <a:schemeClr val="bg1"/>
                </a:solidFill>
              </a:endParaRPr>
            </a:p>
          </p:txBody>
        </p:sp>
        <p:sp>
          <p:nvSpPr>
            <p:cNvPr id="19497" name="TextBox 19496">
              <a:extLst>
                <a:ext uri="{FF2B5EF4-FFF2-40B4-BE49-F238E27FC236}">
                  <a16:creationId xmlns:a16="http://schemas.microsoft.com/office/drawing/2014/main" id="{224CBF0B-EE5F-2495-B8E4-AF842FB05E6D}"/>
                </a:ext>
              </a:extLst>
            </p:cNvPr>
            <p:cNvSpPr txBox="1"/>
            <p:nvPr/>
          </p:nvSpPr>
          <p:spPr>
            <a:xfrm>
              <a:off x="10520845" y="5076460"/>
              <a:ext cx="533800" cy="369332"/>
            </a:xfrm>
            <a:prstGeom prst="rect">
              <a:avLst/>
            </a:prstGeom>
            <a:noFill/>
          </p:spPr>
          <p:txBody>
            <a:bodyPr wrap="none" rtlCol="0">
              <a:spAutoFit/>
            </a:bodyPr>
            <a:lstStyle/>
            <a:p>
              <a:r>
                <a:rPr lang="en-US" i="1" dirty="0">
                  <a:solidFill>
                    <a:schemeClr val="bg1"/>
                  </a:solidFill>
                </a:rPr>
                <a:t>1-z</a:t>
              </a:r>
              <a:r>
                <a:rPr lang="en-US" i="1" baseline="-25000" dirty="0">
                  <a:solidFill>
                    <a:schemeClr val="bg1"/>
                  </a:solidFill>
                </a:rPr>
                <a:t>g</a:t>
              </a:r>
            </a:p>
          </p:txBody>
        </p:sp>
        <p:sp>
          <p:nvSpPr>
            <p:cNvPr id="19498" name="TextBox 19497">
              <a:extLst>
                <a:ext uri="{FF2B5EF4-FFF2-40B4-BE49-F238E27FC236}">
                  <a16:creationId xmlns:a16="http://schemas.microsoft.com/office/drawing/2014/main" id="{EC920DD1-FCDE-2F7D-7344-6080CF4C7FB4}"/>
                </a:ext>
              </a:extLst>
            </p:cNvPr>
            <p:cNvSpPr txBox="1"/>
            <p:nvPr/>
          </p:nvSpPr>
          <p:spPr>
            <a:xfrm>
              <a:off x="10195214" y="4871804"/>
              <a:ext cx="383438" cy="369332"/>
            </a:xfrm>
            <a:prstGeom prst="rect">
              <a:avLst/>
            </a:prstGeom>
            <a:noFill/>
          </p:spPr>
          <p:txBody>
            <a:bodyPr wrap="none" rtlCol="0">
              <a:spAutoFit/>
            </a:bodyPr>
            <a:lstStyle/>
            <a:p>
              <a:r>
                <a:rPr lang="en-US" i="1" dirty="0" err="1">
                  <a:solidFill>
                    <a:schemeClr val="bg1"/>
                  </a:solidFill>
                  <a:latin typeface="Symbol" pitchFamily="2" charset="2"/>
                </a:rPr>
                <a:t>q</a:t>
              </a:r>
              <a:r>
                <a:rPr lang="en-US" i="1" baseline="-25000" dirty="0" err="1">
                  <a:solidFill>
                    <a:schemeClr val="bg1"/>
                  </a:solidFill>
                </a:rPr>
                <a:t>g</a:t>
              </a:r>
              <a:endParaRPr lang="en-US" i="1" baseline="-25000" dirty="0">
                <a:solidFill>
                  <a:schemeClr val="bg1"/>
                </a:solidFill>
                <a:latin typeface="Symbol" pitchFamily="2" charset="2"/>
              </a:endParaRPr>
            </a:p>
          </p:txBody>
        </p:sp>
        <p:sp>
          <p:nvSpPr>
            <p:cNvPr id="19499" name="TextBox 19498">
              <a:extLst>
                <a:ext uri="{FF2B5EF4-FFF2-40B4-BE49-F238E27FC236}">
                  <a16:creationId xmlns:a16="http://schemas.microsoft.com/office/drawing/2014/main" id="{785D721D-FF5B-E50C-C177-14689638EF36}"/>
                </a:ext>
              </a:extLst>
            </p:cNvPr>
            <p:cNvSpPr txBox="1"/>
            <p:nvPr/>
          </p:nvSpPr>
          <p:spPr>
            <a:xfrm>
              <a:off x="7939261" y="5373557"/>
              <a:ext cx="340158" cy="369332"/>
            </a:xfrm>
            <a:prstGeom prst="rect">
              <a:avLst/>
            </a:prstGeom>
            <a:noFill/>
          </p:spPr>
          <p:txBody>
            <a:bodyPr wrap="none" rtlCol="0">
              <a:spAutoFit/>
            </a:bodyPr>
            <a:lstStyle/>
            <a:p>
              <a:r>
                <a:rPr lang="en-US" dirty="0">
                  <a:solidFill>
                    <a:schemeClr val="bg1"/>
                  </a:solidFill>
                </a:rPr>
                <a:t>t</a:t>
              </a:r>
              <a:r>
                <a:rPr lang="en-US" baseline="-25000" dirty="0">
                  <a:solidFill>
                    <a:schemeClr val="bg1"/>
                  </a:solidFill>
                </a:rPr>
                <a:t>1</a:t>
              </a:r>
            </a:p>
          </p:txBody>
        </p:sp>
        <p:sp>
          <p:nvSpPr>
            <p:cNvPr id="19500" name="TextBox 19499">
              <a:extLst>
                <a:ext uri="{FF2B5EF4-FFF2-40B4-BE49-F238E27FC236}">
                  <a16:creationId xmlns:a16="http://schemas.microsoft.com/office/drawing/2014/main" id="{FC162058-43B3-F7BC-7405-FA6CB4A3F56E}"/>
                </a:ext>
              </a:extLst>
            </p:cNvPr>
            <p:cNvSpPr txBox="1"/>
            <p:nvPr/>
          </p:nvSpPr>
          <p:spPr>
            <a:xfrm>
              <a:off x="8541658" y="4300249"/>
              <a:ext cx="340158" cy="369332"/>
            </a:xfrm>
            <a:prstGeom prst="rect">
              <a:avLst/>
            </a:prstGeom>
            <a:noFill/>
          </p:spPr>
          <p:txBody>
            <a:bodyPr wrap="none" rtlCol="0">
              <a:spAutoFit/>
            </a:bodyPr>
            <a:lstStyle/>
            <a:p>
              <a:r>
                <a:rPr lang="en-US" dirty="0">
                  <a:solidFill>
                    <a:schemeClr val="bg1"/>
                  </a:solidFill>
                </a:rPr>
                <a:t>t</a:t>
              </a:r>
              <a:r>
                <a:rPr lang="en-US" baseline="-25000" dirty="0">
                  <a:solidFill>
                    <a:schemeClr val="bg1"/>
                  </a:solidFill>
                </a:rPr>
                <a:t>2</a:t>
              </a:r>
            </a:p>
          </p:txBody>
        </p:sp>
        <p:sp>
          <p:nvSpPr>
            <p:cNvPr id="19501" name="TextBox 19500">
              <a:extLst>
                <a:ext uri="{FF2B5EF4-FFF2-40B4-BE49-F238E27FC236}">
                  <a16:creationId xmlns:a16="http://schemas.microsoft.com/office/drawing/2014/main" id="{ABF1B6DC-0834-463E-17AF-1564487DB937}"/>
                </a:ext>
              </a:extLst>
            </p:cNvPr>
            <p:cNvSpPr txBox="1"/>
            <p:nvPr/>
          </p:nvSpPr>
          <p:spPr>
            <a:xfrm>
              <a:off x="9264603" y="4782461"/>
              <a:ext cx="340158" cy="369332"/>
            </a:xfrm>
            <a:prstGeom prst="rect">
              <a:avLst/>
            </a:prstGeom>
            <a:noFill/>
          </p:spPr>
          <p:txBody>
            <a:bodyPr wrap="none" rtlCol="0">
              <a:spAutoFit/>
            </a:bodyPr>
            <a:lstStyle/>
            <a:p>
              <a:r>
                <a:rPr lang="en-US" dirty="0">
                  <a:solidFill>
                    <a:schemeClr val="bg1"/>
                  </a:solidFill>
                </a:rPr>
                <a:t>t</a:t>
              </a:r>
              <a:r>
                <a:rPr lang="en-US" baseline="-25000" dirty="0">
                  <a:solidFill>
                    <a:schemeClr val="bg1"/>
                  </a:solidFill>
                </a:rPr>
                <a:t>3</a:t>
              </a:r>
            </a:p>
          </p:txBody>
        </p:sp>
      </p:grpSp>
      <p:sp>
        <p:nvSpPr>
          <p:cNvPr id="19503" name="TextBox 19502">
            <a:extLst>
              <a:ext uri="{FF2B5EF4-FFF2-40B4-BE49-F238E27FC236}">
                <a16:creationId xmlns:a16="http://schemas.microsoft.com/office/drawing/2014/main" id="{D8703FE1-3703-1093-1C0A-B85E5D6AE4CB}"/>
              </a:ext>
            </a:extLst>
          </p:cNvPr>
          <p:cNvSpPr txBox="1"/>
          <p:nvPr/>
        </p:nvSpPr>
        <p:spPr>
          <a:xfrm>
            <a:off x="4298213" y="4819724"/>
            <a:ext cx="4415010" cy="369332"/>
          </a:xfrm>
          <a:prstGeom prst="rect">
            <a:avLst/>
          </a:prstGeom>
          <a:noFill/>
        </p:spPr>
        <p:txBody>
          <a:bodyPr wrap="square">
            <a:spAutoFit/>
          </a:bodyPr>
          <a:lstStyle/>
          <a:p>
            <a:r>
              <a:rPr lang="en-US" dirty="0">
                <a:solidFill>
                  <a:srgbClr val="FFD30F"/>
                </a:solidFill>
                <a:latin typeface="Times" pitchFamily="2" charset="0"/>
              </a:rPr>
              <a:t>e</a:t>
            </a:r>
            <a:r>
              <a:rPr lang="en-US" sz="1800" dirty="0">
                <a:solidFill>
                  <a:srgbClr val="FFD30F"/>
                </a:solidFill>
                <a:effectLst/>
                <a:latin typeface="Times" pitchFamily="2" charset="0"/>
              </a:rPr>
              <a:t>-Prints: 1402.2657,</a:t>
            </a:r>
            <a:r>
              <a:rPr lang="en-US" dirty="0">
                <a:solidFill>
                  <a:srgbClr val="7C7C7C"/>
                </a:solidFill>
                <a:latin typeface="Times" pitchFamily="2" charset="0"/>
              </a:rPr>
              <a:t> </a:t>
            </a:r>
            <a:r>
              <a:rPr lang="en-US" sz="1800" dirty="0">
                <a:solidFill>
                  <a:srgbClr val="FFD30F"/>
                </a:solidFill>
                <a:effectLst/>
                <a:latin typeface="Times" pitchFamily="2" charset="0"/>
              </a:rPr>
              <a:t>1502.01719, 1704.05066 </a:t>
            </a:r>
            <a:endParaRPr lang="en-US" dirty="0">
              <a:solidFill>
                <a:srgbClr val="FFD30F"/>
              </a:solidFill>
              <a:effectLst/>
            </a:endParaRPr>
          </a:p>
        </p:txBody>
      </p:sp>
      <p:pic>
        <p:nvPicPr>
          <p:cNvPr id="19504" name="Picture 19503">
            <a:extLst>
              <a:ext uri="{FF2B5EF4-FFF2-40B4-BE49-F238E27FC236}">
                <a16:creationId xmlns:a16="http://schemas.microsoft.com/office/drawing/2014/main" id="{CA3DE9AC-03BC-BC00-8D64-4DEAEA600684}"/>
              </a:ext>
            </a:extLst>
          </p:cNvPr>
          <p:cNvPicPr>
            <a:picLocks noChangeAspect="1"/>
          </p:cNvPicPr>
          <p:nvPr/>
        </p:nvPicPr>
        <p:blipFill>
          <a:blip r:embed="rId3"/>
          <a:stretch>
            <a:fillRect/>
          </a:stretch>
        </p:blipFill>
        <p:spPr>
          <a:xfrm>
            <a:off x="3870390" y="5208242"/>
            <a:ext cx="2240090" cy="646321"/>
          </a:xfrm>
          <a:prstGeom prst="rect">
            <a:avLst/>
          </a:prstGeom>
        </p:spPr>
      </p:pic>
      <p:sp>
        <p:nvSpPr>
          <p:cNvPr id="19506" name="TextBox 19505">
            <a:extLst>
              <a:ext uri="{FF2B5EF4-FFF2-40B4-BE49-F238E27FC236}">
                <a16:creationId xmlns:a16="http://schemas.microsoft.com/office/drawing/2014/main" id="{2DCEEC9C-D146-DFE9-6EB1-DF0B8FB58EA9}"/>
              </a:ext>
            </a:extLst>
          </p:cNvPr>
          <p:cNvSpPr txBox="1"/>
          <p:nvPr/>
        </p:nvSpPr>
        <p:spPr>
          <a:xfrm>
            <a:off x="6187273" y="5371450"/>
            <a:ext cx="2121298"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2012.02199</a:t>
            </a:r>
          </a:p>
        </p:txBody>
      </p:sp>
      <p:sp>
        <p:nvSpPr>
          <p:cNvPr id="19508" name="TextBox 19507">
            <a:extLst>
              <a:ext uri="{FF2B5EF4-FFF2-40B4-BE49-F238E27FC236}">
                <a16:creationId xmlns:a16="http://schemas.microsoft.com/office/drawing/2014/main" id="{2D89F25A-8C60-A071-D495-C9F39F395196}"/>
              </a:ext>
            </a:extLst>
          </p:cNvPr>
          <p:cNvSpPr txBox="1"/>
          <p:nvPr/>
        </p:nvSpPr>
        <p:spPr>
          <a:xfrm>
            <a:off x="4904174" y="2566587"/>
            <a:ext cx="3405834" cy="646331"/>
          </a:xfrm>
          <a:prstGeom prst="rect">
            <a:avLst/>
          </a:prstGeom>
          <a:noFill/>
        </p:spPr>
        <p:txBody>
          <a:bodyPr wrap="square">
            <a:spAutoFit/>
          </a:bodyPr>
          <a:lstStyle/>
          <a:p>
            <a:r>
              <a:rPr lang="en-US" b="0" i="0" u="none" strike="noStrike" dirty="0">
                <a:solidFill>
                  <a:srgbClr val="FFD30F"/>
                </a:solidFill>
                <a:effectLst/>
                <a:latin typeface="-apple-system"/>
              </a:rPr>
              <a:t>e-Print: 1503.03313,</a:t>
            </a:r>
            <a:r>
              <a:rPr lang="en-US" b="0" i="0" u="none" strike="noStrike" dirty="0">
                <a:effectLst/>
                <a:latin typeface="-apple-system"/>
              </a:rPr>
              <a:t>  </a:t>
            </a:r>
            <a:r>
              <a:rPr lang="en-US" b="0" i="0" u="none" strike="noStrike" dirty="0">
                <a:solidFill>
                  <a:srgbClr val="FFD30F"/>
                </a:solidFill>
                <a:effectLst/>
                <a:latin typeface="-apple-system"/>
              </a:rPr>
              <a:t>0804.3568,</a:t>
            </a:r>
            <a:r>
              <a:rPr lang="en-US" b="0" i="0" u="none" strike="noStrike" dirty="0">
                <a:solidFill>
                  <a:srgbClr val="0000FF"/>
                </a:solidFill>
                <a:effectLst/>
                <a:latin typeface="-apple-system"/>
              </a:rPr>
              <a:t> </a:t>
            </a:r>
            <a:r>
              <a:rPr lang="en-US" b="0" i="0" u="none" strike="noStrike" dirty="0">
                <a:solidFill>
                  <a:srgbClr val="FFD30F"/>
                </a:solidFill>
                <a:effectLst/>
                <a:latin typeface="-apple-system"/>
              </a:rPr>
              <a:t>1705.00050</a:t>
            </a:r>
          </a:p>
        </p:txBody>
      </p:sp>
      <p:sp>
        <p:nvSpPr>
          <p:cNvPr id="19510" name="TextBox 19509">
            <a:extLst>
              <a:ext uri="{FF2B5EF4-FFF2-40B4-BE49-F238E27FC236}">
                <a16:creationId xmlns:a16="http://schemas.microsoft.com/office/drawing/2014/main" id="{6BC776C2-DAAA-5316-8050-4037CE7784BD}"/>
              </a:ext>
            </a:extLst>
          </p:cNvPr>
          <p:cNvSpPr txBox="1"/>
          <p:nvPr/>
        </p:nvSpPr>
        <p:spPr>
          <a:xfrm>
            <a:off x="4884295" y="3504967"/>
            <a:ext cx="2029806"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2103.14657</a:t>
            </a:r>
          </a:p>
        </p:txBody>
      </p:sp>
    </p:spTree>
    <p:extLst>
      <p:ext uri="{BB962C8B-B14F-4D97-AF65-F5344CB8AC3E}">
        <p14:creationId xmlns:p14="http://schemas.microsoft.com/office/powerpoint/2010/main" val="1300205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D Mach cone" descr="3D Mach cone">
            <a:hlinkClick r:id="" action="ppaction://ole?verb=0"/>
            <a:extLst>
              <a:ext uri="{FF2B5EF4-FFF2-40B4-BE49-F238E27FC236}">
                <a16:creationId xmlns:a16="http://schemas.microsoft.com/office/drawing/2014/main" id="{BDFEA51F-122B-3B76-4872-1768868A3D5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41" r="-641"/>
          <a:stretch/>
        </p:blipFill>
        <p:spPr>
          <a:xfrm>
            <a:off x="4509091" y="1972017"/>
            <a:ext cx="4924112" cy="2624365"/>
          </a:xfrm>
          <a:prstGeom prst="rect">
            <a:avLst/>
          </a:prstGeom>
        </p:spPr>
      </p:pic>
      <p:sp>
        <p:nvSpPr>
          <p:cNvPr id="2" name="Title 1">
            <a:extLst>
              <a:ext uri="{FF2B5EF4-FFF2-40B4-BE49-F238E27FC236}">
                <a16:creationId xmlns:a16="http://schemas.microsoft.com/office/drawing/2014/main" id="{4DFA4BFB-772D-7745-6FCD-80BA7E2CC025}"/>
              </a:ext>
            </a:extLst>
          </p:cNvPr>
          <p:cNvSpPr>
            <a:spLocks noGrp="1"/>
          </p:cNvSpPr>
          <p:nvPr>
            <p:ph type="title"/>
          </p:nvPr>
        </p:nvSpPr>
        <p:spPr/>
        <p:txBody>
          <a:bodyPr/>
          <a:lstStyle/>
          <a:p>
            <a:r>
              <a:rPr lang="en-US" dirty="0"/>
              <a:t>Jet suppression &amp; medium response</a:t>
            </a:r>
          </a:p>
        </p:txBody>
      </p:sp>
      <p:sp>
        <p:nvSpPr>
          <p:cNvPr id="4" name="Slide Number Placeholder 3">
            <a:extLst>
              <a:ext uri="{FF2B5EF4-FFF2-40B4-BE49-F238E27FC236}">
                <a16:creationId xmlns:a16="http://schemas.microsoft.com/office/drawing/2014/main" id="{977C2FBA-9E45-2251-E11A-AE5A5385DE81}"/>
              </a:ext>
            </a:extLst>
          </p:cNvPr>
          <p:cNvSpPr>
            <a:spLocks noGrp="1"/>
          </p:cNvSpPr>
          <p:nvPr>
            <p:ph type="sldNum" sz="quarter" idx="12"/>
          </p:nvPr>
        </p:nvSpPr>
        <p:spPr/>
        <p:txBody>
          <a:bodyPr/>
          <a:lstStyle/>
          <a:p>
            <a:fld id="{1B9BAA04-AEB2-8147-AF42-90F4B815825D}" type="slidenum">
              <a:rPr lang="en-US" smtClean="0"/>
              <a:pPr/>
              <a:t>18</a:t>
            </a:fld>
            <a:endParaRPr lang="en-US"/>
          </a:p>
        </p:txBody>
      </p:sp>
      <p:pic>
        <p:nvPicPr>
          <p:cNvPr id="6" name="Picture 5" descr="Chart&#10;&#10;Description automatically generated">
            <a:extLst>
              <a:ext uri="{FF2B5EF4-FFF2-40B4-BE49-F238E27FC236}">
                <a16:creationId xmlns:a16="http://schemas.microsoft.com/office/drawing/2014/main" id="{84A37EC9-1947-5C63-C7B8-DB4E065AE0C7}"/>
              </a:ext>
            </a:extLst>
          </p:cNvPr>
          <p:cNvPicPr>
            <a:picLocks noChangeAspect="1"/>
          </p:cNvPicPr>
          <p:nvPr/>
        </p:nvPicPr>
        <p:blipFill>
          <a:blip r:embed="rId6"/>
          <a:stretch>
            <a:fillRect/>
          </a:stretch>
        </p:blipFill>
        <p:spPr>
          <a:xfrm>
            <a:off x="8217611" y="1646121"/>
            <a:ext cx="3240604" cy="2338738"/>
          </a:xfrm>
          <a:prstGeom prst="rect">
            <a:avLst/>
          </a:prstGeom>
        </p:spPr>
      </p:pic>
      <p:pic>
        <p:nvPicPr>
          <p:cNvPr id="8" name="Picture 7" descr="Chart&#10;&#10;Description automatically generated">
            <a:extLst>
              <a:ext uri="{FF2B5EF4-FFF2-40B4-BE49-F238E27FC236}">
                <a16:creationId xmlns:a16="http://schemas.microsoft.com/office/drawing/2014/main" id="{7DFD201A-0C02-CAED-1C45-E823C53B5452}"/>
              </a:ext>
            </a:extLst>
          </p:cNvPr>
          <p:cNvPicPr>
            <a:picLocks noChangeAspect="1"/>
          </p:cNvPicPr>
          <p:nvPr/>
        </p:nvPicPr>
        <p:blipFill>
          <a:blip r:embed="rId7"/>
          <a:stretch>
            <a:fillRect/>
          </a:stretch>
        </p:blipFill>
        <p:spPr>
          <a:xfrm>
            <a:off x="8217611" y="3958156"/>
            <a:ext cx="3240604" cy="2312544"/>
          </a:xfrm>
          <a:prstGeom prst="rect">
            <a:avLst/>
          </a:prstGeom>
        </p:spPr>
      </p:pic>
      <p:graphicFrame>
        <p:nvGraphicFramePr>
          <p:cNvPr id="9" name="Table 8">
            <a:extLst>
              <a:ext uri="{FF2B5EF4-FFF2-40B4-BE49-F238E27FC236}">
                <a16:creationId xmlns:a16="http://schemas.microsoft.com/office/drawing/2014/main" id="{1468096F-4B4C-8740-D0AA-8DA2ED49DA80}"/>
              </a:ext>
            </a:extLst>
          </p:cNvPr>
          <p:cNvGraphicFramePr>
            <a:graphicFrameLocks noGrp="1"/>
          </p:cNvGraphicFramePr>
          <p:nvPr>
            <p:extLst>
              <p:ext uri="{D42A27DB-BD31-4B8C-83A1-F6EECF244321}">
                <p14:modId xmlns:p14="http://schemas.microsoft.com/office/powerpoint/2010/main" val="1671676611"/>
              </p:ext>
            </p:extLst>
          </p:nvPr>
        </p:nvGraphicFramePr>
        <p:xfrm>
          <a:off x="5605935" y="5185457"/>
          <a:ext cx="2133600" cy="365760"/>
        </p:xfrm>
        <a:graphic>
          <a:graphicData uri="http://schemas.openxmlformats.org/drawingml/2006/table">
            <a:tbl>
              <a:tblPr/>
              <a:tblGrid>
                <a:gridCol w="2133600">
                  <a:extLst>
                    <a:ext uri="{9D8B030D-6E8A-4147-A177-3AD203B41FA5}">
                      <a16:colId xmlns:a16="http://schemas.microsoft.com/office/drawing/2014/main" val="1296676475"/>
                    </a:ext>
                  </a:extLst>
                </a:gridCol>
              </a:tblGrid>
              <a:tr h="0">
                <a:tc>
                  <a:txBody>
                    <a:bodyPr/>
                    <a:lstStyle/>
                    <a:p>
                      <a:pPr fontAlgn="t"/>
                      <a:r>
                        <a:rPr lang="en-US" b="0" u="none" strike="noStrike" dirty="0">
                          <a:solidFill>
                            <a:srgbClr val="FFD30F"/>
                          </a:solidFill>
                          <a:effectLst/>
                        </a:rPr>
                        <a:t>e-Print:2204.01163</a:t>
                      </a:r>
                      <a:endParaRPr lang="en-US" dirty="0">
                        <a:solidFill>
                          <a:srgbClr val="FFD30F"/>
                        </a:solidFill>
                        <a:effectLst/>
                      </a:endParaRPr>
                    </a:p>
                  </a:txBody>
                  <a:tcPr marR="61913">
                    <a:lnL>
                      <a:noFill/>
                    </a:lnL>
                    <a:lnR>
                      <a:noFill/>
                    </a:lnR>
                    <a:lnT>
                      <a:noFill/>
                    </a:lnT>
                    <a:lnB>
                      <a:noFill/>
                    </a:lnB>
                  </a:tcPr>
                </a:tc>
                <a:extLst>
                  <a:ext uri="{0D108BD9-81ED-4DB2-BD59-A6C34878D82A}">
                    <a16:rowId xmlns:a16="http://schemas.microsoft.com/office/drawing/2014/main" val="1713013751"/>
                  </a:ext>
                </a:extLst>
              </a:tr>
            </a:tbl>
          </a:graphicData>
        </a:graphic>
      </p:graphicFrame>
      <p:pic>
        <p:nvPicPr>
          <p:cNvPr id="11" name="Picture 10" descr="Chart&#10;&#10;Description automatically generated">
            <a:extLst>
              <a:ext uri="{FF2B5EF4-FFF2-40B4-BE49-F238E27FC236}">
                <a16:creationId xmlns:a16="http://schemas.microsoft.com/office/drawing/2014/main" id="{18F538CD-4F10-3A13-2534-6EFEF45EA953}"/>
              </a:ext>
            </a:extLst>
          </p:cNvPr>
          <p:cNvPicPr>
            <a:picLocks noChangeAspect="1"/>
          </p:cNvPicPr>
          <p:nvPr/>
        </p:nvPicPr>
        <p:blipFill>
          <a:blip r:embed="rId8"/>
          <a:stretch>
            <a:fillRect/>
          </a:stretch>
        </p:blipFill>
        <p:spPr>
          <a:xfrm>
            <a:off x="733785" y="4129082"/>
            <a:ext cx="4328860" cy="2210615"/>
          </a:xfrm>
          <a:prstGeom prst="rect">
            <a:avLst/>
          </a:prstGeom>
        </p:spPr>
      </p:pic>
      <p:sp>
        <p:nvSpPr>
          <p:cNvPr id="13" name="TextBox 12">
            <a:extLst>
              <a:ext uri="{FF2B5EF4-FFF2-40B4-BE49-F238E27FC236}">
                <a16:creationId xmlns:a16="http://schemas.microsoft.com/office/drawing/2014/main" id="{5A77B218-ED3C-256D-22E8-E09C516F1011}"/>
              </a:ext>
            </a:extLst>
          </p:cNvPr>
          <p:cNvSpPr txBox="1"/>
          <p:nvPr/>
        </p:nvSpPr>
        <p:spPr>
          <a:xfrm>
            <a:off x="5572942" y="5627063"/>
            <a:ext cx="2049138" cy="369332"/>
          </a:xfrm>
          <a:prstGeom prst="rect">
            <a:avLst/>
          </a:prstGeom>
          <a:noFill/>
        </p:spPr>
        <p:txBody>
          <a:bodyPr wrap="square">
            <a:spAutoFit/>
          </a:bodyPr>
          <a:lstStyle/>
          <a:p>
            <a:r>
              <a:rPr lang="en-US" dirty="0">
                <a:solidFill>
                  <a:srgbClr val="FFD30F"/>
                </a:solidFill>
              </a:rPr>
              <a:t>e-Print: 2010.13680</a:t>
            </a:r>
          </a:p>
        </p:txBody>
      </p:sp>
      <p:sp>
        <p:nvSpPr>
          <p:cNvPr id="14" name="TextBox 13">
            <a:extLst>
              <a:ext uri="{FF2B5EF4-FFF2-40B4-BE49-F238E27FC236}">
                <a16:creationId xmlns:a16="http://schemas.microsoft.com/office/drawing/2014/main" id="{40B41477-8845-B78F-6E24-ACCE529C02F7}"/>
              </a:ext>
            </a:extLst>
          </p:cNvPr>
          <p:cNvSpPr txBox="1"/>
          <p:nvPr/>
        </p:nvSpPr>
        <p:spPr>
          <a:xfrm>
            <a:off x="1796908" y="5543758"/>
            <a:ext cx="635110" cy="369332"/>
          </a:xfrm>
          <a:prstGeom prst="rect">
            <a:avLst/>
          </a:prstGeom>
          <a:noFill/>
        </p:spPr>
        <p:txBody>
          <a:bodyPr wrap="none" rtlCol="0">
            <a:spAutoFit/>
          </a:bodyPr>
          <a:lstStyle/>
          <a:p>
            <a:r>
              <a:rPr lang="en-US" dirty="0"/>
              <a:t>LIDO</a:t>
            </a:r>
          </a:p>
        </p:txBody>
      </p:sp>
      <p:pic>
        <p:nvPicPr>
          <p:cNvPr id="16" name="Picture 15" descr="Chart&#10;&#10;Description automatically generated">
            <a:extLst>
              <a:ext uri="{FF2B5EF4-FFF2-40B4-BE49-F238E27FC236}">
                <a16:creationId xmlns:a16="http://schemas.microsoft.com/office/drawing/2014/main" id="{AC68E0EE-2DA2-C359-FCBC-A7A777DC604A}"/>
              </a:ext>
            </a:extLst>
          </p:cNvPr>
          <p:cNvPicPr>
            <a:picLocks noChangeAspect="1"/>
          </p:cNvPicPr>
          <p:nvPr/>
        </p:nvPicPr>
        <p:blipFill>
          <a:blip r:embed="rId9"/>
          <a:stretch>
            <a:fillRect/>
          </a:stretch>
        </p:blipFill>
        <p:spPr>
          <a:xfrm>
            <a:off x="744508" y="1623610"/>
            <a:ext cx="4324986" cy="2495509"/>
          </a:xfrm>
          <a:prstGeom prst="rect">
            <a:avLst/>
          </a:prstGeom>
        </p:spPr>
      </p:pic>
      <p:sp>
        <p:nvSpPr>
          <p:cNvPr id="17" name="TextBox 16">
            <a:extLst>
              <a:ext uri="{FF2B5EF4-FFF2-40B4-BE49-F238E27FC236}">
                <a16:creationId xmlns:a16="http://schemas.microsoft.com/office/drawing/2014/main" id="{1CF5A257-D663-EEE4-8B56-685CB491A0FD}"/>
              </a:ext>
            </a:extLst>
          </p:cNvPr>
          <p:cNvSpPr txBox="1"/>
          <p:nvPr/>
        </p:nvSpPr>
        <p:spPr>
          <a:xfrm>
            <a:off x="4478607" y="2395472"/>
            <a:ext cx="809837" cy="369332"/>
          </a:xfrm>
          <a:prstGeom prst="rect">
            <a:avLst/>
          </a:prstGeom>
          <a:noFill/>
        </p:spPr>
        <p:txBody>
          <a:bodyPr wrap="none" rtlCol="0">
            <a:spAutoFit/>
          </a:bodyPr>
          <a:lstStyle/>
          <a:p>
            <a:r>
              <a:rPr lang="en-US" dirty="0"/>
              <a:t>Hybrid</a:t>
            </a:r>
          </a:p>
        </p:txBody>
      </p:sp>
      <p:sp>
        <p:nvSpPr>
          <p:cNvPr id="19" name="TextBox 18">
            <a:extLst>
              <a:ext uri="{FF2B5EF4-FFF2-40B4-BE49-F238E27FC236}">
                <a16:creationId xmlns:a16="http://schemas.microsoft.com/office/drawing/2014/main" id="{2C28631A-AD28-B3AC-20A3-BE8E5A5B64D2}"/>
              </a:ext>
            </a:extLst>
          </p:cNvPr>
          <p:cNvSpPr txBox="1"/>
          <p:nvPr/>
        </p:nvSpPr>
        <p:spPr>
          <a:xfrm>
            <a:off x="5586984" y="4780468"/>
            <a:ext cx="2049138" cy="369332"/>
          </a:xfrm>
          <a:prstGeom prst="rect">
            <a:avLst/>
          </a:prstGeom>
          <a:noFill/>
        </p:spPr>
        <p:txBody>
          <a:bodyPr wrap="square">
            <a:spAutoFit/>
          </a:bodyPr>
          <a:lstStyle/>
          <a:p>
            <a:r>
              <a:rPr lang="en-US" dirty="0">
                <a:solidFill>
                  <a:srgbClr val="FFD30F"/>
                </a:solidFill>
              </a:rPr>
              <a:t>e-Print:1808.07386</a:t>
            </a:r>
          </a:p>
        </p:txBody>
      </p:sp>
      <p:sp>
        <p:nvSpPr>
          <p:cNvPr id="21" name="TextBox 20">
            <a:extLst>
              <a:ext uri="{FF2B5EF4-FFF2-40B4-BE49-F238E27FC236}">
                <a16:creationId xmlns:a16="http://schemas.microsoft.com/office/drawing/2014/main" id="{42DA15E8-F894-41B9-A689-E047CAD7E487}"/>
              </a:ext>
            </a:extLst>
          </p:cNvPr>
          <p:cNvSpPr txBox="1"/>
          <p:nvPr/>
        </p:nvSpPr>
        <p:spPr>
          <a:xfrm>
            <a:off x="5134919" y="953862"/>
            <a:ext cx="6289094" cy="523220"/>
          </a:xfrm>
          <a:prstGeom prst="rect">
            <a:avLst/>
          </a:prstGeom>
          <a:noFill/>
        </p:spPr>
        <p:txBody>
          <a:bodyPr wrap="none" rtlCol="0">
            <a:spAutoFit/>
          </a:bodyPr>
          <a:lstStyle/>
          <a:p>
            <a:r>
              <a:rPr lang="en-US" sz="2800" dirty="0">
                <a:solidFill>
                  <a:srgbClr val="FFFF00"/>
                </a:solidFill>
              </a:rPr>
              <a:t>Inclusion of medium response necessary! </a:t>
            </a:r>
          </a:p>
        </p:txBody>
      </p:sp>
      <p:sp>
        <p:nvSpPr>
          <p:cNvPr id="32" name="TextBox 31">
            <a:extLst>
              <a:ext uri="{FF2B5EF4-FFF2-40B4-BE49-F238E27FC236}">
                <a16:creationId xmlns:a16="http://schemas.microsoft.com/office/drawing/2014/main" id="{9ED8FCA0-9953-084E-2939-E5A3A18B989B}"/>
              </a:ext>
            </a:extLst>
          </p:cNvPr>
          <p:cNvSpPr txBox="1"/>
          <p:nvPr/>
        </p:nvSpPr>
        <p:spPr>
          <a:xfrm>
            <a:off x="616246" y="1049267"/>
            <a:ext cx="4581511" cy="369332"/>
          </a:xfrm>
          <a:prstGeom prst="rect">
            <a:avLst/>
          </a:prstGeom>
          <a:noFill/>
        </p:spPr>
        <p:txBody>
          <a:bodyPr wrap="none" rtlCol="0">
            <a:spAutoFit/>
          </a:bodyPr>
          <a:lstStyle/>
          <a:p>
            <a:r>
              <a:rPr lang="en-US" dirty="0">
                <a:solidFill>
                  <a:schemeClr val="bg1"/>
                </a:solidFill>
              </a:rPr>
              <a:t>Suppression of single jets and charged hadrons</a:t>
            </a:r>
          </a:p>
        </p:txBody>
      </p:sp>
      <p:cxnSp>
        <p:nvCxnSpPr>
          <p:cNvPr id="35" name="Straight Arrow Connector 34">
            <a:extLst>
              <a:ext uri="{FF2B5EF4-FFF2-40B4-BE49-F238E27FC236}">
                <a16:creationId xmlns:a16="http://schemas.microsoft.com/office/drawing/2014/main" id="{FB57B66A-6F3C-9378-7358-091E29D80396}"/>
              </a:ext>
            </a:extLst>
          </p:cNvPr>
          <p:cNvCxnSpPr>
            <a:cxnSpLocks/>
          </p:cNvCxnSpPr>
          <p:nvPr/>
        </p:nvCxnSpPr>
        <p:spPr>
          <a:xfrm flipH="1">
            <a:off x="5397868" y="1434324"/>
            <a:ext cx="857338" cy="37910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716FCD6-710D-E80B-0C91-5F02F9ADC2A7}"/>
              </a:ext>
            </a:extLst>
          </p:cNvPr>
          <p:cNvCxnSpPr>
            <a:cxnSpLocks/>
          </p:cNvCxnSpPr>
          <p:nvPr/>
        </p:nvCxnSpPr>
        <p:spPr>
          <a:xfrm>
            <a:off x="7136017" y="1433796"/>
            <a:ext cx="862644" cy="379628"/>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A512280-AC0B-6DA6-4126-10F472D60D8A}"/>
              </a:ext>
            </a:extLst>
          </p:cNvPr>
          <p:cNvSpPr txBox="1"/>
          <p:nvPr/>
        </p:nvSpPr>
        <p:spPr>
          <a:xfrm>
            <a:off x="5617810" y="6179931"/>
            <a:ext cx="1512530" cy="369332"/>
          </a:xfrm>
          <a:prstGeom prst="rect">
            <a:avLst/>
          </a:prstGeom>
          <a:noFill/>
        </p:spPr>
        <p:txBody>
          <a:bodyPr wrap="none" rtlCol="0">
            <a:spAutoFit/>
          </a:bodyPr>
          <a:lstStyle/>
          <a:p>
            <a:r>
              <a:rPr lang="en-US" dirty="0">
                <a:solidFill>
                  <a:schemeClr val="bg1"/>
                </a:solidFill>
              </a:rPr>
              <a:t>MATTER + LBT</a:t>
            </a:r>
          </a:p>
        </p:txBody>
      </p:sp>
    </p:spTree>
    <p:extLst>
      <p:ext uri="{BB962C8B-B14F-4D97-AF65-F5344CB8AC3E}">
        <p14:creationId xmlns:p14="http://schemas.microsoft.com/office/powerpoint/2010/main" val="24027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0">
                <p:cTn id="12" repeatCount="indefinite"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F62CD0-8D87-9C59-FC53-EF872E9EA43E}"/>
              </a:ext>
            </a:extLst>
          </p:cNvPr>
          <p:cNvPicPr>
            <a:picLocks noChangeAspect="1"/>
          </p:cNvPicPr>
          <p:nvPr/>
        </p:nvPicPr>
        <p:blipFill rotWithShape="1">
          <a:blip r:embed="rId2"/>
          <a:srcRect l="26234" t="516" r="-819" b="22801"/>
          <a:stretch/>
        </p:blipFill>
        <p:spPr>
          <a:xfrm>
            <a:off x="6547063" y="946965"/>
            <a:ext cx="2436253" cy="2180728"/>
          </a:xfrm>
          <a:prstGeom prst="rect">
            <a:avLst/>
          </a:prstGeom>
        </p:spPr>
      </p:pic>
      <p:sp>
        <p:nvSpPr>
          <p:cNvPr id="2" name="Title 1">
            <a:extLst>
              <a:ext uri="{FF2B5EF4-FFF2-40B4-BE49-F238E27FC236}">
                <a16:creationId xmlns:a16="http://schemas.microsoft.com/office/drawing/2014/main" id="{C0C0DD62-DF08-5B4C-8B2A-BF0CFA15A5EF}"/>
              </a:ext>
            </a:extLst>
          </p:cNvPr>
          <p:cNvSpPr>
            <a:spLocks noGrp="1"/>
          </p:cNvSpPr>
          <p:nvPr>
            <p:ph type="title"/>
          </p:nvPr>
        </p:nvSpPr>
        <p:spPr/>
        <p:txBody>
          <a:bodyPr/>
          <a:lstStyle/>
          <a:p>
            <a:r>
              <a:rPr lang="en-US" dirty="0"/>
              <a:t>Medium modification of </a:t>
            </a:r>
            <a:r>
              <a:rPr lang="en-US" dirty="0">
                <a:latin typeface="Symbol" pitchFamily="2" charset="2"/>
              </a:rPr>
              <a:t>g</a:t>
            </a:r>
            <a:r>
              <a:rPr lang="en-US" dirty="0"/>
              <a:t>-jets</a:t>
            </a:r>
          </a:p>
        </p:txBody>
      </p:sp>
      <p:sp>
        <p:nvSpPr>
          <p:cNvPr id="4" name="Slide Number Placeholder 3">
            <a:extLst>
              <a:ext uri="{FF2B5EF4-FFF2-40B4-BE49-F238E27FC236}">
                <a16:creationId xmlns:a16="http://schemas.microsoft.com/office/drawing/2014/main" id="{AF4D65B1-84C2-634C-BE55-48281453D512}"/>
              </a:ext>
            </a:extLst>
          </p:cNvPr>
          <p:cNvSpPr>
            <a:spLocks noGrp="1"/>
          </p:cNvSpPr>
          <p:nvPr>
            <p:ph type="sldNum" sz="quarter" idx="12"/>
          </p:nvPr>
        </p:nvSpPr>
        <p:spPr/>
        <p:txBody>
          <a:bodyPr/>
          <a:lstStyle/>
          <a:p>
            <a:fld id="{1B9BAA04-AEB2-8147-AF42-90F4B815825D}" type="slidenum">
              <a:rPr lang="en-US" smtClean="0"/>
              <a:pPr/>
              <a:t>19</a:t>
            </a:fld>
            <a:endParaRPr lang="en-US"/>
          </a:p>
        </p:txBody>
      </p:sp>
      <p:sp>
        <p:nvSpPr>
          <p:cNvPr id="29" name="TextBox 28">
            <a:extLst>
              <a:ext uri="{FF2B5EF4-FFF2-40B4-BE49-F238E27FC236}">
                <a16:creationId xmlns:a16="http://schemas.microsoft.com/office/drawing/2014/main" id="{9BA4CFBF-7071-F545-A023-B557C6DBBDC8}"/>
              </a:ext>
            </a:extLst>
          </p:cNvPr>
          <p:cNvSpPr txBox="1"/>
          <p:nvPr/>
        </p:nvSpPr>
        <p:spPr>
          <a:xfrm>
            <a:off x="2085427" y="6069651"/>
            <a:ext cx="4077591" cy="369332"/>
          </a:xfrm>
          <a:prstGeom prst="rect">
            <a:avLst/>
          </a:prstGeom>
          <a:noFill/>
        </p:spPr>
        <p:txBody>
          <a:bodyPr wrap="none" rtlCol="0">
            <a:spAutoFit/>
          </a:bodyPr>
          <a:lstStyle/>
          <a:p>
            <a:r>
              <a:rPr lang="en-US" dirty="0">
                <a:solidFill>
                  <a:schemeClr val="accent6"/>
                </a:solidFill>
              </a:rPr>
              <a:t>Chen, Cao, Luo, Pang &amp; XNW, 2005.09678</a:t>
            </a:r>
          </a:p>
        </p:txBody>
      </p:sp>
      <p:sp>
        <p:nvSpPr>
          <p:cNvPr id="3" name="TextBox 2">
            <a:extLst>
              <a:ext uri="{FF2B5EF4-FFF2-40B4-BE49-F238E27FC236}">
                <a16:creationId xmlns:a16="http://schemas.microsoft.com/office/drawing/2014/main" id="{019E6EC8-AAF1-1344-9806-FAE852B20AEF}"/>
              </a:ext>
            </a:extLst>
          </p:cNvPr>
          <p:cNvSpPr txBox="1"/>
          <p:nvPr/>
        </p:nvSpPr>
        <p:spPr>
          <a:xfrm>
            <a:off x="550608" y="1291399"/>
            <a:ext cx="5774218" cy="461665"/>
          </a:xfrm>
          <a:prstGeom prst="rect">
            <a:avLst/>
          </a:prstGeom>
          <a:noFill/>
        </p:spPr>
        <p:txBody>
          <a:bodyPr wrap="square" rtlCol="0">
            <a:spAutoFit/>
          </a:bodyPr>
          <a:lstStyle/>
          <a:p>
            <a:r>
              <a:rPr lang="en-US" sz="2400" dirty="0">
                <a:solidFill>
                  <a:schemeClr val="bg1"/>
                </a:solidFill>
              </a:rPr>
              <a:t>Enhancement of soft hadrons at large angles </a:t>
            </a:r>
          </a:p>
        </p:txBody>
      </p:sp>
      <p:grpSp>
        <p:nvGrpSpPr>
          <p:cNvPr id="39" name="Group 38">
            <a:extLst>
              <a:ext uri="{FF2B5EF4-FFF2-40B4-BE49-F238E27FC236}">
                <a16:creationId xmlns:a16="http://schemas.microsoft.com/office/drawing/2014/main" id="{29C3ED1C-983D-D70C-4D5D-8DFF2C532E2E}"/>
              </a:ext>
            </a:extLst>
          </p:cNvPr>
          <p:cNvGrpSpPr/>
          <p:nvPr/>
        </p:nvGrpSpPr>
        <p:grpSpPr>
          <a:xfrm>
            <a:off x="7174763" y="842535"/>
            <a:ext cx="1808553" cy="1719759"/>
            <a:chOff x="5484211" y="1069606"/>
            <a:chExt cx="1808553" cy="1719759"/>
          </a:xfrm>
        </p:grpSpPr>
        <p:grpSp>
          <p:nvGrpSpPr>
            <p:cNvPr id="27" name="Group 26">
              <a:extLst>
                <a:ext uri="{FF2B5EF4-FFF2-40B4-BE49-F238E27FC236}">
                  <a16:creationId xmlns:a16="http://schemas.microsoft.com/office/drawing/2014/main" id="{ED9B58CD-F63A-644E-A4F5-9C6A74DECDA6}"/>
                </a:ext>
              </a:extLst>
            </p:cNvPr>
            <p:cNvGrpSpPr/>
            <p:nvPr/>
          </p:nvGrpSpPr>
          <p:grpSpPr>
            <a:xfrm rot="20389240">
              <a:off x="5484211" y="1069606"/>
              <a:ext cx="1517211" cy="1719759"/>
              <a:chOff x="6772542" y="1835389"/>
              <a:chExt cx="1773576" cy="1182595"/>
            </a:xfrm>
          </p:grpSpPr>
          <p:sp>
            <p:nvSpPr>
              <p:cNvPr id="30" name="Triangle 29">
                <a:extLst>
                  <a:ext uri="{FF2B5EF4-FFF2-40B4-BE49-F238E27FC236}">
                    <a16:creationId xmlns:a16="http://schemas.microsoft.com/office/drawing/2014/main" id="{D34CD835-62ED-9244-A063-DC1D99751087}"/>
                  </a:ext>
                </a:extLst>
              </p:cNvPr>
              <p:cNvSpPr/>
              <p:nvPr/>
            </p:nvSpPr>
            <p:spPr>
              <a:xfrm rot="15450486">
                <a:off x="7048350" y="1723610"/>
                <a:ext cx="1018566" cy="1570181"/>
              </a:xfrm>
              <a:prstGeom prst="triangle">
                <a:avLst/>
              </a:prstGeom>
              <a:gradFill>
                <a:gsLst>
                  <a:gs pos="0">
                    <a:schemeClr val="accent1">
                      <a:tint val="100000"/>
                      <a:shade val="100000"/>
                      <a:satMod val="130000"/>
                      <a:alpha val="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D9DBC6C-092E-6C4A-AF73-D115606692E5}"/>
                  </a:ext>
                </a:extLst>
              </p:cNvPr>
              <p:cNvSpPr/>
              <p:nvPr/>
            </p:nvSpPr>
            <p:spPr>
              <a:xfrm rot="20851942">
                <a:off x="8062401" y="1940838"/>
                <a:ext cx="483717" cy="917951"/>
              </a:xfrm>
              <a:prstGeom prst="ellipse">
                <a:avLst/>
              </a:prstGeom>
              <a:gradFill>
                <a:gsLst>
                  <a:gs pos="0">
                    <a:schemeClr val="accent1">
                      <a:tint val="100000"/>
                      <a:shade val="100000"/>
                      <a:satMod val="130000"/>
                      <a:alpha val="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E820A39-B8DB-FA4D-AEC2-009870811D3E}"/>
                  </a:ext>
                </a:extLst>
              </p:cNvPr>
              <p:cNvCxnSpPr>
                <a:cxnSpLocks/>
                <a:stCxn id="30" idx="0"/>
                <a:endCxn id="31" idx="0"/>
              </p:cNvCxnSpPr>
              <p:nvPr/>
            </p:nvCxnSpPr>
            <p:spPr>
              <a:xfrm rot="1210760" flipV="1">
                <a:off x="7025016" y="1835389"/>
                <a:ext cx="876913" cy="88948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C983A4C-648A-7746-9B77-2C55E54F6705}"/>
                  </a:ext>
                </a:extLst>
              </p:cNvPr>
              <p:cNvCxnSpPr>
                <a:cxnSpLocks/>
                <a:stCxn id="30" idx="0"/>
                <a:endCxn id="31" idx="4"/>
              </p:cNvCxnSpPr>
              <p:nvPr/>
            </p:nvCxnSpPr>
            <p:spPr>
              <a:xfrm rot="1210760" flipV="1">
                <a:off x="6772554" y="2670003"/>
                <a:ext cx="1718724" cy="116555"/>
              </a:xfrm>
              <a:prstGeom prst="line">
                <a:avLst/>
              </a:prstGeom>
              <a:ln w="3175"/>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887D4BA9-3867-BF4D-A8E7-D72CE4145F2E}"/>
                </a:ext>
              </a:extLst>
            </p:cNvPr>
            <p:cNvCxnSpPr>
              <a:cxnSpLocks/>
              <a:stCxn id="30" idx="0"/>
            </p:cNvCxnSpPr>
            <p:nvPr/>
          </p:nvCxnSpPr>
          <p:spPr>
            <a:xfrm flipV="1">
              <a:off x="5636955" y="1432305"/>
              <a:ext cx="1655809" cy="1001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BAA699C7-13F0-1D45-9EE9-57C89E4D4E76}"/>
                </a:ext>
              </a:extLst>
            </p:cNvPr>
            <p:cNvCxnSpPr>
              <a:endCxn id="31" idx="4"/>
            </p:cNvCxnSpPr>
            <p:nvPr/>
          </p:nvCxnSpPr>
          <p:spPr>
            <a:xfrm>
              <a:off x="6809287" y="1768635"/>
              <a:ext cx="297956" cy="495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B6A2513-5824-0E40-A2D5-5175C36560C6}"/>
                </a:ext>
              </a:extLst>
            </p:cNvPr>
            <p:cNvSpPr txBox="1"/>
            <p:nvPr/>
          </p:nvSpPr>
          <p:spPr>
            <a:xfrm>
              <a:off x="6902629" y="1631872"/>
              <a:ext cx="264816" cy="369332"/>
            </a:xfrm>
            <a:prstGeom prst="rect">
              <a:avLst/>
            </a:prstGeom>
            <a:noFill/>
          </p:spPr>
          <p:txBody>
            <a:bodyPr wrap="none" rtlCol="0">
              <a:spAutoFit/>
            </a:bodyPr>
            <a:lstStyle/>
            <a:p>
              <a:r>
                <a:rPr lang="en-US" dirty="0">
                  <a:solidFill>
                    <a:schemeClr val="bg1"/>
                  </a:solidFill>
                </a:rPr>
                <a:t>r</a:t>
              </a:r>
            </a:p>
          </p:txBody>
        </p:sp>
      </p:grpSp>
      <p:pic>
        <p:nvPicPr>
          <p:cNvPr id="5" name="Picture 4" descr="rho(r)=_frac_1_D.pdf">
            <a:extLst>
              <a:ext uri="{FF2B5EF4-FFF2-40B4-BE49-F238E27FC236}">
                <a16:creationId xmlns:a16="http://schemas.microsoft.com/office/drawing/2014/main" id="{A3FC2B34-C766-6ED9-D423-A2D3CCF13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74" y="2157481"/>
            <a:ext cx="4703047" cy="717869"/>
          </a:xfrm>
          <a:prstGeom prst="rect">
            <a:avLst/>
          </a:prstGeom>
        </p:spPr>
      </p:pic>
      <p:pic>
        <p:nvPicPr>
          <p:cNvPr id="7" name="Picture 6">
            <a:extLst>
              <a:ext uri="{FF2B5EF4-FFF2-40B4-BE49-F238E27FC236}">
                <a16:creationId xmlns:a16="http://schemas.microsoft.com/office/drawing/2014/main" id="{03D38D3F-0F82-0070-D82C-3534CBDA38D3}"/>
              </a:ext>
            </a:extLst>
          </p:cNvPr>
          <p:cNvPicPr>
            <a:picLocks noChangeAspect="1"/>
          </p:cNvPicPr>
          <p:nvPr/>
        </p:nvPicPr>
        <p:blipFill>
          <a:blip r:embed="rId4"/>
          <a:stretch>
            <a:fillRect/>
          </a:stretch>
        </p:blipFill>
        <p:spPr>
          <a:xfrm>
            <a:off x="9238645" y="2433704"/>
            <a:ext cx="2086708" cy="714739"/>
          </a:xfrm>
          <a:prstGeom prst="rect">
            <a:avLst/>
          </a:prstGeom>
        </p:spPr>
      </p:pic>
      <p:pic>
        <p:nvPicPr>
          <p:cNvPr id="36" name="Picture 35">
            <a:extLst>
              <a:ext uri="{FF2B5EF4-FFF2-40B4-BE49-F238E27FC236}">
                <a16:creationId xmlns:a16="http://schemas.microsoft.com/office/drawing/2014/main" id="{ECA69CA8-708C-0C16-FB6E-36E575FBD118}"/>
              </a:ext>
            </a:extLst>
          </p:cNvPr>
          <p:cNvPicPr>
            <a:picLocks noChangeAspect="1"/>
          </p:cNvPicPr>
          <p:nvPr/>
        </p:nvPicPr>
        <p:blipFill>
          <a:blip r:embed="rId5"/>
          <a:stretch>
            <a:fillRect/>
          </a:stretch>
        </p:blipFill>
        <p:spPr>
          <a:xfrm>
            <a:off x="651674" y="4067203"/>
            <a:ext cx="1058797" cy="837412"/>
          </a:xfrm>
          <a:prstGeom prst="rect">
            <a:avLst/>
          </a:prstGeom>
        </p:spPr>
      </p:pic>
      <p:pic>
        <p:nvPicPr>
          <p:cNvPr id="37" name="Picture 36">
            <a:extLst>
              <a:ext uri="{FF2B5EF4-FFF2-40B4-BE49-F238E27FC236}">
                <a16:creationId xmlns:a16="http://schemas.microsoft.com/office/drawing/2014/main" id="{5C12D362-45D6-9861-693E-419684D0516F}"/>
              </a:ext>
            </a:extLst>
          </p:cNvPr>
          <p:cNvPicPr>
            <a:picLocks noChangeAspect="1"/>
          </p:cNvPicPr>
          <p:nvPr/>
        </p:nvPicPr>
        <p:blipFill>
          <a:blip r:embed="rId6"/>
          <a:stretch>
            <a:fillRect/>
          </a:stretch>
        </p:blipFill>
        <p:spPr>
          <a:xfrm>
            <a:off x="2054072" y="3279767"/>
            <a:ext cx="4270754" cy="2488298"/>
          </a:xfrm>
          <a:prstGeom prst="rect">
            <a:avLst/>
          </a:prstGeom>
          <a:solidFill>
            <a:schemeClr val="bg1"/>
          </a:solidFill>
        </p:spPr>
      </p:pic>
      <p:pic>
        <p:nvPicPr>
          <p:cNvPr id="38" name="Picture 37" descr="Chart&#10;&#10;Description automatically generated">
            <a:extLst>
              <a:ext uri="{FF2B5EF4-FFF2-40B4-BE49-F238E27FC236}">
                <a16:creationId xmlns:a16="http://schemas.microsoft.com/office/drawing/2014/main" id="{5B9D8C31-4157-5201-821B-C3EBAE86FBD1}"/>
              </a:ext>
            </a:extLst>
          </p:cNvPr>
          <p:cNvPicPr>
            <a:picLocks noChangeAspect="1"/>
          </p:cNvPicPr>
          <p:nvPr/>
        </p:nvPicPr>
        <p:blipFill rotWithShape="1">
          <a:blip r:embed="rId7"/>
          <a:srcRect t="49091"/>
          <a:stretch/>
        </p:blipFill>
        <p:spPr>
          <a:xfrm>
            <a:off x="7376977" y="3232123"/>
            <a:ext cx="3940445" cy="2507572"/>
          </a:xfrm>
          <a:prstGeom prst="rect">
            <a:avLst/>
          </a:prstGeom>
        </p:spPr>
      </p:pic>
      <p:sp>
        <p:nvSpPr>
          <p:cNvPr id="40" name="TextBox 39">
            <a:extLst>
              <a:ext uri="{FF2B5EF4-FFF2-40B4-BE49-F238E27FC236}">
                <a16:creationId xmlns:a16="http://schemas.microsoft.com/office/drawing/2014/main" id="{AC283FB7-3FE3-52D2-518E-404D7A1E409F}"/>
              </a:ext>
            </a:extLst>
          </p:cNvPr>
          <p:cNvSpPr txBox="1"/>
          <p:nvPr/>
        </p:nvSpPr>
        <p:spPr>
          <a:xfrm>
            <a:off x="9654638" y="5768065"/>
            <a:ext cx="1235033" cy="400110"/>
          </a:xfrm>
          <a:prstGeom prst="rect">
            <a:avLst/>
          </a:prstGeom>
          <a:noFill/>
        </p:spPr>
        <p:txBody>
          <a:bodyPr wrap="square" rtlCol="0">
            <a:spAutoFit/>
          </a:bodyPr>
          <a:lstStyle/>
          <a:p>
            <a:r>
              <a:rPr lang="en-US" sz="2000" i="1" dirty="0" err="1">
                <a:solidFill>
                  <a:schemeClr val="bg1"/>
                </a:solidFill>
              </a:rPr>
              <a:t>z</a:t>
            </a:r>
            <a:r>
              <a:rPr lang="en-US" sz="2000" i="1" baseline="-25000" dirty="0" err="1">
                <a:solidFill>
                  <a:schemeClr val="bg1"/>
                </a:solidFill>
              </a:rPr>
              <a:t>T</a:t>
            </a:r>
            <a:r>
              <a:rPr lang="en-US" sz="2000" i="1" dirty="0">
                <a:solidFill>
                  <a:schemeClr val="bg1"/>
                </a:solidFill>
              </a:rPr>
              <a:t>=</a:t>
            </a:r>
            <a:r>
              <a:rPr lang="en-US" sz="2000" i="1" dirty="0" err="1">
                <a:solidFill>
                  <a:schemeClr val="bg1"/>
                </a:solidFill>
              </a:rPr>
              <a:t>p</a:t>
            </a:r>
            <a:r>
              <a:rPr lang="en-US" sz="2000" i="1" baseline="-25000" dirty="0" err="1">
                <a:solidFill>
                  <a:schemeClr val="bg1"/>
                </a:solidFill>
              </a:rPr>
              <a:t>T</a:t>
            </a:r>
            <a:r>
              <a:rPr lang="en-US" sz="2000" i="1" baseline="30000" dirty="0" err="1">
                <a:solidFill>
                  <a:schemeClr val="bg1"/>
                </a:solidFill>
              </a:rPr>
              <a:t>h</a:t>
            </a:r>
            <a:r>
              <a:rPr lang="en-US" sz="2000" i="1" dirty="0">
                <a:solidFill>
                  <a:schemeClr val="bg1"/>
                </a:solidFill>
              </a:rPr>
              <a:t>/</a:t>
            </a:r>
            <a:r>
              <a:rPr lang="en-US" sz="2000" i="1" dirty="0" err="1">
                <a:solidFill>
                  <a:schemeClr val="bg1"/>
                </a:solidFill>
              </a:rPr>
              <a:t>p</a:t>
            </a:r>
            <a:r>
              <a:rPr lang="en-US" sz="2000" i="1" baseline="-25000" dirty="0" err="1">
                <a:solidFill>
                  <a:schemeClr val="bg1"/>
                </a:solidFill>
              </a:rPr>
              <a:t>T</a:t>
            </a:r>
            <a:r>
              <a:rPr lang="en-US" sz="2000" i="1" baseline="30000" dirty="0" err="1">
                <a:solidFill>
                  <a:schemeClr val="bg1"/>
                </a:solidFill>
                <a:latin typeface="Symbol" pitchFamily="2" charset="2"/>
              </a:rPr>
              <a:t>g</a:t>
            </a:r>
            <a:endParaRPr lang="en-US" sz="2000" i="1" baseline="30000" dirty="0">
              <a:solidFill>
                <a:schemeClr val="bg1"/>
              </a:solidFill>
              <a:latin typeface="Symbol" pitchFamily="2" charset="2"/>
            </a:endParaRPr>
          </a:p>
        </p:txBody>
      </p:sp>
      <p:sp>
        <p:nvSpPr>
          <p:cNvPr id="41" name="TextBox 40">
            <a:extLst>
              <a:ext uri="{FF2B5EF4-FFF2-40B4-BE49-F238E27FC236}">
                <a16:creationId xmlns:a16="http://schemas.microsoft.com/office/drawing/2014/main" id="{28DA3709-13AB-127B-283F-7752982E29B0}"/>
              </a:ext>
            </a:extLst>
          </p:cNvPr>
          <p:cNvSpPr txBox="1"/>
          <p:nvPr/>
        </p:nvSpPr>
        <p:spPr>
          <a:xfrm>
            <a:off x="8733263" y="6064396"/>
            <a:ext cx="759567" cy="369332"/>
          </a:xfrm>
          <a:prstGeom prst="rect">
            <a:avLst/>
          </a:prstGeom>
          <a:noFill/>
        </p:spPr>
        <p:txBody>
          <a:bodyPr wrap="none" rtlCol="0">
            <a:spAutoFit/>
          </a:bodyPr>
          <a:lstStyle/>
          <a:p>
            <a:r>
              <a:rPr lang="en-US" dirty="0" err="1">
                <a:solidFill>
                  <a:schemeClr val="bg1"/>
                </a:solidFill>
              </a:rPr>
              <a:t>CoLBT</a:t>
            </a:r>
            <a:endParaRPr lang="en-US" dirty="0">
              <a:solidFill>
                <a:schemeClr val="bg1"/>
              </a:solidFill>
            </a:endParaRPr>
          </a:p>
        </p:txBody>
      </p:sp>
      <p:sp>
        <p:nvSpPr>
          <p:cNvPr id="42" name="TextBox 41">
            <a:extLst>
              <a:ext uri="{FF2B5EF4-FFF2-40B4-BE49-F238E27FC236}">
                <a16:creationId xmlns:a16="http://schemas.microsoft.com/office/drawing/2014/main" id="{73826093-52B7-39B3-B3B2-18C39661870E}"/>
              </a:ext>
            </a:extLst>
          </p:cNvPr>
          <p:cNvSpPr txBox="1"/>
          <p:nvPr/>
        </p:nvSpPr>
        <p:spPr>
          <a:xfrm>
            <a:off x="6417553" y="6064396"/>
            <a:ext cx="2317657" cy="369332"/>
          </a:xfrm>
          <a:prstGeom prst="rect">
            <a:avLst/>
          </a:prstGeom>
          <a:noFill/>
        </p:spPr>
        <p:txBody>
          <a:bodyPr wrap="square">
            <a:spAutoFit/>
          </a:bodyPr>
          <a:lstStyle/>
          <a:p>
            <a:r>
              <a:rPr lang="en-US" dirty="0">
                <a:solidFill>
                  <a:srgbClr val="FFC000"/>
                </a:solidFill>
              </a:rPr>
              <a:t>e-Print: 2101.05422</a:t>
            </a:r>
            <a:endParaRPr lang="en-US" dirty="0"/>
          </a:p>
        </p:txBody>
      </p:sp>
    </p:spTree>
    <p:extLst>
      <p:ext uri="{BB962C8B-B14F-4D97-AF65-F5344CB8AC3E}">
        <p14:creationId xmlns:p14="http://schemas.microsoft.com/office/powerpoint/2010/main" val="1418836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age1.png" descr="image1.png"/>
          <p:cNvPicPr>
            <a:picLocks noChangeAspect="1"/>
          </p:cNvPicPr>
          <p:nvPr/>
        </p:nvPicPr>
        <p:blipFill>
          <a:blip r:embed="rId3"/>
          <a:stretch>
            <a:fillRect/>
          </a:stretch>
        </p:blipFill>
        <p:spPr>
          <a:xfrm>
            <a:off x="0" y="4179150"/>
            <a:ext cx="2249277" cy="2222500"/>
          </a:xfrm>
          <a:prstGeom prst="rect">
            <a:avLst/>
          </a:prstGeom>
          <a:ln w="12700"/>
        </p:spPr>
      </p:pic>
      <p:sp>
        <p:nvSpPr>
          <p:cNvPr id="240" name="Slide Number"/>
          <p:cNvSpPr txBox="1">
            <a:spLocks noGrp="1"/>
          </p:cNvSpPr>
          <p:nvPr>
            <p:ph type="sldNum" sz="quarter" idx="2"/>
          </p:nvPr>
        </p:nvSpPr>
        <p:spPr>
          <a:xfrm>
            <a:off x="9967416" y="6464300"/>
            <a:ext cx="243384" cy="2603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44" name="Quantum…"/>
          <p:cNvSpPr txBox="1"/>
          <p:nvPr/>
        </p:nvSpPr>
        <p:spPr>
          <a:xfrm>
            <a:off x="2867891" y="53882"/>
            <a:ext cx="8379691" cy="8002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p>
            <a:pPr>
              <a:buClr>
                <a:srgbClr val="000000"/>
              </a:buClr>
              <a:defRPr sz="9400" b="1">
                <a:solidFill>
                  <a:srgbClr val="FFFFFF"/>
                </a:solidFill>
                <a:uFill>
                  <a:solidFill>
                    <a:srgbClr val="FFFFFF"/>
                  </a:solidFill>
                </a:uFill>
                <a:latin typeface="Calibri"/>
                <a:ea typeface="Calibri"/>
                <a:cs typeface="Calibri"/>
                <a:sym typeface="Calibri"/>
              </a:defRPr>
            </a:pPr>
            <a:r>
              <a:rPr sz="4700" dirty="0"/>
              <a:t>Quantum Chromodynamics</a:t>
            </a:r>
          </a:p>
        </p:txBody>
      </p:sp>
      <p:pic>
        <p:nvPicPr>
          <p:cNvPr id="7" name="Picture 6">
            <a:extLst>
              <a:ext uri="{FF2B5EF4-FFF2-40B4-BE49-F238E27FC236}">
                <a16:creationId xmlns:a16="http://schemas.microsoft.com/office/drawing/2014/main" id="{D9E509AF-9296-C0AB-3738-4C819A4B527D}"/>
              </a:ext>
            </a:extLst>
          </p:cNvPr>
          <p:cNvPicPr>
            <a:picLocks noChangeAspect="1"/>
          </p:cNvPicPr>
          <p:nvPr/>
        </p:nvPicPr>
        <p:blipFill>
          <a:blip r:embed="rId4"/>
          <a:stretch>
            <a:fillRect/>
          </a:stretch>
        </p:blipFill>
        <p:spPr>
          <a:xfrm>
            <a:off x="1885550" y="901914"/>
            <a:ext cx="8420899" cy="896564"/>
          </a:xfrm>
          <a:prstGeom prst="rect">
            <a:avLst/>
          </a:prstGeom>
          <a:ln w="50800">
            <a:noFill/>
          </a:ln>
        </p:spPr>
      </p:pic>
      <p:sp>
        <p:nvSpPr>
          <p:cNvPr id="10" name="Rectangle 3">
            <a:extLst>
              <a:ext uri="{FF2B5EF4-FFF2-40B4-BE49-F238E27FC236}">
                <a16:creationId xmlns:a16="http://schemas.microsoft.com/office/drawing/2014/main" id="{70FA812F-1416-5D56-CF91-FEED2DFBB676}"/>
              </a:ext>
            </a:extLst>
          </p:cNvPr>
          <p:cNvSpPr txBox="1">
            <a:spLocks noChangeArrowheads="1"/>
          </p:cNvSpPr>
          <p:nvPr/>
        </p:nvSpPr>
        <p:spPr>
          <a:xfrm>
            <a:off x="2139332" y="2119575"/>
            <a:ext cx="6764201" cy="3369864"/>
          </a:xfrm>
          <a:prstGeom prst="rect">
            <a:avLst/>
          </a:prstGeom>
        </p:spPr>
        <p:txBody>
          <a:bodyPr/>
          <a:lstStyle>
            <a:lvl1pPr marL="726440" marR="81279" indent="-685800"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1pPr>
            <a:lvl2pPr marL="1069339" marR="81279" indent="-57149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2pPr>
            <a:lvl3pPr marL="15036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3pPr>
            <a:lvl4pPr marL="19608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4pPr>
            <a:lvl5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chemeClr val="bg1"/>
                </a:solidFill>
                <a:uFill>
                  <a:solidFill>
                    <a:srgbClr val="0048AA"/>
                  </a:solidFill>
                </a:uFill>
                <a:latin typeface="Times New Roman"/>
                <a:ea typeface="Times New Roman"/>
                <a:cs typeface="Times New Roman"/>
                <a:sym typeface="Times New Roman"/>
              </a:defRPr>
            </a:lvl5pPr>
            <a:lvl6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6pPr>
            <a:lvl7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7pPr>
            <a:lvl8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8pPr>
            <a:lvl9pPr marL="2418079" marR="81279" indent="-548639" algn="l" defTabSz="1828800" rtl="0" latinLnBrk="0">
              <a:lnSpc>
                <a:spcPct val="100000"/>
              </a:lnSpc>
              <a:spcBef>
                <a:spcPts val="1000"/>
              </a:spcBef>
              <a:spcAft>
                <a:spcPts val="0"/>
              </a:spcAft>
              <a:buClrTx/>
              <a:buSzPct val="100000"/>
              <a:buFontTx/>
              <a:buChar char="•"/>
              <a:tabLst/>
              <a:defRPr sz="4800" b="0" i="0" u="none" strike="noStrike" cap="none" spc="0" baseline="0">
                <a:solidFill>
                  <a:srgbClr val="0048AA"/>
                </a:solidFill>
                <a:uFill>
                  <a:solidFill>
                    <a:srgbClr val="0048AA"/>
                  </a:solidFill>
                </a:uFill>
                <a:latin typeface="Times New Roman"/>
                <a:ea typeface="Times New Roman"/>
                <a:cs typeface="Times New Roman"/>
                <a:sym typeface="Times New Roman"/>
              </a:defRPr>
            </a:lvl9pPr>
          </a:lstStyle>
          <a:p>
            <a:pPr hangingPunct="1">
              <a:defRPr/>
            </a:pPr>
            <a:r>
              <a:rPr lang="en-US" sz="2700" dirty="0">
                <a:cs typeface="+mn-cs"/>
              </a:rPr>
              <a:t>SU(3) gauge symmetry (non-Abelian)</a:t>
            </a:r>
          </a:p>
          <a:p>
            <a:pPr marL="955040" lvl="2" indent="0" hangingPunct="1">
              <a:buNone/>
              <a:defRPr/>
            </a:pPr>
            <a:r>
              <a:rPr lang="en-US" sz="2700" dirty="0"/>
              <a:t>Asymptotic freedom at short distance</a:t>
            </a:r>
          </a:p>
          <a:p>
            <a:pPr marL="955040" lvl="2" indent="0" hangingPunct="1">
              <a:buNone/>
              <a:defRPr/>
            </a:pPr>
            <a:r>
              <a:rPr lang="en-US" sz="2700" dirty="0"/>
              <a:t>Confinement at long distance</a:t>
            </a:r>
          </a:p>
          <a:p>
            <a:pPr hangingPunct="1">
              <a:defRPr/>
            </a:pPr>
            <a:r>
              <a:rPr lang="en-US" sz="2700" dirty="0">
                <a:cs typeface="+mn-cs"/>
              </a:rPr>
              <a:t>Chiral symmetry and its spontaneous breaking</a:t>
            </a:r>
          </a:p>
          <a:p>
            <a:pPr marL="955040" lvl="2" indent="0" hangingPunct="1">
              <a:buNone/>
              <a:defRPr/>
            </a:pPr>
            <a:r>
              <a:rPr lang="en-US" sz="2700" dirty="0"/>
              <a:t>Goldstone boson and chiral condensate</a:t>
            </a:r>
          </a:p>
          <a:p>
            <a:pPr hangingPunct="1">
              <a:defRPr/>
            </a:pPr>
            <a:r>
              <a:rPr lang="en-US" sz="2700" dirty="0">
                <a:cs typeface="+mn-cs"/>
              </a:rPr>
              <a:t>Scale and U</a:t>
            </a:r>
            <a:r>
              <a:rPr lang="en-US" sz="2700" baseline="-25000" dirty="0">
                <a:cs typeface="+mn-cs"/>
              </a:rPr>
              <a:t>A</a:t>
            </a:r>
            <a:r>
              <a:rPr lang="en-US" sz="2700" dirty="0">
                <a:cs typeface="+mn-cs"/>
              </a:rPr>
              <a:t>(1) anomaly</a:t>
            </a:r>
          </a:p>
          <a:p>
            <a:pPr hangingPunct="1">
              <a:defRPr/>
            </a:pPr>
            <a:r>
              <a:rPr lang="en-US" sz="3000" dirty="0">
                <a:cs typeface="+mn-cs"/>
              </a:rPr>
              <a:t>…. </a:t>
            </a:r>
          </a:p>
        </p:txBody>
      </p:sp>
      <p:pic>
        <p:nvPicPr>
          <p:cNvPr id="11" name="Picture 10" descr="latex-image-1.pdf">
            <a:extLst>
              <a:ext uri="{FF2B5EF4-FFF2-40B4-BE49-F238E27FC236}">
                <a16:creationId xmlns:a16="http://schemas.microsoft.com/office/drawing/2014/main" id="{0CCC1081-6A39-2EA1-5B99-A6F15841B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588" y="2283599"/>
            <a:ext cx="2834425" cy="617932"/>
          </a:xfrm>
          <a:prstGeom prst="rect">
            <a:avLst/>
          </a:prstGeom>
        </p:spPr>
      </p:pic>
      <p:pic>
        <p:nvPicPr>
          <p:cNvPr id="12" name="Picture 11" descr="latex-image-1.pdf">
            <a:extLst>
              <a:ext uri="{FF2B5EF4-FFF2-40B4-BE49-F238E27FC236}">
                <a16:creationId xmlns:a16="http://schemas.microsoft.com/office/drawing/2014/main" id="{6502B062-C5E8-D0AE-98E6-13807762F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588" y="3956471"/>
            <a:ext cx="1499009" cy="445358"/>
          </a:xfrm>
          <a:prstGeom prst="rect">
            <a:avLst/>
          </a:prstGeom>
        </p:spPr>
      </p:pic>
      <p:pic>
        <p:nvPicPr>
          <p:cNvPr id="13" name="Picture 12">
            <a:extLst>
              <a:ext uri="{FF2B5EF4-FFF2-40B4-BE49-F238E27FC236}">
                <a16:creationId xmlns:a16="http://schemas.microsoft.com/office/drawing/2014/main" id="{1CF2AEA1-65CC-537A-02E9-E4DAC63C62AB}"/>
              </a:ext>
            </a:extLst>
          </p:cNvPr>
          <p:cNvPicPr>
            <a:picLocks noChangeAspect="1"/>
          </p:cNvPicPr>
          <p:nvPr/>
        </p:nvPicPr>
        <p:blipFill>
          <a:blip r:embed="rId7"/>
          <a:stretch>
            <a:fillRect/>
          </a:stretch>
        </p:blipFill>
        <p:spPr>
          <a:xfrm>
            <a:off x="8671895" y="5321008"/>
            <a:ext cx="2834425" cy="498859"/>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ln/>
        </p:spPr>
        <p:txBody>
          <a:bodyPr vert="horz" lIns="91440" tIns="45720" rIns="132080" bIns="45720" rtlCol="0" anchor="ctr">
            <a:normAutofit/>
          </a:bodyPr>
          <a:lstStyle/>
          <a:p>
            <a:r>
              <a:rPr lang="en-US" dirty="0"/>
              <a:t>Search for jet-induced diffusion wake</a:t>
            </a:r>
          </a:p>
        </p:txBody>
      </p:sp>
      <p:pic>
        <p:nvPicPr>
          <p:cNvPr id="2" name="3D Mach cone" descr="3D Mach cone">
            <a:hlinkClick r:id="" action="ppaction://ole?verb=0"/>
            <a:extLst>
              <a:ext uri="{FF2B5EF4-FFF2-40B4-BE49-F238E27FC236}">
                <a16:creationId xmlns:a16="http://schemas.microsoft.com/office/drawing/2014/main" id="{F85662F8-5F05-9F3D-EE79-79D7EA3BA4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41" r="-641"/>
          <a:stretch/>
        </p:blipFill>
        <p:spPr>
          <a:xfrm>
            <a:off x="79066" y="3409467"/>
            <a:ext cx="4924112" cy="2624365"/>
          </a:xfrm>
          <a:prstGeom prst="rect">
            <a:avLst/>
          </a:prstGeom>
        </p:spPr>
      </p:pic>
      <p:grpSp>
        <p:nvGrpSpPr>
          <p:cNvPr id="5" name="Group 4">
            <a:extLst>
              <a:ext uri="{FF2B5EF4-FFF2-40B4-BE49-F238E27FC236}">
                <a16:creationId xmlns:a16="http://schemas.microsoft.com/office/drawing/2014/main" id="{591FB428-5D48-2213-7BA7-C63D6B5D8E00}"/>
              </a:ext>
            </a:extLst>
          </p:cNvPr>
          <p:cNvGrpSpPr/>
          <p:nvPr/>
        </p:nvGrpSpPr>
        <p:grpSpPr>
          <a:xfrm>
            <a:off x="478498" y="4820808"/>
            <a:ext cx="1555854" cy="1213024"/>
            <a:chOff x="5406390" y="3268980"/>
            <a:chExt cx="1677582" cy="1649492"/>
          </a:xfrm>
        </p:grpSpPr>
        <p:sp>
          <p:nvSpPr>
            <p:cNvPr id="4" name="Rectangle 3">
              <a:extLst>
                <a:ext uri="{FF2B5EF4-FFF2-40B4-BE49-F238E27FC236}">
                  <a16:creationId xmlns:a16="http://schemas.microsoft.com/office/drawing/2014/main" id="{6D1371EF-89E2-FFFD-BEF2-DC830B5CC0AB}"/>
                </a:ext>
              </a:extLst>
            </p:cNvPr>
            <p:cNvSpPr/>
            <p:nvPr/>
          </p:nvSpPr>
          <p:spPr>
            <a:xfrm>
              <a:off x="5854262" y="4204138"/>
              <a:ext cx="1229710" cy="7041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DA5FC2D-3D79-1F1B-820C-5750A942EA4B}"/>
                </a:ext>
              </a:extLst>
            </p:cNvPr>
            <p:cNvCxnSpPr/>
            <p:nvPr/>
          </p:nvCxnSpPr>
          <p:spPr>
            <a:xfrm flipV="1">
              <a:off x="6195060" y="3554730"/>
              <a:ext cx="0" cy="66294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6840591-3181-2523-B356-957BF1997242}"/>
                </a:ext>
              </a:extLst>
            </p:cNvPr>
            <p:cNvCxnSpPr>
              <a:cxnSpLocks/>
            </p:cNvCxnSpPr>
            <p:nvPr/>
          </p:nvCxnSpPr>
          <p:spPr>
            <a:xfrm flipH="1">
              <a:off x="5669280" y="4206240"/>
              <a:ext cx="525780" cy="35433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A0579AD-BB05-30B3-D0CD-DBD4B44943EE}"/>
                </a:ext>
              </a:extLst>
            </p:cNvPr>
            <p:cNvCxnSpPr>
              <a:cxnSpLocks/>
            </p:cNvCxnSpPr>
            <p:nvPr/>
          </p:nvCxnSpPr>
          <p:spPr>
            <a:xfrm>
              <a:off x="6183630" y="4183380"/>
              <a:ext cx="548640" cy="41148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AFDD988-7E54-3F29-B3F1-2CF7A726907E}"/>
                </a:ext>
              </a:extLst>
            </p:cNvPr>
            <p:cNvSpPr txBox="1"/>
            <p:nvPr/>
          </p:nvSpPr>
          <p:spPr>
            <a:xfrm>
              <a:off x="6000750" y="3268980"/>
              <a:ext cx="284052" cy="369332"/>
            </a:xfrm>
            <a:prstGeom prst="rect">
              <a:avLst/>
            </a:prstGeom>
            <a:noFill/>
          </p:spPr>
          <p:txBody>
            <a:bodyPr wrap="none" rtlCol="0">
              <a:spAutoFit/>
            </a:bodyPr>
            <a:lstStyle/>
            <a:p>
              <a:r>
                <a:rPr lang="en-US" i="1" dirty="0">
                  <a:solidFill>
                    <a:schemeClr val="bg1"/>
                  </a:solidFill>
                </a:rPr>
                <a:t>x</a:t>
              </a:r>
            </a:p>
          </p:txBody>
        </p:sp>
        <p:sp>
          <p:nvSpPr>
            <p:cNvPr id="17" name="TextBox 16">
              <a:extLst>
                <a:ext uri="{FF2B5EF4-FFF2-40B4-BE49-F238E27FC236}">
                  <a16:creationId xmlns:a16="http://schemas.microsoft.com/office/drawing/2014/main" id="{5C1180E5-1C10-0EE4-85AF-332326232F3C}"/>
                </a:ext>
              </a:extLst>
            </p:cNvPr>
            <p:cNvSpPr txBox="1"/>
            <p:nvPr/>
          </p:nvSpPr>
          <p:spPr>
            <a:xfrm>
              <a:off x="5406390" y="4011930"/>
              <a:ext cx="288862" cy="369332"/>
            </a:xfrm>
            <a:prstGeom prst="rect">
              <a:avLst/>
            </a:prstGeom>
            <a:noFill/>
          </p:spPr>
          <p:txBody>
            <a:bodyPr wrap="none" rtlCol="0">
              <a:spAutoFit/>
            </a:bodyPr>
            <a:lstStyle/>
            <a:p>
              <a:r>
                <a:rPr lang="en-US" i="1" dirty="0">
                  <a:solidFill>
                    <a:schemeClr val="bg1"/>
                  </a:solidFill>
                </a:rPr>
                <a:t>y</a:t>
              </a:r>
            </a:p>
          </p:txBody>
        </p:sp>
        <p:sp>
          <p:nvSpPr>
            <p:cNvPr id="18" name="TextBox 17">
              <a:extLst>
                <a:ext uri="{FF2B5EF4-FFF2-40B4-BE49-F238E27FC236}">
                  <a16:creationId xmlns:a16="http://schemas.microsoft.com/office/drawing/2014/main" id="{12755E7A-DE35-7E6D-4CEB-5CBC7929C104}"/>
                </a:ext>
              </a:extLst>
            </p:cNvPr>
            <p:cNvSpPr txBox="1"/>
            <p:nvPr/>
          </p:nvSpPr>
          <p:spPr>
            <a:xfrm>
              <a:off x="6297930" y="4549140"/>
              <a:ext cx="411480" cy="369332"/>
            </a:xfrm>
            <a:prstGeom prst="rect">
              <a:avLst/>
            </a:prstGeom>
            <a:noFill/>
          </p:spPr>
          <p:txBody>
            <a:bodyPr wrap="square" rtlCol="0">
              <a:spAutoFit/>
            </a:bodyPr>
            <a:lstStyle/>
            <a:p>
              <a:r>
                <a:rPr lang="en-US" i="1" dirty="0" err="1">
                  <a:solidFill>
                    <a:schemeClr val="bg1"/>
                  </a:solidFill>
                  <a:latin typeface="Symbol" pitchFamily="2" charset="2"/>
                </a:rPr>
                <a:t>h</a:t>
              </a:r>
              <a:r>
                <a:rPr lang="en-US" baseline="-25000" dirty="0" err="1">
                  <a:solidFill>
                    <a:schemeClr val="bg1"/>
                  </a:solidFill>
                </a:rPr>
                <a:t>s</a:t>
              </a:r>
              <a:endParaRPr lang="en-US" baseline="-25000" dirty="0">
                <a:solidFill>
                  <a:schemeClr val="bg1"/>
                </a:solidFill>
              </a:endParaRPr>
            </a:p>
          </p:txBody>
        </p:sp>
      </p:grpSp>
      <p:pic>
        <p:nvPicPr>
          <p:cNvPr id="6" name="Picture 5">
            <a:extLst>
              <a:ext uri="{FF2B5EF4-FFF2-40B4-BE49-F238E27FC236}">
                <a16:creationId xmlns:a16="http://schemas.microsoft.com/office/drawing/2014/main" id="{70FAF8B0-2BFE-475B-8CF5-1807C545A1FD}"/>
              </a:ext>
            </a:extLst>
          </p:cNvPr>
          <p:cNvPicPr>
            <a:picLocks noChangeAspect="1"/>
          </p:cNvPicPr>
          <p:nvPr/>
        </p:nvPicPr>
        <p:blipFill>
          <a:blip r:embed="rId6"/>
          <a:stretch>
            <a:fillRect/>
          </a:stretch>
        </p:blipFill>
        <p:spPr>
          <a:xfrm>
            <a:off x="3825491" y="3699615"/>
            <a:ext cx="2988205" cy="2843146"/>
          </a:xfrm>
          <a:prstGeom prst="rect">
            <a:avLst/>
          </a:prstGeom>
          <a:solidFill>
            <a:schemeClr val="bg1"/>
          </a:solidFill>
        </p:spPr>
      </p:pic>
      <p:sp>
        <p:nvSpPr>
          <p:cNvPr id="9" name="TextBox 8">
            <a:extLst>
              <a:ext uri="{FF2B5EF4-FFF2-40B4-BE49-F238E27FC236}">
                <a16:creationId xmlns:a16="http://schemas.microsoft.com/office/drawing/2014/main" id="{970ACC41-0304-2ACF-BDAF-10E465A4E04E}"/>
              </a:ext>
            </a:extLst>
          </p:cNvPr>
          <p:cNvSpPr txBox="1"/>
          <p:nvPr/>
        </p:nvSpPr>
        <p:spPr>
          <a:xfrm>
            <a:off x="318527" y="1367103"/>
            <a:ext cx="3271184" cy="1015663"/>
          </a:xfrm>
          <a:prstGeom prst="rect">
            <a:avLst/>
          </a:prstGeom>
          <a:noFill/>
        </p:spPr>
        <p:txBody>
          <a:bodyPr wrap="square" rtlCol="0">
            <a:spAutoFit/>
          </a:bodyPr>
          <a:lstStyle/>
          <a:p>
            <a:r>
              <a:rPr lang="en-US" sz="2000" dirty="0">
                <a:solidFill>
                  <a:schemeClr val="bg1"/>
                </a:solidFill>
              </a:rPr>
              <a:t>Diffusion (DF) wake leads to depletion of soft hadron yield in the back of jet direction</a:t>
            </a:r>
          </a:p>
        </p:txBody>
      </p:sp>
      <p:pic>
        <p:nvPicPr>
          <p:cNvPr id="3" name="Picture 2">
            <a:extLst>
              <a:ext uri="{FF2B5EF4-FFF2-40B4-BE49-F238E27FC236}">
                <a16:creationId xmlns:a16="http://schemas.microsoft.com/office/drawing/2014/main" id="{CA2890C4-1712-571B-3EB3-345369BA3933}"/>
              </a:ext>
            </a:extLst>
          </p:cNvPr>
          <p:cNvPicPr>
            <a:picLocks noChangeAspect="1"/>
          </p:cNvPicPr>
          <p:nvPr/>
        </p:nvPicPr>
        <p:blipFill>
          <a:blip r:embed="rId7"/>
          <a:stretch>
            <a:fillRect/>
          </a:stretch>
        </p:blipFill>
        <p:spPr>
          <a:xfrm>
            <a:off x="3827264" y="1143467"/>
            <a:ext cx="2988204" cy="2843146"/>
          </a:xfrm>
          <a:prstGeom prst="rect">
            <a:avLst/>
          </a:prstGeom>
          <a:solidFill>
            <a:schemeClr val="bg1"/>
          </a:solidFill>
        </p:spPr>
      </p:pic>
      <p:sp>
        <p:nvSpPr>
          <p:cNvPr id="11" name="TextBox 10">
            <a:extLst>
              <a:ext uri="{FF2B5EF4-FFF2-40B4-BE49-F238E27FC236}">
                <a16:creationId xmlns:a16="http://schemas.microsoft.com/office/drawing/2014/main" id="{712EFB81-107F-0D1B-A1EB-6C847FCD4E16}"/>
              </a:ext>
            </a:extLst>
          </p:cNvPr>
          <p:cNvSpPr txBox="1"/>
          <p:nvPr/>
        </p:nvSpPr>
        <p:spPr>
          <a:xfrm>
            <a:off x="3589711" y="1132569"/>
            <a:ext cx="2988204" cy="338554"/>
          </a:xfrm>
          <a:prstGeom prst="rect">
            <a:avLst/>
          </a:prstGeom>
          <a:noFill/>
        </p:spPr>
        <p:txBody>
          <a:bodyPr wrap="square" rtlCol="0">
            <a:spAutoFit/>
          </a:bodyPr>
          <a:lstStyle/>
          <a:p>
            <a:r>
              <a:rPr lang="en-US" sz="1600" dirty="0">
                <a:latin typeface="Symbol" pitchFamily="2" charset="2"/>
              </a:rPr>
              <a:t>g</a:t>
            </a:r>
            <a:r>
              <a:rPr lang="en-US" sz="1600" dirty="0"/>
              <a:t>-triggered-jet-hadron correlation</a:t>
            </a:r>
          </a:p>
        </p:txBody>
      </p:sp>
      <p:sp>
        <p:nvSpPr>
          <p:cNvPr id="14" name="TextBox 13">
            <a:extLst>
              <a:ext uri="{FF2B5EF4-FFF2-40B4-BE49-F238E27FC236}">
                <a16:creationId xmlns:a16="http://schemas.microsoft.com/office/drawing/2014/main" id="{446687C5-FC07-72B5-5EA1-CAB35E0AFAD1}"/>
              </a:ext>
            </a:extLst>
          </p:cNvPr>
          <p:cNvSpPr txBox="1"/>
          <p:nvPr/>
        </p:nvSpPr>
        <p:spPr>
          <a:xfrm>
            <a:off x="478498" y="2409055"/>
            <a:ext cx="3111213" cy="646331"/>
          </a:xfrm>
          <a:prstGeom prst="rect">
            <a:avLst/>
          </a:prstGeom>
          <a:noFill/>
        </p:spPr>
        <p:txBody>
          <a:bodyPr wrap="square">
            <a:spAutoFit/>
          </a:bodyPr>
          <a:lstStyle/>
          <a:p>
            <a:pPr algn="l"/>
            <a:r>
              <a:rPr lang="en-US" dirty="0">
                <a:solidFill>
                  <a:srgbClr val="FFD30F"/>
                </a:solidFill>
                <a:latin typeface="-apple-system"/>
              </a:rPr>
              <a:t>Yang, Luo, Chen, Pang &amp; XNW, PRL130, 052301(2023)</a:t>
            </a:r>
            <a:endParaRPr lang="en-US" b="0" i="0" dirty="0">
              <a:solidFill>
                <a:srgbClr val="FFD30F"/>
              </a:solidFill>
              <a:effectLst/>
              <a:latin typeface="-apple-system"/>
            </a:endParaRPr>
          </a:p>
        </p:txBody>
      </p:sp>
      <p:pic>
        <p:nvPicPr>
          <p:cNvPr id="15" name="Picture 14">
            <a:extLst>
              <a:ext uri="{FF2B5EF4-FFF2-40B4-BE49-F238E27FC236}">
                <a16:creationId xmlns:a16="http://schemas.microsoft.com/office/drawing/2014/main" id="{FFF27A18-A3D6-665D-9F17-0CFDC810631F}"/>
              </a:ext>
            </a:extLst>
          </p:cNvPr>
          <p:cNvPicPr>
            <a:picLocks noChangeAspect="1"/>
          </p:cNvPicPr>
          <p:nvPr/>
        </p:nvPicPr>
        <p:blipFill rotWithShape="1">
          <a:blip r:embed="rId8"/>
          <a:srcRect r="45524"/>
          <a:stretch/>
        </p:blipFill>
        <p:spPr>
          <a:xfrm>
            <a:off x="8419628" y="1232375"/>
            <a:ext cx="2897984" cy="2311580"/>
          </a:xfrm>
          <a:prstGeom prst="rect">
            <a:avLst/>
          </a:prstGeom>
          <a:solidFill>
            <a:schemeClr val="bg1"/>
          </a:solidFill>
        </p:spPr>
      </p:pic>
      <p:pic>
        <p:nvPicPr>
          <p:cNvPr id="20" name="Picture 19">
            <a:extLst>
              <a:ext uri="{FF2B5EF4-FFF2-40B4-BE49-F238E27FC236}">
                <a16:creationId xmlns:a16="http://schemas.microsoft.com/office/drawing/2014/main" id="{11CAE769-EDE6-BC87-65A3-A72E4B88C803}"/>
              </a:ext>
            </a:extLst>
          </p:cNvPr>
          <p:cNvPicPr>
            <a:picLocks noChangeAspect="1"/>
          </p:cNvPicPr>
          <p:nvPr/>
        </p:nvPicPr>
        <p:blipFill rotWithShape="1">
          <a:blip r:embed="rId9"/>
          <a:srcRect r="44899"/>
          <a:stretch/>
        </p:blipFill>
        <p:spPr>
          <a:xfrm>
            <a:off x="8423173" y="3563813"/>
            <a:ext cx="2881481" cy="2173037"/>
          </a:xfrm>
          <a:prstGeom prst="rect">
            <a:avLst/>
          </a:prstGeom>
          <a:solidFill>
            <a:schemeClr val="bg1"/>
          </a:solidFill>
        </p:spPr>
      </p:pic>
      <p:pic>
        <p:nvPicPr>
          <p:cNvPr id="21" name="Picture 20">
            <a:extLst>
              <a:ext uri="{FF2B5EF4-FFF2-40B4-BE49-F238E27FC236}">
                <a16:creationId xmlns:a16="http://schemas.microsoft.com/office/drawing/2014/main" id="{D972B331-A1D4-98EE-7097-25E56424241A}"/>
              </a:ext>
            </a:extLst>
          </p:cNvPr>
          <p:cNvPicPr>
            <a:picLocks noChangeAspect="1"/>
          </p:cNvPicPr>
          <p:nvPr/>
        </p:nvPicPr>
        <p:blipFill>
          <a:blip r:embed="rId10"/>
          <a:stretch>
            <a:fillRect/>
          </a:stretch>
        </p:blipFill>
        <p:spPr>
          <a:xfrm>
            <a:off x="7524520" y="5744671"/>
            <a:ext cx="4533600" cy="557609"/>
          </a:xfrm>
          <a:prstGeom prst="rect">
            <a:avLst/>
          </a:prstGeom>
        </p:spPr>
      </p:pic>
      <p:sp>
        <p:nvSpPr>
          <p:cNvPr id="22" name="TextBox 21">
            <a:extLst>
              <a:ext uri="{FF2B5EF4-FFF2-40B4-BE49-F238E27FC236}">
                <a16:creationId xmlns:a16="http://schemas.microsoft.com/office/drawing/2014/main" id="{AA61166D-8A0F-52A9-D8BD-2072FDDAFF74}"/>
              </a:ext>
            </a:extLst>
          </p:cNvPr>
          <p:cNvSpPr txBox="1"/>
          <p:nvPr/>
        </p:nvSpPr>
        <p:spPr>
          <a:xfrm>
            <a:off x="10786036" y="6307389"/>
            <a:ext cx="1129922" cy="369332"/>
          </a:xfrm>
          <a:prstGeom prst="rect">
            <a:avLst/>
          </a:prstGeom>
          <a:noFill/>
        </p:spPr>
        <p:txBody>
          <a:bodyPr wrap="square" rtlCol="0">
            <a:spAutoFit/>
          </a:bodyPr>
          <a:lstStyle/>
          <a:p>
            <a:r>
              <a:rPr lang="en-US" dirty="0">
                <a:solidFill>
                  <a:srgbClr val="FFFF00"/>
                </a:solidFill>
              </a:rPr>
              <a:t>DF-wake</a:t>
            </a:r>
          </a:p>
        </p:txBody>
      </p:sp>
      <p:sp>
        <p:nvSpPr>
          <p:cNvPr id="23" name="TextBox 22">
            <a:extLst>
              <a:ext uri="{FF2B5EF4-FFF2-40B4-BE49-F238E27FC236}">
                <a16:creationId xmlns:a16="http://schemas.microsoft.com/office/drawing/2014/main" id="{38B09093-5E06-600C-AB59-B236F6782367}"/>
              </a:ext>
            </a:extLst>
          </p:cNvPr>
          <p:cNvSpPr txBox="1"/>
          <p:nvPr/>
        </p:nvSpPr>
        <p:spPr>
          <a:xfrm>
            <a:off x="9944717" y="6297030"/>
            <a:ext cx="678307" cy="369332"/>
          </a:xfrm>
          <a:prstGeom prst="rect">
            <a:avLst/>
          </a:prstGeom>
          <a:noFill/>
        </p:spPr>
        <p:txBody>
          <a:bodyPr wrap="square" rtlCol="0">
            <a:spAutoFit/>
          </a:bodyPr>
          <a:lstStyle/>
          <a:p>
            <a:r>
              <a:rPr lang="en-US" dirty="0">
                <a:solidFill>
                  <a:srgbClr val="FFFF00"/>
                </a:solidFill>
              </a:rPr>
              <a:t>MPI</a:t>
            </a:r>
          </a:p>
        </p:txBody>
      </p:sp>
      <p:sp>
        <p:nvSpPr>
          <p:cNvPr id="24" name="TextBox 23">
            <a:extLst>
              <a:ext uri="{FF2B5EF4-FFF2-40B4-BE49-F238E27FC236}">
                <a16:creationId xmlns:a16="http://schemas.microsoft.com/office/drawing/2014/main" id="{AC985119-558A-1E8E-D72A-FD29F234F128}"/>
              </a:ext>
            </a:extLst>
          </p:cNvPr>
          <p:cNvSpPr txBox="1"/>
          <p:nvPr/>
        </p:nvSpPr>
        <p:spPr>
          <a:xfrm>
            <a:off x="8896815" y="6289572"/>
            <a:ext cx="1026147" cy="369332"/>
          </a:xfrm>
          <a:prstGeom prst="rect">
            <a:avLst/>
          </a:prstGeom>
          <a:noFill/>
        </p:spPr>
        <p:txBody>
          <a:bodyPr wrap="square" rtlCol="0">
            <a:spAutoFit/>
          </a:bodyPr>
          <a:lstStyle/>
          <a:p>
            <a:r>
              <a:rPr lang="en-US" dirty="0">
                <a:solidFill>
                  <a:srgbClr val="FFFF00"/>
                </a:solidFill>
              </a:rPr>
              <a:t>Jet-</a:t>
            </a:r>
            <a:r>
              <a:rPr lang="en-US" dirty="0" err="1">
                <a:solidFill>
                  <a:srgbClr val="FFFF00"/>
                </a:solidFill>
              </a:rPr>
              <a:t>distr</a:t>
            </a:r>
            <a:endParaRPr lang="en-US" dirty="0">
              <a:solidFill>
                <a:srgbClr val="FFFF00"/>
              </a:solidFill>
            </a:endParaRPr>
          </a:p>
        </p:txBody>
      </p:sp>
      <p:cxnSp>
        <p:nvCxnSpPr>
          <p:cNvPr id="25" name="Straight Arrow Connector 24">
            <a:extLst>
              <a:ext uri="{FF2B5EF4-FFF2-40B4-BE49-F238E27FC236}">
                <a16:creationId xmlns:a16="http://schemas.microsoft.com/office/drawing/2014/main" id="{83ED02DC-17E1-BC90-FBDD-617974ED0D70}"/>
              </a:ext>
            </a:extLst>
          </p:cNvPr>
          <p:cNvCxnSpPr>
            <a:cxnSpLocks/>
          </p:cNvCxnSpPr>
          <p:nvPr/>
        </p:nvCxnSpPr>
        <p:spPr>
          <a:xfrm flipV="1">
            <a:off x="11318709" y="6126591"/>
            <a:ext cx="0" cy="21726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E1D95A8-A259-58E6-0723-97F59439EC33}"/>
              </a:ext>
            </a:extLst>
          </p:cNvPr>
          <p:cNvCxnSpPr>
            <a:cxnSpLocks/>
          </p:cNvCxnSpPr>
          <p:nvPr/>
        </p:nvCxnSpPr>
        <p:spPr>
          <a:xfrm flipV="1">
            <a:off x="10270806" y="6126591"/>
            <a:ext cx="0" cy="23212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45CEE4A-D20C-567F-696C-CC29DCC9E4E6}"/>
              </a:ext>
            </a:extLst>
          </p:cNvPr>
          <p:cNvCxnSpPr>
            <a:cxnSpLocks/>
          </p:cNvCxnSpPr>
          <p:nvPr/>
        </p:nvCxnSpPr>
        <p:spPr>
          <a:xfrm flipV="1">
            <a:off x="9407731" y="6141459"/>
            <a:ext cx="0" cy="21726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3303823B-BA35-8801-7E76-9C437B747F67}"/>
              </a:ext>
            </a:extLst>
          </p:cNvPr>
          <p:cNvSpPr txBox="1"/>
          <p:nvPr/>
        </p:nvSpPr>
        <p:spPr>
          <a:xfrm>
            <a:off x="6934053" y="3452085"/>
            <a:ext cx="678307" cy="369332"/>
          </a:xfrm>
          <a:prstGeom prst="rect">
            <a:avLst/>
          </a:prstGeom>
          <a:noFill/>
        </p:spPr>
        <p:txBody>
          <a:bodyPr wrap="square" rtlCol="0">
            <a:spAutoFit/>
          </a:bodyPr>
          <a:lstStyle/>
          <a:p>
            <a:r>
              <a:rPr lang="en-US" dirty="0">
                <a:solidFill>
                  <a:srgbClr val="FFFF00"/>
                </a:solidFill>
              </a:rPr>
              <a:t>MPI</a:t>
            </a:r>
          </a:p>
        </p:txBody>
      </p:sp>
      <p:sp>
        <p:nvSpPr>
          <p:cNvPr id="33" name="TextBox 32">
            <a:extLst>
              <a:ext uri="{FF2B5EF4-FFF2-40B4-BE49-F238E27FC236}">
                <a16:creationId xmlns:a16="http://schemas.microsoft.com/office/drawing/2014/main" id="{08EF2DF3-7B50-1DE6-E43C-8BA163202CB4}"/>
              </a:ext>
            </a:extLst>
          </p:cNvPr>
          <p:cNvSpPr txBox="1"/>
          <p:nvPr/>
        </p:nvSpPr>
        <p:spPr>
          <a:xfrm>
            <a:off x="6967085" y="2284039"/>
            <a:ext cx="447268" cy="369332"/>
          </a:xfrm>
          <a:prstGeom prst="rect">
            <a:avLst/>
          </a:prstGeom>
          <a:noFill/>
        </p:spPr>
        <p:txBody>
          <a:bodyPr wrap="square" rtlCol="0">
            <a:spAutoFit/>
          </a:bodyPr>
          <a:lstStyle/>
          <a:p>
            <a:r>
              <a:rPr lang="en-US" dirty="0">
                <a:solidFill>
                  <a:srgbClr val="FFFF00"/>
                </a:solidFill>
              </a:rPr>
              <a:t>Jet</a:t>
            </a:r>
          </a:p>
        </p:txBody>
      </p:sp>
      <p:sp>
        <p:nvSpPr>
          <p:cNvPr id="34" name="TextBox 33">
            <a:extLst>
              <a:ext uri="{FF2B5EF4-FFF2-40B4-BE49-F238E27FC236}">
                <a16:creationId xmlns:a16="http://schemas.microsoft.com/office/drawing/2014/main" id="{2351B667-3075-2178-0AFB-C35187EA84A4}"/>
              </a:ext>
            </a:extLst>
          </p:cNvPr>
          <p:cNvSpPr txBox="1"/>
          <p:nvPr/>
        </p:nvSpPr>
        <p:spPr>
          <a:xfrm>
            <a:off x="6879567" y="4936522"/>
            <a:ext cx="1129922" cy="369332"/>
          </a:xfrm>
          <a:prstGeom prst="rect">
            <a:avLst/>
          </a:prstGeom>
          <a:noFill/>
        </p:spPr>
        <p:txBody>
          <a:bodyPr wrap="square" rtlCol="0">
            <a:spAutoFit/>
          </a:bodyPr>
          <a:lstStyle/>
          <a:p>
            <a:r>
              <a:rPr lang="en-US" dirty="0">
                <a:solidFill>
                  <a:srgbClr val="FFFF00"/>
                </a:solidFill>
              </a:rPr>
              <a:t>DF-wake</a:t>
            </a:r>
          </a:p>
        </p:txBody>
      </p:sp>
      <p:cxnSp>
        <p:nvCxnSpPr>
          <p:cNvPr id="36" name="Straight Arrow Connector 35">
            <a:extLst>
              <a:ext uri="{FF2B5EF4-FFF2-40B4-BE49-F238E27FC236}">
                <a16:creationId xmlns:a16="http://schemas.microsoft.com/office/drawing/2014/main" id="{C63DF3D9-087A-39D1-7F18-A09C4F3D930A}"/>
              </a:ext>
            </a:extLst>
          </p:cNvPr>
          <p:cNvCxnSpPr>
            <a:cxnSpLocks/>
            <a:stCxn id="33" idx="1"/>
          </p:cNvCxnSpPr>
          <p:nvPr/>
        </p:nvCxnSpPr>
        <p:spPr>
          <a:xfrm flipH="1">
            <a:off x="5224916" y="2468705"/>
            <a:ext cx="1742169" cy="1704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60F7175-1A3C-E8D9-0953-09AA7BA2F80C}"/>
              </a:ext>
            </a:extLst>
          </p:cNvPr>
          <p:cNvCxnSpPr>
            <a:cxnSpLocks/>
            <a:stCxn id="32" idx="1"/>
          </p:cNvCxnSpPr>
          <p:nvPr/>
        </p:nvCxnSpPr>
        <p:spPr>
          <a:xfrm flipH="1" flipV="1">
            <a:off x="5159750" y="3183726"/>
            <a:ext cx="1774303" cy="4530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0D44C20-92CD-AA2C-2BA1-77CC09A9DC27}"/>
              </a:ext>
            </a:extLst>
          </p:cNvPr>
          <p:cNvCxnSpPr>
            <a:cxnSpLocks/>
          </p:cNvCxnSpPr>
          <p:nvPr/>
        </p:nvCxnSpPr>
        <p:spPr>
          <a:xfrm flipH="1">
            <a:off x="4935557" y="5121188"/>
            <a:ext cx="1998496" cy="5933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82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ature_image.jpg">
            <a:extLst>
              <a:ext uri="{FF2B5EF4-FFF2-40B4-BE49-F238E27FC236}">
                <a16:creationId xmlns:a16="http://schemas.microsoft.com/office/drawing/2014/main" id="{55D34163-23D8-A2C5-013B-FECCB948F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48"/>
            <a:ext cx="6962027" cy="2073375"/>
          </a:xfrm>
          <a:prstGeom prst="rect">
            <a:avLst/>
          </a:prstGeom>
        </p:spPr>
      </p:pic>
      <p:sp>
        <p:nvSpPr>
          <p:cNvPr id="2" name="Title 1">
            <a:extLst>
              <a:ext uri="{FF2B5EF4-FFF2-40B4-BE49-F238E27FC236}">
                <a16:creationId xmlns:a16="http://schemas.microsoft.com/office/drawing/2014/main" id="{C705B8A0-CDC9-0096-405A-435F3D6F6DA3}"/>
              </a:ext>
            </a:extLst>
          </p:cNvPr>
          <p:cNvSpPr>
            <a:spLocks noGrp="1"/>
          </p:cNvSpPr>
          <p:nvPr>
            <p:ph type="title"/>
          </p:nvPr>
        </p:nvSpPr>
        <p:spPr>
          <a:xfrm>
            <a:off x="5552500" y="17268"/>
            <a:ext cx="6639500" cy="1061935"/>
          </a:xfrm>
        </p:spPr>
        <p:txBody>
          <a:bodyPr/>
          <a:lstStyle/>
          <a:p>
            <a:r>
              <a:rPr lang="en-US" dirty="0"/>
              <a:t>AI/ML in Heavy-ion physics</a:t>
            </a:r>
          </a:p>
        </p:txBody>
      </p:sp>
      <p:sp>
        <p:nvSpPr>
          <p:cNvPr id="4" name="Slide Number Placeholder 3">
            <a:extLst>
              <a:ext uri="{FF2B5EF4-FFF2-40B4-BE49-F238E27FC236}">
                <a16:creationId xmlns:a16="http://schemas.microsoft.com/office/drawing/2014/main" id="{12538F1E-4E53-8581-1A26-287CF3768158}"/>
              </a:ext>
            </a:extLst>
          </p:cNvPr>
          <p:cNvSpPr>
            <a:spLocks noGrp="1"/>
          </p:cNvSpPr>
          <p:nvPr>
            <p:ph type="sldNum" sz="quarter" idx="12"/>
          </p:nvPr>
        </p:nvSpPr>
        <p:spPr/>
        <p:txBody>
          <a:bodyPr/>
          <a:lstStyle/>
          <a:p>
            <a:fld id="{1B9BAA04-AEB2-8147-AF42-90F4B815825D}" type="slidenum">
              <a:rPr lang="en-US" smtClean="0"/>
              <a:pPr/>
              <a:t>21</a:t>
            </a:fld>
            <a:endParaRPr lang="en-US"/>
          </a:p>
        </p:txBody>
      </p:sp>
      <p:pic>
        <p:nvPicPr>
          <p:cNvPr id="6" name="Picture 5">
            <a:extLst>
              <a:ext uri="{FF2B5EF4-FFF2-40B4-BE49-F238E27FC236}">
                <a16:creationId xmlns:a16="http://schemas.microsoft.com/office/drawing/2014/main" id="{6BA550CC-CEC3-B920-C1A8-CC87F4E48942}"/>
              </a:ext>
            </a:extLst>
          </p:cNvPr>
          <p:cNvPicPr>
            <a:picLocks noChangeAspect="1"/>
          </p:cNvPicPr>
          <p:nvPr/>
        </p:nvPicPr>
        <p:blipFill>
          <a:blip r:embed="rId4"/>
          <a:stretch>
            <a:fillRect/>
          </a:stretch>
        </p:blipFill>
        <p:spPr>
          <a:xfrm>
            <a:off x="326043" y="2187409"/>
            <a:ext cx="3067533" cy="1599831"/>
          </a:xfrm>
          <a:prstGeom prst="rect">
            <a:avLst/>
          </a:prstGeom>
        </p:spPr>
      </p:pic>
      <p:pic>
        <p:nvPicPr>
          <p:cNvPr id="7" name="Picture 6">
            <a:extLst>
              <a:ext uri="{FF2B5EF4-FFF2-40B4-BE49-F238E27FC236}">
                <a16:creationId xmlns:a16="http://schemas.microsoft.com/office/drawing/2014/main" id="{49AFDA01-8ED0-3EE2-76E9-531C5A66C832}"/>
              </a:ext>
            </a:extLst>
          </p:cNvPr>
          <p:cNvPicPr>
            <a:picLocks noChangeAspect="1"/>
          </p:cNvPicPr>
          <p:nvPr/>
        </p:nvPicPr>
        <p:blipFill>
          <a:blip r:embed="rId5"/>
          <a:stretch>
            <a:fillRect/>
          </a:stretch>
        </p:blipFill>
        <p:spPr>
          <a:xfrm>
            <a:off x="398790" y="4158671"/>
            <a:ext cx="2878244" cy="2164972"/>
          </a:xfrm>
          <a:prstGeom prst="rect">
            <a:avLst/>
          </a:prstGeom>
        </p:spPr>
      </p:pic>
      <p:sp>
        <p:nvSpPr>
          <p:cNvPr id="8" name="TextBox 7">
            <a:extLst>
              <a:ext uri="{FF2B5EF4-FFF2-40B4-BE49-F238E27FC236}">
                <a16:creationId xmlns:a16="http://schemas.microsoft.com/office/drawing/2014/main" id="{6D7F5034-B194-8C90-0F97-ECDD60A90003}"/>
              </a:ext>
            </a:extLst>
          </p:cNvPr>
          <p:cNvSpPr txBox="1"/>
          <p:nvPr/>
        </p:nvSpPr>
        <p:spPr>
          <a:xfrm>
            <a:off x="863447" y="3697006"/>
            <a:ext cx="1483996" cy="461665"/>
          </a:xfrm>
          <a:prstGeom prst="rect">
            <a:avLst/>
          </a:prstGeom>
          <a:noFill/>
        </p:spPr>
        <p:txBody>
          <a:bodyPr wrap="none" rtlCol="0">
            <a:spAutoFit/>
          </a:bodyPr>
          <a:lstStyle/>
          <a:p>
            <a:r>
              <a:rPr lang="en-US" sz="2400" dirty="0" err="1">
                <a:solidFill>
                  <a:srgbClr val="FFFF00"/>
                </a:solidFill>
              </a:rPr>
              <a:t>EoS</a:t>
            </a:r>
            <a:r>
              <a:rPr lang="en-US" sz="2400" dirty="0">
                <a:solidFill>
                  <a:srgbClr val="FFFF00"/>
                </a:solidFill>
              </a:rPr>
              <a:t>-meter</a:t>
            </a:r>
          </a:p>
        </p:txBody>
      </p:sp>
      <p:sp>
        <p:nvSpPr>
          <p:cNvPr id="9" name="TextBox 8">
            <a:extLst>
              <a:ext uri="{FF2B5EF4-FFF2-40B4-BE49-F238E27FC236}">
                <a16:creationId xmlns:a16="http://schemas.microsoft.com/office/drawing/2014/main" id="{DA568E39-9FF5-88BF-1EAB-8BA63143E582}"/>
              </a:ext>
            </a:extLst>
          </p:cNvPr>
          <p:cNvSpPr txBox="1"/>
          <p:nvPr/>
        </p:nvSpPr>
        <p:spPr>
          <a:xfrm>
            <a:off x="6692351" y="1079203"/>
            <a:ext cx="5586209" cy="461665"/>
          </a:xfrm>
          <a:prstGeom prst="rect">
            <a:avLst/>
          </a:prstGeom>
          <a:noFill/>
        </p:spPr>
        <p:txBody>
          <a:bodyPr wrap="none" rtlCol="0">
            <a:spAutoFit/>
          </a:bodyPr>
          <a:lstStyle/>
          <a:p>
            <a:r>
              <a:rPr lang="en-US" sz="2400" dirty="0">
                <a:solidFill>
                  <a:srgbClr val="FFFFFF"/>
                </a:solidFill>
              </a:rPr>
              <a:t>DCNN (Deep convolutional neural network)</a:t>
            </a:r>
          </a:p>
        </p:txBody>
      </p:sp>
      <p:pic>
        <p:nvPicPr>
          <p:cNvPr id="11" name="Picture 10" descr="Graphical user interface, application&#10;&#10;Description automatically generated">
            <a:extLst>
              <a:ext uri="{FF2B5EF4-FFF2-40B4-BE49-F238E27FC236}">
                <a16:creationId xmlns:a16="http://schemas.microsoft.com/office/drawing/2014/main" id="{517C8F21-44C9-ED9A-A3E6-E126BD21E2D6}"/>
              </a:ext>
            </a:extLst>
          </p:cNvPr>
          <p:cNvPicPr>
            <a:picLocks noChangeAspect="1"/>
          </p:cNvPicPr>
          <p:nvPr/>
        </p:nvPicPr>
        <p:blipFill>
          <a:blip r:embed="rId6"/>
          <a:stretch>
            <a:fillRect/>
          </a:stretch>
        </p:blipFill>
        <p:spPr>
          <a:xfrm>
            <a:off x="6247169" y="2362650"/>
            <a:ext cx="5483313" cy="3575673"/>
          </a:xfrm>
          <a:prstGeom prst="rect">
            <a:avLst/>
          </a:prstGeom>
        </p:spPr>
      </p:pic>
      <p:sp>
        <p:nvSpPr>
          <p:cNvPr id="12" name="TextBox 11">
            <a:extLst>
              <a:ext uri="{FF2B5EF4-FFF2-40B4-BE49-F238E27FC236}">
                <a16:creationId xmlns:a16="http://schemas.microsoft.com/office/drawing/2014/main" id="{6664AC4A-B94F-3B0D-D9FD-FDE9FC98CF1A}"/>
              </a:ext>
            </a:extLst>
          </p:cNvPr>
          <p:cNvSpPr txBox="1"/>
          <p:nvPr/>
        </p:nvSpPr>
        <p:spPr>
          <a:xfrm>
            <a:off x="6247168" y="5875926"/>
            <a:ext cx="5828199" cy="369332"/>
          </a:xfrm>
          <a:prstGeom prst="rect">
            <a:avLst/>
          </a:prstGeom>
          <a:noFill/>
        </p:spPr>
        <p:txBody>
          <a:bodyPr wrap="none" rtlCol="0">
            <a:spAutoFit/>
          </a:bodyPr>
          <a:lstStyle/>
          <a:p>
            <a:r>
              <a:rPr lang="en-US" dirty="0">
                <a:solidFill>
                  <a:schemeClr val="bg1"/>
                </a:solidFill>
              </a:rPr>
              <a:t>Use jet imagine to predict jet energy loss &amp; initial prod point</a:t>
            </a:r>
          </a:p>
        </p:txBody>
      </p:sp>
      <p:sp>
        <p:nvSpPr>
          <p:cNvPr id="14" name="TextBox 13">
            <a:extLst>
              <a:ext uri="{FF2B5EF4-FFF2-40B4-BE49-F238E27FC236}">
                <a16:creationId xmlns:a16="http://schemas.microsoft.com/office/drawing/2014/main" id="{1F1E1B8F-F8E9-5573-65E8-798DE49DD028}"/>
              </a:ext>
            </a:extLst>
          </p:cNvPr>
          <p:cNvSpPr txBox="1"/>
          <p:nvPr/>
        </p:nvSpPr>
        <p:spPr>
          <a:xfrm>
            <a:off x="7082495" y="6244132"/>
            <a:ext cx="3443848" cy="369332"/>
          </a:xfrm>
          <a:prstGeom prst="rect">
            <a:avLst/>
          </a:prstGeom>
          <a:noFill/>
        </p:spPr>
        <p:txBody>
          <a:bodyPr wrap="square">
            <a:spAutoFit/>
          </a:bodyPr>
          <a:lstStyle/>
          <a:p>
            <a:r>
              <a:rPr lang="en-US" b="0" i="0" dirty="0">
                <a:solidFill>
                  <a:srgbClr val="FFD30F"/>
                </a:solidFill>
                <a:effectLst/>
                <a:latin typeface="-apple-system"/>
              </a:rPr>
              <a:t>e-Print: </a:t>
            </a:r>
            <a:r>
              <a:rPr lang="en-US" b="0" i="0" u="none" strike="noStrike" dirty="0">
                <a:solidFill>
                  <a:srgbClr val="FFD30F"/>
                </a:solidFill>
                <a:effectLst/>
                <a:latin typeface="-apple-system"/>
              </a:rPr>
              <a:t>2106.11271, </a:t>
            </a:r>
            <a:r>
              <a:rPr lang="en-US" b="0" i="0" dirty="0">
                <a:effectLst/>
                <a:latin typeface="-apple-system"/>
              </a:rPr>
              <a:t> </a:t>
            </a:r>
            <a:r>
              <a:rPr lang="en-US" b="0" i="0" u="none" strike="noStrike" dirty="0">
                <a:solidFill>
                  <a:srgbClr val="FFD30F"/>
                </a:solidFill>
                <a:effectLst/>
                <a:latin typeface="-apple-system"/>
              </a:rPr>
              <a:t>2012.07797</a:t>
            </a:r>
            <a:endParaRPr lang="en-US" b="0" i="0" dirty="0">
              <a:solidFill>
                <a:srgbClr val="FFD30F"/>
              </a:solidFill>
              <a:effectLst/>
              <a:latin typeface="-apple-system"/>
            </a:endParaRPr>
          </a:p>
        </p:txBody>
      </p:sp>
      <p:pic>
        <p:nvPicPr>
          <p:cNvPr id="16" name="Picture 15" descr="Diagram&#10;&#10;Description automatically generated">
            <a:extLst>
              <a:ext uri="{FF2B5EF4-FFF2-40B4-BE49-F238E27FC236}">
                <a16:creationId xmlns:a16="http://schemas.microsoft.com/office/drawing/2014/main" id="{0B79555D-599A-69DA-5DFB-059409FA520D}"/>
              </a:ext>
            </a:extLst>
          </p:cNvPr>
          <p:cNvPicPr>
            <a:picLocks noChangeAspect="1"/>
          </p:cNvPicPr>
          <p:nvPr/>
        </p:nvPicPr>
        <p:blipFill>
          <a:blip r:embed="rId7"/>
          <a:stretch>
            <a:fillRect/>
          </a:stretch>
        </p:blipFill>
        <p:spPr>
          <a:xfrm>
            <a:off x="3643017" y="2187409"/>
            <a:ext cx="2251007" cy="1674383"/>
          </a:xfrm>
          <a:prstGeom prst="rect">
            <a:avLst/>
          </a:prstGeom>
        </p:spPr>
      </p:pic>
      <p:pic>
        <p:nvPicPr>
          <p:cNvPr id="18" name="Picture 17" descr="Chart, line chart&#10;&#10;Description automatically generated">
            <a:extLst>
              <a:ext uri="{FF2B5EF4-FFF2-40B4-BE49-F238E27FC236}">
                <a16:creationId xmlns:a16="http://schemas.microsoft.com/office/drawing/2014/main" id="{1300E2BC-5D0E-B2F3-FE16-7BE1D305EE39}"/>
              </a:ext>
            </a:extLst>
          </p:cNvPr>
          <p:cNvPicPr>
            <a:picLocks noChangeAspect="1"/>
          </p:cNvPicPr>
          <p:nvPr/>
        </p:nvPicPr>
        <p:blipFill>
          <a:blip r:embed="rId8"/>
          <a:stretch>
            <a:fillRect/>
          </a:stretch>
        </p:blipFill>
        <p:spPr>
          <a:xfrm>
            <a:off x="3454608" y="4351757"/>
            <a:ext cx="2614987" cy="1878201"/>
          </a:xfrm>
          <a:prstGeom prst="rect">
            <a:avLst/>
          </a:prstGeom>
        </p:spPr>
      </p:pic>
      <p:sp>
        <p:nvSpPr>
          <p:cNvPr id="19" name="TextBox 18">
            <a:extLst>
              <a:ext uri="{FF2B5EF4-FFF2-40B4-BE49-F238E27FC236}">
                <a16:creationId xmlns:a16="http://schemas.microsoft.com/office/drawing/2014/main" id="{79443FA8-37DC-A5E0-B41E-EB8150E125F9}"/>
              </a:ext>
            </a:extLst>
          </p:cNvPr>
          <p:cNvSpPr txBox="1"/>
          <p:nvPr/>
        </p:nvSpPr>
        <p:spPr>
          <a:xfrm>
            <a:off x="4003254" y="3919655"/>
            <a:ext cx="1610313" cy="461665"/>
          </a:xfrm>
          <a:prstGeom prst="rect">
            <a:avLst/>
          </a:prstGeom>
          <a:noFill/>
        </p:spPr>
        <p:txBody>
          <a:bodyPr wrap="none" rtlCol="0">
            <a:spAutoFit/>
          </a:bodyPr>
          <a:lstStyle/>
          <a:p>
            <a:r>
              <a:rPr lang="en-US" sz="2400" dirty="0">
                <a:solidFill>
                  <a:srgbClr val="FFFF00"/>
                </a:solidFill>
              </a:rPr>
              <a:t>CME-meter</a:t>
            </a:r>
          </a:p>
        </p:txBody>
      </p:sp>
      <p:graphicFrame>
        <p:nvGraphicFramePr>
          <p:cNvPr id="20" name="Table 19">
            <a:extLst>
              <a:ext uri="{FF2B5EF4-FFF2-40B4-BE49-F238E27FC236}">
                <a16:creationId xmlns:a16="http://schemas.microsoft.com/office/drawing/2014/main" id="{B13A3E53-BA90-C097-ADC2-F3446794DC43}"/>
              </a:ext>
            </a:extLst>
          </p:cNvPr>
          <p:cNvGraphicFramePr>
            <a:graphicFrameLocks noGrp="1"/>
          </p:cNvGraphicFramePr>
          <p:nvPr>
            <p:extLst>
              <p:ext uri="{D42A27DB-BD31-4B8C-83A1-F6EECF244321}">
                <p14:modId xmlns:p14="http://schemas.microsoft.com/office/powerpoint/2010/main" val="3903221865"/>
              </p:ext>
            </p:extLst>
          </p:nvPr>
        </p:nvGraphicFramePr>
        <p:xfrm>
          <a:off x="3734186" y="6192672"/>
          <a:ext cx="2055830" cy="365760"/>
        </p:xfrm>
        <a:graphic>
          <a:graphicData uri="http://schemas.openxmlformats.org/drawingml/2006/table">
            <a:tbl>
              <a:tblPr/>
              <a:tblGrid>
                <a:gridCol w="2055830">
                  <a:extLst>
                    <a:ext uri="{9D8B030D-6E8A-4147-A177-3AD203B41FA5}">
                      <a16:colId xmlns:a16="http://schemas.microsoft.com/office/drawing/2014/main" val="3023926004"/>
                    </a:ext>
                  </a:extLst>
                </a:gridCol>
              </a:tblGrid>
              <a:tr h="0">
                <a:tc>
                  <a:txBody>
                    <a:bodyPr/>
                    <a:lstStyle/>
                    <a:p>
                      <a:pPr fontAlgn="t"/>
                      <a:r>
                        <a:rPr lang="en-US" b="0" u="none" strike="noStrike" dirty="0">
                          <a:solidFill>
                            <a:srgbClr val="FFD30F"/>
                          </a:solidFill>
                          <a:effectLst/>
                        </a:rPr>
                        <a:t>e-Print: 2105.13761</a:t>
                      </a:r>
                      <a:endParaRPr lang="en-US" dirty="0">
                        <a:solidFill>
                          <a:srgbClr val="FFD30F"/>
                        </a:solidFill>
                        <a:effectLst/>
                      </a:endParaRPr>
                    </a:p>
                  </a:txBody>
                  <a:tcPr marR="61913">
                    <a:lnL>
                      <a:noFill/>
                    </a:lnL>
                    <a:lnR>
                      <a:noFill/>
                    </a:lnR>
                    <a:lnT>
                      <a:noFill/>
                    </a:lnT>
                    <a:lnB>
                      <a:noFill/>
                    </a:lnB>
                    <a:noFill/>
                  </a:tcPr>
                </a:tc>
                <a:extLst>
                  <a:ext uri="{0D108BD9-81ED-4DB2-BD59-A6C34878D82A}">
                    <a16:rowId xmlns:a16="http://schemas.microsoft.com/office/drawing/2014/main" val="1661080148"/>
                  </a:ext>
                </a:extLst>
              </a:tr>
            </a:tbl>
          </a:graphicData>
        </a:graphic>
      </p:graphicFrame>
      <p:sp>
        <p:nvSpPr>
          <p:cNvPr id="22" name="TextBox 21">
            <a:extLst>
              <a:ext uri="{FF2B5EF4-FFF2-40B4-BE49-F238E27FC236}">
                <a16:creationId xmlns:a16="http://schemas.microsoft.com/office/drawing/2014/main" id="{79AE64AC-681A-6127-504A-CD619E329B99}"/>
              </a:ext>
            </a:extLst>
          </p:cNvPr>
          <p:cNvSpPr txBox="1"/>
          <p:nvPr/>
        </p:nvSpPr>
        <p:spPr>
          <a:xfrm>
            <a:off x="1331753" y="6232792"/>
            <a:ext cx="2055830" cy="369332"/>
          </a:xfrm>
          <a:prstGeom prst="rect">
            <a:avLst/>
          </a:prstGeom>
          <a:noFill/>
        </p:spPr>
        <p:txBody>
          <a:bodyPr wrap="square">
            <a:spAutoFit/>
          </a:bodyPr>
          <a:lstStyle/>
          <a:p>
            <a:pPr algn="l"/>
            <a:r>
              <a:rPr lang="en-US" b="0" i="0" dirty="0">
                <a:solidFill>
                  <a:srgbClr val="FFD30F"/>
                </a:solidFill>
                <a:effectLst/>
                <a:latin typeface="-apple-system"/>
              </a:rPr>
              <a:t>e-Print: </a:t>
            </a:r>
            <a:r>
              <a:rPr lang="en-US" b="0" i="0" u="none" strike="noStrike" dirty="0">
                <a:solidFill>
                  <a:srgbClr val="FFD30F"/>
                </a:solidFill>
                <a:effectLst/>
                <a:latin typeface="-apple-system"/>
              </a:rPr>
              <a:t>1612.04262</a:t>
            </a:r>
            <a:endParaRPr lang="en-US" b="0" i="0" dirty="0">
              <a:solidFill>
                <a:srgbClr val="FFD30F"/>
              </a:solidFill>
              <a:effectLst/>
              <a:latin typeface="-apple-system"/>
            </a:endParaRPr>
          </a:p>
        </p:txBody>
      </p:sp>
      <p:sp>
        <p:nvSpPr>
          <p:cNvPr id="3" name="TextBox 2">
            <a:extLst>
              <a:ext uri="{FF2B5EF4-FFF2-40B4-BE49-F238E27FC236}">
                <a16:creationId xmlns:a16="http://schemas.microsoft.com/office/drawing/2014/main" id="{43878EEF-D2D5-2C75-CCBE-81852FC9480C}"/>
              </a:ext>
            </a:extLst>
          </p:cNvPr>
          <p:cNvSpPr txBox="1"/>
          <p:nvPr/>
        </p:nvSpPr>
        <p:spPr>
          <a:xfrm>
            <a:off x="8034869" y="1806536"/>
            <a:ext cx="2252796" cy="461665"/>
          </a:xfrm>
          <a:prstGeom prst="rect">
            <a:avLst/>
          </a:prstGeom>
          <a:noFill/>
        </p:spPr>
        <p:txBody>
          <a:bodyPr wrap="none" rtlCol="0">
            <a:spAutoFit/>
          </a:bodyPr>
          <a:lstStyle/>
          <a:p>
            <a:r>
              <a:rPr lang="en-US" sz="2400" dirty="0">
                <a:solidFill>
                  <a:srgbClr val="FFFF00"/>
                </a:solidFill>
              </a:rPr>
              <a:t>Jet-</a:t>
            </a:r>
            <a:r>
              <a:rPr lang="en-US" sz="2400" dirty="0" err="1">
                <a:solidFill>
                  <a:srgbClr val="FFFF00"/>
                </a:solidFill>
              </a:rPr>
              <a:t>tomographer</a:t>
            </a:r>
            <a:endParaRPr lang="en-US" sz="2400" dirty="0">
              <a:solidFill>
                <a:srgbClr val="FFFF00"/>
              </a:solidFill>
            </a:endParaRPr>
          </a:p>
        </p:txBody>
      </p:sp>
    </p:spTree>
    <p:extLst>
      <p:ext uri="{BB962C8B-B14F-4D97-AF65-F5344CB8AC3E}">
        <p14:creationId xmlns:p14="http://schemas.microsoft.com/office/powerpoint/2010/main" val="1087257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448D216F-E77B-21ED-E6F7-CF938D12FFB1}"/>
              </a:ext>
            </a:extLst>
          </p:cNvPr>
          <p:cNvPicPr>
            <a:picLocks noChangeAspect="1"/>
          </p:cNvPicPr>
          <p:nvPr/>
        </p:nvPicPr>
        <p:blipFill>
          <a:blip r:embed="rId3"/>
          <a:stretch>
            <a:fillRect/>
          </a:stretch>
        </p:blipFill>
        <p:spPr>
          <a:xfrm>
            <a:off x="3702137" y="1260449"/>
            <a:ext cx="6770098" cy="5011491"/>
          </a:xfrm>
          <a:prstGeom prst="rect">
            <a:avLst/>
          </a:prstGeom>
        </p:spPr>
      </p:pic>
      <p:sp>
        <p:nvSpPr>
          <p:cNvPr id="2" name="Title 1">
            <a:extLst>
              <a:ext uri="{FF2B5EF4-FFF2-40B4-BE49-F238E27FC236}">
                <a16:creationId xmlns:a16="http://schemas.microsoft.com/office/drawing/2014/main" id="{10B30859-A0AC-3841-A111-4B2CF74F34FD}"/>
              </a:ext>
            </a:extLst>
          </p:cNvPr>
          <p:cNvSpPr>
            <a:spLocks noGrp="1"/>
          </p:cNvSpPr>
          <p:nvPr>
            <p:ph type="title"/>
          </p:nvPr>
        </p:nvSpPr>
        <p:spPr/>
        <p:txBody>
          <a:bodyPr/>
          <a:lstStyle/>
          <a:p>
            <a:r>
              <a:rPr lang="en-US" dirty="0"/>
              <a:t>Deep learning assisted jet tomography</a:t>
            </a:r>
          </a:p>
        </p:txBody>
      </p:sp>
      <p:sp>
        <p:nvSpPr>
          <p:cNvPr id="4" name="Slide Number Placeholder 3">
            <a:extLst>
              <a:ext uri="{FF2B5EF4-FFF2-40B4-BE49-F238E27FC236}">
                <a16:creationId xmlns:a16="http://schemas.microsoft.com/office/drawing/2014/main" id="{225FC33A-8349-DA41-BEF9-D60FB8D8E2AE}"/>
              </a:ext>
            </a:extLst>
          </p:cNvPr>
          <p:cNvSpPr>
            <a:spLocks noGrp="1"/>
          </p:cNvSpPr>
          <p:nvPr>
            <p:ph type="sldNum" sz="quarter" idx="12"/>
          </p:nvPr>
        </p:nvSpPr>
        <p:spPr/>
        <p:txBody>
          <a:bodyPr/>
          <a:lstStyle/>
          <a:p>
            <a:fld id="{1B9BAA04-AEB2-8147-AF42-90F4B815825D}" type="slidenum">
              <a:rPr lang="en-US" smtClean="0"/>
              <a:pPr/>
              <a:t>22</a:t>
            </a:fld>
            <a:endParaRPr lang="en-US"/>
          </a:p>
        </p:txBody>
      </p:sp>
      <p:sp>
        <p:nvSpPr>
          <p:cNvPr id="7" name="TextBox 6">
            <a:extLst>
              <a:ext uri="{FF2B5EF4-FFF2-40B4-BE49-F238E27FC236}">
                <a16:creationId xmlns:a16="http://schemas.microsoft.com/office/drawing/2014/main" id="{FF98F55E-14BC-4841-BEA2-914416C5DB34}"/>
              </a:ext>
            </a:extLst>
          </p:cNvPr>
          <p:cNvSpPr txBox="1"/>
          <p:nvPr/>
        </p:nvSpPr>
        <p:spPr>
          <a:xfrm>
            <a:off x="199508" y="5681672"/>
            <a:ext cx="3468514" cy="646331"/>
          </a:xfrm>
          <a:prstGeom prst="rect">
            <a:avLst/>
          </a:prstGeom>
          <a:noFill/>
        </p:spPr>
        <p:txBody>
          <a:bodyPr wrap="square" rtlCol="0">
            <a:spAutoFit/>
          </a:bodyPr>
          <a:lstStyle/>
          <a:p>
            <a:r>
              <a:rPr lang="en-US" dirty="0">
                <a:solidFill>
                  <a:srgbClr val="FFC000"/>
                </a:solidFill>
              </a:rPr>
              <a:t>Yang, He, Chen, </a:t>
            </a:r>
            <a:r>
              <a:rPr lang="en-US" dirty="0" err="1">
                <a:solidFill>
                  <a:srgbClr val="FFC000"/>
                </a:solidFill>
              </a:rPr>
              <a:t>Ke</a:t>
            </a:r>
            <a:r>
              <a:rPr lang="en-US" dirty="0">
                <a:solidFill>
                  <a:srgbClr val="FFC000"/>
                </a:solidFill>
              </a:rPr>
              <a:t>, Pang &amp; XNW, EPJC 83 (2023)652</a:t>
            </a:r>
          </a:p>
        </p:txBody>
      </p:sp>
      <p:cxnSp>
        <p:nvCxnSpPr>
          <p:cNvPr id="9" name="Straight Arrow Connector 8">
            <a:extLst>
              <a:ext uri="{FF2B5EF4-FFF2-40B4-BE49-F238E27FC236}">
                <a16:creationId xmlns:a16="http://schemas.microsoft.com/office/drawing/2014/main" id="{1EDE2E1B-5ECE-C549-A256-8BD8E61A8538}"/>
              </a:ext>
            </a:extLst>
          </p:cNvPr>
          <p:cNvCxnSpPr>
            <a:cxnSpLocks/>
          </p:cNvCxnSpPr>
          <p:nvPr/>
        </p:nvCxnSpPr>
        <p:spPr>
          <a:xfrm flipV="1">
            <a:off x="4784734" y="1376989"/>
            <a:ext cx="0" cy="4683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96B720D-6F18-904A-A79A-13BF5A29E8E2}"/>
              </a:ext>
            </a:extLst>
          </p:cNvPr>
          <p:cNvCxnSpPr>
            <a:cxnSpLocks/>
          </p:cNvCxnSpPr>
          <p:nvPr/>
        </p:nvCxnSpPr>
        <p:spPr>
          <a:xfrm flipV="1">
            <a:off x="6414569" y="1409965"/>
            <a:ext cx="0" cy="8326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6CCB7A2-1A38-7645-8EFF-E47A6FB4104E}"/>
              </a:ext>
            </a:extLst>
          </p:cNvPr>
          <p:cNvCxnSpPr>
            <a:cxnSpLocks/>
          </p:cNvCxnSpPr>
          <p:nvPr/>
        </p:nvCxnSpPr>
        <p:spPr>
          <a:xfrm flipV="1">
            <a:off x="7905105" y="1357926"/>
            <a:ext cx="0" cy="4683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D61A1D0-09E2-6F42-B843-6CF4FD7A8EB3}"/>
              </a:ext>
            </a:extLst>
          </p:cNvPr>
          <p:cNvCxnSpPr>
            <a:cxnSpLocks/>
          </p:cNvCxnSpPr>
          <p:nvPr/>
        </p:nvCxnSpPr>
        <p:spPr>
          <a:xfrm flipV="1">
            <a:off x="9530880" y="1311772"/>
            <a:ext cx="0" cy="7880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1980740-C9D1-E84E-B015-F152C9804634}"/>
              </a:ext>
            </a:extLst>
          </p:cNvPr>
          <p:cNvSpPr txBox="1"/>
          <p:nvPr/>
        </p:nvSpPr>
        <p:spPr>
          <a:xfrm>
            <a:off x="10634687" y="1503113"/>
            <a:ext cx="1329144" cy="646331"/>
          </a:xfrm>
          <a:prstGeom prst="rect">
            <a:avLst/>
          </a:prstGeom>
          <a:noFill/>
        </p:spPr>
        <p:txBody>
          <a:bodyPr wrap="square" rtlCol="0">
            <a:spAutoFit/>
          </a:bodyPr>
          <a:lstStyle/>
          <a:p>
            <a:r>
              <a:rPr lang="en-US" dirty="0">
                <a:solidFill>
                  <a:schemeClr val="bg1"/>
                </a:solidFill>
              </a:rPr>
              <a:t>DL network selection</a:t>
            </a:r>
          </a:p>
        </p:txBody>
      </p:sp>
      <p:sp>
        <p:nvSpPr>
          <p:cNvPr id="17" name="TextBox 16">
            <a:extLst>
              <a:ext uri="{FF2B5EF4-FFF2-40B4-BE49-F238E27FC236}">
                <a16:creationId xmlns:a16="http://schemas.microsoft.com/office/drawing/2014/main" id="{F3646108-93CB-1443-A833-5D094E3AB226}"/>
              </a:ext>
            </a:extLst>
          </p:cNvPr>
          <p:cNvSpPr txBox="1"/>
          <p:nvPr/>
        </p:nvSpPr>
        <p:spPr>
          <a:xfrm>
            <a:off x="10658359" y="2852865"/>
            <a:ext cx="1329144" cy="646331"/>
          </a:xfrm>
          <a:prstGeom prst="rect">
            <a:avLst/>
          </a:prstGeom>
          <a:noFill/>
        </p:spPr>
        <p:txBody>
          <a:bodyPr wrap="square" rtlCol="0">
            <a:spAutoFit/>
          </a:bodyPr>
          <a:lstStyle/>
          <a:p>
            <a:r>
              <a:rPr lang="en-US" dirty="0">
                <a:solidFill>
                  <a:schemeClr val="bg1"/>
                </a:solidFill>
              </a:rPr>
              <a:t>Actual distribution  </a:t>
            </a:r>
          </a:p>
        </p:txBody>
      </p:sp>
      <p:sp>
        <p:nvSpPr>
          <p:cNvPr id="18" name="TextBox 17">
            <a:extLst>
              <a:ext uri="{FF2B5EF4-FFF2-40B4-BE49-F238E27FC236}">
                <a16:creationId xmlns:a16="http://schemas.microsoft.com/office/drawing/2014/main" id="{BCA42B88-D1C8-6C44-9B0B-2569A10202D3}"/>
              </a:ext>
            </a:extLst>
          </p:cNvPr>
          <p:cNvSpPr txBox="1"/>
          <p:nvPr/>
        </p:nvSpPr>
        <p:spPr>
          <a:xfrm>
            <a:off x="10606142" y="4966959"/>
            <a:ext cx="1585858" cy="646331"/>
          </a:xfrm>
          <a:prstGeom prst="rect">
            <a:avLst/>
          </a:prstGeom>
          <a:noFill/>
        </p:spPr>
        <p:txBody>
          <a:bodyPr wrap="square" rtlCol="0">
            <a:spAutoFit/>
          </a:bodyPr>
          <a:lstStyle/>
          <a:p>
            <a:r>
              <a:rPr lang="en-US" dirty="0">
                <a:solidFill>
                  <a:schemeClr val="bg1"/>
                </a:solidFill>
                <a:latin typeface="Symbol" pitchFamily="2" charset="2"/>
              </a:rPr>
              <a:t>g</a:t>
            </a:r>
            <a:r>
              <a:rPr lang="en-US" dirty="0">
                <a:solidFill>
                  <a:schemeClr val="bg1"/>
                </a:solidFill>
              </a:rPr>
              <a:t>-soft hadron correlation</a:t>
            </a:r>
          </a:p>
        </p:txBody>
      </p:sp>
      <p:pic>
        <p:nvPicPr>
          <p:cNvPr id="10" name="Picture 9" descr="Diagram, schematic&#10;&#10;Description automatically generated">
            <a:extLst>
              <a:ext uri="{FF2B5EF4-FFF2-40B4-BE49-F238E27FC236}">
                <a16:creationId xmlns:a16="http://schemas.microsoft.com/office/drawing/2014/main" id="{A14A6A12-2F69-C1A0-5D87-F36316C76FAF}"/>
              </a:ext>
            </a:extLst>
          </p:cNvPr>
          <p:cNvPicPr>
            <a:picLocks noChangeAspect="1"/>
          </p:cNvPicPr>
          <p:nvPr/>
        </p:nvPicPr>
        <p:blipFill>
          <a:blip r:embed="rId4"/>
          <a:stretch>
            <a:fillRect/>
          </a:stretch>
        </p:blipFill>
        <p:spPr>
          <a:xfrm>
            <a:off x="361960" y="2365511"/>
            <a:ext cx="3143610" cy="3316161"/>
          </a:xfrm>
          <a:prstGeom prst="rect">
            <a:avLst/>
          </a:prstGeom>
        </p:spPr>
      </p:pic>
      <p:sp>
        <p:nvSpPr>
          <p:cNvPr id="12" name="TextBox 11">
            <a:extLst>
              <a:ext uri="{FF2B5EF4-FFF2-40B4-BE49-F238E27FC236}">
                <a16:creationId xmlns:a16="http://schemas.microsoft.com/office/drawing/2014/main" id="{9A9FC5AC-C790-1D1C-4DAD-44D6E9BAA4FD}"/>
              </a:ext>
            </a:extLst>
          </p:cNvPr>
          <p:cNvSpPr txBox="1"/>
          <p:nvPr/>
        </p:nvSpPr>
        <p:spPr>
          <a:xfrm>
            <a:off x="185402" y="1614509"/>
            <a:ext cx="3482620" cy="461665"/>
          </a:xfrm>
          <a:prstGeom prst="rect">
            <a:avLst/>
          </a:prstGeom>
          <a:noFill/>
        </p:spPr>
        <p:txBody>
          <a:bodyPr wrap="none" rtlCol="0">
            <a:spAutoFit/>
          </a:bodyPr>
          <a:lstStyle/>
          <a:p>
            <a:r>
              <a:rPr lang="en-US" sz="2400" dirty="0">
                <a:solidFill>
                  <a:srgbClr val="FFFFFF"/>
                </a:solidFill>
              </a:rPr>
              <a:t>PCN (point cloud network)</a:t>
            </a:r>
          </a:p>
        </p:txBody>
      </p:sp>
    </p:spTree>
    <p:extLst>
      <p:ext uri="{BB962C8B-B14F-4D97-AF65-F5344CB8AC3E}">
        <p14:creationId xmlns:p14="http://schemas.microsoft.com/office/powerpoint/2010/main" val="770361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DD1DE5F-AB4B-B749-A1F9-1AF60576C5DD}"/>
              </a:ext>
            </a:extLst>
          </p:cNvPr>
          <p:cNvGrpSpPr/>
          <p:nvPr/>
        </p:nvGrpSpPr>
        <p:grpSpPr>
          <a:xfrm>
            <a:off x="296091" y="379202"/>
            <a:ext cx="2602637" cy="1864490"/>
            <a:chOff x="5642879" y="792104"/>
            <a:chExt cx="2740920" cy="2041111"/>
          </a:xfrm>
        </p:grpSpPr>
        <p:sp>
          <p:nvSpPr>
            <p:cNvPr id="7" name="Oval 6">
              <a:extLst>
                <a:ext uri="{FF2B5EF4-FFF2-40B4-BE49-F238E27FC236}">
                  <a16:creationId xmlns:a16="http://schemas.microsoft.com/office/drawing/2014/main" id="{C9132ACA-2373-EA42-834F-1AA1A255886A}"/>
                </a:ext>
              </a:extLst>
            </p:cNvPr>
            <p:cNvSpPr/>
            <p:nvPr/>
          </p:nvSpPr>
          <p:spPr>
            <a:xfrm rot="2548513">
              <a:off x="6456157" y="1155906"/>
              <a:ext cx="1676107" cy="1677309"/>
            </a:xfrm>
            <a:prstGeom prst="ellipse">
              <a:avLst/>
            </a:prstGeom>
            <a:gradFill>
              <a:gsLst>
                <a:gs pos="0">
                  <a:srgbClr val="9CD0CB">
                    <a:lumMod val="62000"/>
                    <a:alpha val="60000"/>
                  </a:srgbClr>
                </a:gs>
                <a:gs pos="100000">
                  <a:srgbClr val="FFB53D">
                    <a:alpha val="51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64BA9C-69F0-7044-B051-1AA1322A5A79}"/>
                </a:ext>
              </a:extLst>
            </p:cNvPr>
            <p:cNvSpPr/>
            <p:nvPr/>
          </p:nvSpPr>
          <p:spPr>
            <a:xfrm rot="2233025">
              <a:off x="6986777" y="1422143"/>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F93A92-5C30-494D-A285-7B6DBF580666}"/>
                </a:ext>
              </a:extLst>
            </p:cNvPr>
            <p:cNvSpPr/>
            <p:nvPr/>
          </p:nvSpPr>
          <p:spPr>
            <a:xfrm rot="2848237">
              <a:off x="7196620" y="1591198"/>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C69F873-EBC5-504F-81AB-82636EA8ECF4}"/>
                </a:ext>
              </a:extLst>
            </p:cNvPr>
            <p:cNvSpPr/>
            <p:nvPr/>
          </p:nvSpPr>
          <p:spPr>
            <a:xfrm rot="2233025">
              <a:off x="6618784" y="1412492"/>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AD685531-27BE-0C43-B89F-D425DAE3F957}"/>
                </a:ext>
              </a:extLst>
            </p:cNvPr>
            <p:cNvSpPr/>
            <p:nvPr/>
          </p:nvSpPr>
          <p:spPr>
            <a:xfrm rot="2233025">
              <a:off x="7198649" y="1387487"/>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BFBA6306-C3D1-8A40-959A-BDF1FED332D4}"/>
                </a:ext>
              </a:extLst>
            </p:cNvPr>
            <p:cNvSpPr/>
            <p:nvPr/>
          </p:nvSpPr>
          <p:spPr>
            <a:xfrm rot="2233025">
              <a:off x="6923133" y="1617737"/>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86E0DD8B-210D-D548-B55A-AB2AF8330DE1}"/>
                </a:ext>
              </a:extLst>
            </p:cNvPr>
            <p:cNvSpPr/>
            <p:nvPr/>
          </p:nvSpPr>
          <p:spPr>
            <a:xfrm rot="2233025">
              <a:off x="6489993" y="1736044"/>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B75BF7D9-5D37-2248-9DBF-8DD3424AF001}"/>
                </a:ext>
              </a:extLst>
            </p:cNvPr>
            <p:cNvSpPr/>
            <p:nvPr/>
          </p:nvSpPr>
          <p:spPr>
            <a:xfrm rot="2233025">
              <a:off x="6837788" y="2091800"/>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4AA2CFC8-402A-FE42-9E9B-653A99496A18}"/>
                </a:ext>
              </a:extLst>
            </p:cNvPr>
            <p:cNvSpPr/>
            <p:nvPr/>
          </p:nvSpPr>
          <p:spPr>
            <a:xfrm rot="2233025">
              <a:off x="7473368" y="1924795"/>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A345CFD-FB1F-AD4B-9022-F88C90A777F0}"/>
                </a:ext>
              </a:extLst>
            </p:cNvPr>
            <p:cNvSpPr/>
            <p:nvPr/>
          </p:nvSpPr>
          <p:spPr>
            <a:xfrm rot="2233025">
              <a:off x="6815007" y="1881725"/>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51A1DA3-5814-7D4C-97CB-684987A0D2E3}"/>
                </a:ext>
              </a:extLst>
            </p:cNvPr>
            <p:cNvSpPr/>
            <p:nvPr/>
          </p:nvSpPr>
          <p:spPr>
            <a:xfrm rot="2233025">
              <a:off x="7250281" y="2130529"/>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394E3DB7-7DB0-2143-877A-B3B1A3D4F326}"/>
                </a:ext>
              </a:extLst>
            </p:cNvPr>
            <p:cNvSpPr/>
            <p:nvPr/>
          </p:nvSpPr>
          <p:spPr>
            <a:xfrm rot="2233025">
              <a:off x="7815346" y="2118042"/>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4F5D095F-C9EA-804E-A6C7-468A6C3C4066}"/>
                </a:ext>
              </a:extLst>
            </p:cNvPr>
            <p:cNvSpPr/>
            <p:nvPr/>
          </p:nvSpPr>
          <p:spPr>
            <a:xfrm rot="2233025">
              <a:off x="6792381" y="2390136"/>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4454685A-F860-6043-BAF0-34A078D79F1F}"/>
                </a:ext>
              </a:extLst>
            </p:cNvPr>
            <p:cNvSpPr/>
            <p:nvPr/>
          </p:nvSpPr>
          <p:spPr>
            <a:xfrm rot="2233025">
              <a:off x="7627464" y="2249484"/>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2B9057EB-DFB7-094D-B5A7-1A697645E6F0}"/>
                </a:ext>
              </a:extLst>
            </p:cNvPr>
            <p:cNvSpPr/>
            <p:nvPr/>
          </p:nvSpPr>
          <p:spPr>
            <a:xfrm rot="2233025">
              <a:off x="7169564" y="2516847"/>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13AE534-EE73-0B48-BDC8-78E1F37B6C5C}"/>
                </a:ext>
              </a:extLst>
            </p:cNvPr>
            <p:cNvSpPr/>
            <p:nvPr/>
          </p:nvSpPr>
          <p:spPr>
            <a:xfrm rot="2233025">
              <a:off x="7706445" y="1865075"/>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633CE8DB-752E-F04E-B16F-1AEC58620470}"/>
                </a:ext>
              </a:extLst>
            </p:cNvPr>
            <p:cNvSpPr/>
            <p:nvPr/>
          </p:nvSpPr>
          <p:spPr>
            <a:xfrm rot="2848237">
              <a:off x="6639135" y="1669457"/>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7F2B4EF2-15B5-B345-BF55-D92592479206}"/>
                </a:ext>
              </a:extLst>
            </p:cNvPr>
            <p:cNvSpPr/>
            <p:nvPr/>
          </p:nvSpPr>
          <p:spPr>
            <a:xfrm rot="2848237">
              <a:off x="6544222" y="1946095"/>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65121042-62B4-2C45-B68D-D2F68F3AD036}"/>
                </a:ext>
              </a:extLst>
            </p:cNvPr>
            <p:cNvSpPr/>
            <p:nvPr/>
          </p:nvSpPr>
          <p:spPr>
            <a:xfrm rot="2848237">
              <a:off x="6613845" y="2214558"/>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D06BAF2-7EED-664B-8C20-19C5415B7E39}"/>
                </a:ext>
              </a:extLst>
            </p:cNvPr>
            <p:cNvSpPr/>
            <p:nvPr/>
          </p:nvSpPr>
          <p:spPr>
            <a:xfrm rot="2848237">
              <a:off x="7105209" y="1949888"/>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E083D12-6C13-B345-A6FC-3517A2774B2F}"/>
                </a:ext>
              </a:extLst>
            </p:cNvPr>
            <p:cNvSpPr/>
            <p:nvPr/>
          </p:nvSpPr>
          <p:spPr>
            <a:xfrm rot="2848237">
              <a:off x="7061495" y="2325008"/>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1B8EEAE-FABF-6540-A2E4-9865389409AE}"/>
                </a:ext>
              </a:extLst>
            </p:cNvPr>
            <p:cNvSpPr/>
            <p:nvPr/>
          </p:nvSpPr>
          <p:spPr>
            <a:xfrm rot="2848237">
              <a:off x="7513099" y="1671819"/>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78B427F6-E2DA-F04E-BC14-804AB9A81D3B}"/>
                </a:ext>
              </a:extLst>
            </p:cNvPr>
            <p:cNvSpPr/>
            <p:nvPr/>
          </p:nvSpPr>
          <p:spPr>
            <a:xfrm rot="2848237">
              <a:off x="7305895" y="1245707"/>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36C2399D-5BE7-A945-9E99-F5CCF36BD8B6}"/>
                </a:ext>
              </a:extLst>
            </p:cNvPr>
            <p:cNvSpPr/>
            <p:nvPr/>
          </p:nvSpPr>
          <p:spPr>
            <a:xfrm rot="2848237">
              <a:off x="6928870" y="2497192"/>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6CF2A1EC-67BE-8248-9B41-AFE2F55FA559}"/>
                </a:ext>
              </a:extLst>
            </p:cNvPr>
            <p:cNvSpPr/>
            <p:nvPr/>
          </p:nvSpPr>
          <p:spPr>
            <a:xfrm rot="2848237">
              <a:off x="7701694" y="1428190"/>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3CE8FF9-2138-184D-BD69-E38865971B01}"/>
                </a:ext>
              </a:extLst>
            </p:cNvPr>
            <p:cNvSpPr/>
            <p:nvPr/>
          </p:nvSpPr>
          <p:spPr>
            <a:xfrm rot="2848237">
              <a:off x="7424375" y="2394442"/>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0CF5BCF6-3D09-0E44-A0BA-0A2F2A097C7E}"/>
                </a:ext>
              </a:extLst>
            </p:cNvPr>
            <p:cNvSpPr/>
            <p:nvPr/>
          </p:nvSpPr>
          <p:spPr>
            <a:xfrm rot="2848237">
              <a:off x="6932054" y="1188779"/>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E35C223A-73C2-C440-A944-EFCF1AE14DD3}"/>
                </a:ext>
              </a:extLst>
            </p:cNvPr>
            <p:cNvSpPr/>
            <p:nvPr/>
          </p:nvSpPr>
          <p:spPr>
            <a:xfrm rot="2233025">
              <a:off x="7790542" y="1682416"/>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828A743-C696-6A43-B955-14BE67E46FD7}"/>
                </a:ext>
              </a:extLst>
            </p:cNvPr>
            <p:cNvSpPr/>
            <p:nvPr/>
          </p:nvSpPr>
          <p:spPr>
            <a:xfrm rot="2233025">
              <a:off x="7567551" y="2010131"/>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AFD16C83-A38C-354F-B72C-6963EDFEBFA0}"/>
                </a:ext>
              </a:extLst>
            </p:cNvPr>
            <p:cNvSpPr/>
            <p:nvPr/>
          </p:nvSpPr>
          <p:spPr>
            <a:xfrm rot="2233025">
              <a:off x="7418583" y="2520708"/>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68E7220-2DC8-B54D-948D-9F18071CFC17}"/>
                </a:ext>
              </a:extLst>
            </p:cNvPr>
            <p:cNvSpPr/>
            <p:nvPr/>
          </p:nvSpPr>
          <p:spPr>
            <a:xfrm rot="2233025">
              <a:off x="6734425" y="1357562"/>
              <a:ext cx="257453" cy="251955"/>
            </a:xfrm>
            <a:prstGeom prst="ellipse">
              <a:avLst/>
            </a:prstGeom>
            <a:gradFill>
              <a:gsLst>
                <a:gs pos="50000">
                  <a:srgbClr val="00B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B305C0F-2D4F-1049-8CB8-934F2814BED3}"/>
                </a:ext>
              </a:extLst>
            </p:cNvPr>
            <p:cNvSpPr/>
            <p:nvPr/>
          </p:nvSpPr>
          <p:spPr>
            <a:xfrm rot="2233025">
              <a:off x="7350683" y="1813162"/>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734402E-FC80-C744-8359-7C0B942B6C5D}"/>
                </a:ext>
              </a:extLst>
            </p:cNvPr>
            <p:cNvSpPr/>
            <p:nvPr/>
          </p:nvSpPr>
          <p:spPr>
            <a:xfrm rot="2848237">
              <a:off x="7359855" y="1475192"/>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6DC2FDC-25D8-6846-9FBF-F9B1137D21F9}"/>
                </a:ext>
              </a:extLst>
            </p:cNvPr>
            <p:cNvSpPr/>
            <p:nvPr/>
          </p:nvSpPr>
          <p:spPr>
            <a:xfrm rot="2848237">
              <a:off x="7367136" y="1864335"/>
              <a:ext cx="258269" cy="248101"/>
            </a:xfrm>
            <a:prstGeom prst="ellipse">
              <a:avLst/>
            </a:prstGeom>
            <a:gradFill>
              <a:gsLst>
                <a:gs pos="52000">
                  <a:srgbClr val="BC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8B6DE5A-6553-994B-85F4-7EE36F37C157}"/>
                </a:ext>
              </a:extLst>
            </p:cNvPr>
            <p:cNvSpPr/>
            <p:nvPr/>
          </p:nvSpPr>
          <p:spPr>
            <a:xfrm rot="2848237">
              <a:off x="7362114" y="2071032"/>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690D8221-78E7-754E-8768-0D574EA960D6}"/>
                </a:ext>
              </a:extLst>
            </p:cNvPr>
            <p:cNvSpPr/>
            <p:nvPr/>
          </p:nvSpPr>
          <p:spPr>
            <a:xfrm rot="2848237">
              <a:off x="6891636" y="2155150"/>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169DB235-67D3-D540-838F-F734B430D4DB}"/>
                </a:ext>
              </a:extLst>
            </p:cNvPr>
            <p:cNvSpPr/>
            <p:nvPr/>
          </p:nvSpPr>
          <p:spPr>
            <a:xfrm rot="2848237">
              <a:off x="7399103" y="2172043"/>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662A0BD-DCE2-0E48-BA41-5300070FA10D}"/>
                </a:ext>
              </a:extLst>
            </p:cNvPr>
            <p:cNvGrpSpPr/>
            <p:nvPr/>
          </p:nvGrpSpPr>
          <p:grpSpPr>
            <a:xfrm rot="4750257">
              <a:off x="6448092" y="1103757"/>
              <a:ext cx="254808" cy="548627"/>
              <a:chOff x="3855421" y="1004414"/>
              <a:chExt cx="385490" cy="701801"/>
            </a:xfrm>
          </p:grpSpPr>
          <p:sp>
            <p:nvSpPr>
              <p:cNvPr id="145" name="Freeform 97">
                <a:extLst>
                  <a:ext uri="{FF2B5EF4-FFF2-40B4-BE49-F238E27FC236}">
                    <a16:creationId xmlns:a16="http://schemas.microsoft.com/office/drawing/2014/main" id="{F0196A1A-539E-384A-BCAB-050C332B2704}"/>
                  </a:ext>
                </a:extLst>
              </p:cNvPr>
              <p:cNvSpPr>
                <a:spLocks/>
              </p:cNvSpPr>
              <p:nvPr/>
            </p:nvSpPr>
            <p:spPr bwMode="auto">
              <a:xfrm rot="18120672">
                <a:off x="3777134" y="1511073"/>
                <a:ext cx="273429" cy="116855"/>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6" name="Freeform 98">
                <a:extLst>
                  <a:ext uri="{FF2B5EF4-FFF2-40B4-BE49-F238E27FC236}">
                    <a16:creationId xmlns:a16="http://schemas.microsoft.com/office/drawing/2014/main" id="{61152769-A4B3-D945-8E05-97CA466BF111}"/>
                  </a:ext>
                </a:extLst>
              </p:cNvPr>
              <p:cNvSpPr>
                <a:spLocks/>
              </p:cNvSpPr>
              <p:nvPr/>
            </p:nvSpPr>
            <p:spPr bwMode="auto">
              <a:xfrm rot="18120672">
                <a:off x="3910038" y="1297370"/>
                <a:ext cx="274810" cy="116855"/>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7" name="Freeform 99">
                <a:extLst>
                  <a:ext uri="{FF2B5EF4-FFF2-40B4-BE49-F238E27FC236}">
                    <a16:creationId xmlns:a16="http://schemas.microsoft.com/office/drawing/2014/main" id="{3EF7B42B-5FBA-1B4F-819B-ECFF17DA5472}"/>
                  </a:ext>
                </a:extLst>
              </p:cNvPr>
              <p:cNvSpPr>
                <a:spLocks/>
              </p:cNvSpPr>
              <p:nvPr/>
            </p:nvSpPr>
            <p:spPr bwMode="auto">
              <a:xfrm rot="18120672">
                <a:off x="4044494" y="1082807"/>
                <a:ext cx="274810" cy="118024"/>
              </a:xfrm>
              <a:custGeom>
                <a:avLst/>
                <a:gdLst>
                  <a:gd name="T0" fmla="*/ 0 w 21600"/>
                  <a:gd name="T1" fmla="*/ 7958 h 21600"/>
                  <a:gd name="T2" fmla="*/ 2479 w 21600"/>
                  <a:gd name="T3" fmla="*/ 5684 h 21600"/>
                  <a:gd name="T4" fmla="*/ 3187 w 21600"/>
                  <a:gd name="T5" fmla="*/ 2274 h 21600"/>
                  <a:gd name="T6" fmla="*/ 5311 w 21600"/>
                  <a:gd name="T7" fmla="*/ 0 h 21600"/>
                  <a:gd name="T8" fmla="*/ 7790 w 21600"/>
                  <a:gd name="T9" fmla="*/ 2274 h 21600"/>
                  <a:gd name="T10" fmla="*/ 8498 w 21600"/>
                  <a:gd name="T11" fmla="*/ 5684 h 21600"/>
                  <a:gd name="T12" fmla="*/ 9561 w 21600"/>
                  <a:gd name="T13" fmla="*/ 7958 h 21600"/>
                  <a:gd name="T14" fmla="*/ 13102 w 21600"/>
                  <a:gd name="T15" fmla="*/ 21600 h 21600"/>
                  <a:gd name="T16" fmla="*/ 14872 w 21600"/>
                  <a:gd name="T17" fmla="*/ 20463 h 21600"/>
                  <a:gd name="T18" fmla="*/ 16997 w 21600"/>
                  <a:gd name="T19" fmla="*/ 15916 h 21600"/>
                  <a:gd name="T20" fmla="*/ 21600 w 21600"/>
                  <a:gd name="T21" fmla="*/ 795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7958"/>
                    </a:moveTo>
                    <a:cubicBezTo>
                      <a:pt x="118" y="7958"/>
                      <a:pt x="2243" y="6253"/>
                      <a:pt x="2479" y="5684"/>
                    </a:cubicBezTo>
                    <a:cubicBezTo>
                      <a:pt x="2833" y="4737"/>
                      <a:pt x="2833" y="3032"/>
                      <a:pt x="3187" y="2274"/>
                    </a:cubicBezTo>
                    <a:cubicBezTo>
                      <a:pt x="3836" y="947"/>
                      <a:pt x="5311" y="0"/>
                      <a:pt x="5311" y="0"/>
                    </a:cubicBezTo>
                    <a:cubicBezTo>
                      <a:pt x="5430" y="0"/>
                      <a:pt x="7554" y="1705"/>
                      <a:pt x="7790" y="2274"/>
                    </a:cubicBezTo>
                    <a:cubicBezTo>
                      <a:pt x="8144" y="3221"/>
                      <a:pt x="8203" y="4737"/>
                      <a:pt x="8498" y="5684"/>
                    </a:cubicBezTo>
                    <a:cubicBezTo>
                      <a:pt x="8793" y="6632"/>
                      <a:pt x="9207" y="7200"/>
                      <a:pt x="9561" y="7958"/>
                    </a:cubicBezTo>
                    <a:cubicBezTo>
                      <a:pt x="10328" y="15347"/>
                      <a:pt x="10682" y="18947"/>
                      <a:pt x="13102" y="21600"/>
                    </a:cubicBezTo>
                    <a:cubicBezTo>
                      <a:pt x="13692" y="21221"/>
                      <a:pt x="14341" y="21221"/>
                      <a:pt x="14872" y="20463"/>
                    </a:cubicBezTo>
                    <a:cubicBezTo>
                      <a:pt x="15639" y="19326"/>
                      <a:pt x="16997" y="15916"/>
                      <a:pt x="16997" y="15916"/>
                    </a:cubicBezTo>
                    <a:cubicBezTo>
                      <a:pt x="17882" y="11558"/>
                      <a:pt x="19889" y="7958"/>
                      <a:pt x="21600" y="7958"/>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cxnSp>
          <p:nvCxnSpPr>
            <p:cNvPr id="12" name="Straight Arrow Connector 11">
              <a:extLst>
                <a:ext uri="{FF2B5EF4-FFF2-40B4-BE49-F238E27FC236}">
                  <a16:creationId xmlns:a16="http://schemas.microsoft.com/office/drawing/2014/main" id="{F21BFC33-191D-D74A-A871-E81D87FA8723}"/>
                </a:ext>
              </a:extLst>
            </p:cNvPr>
            <p:cNvCxnSpPr>
              <a:cxnSpLocks/>
              <a:endCxn id="145" idx="1"/>
            </p:cNvCxnSpPr>
            <p:nvPr/>
          </p:nvCxnSpPr>
          <p:spPr>
            <a:xfrm flipV="1">
              <a:off x="5642879" y="1275515"/>
              <a:ext cx="681311" cy="15994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092B5902-8392-4C4F-A297-1E5827C83024}"/>
                </a:ext>
              </a:extLst>
            </p:cNvPr>
            <p:cNvCxnSpPr>
              <a:cxnSpLocks/>
            </p:cNvCxnSpPr>
            <p:nvPr/>
          </p:nvCxnSpPr>
          <p:spPr>
            <a:xfrm flipV="1">
              <a:off x="6315036" y="792104"/>
              <a:ext cx="291448" cy="48197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0F553B6-6A01-EF4E-B12E-2958A3FE3C8B}"/>
                </a:ext>
              </a:extLst>
            </p:cNvPr>
            <p:cNvCxnSpPr>
              <a:cxnSpLocks/>
              <a:endCxn id="140" idx="7"/>
            </p:cNvCxnSpPr>
            <p:nvPr/>
          </p:nvCxnSpPr>
          <p:spPr>
            <a:xfrm>
              <a:off x="6917127" y="1467302"/>
              <a:ext cx="698227" cy="139937"/>
            </a:xfrm>
            <a:prstGeom prst="straightConnector1">
              <a:avLst/>
            </a:prstGeom>
            <a:ln>
              <a:solidFill>
                <a:srgbClr val="FF3CE5"/>
              </a:solidFill>
              <a:tailEnd type="triangle"/>
            </a:ln>
          </p:spPr>
          <p:style>
            <a:lnRef idx="2">
              <a:schemeClr val="accent1"/>
            </a:lnRef>
            <a:fillRef idx="0">
              <a:schemeClr val="accent1"/>
            </a:fillRef>
            <a:effectRef idx="1">
              <a:schemeClr val="accent1"/>
            </a:effectRef>
            <a:fontRef idx="minor">
              <a:schemeClr val="tx1"/>
            </a:fontRef>
          </p:style>
        </p:cxnSp>
        <p:sp>
          <p:nvSpPr>
            <p:cNvPr id="157" name="Oval 156">
              <a:extLst>
                <a:ext uri="{FF2B5EF4-FFF2-40B4-BE49-F238E27FC236}">
                  <a16:creationId xmlns:a16="http://schemas.microsoft.com/office/drawing/2014/main" id="{5F571BF3-1673-5C48-A5D2-8A2A6E95FE46}"/>
                </a:ext>
              </a:extLst>
            </p:cNvPr>
            <p:cNvSpPr/>
            <p:nvPr/>
          </p:nvSpPr>
          <p:spPr>
            <a:xfrm rot="2233025">
              <a:off x="7098062" y="1760401"/>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A5333DC-09D5-CE4C-8623-0C3F873253BA}"/>
                </a:ext>
              </a:extLst>
            </p:cNvPr>
            <p:cNvGrpSpPr/>
            <p:nvPr/>
          </p:nvGrpSpPr>
          <p:grpSpPr>
            <a:xfrm rot="1103475">
              <a:off x="7541484" y="1649440"/>
              <a:ext cx="103044" cy="194135"/>
              <a:chOff x="2305817" y="1668162"/>
              <a:chExt cx="141064" cy="208427"/>
            </a:xfrm>
          </p:grpSpPr>
          <p:sp>
            <p:nvSpPr>
              <p:cNvPr id="158" name="Freeform 61">
                <a:extLst>
                  <a:ext uri="{FF2B5EF4-FFF2-40B4-BE49-F238E27FC236}">
                    <a16:creationId xmlns:a16="http://schemas.microsoft.com/office/drawing/2014/main" id="{0C26097F-D36C-024F-8449-CBA0F505FECE}"/>
                  </a:ext>
                </a:extLst>
              </p:cNvPr>
              <p:cNvSpPr>
                <a:spLocks/>
              </p:cNvSpPr>
              <p:nvPr/>
            </p:nvSpPr>
            <p:spPr bwMode="auto">
              <a:xfrm rot="16200000" flipH="1">
                <a:off x="2321397" y="1653748"/>
                <a:ext cx="111070" cy="139898"/>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9" name="Freeform 67">
                <a:extLst>
                  <a:ext uri="{FF2B5EF4-FFF2-40B4-BE49-F238E27FC236}">
                    <a16:creationId xmlns:a16="http://schemas.microsoft.com/office/drawing/2014/main" id="{369CB166-45DA-104D-BE91-F30937561FC0}"/>
                  </a:ext>
                </a:extLst>
              </p:cNvPr>
              <p:cNvSpPr>
                <a:spLocks/>
              </p:cNvSpPr>
              <p:nvPr/>
            </p:nvSpPr>
            <p:spPr bwMode="auto">
              <a:xfrm rot="16200000" flipH="1">
                <a:off x="2320917" y="1751791"/>
                <a:ext cx="109698" cy="139898"/>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cxnSp>
          <p:nvCxnSpPr>
            <p:cNvPr id="162" name="Straight Arrow Connector 161">
              <a:extLst>
                <a:ext uri="{FF2B5EF4-FFF2-40B4-BE49-F238E27FC236}">
                  <a16:creationId xmlns:a16="http://schemas.microsoft.com/office/drawing/2014/main" id="{E0FEF80B-189E-8E4A-B550-E3DC5C37E9DD}"/>
                </a:ext>
              </a:extLst>
            </p:cNvPr>
            <p:cNvCxnSpPr>
              <a:cxnSpLocks/>
            </p:cNvCxnSpPr>
            <p:nvPr/>
          </p:nvCxnSpPr>
          <p:spPr>
            <a:xfrm>
              <a:off x="7571823" y="1619743"/>
              <a:ext cx="811976" cy="7089"/>
            </a:xfrm>
            <a:prstGeom prst="straightConnector1">
              <a:avLst/>
            </a:prstGeom>
            <a:ln>
              <a:solidFill>
                <a:srgbClr val="FF3CE5"/>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88E176D-A0A6-2547-9E17-7BF052A5D120}"/>
                </a:ext>
              </a:extLst>
            </p:cNvPr>
            <p:cNvCxnSpPr>
              <a:cxnSpLocks/>
              <a:endCxn id="117" idx="7"/>
            </p:cNvCxnSpPr>
            <p:nvPr/>
          </p:nvCxnSpPr>
          <p:spPr>
            <a:xfrm>
              <a:off x="6882472" y="1574154"/>
              <a:ext cx="187627" cy="417664"/>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C62BA646-02F4-9F4C-8ED7-77781E42AD48}"/>
                </a:ext>
              </a:extLst>
            </p:cNvPr>
            <p:cNvCxnSpPr>
              <a:cxnSpLocks/>
            </p:cNvCxnSpPr>
            <p:nvPr/>
          </p:nvCxnSpPr>
          <p:spPr>
            <a:xfrm>
              <a:off x="6926397" y="1555282"/>
              <a:ext cx="218664" cy="292731"/>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676EE760-CAD5-5D4F-9AD3-B2F737E33B75}"/>
                </a:ext>
              </a:extLst>
            </p:cNvPr>
            <p:cNvCxnSpPr>
              <a:cxnSpLocks/>
            </p:cNvCxnSpPr>
            <p:nvPr/>
          </p:nvCxnSpPr>
          <p:spPr>
            <a:xfrm>
              <a:off x="7531523" y="1958904"/>
              <a:ext cx="352045" cy="36627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BA66B2E5-55A2-C94F-99EE-8395F81BD3DD}"/>
                </a:ext>
              </a:extLst>
            </p:cNvPr>
            <p:cNvCxnSpPr>
              <a:cxnSpLocks/>
            </p:cNvCxnSpPr>
            <p:nvPr/>
          </p:nvCxnSpPr>
          <p:spPr>
            <a:xfrm>
              <a:off x="7481872" y="1978428"/>
              <a:ext cx="251714" cy="398593"/>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1A21398F-EF7F-5F4D-9729-CAFC464CC027}"/>
              </a:ext>
            </a:extLst>
          </p:cNvPr>
          <p:cNvSpPr txBox="1"/>
          <p:nvPr/>
        </p:nvSpPr>
        <p:spPr>
          <a:xfrm>
            <a:off x="193390" y="654326"/>
            <a:ext cx="300082" cy="369332"/>
          </a:xfrm>
          <a:prstGeom prst="rect">
            <a:avLst/>
          </a:prstGeom>
          <a:noFill/>
        </p:spPr>
        <p:txBody>
          <a:bodyPr wrap="none" rtlCol="0">
            <a:spAutoFit/>
          </a:bodyPr>
          <a:lstStyle/>
          <a:p>
            <a:r>
              <a:rPr lang="en-US" dirty="0">
                <a:solidFill>
                  <a:schemeClr val="bg1"/>
                </a:solidFill>
              </a:rPr>
              <a:t>e</a:t>
            </a:r>
          </a:p>
        </p:txBody>
      </p:sp>
      <p:sp>
        <p:nvSpPr>
          <p:cNvPr id="180" name="TextBox 179">
            <a:extLst>
              <a:ext uri="{FF2B5EF4-FFF2-40B4-BE49-F238E27FC236}">
                <a16:creationId xmlns:a16="http://schemas.microsoft.com/office/drawing/2014/main" id="{76FD1061-8120-9140-B1D9-FF90783A0A1D}"/>
              </a:ext>
            </a:extLst>
          </p:cNvPr>
          <p:cNvSpPr txBox="1"/>
          <p:nvPr/>
        </p:nvSpPr>
        <p:spPr>
          <a:xfrm>
            <a:off x="846480" y="170614"/>
            <a:ext cx="300082" cy="369332"/>
          </a:xfrm>
          <a:prstGeom prst="rect">
            <a:avLst/>
          </a:prstGeom>
          <a:noFill/>
        </p:spPr>
        <p:txBody>
          <a:bodyPr wrap="none" rtlCol="0">
            <a:spAutoFit/>
          </a:bodyPr>
          <a:lstStyle/>
          <a:p>
            <a:r>
              <a:rPr lang="en-US" dirty="0">
                <a:solidFill>
                  <a:schemeClr val="bg1"/>
                </a:solidFill>
              </a:rPr>
              <a:t>e</a:t>
            </a:r>
          </a:p>
        </p:txBody>
      </p:sp>
      <p:sp>
        <p:nvSpPr>
          <p:cNvPr id="199" name="Oval 198">
            <a:extLst>
              <a:ext uri="{FF2B5EF4-FFF2-40B4-BE49-F238E27FC236}">
                <a16:creationId xmlns:a16="http://schemas.microsoft.com/office/drawing/2014/main" id="{33B5B578-6264-A846-8A9F-4557D95AE359}"/>
              </a:ext>
            </a:extLst>
          </p:cNvPr>
          <p:cNvSpPr/>
          <p:nvPr/>
        </p:nvSpPr>
        <p:spPr>
          <a:xfrm rot="2848237">
            <a:off x="1914463" y="1872728"/>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069931D8-8D54-584A-A45E-5A35577E86D6}"/>
              </a:ext>
            </a:extLst>
          </p:cNvPr>
          <p:cNvSpPr/>
          <p:nvPr/>
        </p:nvSpPr>
        <p:spPr>
          <a:xfrm rot="2233025">
            <a:off x="1716532" y="1592421"/>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506A4355-AD49-D141-9FB3-49FBFEEF67B3}"/>
              </a:ext>
            </a:extLst>
          </p:cNvPr>
          <p:cNvSpPr/>
          <p:nvPr/>
        </p:nvSpPr>
        <p:spPr>
          <a:xfrm rot="2233025">
            <a:off x="2158286" y="874119"/>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F5E4B2A2-188E-2643-A6AD-F96FE301C181}"/>
              </a:ext>
            </a:extLst>
          </p:cNvPr>
          <p:cNvSpPr/>
          <p:nvPr/>
        </p:nvSpPr>
        <p:spPr>
          <a:xfrm rot="2233025">
            <a:off x="2248429" y="1974166"/>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91083248-AEFF-D045-A800-8D7F3089480B}"/>
              </a:ext>
            </a:extLst>
          </p:cNvPr>
          <p:cNvSpPr/>
          <p:nvPr/>
        </p:nvSpPr>
        <p:spPr>
          <a:xfrm rot="2233025">
            <a:off x="1784995" y="703620"/>
            <a:ext cx="257453" cy="251955"/>
          </a:xfrm>
          <a:prstGeom prst="ellipse">
            <a:avLst/>
          </a:prstGeom>
          <a:gradFill>
            <a:gsLst>
              <a:gs pos="0">
                <a:srgbClr val="92D050"/>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8B05A2EE-EB00-1745-94BB-5574C6FE7BA5}"/>
              </a:ext>
            </a:extLst>
          </p:cNvPr>
          <p:cNvSpPr/>
          <p:nvPr/>
        </p:nvSpPr>
        <p:spPr>
          <a:xfrm rot="2848237">
            <a:off x="2547228" y="1490120"/>
            <a:ext cx="258269" cy="248101"/>
          </a:xfrm>
          <a:prstGeom prst="ellipse">
            <a:avLst/>
          </a:prstGeom>
          <a:gradFill>
            <a:gsLst>
              <a:gs pos="0">
                <a:srgbClr val="C00000"/>
              </a:gs>
              <a:gs pos="100000">
                <a:srgbClr val="FFB53D"/>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8E0BA60E-1A63-754D-BB8B-CA795E7C10AB}"/>
              </a:ext>
            </a:extLst>
          </p:cNvPr>
          <p:cNvGrpSpPr/>
          <p:nvPr/>
        </p:nvGrpSpPr>
        <p:grpSpPr>
          <a:xfrm rot="12762808">
            <a:off x="2202158" y="1446199"/>
            <a:ext cx="649120" cy="100413"/>
            <a:chOff x="7707494" y="3299452"/>
            <a:chExt cx="496743" cy="164937"/>
          </a:xfrm>
        </p:grpSpPr>
        <p:sp>
          <p:nvSpPr>
            <p:cNvPr id="175" name="Freeform 24">
              <a:extLst>
                <a:ext uri="{FF2B5EF4-FFF2-40B4-BE49-F238E27FC236}">
                  <a16:creationId xmlns:a16="http://schemas.microsoft.com/office/drawing/2014/main" id="{52858BF3-D58D-494E-9966-C866CB97AA79}"/>
                </a:ext>
              </a:extLst>
            </p:cNvPr>
            <p:cNvSpPr>
              <a:spLocks/>
            </p:cNvSpPr>
            <p:nvPr/>
          </p:nvSpPr>
          <p:spPr bwMode="auto">
            <a:xfrm>
              <a:off x="7707494" y="3299452"/>
              <a:ext cx="165581" cy="143941"/>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6" name="Freeform 24">
              <a:extLst>
                <a:ext uri="{FF2B5EF4-FFF2-40B4-BE49-F238E27FC236}">
                  <a16:creationId xmlns:a16="http://schemas.microsoft.com/office/drawing/2014/main" id="{2CDB1F0C-4592-C544-AA87-99DE3940C329}"/>
                </a:ext>
              </a:extLst>
            </p:cNvPr>
            <p:cNvSpPr>
              <a:spLocks/>
            </p:cNvSpPr>
            <p:nvPr/>
          </p:nvSpPr>
          <p:spPr bwMode="auto">
            <a:xfrm>
              <a:off x="7873075" y="3309950"/>
              <a:ext cx="165581" cy="143941"/>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7" name="Freeform 24">
              <a:extLst>
                <a:ext uri="{FF2B5EF4-FFF2-40B4-BE49-F238E27FC236}">
                  <a16:creationId xmlns:a16="http://schemas.microsoft.com/office/drawing/2014/main" id="{6CE738C7-483D-1947-9182-5DDABFA2369D}"/>
                </a:ext>
              </a:extLst>
            </p:cNvPr>
            <p:cNvSpPr>
              <a:spLocks/>
            </p:cNvSpPr>
            <p:nvPr/>
          </p:nvSpPr>
          <p:spPr bwMode="auto">
            <a:xfrm>
              <a:off x="8038656" y="3320448"/>
              <a:ext cx="165581" cy="143941"/>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cxnSp>
        <p:nvCxnSpPr>
          <p:cNvPr id="178" name="Straight Arrow Connector 177">
            <a:extLst>
              <a:ext uri="{FF2B5EF4-FFF2-40B4-BE49-F238E27FC236}">
                <a16:creationId xmlns:a16="http://schemas.microsoft.com/office/drawing/2014/main" id="{BA09BD6D-567B-0148-88C9-3BBB893BB48B}"/>
              </a:ext>
            </a:extLst>
          </p:cNvPr>
          <p:cNvCxnSpPr>
            <a:cxnSpLocks/>
          </p:cNvCxnSpPr>
          <p:nvPr/>
        </p:nvCxnSpPr>
        <p:spPr>
          <a:xfrm>
            <a:off x="2779083" y="1702755"/>
            <a:ext cx="248909" cy="164385"/>
          </a:xfrm>
          <a:prstGeom prst="straightConnector1">
            <a:avLst/>
          </a:prstGeom>
          <a:ln w="4127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81" name="Freeform 67">
            <a:extLst>
              <a:ext uri="{FF2B5EF4-FFF2-40B4-BE49-F238E27FC236}">
                <a16:creationId xmlns:a16="http://schemas.microsoft.com/office/drawing/2014/main" id="{79971CF3-78DA-5341-BCD1-4A65415FB336}"/>
              </a:ext>
            </a:extLst>
          </p:cNvPr>
          <p:cNvSpPr>
            <a:spLocks/>
          </p:cNvSpPr>
          <p:nvPr/>
        </p:nvSpPr>
        <p:spPr bwMode="auto">
          <a:xfrm rot="17303475" flipH="1">
            <a:off x="2108285" y="1404908"/>
            <a:ext cx="102176" cy="102192"/>
          </a:xfrm>
          <a:custGeom>
            <a:avLst/>
            <a:gdLst>
              <a:gd name="T0" fmla="*/ 0 w 21600"/>
              <a:gd name="T1" fmla="+- 0 1250 714"/>
              <a:gd name="T2" fmla="*/ 1250 h 20886"/>
              <a:gd name="T3" fmla="*/ 10200 w 21600"/>
              <a:gd name="T4" fmla="+- 0 2856 714"/>
              <a:gd name="T5" fmla="*/ 2856 h 20886"/>
              <a:gd name="T6" fmla="*/ 14400 w 21600"/>
              <a:gd name="T7" fmla="+- 0 9283 714"/>
              <a:gd name="T8" fmla="*/ 9283 h 20886"/>
              <a:gd name="T9" fmla="*/ 15600 w 21600"/>
              <a:gd name="T10" fmla="+- 0 12496 714"/>
              <a:gd name="T11" fmla="*/ 12496 h 20886"/>
              <a:gd name="T12" fmla="*/ 7200 w 21600"/>
              <a:gd name="T13" fmla="+- 0 21600 714"/>
              <a:gd name="T14" fmla="*/ 21600 h 20886"/>
              <a:gd name="T15" fmla="*/ 2400 w 21600"/>
              <a:gd name="T16" fmla="+- 0 17851 714"/>
              <a:gd name="T17" fmla="*/ 17851 h 20886"/>
              <a:gd name="T18" fmla="*/ 1200 w 21600"/>
              <a:gd name="T19" fmla="+- 0 14638 714"/>
              <a:gd name="T20" fmla="*/ 14638 h 20886"/>
              <a:gd name="T21" fmla="*/ 4800 w 21600"/>
              <a:gd name="T22" fmla="+- 0 8747 714"/>
              <a:gd name="T23" fmla="*/ 8747 h 20886"/>
              <a:gd name="T24" fmla="*/ 12600 w 21600"/>
              <a:gd name="T25" fmla="+- 0 2856 714"/>
              <a:gd name="T26" fmla="*/ 2856 h 20886"/>
              <a:gd name="T27" fmla="*/ 18000 w 21600"/>
              <a:gd name="T28" fmla="+- 0 714 714"/>
              <a:gd name="T29" fmla="*/ 714 h 20886"/>
              <a:gd name="T30" fmla="*/ 21600 w 21600"/>
              <a:gd name="T31" fmla="+- 0 1250 714"/>
              <a:gd name="T32" fmla="*/ 1250 h 208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21600" h="20886">
                <a:moveTo>
                  <a:pt x="0" y="536"/>
                </a:moveTo>
                <a:cubicBezTo>
                  <a:pt x="4100" y="-714"/>
                  <a:pt x="6600" y="1071"/>
                  <a:pt x="10200" y="2142"/>
                </a:cubicBezTo>
                <a:cubicBezTo>
                  <a:pt x="12300" y="4909"/>
                  <a:pt x="13100" y="4998"/>
                  <a:pt x="14400" y="8569"/>
                </a:cubicBezTo>
                <a:cubicBezTo>
                  <a:pt x="14800" y="9640"/>
                  <a:pt x="15600" y="11782"/>
                  <a:pt x="15600" y="11782"/>
                </a:cubicBezTo>
                <a:cubicBezTo>
                  <a:pt x="14600" y="17048"/>
                  <a:pt x="13200" y="19101"/>
                  <a:pt x="7200" y="20886"/>
                </a:cubicBezTo>
                <a:cubicBezTo>
                  <a:pt x="5000" y="20261"/>
                  <a:pt x="3400" y="19101"/>
                  <a:pt x="2400" y="17137"/>
                </a:cubicBezTo>
                <a:cubicBezTo>
                  <a:pt x="1900" y="16066"/>
                  <a:pt x="1200" y="13924"/>
                  <a:pt x="1200" y="13924"/>
                </a:cubicBezTo>
                <a:cubicBezTo>
                  <a:pt x="2800" y="11693"/>
                  <a:pt x="2600" y="9997"/>
                  <a:pt x="4800" y="8033"/>
                </a:cubicBezTo>
                <a:cubicBezTo>
                  <a:pt x="6000" y="4731"/>
                  <a:pt x="9500" y="4017"/>
                  <a:pt x="12600" y="2142"/>
                </a:cubicBezTo>
                <a:cubicBezTo>
                  <a:pt x="14200" y="1160"/>
                  <a:pt x="18000" y="0"/>
                  <a:pt x="18000" y="0"/>
                </a:cubicBezTo>
                <a:cubicBezTo>
                  <a:pt x="19200" y="179"/>
                  <a:pt x="21600" y="536"/>
                  <a:pt x="21600" y="536"/>
                </a:cubicBezTo>
              </a:path>
            </a:pathLst>
          </a:custGeom>
          <a:noFill/>
          <a:ln w="25400" cap="flat">
            <a:solidFill>
              <a:srgbClr val="FFFF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 name="Title 1">
            <a:extLst>
              <a:ext uri="{FF2B5EF4-FFF2-40B4-BE49-F238E27FC236}">
                <a16:creationId xmlns:a16="http://schemas.microsoft.com/office/drawing/2014/main" id="{F2ADE1DB-ECF2-F5F9-5BC5-9FFDC3A7D19E}"/>
              </a:ext>
            </a:extLst>
          </p:cNvPr>
          <p:cNvSpPr>
            <a:spLocks noGrp="1"/>
          </p:cNvSpPr>
          <p:nvPr>
            <p:ph type="title"/>
          </p:nvPr>
        </p:nvSpPr>
        <p:spPr/>
        <p:txBody>
          <a:bodyPr/>
          <a:lstStyle/>
          <a:p>
            <a:r>
              <a:rPr lang="en-US" dirty="0"/>
              <a:t>Connection to physics at EIC</a:t>
            </a:r>
          </a:p>
        </p:txBody>
      </p:sp>
      <p:pic>
        <p:nvPicPr>
          <p:cNvPr id="14" name="Picture 13">
            <a:extLst>
              <a:ext uri="{FF2B5EF4-FFF2-40B4-BE49-F238E27FC236}">
                <a16:creationId xmlns:a16="http://schemas.microsoft.com/office/drawing/2014/main" id="{00C3694E-9886-E0BC-F34E-1F2E86D36DCC}"/>
              </a:ext>
            </a:extLst>
          </p:cNvPr>
          <p:cNvPicPr>
            <a:picLocks noChangeAspect="1"/>
          </p:cNvPicPr>
          <p:nvPr/>
        </p:nvPicPr>
        <p:blipFill>
          <a:blip r:embed="rId3"/>
          <a:stretch>
            <a:fillRect/>
          </a:stretch>
        </p:blipFill>
        <p:spPr>
          <a:xfrm>
            <a:off x="3174999" y="1195662"/>
            <a:ext cx="7700296" cy="643659"/>
          </a:xfrm>
          <a:prstGeom prst="rect">
            <a:avLst/>
          </a:prstGeom>
        </p:spPr>
      </p:pic>
      <p:sp>
        <p:nvSpPr>
          <p:cNvPr id="15" name="Rectangle 14">
            <a:extLst>
              <a:ext uri="{FF2B5EF4-FFF2-40B4-BE49-F238E27FC236}">
                <a16:creationId xmlns:a16="http://schemas.microsoft.com/office/drawing/2014/main" id="{390E10E5-B7B0-20AE-AE83-E6F2B672AE7A}"/>
              </a:ext>
            </a:extLst>
          </p:cNvPr>
          <p:cNvSpPr/>
          <p:nvPr/>
        </p:nvSpPr>
        <p:spPr>
          <a:xfrm>
            <a:off x="7136347" y="799109"/>
            <a:ext cx="1723421" cy="369332"/>
          </a:xfrm>
          <a:prstGeom prst="rect">
            <a:avLst/>
          </a:prstGeom>
        </p:spPr>
        <p:txBody>
          <a:bodyPr wrap="none">
            <a:spAutoFit/>
          </a:bodyPr>
          <a:lstStyle/>
          <a:p>
            <a:pPr>
              <a:spcBef>
                <a:spcPct val="0"/>
              </a:spcBef>
            </a:pPr>
            <a:r>
              <a:rPr lang="en-US" altLang="en-US" dirty="0">
                <a:solidFill>
                  <a:srgbClr val="FFFF00"/>
                </a:solidFill>
              </a:rPr>
              <a:t>TMD gluon distr.</a:t>
            </a:r>
          </a:p>
        </p:txBody>
      </p:sp>
      <p:pic>
        <p:nvPicPr>
          <p:cNvPr id="20" name="Picture 19">
            <a:extLst>
              <a:ext uri="{FF2B5EF4-FFF2-40B4-BE49-F238E27FC236}">
                <a16:creationId xmlns:a16="http://schemas.microsoft.com/office/drawing/2014/main" id="{4B00530B-EBBC-8F88-9A36-9B292CD8AF1E}"/>
              </a:ext>
            </a:extLst>
          </p:cNvPr>
          <p:cNvPicPr>
            <a:picLocks noChangeAspect="1"/>
          </p:cNvPicPr>
          <p:nvPr/>
        </p:nvPicPr>
        <p:blipFill>
          <a:blip r:embed="rId4"/>
          <a:stretch>
            <a:fillRect/>
          </a:stretch>
        </p:blipFill>
        <p:spPr>
          <a:xfrm>
            <a:off x="2898728" y="1892029"/>
            <a:ext cx="6769528" cy="500405"/>
          </a:xfrm>
          <a:prstGeom prst="rect">
            <a:avLst/>
          </a:prstGeom>
        </p:spPr>
      </p:pic>
      <p:sp>
        <p:nvSpPr>
          <p:cNvPr id="21" name="Rectangle 20">
            <a:extLst>
              <a:ext uri="{FF2B5EF4-FFF2-40B4-BE49-F238E27FC236}">
                <a16:creationId xmlns:a16="http://schemas.microsoft.com/office/drawing/2014/main" id="{77E9558B-4E8D-7F96-2D2E-2980326D322B}"/>
              </a:ext>
            </a:extLst>
          </p:cNvPr>
          <p:cNvSpPr/>
          <p:nvPr/>
        </p:nvSpPr>
        <p:spPr>
          <a:xfrm>
            <a:off x="771018" y="2208985"/>
            <a:ext cx="2236831" cy="369332"/>
          </a:xfrm>
          <a:prstGeom prst="rect">
            <a:avLst/>
          </a:prstGeom>
        </p:spPr>
        <p:txBody>
          <a:bodyPr wrap="none">
            <a:spAutoFit/>
          </a:bodyPr>
          <a:lstStyle/>
          <a:p>
            <a:pPr>
              <a:spcBef>
                <a:spcPct val="0"/>
              </a:spcBef>
            </a:pPr>
            <a:r>
              <a:rPr lang="en-US" altLang="en-US" dirty="0">
                <a:solidFill>
                  <a:srgbClr val="FFFF00"/>
                </a:solidFill>
              </a:rPr>
              <a:t>gluon saturation scale</a:t>
            </a:r>
          </a:p>
        </p:txBody>
      </p:sp>
      <p:pic>
        <p:nvPicPr>
          <p:cNvPr id="25" name="Picture 24">
            <a:extLst>
              <a:ext uri="{FF2B5EF4-FFF2-40B4-BE49-F238E27FC236}">
                <a16:creationId xmlns:a16="http://schemas.microsoft.com/office/drawing/2014/main" id="{CD8839CA-C681-FD74-B6CB-89E6123396F2}"/>
              </a:ext>
            </a:extLst>
          </p:cNvPr>
          <p:cNvPicPr>
            <a:picLocks noChangeAspect="1"/>
          </p:cNvPicPr>
          <p:nvPr/>
        </p:nvPicPr>
        <p:blipFill>
          <a:blip r:embed="rId5"/>
          <a:stretch>
            <a:fillRect/>
          </a:stretch>
        </p:blipFill>
        <p:spPr>
          <a:xfrm>
            <a:off x="9149892" y="2445612"/>
            <a:ext cx="2895810" cy="1895876"/>
          </a:xfrm>
          <a:prstGeom prst="rect">
            <a:avLst/>
          </a:prstGeom>
          <a:solidFill>
            <a:schemeClr val="bg1"/>
          </a:solidFill>
        </p:spPr>
      </p:pic>
      <p:pic>
        <p:nvPicPr>
          <p:cNvPr id="27" name="Picture 26">
            <a:extLst>
              <a:ext uri="{FF2B5EF4-FFF2-40B4-BE49-F238E27FC236}">
                <a16:creationId xmlns:a16="http://schemas.microsoft.com/office/drawing/2014/main" id="{EA940D40-2D16-0A3D-9B87-4CFAAC6649E6}"/>
              </a:ext>
            </a:extLst>
          </p:cNvPr>
          <p:cNvPicPr>
            <a:picLocks noChangeAspect="1"/>
          </p:cNvPicPr>
          <p:nvPr/>
        </p:nvPicPr>
        <p:blipFill>
          <a:blip r:embed="rId6"/>
          <a:stretch>
            <a:fillRect/>
          </a:stretch>
        </p:blipFill>
        <p:spPr>
          <a:xfrm>
            <a:off x="9650952" y="1892371"/>
            <a:ext cx="2119177" cy="499719"/>
          </a:xfrm>
          <a:prstGeom prst="rect">
            <a:avLst/>
          </a:prstGeom>
        </p:spPr>
      </p:pic>
      <p:sp>
        <p:nvSpPr>
          <p:cNvPr id="29" name="TextBox 28">
            <a:extLst>
              <a:ext uri="{FF2B5EF4-FFF2-40B4-BE49-F238E27FC236}">
                <a16:creationId xmlns:a16="http://schemas.microsoft.com/office/drawing/2014/main" id="{E0E11A94-6141-E444-9304-625A4677D4C2}"/>
              </a:ext>
            </a:extLst>
          </p:cNvPr>
          <p:cNvSpPr txBox="1"/>
          <p:nvPr/>
        </p:nvSpPr>
        <p:spPr>
          <a:xfrm>
            <a:off x="7081128" y="5872013"/>
            <a:ext cx="2178544" cy="369332"/>
          </a:xfrm>
          <a:prstGeom prst="rect">
            <a:avLst/>
          </a:prstGeom>
          <a:noFill/>
        </p:spPr>
        <p:txBody>
          <a:bodyPr wrap="square">
            <a:spAutoFit/>
          </a:bodyPr>
          <a:lstStyle/>
          <a:p>
            <a:r>
              <a:rPr lang="en-US" dirty="0">
                <a:solidFill>
                  <a:srgbClr val="FFD30F"/>
                </a:solidFill>
              </a:rPr>
              <a:t>e-Print: 2104.04520 </a:t>
            </a:r>
          </a:p>
        </p:txBody>
      </p:sp>
      <p:pic>
        <p:nvPicPr>
          <p:cNvPr id="30" name="Content Placeholder 5" descr="Chart, line chart, scatter chart&#10;&#10;Description automatically generated">
            <a:extLst>
              <a:ext uri="{FF2B5EF4-FFF2-40B4-BE49-F238E27FC236}">
                <a16:creationId xmlns:a16="http://schemas.microsoft.com/office/drawing/2014/main" id="{8B1177C5-C557-EBD5-496B-78339CF66037}"/>
              </a:ext>
            </a:extLst>
          </p:cNvPr>
          <p:cNvPicPr>
            <a:picLocks noGrp="1" noChangeAspect="1"/>
          </p:cNvPicPr>
          <p:nvPr>
            <p:ph idx="1"/>
          </p:nvPr>
        </p:nvPicPr>
        <p:blipFill rotWithShape="1">
          <a:blip r:embed="rId7"/>
          <a:srcRect l="3955" t="48949" r="23972" b="3256"/>
          <a:stretch/>
        </p:blipFill>
        <p:spPr>
          <a:xfrm>
            <a:off x="161567" y="2750840"/>
            <a:ext cx="4839462" cy="1982365"/>
          </a:xfrm>
        </p:spPr>
      </p:pic>
      <p:pic>
        <p:nvPicPr>
          <p:cNvPr id="31" name="Content Placeholder 5" descr="Chart, line chart, histogram&#10;&#10;Description automatically generated">
            <a:extLst>
              <a:ext uri="{FF2B5EF4-FFF2-40B4-BE49-F238E27FC236}">
                <a16:creationId xmlns:a16="http://schemas.microsoft.com/office/drawing/2014/main" id="{622B9483-825E-8D97-7A6E-2425C279FB78}"/>
              </a:ext>
            </a:extLst>
          </p:cNvPr>
          <p:cNvPicPr>
            <a:picLocks noChangeAspect="1"/>
          </p:cNvPicPr>
          <p:nvPr/>
        </p:nvPicPr>
        <p:blipFill rotWithShape="1">
          <a:blip r:embed="rId8"/>
          <a:srcRect r="25237"/>
          <a:stretch/>
        </p:blipFill>
        <p:spPr>
          <a:xfrm>
            <a:off x="4952261" y="2747533"/>
            <a:ext cx="4164437" cy="1998400"/>
          </a:xfrm>
          <a:prstGeom prst="rect">
            <a:avLst/>
          </a:prstGeom>
        </p:spPr>
      </p:pic>
      <p:pic>
        <p:nvPicPr>
          <p:cNvPr id="32" name="Picture 31" descr="A blue and white logo&#10;&#10;Description automatically generated with medium confidence">
            <a:extLst>
              <a:ext uri="{FF2B5EF4-FFF2-40B4-BE49-F238E27FC236}">
                <a16:creationId xmlns:a16="http://schemas.microsoft.com/office/drawing/2014/main" id="{309AEA19-F929-AD63-7BE9-4C1FC70852BC}"/>
              </a:ext>
            </a:extLst>
          </p:cNvPr>
          <p:cNvPicPr>
            <a:picLocks noChangeAspect="1"/>
          </p:cNvPicPr>
          <p:nvPr/>
        </p:nvPicPr>
        <p:blipFill>
          <a:blip r:embed="rId9"/>
          <a:stretch>
            <a:fillRect/>
          </a:stretch>
        </p:blipFill>
        <p:spPr>
          <a:xfrm>
            <a:off x="2225901" y="3759043"/>
            <a:ext cx="1058690" cy="393135"/>
          </a:xfrm>
          <a:prstGeom prst="rect">
            <a:avLst/>
          </a:prstGeom>
        </p:spPr>
      </p:pic>
      <p:sp>
        <p:nvSpPr>
          <p:cNvPr id="35" name="TextBox 34">
            <a:extLst>
              <a:ext uri="{FF2B5EF4-FFF2-40B4-BE49-F238E27FC236}">
                <a16:creationId xmlns:a16="http://schemas.microsoft.com/office/drawing/2014/main" id="{827A2CED-1324-27C3-2887-28EFA25A8C87}"/>
              </a:ext>
            </a:extLst>
          </p:cNvPr>
          <p:cNvSpPr txBox="1"/>
          <p:nvPr/>
        </p:nvSpPr>
        <p:spPr>
          <a:xfrm>
            <a:off x="675797" y="5593016"/>
            <a:ext cx="7322261" cy="369332"/>
          </a:xfrm>
          <a:prstGeom prst="rect">
            <a:avLst/>
          </a:prstGeom>
          <a:noFill/>
        </p:spPr>
        <p:txBody>
          <a:bodyPr wrap="none" rtlCol="0">
            <a:spAutoFit/>
          </a:bodyPr>
          <a:lstStyle/>
          <a:p>
            <a:r>
              <a:rPr lang="en-US" dirty="0">
                <a:solidFill>
                  <a:schemeClr val="bg1"/>
                </a:solidFill>
              </a:rPr>
              <a:t>Connection to small systems of strongly interaction matter: initial conditions</a:t>
            </a:r>
          </a:p>
        </p:txBody>
      </p:sp>
      <p:sp>
        <p:nvSpPr>
          <p:cNvPr id="36" name="TextBox 35">
            <a:extLst>
              <a:ext uri="{FF2B5EF4-FFF2-40B4-BE49-F238E27FC236}">
                <a16:creationId xmlns:a16="http://schemas.microsoft.com/office/drawing/2014/main" id="{B8E376AA-7F88-3FCB-1A9A-45AE5C5D2AEF}"/>
              </a:ext>
            </a:extLst>
          </p:cNvPr>
          <p:cNvSpPr txBox="1"/>
          <p:nvPr/>
        </p:nvSpPr>
        <p:spPr>
          <a:xfrm>
            <a:off x="711930" y="5954349"/>
            <a:ext cx="3594958" cy="369332"/>
          </a:xfrm>
          <a:prstGeom prst="rect">
            <a:avLst/>
          </a:prstGeom>
          <a:noFill/>
        </p:spPr>
        <p:txBody>
          <a:bodyPr wrap="none" rtlCol="0">
            <a:spAutoFit/>
          </a:bodyPr>
          <a:lstStyle/>
          <a:p>
            <a:r>
              <a:rPr lang="en-US" dirty="0">
                <a:solidFill>
                  <a:schemeClr val="bg1"/>
                </a:solidFill>
              </a:rPr>
              <a:t>Collection phenomena in EIC (flow?)</a:t>
            </a:r>
          </a:p>
        </p:txBody>
      </p:sp>
      <p:sp>
        <p:nvSpPr>
          <p:cNvPr id="41" name="TextBox 40">
            <a:extLst>
              <a:ext uri="{FF2B5EF4-FFF2-40B4-BE49-F238E27FC236}">
                <a16:creationId xmlns:a16="http://schemas.microsoft.com/office/drawing/2014/main" id="{3822CFC7-219A-32ED-7EC2-4B86979CF55C}"/>
              </a:ext>
            </a:extLst>
          </p:cNvPr>
          <p:cNvSpPr txBox="1"/>
          <p:nvPr/>
        </p:nvSpPr>
        <p:spPr>
          <a:xfrm>
            <a:off x="714081" y="5198111"/>
            <a:ext cx="2688493" cy="369332"/>
          </a:xfrm>
          <a:prstGeom prst="rect">
            <a:avLst/>
          </a:prstGeom>
          <a:noFill/>
        </p:spPr>
        <p:txBody>
          <a:bodyPr wrap="none" rtlCol="0">
            <a:spAutoFit/>
          </a:bodyPr>
          <a:lstStyle/>
          <a:p>
            <a:r>
              <a:rPr lang="en-US" dirty="0">
                <a:solidFill>
                  <a:schemeClr val="bg1"/>
                </a:solidFill>
              </a:rPr>
              <a:t>Hadronization mechanism</a:t>
            </a:r>
          </a:p>
        </p:txBody>
      </p:sp>
      <p:sp>
        <p:nvSpPr>
          <p:cNvPr id="45" name="TextBox 44">
            <a:extLst>
              <a:ext uri="{FF2B5EF4-FFF2-40B4-BE49-F238E27FC236}">
                <a16:creationId xmlns:a16="http://schemas.microsoft.com/office/drawing/2014/main" id="{9275ABAB-4415-5B96-ABE8-ED01DD484D1A}"/>
              </a:ext>
            </a:extLst>
          </p:cNvPr>
          <p:cNvSpPr txBox="1"/>
          <p:nvPr/>
        </p:nvSpPr>
        <p:spPr>
          <a:xfrm>
            <a:off x="711930" y="4785913"/>
            <a:ext cx="8168455" cy="369332"/>
          </a:xfrm>
          <a:prstGeom prst="rect">
            <a:avLst/>
          </a:prstGeom>
          <a:noFill/>
        </p:spPr>
        <p:txBody>
          <a:bodyPr wrap="none" rtlCol="0">
            <a:spAutoFit/>
          </a:bodyPr>
          <a:lstStyle/>
          <a:p>
            <a:r>
              <a:rPr lang="en-US" dirty="0">
                <a:solidFill>
                  <a:schemeClr val="bg1"/>
                </a:solidFill>
              </a:rPr>
              <a:t>Parton energy loss in cold nuclear medium, saturation scale in jet-nucleon interaction</a:t>
            </a:r>
          </a:p>
        </p:txBody>
      </p:sp>
      <p:sp>
        <p:nvSpPr>
          <p:cNvPr id="3" name="TextBox 2">
            <a:extLst>
              <a:ext uri="{FF2B5EF4-FFF2-40B4-BE49-F238E27FC236}">
                <a16:creationId xmlns:a16="http://schemas.microsoft.com/office/drawing/2014/main" id="{C245C2A8-1069-C242-CDD7-2759189AAFD3}"/>
              </a:ext>
            </a:extLst>
          </p:cNvPr>
          <p:cNvSpPr txBox="1"/>
          <p:nvPr/>
        </p:nvSpPr>
        <p:spPr>
          <a:xfrm>
            <a:off x="3419689" y="5193948"/>
            <a:ext cx="1774397" cy="369332"/>
          </a:xfrm>
          <a:prstGeom prst="rect">
            <a:avLst/>
          </a:prstGeom>
          <a:noFill/>
        </p:spPr>
        <p:txBody>
          <a:bodyPr wrap="none" rtlCol="0">
            <a:spAutoFit/>
          </a:bodyPr>
          <a:lstStyle/>
          <a:p>
            <a:r>
              <a:rPr lang="en-US" dirty="0">
                <a:solidFill>
                  <a:schemeClr val="bg1"/>
                </a:solidFill>
              </a:rPr>
              <a:t>Jet modifications</a:t>
            </a:r>
          </a:p>
        </p:txBody>
      </p:sp>
      <p:pic>
        <p:nvPicPr>
          <p:cNvPr id="5" name="Picture 4" descr="A picture containing text, map&#10;&#10;Description automatically generated">
            <a:extLst>
              <a:ext uri="{FF2B5EF4-FFF2-40B4-BE49-F238E27FC236}">
                <a16:creationId xmlns:a16="http://schemas.microsoft.com/office/drawing/2014/main" id="{A455D0CD-4561-279E-23F2-64220157A566}"/>
              </a:ext>
            </a:extLst>
          </p:cNvPr>
          <p:cNvPicPr>
            <a:picLocks noChangeAspect="1"/>
          </p:cNvPicPr>
          <p:nvPr/>
        </p:nvPicPr>
        <p:blipFill>
          <a:blip r:embed="rId10"/>
          <a:stretch>
            <a:fillRect/>
          </a:stretch>
        </p:blipFill>
        <p:spPr>
          <a:xfrm>
            <a:off x="9159660" y="4341488"/>
            <a:ext cx="2886042" cy="2228194"/>
          </a:xfrm>
          <a:prstGeom prst="rect">
            <a:avLst/>
          </a:prstGeom>
        </p:spPr>
      </p:pic>
      <p:sp>
        <p:nvSpPr>
          <p:cNvPr id="11" name="Left Brace 10">
            <a:extLst>
              <a:ext uri="{FF2B5EF4-FFF2-40B4-BE49-F238E27FC236}">
                <a16:creationId xmlns:a16="http://schemas.microsoft.com/office/drawing/2014/main" id="{CCBE98F5-8062-0F27-F828-6D11AD0DC1DA}"/>
              </a:ext>
            </a:extLst>
          </p:cNvPr>
          <p:cNvSpPr/>
          <p:nvPr/>
        </p:nvSpPr>
        <p:spPr>
          <a:xfrm rot="5400000">
            <a:off x="7839692" y="658765"/>
            <a:ext cx="185738" cy="930748"/>
          </a:xfrm>
          <a:prstGeom prst="leftBrace">
            <a:avLst/>
          </a:pr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653936C-BEA9-91CE-6035-A6F03C79BCC7}"/>
              </a:ext>
            </a:extLst>
          </p:cNvPr>
          <p:cNvSpPr txBox="1"/>
          <p:nvPr/>
        </p:nvSpPr>
        <p:spPr>
          <a:xfrm>
            <a:off x="7786936" y="6196351"/>
            <a:ext cx="1372724" cy="369332"/>
          </a:xfrm>
          <a:prstGeom prst="rect">
            <a:avLst/>
          </a:prstGeom>
          <a:noFill/>
        </p:spPr>
        <p:txBody>
          <a:bodyPr wrap="square">
            <a:spAutoFit/>
          </a:bodyPr>
          <a:lstStyle/>
          <a:p>
            <a:pPr algn="l"/>
            <a:r>
              <a:rPr lang="en-US" b="0" i="0" u="none" strike="noStrike" dirty="0">
                <a:solidFill>
                  <a:srgbClr val="FFD30F"/>
                </a:solidFill>
                <a:effectLst/>
                <a:latin typeface="-apple-system"/>
              </a:rPr>
              <a:t>1907.11808</a:t>
            </a:r>
          </a:p>
        </p:txBody>
      </p:sp>
    </p:spTree>
    <p:extLst>
      <p:ext uri="{BB962C8B-B14F-4D97-AF65-F5344CB8AC3E}">
        <p14:creationId xmlns:p14="http://schemas.microsoft.com/office/powerpoint/2010/main" val="988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2410-2401-A252-07E8-EA8DDAD6C9E9}"/>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E21801AA-AD8A-C634-97F8-83F38E46387E}"/>
              </a:ext>
            </a:extLst>
          </p:cNvPr>
          <p:cNvSpPr>
            <a:spLocks noGrp="1"/>
          </p:cNvSpPr>
          <p:nvPr>
            <p:ph idx="1"/>
          </p:nvPr>
        </p:nvSpPr>
        <p:spPr>
          <a:xfrm>
            <a:off x="524256" y="1368553"/>
            <a:ext cx="10972800" cy="4525963"/>
          </a:xfrm>
        </p:spPr>
        <p:txBody>
          <a:bodyPr>
            <a:normAutofit fontScale="85000" lnSpcReduction="20000"/>
          </a:bodyPr>
          <a:lstStyle/>
          <a:p>
            <a:r>
              <a:rPr lang="en-US" dirty="0"/>
              <a:t>Precision quantification of QGP properties and initial conditions</a:t>
            </a:r>
          </a:p>
          <a:p>
            <a:pPr lvl="1"/>
            <a:r>
              <a:rPr lang="en-US" dirty="0"/>
              <a:t>Transport properties, initial conditions (nucleon structure): multi-correlation </a:t>
            </a:r>
            <a:r>
              <a:rPr lang="en-US" dirty="0" err="1"/>
              <a:t>observbales</a:t>
            </a:r>
            <a:endParaRPr lang="en-US" dirty="0"/>
          </a:p>
          <a:p>
            <a:pPr lvl="1"/>
            <a:r>
              <a:rPr lang="en-US" dirty="0"/>
              <a:t>Jet transport coefficient: precision jet substructure, high precision di(</a:t>
            </a:r>
            <a:r>
              <a:rPr lang="en-US" i="1" dirty="0">
                <a:latin typeface="Symbol" pitchFamily="2" charset="2"/>
              </a:rPr>
              <a:t>g</a:t>
            </a:r>
            <a:r>
              <a:rPr lang="en-US" i="1" dirty="0"/>
              <a:t>/Z</a:t>
            </a:r>
            <a:r>
              <a:rPr lang="en-US" i="1" baseline="30000" dirty="0"/>
              <a:t>0</a:t>
            </a:r>
            <a:r>
              <a:rPr lang="en-US" dirty="0"/>
              <a:t>)-hadron correlation (high Lum LHC, RHIC: </a:t>
            </a:r>
            <a:r>
              <a:rPr lang="en-US" dirty="0" err="1"/>
              <a:t>sPHENIX</a:t>
            </a:r>
            <a:r>
              <a:rPr lang="en-US" dirty="0"/>
              <a:t>, STAR )</a:t>
            </a:r>
          </a:p>
          <a:p>
            <a:pPr lvl="1"/>
            <a:r>
              <a:rPr lang="en-US" dirty="0"/>
              <a:t>Jet-induced medium response; improved &amp; refined jet tomography</a:t>
            </a:r>
          </a:p>
          <a:p>
            <a:r>
              <a:rPr lang="en-US" dirty="0"/>
              <a:t>Spin dynamics: broaden the study of spin polarization (alignment): a window to emerging properties of QGP</a:t>
            </a:r>
          </a:p>
          <a:p>
            <a:r>
              <a:rPr lang="en-US" dirty="0"/>
              <a:t>Theoretical advancement: precision calculations (NLO, </a:t>
            </a:r>
            <a:r>
              <a:rPr lang="en-US" dirty="0" err="1"/>
              <a:t>resummation</a:t>
            </a:r>
            <a:r>
              <a:rPr lang="en-US" dirty="0"/>
              <a:t>, gradient corrections </a:t>
            </a:r>
            <a:r>
              <a:rPr lang="en-US" dirty="0" err="1"/>
              <a:t>etc</a:t>
            </a:r>
            <a:r>
              <a:rPr lang="en-US" dirty="0"/>
              <a:t>), initial thermalization </a:t>
            </a:r>
          </a:p>
          <a:p>
            <a:r>
              <a:rPr lang="en-US" dirty="0"/>
              <a:t>AI/ML tools essential for precision quantification of QGP properties: demand for computing resources; implementations in data </a:t>
            </a:r>
            <a:r>
              <a:rPr lang="en-US" dirty="0" err="1"/>
              <a:t>analyeses</a:t>
            </a:r>
            <a:endParaRPr lang="en-US" dirty="0"/>
          </a:p>
        </p:txBody>
      </p:sp>
      <p:sp>
        <p:nvSpPr>
          <p:cNvPr id="4" name="Slide Number Placeholder 3">
            <a:extLst>
              <a:ext uri="{FF2B5EF4-FFF2-40B4-BE49-F238E27FC236}">
                <a16:creationId xmlns:a16="http://schemas.microsoft.com/office/drawing/2014/main" id="{6283D527-B4CD-6141-773D-F7FE982874CD}"/>
              </a:ext>
            </a:extLst>
          </p:cNvPr>
          <p:cNvSpPr>
            <a:spLocks noGrp="1"/>
          </p:cNvSpPr>
          <p:nvPr>
            <p:ph type="sldNum" sz="quarter" idx="12"/>
          </p:nvPr>
        </p:nvSpPr>
        <p:spPr/>
        <p:txBody>
          <a:bodyPr/>
          <a:lstStyle/>
          <a:p>
            <a:fld id="{1B9BAA04-AEB2-8147-AF42-90F4B815825D}" type="slidenum">
              <a:rPr lang="en-US" smtClean="0"/>
              <a:pPr/>
              <a:t>24</a:t>
            </a:fld>
            <a:endParaRPr lang="en-US"/>
          </a:p>
        </p:txBody>
      </p:sp>
    </p:spTree>
    <p:extLst>
      <p:ext uri="{BB962C8B-B14F-4D97-AF65-F5344CB8AC3E}">
        <p14:creationId xmlns:p14="http://schemas.microsoft.com/office/powerpoint/2010/main" val="72687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A2FE-80CC-0F46-E9BA-3C895F1A71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78DE2B-8968-B1D0-EBF0-81682FE264E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47D2A54-C91A-1F2D-1658-7AE47A03F723}"/>
              </a:ext>
            </a:extLst>
          </p:cNvPr>
          <p:cNvSpPr>
            <a:spLocks noGrp="1"/>
          </p:cNvSpPr>
          <p:nvPr>
            <p:ph type="sldNum" sz="quarter" idx="12"/>
          </p:nvPr>
        </p:nvSpPr>
        <p:spPr/>
        <p:txBody>
          <a:bodyPr/>
          <a:lstStyle/>
          <a:p>
            <a:fld id="{1B9BAA04-AEB2-8147-AF42-90F4B815825D}" type="slidenum">
              <a:rPr lang="en-US" smtClean="0"/>
              <a:pPr/>
              <a:t>25</a:t>
            </a:fld>
            <a:endParaRPr lang="en-US"/>
          </a:p>
        </p:txBody>
      </p:sp>
    </p:spTree>
    <p:extLst>
      <p:ext uri="{BB962C8B-B14F-4D97-AF65-F5344CB8AC3E}">
        <p14:creationId xmlns:p14="http://schemas.microsoft.com/office/powerpoint/2010/main" val="4104145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2B7E-432D-6E80-00E6-D5B53A9C87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47552B-8C5C-784D-B2B0-C57896289CF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8825A10-1F98-155B-1593-602C5D25BC5F}"/>
              </a:ext>
            </a:extLst>
          </p:cNvPr>
          <p:cNvSpPr>
            <a:spLocks noGrp="1"/>
          </p:cNvSpPr>
          <p:nvPr>
            <p:ph type="sldNum" sz="quarter" idx="12"/>
          </p:nvPr>
        </p:nvSpPr>
        <p:spPr/>
        <p:txBody>
          <a:bodyPr/>
          <a:lstStyle/>
          <a:p>
            <a:fld id="{1B9BAA04-AEB2-8147-AF42-90F4B815825D}" type="slidenum">
              <a:rPr lang="en-US" smtClean="0"/>
              <a:pPr/>
              <a:t>26</a:t>
            </a:fld>
            <a:endParaRPr lang="en-US"/>
          </a:p>
        </p:txBody>
      </p:sp>
    </p:spTree>
    <p:extLst>
      <p:ext uri="{BB962C8B-B14F-4D97-AF65-F5344CB8AC3E}">
        <p14:creationId xmlns:p14="http://schemas.microsoft.com/office/powerpoint/2010/main" val="4106266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56ED-86EC-FCAF-47E1-D8F70F041DBB}"/>
              </a:ext>
            </a:extLst>
          </p:cNvPr>
          <p:cNvSpPr>
            <a:spLocks noGrp="1"/>
          </p:cNvSpPr>
          <p:nvPr>
            <p:ph type="title"/>
          </p:nvPr>
        </p:nvSpPr>
        <p:spPr>
          <a:xfrm>
            <a:off x="617518" y="17965"/>
            <a:ext cx="12191999" cy="1061935"/>
          </a:xfrm>
        </p:spPr>
        <p:txBody>
          <a:bodyPr/>
          <a:lstStyle/>
          <a:p>
            <a:r>
              <a:rPr lang="en-US" dirty="0"/>
              <a:t>Jet structure and Medium response</a:t>
            </a:r>
          </a:p>
        </p:txBody>
      </p:sp>
      <p:sp>
        <p:nvSpPr>
          <p:cNvPr id="4" name="Slide Number Placeholder 3">
            <a:extLst>
              <a:ext uri="{FF2B5EF4-FFF2-40B4-BE49-F238E27FC236}">
                <a16:creationId xmlns:a16="http://schemas.microsoft.com/office/drawing/2014/main" id="{18128E61-9944-890B-9764-CDCF7FBD1397}"/>
              </a:ext>
            </a:extLst>
          </p:cNvPr>
          <p:cNvSpPr>
            <a:spLocks noGrp="1"/>
          </p:cNvSpPr>
          <p:nvPr>
            <p:ph type="sldNum" sz="quarter" idx="12"/>
          </p:nvPr>
        </p:nvSpPr>
        <p:spPr/>
        <p:txBody>
          <a:bodyPr/>
          <a:lstStyle/>
          <a:p>
            <a:fld id="{1B9BAA04-AEB2-8147-AF42-90F4B815825D}" type="slidenum">
              <a:rPr lang="en-US" smtClean="0"/>
              <a:pPr/>
              <a:t>27</a:t>
            </a:fld>
            <a:endParaRPr lang="en-US"/>
          </a:p>
        </p:txBody>
      </p:sp>
      <p:grpSp>
        <p:nvGrpSpPr>
          <p:cNvPr id="3" name="Group 2">
            <a:extLst>
              <a:ext uri="{FF2B5EF4-FFF2-40B4-BE49-F238E27FC236}">
                <a16:creationId xmlns:a16="http://schemas.microsoft.com/office/drawing/2014/main" id="{827D69BB-D4D9-FC1D-45A1-51C5C46086FB}"/>
              </a:ext>
            </a:extLst>
          </p:cNvPr>
          <p:cNvGrpSpPr/>
          <p:nvPr/>
        </p:nvGrpSpPr>
        <p:grpSpPr>
          <a:xfrm>
            <a:off x="2438400" y="1330312"/>
            <a:ext cx="6911340" cy="5130177"/>
            <a:chOff x="2438400" y="1330312"/>
            <a:chExt cx="6911340" cy="5130177"/>
          </a:xfrm>
        </p:grpSpPr>
        <p:pic>
          <p:nvPicPr>
            <p:cNvPr id="6" name="Picture 5">
              <a:extLst>
                <a:ext uri="{FF2B5EF4-FFF2-40B4-BE49-F238E27FC236}">
                  <a16:creationId xmlns:a16="http://schemas.microsoft.com/office/drawing/2014/main" id="{677A6859-B664-E0CC-8A50-802B1E289E62}"/>
                </a:ext>
              </a:extLst>
            </p:cNvPr>
            <p:cNvPicPr>
              <a:picLocks noChangeAspect="1"/>
            </p:cNvPicPr>
            <p:nvPr/>
          </p:nvPicPr>
          <p:blipFill>
            <a:blip r:embed="rId2"/>
            <a:stretch>
              <a:fillRect/>
            </a:stretch>
          </p:blipFill>
          <p:spPr>
            <a:xfrm>
              <a:off x="2438400" y="1330312"/>
              <a:ext cx="6911340" cy="5130177"/>
            </a:xfrm>
            <a:prstGeom prst="rect">
              <a:avLst/>
            </a:prstGeom>
          </p:spPr>
        </p:pic>
        <p:grpSp>
          <p:nvGrpSpPr>
            <p:cNvPr id="7" name="Group 6">
              <a:extLst>
                <a:ext uri="{FF2B5EF4-FFF2-40B4-BE49-F238E27FC236}">
                  <a16:creationId xmlns:a16="http://schemas.microsoft.com/office/drawing/2014/main" id="{7A9AEEC5-78DC-8E49-7E09-91F8A6191576}"/>
                </a:ext>
              </a:extLst>
            </p:cNvPr>
            <p:cNvGrpSpPr/>
            <p:nvPr/>
          </p:nvGrpSpPr>
          <p:grpSpPr>
            <a:xfrm rot="20077669">
              <a:off x="5396724" y="1702806"/>
              <a:ext cx="2967761" cy="2316204"/>
              <a:chOff x="6789684" y="1940838"/>
              <a:chExt cx="1756434" cy="1075631"/>
            </a:xfrm>
          </p:grpSpPr>
          <p:sp>
            <p:nvSpPr>
              <p:cNvPr id="8" name="Triangle 7">
                <a:extLst>
                  <a:ext uri="{FF2B5EF4-FFF2-40B4-BE49-F238E27FC236}">
                    <a16:creationId xmlns:a16="http://schemas.microsoft.com/office/drawing/2014/main" id="{9BD71A08-B56F-F7EE-8972-66412821D847}"/>
                  </a:ext>
                </a:extLst>
              </p:cNvPr>
              <p:cNvSpPr/>
              <p:nvPr/>
            </p:nvSpPr>
            <p:spPr>
              <a:xfrm rot="15450486">
                <a:off x="7115504" y="1765738"/>
                <a:ext cx="924911" cy="1576552"/>
              </a:xfrm>
              <a:prstGeom prst="triangle">
                <a:avLst/>
              </a:prstGeom>
              <a:gradFill flip="none" rotWithShape="1">
                <a:gsLst>
                  <a:gs pos="49000">
                    <a:schemeClr val="accent1">
                      <a:tint val="100000"/>
                      <a:shade val="100000"/>
                      <a:satMod val="130000"/>
                      <a:alpha val="0"/>
                    </a:schemeClr>
                  </a:gs>
                  <a:gs pos="100000">
                    <a:schemeClr val="accent1">
                      <a:tint val="50000"/>
                      <a:shade val="100000"/>
                      <a:satMod val="350000"/>
                    </a:schemeClr>
                  </a:gs>
                </a:gsLst>
                <a:path path="rect">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1C7FD9-30C3-FD21-04FE-C3916E17F220}"/>
                  </a:ext>
                </a:extLst>
              </p:cNvPr>
              <p:cNvSpPr/>
              <p:nvPr/>
            </p:nvSpPr>
            <p:spPr>
              <a:xfrm rot="20851942">
                <a:off x="8062401" y="1940838"/>
                <a:ext cx="483717" cy="917951"/>
              </a:xfrm>
              <a:prstGeom prst="ellipse">
                <a:avLst/>
              </a:prstGeom>
              <a:gradFill>
                <a:gsLst>
                  <a:gs pos="54000">
                    <a:schemeClr val="accent1">
                      <a:tint val="100000"/>
                      <a:shade val="100000"/>
                      <a:satMod val="130000"/>
                      <a:alpha val="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68F1C7A-B05A-CA07-6562-1EFE243967EE}"/>
                  </a:ext>
                </a:extLst>
              </p:cNvPr>
              <p:cNvCxnSpPr>
                <a:cxnSpLocks/>
                <a:stCxn id="8" idx="0"/>
                <a:endCxn id="9" idx="0"/>
              </p:cNvCxnSpPr>
              <p:nvPr/>
            </p:nvCxnSpPr>
            <p:spPr>
              <a:xfrm flipV="1">
                <a:off x="6808345" y="1951661"/>
                <a:ext cx="1396828" cy="772858"/>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8D4A6FA-1843-D188-3DBA-F0697F2367D8}"/>
                  </a:ext>
                </a:extLst>
              </p:cNvPr>
              <p:cNvCxnSpPr>
                <a:endCxn id="9" idx="4"/>
              </p:cNvCxnSpPr>
              <p:nvPr/>
            </p:nvCxnSpPr>
            <p:spPr>
              <a:xfrm>
                <a:off x="6831724" y="2722179"/>
                <a:ext cx="1571623" cy="125786"/>
              </a:xfrm>
              <a:prstGeom prst="line">
                <a:avLst/>
              </a:prstGeom>
              <a:ln w="3175"/>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74465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37A7-51CC-13D3-4D1D-C426F4A71429}"/>
              </a:ext>
            </a:extLst>
          </p:cNvPr>
          <p:cNvSpPr>
            <a:spLocks noGrp="1"/>
          </p:cNvSpPr>
          <p:nvPr>
            <p:ph type="title"/>
          </p:nvPr>
        </p:nvSpPr>
        <p:spPr/>
        <p:txBody>
          <a:bodyPr/>
          <a:lstStyle/>
          <a:p>
            <a:r>
              <a:rPr lang="en-US" dirty="0"/>
              <a:t>EM emissions from the evolving QGP</a:t>
            </a:r>
          </a:p>
        </p:txBody>
      </p:sp>
      <p:sp>
        <p:nvSpPr>
          <p:cNvPr id="4" name="Slide Number Placeholder 3">
            <a:extLst>
              <a:ext uri="{FF2B5EF4-FFF2-40B4-BE49-F238E27FC236}">
                <a16:creationId xmlns:a16="http://schemas.microsoft.com/office/drawing/2014/main" id="{B8CA9EFD-8B0E-013D-2E44-ED31821462F7}"/>
              </a:ext>
            </a:extLst>
          </p:cNvPr>
          <p:cNvSpPr>
            <a:spLocks noGrp="1"/>
          </p:cNvSpPr>
          <p:nvPr>
            <p:ph type="sldNum" sz="quarter" idx="12"/>
          </p:nvPr>
        </p:nvSpPr>
        <p:spPr/>
        <p:txBody>
          <a:bodyPr/>
          <a:lstStyle/>
          <a:p>
            <a:fld id="{1B9BAA04-AEB2-8147-AF42-90F4B815825D}" type="slidenum">
              <a:rPr lang="en-US" smtClean="0"/>
              <a:pPr/>
              <a:t>28</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378CC3D2-0499-2328-9E2B-225370C471FB}"/>
              </a:ext>
            </a:extLst>
          </p:cNvPr>
          <p:cNvPicPr>
            <a:picLocks noChangeAspect="1"/>
          </p:cNvPicPr>
          <p:nvPr/>
        </p:nvPicPr>
        <p:blipFill>
          <a:blip r:embed="rId3"/>
          <a:stretch>
            <a:fillRect/>
          </a:stretch>
        </p:blipFill>
        <p:spPr>
          <a:xfrm>
            <a:off x="651270" y="1486520"/>
            <a:ext cx="3398198" cy="2460365"/>
          </a:xfrm>
          <a:prstGeom prst="rect">
            <a:avLst/>
          </a:prstGeom>
        </p:spPr>
      </p:pic>
      <p:pic>
        <p:nvPicPr>
          <p:cNvPr id="8" name="Picture 7" descr="Chart, histogram&#10;&#10;Description automatically generated">
            <a:extLst>
              <a:ext uri="{FF2B5EF4-FFF2-40B4-BE49-F238E27FC236}">
                <a16:creationId xmlns:a16="http://schemas.microsoft.com/office/drawing/2014/main" id="{F0D86B73-7772-6575-5BDE-F4FCB754F9EC}"/>
              </a:ext>
            </a:extLst>
          </p:cNvPr>
          <p:cNvPicPr>
            <a:picLocks noChangeAspect="1"/>
          </p:cNvPicPr>
          <p:nvPr/>
        </p:nvPicPr>
        <p:blipFill>
          <a:blip r:embed="rId4"/>
          <a:stretch>
            <a:fillRect/>
          </a:stretch>
        </p:blipFill>
        <p:spPr>
          <a:xfrm>
            <a:off x="651270" y="3946885"/>
            <a:ext cx="3403600" cy="2460365"/>
          </a:xfrm>
          <a:prstGeom prst="rect">
            <a:avLst/>
          </a:prstGeom>
        </p:spPr>
      </p:pic>
      <p:sp>
        <p:nvSpPr>
          <p:cNvPr id="9" name="TextBox 8">
            <a:extLst>
              <a:ext uri="{FF2B5EF4-FFF2-40B4-BE49-F238E27FC236}">
                <a16:creationId xmlns:a16="http://schemas.microsoft.com/office/drawing/2014/main" id="{27A7776F-E13D-9199-663E-6C8254925996}"/>
              </a:ext>
            </a:extLst>
          </p:cNvPr>
          <p:cNvSpPr txBox="1"/>
          <p:nvPr/>
        </p:nvSpPr>
        <p:spPr>
          <a:xfrm>
            <a:off x="9539288" y="2674661"/>
            <a:ext cx="1935402" cy="646331"/>
          </a:xfrm>
          <a:prstGeom prst="rect">
            <a:avLst/>
          </a:prstGeom>
          <a:noFill/>
        </p:spPr>
        <p:txBody>
          <a:bodyPr wrap="none" rtlCol="0">
            <a:spAutoFit/>
          </a:bodyPr>
          <a:lstStyle/>
          <a:p>
            <a:r>
              <a:rPr lang="en-US" dirty="0">
                <a:solidFill>
                  <a:schemeClr val="bg1"/>
                </a:solidFill>
              </a:rPr>
              <a:t>Jet-medium </a:t>
            </a:r>
          </a:p>
          <a:p>
            <a:r>
              <a:rPr lang="en-US" dirty="0">
                <a:solidFill>
                  <a:schemeClr val="bg1"/>
                </a:solidFill>
              </a:rPr>
              <a:t>interaction </a:t>
            </a:r>
            <a:r>
              <a:rPr lang="en-US" dirty="0">
                <a:solidFill>
                  <a:schemeClr val="bg1"/>
                </a:solidFill>
                <a:sym typeface="Wingdings" pitchFamily="2" charset="2"/>
              </a:rPr>
              <a:t> 10%</a:t>
            </a:r>
            <a:endParaRPr lang="en-US" dirty="0">
              <a:solidFill>
                <a:schemeClr val="bg1"/>
              </a:solidFill>
            </a:endParaRPr>
          </a:p>
        </p:txBody>
      </p:sp>
      <p:sp>
        <p:nvSpPr>
          <p:cNvPr id="10" name="TextBox 9">
            <a:extLst>
              <a:ext uri="{FF2B5EF4-FFF2-40B4-BE49-F238E27FC236}">
                <a16:creationId xmlns:a16="http://schemas.microsoft.com/office/drawing/2014/main" id="{247BBE7D-1FDC-5AC9-7E80-095D1C36E64F}"/>
              </a:ext>
            </a:extLst>
          </p:cNvPr>
          <p:cNvSpPr txBox="1"/>
          <p:nvPr/>
        </p:nvSpPr>
        <p:spPr>
          <a:xfrm>
            <a:off x="8696582" y="1374650"/>
            <a:ext cx="2988832" cy="923330"/>
          </a:xfrm>
          <a:prstGeom prst="rect">
            <a:avLst/>
          </a:prstGeom>
          <a:noFill/>
        </p:spPr>
        <p:txBody>
          <a:bodyPr wrap="none" rtlCol="0">
            <a:spAutoFit/>
          </a:bodyPr>
          <a:lstStyle/>
          <a:p>
            <a:r>
              <a:rPr lang="en-US" dirty="0">
                <a:solidFill>
                  <a:schemeClr val="bg1"/>
                </a:solidFill>
                <a:sym typeface="Wingdings" pitchFamily="2" charset="2"/>
              </a:rPr>
              <a:t>Pre-eq contribution:</a:t>
            </a:r>
          </a:p>
          <a:p>
            <a:r>
              <a:rPr lang="en-US" dirty="0">
                <a:solidFill>
                  <a:schemeClr val="bg1"/>
                </a:solidFill>
                <a:sym typeface="Wingdings" pitchFamily="2" charset="2"/>
              </a:rPr>
              <a:t>Sensitive to pre-eq dynamics, </a:t>
            </a:r>
          </a:p>
          <a:p>
            <a:r>
              <a:rPr lang="en-US" dirty="0">
                <a:solidFill>
                  <a:schemeClr val="bg1"/>
                </a:solidFill>
                <a:sym typeface="Wingdings" pitchFamily="2" charset="2"/>
              </a:rPr>
              <a:t>medium transport properties</a:t>
            </a:r>
          </a:p>
        </p:txBody>
      </p:sp>
      <p:sp>
        <p:nvSpPr>
          <p:cNvPr id="12" name="TextBox 11">
            <a:extLst>
              <a:ext uri="{FF2B5EF4-FFF2-40B4-BE49-F238E27FC236}">
                <a16:creationId xmlns:a16="http://schemas.microsoft.com/office/drawing/2014/main" id="{3BDD2EE6-6A92-AB3D-210E-403C698C37F6}"/>
              </a:ext>
            </a:extLst>
          </p:cNvPr>
          <p:cNvSpPr txBox="1"/>
          <p:nvPr/>
        </p:nvSpPr>
        <p:spPr>
          <a:xfrm>
            <a:off x="9641297" y="4634944"/>
            <a:ext cx="2067239"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2111.13603</a:t>
            </a:r>
          </a:p>
        </p:txBody>
      </p:sp>
      <p:sp>
        <p:nvSpPr>
          <p:cNvPr id="13" name="TextBox 12">
            <a:extLst>
              <a:ext uri="{FF2B5EF4-FFF2-40B4-BE49-F238E27FC236}">
                <a16:creationId xmlns:a16="http://schemas.microsoft.com/office/drawing/2014/main" id="{9A55CF2A-9732-1832-BE03-25CACF17934E}"/>
              </a:ext>
            </a:extLst>
          </p:cNvPr>
          <p:cNvSpPr txBox="1"/>
          <p:nvPr/>
        </p:nvSpPr>
        <p:spPr>
          <a:xfrm>
            <a:off x="9539288" y="3925174"/>
            <a:ext cx="2169248" cy="646331"/>
          </a:xfrm>
          <a:prstGeom prst="rect">
            <a:avLst/>
          </a:prstGeom>
          <a:noFill/>
        </p:spPr>
        <p:txBody>
          <a:bodyPr wrap="none" rtlCol="0">
            <a:spAutoFit/>
          </a:bodyPr>
          <a:lstStyle/>
          <a:p>
            <a:r>
              <a:rPr lang="en-US" dirty="0">
                <a:solidFill>
                  <a:schemeClr val="bg1"/>
                </a:solidFill>
                <a:sym typeface="Wingdings" pitchFamily="2" charset="2"/>
              </a:rPr>
              <a:t>Out-eq contribution: </a:t>
            </a:r>
          </a:p>
          <a:p>
            <a:r>
              <a:rPr lang="en-US" dirty="0">
                <a:solidFill>
                  <a:schemeClr val="bg1"/>
                </a:solidFill>
                <a:sym typeface="Wingdings" pitchFamily="2" charset="2"/>
              </a:rPr>
              <a:t>hadronic transport</a:t>
            </a:r>
          </a:p>
        </p:txBody>
      </p:sp>
      <p:sp>
        <p:nvSpPr>
          <p:cNvPr id="15" name="TextBox 14">
            <a:extLst>
              <a:ext uri="{FF2B5EF4-FFF2-40B4-BE49-F238E27FC236}">
                <a16:creationId xmlns:a16="http://schemas.microsoft.com/office/drawing/2014/main" id="{BF065A56-245E-EF19-12C3-96438A5C2E5D}"/>
              </a:ext>
            </a:extLst>
          </p:cNvPr>
          <p:cNvSpPr txBox="1"/>
          <p:nvPr/>
        </p:nvSpPr>
        <p:spPr>
          <a:xfrm>
            <a:off x="797239" y="1061936"/>
            <a:ext cx="2073564"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2106.11216</a:t>
            </a:r>
          </a:p>
        </p:txBody>
      </p:sp>
      <p:sp>
        <p:nvSpPr>
          <p:cNvPr id="17" name="TextBox 16">
            <a:extLst>
              <a:ext uri="{FF2B5EF4-FFF2-40B4-BE49-F238E27FC236}">
                <a16:creationId xmlns:a16="http://schemas.microsoft.com/office/drawing/2014/main" id="{3958F22B-4518-D6BA-6820-D88EFFEBA8D0}"/>
              </a:ext>
            </a:extLst>
          </p:cNvPr>
          <p:cNvSpPr txBox="1"/>
          <p:nvPr/>
        </p:nvSpPr>
        <p:spPr>
          <a:xfrm>
            <a:off x="2835475" y="1061936"/>
            <a:ext cx="1288732" cy="369332"/>
          </a:xfrm>
          <a:prstGeom prst="rect">
            <a:avLst/>
          </a:prstGeom>
          <a:noFill/>
        </p:spPr>
        <p:txBody>
          <a:bodyPr wrap="square">
            <a:spAutoFit/>
          </a:bodyPr>
          <a:lstStyle/>
          <a:p>
            <a:pPr algn="l"/>
            <a:r>
              <a:rPr lang="en-US" b="0" i="0" u="none" strike="noStrike" dirty="0">
                <a:solidFill>
                  <a:srgbClr val="FFD30F"/>
                </a:solidFill>
                <a:effectLst/>
                <a:latin typeface="-apple-system"/>
              </a:rPr>
              <a:t>2008.02902</a:t>
            </a:r>
          </a:p>
        </p:txBody>
      </p:sp>
      <p:sp>
        <p:nvSpPr>
          <p:cNvPr id="19" name="TextBox 18">
            <a:extLst>
              <a:ext uri="{FF2B5EF4-FFF2-40B4-BE49-F238E27FC236}">
                <a16:creationId xmlns:a16="http://schemas.microsoft.com/office/drawing/2014/main" id="{D393907A-3FBB-2A8F-03BC-B2D897CA6044}"/>
              </a:ext>
            </a:extLst>
          </p:cNvPr>
          <p:cNvSpPr txBox="1"/>
          <p:nvPr/>
        </p:nvSpPr>
        <p:spPr>
          <a:xfrm>
            <a:off x="9456518" y="3267934"/>
            <a:ext cx="2100942"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2207.12513 </a:t>
            </a:r>
          </a:p>
        </p:txBody>
      </p:sp>
      <p:pic>
        <p:nvPicPr>
          <p:cNvPr id="21" name="Picture 20" descr="Chart, histogram&#10;&#10;Description automatically generated">
            <a:extLst>
              <a:ext uri="{FF2B5EF4-FFF2-40B4-BE49-F238E27FC236}">
                <a16:creationId xmlns:a16="http://schemas.microsoft.com/office/drawing/2014/main" id="{EBBA5792-7112-4D82-F651-E8A6FFFB59E6}"/>
              </a:ext>
            </a:extLst>
          </p:cNvPr>
          <p:cNvPicPr>
            <a:picLocks noChangeAspect="1"/>
          </p:cNvPicPr>
          <p:nvPr/>
        </p:nvPicPr>
        <p:blipFill>
          <a:blip r:embed="rId5"/>
          <a:stretch>
            <a:fillRect/>
          </a:stretch>
        </p:blipFill>
        <p:spPr>
          <a:xfrm>
            <a:off x="4124207" y="2652717"/>
            <a:ext cx="5078853" cy="3755830"/>
          </a:xfrm>
          <a:prstGeom prst="rect">
            <a:avLst/>
          </a:prstGeom>
        </p:spPr>
      </p:pic>
      <p:sp>
        <p:nvSpPr>
          <p:cNvPr id="22" name="TextBox 21">
            <a:extLst>
              <a:ext uri="{FF2B5EF4-FFF2-40B4-BE49-F238E27FC236}">
                <a16:creationId xmlns:a16="http://schemas.microsoft.com/office/drawing/2014/main" id="{6D7CEE59-1300-22F6-7579-FBD2C92617C2}"/>
              </a:ext>
            </a:extLst>
          </p:cNvPr>
          <p:cNvSpPr txBox="1"/>
          <p:nvPr/>
        </p:nvSpPr>
        <p:spPr>
          <a:xfrm>
            <a:off x="4268891" y="1208426"/>
            <a:ext cx="4208268" cy="1200329"/>
          </a:xfrm>
          <a:prstGeom prst="rect">
            <a:avLst/>
          </a:prstGeom>
          <a:noFill/>
        </p:spPr>
        <p:txBody>
          <a:bodyPr wrap="none" rtlCol="0">
            <a:spAutoFit/>
          </a:bodyPr>
          <a:lstStyle/>
          <a:p>
            <a:r>
              <a:rPr lang="en-US" dirty="0">
                <a:solidFill>
                  <a:schemeClr val="bg1"/>
                </a:solidFill>
                <a:sym typeface="Wingdings" pitchFamily="2" charset="2"/>
              </a:rPr>
              <a:t>Sources: </a:t>
            </a:r>
          </a:p>
          <a:p>
            <a:r>
              <a:rPr lang="en-US" dirty="0">
                <a:solidFill>
                  <a:schemeClr val="bg1"/>
                </a:solidFill>
                <a:sym typeface="Wingdings" pitchFamily="2" charset="2"/>
              </a:rPr>
              <a:t>Direction production:  </a:t>
            </a:r>
            <a:r>
              <a:rPr lang="en-US" dirty="0" err="1">
                <a:solidFill>
                  <a:srgbClr val="FFFF00"/>
                </a:solidFill>
                <a:sym typeface="Wingdings" pitchFamily="2" charset="2"/>
              </a:rPr>
              <a:t>nPPF</a:t>
            </a:r>
            <a:endParaRPr lang="en-US" dirty="0">
              <a:solidFill>
                <a:srgbClr val="FFFF00"/>
              </a:solidFill>
              <a:sym typeface="Wingdings" pitchFamily="2" charset="2"/>
            </a:endParaRPr>
          </a:p>
          <a:p>
            <a:r>
              <a:rPr lang="en-US" dirty="0">
                <a:solidFill>
                  <a:schemeClr val="bg1"/>
                </a:solidFill>
                <a:sym typeface="Wingdings" pitchFamily="2" charset="2"/>
              </a:rPr>
              <a:t>Thermal production QGP</a:t>
            </a:r>
            <a:r>
              <a:rPr lang="en-US" dirty="0">
                <a:solidFill>
                  <a:srgbClr val="FFFF00"/>
                </a:solidFill>
                <a:sym typeface="Wingdings" pitchFamily="2" charset="2"/>
              </a:rPr>
              <a:t>: hydro evolution</a:t>
            </a:r>
          </a:p>
          <a:p>
            <a:r>
              <a:rPr lang="en-US" dirty="0">
                <a:solidFill>
                  <a:schemeClr val="bg1"/>
                </a:solidFill>
                <a:sym typeface="Wingdings" pitchFamily="2" charset="2"/>
              </a:rPr>
              <a:t>Thermal production HG: </a:t>
            </a:r>
            <a:r>
              <a:rPr lang="en-US" dirty="0">
                <a:solidFill>
                  <a:srgbClr val="FFFF00"/>
                </a:solidFill>
                <a:sym typeface="Wingdings" pitchFamily="2" charset="2"/>
              </a:rPr>
              <a:t>hadron properties</a:t>
            </a:r>
          </a:p>
        </p:txBody>
      </p:sp>
      <p:sp>
        <p:nvSpPr>
          <p:cNvPr id="23" name="TextBox 22">
            <a:extLst>
              <a:ext uri="{FF2B5EF4-FFF2-40B4-BE49-F238E27FC236}">
                <a16:creationId xmlns:a16="http://schemas.microsoft.com/office/drawing/2014/main" id="{F91C8AA5-5314-161D-F136-D35AABBD08BD}"/>
              </a:ext>
            </a:extLst>
          </p:cNvPr>
          <p:cNvSpPr txBox="1"/>
          <p:nvPr/>
        </p:nvSpPr>
        <p:spPr>
          <a:xfrm>
            <a:off x="9380567" y="5177067"/>
            <a:ext cx="2588698" cy="1200329"/>
          </a:xfrm>
          <a:prstGeom prst="rect">
            <a:avLst/>
          </a:prstGeom>
          <a:noFill/>
        </p:spPr>
        <p:txBody>
          <a:bodyPr wrap="square" rtlCol="0">
            <a:spAutoFit/>
          </a:bodyPr>
          <a:lstStyle/>
          <a:p>
            <a:r>
              <a:rPr lang="en-US" sz="2400" dirty="0">
                <a:solidFill>
                  <a:srgbClr val="FFFF00"/>
                </a:solidFill>
                <a:sym typeface="Wingdings" pitchFamily="2" charset="2"/>
              </a:rPr>
              <a:t>Bayesian analysis including photons and dileptons!</a:t>
            </a:r>
          </a:p>
        </p:txBody>
      </p:sp>
    </p:spTree>
    <p:extLst>
      <p:ext uri="{BB962C8B-B14F-4D97-AF65-F5344CB8AC3E}">
        <p14:creationId xmlns:p14="http://schemas.microsoft.com/office/powerpoint/2010/main" val="1801108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2001-125F-DA5F-F99E-32D1E2804B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EDC1CB-56A6-94C0-8A4B-AED58C9F78F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10A66B4-D396-8C48-9D8A-9AE9D022C648}"/>
              </a:ext>
            </a:extLst>
          </p:cNvPr>
          <p:cNvSpPr>
            <a:spLocks noGrp="1"/>
          </p:cNvSpPr>
          <p:nvPr>
            <p:ph type="sldNum" sz="quarter" idx="12"/>
          </p:nvPr>
        </p:nvSpPr>
        <p:spPr/>
        <p:txBody>
          <a:bodyPr/>
          <a:lstStyle/>
          <a:p>
            <a:fld id="{1B9BAA04-AEB2-8147-AF42-90F4B815825D}" type="slidenum">
              <a:rPr lang="en-US" smtClean="0"/>
              <a:pPr/>
              <a:t>29</a:t>
            </a:fld>
            <a:endParaRPr lang="en-US"/>
          </a:p>
        </p:txBody>
      </p:sp>
    </p:spTree>
    <p:extLst>
      <p:ext uri="{BB962C8B-B14F-4D97-AF65-F5344CB8AC3E}">
        <p14:creationId xmlns:p14="http://schemas.microsoft.com/office/powerpoint/2010/main" val="7352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image1.png" descr="image1.png"/>
          <p:cNvPicPr>
            <a:picLocks noChangeAspect="1"/>
          </p:cNvPicPr>
          <p:nvPr/>
        </p:nvPicPr>
        <p:blipFill>
          <a:blip r:embed="rId2">
            <a:alphaModFix amt="65000"/>
          </a:blip>
          <a:stretch>
            <a:fillRect/>
          </a:stretch>
        </p:blipFill>
        <p:spPr>
          <a:xfrm>
            <a:off x="0" y="4096044"/>
            <a:ext cx="2249277" cy="2222500"/>
          </a:xfrm>
          <a:prstGeom prst="rect">
            <a:avLst/>
          </a:prstGeom>
          <a:ln w="12700"/>
        </p:spPr>
      </p:pic>
      <p:sp>
        <p:nvSpPr>
          <p:cNvPr id="321" name="Slide Number"/>
          <p:cNvSpPr txBox="1">
            <a:spLocks noGrp="1"/>
          </p:cNvSpPr>
          <p:nvPr>
            <p:ph type="sldNum" sz="quarter" idx="2"/>
          </p:nvPr>
        </p:nvSpPr>
        <p:spPr>
          <a:xfrm>
            <a:off x="9967416" y="6464300"/>
            <a:ext cx="243384" cy="2603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322" name="New state of matter: quark-gluon plasma (QGP)"/>
          <p:cNvSpPr txBox="1"/>
          <p:nvPr/>
        </p:nvSpPr>
        <p:spPr>
          <a:xfrm>
            <a:off x="2146935" y="230296"/>
            <a:ext cx="9218930" cy="56938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lvl1pPr>
              <a:buClr>
                <a:srgbClr val="000000"/>
              </a:buClr>
              <a:defRPr sz="6400">
                <a:solidFill>
                  <a:srgbClr val="FFFFFF"/>
                </a:solidFill>
                <a:uFill>
                  <a:solidFill>
                    <a:srgbClr val="FFFFFF"/>
                  </a:solidFill>
                </a:uFill>
                <a:latin typeface="Calibri"/>
                <a:ea typeface="Calibri"/>
                <a:cs typeface="Calibri"/>
                <a:sym typeface="Calibri"/>
              </a:defRPr>
            </a:lvl1pPr>
          </a:lstStyle>
          <a:p>
            <a:r>
              <a:rPr sz="3200" dirty="0"/>
              <a:t>New state of matter: quark-gluon plasma (QGP)</a:t>
            </a:r>
          </a:p>
        </p:txBody>
      </p:sp>
      <p:pic>
        <p:nvPicPr>
          <p:cNvPr id="324" name="droppedImage.pdf" descr="droppedImage.pdf"/>
          <p:cNvPicPr>
            <a:picLocks noChangeAspect="1"/>
          </p:cNvPicPr>
          <p:nvPr/>
        </p:nvPicPr>
        <p:blipFill>
          <a:blip r:embed="rId3"/>
          <a:stretch>
            <a:fillRect/>
          </a:stretch>
        </p:blipFill>
        <p:spPr>
          <a:xfrm>
            <a:off x="8661942" y="1530203"/>
            <a:ext cx="2018487" cy="1973631"/>
          </a:xfrm>
          <a:prstGeom prst="rect">
            <a:avLst/>
          </a:prstGeom>
          <a:ln w="25400">
            <a:miter lim="400000"/>
          </a:ln>
        </p:spPr>
      </p:pic>
      <p:pic>
        <p:nvPicPr>
          <p:cNvPr id="325" name="droppedImage.pdf" descr="droppedImage.pdf"/>
          <p:cNvPicPr>
            <a:picLocks noChangeAspect="1"/>
          </p:cNvPicPr>
          <p:nvPr/>
        </p:nvPicPr>
        <p:blipFill>
          <a:blip r:embed="rId4"/>
          <a:stretch>
            <a:fillRect/>
          </a:stretch>
        </p:blipFill>
        <p:spPr>
          <a:xfrm>
            <a:off x="6721554" y="2293340"/>
            <a:ext cx="1676400" cy="698500"/>
          </a:xfrm>
          <a:prstGeom prst="rect">
            <a:avLst/>
          </a:prstGeom>
          <a:ln w="25400">
            <a:miter lim="400000"/>
          </a:ln>
        </p:spPr>
      </p:pic>
      <p:pic>
        <p:nvPicPr>
          <p:cNvPr id="326" name="droppedImage.pdf" descr="droppedImage.pdf"/>
          <p:cNvPicPr>
            <a:picLocks noChangeAspect="1"/>
          </p:cNvPicPr>
          <p:nvPr/>
        </p:nvPicPr>
        <p:blipFill>
          <a:blip r:embed="rId5"/>
          <a:stretch>
            <a:fillRect/>
          </a:stretch>
        </p:blipFill>
        <p:spPr>
          <a:xfrm>
            <a:off x="885396" y="3648454"/>
            <a:ext cx="1549400" cy="419100"/>
          </a:xfrm>
          <a:prstGeom prst="rect">
            <a:avLst/>
          </a:prstGeom>
          <a:ln w="25400">
            <a:miter lim="400000"/>
          </a:ln>
        </p:spPr>
      </p:pic>
      <p:pic>
        <p:nvPicPr>
          <p:cNvPr id="328" name="droppedImage.pdf" descr="droppedImage.pdf"/>
          <p:cNvPicPr>
            <a:picLocks noChangeAspect="1"/>
          </p:cNvPicPr>
          <p:nvPr/>
        </p:nvPicPr>
        <p:blipFill>
          <a:blip r:embed="rId6"/>
          <a:stretch>
            <a:fillRect/>
          </a:stretch>
        </p:blipFill>
        <p:spPr>
          <a:xfrm>
            <a:off x="7412262" y="1013301"/>
            <a:ext cx="3962400" cy="482600"/>
          </a:xfrm>
          <a:prstGeom prst="rect">
            <a:avLst/>
          </a:prstGeom>
          <a:ln w="25400">
            <a:miter lim="400000"/>
          </a:ln>
        </p:spPr>
      </p:pic>
      <p:pic>
        <p:nvPicPr>
          <p:cNvPr id="329" name="droppedImage.pdf" descr="droppedImage.pdf"/>
          <p:cNvPicPr>
            <a:picLocks noChangeAspect="1"/>
          </p:cNvPicPr>
          <p:nvPr/>
        </p:nvPicPr>
        <p:blipFill>
          <a:blip r:embed="rId7"/>
          <a:stretch>
            <a:fillRect/>
          </a:stretch>
        </p:blipFill>
        <p:spPr>
          <a:xfrm>
            <a:off x="8903242" y="3543044"/>
            <a:ext cx="1917700" cy="406400"/>
          </a:xfrm>
          <a:prstGeom prst="rect">
            <a:avLst/>
          </a:prstGeom>
          <a:ln w="25400">
            <a:miter lim="400000"/>
          </a:ln>
        </p:spPr>
      </p:pic>
      <p:pic>
        <p:nvPicPr>
          <p:cNvPr id="330" name="droppedImage.pdf" descr="droppedImage.pdf"/>
          <p:cNvPicPr>
            <a:picLocks noChangeAspect="1"/>
          </p:cNvPicPr>
          <p:nvPr/>
        </p:nvPicPr>
        <p:blipFill>
          <a:blip r:embed="rId8"/>
          <a:stretch>
            <a:fillRect/>
          </a:stretch>
        </p:blipFill>
        <p:spPr>
          <a:xfrm>
            <a:off x="6868233" y="3060444"/>
            <a:ext cx="1333500" cy="482600"/>
          </a:xfrm>
          <a:prstGeom prst="rect">
            <a:avLst/>
          </a:prstGeom>
          <a:ln w="25400">
            <a:miter lim="400000"/>
          </a:ln>
        </p:spPr>
      </p:pic>
      <p:pic>
        <p:nvPicPr>
          <p:cNvPr id="2" name="droppedImage.pdf" descr="droppedImage.pdf">
            <a:extLst>
              <a:ext uri="{FF2B5EF4-FFF2-40B4-BE49-F238E27FC236}">
                <a16:creationId xmlns:a16="http://schemas.microsoft.com/office/drawing/2014/main" id="{AF63561A-A9A7-FCFB-27BB-9ADE6A1DD6F2}"/>
              </a:ext>
            </a:extLst>
          </p:cNvPr>
          <p:cNvPicPr>
            <a:picLocks noChangeAspect="1"/>
          </p:cNvPicPr>
          <p:nvPr/>
        </p:nvPicPr>
        <p:blipFill>
          <a:blip r:embed="rId9"/>
          <a:stretch>
            <a:fillRect/>
          </a:stretch>
        </p:blipFill>
        <p:spPr>
          <a:xfrm>
            <a:off x="422805" y="1569413"/>
            <a:ext cx="2249278" cy="1973631"/>
          </a:xfrm>
          <a:prstGeom prst="rect">
            <a:avLst/>
          </a:prstGeom>
          <a:ln w="25400">
            <a:miter lim="400000"/>
          </a:ln>
        </p:spPr>
      </p:pic>
      <p:pic>
        <p:nvPicPr>
          <p:cNvPr id="3" name="droppedImage.pdf" descr="droppedImage.pdf">
            <a:extLst>
              <a:ext uri="{FF2B5EF4-FFF2-40B4-BE49-F238E27FC236}">
                <a16:creationId xmlns:a16="http://schemas.microsoft.com/office/drawing/2014/main" id="{71296CBB-1B59-4C71-9A31-84EE9D1F1C64}"/>
              </a:ext>
            </a:extLst>
          </p:cNvPr>
          <p:cNvPicPr>
            <a:picLocks noChangeAspect="1"/>
          </p:cNvPicPr>
          <p:nvPr/>
        </p:nvPicPr>
        <p:blipFill>
          <a:blip r:embed="rId9"/>
          <a:stretch>
            <a:fillRect/>
          </a:stretch>
        </p:blipFill>
        <p:spPr>
          <a:xfrm>
            <a:off x="3784216" y="1569413"/>
            <a:ext cx="2249278" cy="1973631"/>
          </a:xfrm>
          <a:prstGeom prst="rect">
            <a:avLst/>
          </a:prstGeom>
          <a:ln w="25400">
            <a:miter lim="400000"/>
          </a:ln>
        </p:spPr>
      </p:pic>
      <p:pic>
        <p:nvPicPr>
          <p:cNvPr id="4" name="droppedImage.pdf" descr="droppedImage.pdf">
            <a:extLst>
              <a:ext uri="{FF2B5EF4-FFF2-40B4-BE49-F238E27FC236}">
                <a16:creationId xmlns:a16="http://schemas.microsoft.com/office/drawing/2014/main" id="{F565553A-704C-5D92-A312-DCFEE27D9ADD}"/>
              </a:ext>
            </a:extLst>
          </p:cNvPr>
          <p:cNvPicPr>
            <a:picLocks noChangeAspect="1"/>
          </p:cNvPicPr>
          <p:nvPr/>
        </p:nvPicPr>
        <p:blipFill>
          <a:blip r:embed="rId4"/>
          <a:srcRect/>
          <a:stretch>
            <a:fillRect/>
          </a:stretch>
        </p:blipFill>
        <p:spPr>
          <a:xfrm>
            <a:off x="2794067" y="2429228"/>
            <a:ext cx="609601" cy="254001"/>
          </a:xfrm>
          <a:prstGeom prst="rect">
            <a:avLst/>
          </a:prstGeom>
          <a:ln w="25400">
            <a:miter lim="400000"/>
          </a:ln>
        </p:spPr>
      </p:pic>
      <p:pic>
        <p:nvPicPr>
          <p:cNvPr id="5" name="droppedImage.pdf" descr="droppedImage.pdf">
            <a:extLst>
              <a:ext uri="{FF2B5EF4-FFF2-40B4-BE49-F238E27FC236}">
                <a16:creationId xmlns:a16="http://schemas.microsoft.com/office/drawing/2014/main" id="{7BCA6440-C99A-FC6D-2841-566EB65D206F}"/>
              </a:ext>
            </a:extLst>
          </p:cNvPr>
          <p:cNvPicPr>
            <a:picLocks noChangeAspect="1"/>
          </p:cNvPicPr>
          <p:nvPr/>
        </p:nvPicPr>
        <p:blipFill>
          <a:blip r:embed="rId4"/>
          <a:srcRect/>
          <a:stretch>
            <a:fillRect/>
          </a:stretch>
        </p:blipFill>
        <p:spPr>
          <a:xfrm flipH="1">
            <a:off x="3412608" y="2429228"/>
            <a:ext cx="609601" cy="254001"/>
          </a:xfrm>
          <a:prstGeom prst="rect">
            <a:avLst/>
          </a:prstGeom>
          <a:ln w="25400">
            <a:miter lim="400000"/>
          </a:ln>
        </p:spPr>
      </p:pic>
      <p:sp>
        <p:nvSpPr>
          <p:cNvPr id="6" name="nucleus + nucleus">
            <a:extLst>
              <a:ext uri="{FF2B5EF4-FFF2-40B4-BE49-F238E27FC236}">
                <a16:creationId xmlns:a16="http://schemas.microsoft.com/office/drawing/2014/main" id="{B5C5A297-2795-BA12-184E-33DFE6554307}"/>
              </a:ext>
            </a:extLst>
          </p:cNvPr>
          <p:cNvSpPr txBox="1"/>
          <p:nvPr/>
        </p:nvSpPr>
        <p:spPr>
          <a:xfrm>
            <a:off x="1935769" y="926157"/>
            <a:ext cx="2935797" cy="461665"/>
          </a:xfrm>
          <a:prstGeom prst="rect">
            <a:avLst/>
          </a:prstGeom>
          <a:ln w="25400" cap="rn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buClr>
                <a:srgbClr val="FFFFFF"/>
              </a:buClr>
              <a:buFont typeface="儷黑 Pro"/>
              <a:defRPr sz="5000">
                <a:solidFill>
                  <a:srgbClr val="FFFFFF"/>
                </a:solidFill>
                <a:uFill>
                  <a:solidFill>
                    <a:srgbClr val="FFFFFF"/>
                  </a:solidFill>
                </a:uFill>
                <a:latin typeface="儷黑 Pro"/>
                <a:ea typeface="儷黑 Pro"/>
                <a:cs typeface="儷黑 Pro"/>
                <a:sym typeface="儷黑 Pro"/>
              </a:defRPr>
            </a:lvl1pPr>
          </a:lstStyle>
          <a:p>
            <a:r>
              <a:rPr sz="2500"/>
              <a:t>nucleus + nucleus</a:t>
            </a:r>
          </a:p>
        </p:txBody>
      </p:sp>
      <p:sp>
        <p:nvSpPr>
          <p:cNvPr id="7" name="TextBox 6">
            <a:extLst>
              <a:ext uri="{FF2B5EF4-FFF2-40B4-BE49-F238E27FC236}">
                <a16:creationId xmlns:a16="http://schemas.microsoft.com/office/drawing/2014/main" id="{7F8ECB06-5D71-0635-2C95-769D16CD63D5}"/>
              </a:ext>
            </a:extLst>
          </p:cNvPr>
          <p:cNvSpPr txBox="1"/>
          <p:nvPr/>
        </p:nvSpPr>
        <p:spPr>
          <a:xfrm>
            <a:off x="2672083" y="3910746"/>
            <a:ext cx="8711376"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FF00"/>
                </a:solidFill>
                <a:latin typeface="ProximaNova"/>
              </a:rPr>
              <a:t>C</a:t>
            </a:r>
            <a:r>
              <a:rPr lang="en-US" sz="2400" dirty="0">
                <a:solidFill>
                  <a:srgbClr val="FFFF00"/>
                </a:solidFill>
                <a:effectLst/>
                <a:latin typeface="ProximaNova"/>
              </a:rPr>
              <a:t>haracterization of liquid QGP</a:t>
            </a:r>
            <a:r>
              <a:rPr lang="en-US" sz="2400" dirty="0">
                <a:solidFill>
                  <a:schemeClr val="bg1"/>
                </a:solidFill>
                <a:effectLst/>
                <a:latin typeface="ProximaNova"/>
              </a:rPr>
              <a:t>, </a:t>
            </a:r>
          </a:p>
          <a:p>
            <a:pPr marL="285750" indent="-285750">
              <a:buFont typeface="Arial" panose="020B0604020202020204" pitchFamily="34" charset="0"/>
              <a:buChar char="•"/>
            </a:pPr>
            <a:r>
              <a:rPr lang="en-US" sz="2400" dirty="0">
                <a:solidFill>
                  <a:schemeClr val="bg1"/>
                </a:solidFill>
                <a:latin typeface="ProximaNova"/>
              </a:rPr>
              <a:t>M</a:t>
            </a:r>
            <a:r>
              <a:rPr lang="en-US" sz="2400" dirty="0">
                <a:solidFill>
                  <a:schemeClr val="bg1"/>
                </a:solidFill>
                <a:effectLst/>
                <a:latin typeface="ProximaNova"/>
              </a:rPr>
              <a:t>apping the phase diagram of QCD </a:t>
            </a:r>
          </a:p>
          <a:p>
            <a:pPr marL="285750" indent="-285750">
              <a:buFont typeface="Arial" panose="020B0604020202020204" pitchFamily="34" charset="0"/>
              <a:buChar char="•"/>
            </a:pPr>
            <a:r>
              <a:rPr lang="en-US" sz="2400" dirty="0">
                <a:solidFill>
                  <a:srgbClr val="FFFF00"/>
                </a:solidFill>
                <a:effectLst/>
                <a:latin typeface="ProximaNova"/>
              </a:rPr>
              <a:t>Hard microscopy of QGP to see how quarks and gluons conspire to make a liquid-like medium. </a:t>
            </a:r>
            <a:endParaRPr lang="en-US" sz="2400" dirty="0">
              <a:solidFill>
                <a:srgbClr val="FFFF00"/>
              </a:solidFill>
            </a:endParaRPr>
          </a:p>
        </p:txBody>
      </p:sp>
      <p:sp>
        <p:nvSpPr>
          <p:cNvPr id="9" name="TextBox 8">
            <a:extLst>
              <a:ext uri="{FF2B5EF4-FFF2-40B4-BE49-F238E27FC236}">
                <a16:creationId xmlns:a16="http://schemas.microsoft.com/office/drawing/2014/main" id="{90813CDC-C8C0-E190-79F0-4B234FD686A8}"/>
              </a:ext>
            </a:extLst>
          </p:cNvPr>
          <p:cNvSpPr txBox="1"/>
          <p:nvPr/>
        </p:nvSpPr>
        <p:spPr>
          <a:xfrm>
            <a:off x="5442533" y="5586291"/>
            <a:ext cx="5518399" cy="461665"/>
          </a:xfrm>
          <a:prstGeom prst="rect">
            <a:avLst/>
          </a:prstGeom>
          <a:noFill/>
        </p:spPr>
        <p:txBody>
          <a:bodyPr wrap="square">
            <a:spAutoFit/>
          </a:bodyPr>
          <a:lstStyle/>
          <a:p>
            <a:r>
              <a:rPr lang="en-US" sz="2400" dirty="0">
                <a:solidFill>
                  <a:srgbClr val="FF9700"/>
                </a:solidFill>
              </a:rPr>
              <a:t>Bayesian inference and machine learning </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B666-85B9-B16F-5848-0C03665FF650}"/>
              </a:ext>
            </a:extLst>
          </p:cNvPr>
          <p:cNvSpPr>
            <a:spLocks noGrp="1"/>
          </p:cNvSpPr>
          <p:nvPr>
            <p:ph type="title"/>
          </p:nvPr>
        </p:nvSpPr>
        <p:spPr/>
        <p:txBody>
          <a:bodyPr/>
          <a:lstStyle/>
          <a:p>
            <a:r>
              <a:rPr lang="en-US" dirty="0"/>
              <a:t>Phases and properties of QCD matter</a:t>
            </a:r>
          </a:p>
        </p:txBody>
      </p:sp>
      <p:sp>
        <p:nvSpPr>
          <p:cNvPr id="4" name="Slide Number Placeholder 3">
            <a:extLst>
              <a:ext uri="{FF2B5EF4-FFF2-40B4-BE49-F238E27FC236}">
                <a16:creationId xmlns:a16="http://schemas.microsoft.com/office/drawing/2014/main" id="{2E68391D-21E1-CF1D-D89C-38BA850209CE}"/>
              </a:ext>
            </a:extLst>
          </p:cNvPr>
          <p:cNvSpPr>
            <a:spLocks noGrp="1"/>
          </p:cNvSpPr>
          <p:nvPr>
            <p:ph type="sldNum" sz="quarter" idx="12"/>
          </p:nvPr>
        </p:nvSpPr>
        <p:spPr/>
        <p:txBody>
          <a:bodyPr/>
          <a:lstStyle/>
          <a:p>
            <a:fld id="{1B9BAA04-AEB2-8147-AF42-90F4B815825D}" type="slidenum">
              <a:rPr lang="en-US" smtClean="0"/>
              <a:pPr/>
              <a:t>4</a:t>
            </a:fld>
            <a:endParaRPr lang="en-US"/>
          </a:p>
        </p:txBody>
      </p:sp>
      <p:pic>
        <p:nvPicPr>
          <p:cNvPr id="6" name="Picture 5" descr="Chart&#10;&#10;Description automatically generated">
            <a:extLst>
              <a:ext uri="{FF2B5EF4-FFF2-40B4-BE49-F238E27FC236}">
                <a16:creationId xmlns:a16="http://schemas.microsoft.com/office/drawing/2014/main" id="{A0D3D7E5-85DF-FE96-2F22-E1CEA3817A21}"/>
              </a:ext>
            </a:extLst>
          </p:cNvPr>
          <p:cNvPicPr>
            <a:picLocks noChangeAspect="1"/>
          </p:cNvPicPr>
          <p:nvPr/>
        </p:nvPicPr>
        <p:blipFill>
          <a:blip r:embed="rId3"/>
          <a:stretch>
            <a:fillRect/>
          </a:stretch>
        </p:blipFill>
        <p:spPr>
          <a:xfrm>
            <a:off x="6869428" y="1342957"/>
            <a:ext cx="4505466" cy="3645234"/>
          </a:xfrm>
          <a:prstGeom prst="rect">
            <a:avLst/>
          </a:prstGeom>
        </p:spPr>
      </p:pic>
      <p:sp>
        <p:nvSpPr>
          <p:cNvPr id="8" name="TextBox 7">
            <a:extLst>
              <a:ext uri="{FF2B5EF4-FFF2-40B4-BE49-F238E27FC236}">
                <a16:creationId xmlns:a16="http://schemas.microsoft.com/office/drawing/2014/main" id="{F9C2CF81-235D-8F0D-200F-70EBA7B1120B}"/>
              </a:ext>
            </a:extLst>
          </p:cNvPr>
          <p:cNvSpPr txBox="1"/>
          <p:nvPr/>
        </p:nvSpPr>
        <p:spPr>
          <a:xfrm>
            <a:off x="9320822" y="4975728"/>
            <a:ext cx="2247441" cy="369332"/>
          </a:xfrm>
          <a:prstGeom prst="rect">
            <a:avLst/>
          </a:prstGeom>
          <a:noFill/>
        </p:spPr>
        <p:txBody>
          <a:bodyPr wrap="square">
            <a:spAutoFit/>
          </a:bodyPr>
          <a:lstStyle/>
          <a:p>
            <a:r>
              <a:rPr lang="en-US" dirty="0">
                <a:solidFill>
                  <a:srgbClr val="FFD30F"/>
                </a:solidFill>
              </a:rPr>
              <a:t>e-Print: 1701.02266</a:t>
            </a:r>
          </a:p>
        </p:txBody>
      </p:sp>
      <p:sp>
        <p:nvSpPr>
          <p:cNvPr id="9" name="TextBox 8">
            <a:extLst>
              <a:ext uri="{FF2B5EF4-FFF2-40B4-BE49-F238E27FC236}">
                <a16:creationId xmlns:a16="http://schemas.microsoft.com/office/drawing/2014/main" id="{CE393F07-E3D4-2F09-0E02-84AAD618BCBD}"/>
              </a:ext>
            </a:extLst>
          </p:cNvPr>
          <p:cNvSpPr txBox="1"/>
          <p:nvPr/>
        </p:nvSpPr>
        <p:spPr>
          <a:xfrm>
            <a:off x="7062797" y="4951752"/>
            <a:ext cx="2396362" cy="369332"/>
          </a:xfrm>
          <a:prstGeom prst="rect">
            <a:avLst/>
          </a:prstGeom>
          <a:noFill/>
        </p:spPr>
        <p:txBody>
          <a:bodyPr wrap="none" rtlCol="0">
            <a:spAutoFit/>
          </a:bodyPr>
          <a:lstStyle/>
          <a:p>
            <a:r>
              <a:rPr lang="en-US" dirty="0">
                <a:solidFill>
                  <a:schemeClr val="bg1"/>
                </a:solidFill>
              </a:rPr>
              <a:t>glue-matter lattice QCD</a:t>
            </a:r>
          </a:p>
        </p:txBody>
      </p:sp>
      <p:sp>
        <p:nvSpPr>
          <p:cNvPr id="11" name="TextBox 10">
            <a:extLst>
              <a:ext uri="{FF2B5EF4-FFF2-40B4-BE49-F238E27FC236}">
                <a16:creationId xmlns:a16="http://schemas.microsoft.com/office/drawing/2014/main" id="{80C7AC8D-3AC5-F091-894E-435E7FA9DCD4}"/>
              </a:ext>
            </a:extLst>
          </p:cNvPr>
          <p:cNvSpPr txBox="1"/>
          <p:nvPr/>
        </p:nvSpPr>
        <p:spPr>
          <a:xfrm>
            <a:off x="9480592" y="5626944"/>
            <a:ext cx="1872868" cy="369332"/>
          </a:xfrm>
          <a:prstGeom prst="rect">
            <a:avLst/>
          </a:prstGeom>
          <a:noFill/>
        </p:spPr>
        <p:txBody>
          <a:bodyPr wrap="square">
            <a:spAutoFit/>
          </a:bodyPr>
          <a:lstStyle/>
          <a:p>
            <a:r>
              <a:rPr lang="en-US" dirty="0">
                <a:solidFill>
                  <a:srgbClr val="FFD30F"/>
                </a:solidFill>
                <a:latin typeface="CMR9"/>
              </a:rPr>
              <a:t>e</a:t>
            </a:r>
            <a:r>
              <a:rPr lang="en-US" sz="1800" dirty="0">
                <a:solidFill>
                  <a:srgbClr val="FFD30F"/>
                </a:solidFill>
                <a:effectLst/>
                <a:latin typeface="CMR9"/>
              </a:rPr>
              <a:t>-Print:1305.7180 </a:t>
            </a:r>
            <a:endParaRPr lang="en-US" dirty="0">
              <a:solidFill>
                <a:srgbClr val="FFD30F"/>
              </a:solidFill>
              <a:effectLst/>
            </a:endParaRPr>
          </a:p>
        </p:txBody>
      </p:sp>
      <p:sp>
        <p:nvSpPr>
          <p:cNvPr id="12" name="TextBox 11">
            <a:extLst>
              <a:ext uri="{FF2B5EF4-FFF2-40B4-BE49-F238E27FC236}">
                <a16:creationId xmlns:a16="http://schemas.microsoft.com/office/drawing/2014/main" id="{B9102A3A-96D7-C9F9-206E-BB3D35195503}"/>
              </a:ext>
            </a:extLst>
          </p:cNvPr>
          <p:cNvSpPr txBox="1"/>
          <p:nvPr/>
        </p:nvSpPr>
        <p:spPr>
          <a:xfrm>
            <a:off x="8218389" y="5622828"/>
            <a:ext cx="1154483" cy="369332"/>
          </a:xfrm>
          <a:prstGeom prst="rect">
            <a:avLst/>
          </a:prstGeom>
          <a:noFill/>
        </p:spPr>
        <p:txBody>
          <a:bodyPr wrap="none" rtlCol="0">
            <a:spAutoFit/>
          </a:bodyPr>
          <a:lstStyle/>
          <a:p>
            <a:r>
              <a:rPr lang="en-US" dirty="0">
                <a:solidFill>
                  <a:schemeClr val="bg1"/>
                </a:solidFill>
              </a:rPr>
              <a:t>NJL model</a:t>
            </a:r>
          </a:p>
        </p:txBody>
      </p:sp>
      <p:sp>
        <p:nvSpPr>
          <p:cNvPr id="14" name="TextBox 13">
            <a:extLst>
              <a:ext uri="{FF2B5EF4-FFF2-40B4-BE49-F238E27FC236}">
                <a16:creationId xmlns:a16="http://schemas.microsoft.com/office/drawing/2014/main" id="{890EFF09-7363-D45C-8ED5-2FEE172AE738}"/>
              </a:ext>
            </a:extLst>
          </p:cNvPr>
          <p:cNvSpPr txBox="1"/>
          <p:nvPr/>
        </p:nvSpPr>
        <p:spPr>
          <a:xfrm>
            <a:off x="9356959" y="5961645"/>
            <a:ext cx="2027104" cy="369332"/>
          </a:xfrm>
          <a:prstGeom prst="rect">
            <a:avLst/>
          </a:prstGeom>
          <a:noFill/>
        </p:spPr>
        <p:txBody>
          <a:bodyPr wrap="square">
            <a:spAutoFit/>
          </a:bodyPr>
          <a:lstStyle/>
          <a:p>
            <a:r>
              <a:rPr lang="en-US" dirty="0">
                <a:solidFill>
                  <a:srgbClr val="FFD30F"/>
                </a:solidFill>
                <a:latin typeface="CMR9"/>
              </a:rPr>
              <a:t>e</a:t>
            </a:r>
            <a:r>
              <a:rPr lang="en-US" sz="1800" dirty="0">
                <a:solidFill>
                  <a:srgbClr val="FFD30F"/>
                </a:solidFill>
                <a:effectLst/>
                <a:latin typeface="CMR9"/>
              </a:rPr>
              <a:t>-Print: 1605.02371 </a:t>
            </a:r>
            <a:endParaRPr lang="en-US" dirty="0">
              <a:solidFill>
                <a:srgbClr val="FFD30F"/>
              </a:solidFill>
              <a:effectLst/>
            </a:endParaRPr>
          </a:p>
        </p:txBody>
      </p:sp>
      <p:sp>
        <p:nvSpPr>
          <p:cNvPr id="15" name="TextBox 14">
            <a:extLst>
              <a:ext uri="{FF2B5EF4-FFF2-40B4-BE49-F238E27FC236}">
                <a16:creationId xmlns:a16="http://schemas.microsoft.com/office/drawing/2014/main" id="{2DF2BAAD-B4AE-020E-1C5F-14B65A158C34}"/>
              </a:ext>
            </a:extLst>
          </p:cNvPr>
          <p:cNvSpPr txBox="1"/>
          <p:nvPr/>
        </p:nvSpPr>
        <p:spPr>
          <a:xfrm>
            <a:off x="7038523" y="5941152"/>
            <a:ext cx="2376035" cy="369332"/>
          </a:xfrm>
          <a:prstGeom prst="rect">
            <a:avLst/>
          </a:prstGeom>
          <a:noFill/>
        </p:spPr>
        <p:txBody>
          <a:bodyPr wrap="none" rtlCol="0">
            <a:spAutoFit/>
          </a:bodyPr>
          <a:lstStyle/>
          <a:p>
            <a:r>
              <a:rPr lang="en-US" dirty="0">
                <a:solidFill>
                  <a:schemeClr val="bg1"/>
                </a:solidFill>
              </a:rPr>
              <a:t>DQPM transport model</a:t>
            </a:r>
          </a:p>
        </p:txBody>
      </p:sp>
      <p:sp>
        <p:nvSpPr>
          <p:cNvPr id="17" name="TextBox 16">
            <a:extLst>
              <a:ext uri="{FF2B5EF4-FFF2-40B4-BE49-F238E27FC236}">
                <a16:creationId xmlns:a16="http://schemas.microsoft.com/office/drawing/2014/main" id="{5CD40E82-7579-EBEA-996E-52F5805FB833}"/>
              </a:ext>
            </a:extLst>
          </p:cNvPr>
          <p:cNvSpPr txBox="1"/>
          <p:nvPr/>
        </p:nvSpPr>
        <p:spPr>
          <a:xfrm>
            <a:off x="9449990" y="5304902"/>
            <a:ext cx="1934073" cy="369332"/>
          </a:xfrm>
          <a:prstGeom prst="rect">
            <a:avLst/>
          </a:prstGeom>
          <a:noFill/>
        </p:spPr>
        <p:txBody>
          <a:bodyPr wrap="square">
            <a:spAutoFit/>
          </a:bodyPr>
          <a:lstStyle/>
          <a:p>
            <a:r>
              <a:rPr lang="en-US" dirty="0">
                <a:solidFill>
                  <a:srgbClr val="FFD30F"/>
                </a:solidFill>
                <a:latin typeface="CMR9"/>
              </a:rPr>
              <a:t>e</a:t>
            </a:r>
            <a:r>
              <a:rPr lang="en-US" sz="1800" dirty="0">
                <a:solidFill>
                  <a:srgbClr val="FFD30F"/>
                </a:solidFill>
                <a:effectLst/>
                <a:latin typeface="CMR9"/>
              </a:rPr>
              <a:t>-Print: 1411.7986 </a:t>
            </a:r>
            <a:endParaRPr lang="en-US" dirty="0">
              <a:solidFill>
                <a:srgbClr val="FFD30F"/>
              </a:solidFill>
              <a:effectLst/>
            </a:endParaRPr>
          </a:p>
        </p:txBody>
      </p:sp>
      <p:sp>
        <p:nvSpPr>
          <p:cNvPr id="18" name="TextBox 17">
            <a:extLst>
              <a:ext uri="{FF2B5EF4-FFF2-40B4-BE49-F238E27FC236}">
                <a16:creationId xmlns:a16="http://schemas.microsoft.com/office/drawing/2014/main" id="{0A730AEA-E860-1DDA-B56E-0B16B47356C8}"/>
              </a:ext>
            </a:extLst>
          </p:cNvPr>
          <p:cNvSpPr txBox="1"/>
          <p:nvPr/>
        </p:nvSpPr>
        <p:spPr>
          <a:xfrm>
            <a:off x="7038523" y="5294052"/>
            <a:ext cx="2519792" cy="369332"/>
          </a:xfrm>
          <a:prstGeom prst="rect">
            <a:avLst/>
          </a:prstGeom>
          <a:noFill/>
        </p:spPr>
        <p:txBody>
          <a:bodyPr wrap="none" rtlCol="0">
            <a:spAutoFit/>
          </a:bodyPr>
          <a:lstStyle/>
          <a:p>
            <a:r>
              <a:rPr lang="en-US" dirty="0">
                <a:solidFill>
                  <a:schemeClr val="bg1"/>
                </a:solidFill>
              </a:rPr>
              <a:t>CHPS: MEM FRG spectral</a:t>
            </a:r>
          </a:p>
        </p:txBody>
      </p:sp>
      <p:pic>
        <p:nvPicPr>
          <p:cNvPr id="20" name="Picture 19" descr="Chart, line chart&#10;&#10;Description automatically generated">
            <a:extLst>
              <a:ext uri="{FF2B5EF4-FFF2-40B4-BE49-F238E27FC236}">
                <a16:creationId xmlns:a16="http://schemas.microsoft.com/office/drawing/2014/main" id="{A85C614A-C6BC-097A-29EC-074602CFF7B7}"/>
              </a:ext>
            </a:extLst>
          </p:cNvPr>
          <p:cNvPicPr>
            <a:picLocks noChangeAspect="1"/>
          </p:cNvPicPr>
          <p:nvPr/>
        </p:nvPicPr>
        <p:blipFill>
          <a:blip r:embed="rId4"/>
          <a:stretch>
            <a:fillRect/>
          </a:stretch>
        </p:blipFill>
        <p:spPr>
          <a:xfrm>
            <a:off x="7360973" y="3525397"/>
            <a:ext cx="1626083" cy="1084055"/>
          </a:xfrm>
          <a:prstGeom prst="rect">
            <a:avLst/>
          </a:prstGeom>
        </p:spPr>
      </p:pic>
      <p:sp>
        <p:nvSpPr>
          <p:cNvPr id="21" name="TextBox 20">
            <a:extLst>
              <a:ext uri="{FF2B5EF4-FFF2-40B4-BE49-F238E27FC236}">
                <a16:creationId xmlns:a16="http://schemas.microsoft.com/office/drawing/2014/main" id="{981F1208-6510-5369-6D21-DE073EF69BD7}"/>
              </a:ext>
            </a:extLst>
          </p:cNvPr>
          <p:cNvSpPr txBox="1"/>
          <p:nvPr/>
        </p:nvSpPr>
        <p:spPr>
          <a:xfrm>
            <a:off x="7813693" y="3623517"/>
            <a:ext cx="567784" cy="307777"/>
          </a:xfrm>
          <a:prstGeom prst="rect">
            <a:avLst/>
          </a:prstGeom>
          <a:noFill/>
        </p:spPr>
        <p:txBody>
          <a:bodyPr wrap="none" rtlCol="0">
            <a:spAutoFit/>
          </a:bodyPr>
          <a:lstStyle/>
          <a:p>
            <a:r>
              <a:rPr lang="en-US" sz="1400" dirty="0"/>
              <a:t>CHPS</a:t>
            </a:r>
          </a:p>
        </p:txBody>
      </p:sp>
      <p:pic>
        <p:nvPicPr>
          <p:cNvPr id="22" name="Picture 21">
            <a:extLst>
              <a:ext uri="{FF2B5EF4-FFF2-40B4-BE49-F238E27FC236}">
                <a16:creationId xmlns:a16="http://schemas.microsoft.com/office/drawing/2014/main" id="{7F2A9B92-E750-B2D0-F702-C3D24574345B}"/>
              </a:ext>
            </a:extLst>
          </p:cNvPr>
          <p:cNvPicPr>
            <a:picLocks noChangeAspect="1"/>
          </p:cNvPicPr>
          <p:nvPr/>
        </p:nvPicPr>
        <p:blipFill rotWithShape="1">
          <a:blip r:embed="rId5"/>
          <a:srcRect l="4900" t="6112" r="4753" b="6597"/>
          <a:stretch/>
        </p:blipFill>
        <p:spPr>
          <a:xfrm>
            <a:off x="1175311" y="1361615"/>
            <a:ext cx="4895631" cy="3645234"/>
          </a:xfrm>
          <a:prstGeom prst="rect">
            <a:avLst/>
          </a:prstGeom>
        </p:spPr>
      </p:pic>
      <p:sp>
        <p:nvSpPr>
          <p:cNvPr id="24" name="TextBox 23">
            <a:extLst>
              <a:ext uri="{FF2B5EF4-FFF2-40B4-BE49-F238E27FC236}">
                <a16:creationId xmlns:a16="http://schemas.microsoft.com/office/drawing/2014/main" id="{7DC54D6F-64BC-8B2C-715B-9486A6843B98}"/>
              </a:ext>
            </a:extLst>
          </p:cNvPr>
          <p:cNvSpPr txBox="1"/>
          <p:nvPr/>
        </p:nvSpPr>
        <p:spPr>
          <a:xfrm>
            <a:off x="1175311" y="1022972"/>
            <a:ext cx="5038171" cy="369332"/>
          </a:xfrm>
          <a:prstGeom prst="rect">
            <a:avLst/>
          </a:prstGeom>
          <a:noFill/>
        </p:spPr>
        <p:txBody>
          <a:bodyPr wrap="square">
            <a:spAutoFit/>
          </a:bodyPr>
          <a:lstStyle/>
          <a:p>
            <a:r>
              <a:rPr lang="en-US" dirty="0" err="1">
                <a:solidFill>
                  <a:schemeClr val="bg1"/>
                </a:solidFill>
              </a:rPr>
              <a:t>Nf</a:t>
            </a:r>
            <a:r>
              <a:rPr lang="en-US" dirty="0">
                <a:solidFill>
                  <a:schemeClr val="bg1"/>
                </a:solidFill>
              </a:rPr>
              <a:t>=2+1, physical pion mass continuum extrapolated</a:t>
            </a:r>
          </a:p>
        </p:txBody>
      </p:sp>
      <p:sp>
        <p:nvSpPr>
          <p:cNvPr id="26" name="TextBox 25">
            <a:extLst>
              <a:ext uri="{FF2B5EF4-FFF2-40B4-BE49-F238E27FC236}">
                <a16:creationId xmlns:a16="http://schemas.microsoft.com/office/drawing/2014/main" id="{0BA4A7B7-02EE-98DD-7BCD-8473611B6414}"/>
              </a:ext>
            </a:extLst>
          </p:cNvPr>
          <p:cNvSpPr txBox="1"/>
          <p:nvPr/>
        </p:nvSpPr>
        <p:spPr>
          <a:xfrm>
            <a:off x="449348" y="4992866"/>
            <a:ext cx="2828780" cy="369332"/>
          </a:xfrm>
          <a:prstGeom prst="rect">
            <a:avLst/>
          </a:prstGeom>
          <a:noFill/>
        </p:spPr>
        <p:txBody>
          <a:bodyPr wrap="square">
            <a:spAutoFit/>
          </a:bodyPr>
          <a:lstStyle/>
          <a:p>
            <a:pPr algn="l"/>
            <a:r>
              <a:rPr lang="en-US" b="0" i="0" u="none" strike="noStrike" dirty="0">
                <a:solidFill>
                  <a:srgbClr val="FFD30F"/>
                </a:solidFill>
                <a:effectLst/>
                <a:latin typeface="-apple-system"/>
              </a:rPr>
              <a:t>HotQCD:e-Print:</a:t>
            </a:r>
            <a:r>
              <a:rPr lang="en-US" b="0" i="0" u="none" strike="noStrike" dirty="0">
                <a:solidFill>
                  <a:srgbClr val="FFD30F"/>
                </a:solidFill>
                <a:effectLst/>
                <a:latin typeface="-apple-system"/>
                <a:hlinkClick r:id="rId6">
                  <a:extLst>
                    <a:ext uri="{A12FA001-AC4F-418D-AE19-62706E023703}">
                      <ahyp:hlinkClr xmlns:ahyp="http://schemas.microsoft.com/office/drawing/2018/hyperlinkcolor" val="tx"/>
                    </a:ext>
                  </a:extLst>
                </a:hlinkClick>
              </a:rPr>
              <a:t>1407.6387</a:t>
            </a:r>
            <a:r>
              <a:rPr lang="en-US" b="0" i="0" u="none" strike="noStrike" dirty="0">
                <a:solidFill>
                  <a:srgbClr val="FFD30F"/>
                </a:solidFill>
                <a:effectLst/>
                <a:latin typeface="-apple-system"/>
              </a:rPr>
              <a:t>;</a:t>
            </a:r>
          </a:p>
        </p:txBody>
      </p:sp>
      <p:sp>
        <p:nvSpPr>
          <p:cNvPr id="28" name="TextBox 27">
            <a:extLst>
              <a:ext uri="{FF2B5EF4-FFF2-40B4-BE49-F238E27FC236}">
                <a16:creationId xmlns:a16="http://schemas.microsoft.com/office/drawing/2014/main" id="{3CB868CF-B937-6B0B-E639-3C7596464E48}"/>
              </a:ext>
            </a:extLst>
          </p:cNvPr>
          <p:cNvSpPr txBox="1"/>
          <p:nvPr/>
        </p:nvSpPr>
        <p:spPr>
          <a:xfrm>
            <a:off x="3286580" y="4970599"/>
            <a:ext cx="2929563" cy="369332"/>
          </a:xfrm>
          <a:prstGeom prst="rect">
            <a:avLst/>
          </a:prstGeom>
          <a:noFill/>
        </p:spPr>
        <p:txBody>
          <a:bodyPr wrap="square">
            <a:spAutoFit/>
          </a:bodyPr>
          <a:lstStyle/>
          <a:p>
            <a:pPr algn="l"/>
            <a:r>
              <a:rPr lang="en-US" b="0" i="0" u="none" strike="noStrike" dirty="0" err="1">
                <a:solidFill>
                  <a:srgbClr val="FFD30F"/>
                </a:solidFill>
                <a:effectLst/>
                <a:latin typeface="-apple-system"/>
              </a:rPr>
              <a:t>Wup</a:t>
            </a:r>
            <a:r>
              <a:rPr lang="en-US" b="0" i="0" u="none" strike="noStrike" dirty="0">
                <a:solidFill>
                  <a:srgbClr val="FFD30F"/>
                </a:solidFill>
                <a:effectLst/>
                <a:latin typeface="-apple-system"/>
              </a:rPr>
              <a:t>-Bud: e-Print: </a:t>
            </a:r>
            <a:r>
              <a:rPr lang="en-US" b="0" i="0" u="none" strike="noStrike" dirty="0">
                <a:solidFill>
                  <a:srgbClr val="FFD30F"/>
                </a:solidFill>
                <a:effectLst/>
                <a:latin typeface="-apple-system"/>
                <a:hlinkClick r:id="rId7">
                  <a:extLst>
                    <a:ext uri="{A12FA001-AC4F-418D-AE19-62706E023703}">
                      <ahyp:hlinkClr xmlns:ahyp="http://schemas.microsoft.com/office/drawing/2018/hyperlinkcolor" val="tx"/>
                    </a:ext>
                  </a:extLst>
                </a:hlinkClick>
              </a:rPr>
              <a:t>1309.5258</a:t>
            </a:r>
            <a:endParaRPr lang="en-US" b="0" i="0" u="none" strike="noStrike" dirty="0">
              <a:solidFill>
                <a:srgbClr val="FFD30F"/>
              </a:solidFill>
              <a:effectLst/>
              <a:latin typeface="-apple-system"/>
            </a:endParaRPr>
          </a:p>
        </p:txBody>
      </p:sp>
      <p:sp>
        <p:nvSpPr>
          <p:cNvPr id="29" name="TextBox 28">
            <a:extLst>
              <a:ext uri="{FF2B5EF4-FFF2-40B4-BE49-F238E27FC236}">
                <a16:creationId xmlns:a16="http://schemas.microsoft.com/office/drawing/2014/main" id="{894F4AC8-DA52-A86E-546D-5D8EA29A4F63}"/>
              </a:ext>
            </a:extLst>
          </p:cNvPr>
          <p:cNvSpPr txBox="1"/>
          <p:nvPr/>
        </p:nvSpPr>
        <p:spPr>
          <a:xfrm>
            <a:off x="7354853" y="967955"/>
            <a:ext cx="3367333" cy="369332"/>
          </a:xfrm>
          <a:prstGeom prst="rect">
            <a:avLst/>
          </a:prstGeom>
          <a:noFill/>
        </p:spPr>
        <p:txBody>
          <a:bodyPr wrap="square">
            <a:spAutoFit/>
          </a:bodyPr>
          <a:lstStyle/>
          <a:p>
            <a:r>
              <a:rPr lang="en-US" dirty="0">
                <a:solidFill>
                  <a:schemeClr val="bg1"/>
                </a:solidFill>
              </a:rPr>
              <a:t>Shear </a:t>
            </a:r>
            <a:r>
              <a:rPr lang="en-US" dirty="0" err="1">
                <a:solidFill>
                  <a:schemeClr val="bg1"/>
                </a:solidFill>
              </a:rPr>
              <a:t>viscocity</a:t>
            </a:r>
            <a:r>
              <a:rPr lang="en-US" dirty="0">
                <a:solidFill>
                  <a:schemeClr val="bg1"/>
                </a:solidFill>
              </a:rPr>
              <a:t> of hot QCD matter</a:t>
            </a:r>
          </a:p>
        </p:txBody>
      </p:sp>
      <p:sp>
        <p:nvSpPr>
          <p:cNvPr id="30" name="TextBox 29">
            <a:extLst>
              <a:ext uri="{FF2B5EF4-FFF2-40B4-BE49-F238E27FC236}">
                <a16:creationId xmlns:a16="http://schemas.microsoft.com/office/drawing/2014/main" id="{E376118A-923E-D15E-78C2-3EE06CA4BA0A}"/>
              </a:ext>
            </a:extLst>
          </p:cNvPr>
          <p:cNvSpPr txBox="1"/>
          <p:nvPr/>
        </p:nvSpPr>
        <p:spPr>
          <a:xfrm>
            <a:off x="424849" y="5350731"/>
            <a:ext cx="5788633" cy="369332"/>
          </a:xfrm>
          <a:prstGeom prst="rect">
            <a:avLst/>
          </a:prstGeom>
          <a:noFill/>
        </p:spPr>
        <p:txBody>
          <a:bodyPr wrap="square">
            <a:spAutoFit/>
          </a:bodyPr>
          <a:lstStyle/>
          <a:p>
            <a:r>
              <a:rPr lang="en-US" dirty="0">
                <a:solidFill>
                  <a:schemeClr val="bg1"/>
                </a:solidFill>
              </a:rPr>
              <a:t>Chiral crossover T</a:t>
            </a:r>
            <a:r>
              <a:rPr lang="en-US" baseline="-25000" dirty="0">
                <a:solidFill>
                  <a:schemeClr val="bg1"/>
                </a:solidFill>
              </a:rPr>
              <a:t>c</a:t>
            </a:r>
            <a:r>
              <a:rPr lang="en-US" dirty="0">
                <a:solidFill>
                  <a:schemeClr val="bg1"/>
                </a:solidFill>
              </a:rPr>
              <a:t>=156.5 (1.5) MeV with physical pion mass</a:t>
            </a:r>
          </a:p>
        </p:txBody>
      </p:sp>
      <p:sp>
        <p:nvSpPr>
          <p:cNvPr id="32" name="TextBox 31">
            <a:extLst>
              <a:ext uri="{FF2B5EF4-FFF2-40B4-BE49-F238E27FC236}">
                <a16:creationId xmlns:a16="http://schemas.microsoft.com/office/drawing/2014/main" id="{B995B43A-C6DD-494E-CE46-8E14F001D388}"/>
              </a:ext>
            </a:extLst>
          </p:cNvPr>
          <p:cNvSpPr txBox="1"/>
          <p:nvPr/>
        </p:nvSpPr>
        <p:spPr>
          <a:xfrm>
            <a:off x="3289455" y="5737922"/>
            <a:ext cx="3075101" cy="369332"/>
          </a:xfrm>
          <a:prstGeom prst="rect">
            <a:avLst/>
          </a:prstGeom>
          <a:noFill/>
        </p:spPr>
        <p:txBody>
          <a:bodyPr wrap="square">
            <a:spAutoFit/>
          </a:bodyPr>
          <a:lstStyle/>
          <a:p>
            <a:pPr algn="l"/>
            <a:r>
              <a:rPr lang="en-US" b="0" i="0" u="none" strike="noStrike" dirty="0" err="1">
                <a:solidFill>
                  <a:srgbClr val="FFD30F"/>
                </a:solidFill>
                <a:effectLst/>
                <a:latin typeface="-apple-system"/>
              </a:rPr>
              <a:t>Wup</a:t>
            </a:r>
            <a:r>
              <a:rPr lang="en-US" b="0" i="0" u="none" strike="noStrike" dirty="0">
                <a:solidFill>
                  <a:srgbClr val="FFD30F"/>
                </a:solidFill>
                <a:effectLst/>
                <a:latin typeface="-apple-system"/>
              </a:rPr>
              <a:t>-Bud: e-Print: </a:t>
            </a:r>
            <a:r>
              <a:rPr lang="en-US" b="0" i="0" u="none" strike="noStrike" dirty="0">
                <a:solidFill>
                  <a:srgbClr val="FFD30F"/>
                </a:solidFill>
                <a:effectLst/>
                <a:latin typeface="-apple-system"/>
                <a:hlinkClick r:id="rId8">
                  <a:extLst>
                    <a:ext uri="{A12FA001-AC4F-418D-AE19-62706E023703}">
                      <ahyp:hlinkClr xmlns:ahyp="http://schemas.microsoft.com/office/drawing/2018/hyperlinkcolor" val="tx"/>
                    </a:ext>
                  </a:extLst>
                </a:hlinkClick>
              </a:rPr>
              <a:t>2002.02821</a:t>
            </a:r>
            <a:endParaRPr lang="en-US" b="0" i="0" u="none" strike="noStrike" dirty="0">
              <a:solidFill>
                <a:srgbClr val="FFD30F"/>
              </a:solidFill>
              <a:effectLst/>
              <a:latin typeface="-apple-system"/>
            </a:endParaRPr>
          </a:p>
        </p:txBody>
      </p:sp>
      <p:sp>
        <p:nvSpPr>
          <p:cNvPr id="34" name="TextBox 33">
            <a:extLst>
              <a:ext uri="{FF2B5EF4-FFF2-40B4-BE49-F238E27FC236}">
                <a16:creationId xmlns:a16="http://schemas.microsoft.com/office/drawing/2014/main" id="{8737CAE5-AD54-73C7-AB23-A5E078CF89CF}"/>
              </a:ext>
            </a:extLst>
          </p:cNvPr>
          <p:cNvSpPr txBox="1"/>
          <p:nvPr/>
        </p:nvSpPr>
        <p:spPr>
          <a:xfrm>
            <a:off x="450607" y="5758308"/>
            <a:ext cx="3075101" cy="369332"/>
          </a:xfrm>
          <a:prstGeom prst="rect">
            <a:avLst/>
          </a:prstGeom>
          <a:noFill/>
        </p:spPr>
        <p:txBody>
          <a:bodyPr wrap="square">
            <a:spAutoFit/>
          </a:bodyPr>
          <a:lstStyle/>
          <a:p>
            <a:pPr algn="l"/>
            <a:r>
              <a:rPr lang="en-US" b="0" i="0" u="none" strike="noStrike" dirty="0" err="1">
                <a:solidFill>
                  <a:srgbClr val="FFD30F"/>
                </a:solidFill>
                <a:effectLst/>
                <a:latin typeface="-apple-system"/>
              </a:rPr>
              <a:t>HotQCD</a:t>
            </a:r>
            <a:r>
              <a:rPr lang="en-US" b="0" i="0" u="none" strike="noStrike" dirty="0">
                <a:solidFill>
                  <a:srgbClr val="FFD30F"/>
                </a:solidFill>
                <a:effectLst/>
                <a:latin typeface="-apple-system"/>
              </a:rPr>
              <a:t>: e-Print: </a:t>
            </a:r>
            <a:r>
              <a:rPr lang="en-US" b="0" i="0" u="none" strike="noStrike" dirty="0">
                <a:solidFill>
                  <a:srgbClr val="FFD30F"/>
                </a:solidFill>
                <a:effectLst/>
                <a:latin typeface="-apple-system"/>
                <a:hlinkClick r:id="rId9">
                  <a:extLst>
                    <a:ext uri="{A12FA001-AC4F-418D-AE19-62706E023703}">
                      <ahyp:hlinkClr xmlns:ahyp="http://schemas.microsoft.com/office/drawing/2018/hyperlinkcolor" val="tx"/>
                    </a:ext>
                  </a:extLst>
                </a:hlinkClick>
              </a:rPr>
              <a:t>1812.08235</a:t>
            </a:r>
            <a:r>
              <a:rPr lang="en-US" b="0" i="0" u="none" strike="noStrike" dirty="0">
                <a:solidFill>
                  <a:srgbClr val="FFD30F"/>
                </a:solidFill>
                <a:effectLst/>
                <a:latin typeface="-apple-system"/>
              </a:rPr>
              <a:t>;</a:t>
            </a:r>
          </a:p>
        </p:txBody>
      </p:sp>
    </p:spTree>
    <p:extLst>
      <p:ext uri="{BB962C8B-B14F-4D97-AF65-F5344CB8AC3E}">
        <p14:creationId xmlns:p14="http://schemas.microsoft.com/office/powerpoint/2010/main" val="365526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524000" y="0"/>
            <a:ext cx="9017000" cy="1066800"/>
          </a:xfrm>
        </p:spPr>
        <p:txBody>
          <a:bodyPr>
            <a:normAutofit/>
          </a:bodyPr>
          <a:lstStyle/>
          <a:p>
            <a:pPr eaLnBrk="1" hangingPunct="1">
              <a:defRPr/>
            </a:pPr>
            <a:r>
              <a:rPr lang="en-US" dirty="0">
                <a:cs typeface="+mj-cs"/>
              </a:rPr>
              <a:t>Properties of QGP in A+A Collisions </a:t>
            </a:r>
          </a:p>
        </p:txBody>
      </p:sp>
      <p:sp>
        <p:nvSpPr>
          <p:cNvPr id="143363" name="Oval 3"/>
          <p:cNvSpPr>
            <a:spLocks noChangeArrowheads="1"/>
          </p:cNvSpPr>
          <p:nvPr/>
        </p:nvSpPr>
        <p:spPr bwMode="auto">
          <a:xfrm>
            <a:off x="9725340" y="2373991"/>
            <a:ext cx="1490856" cy="1427100"/>
          </a:xfrm>
          <a:prstGeom prst="ellipse">
            <a:avLst/>
          </a:prstGeom>
          <a:gradFill rotWithShape="1">
            <a:gsLst>
              <a:gs pos="0">
                <a:srgbClr val="FFFFFF"/>
              </a:gs>
              <a:gs pos="100000">
                <a:srgbClr val="FF9900"/>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43403" name="Group 43"/>
          <p:cNvGrpSpPr>
            <a:grpSpLocks/>
          </p:cNvGrpSpPr>
          <p:nvPr/>
        </p:nvGrpSpPr>
        <p:grpSpPr bwMode="auto">
          <a:xfrm>
            <a:off x="406669" y="1463911"/>
            <a:ext cx="11269209" cy="2766615"/>
            <a:chOff x="-2812" y="501"/>
            <a:chExt cx="8508" cy="2147"/>
          </a:xfrm>
        </p:grpSpPr>
        <p:sp>
          <p:nvSpPr>
            <p:cNvPr id="143384" name="Text Box 24"/>
            <p:cNvSpPr txBox="1">
              <a:spLocks noChangeArrowheads="1"/>
            </p:cNvSpPr>
            <p:nvPr/>
          </p:nvSpPr>
          <p:spPr bwMode="auto">
            <a:xfrm>
              <a:off x="-2812" y="501"/>
              <a:ext cx="3480" cy="1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Font typeface="Wingdings" charset="0"/>
                <a:buChar char="§"/>
                <a:defRPr/>
              </a:pPr>
              <a:r>
                <a:rPr lang="en-US" sz="2800" dirty="0">
                  <a:solidFill>
                    <a:schemeClr val="bg1"/>
                  </a:solidFill>
                </a:rPr>
                <a:t>Soft probes:  collective flow - bulk properties, </a:t>
              </a:r>
              <a:r>
                <a:rPr lang="en-US" sz="2800" dirty="0" err="1">
                  <a:solidFill>
                    <a:schemeClr val="bg1"/>
                  </a:solidFill>
                </a:rPr>
                <a:t>EoS</a:t>
              </a:r>
              <a:r>
                <a:rPr lang="en-US" sz="2800" dirty="0">
                  <a:solidFill>
                    <a:schemeClr val="bg1"/>
                  </a:solidFill>
                </a:rPr>
                <a:t>, transport properties, initial conditions</a:t>
              </a:r>
            </a:p>
          </p:txBody>
        </p:sp>
        <p:grpSp>
          <p:nvGrpSpPr>
            <p:cNvPr id="20492" name="Group 30"/>
            <p:cNvGrpSpPr>
              <a:grpSpLocks/>
            </p:cNvGrpSpPr>
            <p:nvPr/>
          </p:nvGrpSpPr>
          <p:grpSpPr bwMode="auto">
            <a:xfrm>
              <a:off x="3864" y="912"/>
              <a:ext cx="1832" cy="1736"/>
              <a:chOff x="3384" y="719"/>
              <a:chExt cx="1832" cy="1736"/>
            </a:xfrm>
          </p:grpSpPr>
          <p:sp>
            <p:nvSpPr>
              <p:cNvPr id="143391" name="AutoShape 31"/>
              <p:cNvSpPr>
                <a:spLocks noChangeArrowheads="1"/>
              </p:cNvSpPr>
              <p:nvPr/>
            </p:nvSpPr>
            <p:spPr bwMode="auto">
              <a:xfrm flipV="1">
                <a:off x="4912" y="1533"/>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2" name="AutoShape 32"/>
              <p:cNvSpPr>
                <a:spLocks noChangeArrowheads="1"/>
              </p:cNvSpPr>
              <p:nvPr/>
            </p:nvSpPr>
            <p:spPr bwMode="auto">
              <a:xfrm flipH="1" flipV="1">
                <a:off x="3384" y="1485"/>
                <a:ext cx="304" cy="83"/>
              </a:xfrm>
              <a:prstGeom prst="rightArrow">
                <a:avLst>
                  <a:gd name="adj1" fmla="val 100000"/>
                  <a:gd name="adj2" fmla="val 120494"/>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3" name="AutoShape 33"/>
              <p:cNvSpPr>
                <a:spLocks noChangeArrowheads="1"/>
              </p:cNvSpPr>
              <p:nvPr/>
            </p:nvSpPr>
            <p:spPr bwMode="auto">
              <a:xfrm rot="5400000" flipV="1">
                <a:off x="4208" y="2261"/>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4" name="AutoShape 34"/>
              <p:cNvSpPr>
                <a:spLocks noChangeArrowheads="1"/>
              </p:cNvSpPr>
              <p:nvPr/>
            </p:nvSpPr>
            <p:spPr bwMode="auto">
              <a:xfrm rot="-5400000">
                <a:off x="4168" y="82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5" name="AutoShape 35"/>
              <p:cNvSpPr>
                <a:spLocks noChangeArrowheads="1"/>
              </p:cNvSpPr>
              <p:nvPr/>
            </p:nvSpPr>
            <p:spPr bwMode="auto">
              <a:xfrm rot="17904760" flipV="1">
                <a:off x="4528" y="901"/>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6" name="AutoShape 36"/>
              <p:cNvSpPr>
                <a:spLocks noChangeArrowheads="1"/>
              </p:cNvSpPr>
              <p:nvPr/>
            </p:nvSpPr>
            <p:spPr bwMode="auto">
              <a:xfrm rot="4116487">
                <a:off x="4536" y="218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7" name="AutoShape 37"/>
              <p:cNvSpPr>
                <a:spLocks noChangeArrowheads="1"/>
              </p:cNvSpPr>
              <p:nvPr/>
            </p:nvSpPr>
            <p:spPr bwMode="auto">
              <a:xfrm rot="3806097" flipH="1" flipV="1">
                <a:off x="3800" y="901"/>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8" name="AutoShape 38"/>
              <p:cNvSpPr>
                <a:spLocks noChangeArrowheads="1"/>
              </p:cNvSpPr>
              <p:nvPr/>
            </p:nvSpPr>
            <p:spPr bwMode="auto">
              <a:xfrm rot="-1593903">
                <a:off x="4840" y="1237"/>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399" name="AutoShape 39"/>
              <p:cNvSpPr>
                <a:spLocks noChangeArrowheads="1"/>
              </p:cNvSpPr>
              <p:nvPr/>
            </p:nvSpPr>
            <p:spPr bwMode="auto">
              <a:xfrm rot="17793903" flipH="1">
                <a:off x="3800" y="2197"/>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00" name="AutoShape 40"/>
              <p:cNvSpPr>
                <a:spLocks noChangeArrowheads="1"/>
              </p:cNvSpPr>
              <p:nvPr/>
            </p:nvSpPr>
            <p:spPr bwMode="auto">
              <a:xfrm rot="1593903" flipV="1">
                <a:off x="4840" y="190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01" name="AutoShape 41"/>
              <p:cNvSpPr>
                <a:spLocks noChangeArrowheads="1"/>
              </p:cNvSpPr>
              <p:nvPr/>
            </p:nvSpPr>
            <p:spPr bwMode="auto">
              <a:xfrm rot="-1593903" flipH="1" flipV="1">
                <a:off x="3520" y="1869"/>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402" name="AutoShape 42"/>
              <p:cNvSpPr>
                <a:spLocks noChangeArrowheads="1"/>
              </p:cNvSpPr>
              <p:nvPr/>
            </p:nvSpPr>
            <p:spPr bwMode="auto">
              <a:xfrm rot="1593903" flipH="1">
                <a:off x="3488" y="1133"/>
                <a:ext cx="304" cy="83"/>
              </a:xfrm>
              <a:prstGeom prst="rightArrow">
                <a:avLst>
                  <a:gd name="adj1" fmla="val 100000"/>
                  <a:gd name="adj2" fmla="val 128193"/>
                </a:avLst>
              </a:prstGeom>
              <a:gradFill rotWithShape="1">
                <a:gsLst>
                  <a:gs pos="0">
                    <a:schemeClr val="bg1"/>
                  </a:gs>
                  <a:gs pos="100000">
                    <a:srgbClr val="FF9900"/>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grpSp>
        <p:nvGrpSpPr>
          <p:cNvPr id="4" name="Group 3"/>
          <p:cNvGrpSpPr/>
          <p:nvPr/>
        </p:nvGrpSpPr>
        <p:grpSpPr>
          <a:xfrm>
            <a:off x="406669" y="2096218"/>
            <a:ext cx="10949084" cy="2630295"/>
            <a:chOff x="-1117334" y="1812426"/>
            <a:chExt cx="10949084" cy="2630292"/>
          </a:xfrm>
        </p:grpSpPr>
        <p:sp>
          <p:nvSpPr>
            <p:cNvPr id="2" name="Rectangle 1"/>
            <p:cNvSpPr/>
            <p:nvPr/>
          </p:nvSpPr>
          <p:spPr>
            <a:xfrm>
              <a:off x="-1117334" y="3057725"/>
              <a:ext cx="6226991" cy="1384993"/>
            </a:xfrm>
            <a:prstGeom prst="rect">
              <a:avLst/>
            </a:prstGeom>
          </p:spPr>
          <p:txBody>
            <a:bodyPr wrap="square">
              <a:spAutoFit/>
            </a:bodyPr>
            <a:lstStyle/>
            <a:p>
              <a:pPr>
                <a:buFont typeface="Wingdings" charset="0"/>
                <a:buChar char="§"/>
                <a:defRPr/>
              </a:pPr>
              <a:r>
                <a:rPr lang="en-US" sz="2800" dirty="0">
                  <a:solidFill>
                    <a:srgbClr val="FF3300"/>
                  </a:solidFill>
                </a:rPr>
                <a:t>EM Probes: EM emission – Temperature, EM response, medium modification of resonances</a:t>
              </a:r>
            </a:p>
          </p:txBody>
        </p:sp>
        <p:sp>
          <p:nvSpPr>
            <p:cNvPr id="31" name="Freeform 12"/>
            <p:cNvSpPr>
              <a:spLocks/>
            </p:cNvSpPr>
            <p:nvPr/>
          </p:nvSpPr>
          <p:spPr bwMode="auto">
            <a:xfrm>
              <a:off x="9008875" y="1812426"/>
              <a:ext cx="822875" cy="594702"/>
            </a:xfrm>
            <a:custGeom>
              <a:avLst/>
              <a:gdLst>
                <a:gd name="T0" fmla="*/ 0 w 720"/>
                <a:gd name="T1" fmla="*/ 384 h 384"/>
                <a:gd name="T2" fmla="*/ 96 w 720"/>
                <a:gd name="T3" fmla="*/ 192 h 384"/>
                <a:gd name="T4" fmla="*/ 240 w 720"/>
                <a:gd name="T5" fmla="*/ 336 h 384"/>
                <a:gd name="T6" fmla="*/ 336 w 720"/>
                <a:gd name="T7" fmla="*/ 144 h 384"/>
                <a:gd name="T8" fmla="*/ 480 w 720"/>
                <a:gd name="T9" fmla="*/ 240 h 384"/>
                <a:gd name="T10" fmla="*/ 528 w 720"/>
                <a:gd name="T11" fmla="*/ 48 h 384"/>
                <a:gd name="T12" fmla="*/ 672 w 720"/>
                <a:gd name="T13" fmla="*/ 144 h 384"/>
                <a:gd name="T14" fmla="*/ 720 w 72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84">
                  <a:moveTo>
                    <a:pt x="0" y="384"/>
                  </a:moveTo>
                  <a:cubicBezTo>
                    <a:pt x="28" y="292"/>
                    <a:pt x="56" y="200"/>
                    <a:pt x="96" y="192"/>
                  </a:cubicBezTo>
                  <a:cubicBezTo>
                    <a:pt x="136" y="184"/>
                    <a:pt x="200" y="344"/>
                    <a:pt x="240" y="336"/>
                  </a:cubicBezTo>
                  <a:cubicBezTo>
                    <a:pt x="280" y="328"/>
                    <a:pt x="296" y="160"/>
                    <a:pt x="336" y="144"/>
                  </a:cubicBezTo>
                  <a:cubicBezTo>
                    <a:pt x="376" y="128"/>
                    <a:pt x="448" y="256"/>
                    <a:pt x="480" y="240"/>
                  </a:cubicBezTo>
                  <a:cubicBezTo>
                    <a:pt x="512" y="224"/>
                    <a:pt x="496" y="64"/>
                    <a:pt x="528" y="48"/>
                  </a:cubicBezTo>
                  <a:cubicBezTo>
                    <a:pt x="560" y="32"/>
                    <a:pt x="640" y="152"/>
                    <a:pt x="672" y="144"/>
                  </a:cubicBezTo>
                  <a:cubicBezTo>
                    <a:pt x="704" y="136"/>
                    <a:pt x="712" y="68"/>
                    <a:pt x="720"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5" name="Group 4"/>
          <p:cNvGrpSpPr/>
          <p:nvPr/>
        </p:nvGrpSpPr>
        <p:grpSpPr>
          <a:xfrm>
            <a:off x="406669" y="2907455"/>
            <a:ext cx="10654477" cy="3083325"/>
            <a:chOff x="-1117340" y="2907453"/>
            <a:chExt cx="10654477" cy="3083326"/>
          </a:xfrm>
        </p:grpSpPr>
        <p:sp>
          <p:nvSpPr>
            <p:cNvPr id="3" name="Rectangle 2"/>
            <p:cNvSpPr/>
            <p:nvPr/>
          </p:nvSpPr>
          <p:spPr>
            <a:xfrm>
              <a:off x="-1117340" y="5036672"/>
              <a:ext cx="8699499" cy="954107"/>
            </a:xfrm>
            <a:prstGeom prst="rect">
              <a:avLst/>
            </a:prstGeom>
          </p:spPr>
          <p:txBody>
            <a:bodyPr wrap="square">
              <a:spAutoFit/>
            </a:bodyPr>
            <a:lstStyle/>
            <a:p>
              <a:pPr>
                <a:buFont typeface="Wingdings" charset="0"/>
                <a:buChar char="§"/>
                <a:defRPr/>
              </a:pPr>
              <a:r>
                <a:rPr lang="en-US" sz="2800" dirty="0">
                  <a:solidFill>
                    <a:schemeClr val="bg1"/>
                  </a:solidFill>
                </a:rPr>
                <a:t>Hard probes: Jet quenching, heavy quarks– Jet transport coefficients, diffusion constant</a:t>
              </a:r>
            </a:p>
          </p:txBody>
        </p:sp>
        <p:sp>
          <p:nvSpPr>
            <p:cNvPr id="32" name="Line 21"/>
            <p:cNvSpPr>
              <a:spLocks noChangeShapeType="1"/>
            </p:cNvSpPr>
            <p:nvPr/>
          </p:nvSpPr>
          <p:spPr bwMode="auto">
            <a:xfrm>
              <a:off x="8912564" y="2907453"/>
              <a:ext cx="624573" cy="1600200"/>
            </a:xfrm>
            <a:prstGeom prst="line">
              <a:avLst/>
            </a:prstGeom>
            <a:noFill/>
            <a:ln w="9525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pic>
        <p:nvPicPr>
          <p:cNvPr id="6" name="Picture 5" descr="latex-image-1.pdf">
            <a:extLst>
              <a:ext uri="{FF2B5EF4-FFF2-40B4-BE49-F238E27FC236}">
                <a16:creationId xmlns:a16="http://schemas.microsoft.com/office/drawing/2014/main" id="{9A0B7C63-325B-C7A4-0F1A-EDADAB8EC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9944" y="1546904"/>
            <a:ext cx="2671961" cy="350119"/>
          </a:xfrm>
          <a:prstGeom prst="rect">
            <a:avLst/>
          </a:prstGeom>
        </p:spPr>
      </p:pic>
      <p:pic>
        <p:nvPicPr>
          <p:cNvPr id="7" name="Picture 6" descr="latex-image-1.pdf">
            <a:extLst>
              <a:ext uri="{FF2B5EF4-FFF2-40B4-BE49-F238E27FC236}">
                <a16:creationId xmlns:a16="http://schemas.microsoft.com/office/drawing/2014/main" id="{FA817C68-2253-C13A-5F9D-A77DBA1952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8603" y="2112666"/>
            <a:ext cx="3260101" cy="336981"/>
          </a:xfrm>
          <a:prstGeom prst="rect">
            <a:avLst/>
          </a:prstGeom>
        </p:spPr>
      </p:pic>
      <p:pic>
        <p:nvPicPr>
          <p:cNvPr id="8" name="Picture 7" descr="latex-image-1.pdf">
            <a:extLst>
              <a:ext uri="{FF2B5EF4-FFF2-40B4-BE49-F238E27FC236}">
                <a16:creationId xmlns:a16="http://schemas.microsoft.com/office/drawing/2014/main" id="{5353CA14-45D4-E8E0-8448-67F8819CB9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8879" y="2675636"/>
            <a:ext cx="4517544" cy="578247"/>
          </a:xfrm>
          <a:prstGeom prst="rect">
            <a:avLst/>
          </a:prstGeom>
        </p:spPr>
      </p:pic>
      <p:pic>
        <p:nvPicPr>
          <p:cNvPr id="9" name="Picture 8" descr="latex-image-1.pdf">
            <a:extLst>
              <a:ext uri="{FF2B5EF4-FFF2-40B4-BE49-F238E27FC236}">
                <a16:creationId xmlns:a16="http://schemas.microsoft.com/office/drawing/2014/main" id="{53B71629-6745-751E-7F65-D7D70F7C3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88758" y="4314260"/>
            <a:ext cx="3595649" cy="595811"/>
          </a:xfrm>
          <a:prstGeom prst="rect">
            <a:avLst/>
          </a:prstGeom>
        </p:spPr>
      </p:pic>
      <p:pic>
        <p:nvPicPr>
          <p:cNvPr id="10" name="Picture 9" descr="latex-image-1.pdf">
            <a:extLst>
              <a:ext uri="{FF2B5EF4-FFF2-40B4-BE49-F238E27FC236}">
                <a16:creationId xmlns:a16="http://schemas.microsoft.com/office/drawing/2014/main" id="{62D7856A-44E3-7B34-64CB-62C975D47A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28603" y="5612307"/>
            <a:ext cx="4285781" cy="653638"/>
          </a:xfrm>
          <a:prstGeom prst="rect">
            <a:avLst/>
          </a:prstGeom>
        </p:spPr>
      </p:pic>
      <p:sp>
        <p:nvSpPr>
          <p:cNvPr id="11" name="TextBox 10">
            <a:extLst>
              <a:ext uri="{FF2B5EF4-FFF2-40B4-BE49-F238E27FC236}">
                <a16:creationId xmlns:a16="http://schemas.microsoft.com/office/drawing/2014/main" id="{432967D4-4493-3BAD-3685-D46726166211}"/>
              </a:ext>
            </a:extLst>
          </p:cNvPr>
          <p:cNvSpPr txBox="1"/>
          <p:nvPr/>
        </p:nvSpPr>
        <p:spPr>
          <a:xfrm>
            <a:off x="1676309" y="897082"/>
            <a:ext cx="8794459" cy="523220"/>
          </a:xfrm>
          <a:prstGeom prst="rect">
            <a:avLst/>
          </a:prstGeom>
          <a:noFill/>
        </p:spPr>
        <p:txBody>
          <a:bodyPr wrap="none" rtlCol="0">
            <a:spAutoFit/>
          </a:bodyPr>
          <a:lstStyle/>
          <a:p>
            <a:r>
              <a:rPr lang="en-US" sz="2800" dirty="0">
                <a:solidFill>
                  <a:srgbClr val="FFFF00"/>
                </a:solidFill>
              </a:rPr>
              <a:t>Multi-messenger study of dynamics and properties of QGP </a:t>
            </a:r>
          </a:p>
        </p:txBody>
      </p:sp>
    </p:spTree>
    <p:extLst>
      <p:ext uri="{BB962C8B-B14F-4D97-AF65-F5344CB8AC3E}">
        <p14:creationId xmlns:p14="http://schemas.microsoft.com/office/powerpoint/2010/main" val="3116341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Collective flow of QGP</a:t>
            </a:r>
          </a:p>
        </p:txBody>
      </p:sp>
      <p:sp>
        <p:nvSpPr>
          <p:cNvPr id="3" name="Content Placeholder 2"/>
          <p:cNvSpPr>
            <a:spLocks noGrp="1"/>
          </p:cNvSpPr>
          <p:nvPr>
            <p:ph idx="1"/>
          </p:nvPr>
        </p:nvSpPr>
        <p:spPr>
          <a:xfrm>
            <a:off x="599063" y="989542"/>
            <a:ext cx="10522179" cy="4753776"/>
          </a:xfrm>
        </p:spPr>
        <p:txBody>
          <a:bodyPr>
            <a:normAutofit/>
          </a:bodyPr>
          <a:lstStyle/>
          <a:p>
            <a:r>
              <a:rPr lang="en-US" dirty="0"/>
              <a:t>Hydrodynamics:</a:t>
            </a:r>
          </a:p>
          <a:p>
            <a:endParaRPr lang="en-US" dirty="0"/>
          </a:p>
          <a:p>
            <a:endParaRPr lang="en-US" dirty="0"/>
          </a:p>
          <a:p>
            <a:pPr marL="0" indent="0">
              <a:buNone/>
            </a:pPr>
            <a:endParaRPr lang="en-US" dirty="0"/>
          </a:p>
          <a:p>
            <a:pPr lvl="1"/>
            <a:r>
              <a:rPr lang="en-US" sz="2400" dirty="0"/>
              <a:t>a low-momentum effective theory</a:t>
            </a:r>
          </a:p>
          <a:p>
            <a:pPr lvl="1"/>
            <a:r>
              <a:rPr lang="en-US" sz="2400" dirty="0"/>
              <a:t>Inputs from first principle QCD (lattice QCD)</a:t>
            </a:r>
            <a:br>
              <a:rPr lang="en-US" sz="2400" dirty="0"/>
            </a:br>
            <a:r>
              <a:rPr lang="en-US" sz="2400" dirty="0" err="1"/>
              <a:t>EoS</a:t>
            </a:r>
            <a:r>
              <a:rPr lang="en-US" sz="2400" dirty="0"/>
              <a:t>  p(</a:t>
            </a:r>
            <a:r>
              <a:rPr lang="en-US" sz="2400" dirty="0">
                <a:latin typeface="Symbol" charset="2"/>
                <a:cs typeface="Symbol" charset="2"/>
              </a:rPr>
              <a:t>e</a:t>
            </a:r>
            <a:r>
              <a:rPr lang="en-US" sz="2400" dirty="0"/>
              <a:t>), transport coefficients </a:t>
            </a:r>
            <a:r>
              <a:rPr lang="en-US" sz="2400" dirty="0">
                <a:latin typeface="Symbol" charset="2"/>
                <a:cs typeface="Symbol" charset="2"/>
              </a:rPr>
              <a:t>x</a:t>
            </a:r>
            <a:r>
              <a:rPr lang="en-US" sz="2400" dirty="0"/>
              <a:t>(T), </a:t>
            </a:r>
            <a:r>
              <a:rPr lang="en-US" sz="2400" dirty="0">
                <a:latin typeface="Symbol" charset="2"/>
                <a:cs typeface="Symbol" charset="2"/>
              </a:rPr>
              <a:t>z</a:t>
            </a:r>
            <a:r>
              <a:rPr lang="en-US" sz="2400" dirty="0"/>
              <a:t>(T)  (??)</a:t>
            </a:r>
          </a:p>
          <a:p>
            <a:pPr lvl="1"/>
            <a:r>
              <a:rPr lang="en-US" sz="2400" dirty="0"/>
              <a:t>Initial condition: </a:t>
            </a:r>
            <a:r>
              <a:rPr lang="en-US" sz="2400" dirty="0" err="1"/>
              <a:t>parton</a:t>
            </a:r>
            <a:r>
              <a:rPr lang="en-US" sz="2400" dirty="0"/>
              <a:t> prod. &amp; </a:t>
            </a:r>
            <a:r>
              <a:rPr lang="en-US" sz="2400" dirty="0" err="1"/>
              <a:t>thermalization</a:t>
            </a:r>
            <a:endParaRPr lang="en-US" sz="2400" dirty="0"/>
          </a:p>
        </p:txBody>
      </p:sp>
      <p:sp>
        <p:nvSpPr>
          <p:cNvPr id="4" name="Slide Number Placeholder 3"/>
          <p:cNvSpPr>
            <a:spLocks noGrp="1"/>
          </p:cNvSpPr>
          <p:nvPr>
            <p:ph type="sldNum" sz="quarter" idx="12"/>
          </p:nvPr>
        </p:nvSpPr>
        <p:spPr/>
        <p:txBody>
          <a:bodyPr/>
          <a:lstStyle/>
          <a:p>
            <a:fld id="{1B9BAA04-AEB2-8147-AF42-90F4B815825D}" type="slidenum">
              <a:rPr lang="en-US" smtClean="0"/>
              <a:pPr/>
              <a:t>6</a:t>
            </a:fld>
            <a:endParaRPr lang="en-US"/>
          </a:p>
        </p:txBody>
      </p:sp>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996" y="1987355"/>
            <a:ext cx="5355999" cy="354511"/>
          </a:xfrm>
          <a:prstGeom prst="rect">
            <a:avLst/>
          </a:prstGeom>
        </p:spPr>
      </p:pic>
      <p:pic>
        <p:nvPicPr>
          <p:cNvPr id="6" name="Picture 5"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6282" y="1151497"/>
            <a:ext cx="2152713" cy="488653"/>
          </a:xfrm>
          <a:prstGeom prst="rect">
            <a:avLst/>
          </a:prstGeom>
        </p:spPr>
      </p:pic>
      <p:pic>
        <p:nvPicPr>
          <p:cNvPr id="7" name="Picture 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2996" y="2536518"/>
            <a:ext cx="6290631" cy="644746"/>
          </a:xfrm>
          <a:prstGeom prst="rect">
            <a:avLst/>
          </a:prstGeom>
        </p:spPr>
      </p:pic>
      <p:pic>
        <p:nvPicPr>
          <p:cNvPr id="8" name="EDxy.mp4">
            <a:hlinkClick r:id="" action="ppaction://media"/>
            <a:extLst>
              <a:ext uri="{FF2B5EF4-FFF2-40B4-BE49-F238E27FC236}">
                <a16:creationId xmlns:a16="http://schemas.microsoft.com/office/drawing/2014/main" id="{C5006F8F-E386-205F-9BEC-AC9CFFE6259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997411" y="655654"/>
            <a:ext cx="2751279" cy="2525610"/>
          </a:xfrm>
          <a:prstGeom prst="rect">
            <a:avLst/>
          </a:prstGeom>
        </p:spPr>
      </p:pic>
      <p:pic>
        <p:nvPicPr>
          <p:cNvPr id="9" name="EDxh.mp4">
            <a:hlinkClick r:id="" action="ppaction://media"/>
            <a:extLst>
              <a:ext uri="{FF2B5EF4-FFF2-40B4-BE49-F238E27FC236}">
                <a16:creationId xmlns:a16="http://schemas.microsoft.com/office/drawing/2014/main" id="{B43E6EBC-B769-800B-E14A-F9468D573012}"/>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997411" y="3032111"/>
            <a:ext cx="2751278" cy="2525610"/>
          </a:xfrm>
          <a:prstGeom prst="rect">
            <a:avLst/>
          </a:prstGeom>
        </p:spPr>
      </p:pic>
      <p:cxnSp>
        <p:nvCxnSpPr>
          <p:cNvPr id="10" name="Straight Arrow Connector 9">
            <a:extLst>
              <a:ext uri="{FF2B5EF4-FFF2-40B4-BE49-F238E27FC236}">
                <a16:creationId xmlns:a16="http://schemas.microsoft.com/office/drawing/2014/main" id="{7D4C979C-3821-8B33-B11C-F3423A549174}"/>
              </a:ext>
            </a:extLst>
          </p:cNvPr>
          <p:cNvCxnSpPr/>
          <p:nvPr/>
        </p:nvCxnSpPr>
        <p:spPr>
          <a:xfrm flipV="1">
            <a:off x="9556577" y="1474795"/>
            <a:ext cx="0" cy="135890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57D0170-9E7E-8046-EB56-C3189E547DD1}"/>
              </a:ext>
            </a:extLst>
          </p:cNvPr>
          <p:cNvCxnSpPr>
            <a:cxnSpLocks/>
          </p:cNvCxnSpPr>
          <p:nvPr/>
        </p:nvCxnSpPr>
        <p:spPr>
          <a:xfrm rot="10800000" flipH="1">
            <a:off x="9535668" y="2833695"/>
            <a:ext cx="1314012" cy="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D3CD449-8389-3081-F2E8-E672A0B13F69}"/>
              </a:ext>
            </a:extLst>
          </p:cNvPr>
          <p:cNvSpPr txBox="1"/>
          <p:nvPr/>
        </p:nvSpPr>
        <p:spPr>
          <a:xfrm>
            <a:off x="10782688" y="2635278"/>
            <a:ext cx="338554" cy="461665"/>
          </a:xfrm>
          <a:prstGeom prst="rect">
            <a:avLst/>
          </a:prstGeom>
          <a:noFill/>
        </p:spPr>
        <p:txBody>
          <a:bodyPr wrap="none" rtlCol="0">
            <a:spAutoFit/>
          </a:bodyPr>
          <a:lstStyle/>
          <a:p>
            <a:r>
              <a:rPr lang="en-US" sz="2400" dirty="0">
                <a:solidFill>
                  <a:srgbClr val="FFFFFF"/>
                </a:solidFill>
                <a:latin typeface="Times New Roman"/>
                <a:cs typeface="Times New Roman"/>
              </a:rPr>
              <a:t>x</a:t>
            </a:r>
          </a:p>
        </p:txBody>
      </p:sp>
      <p:sp>
        <p:nvSpPr>
          <p:cNvPr id="13" name="TextBox 12">
            <a:extLst>
              <a:ext uri="{FF2B5EF4-FFF2-40B4-BE49-F238E27FC236}">
                <a16:creationId xmlns:a16="http://schemas.microsoft.com/office/drawing/2014/main" id="{AACB6629-84E7-3F10-3D5F-1F95BF275BDA}"/>
              </a:ext>
            </a:extLst>
          </p:cNvPr>
          <p:cNvSpPr txBox="1"/>
          <p:nvPr/>
        </p:nvSpPr>
        <p:spPr>
          <a:xfrm>
            <a:off x="9126769" y="1491081"/>
            <a:ext cx="351378" cy="461665"/>
          </a:xfrm>
          <a:prstGeom prst="rect">
            <a:avLst/>
          </a:prstGeom>
          <a:noFill/>
        </p:spPr>
        <p:txBody>
          <a:bodyPr wrap="none" rtlCol="0">
            <a:spAutoFit/>
          </a:bodyPr>
          <a:lstStyle/>
          <a:p>
            <a:r>
              <a:rPr lang="en-US" sz="2400" dirty="0">
                <a:solidFill>
                  <a:srgbClr val="FFFFFF"/>
                </a:solidFill>
                <a:latin typeface="Times New Roman"/>
                <a:cs typeface="Times New Roman"/>
              </a:rPr>
              <a:t>y</a:t>
            </a:r>
          </a:p>
        </p:txBody>
      </p:sp>
      <p:cxnSp>
        <p:nvCxnSpPr>
          <p:cNvPr id="14" name="Straight Arrow Connector 13">
            <a:extLst>
              <a:ext uri="{FF2B5EF4-FFF2-40B4-BE49-F238E27FC236}">
                <a16:creationId xmlns:a16="http://schemas.microsoft.com/office/drawing/2014/main" id="{BF8A3C50-DBCB-41CB-96A1-6CB007EB061C}"/>
              </a:ext>
            </a:extLst>
          </p:cNvPr>
          <p:cNvCxnSpPr/>
          <p:nvPr/>
        </p:nvCxnSpPr>
        <p:spPr>
          <a:xfrm flipV="1">
            <a:off x="9584395" y="3850214"/>
            <a:ext cx="0" cy="135890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76E6B57-E74A-2F27-0F92-3576FE662F60}"/>
              </a:ext>
            </a:extLst>
          </p:cNvPr>
          <p:cNvCxnSpPr/>
          <p:nvPr/>
        </p:nvCxnSpPr>
        <p:spPr>
          <a:xfrm>
            <a:off x="9581212" y="5206996"/>
            <a:ext cx="1130300" cy="0"/>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551B476-4829-D087-92D7-D8C19B7519AA}"/>
              </a:ext>
            </a:extLst>
          </p:cNvPr>
          <p:cNvSpPr txBox="1"/>
          <p:nvPr/>
        </p:nvSpPr>
        <p:spPr>
          <a:xfrm>
            <a:off x="9129464" y="3833053"/>
            <a:ext cx="370264" cy="461665"/>
          </a:xfrm>
          <a:prstGeom prst="rect">
            <a:avLst/>
          </a:prstGeom>
          <a:noFill/>
        </p:spPr>
        <p:txBody>
          <a:bodyPr wrap="none" rtlCol="0">
            <a:spAutoFit/>
          </a:bodyPr>
          <a:lstStyle/>
          <a:p>
            <a:r>
              <a:rPr lang="en-US" sz="2400" dirty="0">
                <a:solidFill>
                  <a:srgbClr val="FFFFFF"/>
                </a:solidFill>
                <a:latin typeface="Symbol" charset="2"/>
                <a:cs typeface="Symbol" charset="2"/>
              </a:rPr>
              <a:t>h</a:t>
            </a:r>
          </a:p>
        </p:txBody>
      </p:sp>
      <p:sp>
        <p:nvSpPr>
          <p:cNvPr id="17" name="TextBox 16">
            <a:extLst>
              <a:ext uri="{FF2B5EF4-FFF2-40B4-BE49-F238E27FC236}">
                <a16:creationId xmlns:a16="http://schemas.microsoft.com/office/drawing/2014/main" id="{E84B74CA-8B48-08B5-8CEA-3C58C1FDAEC1}"/>
              </a:ext>
            </a:extLst>
          </p:cNvPr>
          <p:cNvSpPr txBox="1"/>
          <p:nvPr/>
        </p:nvSpPr>
        <p:spPr>
          <a:xfrm>
            <a:off x="10804831" y="5007920"/>
            <a:ext cx="338554" cy="461665"/>
          </a:xfrm>
          <a:prstGeom prst="rect">
            <a:avLst/>
          </a:prstGeom>
          <a:noFill/>
        </p:spPr>
        <p:txBody>
          <a:bodyPr wrap="none" rtlCol="0">
            <a:spAutoFit/>
          </a:bodyPr>
          <a:lstStyle/>
          <a:p>
            <a:r>
              <a:rPr lang="en-US" sz="2400" dirty="0">
                <a:solidFill>
                  <a:srgbClr val="FFFFFF"/>
                </a:solidFill>
                <a:latin typeface="Times New Roman"/>
                <a:cs typeface="Times New Roman"/>
              </a:rPr>
              <a:t>x</a:t>
            </a:r>
          </a:p>
        </p:txBody>
      </p:sp>
      <p:sp>
        <p:nvSpPr>
          <p:cNvPr id="18" name="TextBox 17">
            <a:extLst>
              <a:ext uri="{FF2B5EF4-FFF2-40B4-BE49-F238E27FC236}">
                <a16:creationId xmlns:a16="http://schemas.microsoft.com/office/drawing/2014/main" id="{820EB074-9E44-D385-6CA0-5EFEE2D7859A}"/>
              </a:ext>
            </a:extLst>
          </p:cNvPr>
          <p:cNvSpPr txBox="1"/>
          <p:nvPr/>
        </p:nvSpPr>
        <p:spPr>
          <a:xfrm>
            <a:off x="8827489" y="5604447"/>
            <a:ext cx="3364511" cy="584775"/>
          </a:xfrm>
          <a:prstGeom prst="rect">
            <a:avLst/>
          </a:prstGeom>
          <a:noFill/>
        </p:spPr>
        <p:txBody>
          <a:bodyPr wrap="none" rtlCol="0">
            <a:spAutoFit/>
          </a:bodyPr>
          <a:lstStyle/>
          <a:p>
            <a:r>
              <a:rPr lang="en-US" sz="1600" dirty="0">
                <a:solidFill>
                  <a:schemeClr val="bg1"/>
                </a:solidFill>
              </a:rPr>
              <a:t>(3+1)D viscous hydro (</a:t>
            </a:r>
            <a:r>
              <a:rPr lang="en-US" sz="1600" dirty="0" err="1">
                <a:solidFill>
                  <a:schemeClr val="bg1"/>
                </a:solidFill>
              </a:rPr>
              <a:t>CLVisc</a:t>
            </a:r>
            <a:r>
              <a:rPr lang="en-US" sz="1600" dirty="0">
                <a:solidFill>
                  <a:schemeClr val="bg1"/>
                </a:solidFill>
              </a:rPr>
              <a:t>) with </a:t>
            </a:r>
          </a:p>
          <a:p>
            <a:r>
              <a:rPr lang="en-US" sz="1600" dirty="0">
                <a:solidFill>
                  <a:schemeClr val="bg1"/>
                </a:solidFill>
              </a:rPr>
              <a:t>AMPT initial condition (LG Pang 2018) </a:t>
            </a:r>
          </a:p>
        </p:txBody>
      </p:sp>
      <p:sp>
        <p:nvSpPr>
          <p:cNvPr id="19" name="TextBox 18">
            <a:extLst>
              <a:ext uri="{FF2B5EF4-FFF2-40B4-BE49-F238E27FC236}">
                <a16:creationId xmlns:a16="http://schemas.microsoft.com/office/drawing/2014/main" id="{0146F850-0001-9572-E833-A46227AB6F29}"/>
              </a:ext>
            </a:extLst>
          </p:cNvPr>
          <p:cNvSpPr txBox="1"/>
          <p:nvPr/>
        </p:nvSpPr>
        <p:spPr>
          <a:xfrm>
            <a:off x="1267136" y="5131268"/>
            <a:ext cx="7243318" cy="1384995"/>
          </a:xfrm>
          <a:prstGeom prst="rect">
            <a:avLst/>
          </a:prstGeom>
          <a:noFill/>
        </p:spPr>
        <p:txBody>
          <a:bodyPr wrap="square" rtlCol="0">
            <a:spAutoFit/>
          </a:bodyPr>
          <a:lstStyle/>
          <a:p>
            <a:r>
              <a:rPr lang="en-US" sz="2800" dirty="0">
                <a:solidFill>
                  <a:srgbClr val="FFFF00"/>
                </a:solidFill>
              </a:rPr>
              <a:t>Initial thermalization: hydrodynamic attractors, </a:t>
            </a:r>
            <a:r>
              <a:rPr lang="en-US" sz="2800" dirty="0" err="1">
                <a:solidFill>
                  <a:srgbClr val="FFFF00"/>
                </a:solidFill>
              </a:rPr>
              <a:t>hydrodynamization</a:t>
            </a:r>
            <a:r>
              <a:rPr lang="en-US" sz="2800" dirty="0">
                <a:solidFill>
                  <a:srgbClr val="FFFF00"/>
                </a:solidFill>
              </a:rPr>
              <a:t>, anisotropic hydrodynamics, kinetic theory, </a:t>
            </a:r>
            <a:r>
              <a:rPr lang="en-US" sz="2800" dirty="0" err="1">
                <a:solidFill>
                  <a:srgbClr val="FFFF00"/>
                </a:solidFill>
              </a:rPr>
              <a:t>etc</a:t>
            </a:r>
            <a:endParaRPr lang="en-US" sz="2800" dirty="0">
              <a:solidFill>
                <a:srgbClr val="FFFF00"/>
              </a:solidFill>
            </a:endParaRPr>
          </a:p>
        </p:txBody>
      </p:sp>
    </p:spTree>
    <p:extLst>
      <p:ext uri="{BB962C8B-B14F-4D97-AF65-F5344CB8AC3E}">
        <p14:creationId xmlns:p14="http://schemas.microsoft.com/office/powerpoint/2010/main" val="4619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00" fill="hold"/>
                                        <p:tgtEl>
                                          <p:spTgt spid="8"/>
                                        </p:tgtEl>
                                      </p:cBhvr>
                                    </p:cmd>
                                  </p:childTnLst>
                                </p:cTn>
                              </p:par>
                              <p:par>
                                <p:cTn id="7" presetID="1" presetClass="mediacall" presetSubtype="0" fill="hold" nodeType="withEffect">
                                  <p:stCondLst>
                                    <p:cond delay="0"/>
                                  </p:stCondLst>
                                  <p:childTnLst>
                                    <p:cmd type="call" cmd="playFrom(0.0)">
                                      <p:cBhvr>
                                        <p:cTn id="8" dur="12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repeatCount="10000"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repeatCount="10000"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3"/>
            <a:ext cx="11043553" cy="850900"/>
          </a:xfrm>
        </p:spPr>
        <p:txBody>
          <a:bodyPr>
            <a:normAutofit fontScale="90000"/>
          </a:bodyPr>
          <a:lstStyle/>
          <a:p>
            <a:r>
              <a:rPr lang="en-US" dirty="0"/>
              <a:t>“CMB” of the little bang: Anisotropic flow of QGP</a:t>
            </a:r>
          </a:p>
        </p:txBody>
      </p:sp>
      <p:sp>
        <p:nvSpPr>
          <p:cNvPr id="4" name="Slide Number Placeholder 3"/>
          <p:cNvSpPr>
            <a:spLocks noGrp="1"/>
          </p:cNvSpPr>
          <p:nvPr>
            <p:ph type="sldNum" sz="quarter" idx="12"/>
          </p:nvPr>
        </p:nvSpPr>
        <p:spPr/>
        <p:txBody>
          <a:bodyPr/>
          <a:lstStyle/>
          <a:p>
            <a:fld id="{1B9BAA04-AEB2-8147-AF42-90F4B815825D}" type="slidenum">
              <a:rPr lang="en-US" smtClean="0"/>
              <a:pPr/>
              <a:t>7</a:t>
            </a:fld>
            <a:endParaRPr lang="en-US" dirty="0"/>
          </a:p>
        </p:txBody>
      </p:sp>
      <p:pic>
        <p:nvPicPr>
          <p:cNvPr id="5" name="Picture 4"/>
          <p:cNvPicPr>
            <a:picLocks noChangeAspect="1"/>
          </p:cNvPicPr>
          <p:nvPr/>
        </p:nvPicPr>
        <p:blipFill>
          <a:blip r:embed="rId3"/>
          <a:stretch>
            <a:fillRect/>
          </a:stretch>
        </p:blipFill>
        <p:spPr>
          <a:xfrm>
            <a:off x="599202" y="3270005"/>
            <a:ext cx="3551314" cy="3098694"/>
          </a:xfrm>
          <a:prstGeom prst="rect">
            <a:avLst/>
          </a:prstGeom>
        </p:spPr>
      </p:pic>
      <p:pic>
        <p:nvPicPr>
          <p:cNvPr id="8" name="Picture 7"/>
          <p:cNvPicPr>
            <a:picLocks noChangeAspect="1"/>
          </p:cNvPicPr>
          <p:nvPr/>
        </p:nvPicPr>
        <p:blipFill>
          <a:blip r:embed="rId4"/>
          <a:stretch>
            <a:fillRect/>
          </a:stretch>
        </p:blipFill>
        <p:spPr>
          <a:xfrm>
            <a:off x="447040" y="850903"/>
            <a:ext cx="2472096" cy="2274671"/>
          </a:xfrm>
          <a:prstGeom prst="rect">
            <a:avLst/>
          </a:prstGeom>
          <a:ln>
            <a:noFill/>
          </a:ln>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7435" y="2025596"/>
            <a:ext cx="2592943" cy="535241"/>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3930" y="1066056"/>
            <a:ext cx="3864189" cy="702580"/>
          </a:xfrm>
          <a:prstGeom prst="rect">
            <a:avLst/>
          </a:prstGeom>
        </p:spPr>
      </p:pic>
      <p:pic>
        <p:nvPicPr>
          <p:cNvPr id="3" name="Picture 2" descr="Chart, line chart&#10;&#10;Description automatically generated">
            <a:extLst>
              <a:ext uri="{FF2B5EF4-FFF2-40B4-BE49-F238E27FC236}">
                <a16:creationId xmlns:a16="http://schemas.microsoft.com/office/drawing/2014/main" id="{E8BB8755-C802-1355-92AA-925DF2CDA2A8}"/>
              </a:ext>
            </a:extLst>
          </p:cNvPr>
          <p:cNvPicPr>
            <a:picLocks noChangeAspect="1"/>
          </p:cNvPicPr>
          <p:nvPr/>
        </p:nvPicPr>
        <p:blipFill>
          <a:blip r:embed="rId7"/>
          <a:stretch>
            <a:fillRect/>
          </a:stretch>
        </p:blipFill>
        <p:spPr>
          <a:xfrm>
            <a:off x="7589271" y="856713"/>
            <a:ext cx="4183011" cy="5502925"/>
          </a:xfrm>
          <a:prstGeom prst="rect">
            <a:avLst/>
          </a:prstGeom>
        </p:spPr>
      </p:pic>
      <p:pic>
        <p:nvPicPr>
          <p:cNvPr id="10" name="Picture 9" descr="Chart, scatter chart&#10;&#10;Description automatically generated">
            <a:extLst>
              <a:ext uri="{FF2B5EF4-FFF2-40B4-BE49-F238E27FC236}">
                <a16:creationId xmlns:a16="http://schemas.microsoft.com/office/drawing/2014/main" id="{5BBC3F2C-9D3C-4136-F80C-80620CAB0B18}"/>
              </a:ext>
            </a:extLst>
          </p:cNvPr>
          <p:cNvPicPr>
            <a:picLocks noChangeAspect="1"/>
          </p:cNvPicPr>
          <p:nvPr/>
        </p:nvPicPr>
        <p:blipFill>
          <a:blip r:embed="rId8"/>
          <a:stretch>
            <a:fillRect/>
          </a:stretch>
        </p:blipFill>
        <p:spPr>
          <a:xfrm>
            <a:off x="4439346" y="3286832"/>
            <a:ext cx="3083823" cy="3083823"/>
          </a:xfrm>
          <a:prstGeom prst="rect">
            <a:avLst/>
          </a:prstGeom>
        </p:spPr>
      </p:pic>
      <p:sp>
        <p:nvSpPr>
          <p:cNvPr id="16" name="TextBox 15">
            <a:extLst>
              <a:ext uri="{FF2B5EF4-FFF2-40B4-BE49-F238E27FC236}">
                <a16:creationId xmlns:a16="http://schemas.microsoft.com/office/drawing/2014/main" id="{19947D39-76CF-4F69-584F-12133B279F0C}"/>
              </a:ext>
            </a:extLst>
          </p:cNvPr>
          <p:cNvSpPr txBox="1"/>
          <p:nvPr/>
        </p:nvSpPr>
        <p:spPr>
          <a:xfrm>
            <a:off x="5239359" y="2900673"/>
            <a:ext cx="2166967" cy="369332"/>
          </a:xfrm>
          <a:prstGeom prst="rect">
            <a:avLst/>
          </a:prstGeom>
          <a:noFill/>
        </p:spPr>
        <p:txBody>
          <a:bodyPr wrap="square">
            <a:spAutoFit/>
          </a:bodyPr>
          <a:lstStyle/>
          <a:p>
            <a:r>
              <a:rPr lang="en-US" b="0" i="0" u="none" strike="noStrike" dirty="0" err="1">
                <a:solidFill>
                  <a:srgbClr val="FF9700"/>
                </a:solidFill>
                <a:effectLst/>
                <a:latin typeface="Arial" panose="020B0604020202020204" pitchFamily="34" charset="0"/>
              </a:rPr>
              <a:t>arXiv</a:t>
            </a:r>
            <a:r>
              <a:rPr lang="en-US" b="0" i="0" u="none" strike="noStrike" dirty="0">
                <a:solidFill>
                  <a:srgbClr val="FF9700"/>
                </a:solidFill>
                <a:effectLst/>
                <a:latin typeface="Arial" panose="020B0604020202020204" pitchFamily="34" charset="0"/>
              </a:rPr>
              <a:t>: 2010.03928</a:t>
            </a:r>
            <a:endParaRPr lang="en-US" dirty="0">
              <a:solidFill>
                <a:srgbClr val="FF9700"/>
              </a:solidFill>
            </a:endParaRPr>
          </a:p>
        </p:txBody>
      </p:sp>
      <p:sp>
        <p:nvSpPr>
          <p:cNvPr id="18" name="TextBox 17">
            <a:extLst>
              <a:ext uri="{FF2B5EF4-FFF2-40B4-BE49-F238E27FC236}">
                <a16:creationId xmlns:a16="http://schemas.microsoft.com/office/drawing/2014/main" id="{6405E5FE-8B1B-CF15-B652-240583F43334}"/>
              </a:ext>
            </a:extLst>
          </p:cNvPr>
          <p:cNvSpPr txBox="1"/>
          <p:nvPr/>
        </p:nvSpPr>
        <p:spPr>
          <a:xfrm>
            <a:off x="9347200" y="6118480"/>
            <a:ext cx="1480115" cy="307777"/>
          </a:xfrm>
          <a:prstGeom prst="rect">
            <a:avLst/>
          </a:prstGeom>
          <a:noFill/>
        </p:spPr>
        <p:txBody>
          <a:bodyPr wrap="square" rtlCol="0">
            <a:spAutoFit/>
          </a:bodyPr>
          <a:lstStyle/>
          <a:p>
            <a:r>
              <a:rPr lang="en-US" sz="1400" dirty="0"/>
              <a:t>Centrality %</a:t>
            </a:r>
          </a:p>
        </p:txBody>
      </p:sp>
      <p:sp>
        <p:nvSpPr>
          <p:cNvPr id="19" name="TextBox 18">
            <a:extLst>
              <a:ext uri="{FF2B5EF4-FFF2-40B4-BE49-F238E27FC236}">
                <a16:creationId xmlns:a16="http://schemas.microsoft.com/office/drawing/2014/main" id="{2A2807F1-8987-CD95-7D74-A3D913DD3A1F}"/>
              </a:ext>
            </a:extLst>
          </p:cNvPr>
          <p:cNvSpPr txBox="1"/>
          <p:nvPr/>
        </p:nvSpPr>
        <p:spPr>
          <a:xfrm>
            <a:off x="8692308" y="850903"/>
            <a:ext cx="550151" cy="369332"/>
          </a:xfrm>
          <a:prstGeom prst="rect">
            <a:avLst/>
          </a:prstGeom>
          <a:noFill/>
        </p:spPr>
        <p:txBody>
          <a:bodyPr wrap="none" rtlCol="0">
            <a:spAutoFit/>
          </a:bodyPr>
          <a:lstStyle/>
          <a:p>
            <a:r>
              <a:rPr lang="en-US" dirty="0"/>
              <a:t>LHC</a:t>
            </a:r>
          </a:p>
        </p:txBody>
      </p:sp>
      <p:sp>
        <p:nvSpPr>
          <p:cNvPr id="20" name="TextBox 19">
            <a:extLst>
              <a:ext uri="{FF2B5EF4-FFF2-40B4-BE49-F238E27FC236}">
                <a16:creationId xmlns:a16="http://schemas.microsoft.com/office/drawing/2014/main" id="{60015B68-01B4-B89F-A043-4CBF85F88E9D}"/>
              </a:ext>
            </a:extLst>
          </p:cNvPr>
          <p:cNvSpPr txBox="1"/>
          <p:nvPr/>
        </p:nvSpPr>
        <p:spPr>
          <a:xfrm>
            <a:off x="10509760" y="850903"/>
            <a:ext cx="635110" cy="369332"/>
          </a:xfrm>
          <a:prstGeom prst="rect">
            <a:avLst/>
          </a:prstGeom>
          <a:noFill/>
        </p:spPr>
        <p:txBody>
          <a:bodyPr wrap="none" rtlCol="0">
            <a:spAutoFit/>
          </a:bodyPr>
          <a:lstStyle/>
          <a:p>
            <a:r>
              <a:rPr lang="en-US" dirty="0"/>
              <a:t>RHIC</a:t>
            </a:r>
          </a:p>
        </p:txBody>
      </p:sp>
    </p:spTree>
    <p:extLst>
      <p:ext uri="{BB962C8B-B14F-4D97-AF65-F5344CB8AC3E}">
        <p14:creationId xmlns:p14="http://schemas.microsoft.com/office/powerpoint/2010/main" val="329296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C615-1D77-6B53-AB35-0DF3D7235979}"/>
              </a:ext>
            </a:extLst>
          </p:cNvPr>
          <p:cNvSpPr>
            <a:spLocks noGrp="1"/>
          </p:cNvSpPr>
          <p:nvPr>
            <p:ph type="title"/>
          </p:nvPr>
        </p:nvSpPr>
        <p:spPr/>
        <p:txBody>
          <a:bodyPr/>
          <a:lstStyle/>
          <a:p>
            <a:r>
              <a:rPr lang="en-US" dirty="0"/>
              <a:t>Bayesian inference of transport coefficients</a:t>
            </a:r>
          </a:p>
        </p:txBody>
      </p:sp>
      <p:pic>
        <p:nvPicPr>
          <p:cNvPr id="6" name="Content Placeholder 5" descr="Chart&#10;&#10;Description automatically generated">
            <a:extLst>
              <a:ext uri="{FF2B5EF4-FFF2-40B4-BE49-F238E27FC236}">
                <a16:creationId xmlns:a16="http://schemas.microsoft.com/office/drawing/2014/main" id="{6F6F8F33-CB75-7440-9DF3-47D1A953FA39}"/>
              </a:ext>
            </a:extLst>
          </p:cNvPr>
          <p:cNvPicPr>
            <a:picLocks noGrp="1" noChangeAspect="1"/>
          </p:cNvPicPr>
          <p:nvPr>
            <p:ph idx="1"/>
          </p:nvPr>
        </p:nvPicPr>
        <p:blipFill>
          <a:blip r:embed="rId3"/>
          <a:stretch>
            <a:fillRect/>
          </a:stretch>
        </p:blipFill>
        <p:spPr>
          <a:xfrm>
            <a:off x="508382" y="918072"/>
            <a:ext cx="4757682" cy="2015262"/>
          </a:xfrm>
        </p:spPr>
      </p:pic>
      <p:sp>
        <p:nvSpPr>
          <p:cNvPr id="4" name="Slide Number Placeholder 3">
            <a:extLst>
              <a:ext uri="{FF2B5EF4-FFF2-40B4-BE49-F238E27FC236}">
                <a16:creationId xmlns:a16="http://schemas.microsoft.com/office/drawing/2014/main" id="{C14C99A8-7E21-37D4-7823-590571A6A306}"/>
              </a:ext>
            </a:extLst>
          </p:cNvPr>
          <p:cNvSpPr>
            <a:spLocks noGrp="1"/>
          </p:cNvSpPr>
          <p:nvPr>
            <p:ph type="sldNum" sz="quarter" idx="12"/>
          </p:nvPr>
        </p:nvSpPr>
        <p:spPr/>
        <p:txBody>
          <a:bodyPr/>
          <a:lstStyle/>
          <a:p>
            <a:fld id="{1B9BAA04-AEB2-8147-AF42-90F4B815825D}" type="slidenum">
              <a:rPr lang="en-US" smtClean="0"/>
              <a:pPr/>
              <a:t>8</a:t>
            </a:fld>
            <a:endParaRPr lang="en-US"/>
          </a:p>
        </p:txBody>
      </p:sp>
      <p:sp>
        <p:nvSpPr>
          <p:cNvPr id="8" name="TextBox 7">
            <a:extLst>
              <a:ext uri="{FF2B5EF4-FFF2-40B4-BE49-F238E27FC236}">
                <a16:creationId xmlns:a16="http://schemas.microsoft.com/office/drawing/2014/main" id="{5853C531-5E7E-6E4E-5BCB-8874672AF40C}"/>
              </a:ext>
            </a:extLst>
          </p:cNvPr>
          <p:cNvSpPr txBox="1"/>
          <p:nvPr/>
        </p:nvSpPr>
        <p:spPr>
          <a:xfrm>
            <a:off x="395000" y="3082662"/>
            <a:ext cx="2758297" cy="646331"/>
          </a:xfrm>
          <a:prstGeom prst="rect">
            <a:avLst/>
          </a:prstGeom>
          <a:noFill/>
        </p:spPr>
        <p:txBody>
          <a:bodyPr wrap="square">
            <a:spAutoFit/>
          </a:bodyPr>
          <a:lstStyle/>
          <a:p>
            <a:pPr algn="l"/>
            <a:r>
              <a:rPr lang="en-US" b="0" i="0" u="none" strike="noStrike" dirty="0">
                <a:solidFill>
                  <a:srgbClr val="FFD30F"/>
                </a:solidFill>
                <a:effectLst/>
                <a:latin typeface="-apple-system"/>
              </a:rPr>
              <a:t>e-Print: 2010.03928</a:t>
            </a:r>
          </a:p>
          <a:p>
            <a:r>
              <a:rPr lang="en-US" b="0" i="0" u="none" strike="noStrike" dirty="0">
                <a:effectLst/>
                <a:latin typeface="-apple-system"/>
              </a:rPr>
              <a:t>              </a:t>
            </a:r>
            <a:r>
              <a:rPr lang="en-US" b="0" i="0" u="none" strike="noStrike" dirty="0">
                <a:solidFill>
                  <a:srgbClr val="FFD30F"/>
                </a:solidFill>
                <a:effectLst/>
                <a:latin typeface="-apple-system"/>
              </a:rPr>
              <a:t>2011.01430</a:t>
            </a:r>
          </a:p>
        </p:txBody>
      </p:sp>
      <p:pic>
        <p:nvPicPr>
          <p:cNvPr id="10" name="Picture 9" descr="Chart, line chart&#10;&#10;Description automatically generated">
            <a:extLst>
              <a:ext uri="{FF2B5EF4-FFF2-40B4-BE49-F238E27FC236}">
                <a16:creationId xmlns:a16="http://schemas.microsoft.com/office/drawing/2014/main" id="{2723D152-498D-B4C1-EB81-1B5E07F1B13D}"/>
              </a:ext>
            </a:extLst>
          </p:cNvPr>
          <p:cNvPicPr>
            <a:picLocks noChangeAspect="1"/>
          </p:cNvPicPr>
          <p:nvPr/>
        </p:nvPicPr>
        <p:blipFill>
          <a:blip r:embed="rId4"/>
          <a:stretch>
            <a:fillRect/>
          </a:stretch>
        </p:blipFill>
        <p:spPr>
          <a:xfrm>
            <a:off x="3317470" y="2919481"/>
            <a:ext cx="5247514" cy="1805513"/>
          </a:xfrm>
          <a:prstGeom prst="rect">
            <a:avLst/>
          </a:prstGeom>
        </p:spPr>
      </p:pic>
      <p:pic>
        <p:nvPicPr>
          <p:cNvPr id="12" name="Picture 11" descr="Chart, line chart&#10;&#10;Description automatically generated">
            <a:extLst>
              <a:ext uri="{FF2B5EF4-FFF2-40B4-BE49-F238E27FC236}">
                <a16:creationId xmlns:a16="http://schemas.microsoft.com/office/drawing/2014/main" id="{322338A6-A9B3-56B2-889F-FAFC7525FFF3}"/>
              </a:ext>
            </a:extLst>
          </p:cNvPr>
          <p:cNvPicPr>
            <a:picLocks noChangeAspect="1"/>
          </p:cNvPicPr>
          <p:nvPr/>
        </p:nvPicPr>
        <p:blipFill>
          <a:blip r:embed="rId5"/>
          <a:stretch>
            <a:fillRect/>
          </a:stretch>
        </p:blipFill>
        <p:spPr>
          <a:xfrm>
            <a:off x="6478531" y="4713606"/>
            <a:ext cx="5328085" cy="1958855"/>
          </a:xfrm>
          <a:prstGeom prst="rect">
            <a:avLst/>
          </a:prstGeom>
        </p:spPr>
      </p:pic>
      <p:sp>
        <p:nvSpPr>
          <p:cNvPr id="14" name="TextBox 13">
            <a:extLst>
              <a:ext uri="{FF2B5EF4-FFF2-40B4-BE49-F238E27FC236}">
                <a16:creationId xmlns:a16="http://schemas.microsoft.com/office/drawing/2014/main" id="{4FC869FB-046F-1D62-E4E8-DFB523CF1A88}"/>
              </a:ext>
            </a:extLst>
          </p:cNvPr>
          <p:cNvSpPr txBox="1"/>
          <p:nvPr/>
        </p:nvSpPr>
        <p:spPr>
          <a:xfrm>
            <a:off x="3104765" y="4789361"/>
            <a:ext cx="3430723" cy="369332"/>
          </a:xfrm>
          <a:prstGeom prst="rect">
            <a:avLst/>
          </a:prstGeom>
          <a:noFill/>
        </p:spPr>
        <p:txBody>
          <a:bodyPr wrap="square">
            <a:spAutoFit/>
          </a:bodyPr>
          <a:lstStyle/>
          <a:p>
            <a:r>
              <a:rPr lang="en-US" sz="1600" dirty="0">
                <a:solidFill>
                  <a:srgbClr val="FFD30F"/>
                </a:solidFill>
                <a:latin typeface="Arial" panose="020B0604020202020204" pitchFamily="34" charset="0"/>
              </a:rPr>
              <a:t>e</a:t>
            </a:r>
            <a:r>
              <a:rPr lang="en-US" sz="1600" b="0" i="0" u="none" strike="noStrike" dirty="0">
                <a:solidFill>
                  <a:srgbClr val="FFD30F"/>
                </a:solidFill>
                <a:effectLst/>
                <a:latin typeface="Arial" panose="020B0604020202020204" pitchFamily="34" charset="0"/>
              </a:rPr>
              <a:t>-Print: 2010.15130</a:t>
            </a:r>
            <a:r>
              <a:rPr lang="en-US" b="0" i="0" u="none" strike="noStrike" dirty="0">
                <a:solidFill>
                  <a:srgbClr val="FFD30F"/>
                </a:solidFill>
                <a:effectLst/>
                <a:latin typeface="Arial" panose="020B0604020202020204" pitchFamily="34" charset="0"/>
              </a:rPr>
              <a:t>;</a:t>
            </a:r>
            <a:r>
              <a:rPr lang="en-US" b="0" i="0" u="none" strike="noStrike" dirty="0">
                <a:effectLst/>
                <a:latin typeface="-apple-system"/>
              </a:rPr>
              <a:t>   </a:t>
            </a:r>
            <a:r>
              <a:rPr lang="en-US" b="0" i="0" u="none" strike="noStrike" dirty="0">
                <a:solidFill>
                  <a:srgbClr val="FFD30F"/>
                </a:solidFill>
                <a:effectLst/>
                <a:latin typeface="-apple-system"/>
              </a:rPr>
              <a:t>2010.15134 </a:t>
            </a:r>
          </a:p>
        </p:txBody>
      </p:sp>
      <p:sp>
        <p:nvSpPr>
          <p:cNvPr id="16" name="TextBox 15">
            <a:extLst>
              <a:ext uri="{FF2B5EF4-FFF2-40B4-BE49-F238E27FC236}">
                <a16:creationId xmlns:a16="http://schemas.microsoft.com/office/drawing/2014/main" id="{2B714AE3-6F53-B1DD-E274-F9B22BEEA761}"/>
              </a:ext>
            </a:extLst>
          </p:cNvPr>
          <p:cNvSpPr txBox="1"/>
          <p:nvPr/>
        </p:nvSpPr>
        <p:spPr>
          <a:xfrm>
            <a:off x="8520875" y="4394840"/>
            <a:ext cx="2248725" cy="338554"/>
          </a:xfrm>
          <a:prstGeom prst="rect">
            <a:avLst/>
          </a:prstGeom>
          <a:noFill/>
        </p:spPr>
        <p:txBody>
          <a:bodyPr wrap="square">
            <a:spAutoFit/>
          </a:bodyPr>
          <a:lstStyle/>
          <a:p>
            <a:r>
              <a:rPr lang="en-US" sz="1600" dirty="0">
                <a:solidFill>
                  <a:srgbClr val="FFD30F"/>
                </a:solidFill>
                <a:latin typeface="Arial" panose="020B0604020202020204" pitchFamily="34" charset="0"/>
              </a:rPr>
              <a:t>e</a:t>
            </a:r>
            <a:r>
              <a:rPr lang="en-US" sz="1600" b="0" i="0" u="none" strike="noStrike" dirty="0">
                <a:solidFill>
                  <a:srgbClr val="FFD30F"/>
                </a:solidFill>
                <a:effectLst/>
                <a:latin typeface="Arial" panose="020B0604020202020204" pitchFamily="34" charset="0"/>
              </a:rPr>
              <a:t>-Print: 2111.08145 </a:t>
            </a:r>
            <a:endParaRPr lang="en-US" sz="1600" dirty="0">
              <a:solidFill>
                <a:srgbClr val="FFD30F"/>
              </a:solidFill>
            </a:endParaRPr>
          </a:p>
        </p:txBody>
      </p:sp>
      <p:sp>
        <p:nvSpPr>
          <p:cNvPr id="18" name="TextBox 17">
            <a:extLst>
              <a:ext uri="{FF2B5EF4-FFF2-40B4-BE49-F238E27FC236}">
                <a16:creationId xmlns:a16="http://schemas.microsoft.com/office/drawing/2014/main" id="{3AE98423-16F3-F293-A9B3-393B41DFCB1B}"/>
              </a:ext>
            </a:extLst>
          </p:cNvPr>
          <p:cNvSpPr txBox="1"/>
          <p:nvPr/>
        </p:nvSpPr>
        <p:spPr>
          <a:xfrm>
            <a:off x="5472563" y="2832338"/>
            <a:ext cx="1111457" cy="369332"/>
          </a:xfrm>
          <a:prstGeom prst="rect">
            <a:avLst/>
          </a:prstGeom>
          <a:noFill/>
        </p:spPr>
        <p:txBody>
          <a:bodyPr wrap="square">
            <a:spAutoFit/>
          </a:bodyPr>
          <a:lstStyle/>
          <a:p>
            <a:r>
              <a:rPr lang="en-US" b="0" i="0" u="none" strike="noStrike" dirty="0" err="1">
                <a:effectLst/>
                <a:latin typeface="-apple-system"/>
              </a:rPr>
              <a:t>trajectum</a:t>
            </a:r>
            <a:endParaRPr lang="en-US" dirty="0"/>
          </a:p>
        </p:txBody>
      </p:sp>
      <p:sp>
        <p:nvSpPr>
          <p:cNvPr id="20" name="TextBox 19">
            <a:extLst>
              <a:ext uri="{FF2B5EF4-FFF2-40B4-BE49-F238E27FC236}">
                <a16:creationId xmlns:a16="http://schemas.microsoft.com/office/drawing/2014/main" id="{B3A0D2C8-B4E7-933E-44C1-F651544FF279}"/>
              </a:ext>
            </a:extLst>
          </p:cNvPr>
          <p:cNvSpPr txBox="1"/>
          <p:nvPr/>
        </p:nvSpPr>
        <p:spPr>
          <a:xfrm>
            <a:off x="7629142" y="5939142"/>
            <a:ext cx="1543337" cy="369332"/>
          </a:xfrm>
          <a:prstGeom prst="rect">
            <a:avLst/>
          </a:prstGeom>
          <a:noFill/>
        </p:spPr>
        <p:txBody>
          <a:bodyPr wrap="square">
            <a:spAutoFit/>
          </a:bodyPr>
          <a:lstStyle/>
          <a:p>
            <a:r>
              <a:rPr lang="en-US" b="0" i="0" u="none" strike="noStrike" dirty="0" err="1">
                <a:solidFill>
                  <a:srgbClr val="0050B3"/>
                </a:solidFill>
                <a:effectLst/>
                <a:latin typeface="-apple-system"/>
              </a:rPr>
              <a:t>Parkkila</a:t>
            </a:r>
            <a:r>
              <a:rPr lang="en-US" b="0" i="0" u="none" strike="noStrike" dirty="0">
                <a:solidFill>
                  <a:srgbClr val="0050B3"/>
                </a:solidFill>
                <a:effectLst/>
                <a:latin typeface="-apple-system"/>
              </a:rPr>
              <a:t>, et al.</a:t>
            </a:r>
            <a:endParaRPr lang="en-US" dirty="0"/>
          </a:p>
        </p:txBody>
      </p:sp>
      <p:pic>
        <p:nvPicPr>
          <p:cNvPr id="21" name="Picture 20">
            <a:extLst>
              <a:ext uri="{FF2B5EF4-FFF2-40B4-BE49-F238E27FC236}">
                <a16:creationId xmlns:a16="http://schemas.microsoft.com/office/drawing/2014/main" id="{F9EC601A-92E8-CDE6-6CF6-62E3C431A928}"/>
              </a:ext>
            </a:extLst>
          </p:cNvPr>
          <p:cNvPicPr>
            <a:picLocks noChangeAspect="1"/>
          </p:cNvPicPr>
          <p:nvPr/>
        </p:nvPicPr>
        <p:blipFill>
          <a:blip r:embed="rId6"/>
          <a:stretch>
            <a:fillRect/>
          </a:stretch>
        </p:blipFill>
        <p:spPr>
          <a:xfrm>
            <a:off x="5290637" y="1505151"/>
            <a:ext cx="3881842" cy="731143"/>
          </a:xfrm>
          <a:prstGeom prst="rect">
            <a:avLst/>
          </a:prstGeom>
        </p:spPr>
      </p:pic>
      <p:sp>
        <p:nvSpPr>
          <p:cNvPr id="23" name="TextBox 22">
            <a:extLst>
              <a:ext uri="{FF2B5EF4-FFF2-40B4-BE49-F238E27FC236}">
                <a16:creationId xmlns:a16="http://schemas.microsoft.com/office/drawing/2014/main" id="{6BA509BE-C156-E28C-6449-F6395CB8F585}"/>
              </a:ext>
            </a:extLst>
          </p:cNvPr>
          <p:cNvSpPr txBox="1"/>
          <p:nvPr/>
        </p:nvSpPr>
        <p:spPr>
          <a:xfrm>
            <a:off x="315686" y="3892000"/>
            <a:ext cx="3001784" cy="923330"/>
          </a:xfrm>
          <a:prstGeom prst="rect">
            <a:avLst/>
          </a:prstGeom>
          <a:noFill/>
        </p:spPr>
        <p:txBody>
          <a:bodyPr wrap="none" rtlCol="0">
            <a:spAutoFit/>
          </a:bodyPr>
          <a:lstStyle/>
          <a:p>
            <a:r>
              <a:rPr lang="en-US" dirty="0">
                <a:solidFill>
                  <a:schemeClr val="bg1"/>
                </a:solidFill>
              </a:rPr>
              <a:t>2+1D viscous hydro</a:t>
            </a:r>
          </a:p>
          <a:p>
            <a:r>
              <a:rPr lang="en-US" dirty="0">
                <a:solidFill>
                  <a:schemeClr val="bg1"/>
                </a:solidFill>
              </a:rPr>
              <a:t>Trento initial condition</a:t>
            </a:r>
          </a:p>
          <a:p>
            <a:r>
              <a:rPr lang="en-US" dirty="0" err="1">
                <a:solidFill>
                  <a:schemeClr val="bg1"/>
                </a:solidFill>
              </a:rPr>
              <a:t>Hadr</a:t>
            </a:r>
            <a:r>
              <a:rPr lang="en-US" dirty="0">
                <a:solidFill>
                  <a:schemeClr val="bg1"/>
                </a:solidFill>
              </a:rPr>
              <a:t> </a:t>
            </a:r>
            <a:r>
              <a:rPr lang="en-US" dirty="0" err="1">
                <a:solidFill>
                  <a:schemeClr val="bg1"/>
                </a:solidFill>
              </a:rPr>
              <a:t>transpt</a:t>
            </a:r>
            <a:r>
              <a:rPr lang="en-US" dirty="0">
                <a:solidFill>
                  <a:schemeClr val="bg1"/>
                </a:solidFill>
              </a:rPr>
              <a:t>: SMASH, </a:t>
            </a:r>
            <a:r>
              <a:rPr lang="en-US" dirty="0" err="1">
                <a:solidFill>
                  <a:schemeClr val="bg1"/>
                </a:solidFill>
              </a:rPr>
              <a:t>UrQMD</a:t>
            </a:r>
            <a:endParaRPr lang="en-US" dirty="0">
              <a:solidFill>
                <a:schemeClr val="bg1"/>
              </a:solidFill>
            </a:endParaRPr>
          </a:p>
        </p:txBody>
      </p:sp>
      <p:pic>
        <p:nvPicPr>
          <p:cNvPr id="25" name="Picture 24" descr="Chart, line chart&#10;&#10;Description automatically generated">
            <a:extLst>
              <a:ext uri="{FF2B5EF4-FFF2-40B4-BE49-F238E27FC236}">
                <a16:creationId xmlns:a16="http://schemas.microsoft.com/office/drawing/2014/main" id="{BA454DE4-151D-F15E-B48E-7B697769E659}"/>
              </a:ext>
            </a:extLst>
          </p:cNvPr>
          <p:cNvPicPr>
            <a:picLocks noChangeAspect="1"/>
          </p:cNvPicPr>
          <p:nvPr/>
        </p:nvPicPr>
        <p:blipFill rotWithShape="1">
          <a:blip r:embed="rId7"/>
          <a:srcRect b="56702"/>
          <a:stretch/>
        </p:blipFill>
        <p:spPr>
          <a:xfrm>
            <a:off x="9347200" y="911372"/>
            <a:ext cx="2567887" cy="1795520"/>
          </a:xfrm>
          <a:prstGeom prst="rect">
            <a:avLst/>
          </a:prstGeom>
        </p:spPr>
      </p:pic>
      <p:pic>
        <p:nvPicPr>
          <p:cNvPr id="26" name="Picture 25" descr="Chart, line chart&#10;&#10;Description automatically generated">
            <a:extLst>
              <a:ext uri="{FF2B5EF4-FFF2-40B4-BE49-F238E27FC236}">
                <a16:creationId xmlns:a16="http://schemas.microsoft.com/office/drawing/2014/main" id="{6E73328E-62DB-B661-833F-B56A7C3AFE92}"/>
              </a:ext>
            </a:extLst>
          </p:cNvPr>
          <p:cNvPicPr>
            <a:picLocks noChangeAspect="1"/>
          </p:cNvPicPr>
          <p:nvPr/>
        </p:nvPicPr>
        <p:blipFill rotWithShape="1">
          <a:blip r:embed="rId7"/>
          <a:srcRect t="60561"/>
          <a:stretch/>
        </p:blipFill>
        <p:spPr>
          <a:xfrm>
            <a:off x="9347200" y="2594141"/>
            <a:ext cx="2567887" cy="1635467"/>
          </a:xfrm>
          <a:prstGeom prst="rect">
            <a:avLst/>
          </a:prstGeom>
        </p:spPr>
      </p:pic>
      <p:sp>
        <p:nvSpPr>
          <p:cNvPr id="28" name="TextBox 27">
            <a:extLst>
              <a:ext uri="{FF2B5EF4-FFF2-40B4-BE49-F238E27FC236}">
                <a16:creationId xmlns:a16="http://schemas.microsoft.com/office/drawing/2014/main" id="{F452AC2E-956E-83C7-F704-01D58B5B7EDA}"/>
              </a:ext>
            </a:extLst>
          </p:cNvPr>
          <p:cNvSpPr txBox="1"/>
          <p:nvPr/>
        </p:nvSpPr>
        <p:spPr>
          <a:xfrm>
            <a:off x="9342415" y="2332887"/>
            <a:ext cx="2641702" cy="307777"/>
          </a:xfrm>
          <a:prstGeom prst="rect">
            <a:avLst/>
          </a:prstGeom>
          <a:noFill/>
        </p:spPr>
        <p:txBody>
          <a:bodyPr wrap="square">
            <a:spAutoFit/>
          </a:bodyPr>
          <a:lstStyle/>
          <a:p>
            <a:pPr algn="l"/>
            <a:r>
              <a:rPr lang="en-US" sz="1400" b="0" i="1" u="none" strike="noStrike" dirty="0">
                <a:effectLst/>
                <a:latin typeface="-apple-system"/>
              </a:rPr>
              <a:t>Nature Phys.</a:t>
            </a:r>
            <a:r>
              <a:rPr lang="en-US" sz="1400" b="0" i="0" u="none" strike="noStrike" dirty="0">
                <a:effectLst/>
                <a:latin typeface="-apple-system"/>
              </a:rPr>
              <a:t> 15 (2019) 11, 1113</a:t>
            </a:r>
          </a:p>
        </p:txBody>
      </p:sp>
      <p:sp>
        <p:nvSpPr>
          <p:cNvPr id="29" name="TextBox 28">
            <a:extLst>
              <a:ext uri="{FF2B5EF4-FFF2-40B4-BE49-F238E27FC236}">
                <a16:creationId xmlns:a16="http://schemas.microsoft.com/office/drawing/2014/main" id="{44F6E9DC-8814-FDB6-EF11-3ECC5CC5254A}"/>
              </a:ext>
            </a:extLst>
          </p:cNvPr>
          <p:cNvSpPr txBox="1"/>
          <p:nvPr/>
        </p:nvSpPr>
        <p:spPr>
          <a:xfrm>
            <a:off x="1021668" y="5112526"/>
            <a:ext cx="5432923" cy="1200329"/>
          </a:xfrm>
          <a:prstGeom prst="rect">
            <a:avLst/>
          </a:prstGeom>
          <a:noFill/>
        </p:spPr>
        <p:txBody>
          <a:bodyPr wrap="square" rtlCol="0">
            <a:spAutoFit/>
          </a:bodyPr>
          <a:lstStyle/>
          <a:p>
            <a:r>
              <a:rPr lang="en-US" dirty="0">
                <a:solidFill>
                  <a:srgbClr val="FFFF00"/>
                </a:solidFill>
              </a:rPr>
              <a:t>Uncertainties: </a:t>
            </a:r>
          </a:p>
          <a:p>
            <a:r>
              <a:rPr lang="en-US" dirty="0">
                <a:solidFill>
                  <a:srgbClr val="FFFF00"/>
                </a:solidFill>
              </a:rPr>
              <a:t>modeling of initial condition (short distance correlation, early non-equilibrium evolution), transition to hadron transport ( resonances)  etc.</a:t>
            </a:r>
            <a:endParaRPr lang="en-US" dirty="0"/>
          </a:p>
        </p:txBody>
      </p:sp>
      <p:sp>
        <p:nvSpPr>
          <p:cNvPr id="32" name="TextBox 31">
            <a:extLst>
              <a:ext uri="{FF2B5EF4-FFF2-40B4-BE49-F238E27FC236}">
                <a16:creationId xmlns:a16="http://schemas.microsoft.com/office/drawing/2014/main" id="{FCB7B7A5-9C6C-ADE5-28FD-AEC048E17A34}"/>
              </a:ext>
            </a:extLst>
          </p:cNvPr>
          <p:cNvSpPr txBox="1"/>
          <p:nvPr/>
        </p:nvSpPr>
        <p:spPr>
          <a:xfrm>
            <a:off x="10862631" y="941105"/>
            <a:ext cx="661335" cy="369332"/>
          </a:xfrm>
          <a:prstGeom prst="rect">
            <a:avLst/>
          </a:prstGeom>
          <a:noFill/>
        </p:spPr>
        <p:txBody>
          <a:bodyPr wrap="none" rtlCol="0">
            <a:spAutoFit/>
          </a:bodyPr>
          <a:lstStyle/>
          <a:p>
            <a:r>
              <a:rPr lang="en-US" dirty="0"/>
              <a:t>Duke</a:t>
            </a:r>
          </a:p>
        </p:txBody>
      </p:sp>
    </p:spTree>
    <p:extLst>
      <p:ext uri="{BB962C8B-B14F-4D97-AF65-F5344CB8AC3E}">
        <p14:creationId xmlns:p14="http://schemas.microsoft.com/office/powerpoint/2010/main" val="3565622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B0D4-4725-EC0C-F31F-B06AE9BBBF2A}"/>
              </a:ext>
            </a:extLst>
          </p:cNvPr>
          <p:cNvSpPr>
            <a:spLocks noGrp="1"/>
          </p:cNvSpPr>
          <p:nvPr>
            <p:ph type="title"/>
          </p:nvPr>
        </p:nvSpPr>
        <p:spPr/>
        <p:txBody>
          <a:bodyPr/>
          <a:lstStyle/>
          <a:p>
            <a:r>
              <a:rPr lang="en-US" dirty="0"/>
              <a:t>Separating initial conditions and dynamics </a:t>
            </a:r>
          </a:p>
        </p:txBody>
      </p:sp>
      <p:sp>
        <p:nvSpPr>
          <p:cNvPr id="4" name="Slide Number Placeholder 3">
            <a:extLst>
              <a:ext uri="{FF2B5EF4-FFF2-40B4-BE49-F238E27FC236}">
                <a16:creationId xmlns:a16="http://schemas.microsoft.com/office/drawing/2014/main" id="{A40538C6-8176-98E4-6A06-9A45510008B7}"/>
              </a:ext>
            </a:extLst>
          </p:cNvPr>
          <p:cNvSpPr>
            <a:spLocks noGrp="1"/>
          </p:cNvSpPr>
          <p:nvPr>
            <p:ph type="sldNum" sz="quarter" idx="12"/>
          </p:nvPr>
        </p:nvSpPr>
        <p:spPr/>
        <p:txBody>
          <a:bodyPr/>
          <a:lstStyle/>
          <a:p>
            <a:fld id="{1B9BAA04-AEB2-8147-AF42-90F4B815825D}" type="slidenum">
              <a:rPr lang="en-US" smtClean="0"/>
              <a:pPr/>
              <a:t>9</a:t>
            </a:fld>
            <a:endParaRPr lang="en-US"/>
          </a:p>
        </p:txBody>
      </p:sp>
      <p:pic>
        <p:nvPicPr>
          <p:cNvPr id="8" name="Picture 7">
            <a:extLst>
              <a:ext uri="{FF2B5EF4-FFF2-40B4-BE49-F238E27FC236}">
                <a16:creationId xmlns:a16="http://schemas.microsoft.com/office/drawing/2014/main" id="{1E60CB19-67FC-E0E2-28C2-B6FC7AC5BC1C}"/>
              </a:ext>
            </a:extLst>
          </p:cNvPr>
          <p:cNvPicPr>
            <a:picLocks noChangeAspect="1"/>
          </p:cNvPicPr>
          <p:nvPr/>
        </p:nvPicPr>
        <p:blipFill>
          <a:blip r:embed="rId3"/>
          <a:stretch>
            <a:fillRect/>
          </a:stretch>
        </p:blipFill>
        <p:spPr>
          <a:xfrm>
            <a:off x="6442813" y="1472726"/>
            <a:ext cx="4215176" cy="844708"/>
          </a:xfrm>
          <a:prstGeom prst="rect">
            <a:avLst/>
          </a:prstGeom>
        </p:spPr>
      </p:pic>
      <p:sp>
        <p:nvSpPr>
          <p:cNvPr id="10" name="TextBox 9">
            <a:extLst>
              <a:ext uri="{FF2B5EF4-FFF2-40B4-BE49-F238E27FC236}">
                <a16:creationId xmlns:a16="http://schemas.microsoft.com/office/drawing/2014/main" id="{BC998521-9D23-F46A-6F90-0054668DC3DE}"/>
              </a:ext>
            </a:extLst>
          </p:cNvPr>
          <p:cNvSpPr txBox="1"/>
          <p:nvPr/>
        </p:nvSpPr>
        <p:spPr>
          <a:xfrm>
            <a:off x="9325100" y="953463"/>
            <a:ext cx="2035366" cy="369332"/>
          </a:xfrm>
          <a:prstGeom prst="rect">
            <a:avLst/>
          </a:prstGeom>
          <a:noFill/>
        </p:spPr>
        <p:txBody>
          <a:bodyPr wrap="square">
            <a:spAutoFit/>
          </a:bodyPr>
          <a:lstStyle/>
          <a:p>
            <a:r>
              <a:rPr lang="en-US" b="1" dirty="0">
                <a:solidFill>
                  <a:srgbClr val="FFD30F"/>
                </a:solidFill>
                <a:latin typeface="LiberationSans"/>
              </a:rPr>
              <a:t>e</a:t>
            </a:r>
            <a:r>
              <a:rPr lang="en-US" sz="1800" b="1" dirty="0">
                <a:solidFill>
                  <a:srgbClr val="FFD30F"/>
                </a:solidFill>
                <a:effectLst/>
                <a:latin typeface="LiberationSans"/>
              </a:rPr>
              <a:t>-Print:1601.04513 </a:t>
            </a:r>
            <a:endParaRPr lang="en-US" dirty="0">
              <a:solidFill>
                <a:srgbClr val="FFD30F"/>
              </a:solidFill>
              <a:effectLst/>
            </a:endParaRPr>
          </a:p>
        </p:txBody>
      </p:sp>
      <p:pic>
        <p:nvPicPr>
          <p:cNvPr id="12" name="Picture 11" descr="Diagram&#10;&#10;Description automatically generated">
            <a:extLst>
              <a:ext uri="{FF2B5EF4-FFF2-40B4-BE49-F238E27FC236}">
                <a16:creationId xmlns:a16="http://schemas.microsoft.com/office/drawing/2014/main" id="{12F128C9-5C00-ACFA-0119-64C2A6BEA8BA}"/>
              </a:ext>
            </a:extLst>
          </p:cNvPr>
          <p:cNvPicPr>
            <a:picLocks noChangeAspect="1"/>
          </p:cNvPicPr>
          <p:nvPr/>
        </p:nvPicPr>
        <p:blipFill>
          <a:blip r:embed="rId4"/>
          <a:stretch>
            <a:fillRect/>
          </a:stretch>
        </p:blipFill>
        <p:spPr>
          <a:xfrm>
            <a:off x="6198035" y="2510912"/>
            <a:ext cx="4144748" cy="3423922"/>
          </a:xfrm>
          <a:prstGeom prst="rect">
            <a:avLst/>
          </a:prstGeom>
        </p:spPr>
      </p:pic>
      <p:sp>
        <p:nvSpPr>
          <p:cNvPr id="14" name="TextBox 13">
            <a:extLst>
              <a:ext uri="{FF2B5EF4-FFF2-40B4-BE49-F238E27FC236}">
                <a16:creationId xmlns:a16="http://schemas.microsoft.com/office/drawing/2014/main" id="{8E26BA6D-7EAF-D28A-2AF5-B2FAE9834B12}"/>
              </a:ext>
            </a:extLst>
          </p:cNvPr>
          <p:cNvSpPr txBox="1"/>
          <p:nvPr/>
        </p:nvSpPr>
        <p:spPr>
          <a:xfrm>
            <a:off x="7373611" y="6029189"/>
            <a:ext cx="2164597" cy="369332"/>
          </a:xfrm>
          <a:prstGeom prst="rect">
            <a:avLst/>
          </a:prstGeom>
          <a:noFill/>
        </p:spPr>
        <p:txBody>
          <a:bodyPr wrap="square">
            <a:spAutoFit/>
          </a:bodyPr>
          <a:lstStyle/>
          <a:p>
            <a:r>
              <a:rPr lang="en-US" b="0" i="0" u="none" strike="noStrike" dirty="0">
                <a:solidFill>
                  <a:srgbClr val="FFD30F"/>
                </a:solidFill>
                <a:effectLst/>
                <a:latin typeface="-apple-system"/>
              </a:rPr>
              <a:t>e-Print: 2111.02908</a:t>
            </a:r>
            <a:endParaRPr lang="en-US" dirty="0">
              <a:solidFill>
                <a:srgbClr val="FFD30F"/>
              </a:solidFill>
            </a:endParaRPr>
          </a:p>
        </p:txBody>
      </p:sp>
      <p:pic>
        <p:nvPicPr>
          <p:cNvPr id="16" name="Picture 15" descr="Chart&#10;&#10;Description automatically generated">
            <a:extLst>
              <a:ext uri="{FF2B5EF4-FFF2-40B4-BE49-F238E27FC236}">
                <a16:creationId xmlns:a16="http://schemas.microsoft.com/office/drawing/2014/main" id="{ABD478F9-0622-4E3E-16E9-C5A9065BC9E8}"/>
              </a:ext>
            </a:extLst>
          </p:cNvPr>
          <p:cNvPicPr>
            <a:picLocks noChangeAspect="1"/>
          </p:cNvPicPr>
          <p:nvPr/>
        </p:nvPicPr>
        <p:blipFill>
          <a:blip r:embed="rId5"/>
          <a:stretch>
            <a:fillRect/>
          </a:stretch>
        </p:blipFill>
        <p:spPr>
          <a:xfrm>
            <a:off x="1849217" y="2510912"/>
            <a:ext cx="3839806" cy="3433742"/>
          </a:xfrm>
          <a:prstGeom prst="rect">
            <a:avLst/>
          </a:prstGeom>
        </p:spPr>
      </p:pic>
      <p:sp>
        <p:nvSpPr>
          <p:cNvPr id="18" name="TextBox 17">
            <a:extLst>
              <a:ext uri="{FF2B5EF4-FFF2-40B4-BE49-F238E27FC236}">
                <a16:creationId xmlns:a16="http://schemas.microsoft.com/office/drawing/2014/main" id="{3AB37AFE-6098-43ED-CA6F-6613D000F4B9}"/>
              </a:ext>
            </a:extLst>
          </p:cNvPr>
          <p:cNvSpPr txBox="1"/>
          <p:nvPr/>
        </p:nvSpPr>
        <p:spPr>
          <a:xfrm>
            <a:off x="2452261" y="6041368"/>
            <a:ext cx="2269473" cy="369332"/>
          </a:xfrm>
          <a:prstGeom prst="rect">
            <a:avLst/>
          </a:prstGeom>
          <a:noFill/>
        </p:spPr>
        <p:txBody>
          <a:bodyPr wrap="square">
            <a:spAutoFit/>
          </a:bodyPr>
          <a:lstStyle/>
          <a:p>
            <a:pPr algn="l"/>
            <a:r>
              <a:rPr lang="en-US" b="0" i="0" u="none" strike="noStrike" dirty="0">
                <a:solidFill>
                  <a:srgbClr val="FFD30F"/>
                </a:solidFill>
                <a:effectLst/>
                <a:latin typeface="-apple-system"/>
              </a:rPr>
              <a:t>e-Print: 2206.10449 </a:t>
            </a:r>
          </a:p>
        </p:txBody>
      </p:sp>
      <p:sp>
        <p:nvSpPr>
          <p:cNvPr id="20" name="TextBox 19">
            <a:extLst>
              <a:ext uri="{FF2B5EF4-FFF2-40B4-BE49-F238E27FC236}">
                <a16:creationId xmlns:a16="http://schemas.microsoft.com/office/drawing/2014/main" id="{B703B477-AB38-FE36-FB61-70FEA6D6EA0A}"/>
              </a:ext>
            </a:extLst>
          </p:cNvPr>
          <p:cNvSpPr txBox="1"/>
          <p:nvPr/>
        </p:nvSpPr>
        <p:spPr>
          <a:xfrm>
            <a:off x="6367750" y="931690"/>
            <a:ext cx="3051672" cy="369332"/>
          </a:xfrm>
          <a:prstGeom prst="rect">
            <a:avLst/>
          </a:prstGeom>
          <a:noFill/>
        </p:spPr>
        <p:txBody>
          <a:bodyPr wrap="square">
            <a:spAutoFit/>
          </a:bodyPr>
          <a:lstStyle/>
          <a:p>
            <a:r>
              <a:rPr lang="en-US" sz="1800" dirty="0">
                <a:solidFill>
                  <a:schemeClr val="bg1"/>
                </a:solidFill>
                <a:effectLst/>
                <a:latin typeface="CMR10"/>
              </a:rPr>
              <a:t>Pearson correlation coefficient </a:t>
            </a:r>
            <a:endParaRPr lang="en-US" dirty="0">
              <a:solidFill>
                <a:schemeClr val="bg1"/>
              </a:solidFill>
            </a:endParaRPr>
          </a:p>
        </p:txBody>
      </p:sp>
      <p:sp>
        <p:nvSpPr>
          <p:cNvPr id="21" name="TextBox 20">
            <a:extLst>
              <a:ext uri="{FF2B5EF4-FFF2-40B4-BE49-F238E27FC236}">
                <a16:creationId xmlns:a16="http://schemas.microsoft.com/office/drawing/2014/main" id="{EC7E077D-151E-9458-BF8B-0A0B3DD04B30}"/>
              </a:ext>
            </a:extLst>
          </p:cNvPr>
          <p:cNvSpPr txBox="1"/>
          <p:nvPr/>
        </p:nvSpPr>
        <p:spPr>
          <a:xfrm>
            <a:off x="10525607" y="3062094"/>
            <a:ext cx="1097009" cy="2308324"/>
          </a:xfrm>
          <a:prstGeom prst="rect">
            <a:avLst/>
          </a:prstGeom>
          <a:noFill/>
        </p:spPr>
        <p:txBody>
          <a:bodyPr wrap="square" rtlCol="0">
            <a:spAutoFit/>
          </a:bodyPr>
          <a:lstStyle/>
          <a:p>
            <a:r>
              <a:rPr lang="en-US" dirty="0">
                <a:solidFill>
                  <a:schemeClr val="bg1"/>
                </a:solidFill>
              </a:rPr>
              <a:t>Nucleon size,</a:t>
            </a:r>
          </a:p>
          <a:p>
            <a:r>
              <a:rPr lang="en-US" dirty="0">
                <a:solidFill>
                  <a:schemeClr val="bg1"/>
                </a:solidFill>
              </a:rPr>
              <a:t> </a:t>
            </a:r>
          </a:p>
          <a:p>
            <a:r>
              <a:rPr lang="en-US" dirty="0">
                <a:solidFill>
                  <a:schemeClr val="bg1"/>
                </a:solidFill>
              </a:rPr>
              <a:t>nucleon sub-structure</a:t>
            </a:r>
          </a:p>
          <a:p>
            <a:endParaRPr lang="en-US" dirty="0">
              <a:solidFill>
                <a:schemeClr val="bg1"/>
              </a:solidFill>
            </a:endParaRPr>
          </a:p>
          <a:p>
            <a:r>
              <a:rPr lang="en-US" dirty="0">
                <a:solidFill>
                  <a:schemeClr val="bg1"/>
                </a:solidFill>
              </a:rPr>
              <a:t>….</a:t>
            </a:r>
          </a:p>
        </p:txBody>
      </p:sp>
      <p:sp>
        <p:nvSpPr>
          <p:cNvPr id="22" name="TextBox 21">
            <a:extLst>
              <a:ext uri="{FF2B5EF4-FFF2-40B4-BE49-F238E27FC236}">
                <a16:creationId xmlns:a16="http://schemas.microsoft.com/office/drawing/2014/main" id="{DA7112FA-7D64-1AC0-AE8D-66E55FDB0061}"/>
              </a:ext>
            </a:extLst>
          </p:cNvPr>
          <p:cNvSpPr txBox="1"/>
          <p:nvPr/>
        </p:nvSpPr>
        <p:spPr>
          <a:xfrm>
            <a:off x="1951699" y="2011619"/>
            <a:ext cx="3634841" cy="369332"/>
          </a:xfrm>
          <a:prstGeom prst="rect">
            <a:avLst/>
          </a:prstGeom>
          <a:noFill/>
        </p:spPr>
        <p:txBody>
          <a:bodyPr wrap="none" rtlCol="0">
            <a:spAutoFit/>
          </a:bodyPr>
          <a:lstStyle/>
          <a:p>
            <a:r>
              <a:rPr lang="en-US" dirty="0">
                <a:solidFill>
                  <a:schemeClr val="bg1"/>
                </a:solidFill>
              </a:rPr>
              <a:t>Nuclear structure &amp; initial conditions</a:t>
            </a:r>
          </a:p>
        </p:txBody>
      </p:sp>
      <p:sp>
        <p:nvSpPr>
          <p:cNvPr id="23" name="TextBox 22">
            <a:extLst>
              <a:ext uri="{FF2B5EF4-FFF2-40B4-BE49-F238E27FC236}">
                <a16:creationId xmlns:a16="http://schemas.microsoft.com/office/drawing/2014/main" id="{9515BB9A-E422-7BF5-65DD-D7867E5892F9}"/>
              </a:ext>
            </a:extLst>
          </p:cNvPr>
          <p:cNvSpPr txBox="1"/>
          <p:nvPr/>
        </p:nvSpPr>
        <p:spPr>
          <a:xfrm>
            <a:off x="166255" y="2886419"/>
            <a:ext cx="1585427" cy="2308324"/>
          </a:xfrm>
          <a:prstGeom prst="rect">
            <a:avLst/>
          </a:prstGeom>
          <a:noFill/>
        </p:spPr>
        <p:txBody>
          <a:bodyPr wrap="square" rtlCol="0">
            <a:spAutoFit/>
          </a:bodyPr>
          <a:lstStyle/>
          <a:p>
            <a:pPr algn="r"/>
            <a:r>
              <a:rPr lang="en-US" dirty="0">
                <a:solidFill>
                  <a:schemeClr val="bg1"/>
                </a:solidFill>
              </a:rPr>
              <a:t>Nuclear deformation,</a:t>
            </a:r>
          </a:p>
          <a:p>
            <a:pPr algn="r"/>
            <a:endParaRPr lang="en-US" dirty="0">
              <a:solidFill>
                <a:schemeClr val="bg1"/>
              </a:solidFill>
            </a:endParaRPr>
          </a:p>
          <a:p>
            <a:pPr algn="r"/>
            <a:r>
              <a:rPr lang="en-US" dirty="0">
                <a:solidFill>
                  <a:schemeClr val="bg1"/>
                </a:solidFill>
              </a:rPr>
              <a:t>Neutron skin,</a:t>
            </a:r>
          </a:p>
          <a:p>
            <a:pPr algn="r"/>
            <a:endParaRPr lang="en-US" dirty="0">
              <a:solidFill>
                <a:schemeClr val="bg1"/>
              </a:solidFill>
            </a:endParaRPr>
          </a:p>
          <a:p>
            <a:pPr algn="r"/>
            <a:r>
              <a:rPr lang="en-US" dirty="0" err="1">
                <a:solidFill>
                  <a:schemeClr val="bg1"/>
                </a:solidFill>
              </a:rPr>
              <a:t>Triaxility</a:t>
            </a:r>
            <a:endParaRPr lang="en-US" dirty="0">
              <a:solidFill>
                <a:schemeClr val="bg1"/>
              </a:solidFill>
            </a:endParaRPr>
          </a:p>
          <a:p>
            <a:pPr algn="r"/>
            <a:endParaRPr lang="en-US" dirty="0">
              <a:solidFill>
                <a:schemeClr val="bg1"/>
              </a:solidFill>
            </a:endParaRPr>
          </a:p>
          <a:p>
            <a:pPr algn="r"/>
            <a:r>
              <a:rPr lang="en-US" dirty="0">
                <a:solidFill>
                  <a:schemeClr val="bg1"/>
                </a:solidFill>
              </a:rPr>
              <a:t>…</a:t>
            </a:r>
          </a:p>
        </p:txBody>
      </p:sp>
    </p:spTree>
    <p:extLst>
      <p:ext uri="{BB962C8B-B14F-4D97-AF65-F5344CB8AC3E}">
        <p14:creationId xmlns:p14="http://schemas.microsoft.com/office/powerpoint/2010/main" val="174051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83435</TotalTime>
  <Words>3069</Words>
  <Application>Microsoft Macintosh PowerPoint</Application>
  <PresentationFormat>Widescreen</PresentationFormat>
  <Paragraphs>425</Paragraphs>
  <Slides>29</Slides>
  <Notes>21</Notes>
  <HiddenSlides>0</HiddenSlides>
  <MMClips>4</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29</vt:i4>
      </vt:variant>
    </vt:vector>
  </HeadingPairs>
  <TitlesOfParts>
    <vt:vector size="48" baseType="lpstr">
      <vt:lpstr>-apple-system</vt:lpstr>
      <vt:lpstr>CMR10</vt:lpstr>
      <vt:lpstr>CMR9</vt:lpstr>
      <vt:lpstr>等线</vt:lpstr>
      <vt:lpstr>LiberationSans</vt:lpstr>
      <vt:lpstr>ＭＳ Ｐゴシック</vt:lpstr>
      <vt:lpstr>ProximaNova</vt:lpstr>
      <vt:lpstr>SFSI1000</vt:lpstr>
      <vt:lpstr>Times</vt:lpstr>
      <vt:lpstr>Arial</vt:lpstr>
      <vt:lpstr>Calibri</vt:lpstr>
      <vt:lpstr>Helvetica</vt:lpstr>
      <vt:lpstr>Helvetica Neue Light</vt:lpstr>
      <vt:lpstr>Monaco</vt:lpstr>
      <vt:lpstr>Symbol</vt:lpstr>
      <vt:lpstr>Tahoma</vt:lpstr>
      <vt:lpstr>Times New Roman</vt:lpstr>
      <vt:lpstr>Wingdings</vt:lpstr>
      <vt:lpstr>Office Theme</vt:lpstr>
      <vt:lpstr>QGP Overview: Theory and Phenomenology</vt:lpstr>
      <vt:lpstr>PowerPoint Presentation</vt:lpstr>
      <vt:lpstr>PowerPoint Presentation</vt:lpstr>
      <vt:lpstr>Phases and properties of QCD matter</vt:lpstr>
      <vt:lpstr>Properties of QGP in A+A Collisions </vt:lpstr>
      <vt:lpstr>Collective flow of QGP</vt:lpstr>
      <vt:lpstr>“CMB” of the little bang: Anisotropic flow of QGP</vt:lpstr>
      <vt:lpstr>Bayesian inference of transport coefficients</vt:lpstr>
      <vt:lpstr>Separating initial conditions and dynamics </vt:lpstr>
      <vt:lpstr>Nuclear structure at multi-scales in UPC &amp; DIS</vt:lpstr>
      <vt:lpstr>Spin dynamics in heavy-ion collisions</vt:lpstr>
      <vt:lpstr>Hard  and EM probes in heavy-ion collisions</vt:lpstr>
      <vt:lpstr>Jet Quenching at RHIC &amp; LHC</vt:lpstr>
      <vt:lpstr>Bayesian inference of jet transport coefficient</vt:lpstr>
      <vt:lpstr>Heavy quark transport coefficient</vt:lpstr>
      <vt:lpstr>Parton energy loss and broadening</vt:lpstr>
      <vt:lpstr>Jets and their substructures</vt:lpstr>
      <vt:lpstr>Jet suppression &amp; medium response</vt:lpstr>
      <vt:lpstr>Medium modification of g-jets</vt:lpstr>
      <vt:lpstr>Search for jet-induced diffusion wake</vt:lpstr>
      <vt:lpstr>AI/ML in Heavy-ion physics</vt:lpstr>
      <vt:lpstr>Deep learning assisted jet tomography</vt:lpstr>
      <vt:lpstr>Connection to physics at EIC</vt:lpstr>
      <vt:lpstr>Summary </vt:lpstr>
      <vt:lpstr>PowerPoint Presentation</vt:lpstr>
      <vt:lpstr>PowerPoint Presentation</vt:lpstr>
      <vt:lpstr>Jet structure and Medium response</vt:lpstr>
      <vt:lpstr>EM emissions from the evolving QGP</vt:lpstr>
      <vt:lpstr>PowerPoint Presentation</vt:lpstr>
    </vt:vector>
  </TitlesOfParts>
  <Company>University of California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Xin-Nian Wang</dc:creator>
  <cp:lastModifiedBy>Xin-Nian Wang</cp:lastModifiedBy>
  <cp:revision>1120</cp:revision>
  <cp:lastPrinted>2016-06-17T18:13:03Z</cp:lastPrinted>
  <dcterms:created xsi:type="dcterms:W3CDTF">2011-06-24T03:57:59Z</dcterms:created>
  <dcterms:modified xsi:type="dcterms:W3CDTF">2024-04-20T23:21:52Z</dcterms:modified>
</cp:coreProperties>
</file>