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7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699" r:id="rId2"/>
    <p:sldId id="433" r:id="rId3"/>
    <p:sldId id="273" r:id="rId4"/>
    <p:sldId id="276" r:id="rId5"/>
    <p:sldId id="278" r:id="rId6"/>
    <p:sldId id="393" r:id="rId7"/>
    <p:sldId id="282" r:id="rId8"/>
    <p:sldId id="281" r:id="rId9"/>
    <p:sldId id="287" r:id="rId10"/>
    <p:sldId id="270" r:id="rId11"/>
    <p:sldId id="328" r:id="rId12"/>
    <p:sldId id="330" r:id="rId13"/>
    <p:sldId id="359" r:id="rId14"/>
    <p:sldId id="373" r:id="rId15"/>
    <p:sldId id="321" r:id="rId16"/>
    <p:sldId id="256" r:id="rId17"/>
    <p:sldId id="422" r:id="rId18"/>
    <p:sldId id="361" r:id="rId19"/>
    <p:sldId id="494" r:id="rId20"/>
    <p:sldId id="362" r:id="rId21"/>
    <p:sldId id="372" r:id="rId22"/>
    <p:sldId id="284" r:id="rId23"/>
    <p:sldId id="267" r:id="rId24"/>
    <p:sldId id="268" r:id="rId25"/>
    <p:sldId id="434" r:id="rId26"/>
    <p:sldId id="311" r:id="rId27"/>
    <p:sldId id="11090003" r:id="rId28"/>
    <p:sldId id="11089998" r:id="rId29"/>
    <p:sldId id="11090210" r:id="rId30"/>
    <p:sldId id="11090213" r:id="rId31"/>
    <p:sldId id="997" r:id="rId32"/>
    <p:sldId id="1121" r:id="rId33"/>
    <p:sldId id="1140" r:id="rId34"/>
    <p:sldId id="1087" r:id="rId35"/>
    <p:sldId id="1127" r:id="rId36"/>
    <p:sldId id="1116" r:id="rId37"/>
    <p:sldId id="11090212" r:id="rId38"/>
    <p:sldId id="360" r:id="rId39"/>
    <p:sldId id="302" r:id="rId40"/>
    <p:sldId id="440" r:id="rId41"/>
    <p:sldId id="436" r:id="rId42"/>
    <p:sldId id="437" r:id="rId43"/>
    <p:sldId id="439" r:id="rId44"/>
    <p:sldId id="438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EA55958-C951-4BCC-A2F8-6F802CAB294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2A02BEF-6F51-4555-8E09-10F16E76B33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F830DDFF-C047-4F9F-B94A-5E416FAA3BD1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302807A1-1EFA-4EF8-B7EF-4FD452650EE6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32C3375D-3D1E-4B4D-80ED-51DF76D87DEA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F475E9DB-2D81-4855-B3CE-D3F55A7A722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79807F98-9076-42A1-A330-D29AAF930E87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74F6FDEC-E61F-437A-8C6C-5887F6AF5E6F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A0363AD-0F1A-47B2-8532-73D28D6F8217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0A622D15-9829-481B-94A7-ACE0C47A47EB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07" autoAdjust="0"/>
    <p:restoredTop sz="94660"/>
  </p:normalViewPr>
  <p:slideViewPr>
    <p:cSldViewPr snapToGrid="0">
      <p:cViewPr varScale="1">
        <p:scale>
          <a:sx n="46" d="100"/>
          <a:sy n="46" d="100"/>
        </p:scale>
        <p:origin x="1484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90"/>
    </p:cViewPr>
  </p:sorterViewPr>
  <p:notesViewPr>
    <p:cSldViewPr snapToGrid="0">
      <p:cViewPr varScale="1">
        <p:scale>
          <a:sx n="50" d="100"/>
          <a:sy n="50" d="100"/>
        </p:scale>
        <p:origin x="2710" y="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017139935920512"/>
          <c:y val="0.17295727913728742"/>
          <c:w val="0.55241227707827312"/>
          <c:h val="0.7127777971593504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8D-464D-BD1D-CD8960F1C3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8D-464D-BD1D-CD8960F1C3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8D-464D-BD1D-CD8960F1C3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8D-464D-BD1D-CD8960F1C3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8D-464D-BD1D-CD8960F1C38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8D-464D-BD1D-CD8960F1C38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8D-464D-BD1D-CD8960F1C38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8D-464D-BD1D-CD8960F1C38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48D-464D-BD1D-CD8960F1C38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48D-464D-BD1D-CD8960F1C38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48D-464D-BD1D-CD8960F1C38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48D-464D-BD1D-CD8960F1C386}"/>
              </c:ext>
            </c:extLst>
          </c:dPt>
          <c:dLbls>
            <c:dLbl>
              <c:idx val="0"/>
              <c:layout>
                <c:manualLayout>
                  <c:x val="3.2561051972448338E-2"/>
                  <c:y val="-1.96078431372549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8D-464D-BD1D-CD8960F1C386}"/>
                </c:ext>
              </c:extLst>
            </c:dLbl>
            <c:dLbl>
              <c:idx val="1"/>
              <c:layout>
                <c:manualLayout>
                  <c:x val="9.1705900623553965E-2"/>
                  <c:y val="-4.12271895039739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48D-464D-BD1D-CD8960F1C386}"/>
                </c:ext>
              </c:extLst>
            </c:dLbl>
            <c:dLbl>
              <c:idx val="2"/>
              <c:layout>
                <c:manualLayout>
                  <c:x val="0.14874155090917801"/>
                  <c:y val="-1.07961820885842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48D-464D-BD1D-CD8960F1C386}"/>
                </c:ext>
              </c:extLst>
            </c:dLbl>
            <c:dLbl>
              <c:idx val="3"/>
              <c:layout>
                <c:manualLayout>
                  <c:x val="1.561447227720174E-2"/>
                  <c:y val="2.62316666472850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8D-464D-BD1D-CD8960F1C386}"/>
                </c:ext>
              </c:extLst>
            </c:dLbl>
            <c:dLbl>
              <c:idx val="4"/>
              <c:layout>
                <c:manualLayout>
                  <c:x val="-4.9511142310236247E-2"/>
                  <c:y val="5.206558035104766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8D-464D-BD1D-CD8960F1C386}"/>
                </c:ext>
              </c:extLst>
            </c:dLbl>
            <c:dLbl>
              <c:idx val="5"/>
              <c:layout>
                <c:manualLayout>
                  <c:x val="7.7152743806726048E-3"/>
                  <c:y val="3.957738695913029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33190583983867"/>
                      <c:h val="0.106116264455961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E48D-464D-BD1D-CD8960F1C386}"/>
                </c:ext>
              </c:extLst>
            </c:dLbl>
            <c:dLbl>
              <c:idx val="6"/>
              <c:layout>
                <c:manualLayout>
                  <c:x val="-0.12454476009080014"/>
                  <c:y val="1.80595341617447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48D-464D-BD1D-CD8960F1C386}"/>
                </c:ext>
              </c:extLst>
            </c:dLbl>
            <c:dLbl>
              <c:idx val="7"/>
              <c:layout>
                <c:manualLayout>
                  <c:x val="-0.12627734631412768"/>
                  <c:y val="-2.42528080668690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48D-464D-BD1D-CD8960F1C386}"/>
                </c:ext>
              </c:extLst>
            </c:dLbl>
            <c:dLbl>
              <c:idx val="8"/>
              <c:layout>
                <c:manualLayout>
                  <c:x val="-0.10888105238966217"/>
                  <c:y val="-6.77519486017918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48D-464D-BD1D-CD8960F1C386}"/>
                </c:ext>
              </c:extLst>
            </c:dLbl>
            <c:dLbl>
              <c:idx val="9"/>
              <c:layout>
                <c:manualLayout>
                  <c:x val="-5.8943481238215856E-2"/>
                  <c:y val="-0.1190939502358737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48D-464D-BD1D-CD8960F1C386}"/>
                </c:ext>
              </c:extLst>
            </c:dLbl>
            <c:dLbl>
              <c:idx val="10"/>
              <c:layout>
                <c:manualLayout>
                  <c:x val="4.317662949642509E-2"/>
                  <c:y val="-0.1497431080203963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48D-464D-BD1D-CD8960F1C386}"/>
                </c:ext>
              </c:extLst>
            </c:dLbl>
            <c:dLbl>
              <c:idx val="11"/>
              <c:layout>
                <c:manualLayout>
                  <c:x val="5.5700118548886852E-2"/>
                  <c:y val="-5.469910538967082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48D-464D-BD1D-CD8960F1C386}"/>
                </c:ext>
              </c:extLst>
            </c:dLbl>
            <c:numFmt formatCode="0.0%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'Analysis Countries'!$B$5:$B$16</c:f>
              <c:strCache>
                <c:ptCount val="12"/>
                <c:pt idx="0">
                  <c:v>Germany</c:v>
                </c:pt>
                <c:pt idx="1">
                  <c:v>Italy</c:v>
                </c:pt>
                <c:pt idx="2">
                  <c:v>France</c:v>
                </c:pt>
                <c:pt idx="3">
                  <c:v>India</c:v>
                </c:pt>
                <c:pt idx="4">
                  <c:v>Poland</c:v>
                </c:pt>
                <c:pt idx="5">
                  <c:v>United Kingdom</c:v>
                </c:pt>
                <c:pt idx="6">
                  <c:v>China</c:v>
                </c:pt>
                <c:pt idx="7">
                  <c:v>Japan</c:v>
                </c:pt>
                <c:pt idx="8">
                  <c:v>Spain</c:v>
                </c:pt>
                <c:pt idx="9">
                  <c:v>USA</c:v>
                </c:pt>
                <c:pt idx="10">
                  <c:v>Romania</c:v>
                </c:pt>
                <c:pt idx="11">
                  <c:v>Others</c:v>
                </c:pt>
              </c:strCache>
            </c:strRef>
          </c:cat>
          <c:val>
            <c:numRef>
              <c:f>'Analysis Countries'!$C$5:$C$16</c:f>
              <c:numCache>
                <c:formatCode>General</c:formatCode>
                <c:ptCount val="12"/>
                <c:pt idx="0">
                  <c:v>692</c:v>
                </c:pt>
                <c:pt idx="1">
                  <c:v>154</c:v>
                </c:pt>
                <c:pt idx="2">
                  <c:v>109</c:v>
                </c:pt>
                <c:pt idx="3">
                  <c:v>90</c:v>
                </c:pt>
                <c:pt idx="4">
                  <c:v>88</c:v>
                </c:pt>
                <c:pt idx="5">
                  <c:v>86</c:v>
                </c:pt>
                <c:pt idx="6">
                  <c:v>69</c:v>
                </c:pt>
                <c:pt idx="7">
                  <c:v>56</c:v>
                </c:pt>
                <c:pt idx="8">
                  <c:v>53</c:v>
                </c:pt>
                <c:pt idx="9">
                  <c:v>47</c:v>
                </c:pt>
                <c:pt idx="10">
                  <c:v>40</c:v>
                </c:pt>
                <c:pt idx="11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E48D-464D-BD1D-CD8960F1C3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39A90-42B6-4E97-A318-1495DFE2AD1C}" type="datetimeFigureOut">
              <a:rPr lang="de-DE" smtClean="0"/>
              <a:t>21.04.2024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C3DDD-AF00-4683-A77C-0A2BBF348F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449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0" name="Shape 12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16600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5a400051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5a400051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6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616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2659c39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2659c39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582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440ab91cd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440ab91cd5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we can use this model to learn further about the eos.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if we parameterise the eos as…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and use the experimental data of …,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we can try to constrain the coefficients through the bayesian inference procedure</a:t>
            </a:r>
            <a:endParaRPr/>
          </a:p>
        </p:txBody>
      </p:sp>
      <p:sp>
        <p:nvSpPr>
          <p:cNvPr id="376" name="Google Shape;376;g2440ab91cd5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440ab91cd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440ab91cd5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600">
                <a:latin typeface="Arial"/>
                <a:ea typeface="Arial"/>
                <a:cs typeface="Arial"/>
                <a:sym typeface="Arial"/>
              </a:rPr>
              <a:t>However, the model is too slow and we need to train fast emulators for urqmd. using this emulator and exp data, we can construct the posterior distribution of high density eos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600">
                <a:latin typeface="Arial"/>
                <a:ea typeface="Arial"/>
                <a:cs typeface="Arial"/>
                <a:sym typeface="Arial"/>
              </a:rPr>
              <a:t>we see..two distinct behaviors depending on the choice of eos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600">
                <a:latin typeface="Arial"/>
                <a:ea typeface="Arial"/>
                <a:cs typeface="Arial"/>
                <a:sym typeface="Arial"/>
              </a:rPr>
              <a:t>Posterior proportional to likelihood weighted prior</a:t>
            </a:r>
            <a:endParaRPr/>
          </a:p>
        </p:txBody>
      </p:sp>
      <p:sp>
        <p:nvSpPr>
          <p:cNvPr id="412" name="Google Shape;412;g2440ab91cd5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24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DB46C-39BD-4B27-BB87-05825D982F1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962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主要目标（核物理）</a:t>
            </a:r>
            <a:endParaRPr kumimoji="0" lang="en-US" altLang="zh-CN" sz="1400" b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描述核物质的QCD相图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：</a:t>
            </a:r>
            <a:r>
              <a:rPr lang="zh-CN" altLang="en-US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低温高密区</a:t>
            </a:r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QCD </a:t>
            </a:r>
            <a:r>
              <a:rPr lang="zh-CN" altLang="en-US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相结构</a:t>
            </a:r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(</a:t>
            </a:r>
            <a:r>
              <a:rPr lang="zh-CN" altLang="en-US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物质结构</a:t>
            </a:r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)</a:t>
            </a:r>
          </a:p>
          <a:p>
            <a:pPr marL="342900" indent="-342900"/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</a:rPr>
              <a:t>	</a:t>
            </a:r>
            <a:r>
              <a:rPr lang="en-US" altLang="zh-CN" sz="1200" dirty="0">
                <a:latin typeface="华文细黑"/>
                <a:ea typeface="华文细黑"/>
              </a:rPr>
              <a:t>- 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夸克禁闭</a:t>
            </a:r>
            <a:endParaRPr lang="en-US" altLang="zh-CN" sz="1200" dirty="0"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altLang="zh-CN" sz="1200" dirty="0">
                <a:latin typeface="华文细黑"/>
                <a:ea typeface="华文细黑"/>
                <a:cs typeface="华文细黑"/>
              </a:rPr>
              <a:t>	- 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手征对称自发破缺</a:t>
            </a:r>
            <a:endParaRPr lang="en-US" altLang="zh-CN" sz="1200" dirty="0"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altLang="zh-CN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	- </a:t>
            </a:r>
            <a:r>
              <a:rPr lang="zh-CN" altLang="en-US" sz="1200" dirty="0">
                <a:solidFill>
                  <a:srgbClr val="C00000"/>
                </a:solidFill>
                <a:latin typeface="华文细黑"/>
                <a:ea typeface="华文细黑"/>
              </a:rPr>
              <a:t>临界点、相边界</a:t>
            </a:r>
            <a:r>
              <a:rPr lang="en-US" altLang="zh-CN" sz="1200" dirty="0">
                <a:solidFill>
                  <a:srgbClr val="C00000"/>
                </a:solidFill>
                <a:latin typeface="华文细黑"/>
                <a:ea typeface="华文细黑"/>
              </a:rPr>
              <a:t>  </a:t>
            </a:r>
            <a:r>
              <a:rPr lang="en-US" altLang="zh-CN" sz="1200" dirty="0">
                <a:latin typeface="华文细黑"/>
                <a:ea typeface="华文细黑"/>
              </a:rPr>
              <a:t>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DB46C-39BD-4B27-BB87-05825D982F1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003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zh-CN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HIAF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国投建筑面积</a:t>
            </a:r>
            <a:r>
              <a:rPr lang="en-US" altLang="zh-CN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3.6</a:t>
            </a:r>
            <a:r>
              <a:rPr lang="zh-CN" altLang="en-US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万平方米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，预计</a:t>
            </a:r>
            <a:r>
              <a:rPr lang="en-US" altLang="zh-CN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2023</a:t>
            </a:r>
            <a:r>
              <a:rPr lang="zh-CN" altLang="en-US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完成全部土建。地方投资的土建预计</a:t>
            </a:r>
            <a:r>
              <a:rPr lang="en-US" altLang="zh-CN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2023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月份完工。</a:t>
            </a:r>
            <a:r>
              <a:rPr lang="en-US" altLang="zh-CN" sz="1200" b="1" dirty="0">
                <a:solidFill>
                  <a:srgbClr val="C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2025</a:t>
            </a:r>
            <a:r>
              <a:rPr lang="zh-CN" altLang="en-US" sz="1200" b="1" dirty="0">
                <a:solidFill>
                  <a:srgbClr val="C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年中期</a:t>
            </a:r>
            <a:r>
              <a:rPr lang="zh-CN" altLang="en-US" sz="1200" b="1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具备实验条件</a:t>
            </a:r>
            <a:endParaRPr lang="zh-CN" altLang="en-US" b="1" dirty="0">
              <a:solidFill>
                <a:srgbClr val="0033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地下隧道：</a:t>
            </a:r>
            <a:r>
              <a:rPr lang="en-US" altLang="zh-CN" b="0" dirty="0" err="1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BRing</a:t>
            </a:r>
            <a:r>
              <a:rPr lang="en-US" altLang="zh-CN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高能综合终端</a:t>
            </a:r>
            <a:r>
              <a:rPr lang="en-US" altLang="zh-CN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-HFRS-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外靶终端</a:t>
            </a:r>
            <a:r>
              <a:rPr lang="en-US" altLang="zh-CN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en-US" altLang="zh-CN" b="0" dirty="0" err="1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SRing</a:t>
            </a:r>
            <a:r>
              <a:rPr lang="en-US" altLang="zh-CN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高能量密度终端隧道</a:t>
            </a:r>
            <a:r>
              <a:rPr lang="zh-CN" altLang="en-US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土建施工已完成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，正在开展束流前端及超导直线加速器隧道土建施工，预计</a:t>
            </a:r>
            <a:r>
              <a:rPr lang="en-US" altLang="zh-CN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2022</a:t>
            </a:r>
            <a:r>
              <a:rPr lang="zh-CN" altLang="en-US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年底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完成隧道主体结构封顶及部分回填工作。</a:t>
            </a:r>
            <a:endParaRPr lang="en-US" altLang="zh-CN" b="0" dirty="0">
              <a:solidFill>
                <a:srgbClr val="0033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地上单体：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运行楼施工已全部完成，</a:t>
            </a:r>
            <a:r>
              <a:rPr lang="zh-CN" altLang="en-US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等待验收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；三号综合站房、综合测试大厅、制冷中心等已封顶，正在</a:t>
            </a:r>
            <a:r>
              <a:rPr lang="zh-CN" altLang="en-US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开展机电设备安装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；后勤区变电站、给水机房</a:t>
            </a:r>
            <a:r>
              <a:rPr lang="zh-CN" altLang="en-US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建成投产</a:t>
            </a:r>
            <a:r>
              <a:rPr lang="zh-CN" altLang="en-US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，科学之门、值班楼及污水处理机房等</a:t>
            </a:r>
            <a:r>
              <a:rPr lang="zh-CN" altLang="en-US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主体结构已封顶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DB46C-39BD-4B27-BB87-05825D982F1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318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2D0343-931D-4539-B5E9-4D4D249351C9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67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58400" y="26453"/>
            <a:ext cx="11887787" cy="10148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600"/>
              <a:buFont typeface="Ubuntu"/>
              <a:buNone/>
              <a:defRPr sz="3698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698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2140519" y="9007125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‹Nr.›</a:t>
            </a:fld>
            <a:endParaRPr lang="en"/>
          </a:p>
        </p:txBody>
      </p:sp>
      <p:sp>
        <p:nvSpPr>
          <p:cNvPr id="39" name="Google Shape;39;p6"/>
          <p:cNvSpPr txBox="1"/>
          <p:nvPr/>
        </p:nvSpPr>
        <p:spPr>
          <a:xfrm>
            <a:off x="-660729" y="9127538"/>
            <a:ext cx="9423360" cy="40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65023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7" b="1">
                <a:solidFill>
                  <a:srgbClr val="0070C0"/>
                </a:solidFill>
                <a:latin typeface="Ubuntu"/>
                <a:ea typeface="Ubuntu"/>
                <a:cs typeface="Ubuntu"/>
                <a:sym typeface="Ubuntu"/>
              </a:rPr>
              <a:t>A. Motornenko</a:t>
            </a:r>
            <a:endParaRPr sz="1707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5023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7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Google Shape;40;p6"/>
          <p:cNvSpPr/>
          <p:nvPr/>
        </p:nvSpPr>
        <p:spPr>
          <a:xfrm rot="-5400000">
            <a:off x="6465991" y="-4894293"/>
            <a:ext cx="71680" cy="1188864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7"/>
          </a:p>
        </p:txBody>
      </p:sp>
    </p:spTree>
    <p:extLst>
      <p:ext uri="{BB962C8B-B14F-4D97-AF65-F5344CB8AC3E}">
        <p14:creationId xmlns:p14="http://schemas.microsoft.com/office/powerpoint/2010/main" val="22029399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>
          <a:xfrm>
            <a:off x="10599027" y="9219593"/>
            <a:ext cx="477696" cy="348813"/>
          </a:xfrm>
        </p:spPr>
        <p:txBody>
          <a:bodyPr/>
          <a:lstStyle/>
          <a:p>
            <a:fld id="{9C2BF0F3-C974-4B25-8D38-AA4185CD0023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891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1FF2-FFA5-8034-9AB6-9C25FCC3F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0E8BB-EB86-CACF-15BA-9E611DC4A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01017-FF4F-AB00-3742-126FCD168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5B816-071A-744F-AE06-5B4B2B1301D0}" type="datetimeFigureOut">
              <a:rPr lang="en-DE" smtClean="0"/>
              <a:t>04/21/2024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90A5D-32DB-7367-6C18-194497550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CAD4A-0AD0-0411-AA63-EB7F7F87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9027" y="9219593"/>
            <a:ext cx="477696" cy="348813"/>
          </a:xfrm>
        </p:spPr>
        <p:txBody>
          <a:bodyPr/>
          <a:lstStyle/>
          <a:p>
            <a:fld id="{B9A6144C-71DF-6F40-8EDE-52FA407CFC6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529592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Other, no pagenumber">
  <p:cSld name="1_Other, no pagenumb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3004804" cy="1278057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5198850" y="672218"/>
            <a:ext cx="1626179" cy="1572295"/>
            <a:chOff x="2014359" y="1222912"/>
            <a:chExt cx="1835913" cy="1627200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3">
              <a:alphaModFix/>
            </a:blip>
            <a:srcRect r="12134"/>
            <a:stretch/>
          </p:blipFill>
          <p:spPr>
            <a:xfrm>
              <a:off x="2081472" y="1222912"/>
              <a:ext cx="1768800" cy="1627200"/>
            </a:xfrm>
            <a:prstGeom prst="ellipse">
              <a:avLst/>
            </a:prstGeom>
            <a:noFill/>
            <a:ln w="2857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8" name="Google Shape;18;p2"/>
            <p:cNvSpPr txBox="1"/>
            <p:nvPr/>
          </p:nvSpPr>
          <p:spPr>
            <a:xfrm rot="21384191">
              <a:off x="2014359" y="1706138"/>
              <a:ext cx="994660" cy="462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853"/>
                <a:t>Beam direction</a:t>
              </a:r>
              <a:endParaRPr sz="853"/>
            </a:p>
          </p:txBody>
        </p:sp>
        <p:sp>
          <p:nvSpPr>
            <p:cNvPr id="19" name="Google Shape;19;p2"/>
            <p:cNvSpPr/>
            <p:nvPr/>
          </p:nvSpPr>
          <p:spPr>
            <a:xfrm rot="-303732">
              <a:off x="2101968" y="2108143"/>
              <a:ext cx="611987" cy="72061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7"/>
            </a:p>
          </p:txBody>
        </p:sp>
        <p:cxnSp>
          <p:nvCxnSpPr>
            <p:cNvPr id="20" name="Google Shape;20;p2"/>
            <p:cNvCxnSpPr/>
            <p:nvPr/>
          </p:nvCxnSpPr>
          <p:spPr>
            <a:xfrm rot="10800000" flipH="1">
              <a:off x="2149471" y="2127328"/>
              <a:ext cx="444600" cy="348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sp>
        <p:nvSpPr>
          <p:cNvPr id="21" name="Google Shape;21;p2"/>
          <p:cNvSpPr/>
          <p:nvPr/>
        </p:nvSpPr>
        <p:spPr>
          <a:xfrm>
            <a:off x="71" y="9509191"/>
            <a:ext cx="13004800" cy="28544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7"/>
          </a:p>
        </p:txBody>
      </p:sp>
      <p:sp>
        <p:nvSpPr>
          <p:cNvPr id="22" name="Google Shape;22;p2"/>
          <p:cNvSpPr txBox="1"/>
          <p:nvPr/>
        </p:nvSpPr>
        <p:spPr>
          <a:xfrm>
            <a:off x="148587" y="9390710"/>
            <a:ext cx="12766293" cy="229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22">
                <a:solidFill>
                  <a:srgbClr val="999999"/>
                </a:solidFill>
              </a:rPr>
              <a:t>Manjunath Omana Kuttan 				                           PhD Disputation                      	                                            	23-10-2023</a:t>
            </a:r>
            <a:endParaRPr sz="1422">
              <a:solidFill>
                <a:srgbClr val="999999"/>
              </a:solidFill>
            </a:endParaRPr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12251122" y="9367162"/>
            <a:ext cx="780373" cy="746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r"/>
            <a:fld id="{00000000-1234-1234-1234-123412341234}" type="slidenum">
              <a:rPr lang="de-DE" smtClean="0"/>
              <a:pPr algn="r"/>
              <a:t>‹Nr.›</a:t>
            </a:fld>
            <a:endParaRPr lang="de-DE" sz="1138"/>
          </a:p>
        </p:txBody>
      </p:sp>
      <p:sp>
        <p:nvSpPr>
          <p:cNvPr id="24" name="Google Shape;24;p2"/>
          <p:cNvSpPr txBox="1">
            <a:spLocks noGrp="1"/>
          </p:cNvSpPr>
          <p:nvPr>
            <p:ph type="body" idx="1"/>
          </p:nvPr>
        </p:nvSpPr>
        <p:spPr>
          <a:xfrm>
            <a:off x="79538" y="1605476"/>
            <a:ext cx="12766293" cy="389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50230" lvl="0" indent="-46961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276"/>
            </a:lvl1pPr>
            <a:lvl2pPr marL="1300460" lvl="1" indent="-45154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950690" lvl="2" indent="-45154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600919" lvl="3" indent="-45154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251149" lvl="4" indent="-45154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901379" lvl="5" indent="-45154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551609" lvl="6" indent="-45154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5201839" lvl="7" indent="-45154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852069" lvl="8" indent="-45154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-330264">
            <a:off x="5300219" y="1553377"/>
            <a:ext cx="542662" cy="6941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7"/>
          </a:p>
        </p:txBody>
      </p:sp>
      <p:sp>
        <p:nvSpPr>
          <p:cNvPr id="26" name="Google Shape;26;p2"/>
          <p:cNvSpPr/>
          <p:nvPr/>
        </p:nvSpPr>
        <p:spPr>
          <a:xfrm>
            <a:off x="4865422" y="1276163"/>
            <a:ext cx="2233173" cy="10709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7"/>
          </a:p>
        </p:txBody>
      </p:sp>
      <p:pic>
        <p:nvPicPr>
          <p:cNvPr id="27" name="Google Shape;27;p2"/>
          <p:cNvPicPr preferRelativeResize="0"/>
          <p:nvPr/>
        </p:nvPicPr>
        <p:blipFill rotWithShape="1">
          <a:blip r:embed="rId4">
            <a:alphaModFix amt="7000"/>
          </a:blip>
          <a:srcRect/>
          <a:stretch/>
        </p:blipFill>
        <p:spPr>
          <a:xfrm>
            <a:off x="0" y="1"/>
            <a:ext cx="13004803" cy="475251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"/>
          <p:cNvSpPr/>
          <p:nvPr/>
        </p:nvSpPr>
        <p:spPr>
          <a:xfrm>
            <a:off x="5257636" y="672214"/>
            <a:ext cx="1566720" cy="158933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7"/>
          </a:p>
        </p:txBody>
      </p:sp>
      <p:sp>
        <p:nvSpPr>
          <p:cNvPr id="29" name="Google Shape;29;p2"/>
          <p:cNvSpPr/>
          <p:nvPr/>
        </p:nvSpPr>
        <p:spPr>
          <a:xfrm>
            <a:off x="0" y="0"/>
            <a:ext cx="13004800" cy="1277867"/>
          </a:xfrm>
          <a:prstGeom prst="rect">
            <a:avLst/>
          </a:prstGeom>
          <a:solidFill>
            <a:srgbClr val="EDEDED">
              <a:alpha val="68627"/>
            </a:srgbClr>
          </a:solidFill>
          <a:ln>
            <a:noFill/>
          </a:ln>
        </p:spPr>
        <p:txBody>
          <a:bodyPr spcFirstLastPara="1" wrap="square" lIns="64996" tIns="64996" rIns="64996" bIns="64996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99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 txBox="1">
            <a:spLocks noGrp="1"/>
          </p:cNvSpPr>
          <p:nvPr>
            <p:ph type="title"/>
          </p:nvPr>
        </p:nvSpPr>
        <p:spPr>
          <a:xfrm>
            <a:off x="263610" y="263644"/>
            <a:ext cx="12394667" cy="59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13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1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1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1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1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1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1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1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1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1" name="Google Shape;31;p2"/>
          <p:cNvPicPr preferRelativeResize="0"/>
          <p:nvPr/>
        </p:nvPicPr>
        <p:blipFill rotWithShape="1">
          <a:blip r:embed="rId5">
            <a:alphaModFix amt="20000"/>
          </a:blip>
          <a:srcRect r="12134"/>
          <a:stretch/>
        </p:blipFill>
        <p:spPr>
          <a:xfrm>
            <a:off x="5258204" y="674569"/>
            <a:ext cx="1566720" cy="1589333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" name="Google Shape;32;p2"/>
          <p:cNvSpPr/>
          <p:nvPr/>
        </p:nvSpPr>
        <p:spPr>
          <a:xfrm rot="-330264">
            <a:off x="5276269" y="1539305"/>
            <a:ext cx="542662" cy="694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7"/>
          </a:p>
        </p:txBody>
      </p:sp>
      <p:sp>
        <p:nvSpPr>
          <p:cNvPr id="33" name="Google Shape;33;p2"/>
          <p:cNvSpPr txBox="1"/>
          <p:nvPr/>
        </p:nvSpPr>
        <p:spPr>
          <a:xfrm rot="-234822">
            <a:off x="5198640" y="1126511"/>
            <a:ext cx="881415" cy="52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53">
                <a:solidFill>
                  <a:srgbClr val="CCCCCC"/>
                </a:solidFill>
              </a:rPr>
              <a:t>Beam direction</a:t>
            </a:r>
            <a:endParaRPr sz="853">
              <a:solidFill>
                <a:srgbClr val="CCCCCC"/>
              </a:solidFill>
            </a:endParaRPr>
          </a:p>
        </p:txBody>
      </p:sp>
      <p:cxnSp>
        <p:nvCxnSpPr>
          <p:cNvPr id="34" name="Google Shape;34;p2"/>
          <p:cNvCxnSpPr/>
          <p:nvPr/>
        </p:nvCxnSpPr>
        <p:spPr>
          <a:xfrm rot="10800000" flipH="1">
            <a:off x="5341897" y="1563981"/>
            <a:ext cx="393813" cy="33707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0099572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1991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1991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599027" y="9219593"/>
            <a:ext cx="477696" cy="348813"/>
          </a:xfr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9392356" y="9319315"/>
            <a:ext cx="191264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/>
                </a:solidFill>
              </a:defRPr>
            </a:lvl1pPr>
          </a:lstStyle>
          <a:p>
            <a:r>
              <a:rPr lang="de-DE"/>
              <a:t>3 March 2017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233139" y="9330647"/>
            <a:ext cx="6863216" cy="507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2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The Universe in the Laboratory | Prof. Dr. Paolo Giubellino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78469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nhalt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Inhaltsplatzhalter 2"/>
          <p:cNvSpPr>
            <a:spLocks noGrp="1"/>
          </p:cNvSpPr>
          <p:nvPr>
            <p:ph idx="1"/>
          </p:nvPr>
        </p:nvSpPr>
        <p:spPr bwMode="auto">
          <a:xfrm>
            <a:off x="7381550" y="2967066"/>
            <a:ext cx="5195261" cy="5880731"/>
          </a:xfrm>
        </p:spPr>
        <p:txBody>
          <a:bodyPr anchor="t"/>
          <a:lstStyle>
            <a:lvl1pPr marL="230086" indent="-230086" algn="l">
              <a:spcBef>
                <a:spcPts val="64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230086" indent="-230086" algn="l">
              <a:spcBef>
                <a:spcPts val="640"/>
              </a:spcBef>
              <a:buClr>
                <a:schemeClr val="tx2"/>
              </a:buClr>
              <a:buFont typeface="Arial"/>
              <a:buChar char="•"/>
              <a:defRPr/>
            </a:lvl2pPr>
            <a:lvl3pPr marL="230086" indent="-230086" algn="l">
              <a:spcBef>
                <a:spcPts val="640"/>
              </a:spcBef>
              <a:buClr>
                <a:schemeClr val="tx2"/>
              </a:buClr>
              <a:buFont typeface="Arial"/>
              <a:buChar char="•"/>
              <a:defRPr/>
            </a:lvl3pPr>
            <a:lvl4pPr marL="230086" indent="-230086" algn="l">
              <a:spcBef>
                <a:spcPts val="640"/>
              </a:spcBef>
              <a:buClr>
                <a:schemeClr val="tx2"/>
              </a:buClr>
              <a:buFont typeface="Arial"/>
              <a:buChar char="•"/>
              <a:defRPr/>
            </a:lvl4pPr>
            <a:lvl5pPr marL="230086" indent="-230086" algn="l">
              <a:spcBef>
                <a:spcPts val="640"/>
              </a:spcBef>
              <a:buClr>
                <a:schemeClr val="tx2"/>
              </a:buClr>
              <a:buFont typeface="Arial"/>
              <a:buChar char="•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3" name="Titel 1"/>
          <p:cNvSpPr>
            <a:spLocks noGrp="1"/>
          </p:cNvSpPr>
          <p:nvPr>
            <p:ph type="title"/>
          </p:nvPr>
        </p:nvSpPr>
        <p:spPr bwMode="auto">
          <a:xfrm>
            <a:off x="797236" y="6417821"/>
            <a:ext cx="5080250" cy="1668746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 bwMode="auto">
          <a:xfrm>
            <a:off x="5229401" y="9156262"/>
            <a:ext cx="872660" cy="5192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 bwMode="auto">
          <a:xfrm>
            <a:off x="10383950" y="9156262"/>
            <a:ext cx="1896545" cy="51928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>
          <a:xfrm>
            <a:off x="10786546" y="9219593"/>
            <a:ext cx="102657" cy="348813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7206646" y="9156262"/>
            <a:ext cx="3391181" cy="519289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984"/>
            </a:lvl1pPr>
            <a:lvl2pPr algn="r">
              <a:spcBef>
                <a:spcPts val="0"/>
              </a:spcBef>
              <a:defRPr sz="984"/>
            </a:lvl2pPr>
            <a:lvl3pPr algn="r">
              <a:spcBef>
                <a:spcPts val="0"/>
              </a:spcBef>
              <a:defRPr sz="984"/>
            </a:lvl3pPr>
            <a:lvl4pPr algn="r">
              <a:spcBef>
                <a:spcPts val="0"/>
              </a:spcBef>
              <a:defRPr sz="984"/>
            </a:lvl4pPr>
            <a:lvl5pPr algn="r">
              <a:spcBef>
                <a:spcPts val="0"/>
              </a:spcBef>
              <a:defRPr sz="984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04849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8665" y="320604"/>
            <a:ext cx="12239413" cy="69765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08665" y="1600765"/>
            <a:ext cx="12239413" cy="7475502"/>
          </a:xfrm>
        </p:spPr>
        <p:txBody>
          <a:bodyPr/>
          <a:lstStyle/>
          <a:p>
            <a:pPr lvl="0"/>
            <a:endParaRPr lang="de-DE" noProof="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599027" y="9219593"/>
            <a:ext cx="477696" cy="348813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60780-A5A7-4142-9B37-9DDEF383F3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62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647700" y="2794000"/>
            <a:ext cx="11709400" cy="6959600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>
              <a:defRPr sz="34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10700758" y="9285618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4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3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xfrm>
            <a:off x="1270000" y="2565400"/>
            <a:ext cx="10464800" cy="2552700"/>
          </a:xfrm>
          <a:prstGeom prst="rect">
            <a:avLst/>
          </a:prstGeom>
          <a:effectLst/>
        </p:spPr>
        <p:txBody>
          <a:bodyPr anchor="b"/>
          <a:lstStyle>
            <a:lvl1pPr marL="0" marR="0" defTabSz="457200">
              <a:defRPr sz="66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  <a:effectLst/>
        </p:spPr>
        <p:txBody>
          <a:bodyPr/>
          <a:lstStyle>
            <a:lvl1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1pPr>
            <a:lvl2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2pPr>
            <a:lvl3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3pPr>
            <a:lvl4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4pPr>
            <a:lvl5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6371120" y="9347200"/>
            <a:ext cx="266701" cy="279400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941751"/>
                </a:solidFill>
                <a:uFillTx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19" name="Shape 2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hape 220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255" name="Shape 2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282" name="Shape 282"/>
          <p:cNvSpPr>
            <a:spLocks noGrp="1"/>
          </p:cNvSpPr>
          <p:nvPr>
            <p:ph type="body" idx="1"/>
          </p:nvPr>
        </p:nvSpPr>
        <p:spPr>
          <a:xfrm>
            <a:off x="647700" y="2794000"/>
            <a:ext cx="11709400" cy="6959600"/>
          </a:xfrm>
          <a:prstGeom prst="rect">
            <a:avLst/>
          </a:prstGeom>
        </p:spPr>
        <p:txBody>
          <a:bodyPr/>
          <a:lstStyle>
            <a:lvl1pPr>
              <a:defRPr sz="3400"/>
            </a:lvl1pPr>
            <a:lvl2pPr>
              <a:defRPr sz="34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xfrm>
            <a:off x="10700758" y="9285618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5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91" name="Shape 291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hape 292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6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7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Shape 309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9" name="Shape 319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1524000" y="254000"/>
            <a:ext cx="10464800" cy="2362200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38100" tIns="38100" rIns="38100" bIns="38100"/>
          <a:lstStyle>
            <a:lvl1pPr marL="0" marR="0" defTabSz="584200">
              <a:defRPr sz="7400">
                <a:solidFill>
                  <a:srgbClr val="6E603B"/>
                </a:solidFill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327" name="Shape 327"/>
          <p:cNvSpPr>
            <a:spLocks noGrp="1"/>
          </p:cNvSpPr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132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561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2990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6546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19975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1270000" y="2565400"/>
            <a:ext cx="10464800" cy="2552700"/>
          </a:xfrm>
          <a:prstGeom prst="rect">
            <a:avLst/>
          </a:prstGeom>
          <a:effectLst/>
        </p:spPr>
        <p:txBody>
          <a:bodyPr anchor="b"/>
          <a:lstStyle>
            <a:lvl1pPr marL="0" marR="0" defTabSz="457200">
              <a:defRPr sz="66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  <a:effectLst/>
        </p:spPr>
        <p:txBody>
          <a:bodyPr/>
          <a:lstStyle>
            <a:lvl1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1pPr>
            <a:lvl2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2pPr>
            <a:lvl3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2800">
                <a:uFillTx/>
                <a:latin typeface="+mn-lt"/>
                <a:ea typeface="+mn-ea"/>
                <a:cs typeface="+mn-cs"/>
                <a:sym typeface="Chalkboard"/>
              </a:defRPr>
            </a:lvl3pPr>
            <a:lvl4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4pPr>
            <a:lvl5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>
                <a:uFillTx/>
                <a:latin typeface="+mn-lt"/>
                <a:ea typeface="+mn-ea"/>
                <a:cs typeface="+mn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6" name="Shape 346"/>
          <p:cNvSpPr>
            <a:spLocks noGrp="1"/>
          </p:cNvSpPr>
          <p:nvPr>
            <p:ph type="sldNum" sz="quarter" idx="2"/>
          </p:nvPr>
        </p:nvSpPr>
        <p:spPr>
          <a:xfrm>
            <a:off x="6371120" y="9347200"/>
            <a:ext cx="266701" cy="279400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941751"/>
                </a:solidFill>
                <a:uFillTx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1" name="Shape 3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" name="Shape 362"/>
          <p:cNvSpPr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6377939" y="9082277"/>
            <a:ext cx="241301" cy="279401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386" name="Shape 3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7" name="Shape 387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395" name="Shape 3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404" name="Shape 4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5" name="Shape 405"/>
          <p:cNvSpPr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13" name="Shape 4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4" name="Shape 414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8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47" name="Shape 447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8" name="Shape 448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9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65" name="Shape 465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2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74" name="Shape 474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5" name="Shape 475"/>
          <p:cNvSpPr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/>
          </p:cNvSpPr>
          <p:nvPr>
            <p:ph type="title"/>
          </p:nvPr>
        </p:nvSpPr>
        <p:spPr>
          <a:xfrm>
            <a:off x="1524000" y="254000"/>
            <a:ext cx="10464800" cy="2362200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38100" tIns="38100" rIns="38100" bIns="38100"/>
          <a:lstStyle>
            <a:lvl1pPr marL="0" marR="0" defTabSz="584200">
              <a:defRPr sz="7400">
                <a:solidFill>
                  <a:srgbClr val="6E603B"/>
                </a:solidFill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483" name="Shape 483"/>
          <p:cNvSpPr>
            <a:spLocks noGrp="1"/>
          </p:cNvSpPr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132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561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2990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6546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19975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4" name="Shape 484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2" name="Shape 492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3" name="Shape 493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19" name="Shape 5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" name="Shape 520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28" name="Shape 5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9" name="Shape 529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37" name="Shape 5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8" name="Shape 538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46" name="Shape 5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7" name="Shape 547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3400"/>
            </a:lvl2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55" name="Shape 5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6" name="Shape 556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71" name="Shape 5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2" name="Shape 572"/>
          <p:cNvSpPr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80" name="Shape 5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1" name="Shape 581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589" name="Shape 5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0" name="Shape 590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57799" marR="57799"/>
          </a:lstStyle>
          <a:p>
            <a:r>
              <a:t>Title Text</a:t>
            </a:r>
          </a:p>
        </p:txBody>
      </p:sp>
      <p:sp>
        <p:nvSpPr>
          <p:cNvPr id="598" name="Shape 5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R="57799"/>
            <a:lvl2pPr marR="57799">
              <a:defRPr sz="3400"/>
            </a:lvl2pPr>
            <a:lvl3pPr marR="57799"/>
            <a:lvl4pPr marR="57799">
              <a:defRPr sz="2400"/>
            </a:lvl4pPr>
            <a:lvl5pPr marR="5779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9" name="Shape 599"/>
          <p:cNvSpPr>
            <a:spLocks noGrp="1"/>
          </p:cNvSpPr>
          <p:nvPr>
            <p:ph type="sldNum" sz="quarter" idx="2"/>
          </p:nvPr>
        </p:nvSpPr>
        <p:spPr>
          <a:xfrm>
            <a:off x="10673790" y="9233126"/>
            <a:ext cx="317501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607" name="Shape 6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" name="Shape 608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616" name="Shape 6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7" name="Shape 617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625" name="Shape 6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3539" indent="-342899"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200"/>
            </a:lvl4pPr>
            <a:lvl5pPr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6" name="Shape 626"/>
          <p:cNvSpPr>
            <a:spLocks noGrp="1"/>
          </p:cNvSpPr>
          <p:nvPr>
            <p:ph type="sldNum" sz="quarter" idx="2"/>
          </p:nvPr>
        </p:nvSpPr>
        <p:spPr>
          <a:xfrm>
            <a:off x="10707318" y="9281893"/>
            <a:ext cx="266701" cy="2794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0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41" name="Shape 641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Shape 642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0" name="Shape 650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1" name="Shape 651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3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9" name="Shape 659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Shape 660"/>
          <p:cNvSpPr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4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68" name="Shape 668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 marL="383539" indent="-342899">
              <a:buClrTx/>
              <a:buSzPct val="100000"/>
              <a:buFontTx/>
              <a:buChar char="•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9" name="Shape 669"/>
          <p:cNvSpPr>
            <a:spLocks noGrp="1"/>
          </p:cNvSpPr>
          <p:nvPr>
            <p:ph type="sldNum" sz="quarter" idx="2"/>
          </p:nvPr>
        </p:nvSpPr>
        <p:spPr>
          <a:xfrm>
            <a:off x="10695424" y="8882098"/>
            <a:ext cx="283816" cy="274415"/>
          </a:xfrm>
          <a:prstGeom prst="rect">
            <a:avLst/>
          </a:prstGeom>
        </p:spPr>
        <p:txBody>
          <a:bodyPr anchor="t"/>
          <a:lstStyle>
            <a:lvl1pPr>
              <a:defRPr sz="1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677" name="Shape 6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hape 678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>
            <a:spLocks noGrp="1"/>
          </p:cNvSpPr>
          <p:nvPr>
            <p:ph type="title"/>
          </p:nvPr>
        </p:nvSpPr>
        <p:spPr>
          <a:xfrm>
            <a:off x="1524000" y="254000"/>
            <a:ext cx="10464800" cy="2362200"/>
          </a:xfrm>
          <a:prstGeom prst="rect">
            <a:avLst/>
          </a:prstGeom>
          <a:effectLst>
            <a:outerShdw blurRad="25400" dist="12700" dir="5400000" rotWithShape="0">
              <a:srgbClr val="FFFFFF"/>
            </a:outerShdw>
          </a:effectLst>
        </p:spPr>
        <p:txBody>
          <a:bodyPr lIns="38100" tIns="38100" rIns="38100" bIns="38100"/>
          <a:lstStyle>
            <a:lvl1pPr marL="0" marR="0" defTabSz="584200">
              <a:defRPr sz="7400">
                <a:solidFill>
                  <a:srgbClr val="6E603B"/>
                </a:solidFill>
                <a:uFillTx/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686" name="Shape 686"/>
          <p:cNvSpPr>
            <a:spLocks noGrp="1"/>
          </p:cNvSpPr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6132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9561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2990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16546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1997560" marR="0" indent="-359260" defTabSz="584200">
              <a:spcBef>
                <a:spcPts val="3500"/>
              </a:spcBef>
              <a:buClrTx/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sldNum" sz="quarter" idx="2"/>
          </p:nvPr>
        </p:nvSpPr>
        <p:spPr>
          <a:xfrm>
            <a:off x="6350000" y="9055100"/>
            <a:ext cx="292100" cy="3302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1" name="Shape 7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2" name="Shape 7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720" name="Shape 7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1" name="Shape 721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7" name="Shape 747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8" name="Shape 748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 copy 2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56" name="Shape 756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57799" marR="57799">
              <a:defRPr sz="6200"/>
            </a:lvl1pPr>
          </a:lstStyle>
          <a:p>
            <a:r>
              <a:t>Title Text</a:t>
            </a:r>
          </a:p>
        </p:txBody>
      </p:sp>
      <p:sp>
        <p:nvSpPr>
          <p:cNvPr id="774" name="Shape 774"/>
          <p:cNvSpPr>
            <a:spLocks noGrp="1"/>
          </p:cNvSpPr>
          <p:nvPr>
            <p:ph type="body" idx="1"/>
          </p:nvPr>
        </p:nvSpPr>
        <p:spPr>
          <a:xfrm>
            <a:off x="647700" y="2819400"/>
            <a:ext cx="11709400" cy="6934200"/>
          </a:xfrm>
          <a:prstGeom prst="rect">
            <a:avLst/>
          </a:prstGeom>
        </p:spPr>
        <p:txBody>
          <a:bodyPr/>
          <a:lstStyle>
            <a:lvl1pPr marR="57799">
              <a:defRPr sz="4400"/>
            </a:lvl1pPr>
            <a:lvl2pPr marR="57799"/>
            <a:lvl3pPr marR="57799">
              <a:defRPr sz="3400"/>
            </a:lvl3pPr>
            <a:lvl4pPr marR="57799"/>
            <a:lvl5pPr marR="57799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5" name="Shape 775"/>
          <p:cNvSpPr>
            <a:spLocks noGrp="1"/>
          </p:cNvSpPr>
          <p:nvPr>
            <p:ph type="sldNum" sz="quarter" idx="2"/>
          </p:nvPr>
        </p:nvSpPr>
        <p:spPr>
          <a:xfrm>
            <a:off x="10664645" y="9202138"/>
            <a:ext cx="342901" cy="3556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>
            <a:spLocks noGrp="1"/>
          </p:cNvSpPr>
          <p:nvPr>
            <p:ph type="sldNum" sz="quarter" idx="2"/>
          </p:nvPr>
        </p:nvSpPr>
        <p:spPr>
          <a:xfrm>
            <a:off x="6367017" y="90614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R="685800" defTabSz="584200">
              <a:defRPr sz="1400">
                <a:solidFill>
                  <a:srgbClr val="93741C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0" name="Shape 7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1" name="Shape 7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9" name="Shape 7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Shape 8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08" name="Shape 808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9" name="Shape 809"/>
          <p:cNvSpPr>
            <a:spLocks noGrp="1"/>
          </p:cNvSpPr>
          <p:nvPr>
            <p:ph type="sldNum" sz="quarter" idx="2"/>
          </p:nvPr>
        </p:nvSpPr>
        <p:spPr>
          <a:xfrm>
            <a:off x="10681299" y="8882098"/>
            <a:ext cx="312068" cy="29898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7" name="Shape 8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8" name="Shape 8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6" name="Shape 8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Shape 8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5" name="Shape 8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6" name="Shape 8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4" name="Shape 8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5" name="Shape 8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3" name="Shape 8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hape 8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2" name="Shape 8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3" name="Shape 8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>
            <a:spLocks noGrp="1"/>
          </p:cNvSpPr>
          <p:nvPr>
            <p:ph type="title"/>
          </p:nvPr>
        </p:nvSpPr>
        <p:spPr>
          <a:xfrm>
            <a:off x="1270000" y="2565400"/>
            <a:ext cx="10464800" cy="2552700"/>
          </a:xfrm>
          <a:prstGeom prst="rect">
            <a:avLst/>
          </a:prstGeom>
          <a:effectLst/>
        </p:spPr>
        <p:txBody>
          <a:bodyPr anchor="b"/>
          <a:lstStyle>
            <a:lvl1pPr marL="0" marR="0" defTabSz="457200">
              <a:defRPr sz="6800">
                <a:uFillTx/>
                <a:latin typeface="+mn-lt"/>
                <a:ea typeface="+mn-ea"/>
                <a:cs typeface="+mn-cs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871" name="Shape 871"/>
          <p:cNvSpPr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  <a:effectLst/>
        </p:spPr>
        <p:txBody>
          <a:bodyPr/>
          <a:lstStyle>
            <a:lvl1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1pPr>
            <a:lvl2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2pPr>
            <a:lvl3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3pPr>
            <a:lvl4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4pPr>
            <a:lvl5pPr marL="0" marR="0" indent="0" algn="ctr" defTabSz="457200">
              <a:spcBef>
                <a:spcPts val="0"/>
              </a:spcBef>
              <a:buClrTx/>
              <a:buSzTx/>
              <a:buFontTx/>
              <a:buNone/>
              <a:defRPr sz="3000">
                <a:uFillTx/>
                <a:latin typeface="+mn-lt"/>
                <a:ea typeface="+mn-ea"/>
                <a:cs typeface="+mn-cs"/>
                <a:sym typeface="Chalkboar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2" name="Shape 872"/>
          <p:cNvSpPr>
            <a:spLocks noGrp="1"/>
          </p:cNvSpPr>
          <p:nvPr>
            <p:ph type="sldNum" sz="quarter" idx="2"/>
          </p:nvPr>
        </p:nvSpPr>
        <p:spPr>
          <a:xfrm>
            <a:off x="6358420" y="9309100"/>
            <a:ext cx="292101" cy="304800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941751"/>
                </a:solidFill>
                <a:uFillTx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0" name="Shape 880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xfrm>
            <a:off x="10667173" y="8882098"/>
            <a:ext cx="340322" cy="32355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ruttura predefinita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Shape 888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9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9" name="Shape 889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effectLst/>
        </p:spPr>
        <p:txBody>
          <a:bodyPr/>
          <a:lstStyle>
            <a:lvl1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buClrTx/>
              <a:buSzPct val="100000"/>
              <a:buFontTx/>
              <a:buChar char="•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0" name="Shape 890"/>
          <p:cNvSpPr>
            <a:spLocks noGrp="1"/>
          </p:cNvSpPr>
          <p:nvPr>
            <p:ph type="sldNum" sz="quarter" idx="2"/>
          </p:nvPr>
        </p:nvSpPr>
        <p:spPr>
          <a:xfrm>
            <a:off x="10667173" y="8882098"/>
            <a:ext cx="340322" cy="32355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63438" cy="2420938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60" marR="60" defTabSz="457200">
              <a:defRPr sz="7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898" name="Shape 898"/>
          <p:cNvSpPr>
            <a:spLocks noGrp="1"/>
          </p:cNvSpPr>
          <p:nvPr>
            <p:ph type="body" idx="1"/>
          </p:nvPr>
        </p:nvSpPr>
        <p:spPr>
          <a:xfrm>
            <a:off x="355600" y="1790700"/>
            <a:ext cx="12263438" cy="8593138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3429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  <a:lvl2pPr marL="74300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2pPr>
            <a:lvl3pPr marL="11430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3pPr>
            <a:lvl4pPr marL="16002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4pPr>
            <a:lvl5pPr marL="20574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9" name="Shape 899"/>
          <p:cNvSpPr>
            <a:spLocks noGrp="1"/>
          </p:cNvSpPr>
          <p:nvPr>
            <p:ph type="sldNum" sz="quarter" idx="2"/>
          </p:nvPr>
        </p:nvSpPr>
        <p:spPr>
          <a:xfrm>
            <a:off x="6368256" y="9282112"/>
            <a:ext cx="266701" cy="279401"/>
          </a:xfrm>
          <a:prstGeom prst="rect">
            <a:avLst/>
          </a:prstGeom>
        </p:spPr>
        <p:txBody>
          <a:bodyPr anchor="t"/>
          <a:lstStyle>
            <a:lvl1pPr defTabSz="584200">
              <a:defRPr sz="1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7" name="Shape 9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8" name="Shape 9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>
            <a:spLocks noGrp="1"/>
          </p:cNvSpPr>
          <p:nvPr>
            <p:ph type="title"/>
          </p:nvPr>
        </p:nvSpPr>
        <p:spPr>
          <a:xfrm>
            <a:off x="355643" y="254229"/>
            <a:ext cx="12264935" cy="2421234"/>
          </a:xfrm>
          <a:prstGeom prst="rect">
            <a:avLst/>
          </a:prstGeom>
          <a:effectLst/>
        </p:spPr>
        <p:txBody>
          <a:bodyPr lIns="38100" tIns="38100" rIns="38100" bIns="38100"/>
          <a:lstStyle>
            <a:lvl1pPr marL="60" marR="60" defTabSz="457200">
              <a:defRPr sz="70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916" name="Shape 916"/>
          <p:cNvSpPr>
            <a:spLocks noGrp="1"/>
          </p:cNvSpPr>
          <p:nvPr>
            <p:ph type="body" idx="1"/>
          </p:nvPr>
        </p:nvSpPr>
        <p:spPr>
          <a:xfrm>
            <a:off x="355643" y="1791117"/>
            <a:ext cx="12264935" cy="8594187"/>
          </a:xfrm>
          <a:prstGeom prst="rect">
            <a:avLst/>
          </a:prstGeom>
          <a:effectLst/>
        </p:spPr>
        <p:txBody>
          <a:bodyPr lIns="38100" tIns="38100" rIns="38100" bIns="38100" anchor="ctr"/>
          <a:lstStyle>
            <a:lvl1pPr marL="3429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  <a:lvl2pPr marL="74300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2pPr>
            <a:lvl3pPr marL="11430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3pPr>
            <a:lvl4pPr marL="1600259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4pPr>
            <a:lvl5pPr marL="2057460" marR="60" defTabSz="457200">
              <a:spcBef>
                <a:spcPts val="3800"/>
              </a:spcBef>
              <a:buClr>
                <a:srgbClr val="000000"/>
              </a:buClr>
              <a:buSzTx/>
              <a:buFont typeface="Times New Roman"/>
              <a:buNone/>
              <a:defRPr sz="34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7" name="Shape 917"/>
          <p:cNvSpPr>
            <a:spLocks noGrp="1"/>
          </p:cNvSpPr>
          <p:nvPr>
            <p:ph type="sldNum" sz="quarter" idx="2"/>
          </p:nvPr>
        </p:nvSpPr>
        <p:spPr>
          <a:xfrm>
            <a:off x="6369050" y="9283444"/>
            <a:ext cx="266700" cy="279401"/>
          </a:xfrm>
          <a:prstGeom prst="rect">
            <a:avLst/>
          </a:prstGeom>
        </p:spPr>
        <p:txBody>
          <a:bodyPr anchor="t"/>
          <a:lstStyle>
            <a:lvl1pPr defTabSz="584200">
              <a:defRPr sz="1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>
            <a:spLocks noGrp="1"/>
          </p:cNvSpPr>
          <p:nvPr>
            <p:ph type="title"/>
          </p:nvPr>
        </p:nvSpPr>
        <p:spPr>
          <a:xfrm>
            <a:off x="1397000" y="546100"/>
            <a:ext cx="10198100" cy="2273300"/>
          </a:xfrm>
          <a:prstGeom prst="rect">
            <a:avLst/>
          </a:prstGeom>
          <a:effectLst/>
        </p:spPr>
        <p:txBody>
          <a:bodyPr/>
          <a:lstStyle>
            <a:lvl1pPr marL="57799" marR="57799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978" name="Shape 978"/>
          <p:cNvSpPr>
            <a:spLocks noGrp="1"/>
          </p:cNvSpPr>
          <p:nvPr>
            <p:ph type="body" idx="1"/>
          </p:nvPr>
        </p:nvSpPr>
        <p:spPr>
          <a:xfrm>
            <a:off x="1397000" y="2819400"/>
            <a:ext cx="10198100" cy="6934200"/>
          </a:xfrm>
          <a:prstGeom prst="rect">
            <a:avLst/>
          </a:prstGeom>
          <a:effectLst/>
        </p:spPr>
        <p:txBody>
          <a:bodyPr/>
          <a:lstStyle>
            <a:lvl1pPr marR="57799">
              <a:buClrTx/>
              <a:buSzPct val="100000"/>
              <a:buFontTx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R="57799">
              <a:buClrTx/>
              <a:buSzPct val="100000"/>
              <a:buFontTx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R="57799"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9" name="Shape 979"/>
          <p:cNvSpPr>
            <a:spLocks noGrp="1"/>
          </p:cNvSpPr>
          <p:nvPr>
            <p:ph type="sldNum" sz="quarter" idx="2"/>
          </p:nvPr>
        </p:nvSpPr>
        <p:spPr>
          <a:xfrm>
            <a:off x="10181134" y="8890000"/>
            <a:ext cx="342901" cy="355600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434ED6"/>
            </a:gs>
            <a:gs pos="100000">
              <a:srgbClr val="201F7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hape 986"/>
          <p:cNvSpPr>
            <a:spLocks noGrp="1"/>
          </p:cNvSpPr>
          <p:nvPr>
            <p:ph type="title"/>
          </p:nvPr>
        </p:nvSpPr>
        <p:spPr>
          <a:xfrm>
            <a:off x="1397000" y="546100"/>
            <a:ext cx="10198100" cy="2273300"/>
          </a:xfrm>
          <a:prstGeom prst="rect">
            <a:avLst/>
          </a:prstGeom>
          <a:effectLst/>
        </p:spPr>
        <p:txBody>
          <a:bodyPr/>
          <a:lstStyle>
            <a:lvl1pPr marL="57799" marR="57799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987" name="Shape 987"/>
          <p:cNvSpPr>
            <a:spLocks noGrp="1"/>
          </p:cNvSpPr>
          <p:nvPr>
            <p:ph type="body" idx="1"/>
          </p:nvPr>
        </p:nvSpPr>
        <p:spPr>
          <a:xfrm>
            <a:off x="1397000" y="2819400"/>
            <a:ext cx="10198100" cy="6934200"/>
          </a:xfrm>
          <a:prstGeom prst="rect">
            <a:avLst/>
          </a:prstGeom>
          <a:effectLst/>
        </p:spPr>
        <p:txBody>
          <a:bodyPr/>
          <a:lstStyle>
            <a:lvl1pPr marR="57799">
              <a:buClrTx/>
              <a:buSzPct val="100000"/>
              <a:buFontTx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57799">
              <a:buClrTx/>
              <a:buSzPct val="100000"/>
              <a:buFontTx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57799">
              <a:buClrTx/>
              <a:buSzPct val="100000"/>
              <a:buFontTx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57799">
              <a:buClrTx/>
              <a:buSzPct val="100000"/>
              <a:buFontTx/>
              <a:buChar char="»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8" name="Shape 988"/>
          <p:cNvSpPr>
            <a:spLocks noGrp="1"/>
          </p:cNvSpPr>
          <p:nvPr>
            <p:ph type="sldNum" sz="quarter" idx="2"/>
          </p:nvPr>
        </p:nvSpPr>
        <p:spPr>
          <a:xfrm>
            <a:off x="10181134" y="8890000"/>
            <a:ext cx="342901" cy="358589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10696395" y="9256493"/>
            <a:ext cx="292101" cy="304801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>
            <a:spLocks noGrp="1"/>
          </p:cNvSpPr>
          <p:nvPr>
            <p:ph type="title"/>
          </p:nvPr>
        </p:nvSpPr>
        <p:spPr>
          <a:xfrm>
            <a:off x="894078" y="1608665"/>
            <a:ext cx="11216643" cy="1413936"/>
          </a:xfrm>
          <a:prstGeom prst="rect">
            <a:avLst/>
          </a:prstGeom>
          <a:effectLst/>
        </p:spPr>
        <p:txBody>
          <a:bodyPr lIns="48746" tIns="48746" rIns="48746" bIns="48746">
            <a:normAutofit/>
          </a:bodyPr>
          <a:lstStyle>
            <a:lvl1pPr marL="0" marR="0" algn="l" defTabSz="1300480">
              <a:lnSpc>
                <a:spcPct val="90000"/>
              </a:lnSpc>
              <a:defRPr sz="6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45" name="Shape 1045"/>
          <p:cNvSpPr>
            <a:spLocks noGrp="1"/>
          </p:cNvSpPr>
          <p:nvPr>
            <p:ph type="body" idx="1"/>
          </p:nvPr>
        </p:nvSpPr>
        <p:spPr>
          <a:xfrm>
            <a:off x="894078" y="3166533"/>
            <a:ext cx="11216643" cy="4641429"/>
          </a:xfrm>
          <a:prstGeom prst="rect">
            <a:avLst/>
          </a:prstGeom>
          <a:effectLst/>
        </p:spPr>
        <p:txBody>
          <a:bodyPr lIns="48746" tIns="48746" rIns="48746" bIns="48746">
            <a:normAutofit/>
          </a:bodyPr>
          <a:lstStyle>
            <a:lvl1pPr marL="602342" marR="0" indent="-551542" defTabSz="130048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ts val="3800"/>
              <a:buFont typeface="Arial"/>
              <a:buChar char="•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1136650" marR="0" indent="-603250" defTabSz="130048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ts val="3800"/>
              <a:buFont typeface="Arial"/>
              <a:buChar char="•"/>
              <a:defRPr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691638" marR="0" indent="-675638" defTabSz="130048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ts val="3800"/>
              <a:buFont typeface="Arial"/>
              <a:buChar char="•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2209800" marR="0" indent="-723900" defTabSz="130048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ts val="3800"/>
              <a:buFont typeface="Arial"/>
              <a:buChar char="•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667000" marR="0" indent="-723900" defTabSz="130048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ts val="3800"/>
              <a:buFont typeface="Arial"/>
              <a:buChar char="•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6" name="Shape 1046"/>
          <p:cNvSpPr>
            <a:spLocks noGrp="1"/>
          </p:cNvSpPr>
          <p:nvPr>
            <p:ph type="sldNum" sz="quarter" idx="2"/>
          </p:nvPr>
        </p:nvSpPr>
        <p:spPr>
          <a:xfrm>
            <a:off x="11787407" y="8024643"/>
            <a:ext cx="323315" cy="338793"/>
          </a:xfrm>
          <a:prstGeom prst="rect">
            <a:avLst/>
          </a:prstGeom>
        </p:spPr>
        <p:txBody>
          <a:bodyPr lIns="48746" tIns="48746" rIns="48746" bIns="48746" anchor="ctr"/>
          <a:lstStyle>
            <a:lvl1pPr algn="r" defTabSz="1300480">
              <a:defRPr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hape 1062"/>
          <p:cNvSpPr>
            <a:spLocks noGrp="1"/>
          </p:cNvSpPr>
          <p:nvPr>
            <p:ph type="sldNum" sz="quarter" idx="2"/>
          </p:nvPr>
        </p:nvSpPr>
        <p:spPr>
          <a:xfrm>
            <a:off x="9324326" y="8514329"/>
            <a:ext cx="337606" cy="333345"/>
          </a:xfrm>
          <a:prstGeom prst="rect">
            <a:avLst/>
          </a:prstGeom>
        </p:spPr>
        <p:txBody>
          <a:bodyPr lIns="0" tIns="0" rIns="0" bIns="0" anchor="t"/>
          <a:lstStyle>
            <a:lvl1pPr algn="l" defTabSz="456699">
              <a:lnSpc>
                <a:spcPct val="94000"/>
              </a:lnSpc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184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23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bg>
      <p:bgPr>
        <a:gradFill flip="none" rotWithShape="1">
          <a:gsLst>
            <a:gs pos="0">
              <a:srgbClr val="5747C1"/>
            </a:gs>
            <a:gs pos="100000">
              <a:srgbClr val="302B7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>
            <a:spLocks noGrp="1"/>
          </p:cNvSpPr>
          <p:nvPr>
            <p:ph type="sldNum" sz="quarter" idx="2"/>
          </p:nvPr>
        </p:nvSpPr>
        <p:spPr>
          <a:xfrm>
            <a:off x="9167705" y="8722642"/>
            <a:ext cx="304801" cy="317501"/>
          </a:xfrm>
          <a:prstGeom prst="rect">
            <a:avLst/>
          </a:prstGeom>
        </p:spPr>
        <p:txBody>
          <a:bodyPr/>
          <a:lstStyle>
            <a:lvl1pPr defTabSz="646995">
              <a:defRPr sz="15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ured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Shape 1076"/>
          <p:cNvSpPr>
            <a:spLocks noGrp="1"/>
          </p:cNvSpPr>
          <p:nvPr>
            <p:ph type="title"/>
          </p:nvPr>
        </p:nvSpPr>
        <p:spPr>
          <a:xfrm>
            <a:off x="647701" y="215900"/>
            <a:ext cx="11709401" cy="2603501"/>
          </a:xfrm>
          <a:prstGeom prst="rect">
            <a:avLst/>
          </a:prstGeom>
        </p:spPr>
        <p:txBody>
          <a:bodyPr>
            <a:normAutofit/>
          </a:bodyPr>
          <a:lstStyle>
            <a:lvl1pPr marL="0" marR="57734" indent="57734" defTabSz="1293992">
              <a:defRPr sz="6200"/>
            </a:lvl1pPr>
          </a:lstStyle>
          <a:p>
            <a:r>
              <a:t>Title Text</a:t>
            </a:r>
          </a:p>
        </p:txBody>
      </p:sp>
      <p:sp>
        <p:nvSpPr>
          <p:cNvPr id="1077" name="Shape 1077"/>
          <p:cNvSpPr>
            <a:spLocks noGrp="1"/>
          </p:cNvSpPr>
          <p:nvPr>
            <p:ph type="body" idx="1"/>
          </p:nvPr>
        </p:nvSpPr>
        <p:spPr>
          <a:xfrm>
            <a:off x="647701" y="2819400"/>
            <a:ext cx="11709401" cy="6934202"/>
          </a:xfrm>
          <a:prstGeom prst="rect">
            <a:avLst/>
          </a:prstGeom>
        </p:spPr>
        <p:txBody>
          <a:bodyPr>
            <a:normAutofit/>
          </a:bodyPr>
          <a:lstStyle>
            <a:lvl1pPr marL="383120" marR="57734" indent="-342528" defTabSz="1293992">
              <a:defRPr sz="4400"/>
            </a:lvl1pPr>
            <a:lvl2pPr marL="828708" marR="57734" indent="-330867" defTabSz="1293992">
              <a:spcBef>
                <a:spcPts val="1000"/>
              </a:spcBef>
              <a:buClr>
                <a:srgbClr val="00D5FF"/>
              </a:buClr>
              <a:defRPr sz="4400"/>
            </a:lvl2pPr>
            <a:lvl3pPr marL="1250874" marR="57734" indent="-295835" defTabSz="1293992">
              <a:spcBef>
                <a:spcPts val="1000"/>
              </a:spcBef>
              <a:defRPr sz="4400"/>
            </a:lvl3pPr>
            <a:lvl4pPr marL="1771467" marR="57734" indent="-359227" defTabSz="1293992">
              <a:spcBef>
                <a:spcPts val="1000"/>
              </a:spcBef>
              <a:buClr>
                <a:srgbClr val="00D5FF"/>
              </a:buClr>
              <a:defRPr sz="4400"/>
            </a:lvl4pPr>
            <a:lvl5pPr marL="2228667" marR="57734" indent="-359228" defTabSz="1293992">
              <a:spcBef>
                <a:spcPts val="1000"/>
              </a:spcBef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8" name="Shape 1078"/>
          <p:cNvSpPr>
            <a:spLocks noGrp="1"/>
          </p:cNvSpPr>
          <p:nvPr>
            <p:ph type="sldNum" sz="quarter" idx="2"/>
          </p:nvPr>
        </p:nvSpPr>
        <p:spPr>
          <a:xfrm>
            <a:off x="10664645" y="9202170"/>
            <a:ext cx="342901" cy="355601"/>
          </a:xfrm>
          <a:prstGeom prst="rect">
            <a:avLst/>
          </a:prstGeom>
        </p:spPr>
        <p:txBody>
          <a:bodyPr/>
          <a:lstStyle>
            <a:lvl1pPr defTabSz="646995"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>
            <a:spLocks noGrp="1"/>
          </p:cNvSpPr>
          <p:nvPr>
            <p:ph type="sldNum" sz="quarter" idx="2"/>
          </p:nvPr>
        </p:nvSpPr>
        <p:spPr>
          <a:xfrm>
            <a:off x="12450372" y="9142268"/>
            <a:ext cx="470520" cy="475953"/>
          </a:xfrm>
          <a:prstGeom prst="rect">
            <a:avLst/>
          </a:prstGeom>
        </p:spPr>
        <p:txBody>
          <a:bodyPr lIns="130026" tIns="130026" rIns="130026" bIns="130026" anchor="ctr"/>
          <a:lstStyle>
            <a:lvl1pPr algn="r" defTabSz="1300480">
              <a:defRPr sz="1400">
                <a:solidFill>
                  <a:srgbClr val="595959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" name="Shape 1223">
            <a:extLst>
              <a:ext uri="{FF2B5EF4-FFF2-40B4-BE49-F238E27FC236}">
                <a16:creationId xmlns:a16="http://schemas.microsoft.com/office/drawing/2014/main" id="{F2DC41FF-EC81-4726-A0BB-38E54A3F8BE6}"/>
              </a:ext>
            </a:extLst>
          </p:cNvPr>
          <p:cNvSpPr txBox="1">
            <a:spLocks/>
          </p:cNvSpPr>
          <p:nvPr userDrawn="1"/>
        </p:nvSpPr>
        <p:spPr>
          <a:xfrm>
            <a:off x="12450370" y="9142267"/>
            <a:ext cx="470522" cy="475955"/>
          </a:xfrm>
          <a:prstGeom prst="rect">
            <a:avLst/>
          </a:prstGeom>
          <a:ln w="12700">
            <a:miter lim="400000"/>
          </a:ln>
        </p:spPr>
        <p:txBody>
          <a:bodyPr wrap="none" lIns="130026" tIns="130026" rIns="130026" bIns="130026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Lato"/>
                <a:ea typeface="Lato"/>
                <a:cs typeface="Lato"/>
                <a:sym typeface="Lato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86CB4B4D-7CA3-9044-876B-883B54F8677D}" type="slidenum">
              <a:rPr lang="x-none" smtClean="0"/>
              <a:pPr/>
              <a:t>‹Nr.›</a:t>
            </a:fld>
            <a:endParaRPr lang="x-none"/>
          </a:p>
        </p:txBody>
      </p:sp>
      <p:sp>
        <p:nvSpPr>
          <p:cNvPr id="11" name="Shape 1229">
            <a:extLst>
              <a:ext uri="{FF2B5EF4-FFF2-40B4-BE49-F238E27FC236}">
                <a16:creationId xmlns:a16="http://schemas.microsoft.com/office/drawing/2014/main" id="{244C1995-1D3E-41D5-822D-F872EAB376FF}"/>
              </a:ext>
            </a:extLst>
          </p:cNvPr>
          <p:cNvSpPr/>
          <p:nvPr userDrawn="1"/>
        </p:nvSpPr>
        <p:spPr>
          <a:xfrm>
            <a:off x="-350486" y="9142267"/>
            <a:ext cx="6442667" cy="545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30026" tIns="130026" rIns="130026" bIns="130026">
            <a:spAutoFit/>
          </a:bodyPr>
          <a:lstStyle/>
          <a:p>
            <a:pPr indent="457200" defTabSz="1300480">
              <a:defRPr sz="1800" b="1">
                <a:solidFill>
                  <a:srgbClr val="EB5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H. </a:t>
            </a:r>
            <a:r>
              <a:rPr dirty="0" err="1"/>
              <a:t>Stöcker</a:t>
            </a:r>
            <a:r>
              <a:rPr b="0" dirty="0">
                <a:solidFill>
                  <a:srgbClr val="000000"/>
                </a:solidFill>
              </a:rPr>
              <a:t>, </a:t>
            </a:r>
            <a:r>
              <a:rPr lang="de-DE" b="0" dirty="0">
                <a:solidFill>
                  <a:srgbClr val="000000"/>
                </a:solidFill>
              </a:rPr>
              <a:t>F</a:t>
            </a:r>
            <a:r>
              <a:rPr lang="x-none" b="0" dirty="0">
                <a:solidFill>
                  <a:srgbClr val="000000"/>
                </a:solidFill>
              </a:rPr>
              <a:t>e</a:t>
            </a:r>
            <a:r>
              <a:rPr lang="de-DE" b="0" dirty="0">
                <a:solidFill>
                  <a:srgbClr val="000000"/>
                </a:solidFill>
              </a:rPr>
              <a:t>b</a:t>
            </a:r>
            <a:r>
              <a:rPr lang="x-none" b="0" dirty="0">
                <a:solidFill>
                  <a:srgbClr val="000000"/>
                </a:solidFill>
              </a:rPr>
              <a:t>r</a:t>
            </a:r>
            <a:r>
              <a:rPr lang="de-DE" b="0" dirty="0">
                <a:solidFill>
                  <a:srgbClr val="000000"/>
                </a:solidFill>
              </a:rPr>
              <a:t>u</a:t>
            </a:r>
            <a:r>
              <a:rPr lang="x-none" b="0" dirty="0">
                <a:solidFill>
                  <a:srgbClr val="000000"/>
                </a:solidFill>
              </a:rPr>
              <a:t>a</a:t>
            </a:r>
            <a:r>
              <a:rPr lang="de-DE" b="0" dirty="0">
                <a:solidFill>
                  <a:srgbClr val="000000"/>
                </a:solidFill>
              </a:rPr>
              <a:t>r</a:t>
            </a:r>
            <a:r>
              <a:rPr lang="x-none" b="0">
                <a:solidFill>
                  <a:srgbClr val="000000"/>
                </a:solidFill>
              </a:rPr>
              <a:t>y </a:t>
            </a:r>
            <a:r>
              <a:rPr b="0">
                <a:solidFill>
                  <a:srgbClr val="000000"/>
                </a:solidFill>
              </a:rPr>
              <a:t>20</a:t>
            </a:r>
            <a:r>
              <a:rPr lang="x-none" b="0" dirty="0">
                <a:solidFill>
                  <a:srgbClr val="000000"/>
                </a:solidFill>
              </a:rPr>
              <a:t>20</a:t>
            </a:r>
            <a:endParaRPr b="0" dirty="0">
              <a:solidFill>
                <a:srgbClr val="000000"/>
              </a:solidFill>
            </a:endParaRPr>
          </a:p>
        </p:txBody>
      </p:sp>
      <p:sp>
        <p:nvSpPr>
          <p:cNvPr id="12" name="Shape 1222">
            <a:extLst>
              <a:ext uri="{FF2B5EF4-FFF2-40B4-BE49-F238E27FC236}">
                <a16:creationId xmlns:a16="http://schemas.microsoft.com/office/drawing/2014/main" id="{F26969FE-A5CB-47FB-B05B-4E28C8BE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99" y="26453"/>
            <a:ext cx="11887788" cy="1015041"/>
          </a:xfrm>
          <a:prstGeom prst="rect">
            <a:avLst/>
          </a:prstGeom>
          <a:effectLst/>
        </p:spPr>
        <p:txBody>
          <a:bodyPr lIns="130026" tIns="130026" rIns="130026" bIns="130026" anchor="t">
            <a:noAutofit/>
          </a:bodyPr>
          <a:lstStyle>
            <a:lvl1pPr marL="0" marR="0" algn="l" defTabSz="1300480">
              <a:defRPr sz="5000" b="1" baseline="0">
                <a:solidFill>
                  <a:srgbClr val="C00000"/>
                </a:solidFill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bg>
      <p:bgPr>
        <a:solidFill>
          <a:srgbClr val="001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Shape 1131"/>
          <p:cNvSpPr>
            <a:spLocks noGrp="1"/>
          </p:cNvSpPr>
          <p:nvPr>
            <p:ph type="sldNum" sz="quarter" idx="2"/>
          </p:nvPr>
        </p:nvSpPr>
        <p:spPr>
          <a:xfrm>
            <a:off x="11101232" y="8047081"/>
            <a:ext cx="288138" cy="300839"/>
          </a:xfrm>
          <a:prstGeom prst="rect">
            <a:avLst/>
          </a:prstGeom>
        </p:spPr>
        <p:txBody>
          <a:bodyPr lIns="48818" tIns="48818" rIns="48818" bIns="48818" anchor="ctr"/>
          <a:lstStyle>
            <a:lvl1pPr algn="r" defTabSz="1300480">
              <a:defRPr sz="1400">
                <a:uFillTx/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Shape 1147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  <a:ln w="88900"/>
          <a:effectLst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48" name="Shape 1148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  <a:ln w="88900"/>
          <a:effectLst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49" name="Shape 1149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  <a:ln w="88900"/>
          <a:effectLst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50" name="Shape 1150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anchor="t"/>
          <a:lstStyle>
            <a:lvl1pPr defTabSz="584200">
              <a:defRPr sz="18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marR="0" defTabSz="584200">
              <a:defRPr sz="80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04" name="Shape 1204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marL="444500" marR="0" indent="-444500" defTabSz="584200">
              <a:spcBef>
                <a:spcPts val="4200"/>
              </a:spcBef>
              <a:buClrTx/>
              <a:buSzPct val="75000"/>
              <a:buFontTx/>
              <a:buChar char="•"/>
              <a:defRPr sz="3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marR="0" indent="-444500" defTabSz="584200">
              <a:spcBef>
                <a:spcPts val="4200"/>
              </a:spcBef>
              <a:buClrTx/>
              <a:buSzPct val="75000"/>
              <a:buFontTx/>
              <a:buChar char="•"/>
              <a:defRPr sz="3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marR="0" indent="-444500" defTabSz="584200">
              <a:spcBef>
                <a:spcPts val="4200"/>
              </a:spcBef>
              <a:buClrTx/>
              <a:buSzPct val="75000"/>
              <a:buFontTx/>
              <a:buChar char="•"/>
              <a:defRPr sz="3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marR="0" indent="-444500" defTabSz="584200">
              <a:spcBef>
                <a:spcPts val="4200"/>
              </a:spcBef>
              <a:buClrTx/>
              <a:buSzPct val="75000"/>
              <a:buFontTx/>
              <a:buChar char="•"/>
              <a:defRPr sz="3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marR="0" indent="-444500" defTabSz="584200">
              <a:spcBef>
                <a:spcPts val="4200"/>
              </a:spcBef>
              <a:buClrTx/>
              <a:buSzPct val="75000"/>
              <a:buFontTx/>
              <a:buChar char="•"/>
              <a:defRPr sz="3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5" name="Shape 1205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anchor="t"/>
          <a:lstStyle>
            <a:lvl1pPr defTabSz="584200">
              <a:defRPr sz="18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Shape 1212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  <a:ln w="88900"/>
          <a:effectLst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13" name="Shape 1213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marL="0" marR="0" defTabSz="584200">
              <a:defRPr sz="80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14" name="Shape 1214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2286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584200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584200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5" name="Shape 1215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>
            <a:lvl1pPr defTabSz="584200">
              <a:defRPr sz="18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Shape 1237"/>
          <p:cNvSpPr>
            <a:spLocks noGrp="1"/>
          </p:cNvSpPr>
          <p:nvPr>
            <p:ph type="sldNum" sz="quarter" idx="2"/>
          </p:nvPr>
        </p:nvSpPr>
        <p:spPr>
          <a:xfrm>
            <a:off x="12450370" y="9142267"/>
            <a:ext cx="470522" cy="475955"/>
          </a:xfrm>
          <a:prstGeom prst="rect">
            <a:avLst/>
          </a:prstGeom>
        </p:spPr>
        <p:txBody>
          <a:bodyPr lIns="130026" tIns="130026" rIns="130026" bIns="130026" anchor="ctr"/>
          <a:lstStyle>
            <a:lvl1pPr algn="r" defTabSz="1300480">
              <a:defRPr sz="1400">
                <a:solidFill>
                  <a:srgbClr val="595959"/>
                </a:solidFill>
                <a:uFillTx/>
                <a:latin typeface="Lato"/>
                <a:ea typeface="Lato"/>
                <a:cs typeface="Lato"/>
                <a:sym typeface="Lat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1" name="Shape 1223">
            <a:extLst>
              <a:ext uri="{FF2B5EF4-FFF2-40B4-BE49-F238E27FC236}">
                <a16:creationId xmlns:a16="http://schemas.microsoft.com/office/drawing/2014/main" id="{62D1BBCB-5A1A-4F6D-8109-1919141B9C90}"/>
              </a:ext>
            </a:extLst>
          </p:cNvPr>
          <p:cNvSpPr txBox="1">
            <a:spLocks/>
          </p:cNvSpPr>
          <p:nvPr userDrawn="1"/>
        </p:nvSpPr>
        <p:spPr>
          <a:xfrm>
            <a:off x="12450370" y="9142267"/>
            <a:ext cx="470522" cy="475955"/>
          </a:xfrm>
          <a:prstGeom prst="rect">
            <a:avLst/>
          </a:prstGeom>
          <a:ln w="12700">
            <a:miter lim="400000"/>
          </a:ln>
        </p:spPr>
        <p:txBody>
          <a:bodyPr wrap="none" lIns="130026" tIns="130026" rIns="130026" bIns="130026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595959"/>
                </a:solidFill>
                <a:effectLst/>
                <a:uFillTx/>
                <a:latin typeface="Lato"/>
                <a:ea typeface="Lato"/>
                <a:cs typeface="Lato"/>
                <a:sym typeface="Lato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fld id="{86CB4B4D-7CA3-9044-876B-883B54F8677D}" type="slidenum">
              <a:rPr lang="x-none" smtClean="0"/>
              <a:pPr/>
              <a:t>‹Nr.›</a:t>
            </a:fld>
            <a:endParaRPr lang="x-none"/>
          </a:p>
        </p:txBody>
      </p:sp>
      <p:sp>
        <p:nvSpPr>
          <p:cNvPr id="12" name="Shape 1229">
            <a:extLst>
              <a:ext uri="{FF2B5EF4-FFF2-40B4-BE49-F238E27FC236}">
                <a16:creationId xmlns:a16="http://schemas.microsoft.com/office/drawing/2014/main" id="{89EDAF23-345B-4CF8-ABD3-1E1A2894914D}"/>
              </a:ext>
            </a:extLst>
          </p:cNvPr>
          <p:cNvSpPr/>
          <p:nvPr userDrawn="1"/>
        </p:nvSpPr>
        <p:spPr>
          <a:xfrm>
            <a:off x="-350486" y="9142267"/>
            <a:ext cx="6442667" cy="545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30026" tIns="130026" rIns="130026" bIns="130026">
            <a:spAutoFit/>
          </a:bodyPr>
          <a:lstStyle/>
          <a:p>
            <a:pPr indent="457200" defTabSz="1300480">
              <a:defRPr sz="1800" b="1">
                <a:solidFill>
                  <a:srgbClr val="EB5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H. </a:t>
            </a:r>
            <a:r>
              <a:rPr dirty="0" err="1"/>
              <a:t>Stöcker</a:t>
            </a:r>
            <a:r>
              <a:rPr b="0" dirty="0">
                <a:solidFill>
                  <a:srgbClr val="000000"/>
                </a:solidFill>
              </a:rPr>
              <a:t>, </a:t>
            </a:r>
            <a:r>
              <a:rPr lang="de-DE" b="0" dirty="0">
                <a:solidFill>
                  <a:srgbClr val="000000"/>
                </a:solidFill>
              </a:rPr>
              <a:t>F</a:t>
            </a:r>
            <a:r>
              <a:rPr lang="x-none" b="0" dirty="0">
                <a:solidFill>
                  <a:srgbClr val="000000"/>
                </a:solidFill>
              </a:rPr>
              <a:t>e</a:t>
            </a:r>
            <a:r>
              <a:rPr lang="de-DE" b="0" dirty="0">
                <a:solidFill>
                  <a:srgbClr val="000000"/>
                </a:solidFill>
              </a:rPr>
              <a:t>b</a:t>
            </a:r>
            <a:r>
              <a:rPr lang="x-none" b="0" dirty="0">
                <a:solidFill>
                  <a:srgbClr val="000000"/>
                </a:solidFill>
              </a:rPr>
              <a:t>r</a:t>
            </a:r>
            <a:r>
              <a:rPr lang="de-DE" b="0" dirty="0">
                <a:solidFill>
                  <a:srgbClr val="000000"/>
                </a:solidFill>
              </a:rPr>
              <a:t>u</a:t>
            </a:r>
            <a:r>
              <a:rPr lang="x-none" b="0" dirty="0">
                <a:solidFill>
                  <a:srgbClr val="000000"/>
                </a:solidFill>
              </a:rPr>
              <a:t>a</a:t>
            </a:r>
            <a:r>
              <a:rPr lang="de-DE" b="0" dirty="0">
                <a:solidFill>
                  <a:srgbClr val="000000"/>
                </a:solidFill>
              </a:rPr>
              <a:t>r</a:t>
            </a:r>
            <a:r>
              <a:rPr lang="x-none" b="0" dirty="0">
                <a:solidFill>
                  <a:srgbClr val="000000"/>
                </a:solidFill>
              </a:rPr>
              <a:t>y </a:t>
            </a:r>
            <a:r>
              <a:rPr b="0" dirty="0">
                <a:solidFill>
                  <a:srgbClr val="000000"/>
                </a:solidFill>
              </a:rPr>
              <a:t>20</a:t>
            </a:r>
            <a:r>
              <a:rPr lang="x-none" b="0" dirty="0">
                <a:solidFill>
                  <a:srgbClr val="000000"/>
                </a:solidFill>
              </a:rPr>
              <a:t>20</a:t>
            </a:r>
            <a:endParaRPr b="0" dirty="0">
              <a:solidFill>
                <a:srgbClr val="000000"/>
              </a:solidFill>
            </a:endParaRPr>
          </a:p>
        </p:txBody>
      </p:sp>
      <p:sp>
        <p:nvSpPr>
          <p:cNvPr id="13" name="Shape 1222">
            <a:extLst>
              <a:ext uri="{FF2B5EF4-FFF2-40B4-BE49-F238E27FC236}">
                <a16:creationId xmlns:a16="http://schemas.microsoft.com/office/drawing/2014/main" id="{08CEFCAE-1A36-4594-AC07-B1C7F00C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99" y="26453"/>
            <a:ext cx="11887788" cy="1015041"/>
          </a:xfrm>
          <a:prstGeom prst="rect">
            <a:avLst/>
          </a:prstGeom>
          <a:effectLst/>
        </p:spPr>
        <p:txBody>
          <a:bodyPr lIns="130026" tIns="130026" rIns="130026" bIns="130026" anchor="t">
            <a:noAutofit/>
          </a:bodyPr>
          <a:lstStyle>
            <a:lvl1pPr marL="0" marR="0" algn="l" defTabSz="1300480">
              <a:defRPr sz="5000" b="1" baseline="0">
                <a:solidFill>
                  <a:srgbClr val="C00000"/>
                </a:solidFill>
                <a:uFillTx/>
                <a:latin typeface="Calibri" panose="020F0502020204030204" pitchFamily="34" charset="0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47700" y="215900"/>
            <a:ext cx="11709400" cy="2603500"/>
          </a:xfrm>
          <a:prstGeom prst="rect">
            <a:avLst/>
          </a:prstGeom>
          <a:ln w="12700">
            <a:miter lim="400000"/>
          </a:ln>
          <a:effectLst>
            <a:outerShdw blurRad="63500" dist="38100" dir="16979964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47700" y="2806700"/>
            <a:ext cx="11709400" cy="6946900"/>
          </a:xfrm>
          <a:prstGeom prst="rect">
            <a:avLst/>
          </a:prstGeom>
          <a:ln w="12700">
            <a:miter lim="400000"/>
          </a:ln>
          <a:effectLst>
            <a:outerShdw blurRad="63500" dist="25400" dir="16979902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900"/>
              </a:spcBef>
              <a:buClr>
                <a:srgbClr val="D6D7FF"/>
              </a:buClr>
              <a:defRPr sz="3800"/>
            </a:lvl2pPr>
            <a:lvl3pPr marL="1183639" indent="-228600">
              <a:spcBef>
                <a:spcPts val="700"/>
              </a:spcBef>
              <a:defRPr sz="3200"/>
            </a:lvl3pPr>
            <a:lvl4pPr marL="1640839" indent="-228600">
              <a:spcBef>
                <a:spcPts val="600"/>
              </a:spcBef>
              <a:buClr>
                <a:srgbClr val="D6D7FF"/>
              </a:buClr>
              <a:defRPr sz="2800"/>
            </a:lvl4pPr>
            <a:lvl5pPr marL="2098039" indent="-228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0679124" y="9238205"/>
            <a:ext cx="317501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647700"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6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86" r:id="rId30"/>
    <p:sldLayoutId id="2147483688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8" r:id="rId67"/>
    <p:sldLayoutId id="2147483729" r:id="rId68"/>
    <p:sldLayoutId id="2147483732" r:id="rId69"/>
    <p:sldLayoutId id="2147483733" r:id="rId70"/>
    <p:sldLayoutId id="2147483735" r:id="rId71"/>
    <p:sldLayoutId id="2147483736" r:id="rId72"/>
    <p:sldLayoutId id="2147483737" r:id="rId73"/>
    <p:sldLayoutId id="2147483738" r:id="rId74"/>
    <p:sldLayoutId id="2147483739" r:id="rId75"/>
    <p:sldLayoutId id="2147483740" r:id="rId76"/>
    <p:sldLayoutId id="2147483741" r:id="rId77"/>
    <p:sldLayoutId id="2147483742" r:id="rId78"/>
    <p:sldLayoutId id="2147483743" r:id="rId79"/>
    <p:sldLayoutId id="2147483744" r:id="rId80"/>
    <p:sldLayoutId id="2147483745" r:id="rId81"/>
    <p:sldLayoutId id="2147483746" r:id="rId82"/>
    <p:sldLayoutId id="2147483747" r:id="rId83"/>
    <p:sldLayoutId id="2147483748" r:id="rId84"/>
    <p:sldLayoutId id="2147483749" r:id="rId85"/>
    <p:sldLayoutId id="2147483750" r:id="rId86"/>
    <p:sldLayoutId id="2147483751" r:id="rId87"/>
    <p:sldLayoutId id="2147483758" r:id="rId88"/>
    <p:sldLayoutId id="2147483759" r:id="rId89"/>
    <p:sldLayoutId id="2147483766" r:id="rId90"/>
    <p:sldLayoutId id="2147483768" r:id="rId91"/>
    <p:sldLayoutId id="2147483769" r:id="rId92"/>
    <p:sldLayoutId id="2147483770" r:id="rId93"/>
    <p:sldLayoutId id="2147483774" r:id="rId94"/>
    <p:sldLayoutId id="2147483775" r:id="rId95"/>
    <p:sldLayoutId id="2147483777" r:id="rId96"/>
    <p:sldLayoutId id="2147483783" r:id="rId97"/>
    <p:sldLayoutId id="2147483784" r:id="rId98"/>
    <p:sldLayoutId id="2147483786" r:id="rId99"/>
    <p:sldLayoutId id="2147483789" r:id="rId100"/>
    <p:sldLayoutId id="2147483790" r:id="rId101"/>
    <p:sldLayoutId id="2147483791" r:id="rId102"/>
    <p:sldLayoutId id="2147483792" r:id="rId103"/>
    <p:sldLayoutId id="2147483793" r:id="rId104"/>
    <p:sldLayoutId id="2147483794" r:id="rId105"/>
    <p:sldLayoutId id="2147483795" r:id="rId106"/>
  </p:sldLayoutIdLst>
  <p:transition spd="med"/>
  <p:txStyles>
    <p:titleStyle>
      <a:lvl1pPr marL="57799" marR="57799" indent="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57799" marR="57799" indent="2286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57799" marR="57799" indent="4572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57799" marR="57799" indent="6858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57799" marR="57799" indent="9144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57799" marR="57799" indent="11430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57799" marR="57799" indent="13716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57799" marR="57799" indent="16002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57799" marR="57799" indent="1828800" algn="ctr" defTabSz="1295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83540" marR="57799" indent="-342900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813668" marR="57799" indent="-315828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1255077" marR="57799" indent="-300037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1755139" marR="57799" indent="-342900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2212339" marR="57799" indent="-342900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65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26542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30098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33654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3721056" marR="57799" indent="-660356" algn="l" defTabSz="1295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00D5FF"/>
        </a:buClr>
        <a:buSzPct val="171000"/>
        <a:buFont typeface="Gill Sans Light"/>
        <a:buChar char="n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0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D.107.083028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5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11.11670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Relationship Id="rId6" Type="http://schemas.openxmlformats.org/officeDocument/2006/relationships/hyperlink" Target="https://app.diagrams.net/?page-id=yZkGko3XyNV2VHgHtKUA&amp;scale=auto#G1ql9vn1P83tPoLWrqTOJc86r96LDgABn8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6" Type="http://schemas.openxmlformats.org/officeDocument/2006/relationships/hyperlink" Target="https://arxiv.org/abs/2211.11670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91.jpe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image" Target="../media/image92.jpeg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19.png"/><Relationship Id="rId3" Type="http://schemas.openxmlformats.org/officeDocument/2006/relationships/image" Target="../media/image112.jpeg"/><Relationship Id="rId7" Type="http://schemas.openxmlformats.org/officeDocument/2006/relationships/image" Target="../media/image100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97.png"/><Relationship Id="rId11" Type="http://schemas.openxmlformats.org/officeDocument/2006/relationships/image" Target="../media/image117.jpeg"/><Relationship Id="rId5" Type="http://schemas.openxmlformats.org/officeDocument/2006/relationships/image" Target="../media/image114.png"/><Relationship Id="rId10" Type="http://schemas.openxmlformats.org/officeDocument/2006/relationships/image" Target="../media/image116.jpeg"/><Relationship Id="rId4" Type="http://schemas.openxmlformats.org/officeDocument/2006/relationships/image" Target="../media/image113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0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0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10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image" Target="../media/image92.jpeg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9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136.png"/><Relationship Id="rId4" Type="http://schemas.openxmlformats.org/officeDocument/2006/relationships/image" Target="../media/image3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png"/><Relationship Id="rId4" Type="http://schemas.openxmlformats.org/officeDocument/2006/relationships/image" Target="../media/image13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0F6FA-D162-384B-A08A-6FC11CDD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929158"/>
          </a:xfrm>
          <a:solidFill>
            <a:srgbClr val="00B050"/>
          </a:solidFill>
        </p:spPr>
        <p:txBody>
          <a:bodyPr/>
          <a:lstStyle/>
          <a:p>
            <a:r>
              <a:rPr lang="en-GB" sz="341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en-GB" sz="341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341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1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Dr.h.c</a:t>
            </a:r>
            <a:r>
              <a:rPr lang="en-GB" sz="341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Rudolf Bock</a:t>
            </a:r>
            <a:r>
              <a:rPr lang="en-GB" sz="3413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*1927 - 2024</a:t>
            </a:r>
            <a:br>
              <a:rPr lang="en-GB" sz="3413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413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Years of international Friendship and close 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93958-0DB8-8B49-AD7B-3786A1580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4" y="1066799"/>
            <a:ext cx="13004800" cy="44118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h.c.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Rudolf Bock, 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Prisoner of War in the USSR,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Founding Father of GSI’s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Ion Research Program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Builder of GSI’s great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scientific networks: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LBL Berkeley, JINR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LanZhou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IAE China, CERN…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Nestor of the School of German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Heavy Ion &amp; Plasma Experimentalists.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Stock, PBM, R. Santo, H.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Gutbrod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Wessels, </a:t>
            </a:r>
            <a:r>
              <a:rPr lang="en-GB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Oertzen</a:t>
            </a:r>
            <a:endParaRPr lang="en-GB" sz="192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CD2D1-02FB-0647-97FA-495090F2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241" y="1198837"/>
            <a:ext cx="4804516" cy="638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24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sldNum" idx="19"/>
          </p:nvPr>
        </p:nvSpPr>
        <p:spPr>
          <a:xfrm>
            <a:off x="12250624" y="8256640"/>
            <a:ext cx="779776" cy="314880"/>
          </a:xfrm>
          <a:prstGeom prst="rect">
            <a:avLst/>
          </a:prstGeom>
          <a:noFill/>
          <a:ln w="0">
            <a:noFill/>
          </a:ln>
        </p:spPr>
        <p:txBody>
          <a:bodyPr lIns="0" tIns="12800" bIns="77824" anchor="t">
            <a:norm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" sz="1422" b="0" strike="noStrike" spc="-1">
                <a:solidFill>
                  <a:srgbClr val="073763"/>
                </a:solidFill>
                <a:latin typeface="Open Sans"/>
                <a:ea typeface="Open Sans"/>
              </a:defRPr>
            </a:lvl1pPr>
          </a:lstStyle>
          <a:p>
            <a:fld id="{511215E3-4AA6-4D50-B93A-9045C5903E74}" type="slidenum">
              <a:rPr lang="en"/>
              <a:pPr/>
              <a:t>10</a:t>
            </a:fld>
            <a:endParaRPr lang="en-US">
              <a:latin typeface="Times New Roman"/>
            </a:endParaRPr>
          </a:p>
        </p:txBody>
      </p:sp>
      <p:sp>
        <p:nvSpPr>
          <p:cNvPr id="271" name="Google Shape;304;p29"/>
          <p:cNvSpPr/>
          <p:nvPr/>
        </p:nvSpPr>
        <p:spPr>
          <a:xfrm>
            <a:off x="130694" y="2180767"/>
            <a:ext cx="3157504" cy="111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130048" bIns="130048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" sz="1849" spc="-1" dirty="0">
                <a:latin typeface="Oswald"/>
                <a:ea typeface="Oswald"/>
              </a:rPr>
              <a:t>  PRD  :  Fujimoto </a:t>
            </a:r>
            <a:r>
              <a:rPr lang="en" sz="1849" i="1" spc="-1" dirty="0">
                <a:latin typeface="Oswald"/>
                <a:ea typeface="Oswald"/>
              </a:rPr>
              <a:t>et al.</a:t>
            </a:r>
            <a:endParaRPr lang="en-US" sz="1849" spc="-1" dirty="0"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" sz="1849" spc="-1" dirty="0">
                <a:latin typeface="Oswald"/>
                <a:ea typeface="Oswald"/>
              </a:rPr>
              <a:t>   AJ    :  Steiner </a:t>
            </a:r>
            <a:r>
              <a:rPr lang="en" sz="1849" i="1" spc="-1" dirty="0">
                <a:latin typeface="Oswald"/>
                <a:ea typeface="Oswald"/>
              </a:rPr>
              <a:t>et al.</a:t>
            </a:r>
            <a:endParaRPr lang="en-US" sz="1849" spc="-1" dirty="0"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" sz="1849" spc="-1" dirty="0">
                <a:latin typeface="Oswald"/>
                <a:ea typeface="Oswald"/>
              </a:rPr>
              <a:t>ARAA  :  Özel </a:t>
            </a:r>
            <a:r>
              <a:rPr lang="en" sz="1849" i="1" spc="-1" dirty="0">
                <a:latin typeface="Oswald"/>
                <a:ea typeface="Oswald"/>
              </a:rPr>
              <a:t>et al.</a:t>
            </a:r>
            <a:endParaRPr lang="en-US" sz="1849" spc="-1" dirty="0">
              <a:latin typeface="Arial"/>
            </a:endParaRPr>
          </a:p>
        </p:txBody>
      </p:sp>
      <p:pic>
        <p:nvPicPr>
          <p:cNvPr id="272" name="Google Shape;305;p29"/>
          <p:cNvPicPr/>
          <p:nvPr/>
        </p:nvPicPr>
        <p:blipFill>
          <a:blip r:embed="rId2"/>
          <a:stretch/>
        </p:blipFill>
        <p:spPr>
          <a:xfrm>
            <a:off x="130694" y="3152742"/>
            <a:ext cx="6867220" cy="6506231"/>
          </a:xfrm>
          <a:prstGeom prst="rect">
            <a:avLst/>
          </a:prstGeom>
          <a:ln w="0">
            <a:noFill/>
          </a:ln>
        </p:spPr>
      </p:pic>
      <p:sp>
        <p:nvSpPr>
          <p:cNvPr id="273" name="Google Shape;306;p29"/>
          <p:cNvSpPr/>
          <p:nvPr/>
        </p:nvSpPr>
        <p:spPr>
          <a:xfrm>
            <a:off x="2985926" y="895221"/>
            <a:ext cx="10771839" cy="6935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130048" bIns="130048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de-DE" sz="2800" spc="-1" dirty="0">
                <a:solidFill>
                  <a:srgbClr val="CC0000"/>
                </a:solidFill>
                <a:latin typeface="Oswald"/>
                <a:ea typeface="Oswald"/>
              </a:rPr>
              <a:t>Dr. </a:t>
            </a:r>
            <a:r>
              <a:rPr lang="de-DE" sz="2800" spc="-1" dirty="0" err="1">
                <a:solidFill>
                  <a:srgbClr val="CC0000"/>
                </a:solidFill>
                <a:latin typeface="Oswald"/>
                <a:ea typeface="Oswald"/>
              </a:rPr>
              <a:t>Shriya</a:t>
            </a:r>
            <a:r>
              <a:rPr lang="de-DE" sz="2800" spc="-1" dirty="0">
                <a:solidFill>
                  <a:srgbClr val="CC0000"/>
                </a:solidFill>
                <a:latin typeface="Oswald"/>
                <a:ea typeface="Oswald"/>
              </a:rPr>
              <a:t> </a:t>
            </a:r>
            <a:r>
              <a:rPr lang="en" sz="2800" spc="-1" dirty="0">
                <a:solidFill>
                  <a:srgbClr val="CC0000"/>
                </a:solidFill>
                <a:latin typeface="Oswald"/>
                <a:ea typeface="Oswald"/>
              </a:rPr>
              <a:t>Soma, </a:t>
            </a:r>
            <a:r>
              <a:rPr lang="de-DE" sz="2800" spc="-1" dirty="0">
                <a:solidFill>
                  <a:srgbClr val="CC0000"/>
                </a:solidFill>
                <a:latin typeface="Oswald"/>
                <a:ea typeface="Oswald"/>
              </a:rPr>
              <a:t>Prof. Kai Zhou, </a:t>
            </a:r>
            <a:r>
              <a:rPr lang="de-DE" sz="2800" spc="-1" dirty="0" err="1">
                <a:solidFill>
                  <a:srgbClr val="CC0000"/>
                </a:solidFill>
                <a:latin typeface="Oswald"/>
                <a:ea typeface="Oswald"/>
              </a:rPr>
              <a:t>H.Stoecker</a:t>
            </a:r>
            <a:r>
              <a:rPr lang="de-DE" sz="2800" spc="-1" dirty="0">
                <a:solidFill>
                  <a:srgbClr val="CC0000"/>
                </a:solidFill>
                <a:latin typeface="Oswald"/>
                <a:ea typeface="Oswald"/>
              </a:rPr>
              <a:t> </a:t>
            </a:r>
            <a:r>
              <a:rPr lang="en" sz="2800" i="1" spc="-1" dirty="0">
                <a:solidFill>
                  <a:srgbClr val="CC0000"/>
                </a:solidFill>
                <a:latin typeface="Oswald"/>
                <a:ea typeface="Oswald"/>
              </a:rPr>
              <a:t>et al.</a:t>
            </a:r>
            <a:r>
              <a:rPr lang="en" sz="2800" spc="-1" dirty="0">
                <a:solidFill>
                  <a:srgbClr val="CC0000"/>
                </a:solidFill>
                <a:latin typeface="Oswald"/>
                <a:ea typeface="Oswald"/>
              </a:rPr>
              <a:t>, </a:t>
            </a:r>
            <a:r>
              <a:rPr lang="en" sz="2800" u="sng" spc="-1" dirty="0">
                <a:solidFill>
                  <a:srgbClr val="CC0000"/>
                </a:solidFill>
                <a:latin typeface="Oswald"/>
                <a:ea typeface="Oswald"/>
                <a:hlinkClick r:id="rId3"/>
              </a:rPr>
              <a:t>PRD 107 (2023) 083028</a:t>
            </a:r>
            <a:endParaRPr lang="en-US" sz="2800" spc="-1" dirty="0">
              <a:latin typeface="Arial"/>
            </a:endParaRPr>
          </a:p>
        </p:txBody>
      </p:sp>
      <p:sp>
        <p:nvSpPr>
          <p:cNvPr id="274" name="Google Shape;307;p29"/>
          <p:cNvSpPr/>
          <p:nvPr/>
        </p:nvSpPr>
        <p:spPr>
          <a:xfrm>
            <a:off x="5258752" y="2405504"/>
            <a:ext cx="7609344" cy="1150464"/>
          </a:xfrm>
          <a:prstGeom prst="rect">
            <a:avLst/>
          </a:prstGeom>
          <a:noFill/>
          <a:ln w="9525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Google Shape;308;p29"/>
          <p:cNvSpPr/>
          <p:nvPr/>
        </p:nvSpPr>
        <p:spPr>
          <a:xfrm>
            <a:off x="6336753" y="1802015"/>
            <a:ext cx="5800448" cy="6893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30048" bIns="130048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" sz="2773" spc="-1" dirty="0">
                <a:latin typeface="Times New Roman"/>
                <a:ea typeface="Times New Roman"/>
              </a:rPr>
              <a:t>Compatible with the 2M</a:t>
            </a:r>
            <a:r>
              <a:rPr lang="en" sz="2773" spc="-1" baseline="-25000" dirty="0">
                <a:latin typeface="Times New Roman"/>
                <a:ea typeface="Times New Roman"/>
              </a:rPr>
              <a:t>⊙</a:t>
            </a:r>
            <a:r>
              <a:rPr lang="en" sz="2773" spc="-1" dirty="0">
                <a:latin typeface="Times New Roman"/>
                <a:ea typeface="Times New Roman"/>
              </a:rPr>
              <a:t> constraint</a:t>
            </a:r>
            <a:endParaRPr lang="en-US" sz="2773" spc="-1" dirty="0">
              <a:latin typeface="Arial"/>
            </a:endParaRPr>
          </a:p>
        </p:txBody>
      </p:sp>
      <p:sp>
        <p:nvSpPr>
          <p:cNvPr id="276" name="Google Shape;309;p29"/>
          <p:cNvSpPr/>
          <p:nvPr/>
        </p:nvSpPr>
        <p:spPr>
          <a:xfrm>
            <a:off x="6357504" y="2341300"/>
            <a:ext cx="6755840" cy="5143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tIns="130048" bIns="130048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" sz="1636" spc="-1" dirty="0">
                <a:solidFill>
                  <a:srgbClr val="CC0000"/>
                </a:solidFill>
                <a:latin typeface="Oswald"/>
                <a:ea typeface="Oswald"/>
              </a:rPr>
              <a:t>[Antoniadis </a:t>
            </a:r>
            <a:r>
              <a:rPr lang="en" sz="1636" i="1" spc="-1" dirty="0">
                <a:solidFill>
                  <a:srgbClr val="CC0000"/>
                </a:solidFill>
                <a:latin typeface="Oswald"/>
                <a:ea typeface="Oswald"/>
              </a:rPr>
              <a:t>et al.</a:t>
            </a:r>
            <a:r>
              <a:rPr lang="en" sz="1636" spc="-1" dirty="0">
                <a:solidFill>
                  <a:srgbClr val="CC0000"/>
                </a:solidFill>
                <a:latin typeface="Oswald"/>
                <a:ea typeface="Oswald"/>
              </a:rPr>
              <a:t>, Science, </a:t>
            </a:r>
            <a:r>
              <a:rPr lang="en" sz="1636" b="1" spc="-1" dirty="0">
                <a:solidFill>
                  <a:srgbClr val="CC0000"/>
                </a:solidFill>
                <a:latin typeface="Oswald"/>
                <a:ea typeface="Oswald"/>
              </a:rPr>
              <a:t>340</a:t>
            </a:r>
            <a:r>
              <a:rPr lang="en" sz="1636" spc="-1" dirty="0">
                <a:solidFill>
                  <a:srgbClr val="CC0000"/>
                </a:solidFill>
                <a:latin typeface="Oswald"/>
                <a:ea typeface="Oswald"/>
              </a:rPr>
              <a:t> (2013) 6131, Fonseca </a:t>
            </a:r>
            <a:r>
              <a:rPr lang="en" sz="1636" i="1" spc="-1" dirty="0">
                <a:solidFill>
                  <a:srgbClr val="CC0000"/>
                </a:solidFill>
                <a:latin typeface="Oswald"/>
                <a:ea typeface="Oswald"/>
              </a:rPr>
              <a:t>et al</a:t>
            </a:r>
            <a:r>
              <a:rPr lang="en" sz="1636" spc="-1" dirty="0">
                <a:solidFill>
                  <a:srgbClr val="CC0000"/>
                </a:solidFill>
                <a:latin typeface="Oswald"/>
                <a:ea typeface="Oswald"/>
              </a:rPr>
              <a:t>., ApJL </a:t>
            </a:r>
            <a:r>
              <a:rPr lang="en" sz="1636" b="1" spc="-1" dirty="0">
                <a:solidFill>
                  <a:srgbClr val="CC0000"/>
                </a:solidFill>
                <a:latin typeface="Oswald"/>
                <a:ea typeface="Oswald"/>
              </a:rPr>
              <a:t>915</a:t>
            </a:r>
            <a:r>
              <a:rPr lang="en" sz="1636" spc="-1" dirty="0">
                <a:solidFill>
                  <a:srgbClr val="CC0000"/>
                </a:solidFill>
                <a:latin typeface="Oswald"/>
                <a:ea typeface="Oswald"/>
              </a:rPr>
              <a:t> (2021) 1]</a:t>
            </a:r>
            <a:endParaRPr lang="en-US" sz="1636" spc="-1" dirty="0">
              <a:latin typeface="Arial"/>
            </a:endParaRPr>
          </a:p>
        </p:txBody>
      </p:sp>
      <p:pic>
        <p:nvPicPr>
          <p:cNvPr id="277" name="Google Shape;310;p29"/>
          <p:cNvPicPr/>
          <p:nvPr/>
        </p:nvPicPr>
        <p:blipFill>
          <a:blip r:embed="rId4"/>
          <a:stretch/>
        </p:blipFill>
        <p:spPr>
          <a:xfrm>
            <a:off x="7144225" y="3221343"/>
            <a:ext cx="6382592" cy="6352675"/>
          </a:xfrm>
          <a:prstGeom prst="rect">
            <a:avLst/>
          </a:prstGeom>
          <a:ln w="0">
            <a:noFill/>
          </a:ln>
        </p:spPr>
      </p:pic>
      <p:sp>
        <p:nvSpPr>
          <p:cNvPr id="278" name="Google Shape;311;p29"/>
          <p:cNvSpPr/>
          <p:nvPr/>
        </p:nvSpPr>
        <p:spPr>
          <a:xfrm>
            <a:off x="218624" y="2140291"/>
            <a:ext cx="4705792" cy="1150464"/>
          </a:xfrm>
          <a:prstGeom prst="rect">
            <a:avLst/>
          </a:prstGeom>
          <a:noFill/>
          <a:ln w="9525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Google Shape;312;p29"/>
          <p:cNvSpPr/>
          <p:nvPr/>
        </p:nvSpPr>
        <p:spPr>
          <a:xfrm>
            <a:off x="199948" y="1636104"/>
            <a:ext cx="4609536" cy="6893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30048" bIns="130048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" sz="2773" spc="-1">
                <a:latin typeface="Times New Roman"/>
                <a:ea typeface="Times New Roman"/>
              </a:rPr>
              <a:t>R (1.418 M</a:t>
            </a:r>
            <a:r>
              <a:rPr lang="en" sz="2773" spc="-1" baseline="-25000">
                <a:latin typeface="Times New Roman"/>
                <a:ea typeface="Times New Roman"/>
              </a:rPr>
              <a:t>⊙</a:t>
            </a:r>
            <a:r>
              <a:rPr lang="en" sz="2773" spc="-1">
                <a:latin typeface="Times New Roman"/>
                <a:ea typeface="Times New Roman"/>
              </a:rPr>
              <a:t>) = 11.36</a:t>
            </a:r>
            <a:r>
              <a:rPr lang="en" sz="2773" spc="-1" baseline="30000">
                <a:latin typeface="Times New Roman"/>
                <a:ea typeface="Times New Roman"/>
              </a:rPr>
              <a:t> +0.95  </a:t>
            </a:r>
            <a:r>
              <a:rPr lang="en" sz="2773" spc="-1">
                <a:latin typeface="Times New Roman"/>
                <a:ea typeface="Times New Roman"/>
              </a:rPr>
              <a:t>km</a:t>
            </a:r>
            <a:endParaRPr lang="en-US" sz="2773" spc="-1">
              <a:latin typeface="Arial"/>
            </a:endParaRPr>
          </a:p>
        </p:txBody>
      </p:sp>
      <p:sp>
        <p:nvSpPr>
          <p:cNvPr id="280" name="Google Shape;313;p29"/>
          <p:cNvSpPr/>
          <p:nvPr/>
        </p:nvSpPr>
        <p:spPr>
          <a:xfrm>
            <a:off x="3469296" y="1716148"/>
            <a:ext cx="779776" cy="6893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30048" bIns="130048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" sz="2773" spc="-1" baseline="-25000" dirty="0">
                <a:latin typeface="Times New Roman"/>
                <a:ea typeface="Times New Roman"/>
              </a:rPr>
              <a:t>-0.63</a:t>
            </a:r>
            <a:endParaRPr lang="en-US" sz="2773" spc="-1" dirty="0">
              <a:latin typeface="Arial"/>
            </a:endParaRPr>
          </a:p>
        </p:txBody>
      </p:sp>
      <p:sp>
        <p:nvSpPr>
          <p:cNvPr id="281" name="Google Shape;314;p29"/>
          <p:cNvSpPr/>
          <p:nvPr/>
        </p:nvSpPr>
        <p:spPr>
          <a:xfrm>
            <a:off x="2185360" y="2058683"/>
            <a:ext cx="4245504" cy="7661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130048" bIns="130048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" sz="1636" spc="-1" dirty="0">
                <a:solidFill>
                  <a:srgbClr val="CC0000"/>
                </a:solidFill>
                <a:latin typeface="Oswald"/>
                <a:ea typeface="Oswald"/>
              </a:rPr>
              <a:t>[NICER, April APS meeting (2024),</a:t>
            </a:r>
          </a:p>
          <a:p>
            <a:pPr>
              <a:tabLst>
                <a:tab pos="0" algn="l"/>
              </a:tabLst>
            </a:pPr>
            <a:r>
              <a:rPr lang="en" sz="1636" spc="-1" dirty="0">
                <a:solidFill>
                  <a:srgbClr val="CC0000"/>
                </a:solidFill>
                <a:latin typeface="Oswald"/>
                <a:ea typeface="Oswald"/>
              </a:rPr>
              <a:t> 2404.07936]</a:t>
            </a:r>
            <a:endParaRPr lang="en-US" sz="1636" spc="-1" dirty="0">
              <a:latin typeface="Arial"/>
            </a:endParaRPr>
          </a:p>
        </p:txBody>
      </p:sp>
      <p:sp>
        <p:nvSpPr>
          <p:cNvPr id="282" name="Google Shape;315;p29"/>
          <p:cNvSpPr/>
          <p:nvPr/>
        </p:nvSpPr>
        <p:spPr>
          <a:xfrm flipH="1">
            <a:off x="11751424" y="5067904"/>
            <a:ext cx="264192" cy="43980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5D43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Google Shape;316;p29"/>
          <p:cNvSpPr/>
          <p:nvPr/>
        </p:nvSpPr>
        <p:spPr>
          <a:xfrm flipH="1">
            <a:off x="10060800" y="5150336"/>
            <a:ext cx="1749504" cy="46796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5D43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Google Shape;317;p29"/>
          <p:cNvSpPr/>
          <p:nvPr/>
        </p:nvSpPr>
        <p:spPr>
          <a:xfrm>
            <a:off x="10873121" y="4736966"/>
            <a:ext cx="1837568" cy="514048"/>
          </a:xfrm>
          <a:prstGeom prst="rect">
            <a:avLst/>
          </a:prstGeom>
          <a:solidFill>
            <a:srgbClr val="FFE599"/>
          </a:solidFill>
          <a:ln w="9525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Google Shape;318;p29"/>
          <p:cNvSpPr/>
          <p:nvPr/>
        </p:nvSpPr>
        <p:spPr>
          <a:xfrm>
            <a:off x="10908672" y="4673152"/>
            <a:ext cx="1925632" cy="7246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239616" bIns="239616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en" sz="1564" spc="-1">
                <a:latin typeface="Arial"/>
                <a:ea typeface="Arial"/>
              </a:rPr>
              <a:t>PSR J0437-4715</a:t>
            </a:r>
            <a:endParaRPr lang="en-US" sz="1564" spc="-1">
              <a:latin typeface="Arial"/>
            </a:endParaRPr>
          </a:p>
        </p:txBody>
      </p:sp>
      <p:sp>
        <p:nvSpPr>
          <p:cNvPr id="19" name="PlaceHolder 1">
            <a:extLst>
              <a:ext uri="{FF2B5EF4-FFF2-40B4-BE49-F238E27FC236}">
                <a16:creationId xmlns:a16="http://schemas.microsoft.com/office/drawing/2014/main" id="{54691CF9-2FCF-4C3D-83D6-20F34F3E5C03}"/>
              </a:ext>
            </a:extLst>
          </p:cNvPr>
          <p:cNvSpPr txBox="1">
            <a:spLocks/>
          </p:cNvSpPr>
          <p:nvPr/>
        </p:nvSpPr>
        <p:spPr>
          <a:xfrm>
            <a:off x="393309" y="61878"/>
            <a:ext cx="13004800" cy="960397"/>
          </a:xfrm>
          <a:prstGeom prst="rect">
            <a:avLst/>
          </a:prstGeom>
          <a:noFill/>
          <a:ln w="9360">
            <a:solidFill>
              <a:srgbClr val="4285F4"/>
            </a:solidFill>
            <a:miter/>
          </a:ln>
        </p:spPr>
        <p:txBody>
          <a:bodyPr lIns="150016" tIns="48640" rIns="97280" bIns="4864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" sz="3200" b="1" spc="-1" dirty="0">
                <a:solidFill>
                  <a:schemeClr val="accent1">
                    <a:lumMod val="75000"/>
                  </a:schemeClr>
                </a:solidFill>
                <a:latin typeface="Oswald"/>
                <a:ea typeface="Oswald"/>
              </a:rPr>
              <a:t> Constraining the Neutron Star Equation of State: A Deep Learning Approach</a:t>
            </a:r>
            <a:endParaRPr lang="en-US" sz="4800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1B04A9-7736-4713-A2A6-2B11AE16A172}"/>
              </a:ext>
            </a:extLst>
          </p:cNvPr>
          <p:cNvSpPr txBox="1"/>
          <p:nvPr/>
        </p:nvSpPr>
        <p:spPr>
          <a:xfrm>
            <a:off x="5596165" y="4420235"/>
            <a:ext cx="136736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 err="1"/>
              <a:t>n</a:t>
            </a:r>
            <a:r>
              <a:rPr kumimoji="0" lang="de-DE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_Max</a:t>
            </a:r>
            <a:endParaRPr kumimoji="0" lang="de-DE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/>
              <a:t>&lt; 8n_0</a:t>
            </a:r>
            <a:endParaRPr kumimoji="0" lang="de-DE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Shape 1892"/>
          <p:cNvSpPr>
            <a:spLocks noGrp="1"/>
          </p:cNvSpPr>
          <p:nvPr>
            <p:ph type="title" idx="4294967295"/>
          </p:nvPr>
        </p:nvSpPr>
        <p:spPr>
          <a:xfrm>
            <a:off x="403" y="8064899"/>
            <a:ext cx="13003994" cy="1604262"/>
          </a:xfrm>
          <a:prstGeom prst="rect">
            <a:avLst/>
          </a:prstGeom>
          <a:effectLst/>
        </p:spPr>
        <p:txBody>
          <a:bodyPr lIns="65406" tIns="65406" rIns="65406" bIns="65406" anchor="b">
            <a:normAutofit/>
          </a:bodyPr>
          <a:lstStyle/>
          <a:p>
            <a:pPr marL="0" marR="0" defTabSz="914400">
              <a:tabLst>
                <a:tab pos="571500" algn="l"/>
                <a:tab pos="1155700" algn="l"/>
                <a:tab pos="1727200" algn="l"/>
                <a:tab pos="2311400" algn="l"/>
                <a:tab pos="2882900" algn="l"/>
                <a:tab pos="3467100" algn="l"/>
                <a:tab pos="4051300" algn="l"/>
                <a:tab pos="4622800" algn="l"/>
                <a:tab pos="5207000" algn="l"/>
                <a:tab pos="5778500" algn="l"/>
                <a:tab pos="6362700" algn="l"/>
                <a:tab pos="6946900" algn="l"/>
                <a:tab pos="7518400" algn="l"/>
                <a:tab pos="8102600" algn="l"/>
                <a:tab pos="8674100" algn="l"/>
                <a:tab pos="9258300" algn="l"/>
                <a:tab pos="9829800" algn="l"/>
                <a:tab pos="10414000" algn="l"/>
                <a:tab pos="10998200" algn="l"/>
                <a:tab pos="11569700" algn="l"/>
              </a:tabLst>
              <a:defRPr sz="26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Sitzungsberichte der Königlich-Preußischen Akademie der Wissenschaften</a:t>
            </a:r>
            <a:br/>
            <a:br/>
            <a:endParaRPr/>
          </a:p>
        </p:txBody>
      </p:sp>
      <p:sp>
        <p:nvSpPr>
          <p:cNvPr id="1893" name="Shape 1893"/>
          <p:cNvSpPr>
            <a:spLocks noGrp="1"/>
          </p:cNvSpPr>
          <p:nvPr>
            <p:ph type="body" sz="quarter" idx="4294967295"/>
          </p:nvPr>
        </p:nvSpPr>
        <p:spPr>
          <a:xfrm>
            <a:off x="-94340" y="8441017"/>
            <a:ext cx="13193480" cy="1146726"/>
          </a:xfrm>
          <a:prstGeom prst="rect">
            <a:avLst/>
          </a:prstGeom>
          <a:effectLst/>
        </p:spPr>
        <p:txBody>
          <a:bodyPr lIns="65406" tIns="65406" rIns="65406" bIns="65406">
            <a:normAutofit/>
          </a:bodyPr>
          <a:lstStyle/>
          <a:p>
            <a:pPr marL="0" marR="0" indent="0" algn="ctr" defTabSz="914400">
              <a:spcBef>
                <a:spcPts val="0"/>
              </a:spcBef>
              <a:buSzTx/>
              <a:buNone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marL="0" marR="0" indent="0" algn="ctr" defTabSz="914400">
              <a:spcBef>
                <a:spcPts val="0"/>
              </a:spcBef>
              <a:buSzTx/>
              <a:buNone/>
              <a:tabLst>
                <a:tab pos="3302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Einstein‘s First work on Gravitational Waves, Juni 1916, was …</a:t>
            </a:r>
            <a:r>
              <a:rPr sz="3000" b="1">
                <a:latin typeface="Helvetica"/>
                <a:ea typeface="Helvetica"/>
                <a:cs typeface="Helvetica"/>
                <a:sym typeface="Helvetica"/>
              </a:rPr>
              <a:t>wrong</a:t>
            </a:r>
            <a:r>
              <a:t>…</a:t>
            </a:r>
          </a:p>
        </p:txBody>
      </p:sp>
      <p:pic>
        <p:nvPicPr>
          <p:cNvPr id="1894" name="image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341" y="-130501"/>
            <a:ext cx="13193481" cy="8482333"/>
          </a:xfrm>
          <a:prstGeom prst="rect">
            <a:avLst/>
          </a:prstGeom>
          <a:ln w="88900">
            <a:miter lim="400000"/>
          </a:ln>
        </p:spPr>
      </p:pic>
      <p:sp>
        <p:nvSpPr>
          <p:cNvPr id="1895" name="Shape 1895"/>
          <p:cNvSpPr/>
          <p:nvPr/>
        </p:nvSpPr>
        <p:spPr>
          <a:xfrm>
            <a:off x="3656176" y="6556123"/>
            <a:ext cx="7652240" cy="1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 defTabSz="456699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1896" name="Shape 1896"/>
          <p:cNvSpPr/>
          <p:nvPr/>
        </p:nvSpPr>
        <p:spPr>
          <a:xfrm>
            <a:off x="2137004" y="7458711"/>
            <a:ext cx="8730791" cy="2322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 defTabSz="456699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1897" name="Shape 1897"/>
          <p:cNvSpPr/>
          <p:nvPr/>
        </p:nvSpPr>
        <p:spPr>
          <a:xfrm>
            <a:off x="1018178" y="7879088"/>
            <a:ext cx="5700929" cy="1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 defTabSz="456699"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  <p:sp>
        <p:nvSpPr>
          <p:cNvPr id="1898" name="Shape 1898"/>
          <p:cNvSpPr/>
          <p:nvPr/>
        </p:nvSpPr>
        <p:spPr>
          <a:xfrm>
            <a:off x="-438220" y="7328930"/>
            <a:ext cx="1263713" cy="624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16250" y="5400"/>
                </a:lnTo>
                <a:lnTo>
                  <a:pt x="16250" y="0"/>
                </a:lnTo>
                <a:lnTo>
                  <a:pt x="21600" y="10800"/>
                </a:lnTo>
                <a:lnTo>
                  <a:pt x="16250" y="21600"/>
                </a:lnTo>
                <a:lnTo>
                  <a:pt x="16250" y="16200"/>
                </a:lnTo>
                <a:lnTo>
                  <a:pt x="0" y="16200"/>
                </a:lnTo>
                <a:close/>
              </a:path>
            </a:pathLst>
          </a:custGeom>
          <a:solidFill>
            <a:srgbClr val="00B8FF"/>
          </a:solidFill>
          <a:ln w="9360">
            <a:solidFill>
              <a:srgbClr val="000000"/>
            </a:solidFill>
          </a:ln>
        </p:spPr>
        <p:txBody>
          <a:bodyPr lIns="50800" tIns="50800" rIns="50800" bIns="50800"/>
          <a:lstStyle/>
          <a:p>
            <a:pPr defTabSz="1178283">
              <a:lnSpc>
                <a:spcPct val="94000"/>
              </a:lnSpc>
              <a:tabLst>
                <a:tab pos="571500" algn="l"/>
                <a:tab pos="1155700" algn="l"/>
                <a:tab pos="1727200" algn="l"/>
                <a:tab pos="2311400" algn="l"/>
                <a:tab pos="2882900" algn="l"/>
                <a:tab pos="3467100" algn="l"/>
                <a:tab pos="4051300" algn="l"/>
                <a:tab pos="4622800" algn="l"/>
                <a:tab pos="5207000" algn="l"/>
                <a:tab pos="5778500" algn="l"/>
                <a:tab pos="6362700" algn="l"/>
                <a:tab pos="6934200" algn="l"/>
                <a:tab pos="7518400" algn="l"/>
                <a:tab pos="8102600" algn="l"/>
                <a:tab pos="8674100" algn="l"/>
                <a:tab pos="9258300" algn="l"/>
                <a:tab pos="9829800" algn="l"/>
                <a:tab pos="10414000" algn="l"/>
                <a:tab pos="10998200" algn="l"/>
                <a:tab pos="11569700" algn="l"/>
              </a:tabLst>
              <a:defRPr sz="23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99" name="Shape 1899"/>
          <p:cNvSpPr>
            <a:spLocks noGrp="1"/>
          </p:cNvSpPr>
          <p:nvPr>
            <p:ph type="sldNum" sz="quarter" idx="2"/>
          </p:nvPr>
        </p:nvSpPr>
        <p:spPr>
          <a:xfrm>
            <a:off x="9197424" y="8722642"/>
            <a:ext cx="245363" cy="3175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Shape 1908"/>
          <p:cNvSpPr>
            <a:spLocks noGrp="1"/>
          </p:cNvSpPr>
          <p:nvPr>
            <p:ph type="title" idx="4294967295"/>
          </p:nvPr>
        </p:nvSpPr>
        <p:spPr>
          <a:xfrm>
            <a:off x="-200891" y="-152300"/>
            <a:ext cx="13205691" cy="1628458"/>
          </a:xfrm>
          <a:prstGeom prst="rect">
            <a:avLst/>
          </a:prstGeom>
          <a:solidFill>
            <a:schemeClr val="bg1"/>
          </a:solidFill>
          <a:effectLst/>
        </p:spPr>
        <p:txBody>
          <a:bodyPr lIns="0" tIns="0" rIns="0" bIns="0">
            <a:normAutofit/>
          </a:bodyPr>
          <a:lstStyle>
            <a:lvl1pPr marL="0" marR="0" defTabSz="914400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5700"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Gravitational Waves discovered</a:t>
            </a:r>
          </a:p>
        </p:txBody>
      </p:sp>
      <p:pic>
        <p:nvPicPr>
          <p:cNvPr id="1909" name="image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5524" y="1557519"/>
            <a:ext cx="8665133" cy="7708622"/>
          </a:xfrm>
          <a:prstGeom prst="rect">
            <a:avLst/>
          </a:prstGeom>
          <a:ln w="88900">
            <a:miter lim="400000"/>
          </a:ln>
        </p:spPr>
      </p:pic>
      <p:sp>
        <p:nvSpPr>
          <p:cNvPr id="1910" name="Shape 1910"/>
          <p:cNvSpPr/>
          <p:nvPr/>
        </p:nvSpPr>
        <p:spPr>
          <a:xfrm>
            <a:off x="7198638" y="9347503"/>
            <a:ext cx="4876500" cy="301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8034" tIns="58034" rIns="58034" bIns="58034">
            <a:spAutoFit/>
          </a:bodyPr>
          <a:lstStyle>
            <a:lvl1pPr algn="ctr" defTabSz="1179306">
              <a:lnSpc>
                <a:spcPct val="94000"/>
              </a:lnSpc>
              <a:spcBef>
                <a:spcPts val="1500"/>
              </a:spcBef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1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Credit: Les Wade from Kenyon College.</a:t>
            </a:r>
          </a:p>
        </p:txBody>
      </p:sp>
      <p:sp>
        <p:nvSpPr>
          <p:cNvPr id="1911" name="Shape 1911"/>
          <p:cNvSpPr/>
          <p:nvPr/>
        </p:nvSpPr>
        <p:spPr>
          <a:xfrm>
            <a:off x="-31486" y="6527819"/>
            <a:ext cx="7423921" cy="378076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8034" tIns="58034" rIns="58034" bIns="58034">
            <a:spAutoFit/>
          </a:bodyPr>
          <a:lstStyle/>
          <a:p>
            <a:pPr algn="ctr" defTabSz="1179306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3200" b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Collision of 2 Neutron Stars GW170817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algn="ctr" defTabSz="1179306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3200" b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algn="ctr" defTabSz="1179306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Masses of BHs: 1.4 &amp;1.4 Solar Masses</a:t>
            </a:r>
          </a:p>
          <a:p>
            <a:pPr algn="ctr" defTabSz="1179306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algn="ctr" defTabSz="1179306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Distance to Earth  </a:t>
            </a:r>
            <a:r>
              <a:rPr dirty="0" err="1"/>
              <a:t>Gpc</a:t>
            </a:r>
            <a:endParaRPr dirty="0"/>
          </a:p>
          <a:p>
            <a:pPr algn="ctr" defTabSz="1179306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Length Difference 10^-21 m</a:t>
            </a:r>
          </a:p>
          <a:p>
            <a:pPr algn="ctr" defTabSz="1179306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algn="ctr" defTabSz="1179306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  <a:defRPr sz="3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1912" name="Shape 1912"/>
          <p:cNvSpPr>
            <a:spLocks noGrp="1"/>
          </p:cNvSpPr>
          <p:nvPr>
            <p:ph type="sldNum" sz="quarter" idx="2"/>
          </p:nvPr>
        </p:nvSpPr>
        <p:spPr>
          <a:xfrm>
            <a:off x="9324326" y="8514329"/>
            <a:ext cx="207530" cy="333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tabLst>
                <a:tab pos="571500" algn="l"/>
                <a:tab pos="1155700" algn="l"/>
                <a:tab pos="1727200" algn="l"/>
                <a:tab pos="2311400" algn="l"/>
                <a:tab pos="2895600" algn="l"/>
                <a:tab pos="3467100" algn="l"/>
                <a:tab pos="4051300" algn="l"/>
                <a:tab pos="4622800" algn="l"/>
                <a:tab pos="5207000" algn="l"/>
                <a:tab pos="5791200" algn="l"/>
                <a:tab pos="63627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26700" algn="l"/>
                <a:tab pos="10998200" algn="l"/>
                <a:tab pos="11582400" algn="l"/>
              </a:tabLst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907" name="image7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486" y="1450844"/>
            <a:ext cx="6242706" cy="430634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0" name="media1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4490" y="2817957"/>
            <a:ext cx="15577903" cy="5796654"/>
          </a:xfrm>
          <a:prstGeom prst="rect">
            <a:avLst/>
          </a:prstGeom>
          <a:ln w="88900">
            <a:miter lim="400000"/>
          </a:ln>
        </p:spPr>
      </p:pic>
      <p:pic>
        <p:nvPicPr>
          <p:cNvPr id="2181" name="image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41" y="889877"/>
            <a:ext cx="1788054" cy="1788451"/>
          </a:xfrm>
          <a:prstGeom prst="rect">
            <a:avLst/>
          </a:prstGeom>
          <a:ln w="88900">
            <a:miter lim="400000"/>
          </a:ln>
        </p:spPr>
      </p:pic>
      <p:pic>
        <p:nvPicPr>
          <p:cNvPr id="2182" name="image9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656" y="889876"/>
            <a:ext cx="1118229" cy="1788451"/>
          </a:xfrm>
          <a:prstGeom prst="rect">
            <a:avLst/>
          </a:prstGeom>
          <a:ln w="88900">
            <a:miter lim="400000"/>
          </a:ln>
        </p:spPr>
      </p:pic>
      <p:sp>
        <p:nvSpPr>
          <p:cNvPr id="2183" name="Shape 2183"/>
          <p:cNvSpPr/>
          <p:nvPr/>
        </p:nvSpPr>
        <p:spPr>
          <a:xfrm>
            <a:off x="-560137" y="200792"/>
            <a:ext cx="14125074" cy="689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3585" tIns="43585" rIns="43585" bIns="43585">
            <a:spAutoFit/>
          </a:bodyPr>
          <a:lstStyle>
            <a:lvl1pPr algn="ctr" defTabSz="1300480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82900" algn="l"/>
                <a:tab pos="3467100" algn="l"/>
                <a:tab pos="4038600" algn="l"/>
                <a:tab pos="4622800" algn="l"/>
                <a:tab pos="5194300" algn="l"/>
                <a:tab pos="5778500" algn="l"/>
                <a:tab pos="6350000" algn="l"/>
                <a:tab pos="6946900" algn="l"/>
                <a:tab pos="7531100" algn="l"/>
                <a:tab pos="8102600" algn="l"/>
                <a:tab pos="8686800" algn="l"/>
                <a:tab pos="9258300" algn="l"/>
                <a:tab pos="9842500" algn="l"/>
                <a:tab pos="10414000" algn="l"/>
                <a:tab pos="10998200" algn="l"/>
                <a:tab pos="11569700" algn="l"/>
              </a:tabLst>
              <a:defRPr sz="4200">
                <a:solidFill>
                  <a:srgbClr val="FFFFFF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D84C79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Disco-Fox, Merengue and</a:t>
            </a:r>
            <a:r>
              <a:rPr lang="de-DE" dirty="0"/>
              <a:t> </a:t>
            </a:r>
            <a:r>
              <a:rPr dirty="0"/>
              <a:t>Tango- Phase</a:t>
            </a:r>
            <a:r>
              <a:rPr lang="de-DE" dirty="0"/>
              <a:t>, Luciano </a:t>
            </a:r>
            <a:r>
              <a:rPr lang="de-DE" dirty="0" err="1"/>
              <a:t>Rezzolla</a:t>
            </a:r>
            <a:r>
              <a:rPr lang="de-DE" dirty="0"/>
              <a:t> et al.</a:t>
            </a:r>
            <a:endParaRPr dirty="0"/>
          </a:p>
        </p:txBody>
      </p:sp>
      <p:pic>
        <p:nvPicPr>
          <p:cNvPr id="2184" name="image9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916" y="889875"/>
            <a:ext cx="1462894" cy="1788451"/>
          </a:xfrm>
          <a:prstGeom prst="rect">
            <a:avLst/>
          </a:prstGeom>
          <a:ln w="88900">
            <a:miter lim="400000"/>
          </a:ln>
        </p:spPr>
      </p:pic>
      <p:sp>
        <p:nvSpPr>
          <p:cNvPr id="2186" name="Shape 21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0B60ACA-910C-44A1-83D2-ED7749BE1800}"/>
              </a:ext>
            </a:extLst>
          </p:cNvPr>
          <p:cNvSpPr txBox="1"/>
          <p:nvPr/>
        </p:nvSpPr>
        <p:spPr>
          <a:xfrm>
            <a:off x="385027" y="2722040"/>
            <a:ext cx="558263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300Hz -  3000Hz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0" fill="hold"/>
                                        <p:tgtEl>
                                          <p:spTgt spid="2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18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Shape 2264"/>
          <p:cNvSpPr/>
          <p:nvPr/>
        </p:nvSpPr>
        <p:spPr>
          <a:xfrm>
            <a:off x="-219047" y="-44067"/>
            <a:ext cx="13655428" cy="856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4900">
                <a:solidFill>
                  <a:srgbClr val="B51A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b="1" dirty="0"/>
              <a:t>Gravitational Wave Emission from </a:t>
            </a:r>
            <a:r>
              <a:rPr lang="en-US" b="1" dirty="0"/>
              <a:t>BNSM </a:t>
            </a:r>
            <a:r>
              <a:rPr b="1" dirty="0"/>
              <a:t>!</a:t>
            </a:r>
            <a:r>
              <a:rPr lang="en-US" b="1" dirty="0"/>
              <a:t> </a:t>
            </a:r>
          </a:p>
        </p:txBody>
      </p:sp>
      <p:sp>
        <p:nvSpPr>
          <p:cNvPr id="2270" name="Shape 22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3F97FEF-27F8-4301-9035-9A2C7325D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8931"/>
            <a:ext cx="13004799" cy="7165844"/>
          </a:xfrm>
          <a:prstGeom prst="rect">
            <a:avLst/>
          </a:prstGeom>
        </p:spPr>
      </p:pic>
      <p:sp>
        <p:nvSpPr>
          <p:cNvPr id="2267" name="Shape 2267"/>
          <p:cNvSpPr/>
          <p:nvPr/>
        </p:nvSpPr>
        <p:spPr>
          <a:xfrm>
            <a:off x="3273552" y="2953268"/>
            <a:ext cx="300138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“high-mass” binary</a:t>
            </a:r>
          </a:p>
        </p:txBody>
      </p:sp>
      <p:sp>
        <p:nvSpPr>
          <p:cNvPr id="2266" name="Shape 2266"/>
          <p:cNvSpPr/>
          <p:nvPr/>
        </p:nvSpPr>
        <p:spPr>
          <a:xfrm>
            <a:off x="9538388" y="2953267"/>
            <a:ext cx="29383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“low-mass” binary</a:t>
            </a:r>
          </a:p>
        </p:txBody>
      </p:sp>
      <p:sp>
        <p:nvSpPr>
          <p:cNvPr id="2268" name="Shape 2268"/>
          <p:cNvSpPr/>
          <p:nvPr/>
        </p:nvSpPr>
        <p:spPr>
          <a:xfrm>
            <a:off x="42047" y="8246066"/>
            <a:ext cx="12414822" cy="119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254000" indent="-254000"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Font typeface="Arial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3200" dirty="0"/>
              <a:t>Time dependence of instantaneous GW frequencies </a:t>
            </a:r>
          </a:p>
          <a:p>
            <a:pPr marL="254000" indent="-254000"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Font typeface="Arial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sz="3200" dirty="0"/>
              <a:t>- perfectly in phase with maximum density peaks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73992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Shape 1856"/>
          <p:cNvSpPr>
            <a:spLocks noGrp="1"/>
          </p:cNvSpPr>
          <p:nvPr>
            <p:ph type="title"/>
          </p:nvPr>
        </p:nvSpPr>
        <p:spPr>
          <a:xfrm>
            <a:off x="894078" y="1608665"/>
            <a:ext cx="11216644" cy="776210"/>
          </a:xfrm>
          <a:prstGeom prst="rect">
            <a:avLst/>
          </a:prstGeom>
        </p:spPr>
        <p:txBody>
          <a:bodyPr/>
          <a:lstStyle>
            <a:lvl1pPr algn="ctr" defTabSz="1170430">
              <a:defRPr sz="3000" b="1"/>
            </a:lvl1pPr>
          </a:lstStyle>
          <a:p>
            <a:r>
              <a:t>The CMF model applied in fluid dynamical simulations of HIC</a:t>
            </a:r>
          </a:p>
        </p:txBody>
      </p:sp>
      <p:pic>
        <p:nvPicPr>
          <p:cNvPr id="1857" name="media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055" y="964463"/>
            <a:ext cx="12732327" cy="6724810"/>
          </a:xfrm>
          <a:prstGeom prst="rect">
            <a:avLst/>
          </a:prstGeom>
          <a:ln w="88900">
            <a:miter lim="400000"/>
          </a:ln>
        </p:spPr>
      </p:pic>
      <p:sp>
        <p:nvSpPr>
          <p:cNvPr id="1858" name="Shape 1858"/>
          <p:cNvSpPr/>
          <p:nvPr/>
        </p:nvSpPr>
        <p:spPr>
          <a:xfrm>
            <a:off x="290848" y="206722"/>
            <a:ext cx="1317701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6699">
              <a:defRPr sz="3200">
                <a:solidFill>
                  <a:srgbClr val="0433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Relativistic 4D Hydrodynamics for Heavy Ion </a:t>
            </a:r>
            <a:r>
              <a:rPr b="1" dirty="0" err="1">
                <a:latin typeface="Arial" panose="020B0604020202020204" pitchFamily="34" charset="0"/>
                <a:cs typeface="Arial" panose="020B0604020202020204" pitchFamily="34" charset="0"/>
              </a:rPr>
              <a:t>Collisions@FAIR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59" name="Shape 1859"/>
          <p:cNvSpPr/>
          <p:nvPr/>
        </p:nvSpPr>
        <p:spPr>
          <a:xfrm>
            <a:off x="290848" y="7434523"/>
            <a:ext cx="12620979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6699">
              <a:defRPr sz="2800">
                <a:solidFill>
                  <a:srgbClr val="0433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Jan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Steinheimer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, FIAS Frankfurt</a:t>
            </a:r>
          </a:p>
          <a:p>
            <a:pPr defTabSz="456699">
              <a:defRPr sz="2800">
                <a:solidFill>
                  <a:srgbClr val="0433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Special Relativistic 3+1Dim Hydrodynamics for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Heavy Ion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6699">
              <a:defRPr sz="2800">
                <a:solidFill>
                  <a:srgbClr val="0433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6699">
              <a:defRPr sz="2800">
                <a:solidFill>
                  <a:srgbClr val="0433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’80-/’90-ies :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G.Graebner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D.Rischke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et al., ITP, Goethe University</a:t>
            </a:r>
          </a:p>
        </p:txBody>
      </p:sp>
      <p:sp>
        <p:nvSpPr>
          <p:cNvPr id="1860" name="Shape 1860"/>
          <p:cNvSpPr>
            <a:spLocks noGrp="1"/>
          </p:cNvSpPr>
          <p:nvPr>
            <p:ph type="sldNum" sz="quarter" idx="2"/>
          </p:nvPr>
        </p:nvSpPr>
        <p:spPr>
          <a:xfrm>
            <a:off x="12542320" y="9247383"/>
            <a:ext cx="323315" cy="33879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600876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0" fill="hold"/>
                                        <p:tgtEl>
                                          <p:spTgt spid="18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85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8139393" y="1235348"/>
            <a:ext cx="5278734" cy="8421269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rmAutofit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Entropy per Baryon S/A (top colormaps) and 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Temperature T (bottom colormaps) 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for a BNS merger (NS+NS) with total mass </a:t>
            </a:r>
            <a:r>
              <a:rPr lang="en-GB" sz="2400" b="1" dirty="0" err="1">
                <a:solidFill>
                  <a:schemeClr val="dk1"/>
                </a:solidFill>
              </a:rPr>
              <a:t>M</a:t>
            </a:r>
            <a:r>
              <a:rPr lang="en-GB" sz="2400" b="1" baseline="-25000" dirty="0" err="1">
                <a:solidFill>
                  <a:schemeClr val="dk1"/>
                </a:solidFill>
              </a:rPr>
              <a:t>tot</a:t>
            </a:r>
            <a:r>
              <a:rPr lang="en-GB" sz="2400" b="1" dirty="0">
                <a:solidFill>
                  <a:schemeClr val="dk1"/>
                </a:solidFill>
              </a:rPr>
              <a:t> = 2.8 </a:t>
            </a:r>
            <a:r>
              <a:rPr lang="en-GB" sz="2400" b="1" dirty="0" err="1">
                <a:solidFill>
                  <a:schemeClr val="dk1"/>
                </a:solidFill>
              </a:rPr>
              <a:t>M</a:t>
            </a:r>
            <a:r>
              <a:rPr lang="en-GB" sz="2400" b="1" baseline="-25000" dirty="0" err="1">
                <a:solidFill>
                  <a:schemeClr val="dk1"/>
                </a:solidFill>
              </a:rPr>
              <a:t>sun</a:t>
            </a:r>
            <a:r>
              <a:rPr lang="en-GB" sz="2400" b="1" dirty="0">
                <a:solidFill>
                  <a:schemeClr val="dk1"/>
                </a:solidFill>
              </a:rPr>
              <a:t> (left panels) and a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Au + Au HIC at </a:t>
            </a:r>
            <a:r>
              <a:rPr lang="en-GB" sz="2400" b="1" dirty="0" err="1">
                <a:solidFill>
                  <a:schemeClr val="dk1"/>
                </a:solidFill>
              </a:rPr>
              <a:t>E</a:t>
            </a:r>
            <a:r>
              <a:rPr lang="en-GB" sz="2400" b="1" baseline="-25000" dirty="0" err="1">
                <a:solidFill>
                  <a:schemeClr val="dk1"/>
                </a:solidFill>
              </a:rPr>
              <a:t>lab</a:t>
            </a:r>
            <a:r>
              <a:rPr lang="en-GB" sz="2400" b="1" baseline="-25000" dirty="0">
                <a:solidFill>
                  <a:schemeClr val="dk1"/>
                </a:solidFill>
              </a:rPr>
              <a:t> </a:t>
            </a:r>
            <a:r>
              <a:rPr lang="en-GB" sz="2400" b="1" dirty="0">
                <a:solidFill>
                  <a:schemeClr val="dk1"/>
                </a:solidFill>
              </a:rPr>
              <a:t>= 450 MeV (right panels). 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 err="1">
                <a:solidFill>
                  <a:schemeClr val="dk1"/>
                </a:solidFill>
              </a:rPr>
              <a:t>Colored</a:t>
            </a:r>
            <a:r>
              <a:rPr lang="en-GB" sz="2400" b="1" dirty="0">
                <a:solidFill>
                  <a:schemeClr val="dk1"/>
                </a:solidFill>
              </a:rPr>
              <a:t> lines mark density contours in units of </a:t>
            </a:r>
            <a:r>
              <a:rPr lang="en-GB" sz="2400" b="1" dirty="0" err="1">
                <a:solidFill>
                  <a:schemeClr val="dk1"/>
                </a:solidFill>
              </a:rPr>
              <a:t>n_sat</a:t>
            </a:r>
            <a:r>
              <a:rPr lang="en-GB" sz="2400" b="1" dirty="0">
                <a:solidFill>
                  <a:schemeClr val="dk1"/>
                </a:solidFill>
              </a:rPr>
              <a:t>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snapshots in different rows refer to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 t = −2, 3 </a:t>
            </a:r>
            <a:r>
              <a:rPr lang="en-GB" sz="2400" b="1" dirty="0" err="1">
                <a:solidFill>
                  <a:schemeClr val="dk1"/>
                </a:solidFill>
              </a:rPr>
              <a:t>ms</a:t>
            </a:r>
            <a:r>
              <a:rPr lang="en-GB" sz="2400" b="1" dirty="0">
                <a:solidFill>
                  <a:schemeClr val="dk1"/>
                </a:solidFill>
              </a:rPr>
              <a:t> before and after merger for the BNS, respectively, and to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 t = ±5 </a:t>
            </a:r>
            <a:r>
              <a:rPr lang="en-GB" sz="2400" b="1" dirty="0" err="1">
                <a:solidFill>
                  <a:schemeClr val="dk1"/>
                </a:solidFill>
              </a:rPr>
              <a:t>fm</a:t>
            </a:r>
            <a:r>
              <a:rPr lang="en-GB" sz="2400" b="1" dirty="0">
                <a:solidFill>
                  <a:schemeClr val="dk1"/>
                </a:solidFill>
              </a:rPr>
              <a:t>/c before and after the full overlap for the HIC.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1707"/>
              </a:spcAft>
              <a:buNone/>
            </a:pPr>
            <a:r>
              <a:rPr lang="en-GB" sz="2400" b="1" dirty="0">
                <a:solidFill>
                  <a:schemeClr val="dk1"/>
                </a:solidFill>
              </a:rPr>
              <a:t>E. Most, A. </a:t>
            </a:r>
            <a:r>
              <a:rPr lang="en-GB" sz="2400" b="1" dirty="0" err="1">
                <a:solidFill>
                  <a:schemeClr val="dk1"/>
                </a:solidFill>
              </a:rPr>
              <a:t>Motornenko</a:t>
            </a:r>
            <a:r>
              <a:rPr lang="en-GB" sz="2400" b="1" dirty="0">
                <a:solidFill>
                  <a:schemeClr val="dk1"/>
                </a:solidFill>
              </a:rPr>
              <a:t> et al, PLB</a:t>
            </a:r>
            <a:endParaRPr sz="2400" b="1" dirty="0">
              <a:solidFill>
                <a:schemeClr val="dk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29" y="0"/>
            <a:ext cx="7773344" cy="9656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08117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B1696-43B6-407E-9207-5F59AB74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9E6AAF-2660-4055-AC32-4B6994688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257425"/>
            <a:ext cx="12192000" cy="52387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103633C-46B7-40FA-92FF-E67785D4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6168" y="-535468"/>
            <a:ext cx="17891051" cy="821217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CF36BE-FF0E-49E5-9317-12DD8A2EF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3860" y="2140688"/>
            <a:ext cx="8286307" cy="5656521"/>
          </a:xfrm>
        </p:spPr>
        <p:txBody>
          <a:bodyPr/>
          <a:lstStyle/>
          <a:p>
            <a:endParaRPr lang="de-DE" sz="4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4EE5ABA-3423-4702-8A08-B34B82F39619}"/>
              </a:ext>
            </a:extLst>
          </p:cNvPr>
          <p:cNvSpPr txBox="1"/>
          <p:nvPr/>
        </p:nvSpPr>
        <p:spPr>
          <a:xfrm>
            <a:off x="155945" y="514397"/>
            <a:ext cx="3120322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T(n), S/A in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Binary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Neutron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Star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Collision</a:t>
            </a:r>
            <a:endParaRPr kumimoji="0" lang="de-DE" sz="40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dirty="0">
                <a:solidFill>
                  <a:srgbClr val="00B0F0"/>
                </a:solidFill>
              </a:rPr>
              <a:t>T(n), S/A in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dirty="0">
                <a:solidFill>
                  <a:srgbClr val="00B0F0"/>
                </a:solidFill>
              </a:rPr>
              <a:t>Binary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>
                <a:solidFill>
                  <a:srgbClr val="FF0000"/>
                </a:solidFill>
              </a:rPr>
              <a:t>Heavy 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dirty="0" err="1">
                <a:solidFill>
                  <a:srgbClr val="00B0F0"/>
                </a:solidFill>
              </a:rPr>
              <a:t>Collision</a:t>
            </a:r>
            <a:r>
              <a:rPr lang="de-DE" sz="4000" dirty="0">
                <a:solidFill>
                  <a:srgbClr val="00B0F0"/>
                </a:solidFill>
              </a:rPr>
              <a:t> </a:t>
            </a:r>
            <a:endParaRPr kumimoji="0" lang="de-DE" sz="40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F123E26-C4D7-4268-9F29-02E7897294FB}"/>
              </a:ext>
            </a:extLst>
          </p:cNvPr>
          <p:cNvSpPr txBox="1"/>
          <p:nvPr/>
        </p:nvSpPr>
        <p:spPr>
          <a:xfrm>
            <a:off x="2575441" y="7505870"/>
            <a:ext cx="1064201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Neutron Star     S/A </a:t>
            </a:r>
            <a:r>
              <a:rPr kumimoji="0" lang="de-DE" sz="3200" b="0" i="0" u="none" strike="noStrike" cap="none" spc="0" normalizeH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&gt;</a:t>
            </a:r>
            <a:r>
              <a:rPr lang="de-DE" sz="3200" baseline="0" dirty="0">
                <a:solidFill>
                  <a:srgbClr val="0070C0"/>
                </a:solidFill>
              </a:rPr>
              <a:t> 2,</a:t>
            </a: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kumimoji="0" lang="de-DE" sz="3200" b="0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increases</a:t>
            </a: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kumimoji="0" lang="de-DE" sz="3200" b="0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with</a:t>
            </a: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NS </a:t>
            </a:r>
            <a:r>
              <a:rPr kumimoji="0" lang="de-DE" sz="3200" b="0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mass</a:t>
            </a:r>
            <a:r>
              <a: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rgbClr val="0070C0"/>
                </a:solidFill>
              </a:rPr>
              <a:t>GSI/FAIR          S/A &gt; 2, </a:t>
            </a:r>
            <a:r>
              <a:rPr lang="de-DE" sz="3200" dirty="0" err="1">
                <a:solidFill>
                  <a:srgbClr val="0070C0"/>
                </a:solidFill>
              </a:rPr>
              <a:t>increases</a:t>
            </a:r>
            <a:r>
              <a:rPr lang="de-DE" sz="3200" dirty="0">
                <a:solidFill>
                  <a:srgbClr val="0070C0"/>
                </a:solidFill>
              </a:rPr>
              <a:t> </a:t>
            </a:r>
            <a:r>
              <a:rPr lang="de-DE" sz="3200" dirty="0" err="1">
                <a:solidFill>
                  <a:srgbClr val="0070C0"/>
                </a:solidFill>
              </a:rPr>
              <a:t>with</a:t>
            </a:r>
            <a:r>
              <a:rPr lang="de-DE" sz="3200" dirty="0">
                <a:solidFill>
                  <a:srgbClr val="0070C0"/>
                </a:solidFill>
              </a:rPr>
              <a:t> E_LAB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dirty="0">
                <a:solidFill>
                  <a:srgbClr val="0070C0"/>
                </a:solidFill>
              </a:rPr>
              <a:t>Tune   </a:t>
            </a:r>
            <a:r>
              <a:rPr lang="de-DE" sz="3600" b="1" dirty="0">
                <a:solidFill>
                  <a:srgbClr val="FF0000"/>
                </a:solidFill>
              </a:rPr>
              <a:t>Kern-Kern =&gt; Stern-Stern </a:t>
            </a:r>
            <a:r>
              <a:rPr lang="de-DE" sz="3600" b="1" dirty="0" err="1">
                <a:solidFill>
                  <a:srgbClr val="FF0000"/>
                </a:solidFill>
              </a:rPr>
              <a:t>EoS</a:t>
            </a:r>
            <a:r>
              <a:rPr lang="de-DE" sz="3600" b="1" dirty="0">
                <a:solidFill>
                  <a:srgbClr val="FF0000"/>
                </a:solidFill>
              </a:rPr>
              <a:t> in </a:t>
            </a:r>
            <a:r>
              <a:rPr lang="de-DE" sz="3600" b="1" dirty="0" err="1">
                <a:solidFill>
                  <a:srgbClr val="FF0000"/>
                </a:solidFill>
              </a:rPr>
              <a:t>the</a:t>
            </a:r>
            <a:r>
              <a:rPr lang="de-DE" sz="3600" b="1" dirty="0">
                <a:solidFill>
                  <a:srgbClr val="FF0000"/>
                </a:solidFill>
              </a:rPr>
              <a:t> LAB!</a:t>
            </a:r>
            <a:endParaRPr kumimoji="0" lang="de-DE" sz="3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765B90-4203-4016-951F-713C0EDDE597}"/>
              </a:ext>
            </a:extLst>
          </p:cNvPr>
          <p:cNvSpPr txBox="1"/>
          <p:nvPr/>
        </p:nvSpPr>
        <p:spPr>
          <a:xfrm>
            <a:off x="262266" y="9097010"/>
            <a:ext cx="1282402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E.Most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lang="de-DE" sz="3600" dirty="0" err="1"/>
              <a:t>A.Motornenko</a:t>
            </a:r>
            <a:r>
              <a:rPr lang="de-DE" sz="3600" dirty="0"/>
              <a:t>, J. Steinheimer, L. </a:t>
            </a:r>
            <a:r>
              <a:rPr lang="de-DE" sz="3600" dirty="0" err="1"/>
              <a:t>Rezzolla</a:t>
            </a:r>
            <a:r>
              <a:rPr lang="de-DE" sz="3600" dirty="0"/>
              <a:t>, </a:t>
            </a:r>
            <a:r>
              <a:rPr lang="de-DE" sz="3600" dirty="0" err="1"/>
              <a:t>H.St</a:t>
            </a:r>
            <a:r>
              <a:rPr lang="de-DE" sz="3600" dirty="0"/>
              <a:t>., PLB</a:t>
            </a:r>
            <a:endParaRPr kumimoji="0" lang="de-DE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5549938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Shape 2194"/>
          <p:cNvSpPr>
            <a:spLocks noGrp="1"/>
          </p:cNvSpPr>
          <p:nvPr>
            <p:ph type="title"/>
          </p:nvPr>
        </p:nvSpPr>
        <p:spPr>
          <a:xfrm>
            <a:off x="416352" y="-327252"/>
            <a:ext cx="13227320" cy="14139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sz="4000" dirty="0"/>
              <a:t>Where it’s hot and dense in neutron star mergers</a:t>
            </a:r>
            <a:r>
              <a:rPr lang="de-DE" sz="4000" dirty="0"/>
              <a:t> and HIC</a:t>
            </a:r>
            <a:endParaRPr sz="4000" dirty="0"/>
          </a:p>
        </p:txBody>
      </p:sp>
      <p:pic>
        <p:nvPicPr>
          <p:cNvPr id="2195" name="image232.png"/>
          <p:cNvPicPr>
            <a:picLocks noChangeAspect="1"/>
          </p:cNvPicPr>
          <p:nvPr/>
        </p:nvPicPr>
        <p:blipFill>
          <a:blip r:embed="rId2"/>
          <a:srcRect l="1367" r="1366"/>
          <a:stretch>
            <a:fillRect/>
          </a:stretch>
        </p:blipFill>
        <p:spPr>
          <a:xfrm>
            <a:off x="236950" y="1104145"/>
            <a:ext cx="12669889" cy="8638714"/>
          </a:xfrm>
          <a:prstGeom prst="rect">
            <a:avLst/>
          </a:prstGeom>
          <a:ln w="88900">
            <a:miter lim="400000"/>
          </a:ln>
        </p:spPr>
      </p:pic>
      <p:sp>
        <p:nvSpPr>
          <p:cNvPr id="2196" name="Shape 2196"/>
          <p:cNvSpPr>
            <a:spLocks noGrp="1"/>
          </p:cNvSpPr>
          <p:nvPr>
            <p:ph type="body" sz="quarter" idx="1"/>
          </p:nvPr>
        </p:nvSpPr>
        <p:spPr>
          <a:xfrm>
            <a:off x="230236" y="746174"/>
            <a:ext cx="13863523" cy="607777"/>
          </a:xfrm>
          <a:prstGeom prst="rect">
            <a:avLst/>
          </a:prstGeom>
        </p:spPr>
        <p:txBody>
          <a:bodyPr/>
          <a:lstStyle/>
          <a:p>
            <a:pPr marL="359833" indent="-359833">
              <a:lnSpc>
                <a:spcPct val="80000"/>
              </a:lnSpc>
              <a:buSzPts val="3000"/>
              <a:defRPr sz="3000" b="1"/>
            </a:pPr>
            <a:r>
              <a:t>Separation</a:t>
            </a:r>
            <a:r>
              <a:rPr sz="2700" b="0"/>
              <a:t> of </a:t>
            </a:r>
            <a:r>
              <a:rPr sz="2700">
                <a:solidFill>
                  <a:srgbClr val="FF2600"/>
                </a:solidFill>
              </a:rPr>
              <a:t>hot</a:t>
            </a:r>
            <a:r>
              <a:rPr sz="2700" b="0">
                <a:solidFill>
                  <a:srgbClr val="FF2600"/>
                </a:solidFill>
              </a:rPr>
              <a:t> hadronic </a:t>
            </a:r>
            <a:r>
              <a:rPr sz="2700">
                <a:solidFill>
                  <a:srgbClr val="FF2600"/>
                </a:solidFill>
              </a:rPr>
              <a:t>corona</a:t>
            </a:r>
            <a:r>
              <a:rPr sz="2700" b="0"/>
              <a:t> and </a:t>
            </a:r>
            <a:r>
              <a:rPr sz="2700" i="1">
                <a:solidFill>
                  <a:srgbClr val="0433FF"/>
                </a:solidFill>
              </a:rPr>
              <a:t>dense, cold quark matter core</a:t>
            </a:r>
          </a:p>
        </p:txBody>
      </p:sp>
      <p:sp>
        <p:nvSpPr>
          <p:cNvPr id="2197" name="Shape 2197"/>
          <p:cNvSpPr/>
          <p:nvPr/>
        </p:nvSpPr>
        <p:spPr>
          <a:xfrm>
            <a:off x="5694488" y="2700366"/>
            <a:ext cx="5703464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23850" indent="-323850" defTabSz="1300480">
              <a:lnSpc>
                <a:spcPct val="80000"/>
              </a:lnSpc>
              <a:buClr>
                <a:srgbClr val="000000"/>
              </a:buClr>
              <a:buSzPts val="2600"/>
              <a:buFont typeface="Arial"/>
              <a:buChar char="•"/>
              <a:defRPr sz="2600" i="1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Heavy ion </a:t>
            </a:r>
            <a:r>
              <a:rPr b="1"/>
              <a:t>Collisions GSI  +   FAiR    </a:t>
            </a:r>
            <a:r>
              <a:t>  same environment</a:t>
            </a:r>
            <a:r>
              <a:rPr sz="2400" b="1">
                <a:solidFill>
                  <a:srgbClr val="FF40FF"/>
                </a:solidFill>
              </a:rPr>
              <a:t> </a:t>
            </a:r>
            <a:r>
              <a:t>as </a:t>
            </a:r>
          </a:p>
          <a:p>
            <a:pPr marL="323850" indent="-323850" defTabSz="1300480">
              <a:lnSpc>
                <a:spcPct val="80000"/>
              </a:lnSpc>
              <a:buClr>
                <a:srgbClr val="000000"/>
              </a:buClr>
              <a:buSzPts val="2600"/>
              <a:buFont typeface="Arial"/>
              <a:buChar char="•"/>
              <a:defRPr sz="2600" i="1">
                <a:solidFill>
                  <a:srgbClr val="0433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Bin. Neutron Star mergers</a:t>
            </a:r>
            <a:endParaRPr sz="2400" b="1">
              <a:solidFill>
                <a:srgbClr val="FF2600"/>
              </a:solidFill>
            </a:endParaRPr>
          </a:p>
          <a:p>
            <a:pPr marL="323850" indent="-323850" defTabSz="1300480">
              <a:lnSpc>
                <a:spcPct val="80000"/>
              </a:lnSpc>
              <a:buClr>
                <a:srgbClr val="000000"/>
              </a:buClr>
              <a:buSzPts val="2400"/>
              <a:buFont typeface="Arial"/>
              <a:buChar char="•"/>
              <a:defRPr sz="2400" b="1" i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</p:txBody>
      </p:sp>
      <p:pic>
        <p:nvPicPr>
          <p:cNvPr id="2198" name="image2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44937">
            <a:off x="6356522" y="4069753"/>
            <a:ext cx="6361187" cy="332935"/>
          </a:xfrm>
          <a:prstGeom prst="rect">
            <a:avLst/>
          </a:prstGeom>
          <a:ln w="88900">
            <a:miter lim="400000"/>
          </a:ln>
        </p:spPr>
      </p:pic>
      <p:pic>
        <p:nvPicPr>
          <p:cNvPr id="2199" name="image2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99297">
            <a:off x="2262314" y="2072633"/>
            <a:ext cx="2119826" cy="332935"/>
          </a:xfrm>
          <a:prstGeom prst="rect">
            <a:avLst/>
          </a:prstGeom>
          <a:ln w="88900">
            <a:miter lim="400000"/>
          </a:ln>
        </p:spPr>
      </p:pic>
      <p:pic>
        <p:nvPicPr>
          <p:cNvPr id="2200" name="image23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24254">
            <a:off x="4422094" y="3311873"/>
            <a:ext cx="3378740" cy="332935"/>
          </a:xfrm>
          <a:prstGeom prst="rect">
            <a:avLst/>
          </a:prstGeom>
          <a:ln w="88900">
            <a:miter lim="400000"/>
          </a:ln>
        </p:spPr>
      </p:pic>
      <p:pic>
        <p:nvPicPr>
          <p:cNvPr id="2201" name="image23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500000">
            <a:off x="4313561" y="4189090"/>
            <a:ext cx="2453501" cy="34063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02" name="image23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47818">
            <a:off x="4172770" y="5142064"/>
            <a:ext cx="2320711" cy="332936"/>
          </a:xfrm>
          <a:prstGeom prst="rect">
            <a:avLst/>
          </a:prstGeom>
          <a:ln w="88900">
            <a:miter lim="400000"/>
          </a:ln>
        </p:spPr>
      </p:pic>
      <p:pic>
        <p:nvPicPr>
          <p:cNvPr id="2203" name="image23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794825">
            <a:off x="2935116" y="4109580"/>
            <a:ext cx="4334714" cy="332936"/>
          </a:xfrm>
          <a:prstGeom prst="rect">
            <a:avLst/>
          </a:prstGeom>
          <a:ln w="88900">
            <a:miter lim="400000"/>
          </a:ln>
        </p:spPr>
      </p:pic>
      <p:sp>
        <p:nvSpPr>
          <p:cNvPr id="2204" name="Shape 22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3933"/>
            <a:ext cx="9637915" cy="6380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" y="419100"/>
            <a:ext cx="9537700" cy="624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993775" y="-4264"/>
            <a:ext cx="118332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0" algn="l"/>
              </a:tabLst>
            </a:pPr>
            <a:r>
              <a:rPr spc="-85" dirty="0"/>
              <a:t>Light-Flash</a:t>
            </a:r>
            <a:r>
              <a:rPr spc="15" dirty="0"/>
              <a:t> </a:t>
            </a:r>
            <a:r>
              <a:rPr spc="-90" dirty="0"/>
              <a:t>signals	</a:t>
            </a:r>
            <a:r>
              <a:rPr spc="-100" dirty="0"/>
              <a:t>Creation </a:t>
            </a:r>
            <a:r>
              <a:rPr spc="-45" dirty="0"/>
              <a:t>of </a:t>
            </a:r>
            <a:r>
              <a:rPr spc="-35" dirty="0"/>
              <a:t>new</a:t>
            </a:r>
            <a:r>
              <a:rPr spc="95" dirty="0"/>
              <a:t> </a:t>
            </a:r>
            <a:r>
              <a:rPr spc="-65" dirty="0"/>
              <a:t>Elements</a:t>
            </a:r>
          </a:p>
        </p:txBody>
      </p:sp>
      <p:sp>
        <p:nvSpPr>
          <p:cNvPr id="5" name="object 5"/>
          <p:cNvSpPr/>
          <p:nvPr/>
        </p:nvSpPr>
        <p:spPr>
          <a:xfrm>
            <a:off x="8665321" y="6940953"/>
            <a:ext cx="476884" cy="2631440"/>
          </a:xfrm>
          <a:custGeom>
            <a:avLst/>
            <a:gdLst/>
            <a:ahLst/>
            <a:cxnLst/>
            <a:rect l="l" t="t" r="r" b="b"/>
            <a:pathLst>
              <a:path w="476884" h="2631440">
                <a:moveTo>
                  <a:pt x="0" y="2631440"/>
                </a:moveTo>
                <a:lnTo>
                  <a:pt x="476658" y="2631440"/>
                </a:lnTo>
                <a:lnTo>
                  <a:pt x="476658" y="0"/>
                </a:lnTo>
                <a:lnTo>
                  <a:pt x="0" y="0"/>
                </a:lnTo>
                <a:lnTo>
                  <a:pt x="0" y="26314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00" y="6991225"/>
            <a:ext cx="8539480" cy="2540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90"/>
              </a:lnSpc>
              <a:tabLst>
                <a:tab pos="941069" algn="l"/>
              </a:tabLst>
            </a:pPr>
            <a:r>
              <a:rPr sz="4400" spc="-65" dirty="0">
                <a:solidFill>
                  <a:srgbClr val="FFC000"/>
                </a:solidFill>
                <a:latin typeface="Gill Sans MT"/>
                <a:cs typeface="Gill Sans MT"/>
              </a:rPr>
              <a:t>Die	</a:t>
            </a:r>
            <a:r>
              <a:rPr sz="4400" spc="-85" dirty="0">
                <a:solidFill>
                  <a:srgbClr val="FFC000"/>
                </a:solidFill>
                <a:latin typeface="Gill Sans MT"/>
                <a:cs typeface="Gill Sans MT"/>
              </a:rPr>
              <a:t>Neutronenstern</a:t>
            </a:r>
            <a:r>
              <a:rPr sz="4400" spc="-10" dirty="0">
                <a:solidFill>
                  <a:srgbClr val="FFC000"/>
                </a:solidFill>
                <a:latin typeface="Gill Sans MT"/>
                <a:cs typeface="Gill Sans MT"/>
              </a:rPr>
              <a:t> </a:t>
            </a:r>
            <a:r>
              <a:rPr sz="4400" spc="-155" dirty="0">
                <a:solidFill>
                  <a:srgbClr val="FFC000"/>
                </a:solidFill>
                <a:latin typeface="Gill Sans MT"/>
                <a:cs typeface="Gill Sans MT"/>
              </a:rPr>
              <a:t>Kollision</a:t>
            </a:r>
            <a:endParaRPr sz="4400">
              <a:latin typeface="Gill Sans MT"/>
              <a:cs typeface="Gill Sans MT"/>
            </a:endParaRPr>
          </a:p>
          <a:p>
            <a:pPr marR="504190">
              <a:lnSpc>
                <a:spcPts val="5000"/>
              </a:lnSpc>
              <a:spcBef>
                <a:spcPts val="259"/>
              </a:spcBef>
              <a:tabLst>
                <a:tab pos="1643380" algn="l"/>
                <a:tab pos="2456180" algn="l"/>
              </a:tabLst>
            </a:pPr>
            <a:r>
              <a:rPr sz="4400" spc="-20" dirty="0">
                <a:solidFill>
                  <a:srgbClr val="FFC000"/>
                </a:solidFill>
                <a:latin typeface="Gill Sans MT"/>
                <a:cs typeface="Gill Sans MT"/>
              </a:rPr>
              <a:t>GW170817 </a:t>
            </a:r>
            <a:r>
              <a:rPr sz="4400" spc="-80" dirty="0">
                <a:solidFill>
                  <a:srgbClr val="FFC000"/>
                </a:solidFill>
                <a:latin typeface="Gill Sans MT"/>
                <a:cs typeface="Gill Sans MT"/>
              </a:rPr>
              <a:t>erzeugte </a:t>
            </a:r>
            <a:r>
              <a:rPr sz="4400" spc="-70" dirty="0">
                <a:solidFill>
                  <a:srgbClr val="FFC000"/>
                </a:solidFill>
                <a:latin typeface="Gill Sans MT"/>
                <a:cs typeface="Gill Sans MT"/>
              </a:rPr>
              <a:t>Gold </a:t>
            </a:r>
            <a:r>
              <a:rPr sz="4400" spc="-45" dirty="0">
                <a:solidFill>
                  <a:srgbClr val="FFC000"/>
                </a:solidFill>
                <a:latin typeface="Gill Sans MT"/>
                <a:cs typeface="Gill Sans MT"/>
              </a:rPr>
              <a:t>&amp; </a:t>
            </a:r>
            <a:r>
              <a:rPr sz="4400" spc="-80" dirty="0">
                <a:solidFill>
                  <a:srgbClr val="FFC000"/>
                </a:solidFill>
                <a:latin typeface="Gill Sans MT"/>
                <a:cs typeface="Gill Sans MT"/>
              </a:rPr>
              <a:t>Platin </a:t>
            </a:r>
            <a:r>
              <a:rPr sz="4400" spc="-190" dirty="0">
                <a:solidFill>
                  <a:srgbClr val="FFC000"/>
                </a:solidFill>
                <a:latin typeface="Gill Sans MT"/>
                <a:cs typeface="Gill Sans MT"/>
              </a:rPr>
              <a:t>:  </a:t>
            </a:r>
            <a:r>
              <a:rPr sz="4400" dirty="0">
                <a:solidFill>
                  <a:srgbClr val="FFC000"/>
                </a:solidFill>
                <a:latin typeface="Gill Sans MT"/>
                <a:cs typeface="Gill Sans MT"/>
              </a:rPr>
              <a:t>10</a:t>
            </a:r>
            <a:r>
              <a:rPr sz="4400" spc="-5" dirty="0">
                <a:solidFill>
                  <a:srgbClr val="FFC000"/>
                </a:solidFill>
                <a:latin typeface="Gill Sans MT"/>
                <a:cs typeface="Gill Sans MT"/>
              </a:rPr>
              <a:t> </a:t>
            </a:r>
            <a:r>
              <a:rPr sz="4400" spc="-50" dirty="0">
                <a:solidFill>
                  <a:srgbClr val="FFC000"/>
                </a:solidFill>
                <a:latin typeface="Gill Sans MT"/>
                <a:cs typeface="Gill Sans MT"/>
              </a:rPr>
              <a:t>mal	die	</a:t>
            </a:r>
            <a:r>
              <a:rPr sz="4400" spc="-55" dirty="0">
                <a:solidFill>
                  <a:srgbClr val="FFC000"/>
                </a:solidFill>
                <a:latin typeface="Gill Sans MT"/>
                <a:cs typeface="Gill Sans MT"/>
              </a:rPr>
              <a:t>Masse </a:t>
            </a:r>
            <a:r>
              <a:rPr sz="4400" spc="-95" dirty="0">
                <a:solidFill>
                  <a:srgbClr val="FFC000"/>
                </a:solidFill>
                <a:latin typeface="Gill Sans MT"/>
                <a:cs typeface="Gill Sans MT"/>
              </a:rPr>
              <a:t>der</a:t>
            </a:r>
            <a:r>
              <a:rPr sz="4400" spc="35" dirty="0">
                <a:solidFill>
                  <a:srgbClr val="FFC000"/>
                </a:solidFill>
                <a:latin typeface="Gill Sans MT"/>
                <a:cs typeface="Gill Sans MT"/>
              </a:rPr>
              <a:t> </a:t>
            </a:r>
            <a:r>
              <a:rPr sz="4400" spc="-150" dirty="0">
                <a:solidFill>
                  <a:srgbClr val="FFC000"/>
                </a:solidFill>
                <a:latin typeface="Gill Sans MT"/>
                <a:cs typeface="Gill Sans MT"/>
              </a:rPr>
              <a:t>Erde!</a:t>
            </a:r>
            <a:endParaRPr sz="4400">
              <a:latin typeface="Gill Sans MT"/>
              <a:cs typeface="Gill Sans MT"/>
            </a:endParaRPr>
          </a:p>
          <a:p>
            <a:pPr>
              <a:lnSpc>
                <a:spcPts val="4880"/>
              </a:lnSpc>
              <a:tabLst>
                <a:tab pos="1021715" algn="l"/>
                <a:tab pos="2038985" algn="l"/>
                <a:tab pos="5187315" algn="l"/>
                <a:tab pos="8439785" algn="l"/>
              </a:tabLst>
            </a:pPr>
            <a:r>
              <a:rPr sz="4400" spc="-50" dirty="0">
                <a:solidFill>
                  <a:srgbClr val="FFC000"/>
                </a:solidFill>
                <a:latin typeface="Gill Sans MT"/>
                <a:cs typeface="Gill Sans MT"/>
              </a:rPr>
              <a:t>W</a:t>
            </a:r>
            <a:r>
              <a:rPr sz="4400" spc="-210" dirty="0">
                <a:solidFill>
                  <a:srgbClr val="FFC000"/>
                </a:solidFill>
                <a:latin typeface="Gill Sans MT"/>
                <a:cs typeface="Gill Sans MT"/>
              </a:rPr>
              <a:t>ir	</a:t>
            </a:r>
            <a:r>
              <a:rPr sz="4400" spc="-110" dirty="0">
                <a:solidFill>
                  <a:srgbClr val="FFC000"/>
                </a:solidFill>
                <a:latin typeface="Gill Sans MT"/>
                <a:cs typeface="Gill Sans MT"/>
              </a:rPr>
              <a:t>sind	</a:t>
            </a:r>
            <a:r>
              <a:rPr sz="4400" spc="-15" dirty="0">
                <a:solidFill>
                  <a:srgbClr val="FFC000"/>
                </a:solidFill>
                <a:latin typeface="Gill Sans MT"/>
                <a:cs typeface="Gill Sans MT"/>
              </a:rPr>
              <a:t>(Neu</a:t>
            </a:r>
            <a:r>
              <a:rPr sz="4400" spc="-140" dirty="0">
                <a:solidFill>
                  <a:srgbClr val="FFC000"/>
                </a:solidFill>
                <a:latin typeface="Gill Sans MT"/>
                <a:cs typeface="Gill Sans MT"/>
              </a:rPr>
              <a:t>t</a:t>
            </a:r>
            <a:r>
              <a:rPr sz="4400" spc="-125" dirty="0">
                <a:solidFill>
                  <a:srgbClr val="FFC000"/>
                </a:solidFill>
                <a:latin typeface="Gill Sans MT"/>
                <a:cs typeface="Gill Sans MT"/>
              </a:rPr>
              <a:t>ron</a:t>
            </a:r>
            <a:r>
              <a:rPr sz="4400" spc="-25" dirty="0">
                <a:solidFill>
                  <a:srgbClr val="FFC000"/>
                </a:solidFill>
                <a:latin typeface="Gill Sans MT"/>
                <a:cs typeface="Gill Sans MT"/>
              </a:rPr>
              <a:t>en</a:t>
            </a:r>
            <a:r>
              <a:rPr sz="4400" spc="-5" dirty="0">
                <a:solidFill>
                  <a:srgbClr val="FFC000"/>
                </a:solidFill>
                <a:latin typeface="Gill Sans MT"/>
                <a:cs typeface="Gill Sans MT"/>
              </a:rPr>
              <a:t>-)	</a:t>
            </a:r>
            <a:r>
              <a:rPr sz="4400" spc="40" dirty="0">
                <a:solidFill>
                  <a:srgbClr val="FFC000"/>
                </a:solidFill>
                <a:latin typeface="Gill Sans MT"/>
                <a:cs typeface="Gill Sans MT"/>
              </a:rPr>
              <a:t>S</a:t>
            </a:r>
            <a:r>
              <a:rPr sz="4400" spc="-140" dirty="0">
                <a:solidFill>
                  <a:srgbClr val="FFC000"/>
                </a:solidFill>
                <a:latin typeface="Gill Sans MT"/>
                <a:cs typeface="Gill Sans MT"/>
              </a:rPr>
              <a:t>t</a:t>
            </a:r>
            <a:r>
              <a:rPr sz="4400" spc="-155" dirty="0">
                <a:solidFill>
                  <a:srgbClr val="FFC000"/>
                </a:solidFill>
                <a:latin typeface="Gill Sans MT"/>
                <a:cs typeface="Gill Sans MT"/>
              </a:rPr>
              <a:t>e</a:t>
            </a:r>
            <a:r>
              <a:rPr sz="4400" spc="-25" dirty="0">
                <a:solidFill>
                  <a:srgbClr val="FFC000"/>
                </a:solidFill>
                <a:latin typeface="Gill Sans MT"/>
                <a:cs typeface="Gill Sans MT"/>
              </a:rPr>
              <a:t>r</a:t>
            </a:r>
            <a:r>
              <a:rPr sz="4400" spc="-50" dirty="0">
                <a:solidFill>
                  <a:srgbClr val="FFC000"/>
                </a:solidFill>
                <a:latin typeface="Gill Sans MT"/>
                <a:cs typeface="Gill Sans MT"/>
              </a:rPr>
              <a:t>n</a:t>
            </a:r>
            <a:r>
              <a:rPr sz="4400" spc="-25" dirty="0">
                <a:solidFill>
                  <a:srgbClr val="FFC000"/>
                </a:solidFill>
                <a:latin typeface="Gill Sans MT"/>
                <a:cs typeface="Gill Sans MT"/>
              </a:rPr>
              <a:t>en</a:t>
            </a:r>
            <a:r>
              <a:rPr sz="4400" dirty="0">
                <a:solidFill>
                  <a:srgbClr val="FFC000"/>
                </a:solidFill>
                <a:latin typeface="Gill Sans MT"/>
                <a:cs typeface="Gill Sans MT"/>
              </a:rPr>
              <a:t> </a:t>
            </a:r>
            <a:r>
              <a:rPr sz="4400" spc="40" dirty="0">
                <a:solidFill>
                  <a:srgbClr val="FFC000"/>
                </a:solidFill>
                <a:latin typeface="Gill Sans MT"/>
                <a:cs typeface="Gill Sans MT"/>
              </a:rPr>
              <a:t>S</a:t>
            </a:r>
            <a:r>
              <a:rPr sz="4400" spc="-140" dirty="0">
                <a:solidFill>
                  <a:srgbClr val="FFC000"/>
                </a:solidFill>
                <a:latin typeface="Gill Sans MT"/>
                <a:cs typeface="Gill Sans MT"/>
              </a:rPr>
              <a:t>t</a:t>
            </a:r>
            <a:r>
              <a:rPr sz="4400" dirty="0">
                <a:solidFill>
                  <a:srgbClr val="FFC000"/>
                </a:solidFill>
                <a:latin typeface="Gill Sans MT"/>
                <a:cs typeface="Gill Sans MT"/>
              </a:rPr>
              <a:t>a</a:t>
            </a:r>
            <a:r>
              <a:rPr sz="4400" spc="-50" dirty="0">
                <a:solidFill>
                  <a:srgbClr val="FFC000"/>
                </a:solidFill>
                <a:latin typeface="Gill Sans MT"/>
                <a:cs typeface="Gill Sans MT"/>
              </a:rPr>
              <a:t>u</a:t>
            </a:r>
            <a:r>
              <a:rPr sz="4400" spc="40" dirty="0">
                <a:solidFill>
                  <a:srgbClr val="FFC000"/>
                </a:solidFill>
                <a:latin typeface="Gill Sans MT"/>
                <a:cs typeface="Gill Sans MT"/>
              </a:rPr>
              <a:t>b</a:t>
            </a:r>
            <a:r>
              <a:rPr sz="4400" dirty="0">
                <a:solidFill>
                  <a:srgbClr val="FFC000"/>
                </a:solidFill>
                <a:latin typeface="Gill Sans MT"/>
                <a:cs typeface="Gill Sans MT"/>
              </a:rPr>
              <a:t>	</a:t>
            </a:r>
            <a:r>
              <a:rPr sz="4400" spc="-415" dirty="0">
                <a:solidFill>
                  <a:srgbClr val="FFC000"/>
                </a:solidFill>
                <a:latin typeface="Gill Sans MT"/>
                <a:cs typeface="Gill Sans MT"/>
              </a:rPr>
              <a:t>!</a:t>
            </a:r>
            <a:endParaRPr sz="44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77400" y="1"/>
            <a:ext cx="3289300" cy="6228628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95910">
              <a:lnSpc>
                <a:spcPct val="100000"/>
              </a:lnSpc>
              <a:spcBef>
                <a:spcPts val="570"/>
              </a:spcBef>
            </a:pPr>
            <a:r>
              <a:rPr sz="3000" spc="-80" dirty="0">
                <a:latin typeface="Gill Sans MT"/>
                <a:cs typeface="Gill Sans MT"/>
              </a:rPr>
              <a:t>Bovard, </a:t>
            </a:r>
            <a:r>
              <a:rPr sz="3000" spc="-50" dirty="0">
                <a:latin typeface="Gill Sans MT"/>
                <a:cs typeface="Gill Sans MT"/>
              </a:rPr>
              <a:t>et </a:t>
            </a:r>
            <a:r>
              <a:rPr sz="3000" spc="-75" dirty="0">
                <a:latin typeface="Gill Sans MT"/>
                <a:cs typeface="Gill Sans MT"/>
              </a:rPr>
              <a:t>al.</a:t>
            </a:r>
            <a:r>
              <a:rPr sz="3000" spc="-415" dirty="0">
                <a:latin typeface="Gill Sans MT"/>
                <a:cs typeface="Gill Sans MT"/>
              </a:rPr>
              <a:t> </a:t>
            </a:r>
            <a:r>
              <a:rPr sz="3000" dirty="0">
                <a:latin typeface="Gill Sans MT"/>
                <a:cs typeface="Gill Sans MT"/>
              </a:rPr>
              <a:t>2017</a:t>
            </a:r>
          </a:p>
          <a:p>
            <a:pPr marL="12700" marR="5080">
              <a:lnSpc>
                <a:spcPts val="4300"/>
              </a:lnSpc>
              <a:spcBef>
                <a:spcPts val="960"/>
              </a:spcBef>
              <a:tabLst>
                <a:tab pos="1443990" algn="l"/>
                <a:tab pos="2303780" algn="l"/>
              </a:tabLst>
            </a:pPr>
            <a:r>
              <a:rPr sz="3800" spc="-75" dirty="0">
                <a:solidFill>
                  <a:srgbClr val="3333FF"/>
                </a:solidFill>
                <a:latin typeface="Gill Sans MT"/>
                <a:cs typeface="Gill Sans MT"/>
              </a:rPr>
              <a:t>Relative  </a:t>
            </a:r>
            <a:r>
              <a:rPr sz="3800" spc="-25" dirty="0">
                <a:solidFill>
                  <a:srgbClr val="3333FF"/>
                </a:solidFill>
                <a:latin typeface="Gill Sans MT"/>
                <a:cs typeface="Gill Sans MT"/>
              </a:rPr>
              <a:t>Abundance	</a:t>
            </a:r>
            <a:r>
              <a:rPr sz="3800" spc="-40" dirty="0">
                <a:solidFill>
                  <a:srgbClr val="3333FF"/>
                </a:solidFill>
                <a:latin typeface="Gill Sans MT"/>
                <a:cs typeface="Gill Sans MT"/>
              </a:rPr>
              <a:t>of  </a:t>
            </a:r>
            <a:r>
              <a:rPr sz="3800" spc="-75" dirty="0">
                <a:solidFill>
                  <a:srgbClr val="3333FF"/>
                </a:solidFill>
                <a:latin typeface="Gill Sans MT"/>
                <a:cs typeface="Gill Sans MT"/>
              </a:rPr>
              <a:t>cosmic</a:t>
            </a:r>
            <a:r>
              <a:rPr sz="3800" dirty="0">
                <a:solidFill>
                  <a:srgbClr val="3333FF"/>
                </a:solidFill>
                <a:latin typeface="Gill Sans MT"/>
                <a:cs typeface="Gill Sans MT"/>
              </a:rPr>
              <a:t>	</a:t>
            </a:r>
            <a:r>
              <a:rPr sz="3800" spc="-30" dirty="0">
                <a:solidFill>
                  <a:srgbClr val="3333FF"/>
                </a:solidFill>
                <a:latin typeface="Gill Sans MT"/>
                <a:cs typeface="Gill Sans MT"/>
              </a:rPr>
              <a:t>elemen</a:t>
            </a:r>
            <a:r>
              <a:rPr sz="3800" spc="-120" dirty="0">
                <a:solidFill>
                  <a:srgbClr val="3333FF"/>
                </a:solidFill>
                <a:latin typeface="Gill Sans MT"/>
                <a:cs typeface="Gill Sans MT"/>
              </a:rPr>
              <a:t>ts</a:t>
            </a:r>
            <a:endParaRPr sz="3800" dirty="0">
              <a:latin typeface="Gill Sans MT"/>
              <a:cs typeface="Gill Sans MT"/>
            </a:endParaRPr>
          </a:p>
          <a:p>
            <a:pPr marL="393700" indent="-378460">
              <a:lnSpc>
                <a:spcPts val="4070"/>
              </a:lnSpc>
              <a:buChar char="-"/>
              <a:tabLst>
                <a:tab pos="393065" algn="l"/>
                <a:tab pos="393700" algn="l"/>
              </a:tabLst>
            </a:pPr>
            <a:r>
              <a:rPr sz="3800" spc="-65" dirty="0">
                <a:solidFill>
                  <a:srgbClr val="3333FF"/>
                </a:solidFill>
                <a:latin typeface="Gill Sans MT"/>
                <a:cs typeface="Gill Sans MT"/>
              </a:rPr>
              <a:t>Simulation</a:t>
            </a:r>
            <a:r>
              <a:rPr sz="3800" spc="-25" dirty="0">
                <a:solidFill>
                  <a:srgbClr val="3333FF"/>
                </a:solidFill>
                <a:latin typeface="Gill Sans MT"/>
                <a:cs typeface="Gill Sans MT"/>
              </a:rPr>
              <a:t> </a:t>
            </a:r>
            <a:r>
              <a:rPr sz="3800" spc="-110" dirty="0">
                <a:solidFill>
                  <a:srgbClr val="3333FF"/>
                </a:solidFill>
                <a:latin typeface="Gill Sans MT"/>
                <a:cs typeface="Gill Sans MT"/>
              </a:rPr>
              <a:t>vs.</a:t>
            </a:r>
            <a:endParaRPr sz="3800" dirty="0">
              <a:latin typeface="Gill Sans MT"/>
              <a:cs typeface="Gill Sans MT"/>
            </a:endParaRPr>
          </a:p>
          <a:p>
            <a:pPr marL="393700">
              <a:lnSpc>
                <a:spcPts val="4300"/>
              </a:lnSpc>
            </a:pPr>
            <a:r>
              <a:rPr sz="3800" spc="-40" dirty="0">
                <a:solidFill>
                  <a:srgbClr val="3333FF"/>
                </a:solidFill>
                <a:latin typeface="Gill Sans MT"/>
                <a:cs typeface="Gill Sans MT"/>
              </a:rPr>
              <a:t>Observation</a:t>
            </a:r>
            <a:endParaRPr sz="3800" dirty="0">
              <a:latin typeface="Gill Sans MT"/>
              <a:cs typeface="Gill Sans MT"/>
            </a:endParaRPr>
          </a:p>
          <a:p>
            <a:pPr marL="12700" marR="167005" indent="2540">
              <a:lnSpc>
                <a:spcPts val="4300"/>
              </a:lnSpc>
              <a:spcBef>
                <a:spcPts val="229"/>
              </a:spcBef>
              <a:buChar char="-"/>
              <a:tabLst>
                <a:tab pos="393065" algn="l"/>
                <a:tab pos="393700" algn="l"/>
              </a:tabLst>
            </a:pPr>
            <a:r>
              <a:rPr sz="3800" spc="-380" dirty="0">
                <a:solidFill>
                  <a:srgbClr val="3333FF"/>
                </a:solidFill>
                <a:latin typeface="Gill Sans MT"/>
                <a:cs typeface="Gill Sans MT"/>
              </a:rPr>
              <a:t>T. </a:t>
            </a:r>
            <a:r>
              <a:rPr sz="3800" spc="-90" dirty="0">
                <a:solidFill>
                  <a:srgbClr val="3333FF"/>
                </a:solidFill>
                <a:latin typeface="Gill Sans MT"/>
                <a:cs typeface="Gill Sans MT"/>
              </a:rPr>
              <a:t>Kodama</a:t>
            </a:r>
            <a:r>
              <a:rPr sz="3800" spc="-385" dirty="0">
                <a:solidFill>
                  <a:srgbClr val="3333FF"/>
                </a:solidFill>
                <a:latin typeface="Gill Sans MT"/>
                <a:cs typeface="Gill Sans MT"/>
              </a:rPr>
              <a:t> </a:t>
            </a:r>
            <a:r>
              <a:rPr sz="3800" spc="-55" dirty="0">
                <a:solidFill>
                  <a:srgbClr val="3333FF"/>
                </a:solidFill>
                <a:latin typeface="Gill Sans MT"/>
                <a:cs typeface="Gill Sans MT"/>
              </a:rPr>
              <a:t>‘77  </a:t>
            </a:r>
            <a:r>
              <a:rPr sz="3800" spc="-20" dirty="0">
                <a:solidFill>
                  <a:srgbClr val="3333FF"/>
                </a:solidFill>
                <a:latin typeface="Gill Sans MT"/>
                <a:cs typeface="Gill Sans MT"/>
              </a:rPr>
              <a:t>GW170817</a:t>
            </a:r>
            <a:endParaRPr sz="3800" dirty="0">
              <a:latin typeface="Gill Sans MT"/>
              <a:cs typeface="Gill Sans MT"/>
            </a:endParaRPr>
          </a:p>
          <a:p>
            <a:pPr marL="12700">
              <a:lnSpc>
                <a:spcPts val="4070"/>
              </a:lnSpc>
              <a:tabLst>
                <a:tab pos="1900555" algn="l"/>
              </a:tabLst>
            </a:pPr>
            <a:r>
              <a:rPr sz="3800" spc="-65" dirty="0">
                <a:solidFill>
                  <a:srgbClr val="3333FF"/>
                </a:solidFill>
                <a:latin typeface="Gill Sans MT"/>
                <a:cs typeface="Gill Sans MT"/>
              </a:rPr>
              <a:t>produces	</a:t>
            </a:r>
            <a:r>
              <a:rPr sz="3800" spc="-100" dirty="0">
                <a:solidFill>
                  <a:srgbClr val="3333FF"/>
                </a:solidFill>
                <a:latin typeface="Gill Sans MT"/>
                <a:cs typeface="Gill Sans MT"/>
              </a:rPr>
              <a:t>lots</a:t>
            </a:r>
            <a:r>
              <a:rPr sz="3800" spc="-60" dirty="0">
                <a:solidFill>
                  <a:srgbClr val="3333FF"/>
                </a:solidFill>
                <a:latin typeface="Gill Sans MT"/>
                <a:cs typeface="Gill Sans MT"/>
              </a:rPr>
              <a:t> </a:t>
            </a:r>
            <a:r>
              <a:rPr sz="3800" spc="-40" dirty="0">
                <a:solidFill>
                  <a:srgbClr val="3333FF"/>
                </a:solidFill>
                <a:latin typeface="Gill Sans MT"/>
                <a:cs typeface="Gill Sans MT"/>
              </a:rPr>
              <a:t>of</a:t>
            </a:r>
            <a:endParaRPr sz="3800" dirty="0">
              <a:latin typeface="Gill Sans MT"/>
              <a:cs typeface="Gill Sans MT"/>
            </a:endParaRPr>
          </a:p>
          <a:p>
            <a:pPr marL="12700">
              <a:lnSpc>
                <a:spcPts val="4790"/>
              </a:lnSpc>
            </a:pPr>
            <a:r>
              <a:rPr sz="4200" spc="-90" dirty="0">
                <a:solidFill>
                  <a:srgbClr val="FF370D"/>
                </a:solidFill>
                <a:latin typeface="Gill Sans MT"/>
                <a:cs typeface="Gill Sans MT"/>
              </a:rPr>
              <a:t>Gold,</a:t>
            </a:r>
            <a:r>
              <a:rPr sz="4200" spc="-409" dirty="0">
                <a:solidFill>
                  <a:srgbClr val="FF370D"/>
                </a:solidFill>
                <a:latin typeface="Gill Sans MT"/>
                <a:cs typeface="Gill Sans MT"/>
              </a:rPr>
              <a:t> </a:t>
            </a:r>
            <a:r>
              <a:rPr sz="4200" spc="-80" dirty="0">
                <a:solidFill>
                  <a:srgbClr val="FF370D"/>
                </a:solidFill>
                <a:latin typeface="Gill Sans MT"/>
                <a:cs typeface="Gill Sans MT"/>
              </a:rPr>
              <a:t>Platinum:</a:t>
            </a:r>
            <a:endParaRPr sz="4200" dirty="0">
              <a:latin typeface="Gill Sans MT"/>
              <a:cs typeface="Gill Sans MT"/>
            </a:endParaRPr>
          </a:p>
          <a:p>
            <a:pPr marL="12700">
              <a:lnSpc>
                <a:spcPts val="4440"/>
              </a:lnSpc>
            </a:pPr>
            <a:r>
              <a:rPr sz="3800" spc="-30" dirty="0">
                <a:solidFill>
                  <a:srgbClr val="3333FF"/>
                </a:solidFill>
                <a:latin typeface="Gill Sans MT"/>
                <a:cs typeface="Gill Sans MT"/>
              </a:rPr>
              <a:t>10x </a:t>
            </a:r>
            <a:r>
              <a:rPr sz="3800" spc="-45" dirty="0">
                <a:solidFill>
                  <a:srgbClr val="3333FF"/>
                </a:solidFill>
                <a:latin typeface="Gill Sans MT"/>
                <a:cs typeface="Gill Sans MT"/>
              </a:rPr>
              <a:t>M_earth</a:t>
            </a:r>
            <a:r>
              <a:rPr sz="3800" spc="-10" dirty="0">
                <a:solidFill>
                  <a:srgbClr val="3333FF"/>
                </a:solidFill>
                <a:latin typeface="Gill Sans MT"/>
                <a:cs typeface="Gill Sans MT"/>
              </a:rPr>
              <a:t> </a:t>
            </a:r>
            <a:r>
              <a:rPr sz="3800" spc="-360" dirty="0">
                <a:solidFill>
                  <a:srgbClr val="3333FF"/>
                </a:solidFill>
                <a:latin typeface="Gill Sans MT"/>
                <a:cs typeface="Gill Sans MT"/>
              </a:rPr>
              <a:t>!</a:t>
            </a:r>
            <a:endParaRPr sz="3800" dirty="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44345" y="5892853"/>
            <a:ext cx="4560454" cy="3860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36000" y="6228629"/>
            <a:ext cx="4330700" cy="368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65" y="6745373"/>
            <a:ext cx="8644890" cy="2921000"/>
          </a:xfrm>
          <a:custGeom>
            <a:avLst/>
            <a:gdLst/>
            <a:ahLst/>
            <a:cxnLst/>
            <a:rect l="l" t="t" r="r" b="b"/>
            <a:pathLst>
              <a:path w="8644890" h="2921000">
                <a:moveTo>
                  <a:pt x="0" y="0"/>
                </a:moveTo>
                <a:lnTo>
                  <a:pt x="8644856" y="0"/>
                </a:lnTo>
                <a:lnTo>
                  <a:pt x="8644856" y="2920999"/>
                </a:lnTo>
                <a:lnTo>
                  <a:pt x="0" y="2920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3499" y="6722364"/>
            <a:ext cx="8622175" cy="3054682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marR="5080">
              <a:lnSpc>
                <a:spcPts val="11100"/>
              </a:lnSpc>
              <a:spcBef>
                <a:spcPts val="820"/>
              </a:spcBef>
            </a:pPr>
            <a:r>
              <a:rPr lang="de-DE" sz="4800" dirty="0">
                <a:solidFill>
                  <a:srgbClr val="FF9300"/>
                </a:solidFill>
                <a:latin typeface="Lucida Sans"/>
                <a:cs typeface="Lucida Sans"/>
              </a:rPr>
              <a:t>   </a:t>
            </a:r>
            <a:r>
              <a:rPr sz="4800" dirty="0">
                <a:solidFill>
                  <a:srgbClr val="FF9300"/>
                </a:solidFill>
                <a:latin typeface="Lucida Sans"/>
                <a:cs typeface="Lucida Sans"/>
              </a:rPr>
              <a:t>Tell </a:t>
            </a:r>
            <a:r>
              <a:rPr sz="4800" spc="40" dirty="0">
                <a:solidFill>
                  <a:srgbClr val="FF9300"/>
                </a:solidFill>
                <a:latin typeface="Lucida Sans"/>
                <a:cs typeface="Lucida Sans"/>
              </a:rPr>
              <a:t>Your  </a:t>
            </a:r>
            <a:r>
              <a:rPr sz="4800" spc="15" dirty="0">
                <a:solidFill>
                  <a:srgbClr val="FF9300"/>
                </a:solidFill>
                <a:latin typeface="Lucida Sans"/>
                <a:cs typeface="Lucida Sans"/>
              </a:rPr>
              <a:t>politicians</a:t>
            </a:r>
            <a:r>
              <a:rPr sz="4800" spc="-715" dirty="0">
                <a:solidFill>
                  <a:srgbClr val="FF9300"/>
                </a:solidFill>
                <a:latin typeface="Lucida Sans"/>
                <a:cs typeface="Lucida Sans"/>
              </a:rPr>
              <a:t> </a:t>
            </a:r>
            <a:r>
              <a:rPr sz="4800" spc="980" dirty="0">
                <a:solidFill>
                  <a:srgbClr val="FF9300"/>
                </a:solidFill>
                <a:latin typeface="Lucida Sans"/>
                <a:cs typeface="Lucida Sans"/>
              </a:rPr>
              <a:t>!</a:t>
            </a:r>
            <a:endParaRPr lang="de-DE" sz="4800" spc="980" dirty="0">
              <a:solidFill>
                <a:srgbClr val="FF9300"/>
              </a:solidFill>
              <a:latin typeface="Lucida Sans"/>
              <a:cs typeface="Lucida Sans"/>
            </a:endParaRPr>
          </a:p>
          <a:p>
            <a:pPr marL="12700" marR="5080">
              <a:lnSpc>
                <a:spcPts val="11100"/>
              </a:lnSpc>
              <a:spcBef>
                <a:spcPts val="820"/>
              </a:spcBef>
            </a:pPr>
            <a:r>
              <a:rPr lang="de-DE" sz="3600" spc="980" dirty="0">
                <a:solidFill>
                  <a:srgbClr val="FF9300"/>
                </a:solidFill>
                <a:latin typeface="Lucida Sans"/>
                <a:cs typeface="Lucida Sans"/>
              </a:rPr>
              <a:t>We found TONS of Gold! </a:t>
            </a:r>
            <a:endParaRPr sz="3600" dirty="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95045" y="8208712"/>
            <a:ext cx="205185" cy="34881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54" name="GSI-LBL-Marburg collaboration"/>
          <p:cNvSpPr txBox="1"/>
          <p:nvPr/>
        </p:nvSpPr>
        <p:spPr>
          <a:xfrm>
            <a:off x="6144715" y="2150623"/>
            <a:ext cx="1290418" cy="175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spcBef>
                <a:spcPts val="1100"/>
              </a:spcBef>
              <a:defRPr b="1"/>
            </a:lvl1pPr>
          </a:lstStyle>
          <a:p>
            <a:r>
              <a:rPr sz="640"/>
              <a:t>GSI-LBL-Marburg collaboration</a:t>
            </a:r>
          </a:p>
        </p:txBody>
      </p:sp>
      <p:sp>
        <p:nvSpPr>
          <p:cNvPr id="155" name="Narrow peaks earlier reported by Baumgardt et al could not be confirmed"/>
          <p:cNvSpPr txBox="1"/>
          <p:nvPr/>
        </p:nvSpPr>
        <p:spPr>
          <a:xfrm>
            <a:off x="-6927" y="-52244"/>
            <a:ext cx="13041198" cy="1554272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de-DE" sz="3200" dirty="0" err="1"/>
              <a:t>Sidewards</a:t>
            </a:r>
            <a:r>
              <a:rPr lang="de-DE" sz="3200" dirty="0"/>
              <a:t> Peaks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b="1" dirty="0">
                <a:solidFill>
                  <a:srgbClr val="FF0000"/>
                </a:solidFill>
              </a:rPr>
              <a:t>Alphas</a:t>
            </a:r>
            <a:r>
              <a:rPr lang="de-DE" sz="3200" dirty="0"/>
              <a:t> </a:t>
            </a:r>
            <a:r>
              <a:rPr lang="de-DE" sz="3200" dirty="0" err="1"/>
              <a:t>from</a:t>
            </a:r>
            <a:r>
              <a:rPr lang="de-DE" sz="3200" dirty="0"/>
              <a:t> </a:t>
            </a:r>
            <a:r>
              <a:rPr sz="3200" dirty="0"/>
              <a:t>N</a:t>
            </a:r>
            <a:r>
              <a:rPr lang="de-DE" sz="3200" dirty="0" err="1"/>
              <a:t>uclear</a:t>
            </a:r>
            <a:r>
              <a:rPr sz="3200" dirty="0"/>
              <a:t> </a:t>
            </a:r>
            <a:r>
              <a:rPr lang="de-DE" sz="3200" dirty="0"/>
              <a:t>Mach Shock </a:t>
            </a:r>
            <a:r>
              <a:rPr lang="de-DE" sz="3200" dirty="0" err="1"/>
              <a:t>Waves</a:t>
            </a:r>
            <a:r>
              <a:rPr sz="3200" dirty="0"/>
              <a:t> reported</a:t>
            </a:r>
            <a:r>
              <a:rPr lang="de-DE" sz="3200" dirty="0"/>
              <a:t>:</a:t>
            </a:r>
          </a:p>
          <a:p>
            <a:r>
              <a:rPr lang="de-DE" sz="3200" dirty="0"/>
              <a:t>H. </a:t>
            </a:r>
            <a:r>
              <a:rPr sz="3200" dirty="0" err="1"/>
              <a:t>Baumgardt</a:t>
            </a:r>
            <a:r>
              <a:rPr lang="de-DE" sz="3200" dirty="0"/>
              <a:t>, E. Schopper, J. Schott 1974/75 </a:t>
            </a:r>
            <a:r>
              <a:rPr lang="de-DE" sz="3200" dirty="0" err="1"/>
              <a:t>Dubna</a:t>
            </a:r>
            <a:r>
              <a:rPr lang="de-DE" sz="3200" dirty="0"/>
              <a:t>/LBL in </a:t>
            </a:r>
            <a:r>
              <a:rPr lang="de-DE" sz="3200" dirty="0" err="1"/>
              <a:t>AgCl</a:t>
            </a:r>
            <a:r>
              <a:rPr lang="de-DE" sz="3200" dirty="0"/>
              <a:t> </a:t>
            </a:r>
          </a:p>
          <a:p>
            <a:r>
              <a:rPr lang="de-DE" sz="3200" dirty="0" err="1"/>
              <a:t>Predicted</a:t>
            </a:r>
            <a:r>
              <a:rPr lang="de-DE" sz="3200" dirty="0"/>
              <a:t> </a:t>
            </a:r>
            <a:r>
              <a:rPr lang="de-DE" sz="3200" b="1" dirty="0">
                <a:solidFill>
                  <a:srgbClr val="FF0000"/>
                </a:solidFill>
              </a:rPr>
              <a:t>1974</a:t>
            </a:r>
            <a:r>
              <a:rPr lang="de-DE" sz="3200" dirty="0"/>
              <a:t> </a:t>
            </a:r>
            <a:r>
              <a:rPr lang="de-DE" sz="3200" dirty="0" err="1"/>
              <a:t>by</a:t>
            </a:r>
            <a:r>
              <a:rPr lang="de-DE" sz="3200" dirty="0"/>
              <a:t> </a:t>
            </a:r>
            <a:r>
              <a:rPr lang="de-DE" sz="3200" dirty="0" err="1"/>
              <a:t>H.Stöcker</a:t>
            </a:r>
            <a:r>
              <a:rPr lang="de-DE" sz="3200" dirty="0"/>
              <a:t>, W. Scheid, W. Greiner - </a:t>
            </a:r>
            <a:r>
              <a:rPr lang="de-DE" sz="3200" dirty="0" err="1"/>
              <a:t>to</a:t>
            </a:r>
            <a:r>
              <a:rPr sz="3200" dirty="0"/>
              <a:t> be confirmed</a:t>
            </a:r>
          </a:p>
        </p:txBody>
      </p:sp>
      <p:pic>
        <p:nvPicPr>
          <p:cNvPr id="159" name="Inhaltsplatzhalter 3" descr="Inhaltsplatzhalter 3"/>
          <p:cNvPicPr>
            <a:picLocks noChangeAspect="1"/>
          </p:cNvPicPr>
          <p:nvPr/>
        </p:nvPicPr>
        <p:blipFill>
          <a:blip r:embed="rId2"/>
          <a:srcRect t="26074" b="21635"/>
          <a:stretch>
            <a:fillRect/>
          </a:stretch>
        </p:blipFill>
        <p:spPr>
          <a:xfrm>
            <a:off x="-6927" y="1425826"/>
            <a:ext cx="13419855" cy="412064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9685023-A71F-45E7-AFA1-1BE053CC71E7}"/>
              </a:ext>
            </a:extLst>
          </p:cNvPr>
          <p:cNvSpPr txBox="1"/>
          <p:nvPr/>
        </p:nvSpPr>
        <p:spPr>
          <a:xfrm>
            <a:off x="35809" y="-74948"/>
            <a:ext cx="21640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  <p:pic>
        <p:nvPicPr>
          <p:cNvPr id="17" name="Picture 5" descr="Picture 5">
            <a:extLst>
              <a:ext uri="{FF2B5EF4-FFF2-40B4-BE49-F238E27FC236}">
                <a16:creationId xmlns:a16="http://schemas.microsoft.com/office/drawing/2014/main" id="{FDE329BA-A592-4F31-AEB2-527D2D718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94" y="4804093"/>
            <a:ext cx="6861289" cy="544559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8" name="Picture 8" descr="Picture 8">
            <a:extLst>
              <a:ext uri="{FF2B5EF4-FFF2-40B4-BE49-F238E27FC236}">
                <a16:creationId xmlns:a16="http://schemas.microsoft.com/office/drawing/2014/main" id="{4B47DFC3-6B1C-4285-A99B-CE44C31E3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030" y="4804093"/>
            <a:ext cx="5475145" cy="483098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19" name="An intense phase of data analysis started">
            <a:extLst>
              <a:ext uri="{FF2B5EF4-FFF2-40B4-BE49-F238E27FC236}">
                <a16:creationId xmlns:a16="http://schemas.microsoft.com/office/drawing/2014/main" id="{7F51C6D1-ECA0-42E5-8852-57E9DC8CEB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217491">
            <a:off x="-179078" y="6040148"/>
            <a:ext cx="12711600" cy="2680211"/>
          </a:xfrm>
          <a:prstGeom prst="rect">
            <a:avLst/>
          </a:prstGeom>
        </p:spPr>
        <p:txBody>
          <a:bodyPr/>
          <a:lstStyle>
            <a:lvl1pPr algn="l">
              <a:defRPr sz="5800"/>
            </a:lvl1pPr>
          </a:lstStyle>
          <a:p>
            <a:r>
              <a:rPr lang="de-DE" b="1" dirty="0">
                <a:solidFill>
                  <a:srgbClr val="FF0000"/>
                </a:solidFill>
              </a:rPr>
              <a:t>      Rudolf </a:t>
            </a:r>
            <a:r>
              <a:rPr lang="de-DE" b="1" dirty="0" err="1">
                <a:solidFill>
                  <a:srgbClr val="FF0000"/>
                </a:solidFill>
              </a:rPr>
              <a:t>Bock‘s</a:t>
            </a:r>
            <a:r>
              <a:rPr lang="de-DE" b="1" dirty="0">
                <a:solidFill>
                  <a:srgbClr val="FF0000"/>
                </a:solidFill>
              </a:rPr>
              <a:t> 1982 GSI/LBL </a:t>
            </a:r>
            <a:r>
              <a:rPr lang="de-DE" b="1" dirty="0" err="1">
                <a:solidFill>
                  <a:srgbClr val="FF0000"/>
                </a:solidFill>
              </a:rPr>
              <a:t>Plastic</a:t>
            </a:r>
            <a:r>
              <a:rPr lang="de-DE" b="1" dirty="0">
                <a:solidFill>
                  <a:srgbClr val="FF0000"/>
                </a:solidFill>
              </a:rPr>
              <a:t> Ball 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>
                <a:solidFill>
                  <a:srgbClr val="FF0000"/>
                </a:solidFill>
              </a:rPr>
              <a:t>Discovery </a:t>
            </a:r>
            <a:r>
              <a:rPr lang="de-DE" b="1" dirty="0" err="1">
                <a:solidFill>
                  <a:srgbClr val="FF0000"/>
                </a:solidFill>
              </a:rPr>
              <a:t>of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predicted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Sidewards</a:t>
            </a:r>
            <a:r>
              <a:rPr lang="de-DE" b="1" dirty="0">
                <a:solidFill>
                  <a:srgbClr val="FF0000"/>
                </a:solidFill>
              </a:rPr>
              <a:t> Flow!</a:t>
            </a:r>
            <a:endParaRPr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4735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Shape 2206"/>
          <p:cNvSpPr/>
          <p:nvPr/>
        </p:nvSpPr>
        <p:spPr>
          <a:xfrm>
            <a:off x="1166328" y="-14669"/>
            <a:ext cx="11808978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700">
                <a:solidFill>
                  <a:srgbClr val="B51A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T, n Evolution in the phase diagram</a:t>
            </a:r>
          </a:p>
        </p:txBody>
      </p:sp>
      <p:sp>
        <p:nvSpPr>
          <p:cNvPr id="2207" name="Shape 22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208" name="Shape 2208"/>
          <p:cNvSpPr/>
          <p:nvPr/>
        </p:nvSpPr>
        <p:spPr>
          <a:xfrm>
            <a:off x="157101" y="7501938"/>
            <a:ext cx="12690598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54000" indent="-254000"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 Evolution of the max. temperature and density.</a:t>
            </a:r>
          </a:p>
          <a:p>
            <a:pPr marL="254000" indent="-254000"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Quarks appear early on in Torus:  T~50 MeV</a:t>
            </a:r>
          </a:p>
          <a:p>
            <a:pPr marL="254000" indent="-254000"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Once core reaches density n/n_0 ~ 3.5, transition into SQM occurs</a:t>
            </a:r>
          </a:p>
        </p:txBody>
      </p:sp>
      <p:pic>
        <p:nvPicPr>
          <p:cNvPr id="2209" name="T-rho-v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11" y="811115"/>
            <a:ext cx="10245368" cy="6764096"/>
          </a:xfrm>
          <a:prstGeom prst="rect">
            <a:avLst/>
          </a:prstGeom>
          <a:ln w="889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" name="CMF_GW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56" y="1177069"/>
            <a:ext cx="13128312" cy="4397248"/>
          </a:xfrm>
          <a:prstGeom prst="rect">
            <a:avLst/>
          </a:prstGeom>
          <a:ln w="889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264" name="Shape 2264"/>
          <p:cNvSpPr/>
          <p:nvPr/>
        </p:nvSpPr>
        <p:spPr>
          <a:xfrm>
            <a:off x="-219047" y="-44067"/>
            <a:ext cx="13655428" cy="856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4900">
                <a:solidFill>
                  <a:srgbClr val="B51A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Gravitational Wave Emission from </a:t>
            </a:r>
            <a:r>
              <a:rPr lang="en-US"/>
              <a:t>BNSM- </a:t>
            </a:r>
            <a:r>
              <a:t>ML!</a:t>
            </a:r>
            <a:r>
              <a:rPr lang="en-US" dirty="0"/>
              <a:t> </a:t>
            </a:r>
          </a:p>
        </p:txBody>
      </p:sp>
      <p:sp>
        <p:nvSpPr>
          <p:cNvPr id="2265" name="Shape 2265"/>
          <p:cNvSpPr/>
          <p:nvPr/>
        </p:nvSpPr>
        <p:spPr>
          <a:xfrm>
            <a:off x="-105901" y="5723091"/>
            <a:ext cx="12690598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54000" indent="-254000"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2800"/>
              <a:t>In </a:t>
            </a:r>
            <a:r>
              <a:rPr sz="2800">
                <a:latin typeface="Gill Sans"/>
                <a:ea typeface="Gill Sans"/>
                <a:cs typeface="Gill Sans"/>
                <a:sym typeface="Gill Sans"/>
              </a:rPr>
              <a:t>low-mass binary</a:t>
            </a:r>
            <a:r>
              <a:rPr sz="2800"/>
              <a:t>, after ~ 5 ms, quark fraction is large enough to change quadrupole moment and yield differences in the waveforms.</a:t>
            </a:r>
          </a:p>
        </p:txBody>
      </p:sp>
      <p:sp>
        <p:nvSpPr>
          <p:cNvPr id="2266" name="Shape 2266"/>
          <p:cNvSpPr/>
          <p:nvPr/>
        </p:nvSpPr>
        <p:spPr>
          <a:xfrm>
            <a:off x="1855413" y="663204"/>
            <a:ext cx="293831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“low-mass” binary</a:t>
            </a:r>
          </a:p>
        </p:txBody>
      </p:sp>
      <p:sp>
        <p:nvSpPr>
          <p:cNvPr id="2267" name="Shape 2267"/>
          <p:cNvSpPr/>
          <p:nvPr/>
        </p:nvSpPr>
        <p:spPr>
          <a:xfrm>
            <a:off x="7692567" y="612404"/>
            <a:ext cx="300138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spcBef>
                <a:spcPts val="12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“high-mass” binary</a:t>
            </a:r>
          </a:p>
        </p:txBody>
      </p:sp>
      <p:sp>
        <p:nvSpPr>
          <p:cNvPr id="2268" name="Shape 2268"/>
          <p:cNvSpPr/>
          <p:nvPr/>
        </p:nvSpPr>
        <p:spPr>
          <a:xfrm>
            <a:off x="-217742" y="6690179"/>
            <a:ext cx="12740666" cy="119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254000" indent="-254000"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200"/>
              <a:t>In </a:t>
            </a:r>
            <a:r>
              <a:rPr sz="3200">
                <a:latin typeface="Gill Sans"/>
                <a:ea typeface="Gill Sans"/>
                <a:cs typeface="Gill Sans"/>
                <a:sym typeface="Gill Sans"/>
              </a:rPr>
              <a:t>high-mass binary</a:t>
            </a:r>
            <a:r>
              <a:rPr sz="3200"/>
              <a:t>, phase transition takes place </a:t>
            </a:r>
            <a:r>
              <a:rPr lang="en-US" sz="3200"/>
              <a:t>rapidly after</a:t>
            </a:r>
            <a:r>
              <a:rPr sz="3200"/>
              <a:t> ~ 5 ms</a:t>
            </a:r>
            <a:endParaRPr lang="en-US" sz="3200"/>
          </a:p>
          <a:p>
            <a:pPr marL="254000" indent="-254000"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buSzPct val="100000"/>
              <a:buChar char="•"/>
              <a:defRPr sz="3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200"/>
              <a:t>.</a:t>
            </a:r>
            <a:r>
              <a:rPr sz="3200" dirty="0"/>
              <a:t> </a:t>
            </a:r>
            <a:r>
              <a:rPr sz="3200"/>
              <a:t>Waveforms are similar but </a:t>
            </a:r>
            <a:r>
              <a:rPr sz="3200">
                <a:latin typeface="Gill Sans"/>
                <a:ea typeface="Gill Sans"/>
                <a:cs typeface="Gill Sans"/>
                <a:sym typeface="Gill Sans"/>
              </a:rPr>
              <a:t>ringdown</a:t>
            </a:r>
            <a:r>
              <a:rPr sz="3200"/>
              <a:t> is </a:t>
            </a:r>
            <a:r>
              <a:rPr sz="32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different</a:t>
            </a:r>
            <a:r>
              <a:rPr sz="3200"/>
              <a:t> (free fall for PT).</a:t>
            </a:r>
            <a:endParaRPr lang="en-US" sz="3200"/>
          </a:p>
        </p:txBody>
      </p:sp>
      <p:sp>
        <p:nvSpPr>
          <p:cNvPr id="2269" name="Shape 2269"/>
          <p:cNvSpPr/>
          <p:nvPr/>
        </p:nvSpPr>
        <p:spPr>
          <a:xfrm>
            <a:off x="-45376" y="8158057"/>
            <a:ext cx="13027655" cy="1313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41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600"/>
              <a:t>Mismatch hadronic </a:t>
            </a:r>
            <a:r>
              <a:rPr sz="3600" err="1">
                <a:latin typeface="Gill Sans"/>
                <a:ea typeface="Gill Sans"/>
                <a:cs typeface="Gill Sans"/>
                <a:sym typeface="Gill Sans"/>
              </a:rPr>
              <a:t>inspiral</a:t>
            </a:r>
            <a:r>
              <a:rPr sz="3600" dirty="0"/>
              <a:t> </a:t>
            </a:r>
            <a:r>
              <a:rPr sz="3200"/>
              <a:t>and</a:t>
            </a:r>
            <a:r>
              <a:rPr sz="3600" dirty="0"/>
              <a:t> </a:t>
            </a:r>
            <a:r>
              <a:rPr sz="3600">
                <a:latin typeface="Gill Sans"/>
                <a:ea typeface="Gill Sans"/>
                <a:cs typeface="Gill Sans"/>
                <a:sym typeface="Gill Sans"/>
              </a:rPr>
              <a:t>post-merger</a:t>
            </a:r>
            <a:r>
              <a:rPr sz="3600"/>
              <a:t> phase:</a:t>
            </a:r>
            <a:r>
              <a:rPr lang="en-US" sz="3600"/>
              <a:t> </a:t>
            </a:r>
            <a:endParaRPr lang="en-US" sz="3600" b="1">
              <a:solidFill>
                <a:srgbClr val="C13521"/>
              </a:solidFill>
              <a:latin typeface="Gill Sans"/>
            </a:endParaRPr>
          </a:p>
          <a:p>
            <a:pPr defTabSz="584200">
              <a:spcBef>
                <a:spcPts val="800"/>
              </a:spcBef>
              <a:buClr>
                <a:schemeClr val="accent5">
                  <a:hueOff val="457874"/>
                  <a:satOff val="-29218"/>
                  <a:lumOff val="-29125"/>
                </a:schemeClr>
              </a:buClr>
              <a:defRPr sz="41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3600"/>
              <a:t>clear </a:t>
            </a:r>
            <a:r>
              <a:rPr sz="3600" b="1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Signature</a:t>
            </a:r>
            <a:r>
              <a:rPr sz="3600" b="1">
                <a:latin typeface="Gill Sans"/>
                <a:ea typeface="Gill Sans"/>
                <a:cs typeface="Gill Sans"/>
                <a:sym typeface="Gill Sans"/>
              </a:rPr>
              <a:t> of Quark Matter - crossing or </a:t>
            </a:r>
            <a:r>
              <a:rPr sz="3600" b="1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1.OPT ?</a:t>
            </a:r>
            <a:endParaRPr lang="en-US" sz="3600" b="1">
              <a:solidFill>
                <a:schemeClr val="accent5">
                  <a:hueOff val="457874"/>
                  <a:satOff val="-29218"/>
                  <a:lumOff val="-29125"/>
                </a:schemeClr>
              </a:solidFill>
              <a:latin typeface="Gill Sans"/>
              <a:ea typeface="Gill Sans"/>
              <a:cs typeface="Gill Sans"/>
            </a:endParaRPr>
          </a:p>
        </p:txBody>
      </p:sp>
      <p:sp>
        <p:nvSpPr>
          <p:cNvPr id="2270" name="Shape 22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9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/>
          </p:cNvSpPr>
          <p:nvPr>
            <p:ph type="title"/>
          </p:nvPr>
        </p:nvSpPr>
        <p:spPr>
          <a:xfrm>
            <a:off x="0" y="135378"/>
            <a:ext cx="13164126" cy="101504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Probing phase diagram </a:t>
            </a:r>
            <a:r>
              <a:rPr lang="de-DE" dirty="0" err="1"/>
              <a:t>of</a:t>
            </a:r>
            <a:r>
              <a:rPr lang="de-DE" dirty="0"/>
              <a:t> CMF in</a:t>
            </a:r>
            <a:r>
              <a:rPr dirty="0"/>
              <a:t> heavy ion collisions</a:t>
            </a:r>
          </a:p>
        </p:txBody>
      </p:sp>
      <p:sp>
        <p:nvSpPr>
          <p:cNvPr id="1441" name="Shape 1441"/>
          <p:cNvSpPr>
            <a:spLocks noGrp="1"/>
          </p:cNvSpPr>
          <p:nvPr>
            <p:ph type="sldNum" sz="quarter" idx="2"/>
          </p:nvPr>
        </p:nvSpPr>
        <p:spPr>
          <a:xfrm>
            <a:off x="12450370" y="9142267"/>
            <a:ext cx="470522" cy="47595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 dirty="0"/>
          </a:p>
        </p:txBody>
      </p:sp>
      <p:pic>
        <p:nvPicPr>
          <p:cNvPr id="1443" name="image45.png"/>
          <p:cNvPicPr>
            <a:picLocks noChangeAspect="1"/>
          </p:cNvPicPr>
          <p:nvPr/>
        </p:nvPicPr>
        <p:blipFill>
          <a:blip r:embed="rId2"/>
          <a:srcRect l="69" r="68"/>
          <a:stretch>
            <a:fillRect/>
          </a:stretch>
        </p:blipFill>
        <p:spPr>
          <a:xfrm>
            <a:off x="83908" y="1039092"/>
            <a:ext cx="7960647" cy="8477740"/>
          </a:xfrm>
          <a:prstGeom prst="rect">
            <a:avLst/>
          </a:prstGeom>
          <a:ln w="88900">
            <a:miter lim="400000"/>
          </a:ln>
        </p:spPr>
      </p:pic>
      <p:sp>
        <p:nvSpPr>
          <p:cNvPr id="1444" name="Shape 1444"/>
          <p:cNvSpPr/>
          <p:nvPr/>
        </p:nvSpPr>
        <p:spPr>
          <a:xfrm>
            <a:off x="8086153" y="1516568"/>
            <a:ext cx="5036375" cy="7665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30026" tIns="130026" rIns="130026" bIns="130026">
            <a:spAutoFit/>
          </a:bodyPr>
          <a:lstStyle/>
          <a:p>
            <a:pPr defTabSz="130048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Isentropes</a:t>
            </a:r>
            <a:r>
              <a:rPr dirty="0"/>
              <a:t> (</a:t>
            </a:r>
            <a:r>
              <a:rPr b="1" dirty="0">
                <a:solidFill>
                  <a:srgbClr val="EB5600"/>
                </a:solidFill>
              </a:rPr>
              <a:t>S/A </a:t>
            </a:r>
            <a:r>
              <a:rPr dirty="0"/>
              <a:t>= const) illustrate hydrodynamical evolution of the </a:t>
            </a:r>
            <a:r>
              <a:rPr b="1" dirty="0">
                <a:solidFill>
                  <a:srgbClr val="4A86E8"/>
                </a:solidFill>
              </a:rPr>
              <a:t>central region in heavy ion collision</a:t>
            </a:r>
            <a:r>
              <a:rPr dirty="0"/>
              <a:t>.</a:t>
            </a: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Initial entropy per baryon S/A, was estimated by </a:t>
            </a:r>
            <a:r>
              <a:rPr b="1" dirty="0">
                <a:solidFill>
                  <a:srgbClr val="EB5600"/>
                </a:solidFill>
              </a:rPr>
              <a:t>Taub adiabat</a:t>
            </a:r>
            <a:r>
              <a:rPr b="1" dirty="0">
                <a:solidFill>
                  <a:srgbClr val="FF9900"/>
                </a:solidFill>
              </a:rPr>
              <a:t> </a:t>
            </a:r>
            <a:r>
              <a:rPr dirty="0"/>
              <a:t>(shock wave solution):</a:t>
            </a:r>
          </a:p>
          <a:p>
            <a:pPr defTabSz="130048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(</a:t>
            </a:r>
            <a:r>
              <a:rPr sz="1800" i="1" dirty="0"/>
              <a:t>A. H. Taub, Phys. Rev. 74, 328 (1948)</a:t>
            </a:r>
            <a:r>
              <a:rPr dirty="0"/>
              <a:t>)</a:t>
            </a: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24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defTabSz="130048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P</a:t>
            </a:r>
            <a:r>
              <a:rPr baseline="-20250" dirty="0"/>
              <a:t>0</a:t>
            </a:r>
            <a:r>
              <a:rPr dirty="0"/>
              <a:t>, ε</a:t>
            </a:r>
            <a:r>
              <a:rPr baseline="-20250" dirty="0"/>
              <a:t>0</a:t>
            </a:r>
            <a:r>
              <a:rPr dirty="0"/>
              <a:t>, and n</a:t>
            </a:r>
            <a:r>
              <a:rPr baseline="-20250" dirty="0"/>
              <a:t>0</a:t>
            </a:r>
            <a:r>
              <a:rPr dirty="0"/>
              <a:t> correspond to the initial pressure, energy density, and baryon density in the local rest frame of each slab</a:t>
            </a:r>
          </a:p>
        </p:txBody>
      </p:sp>
      <p:pic>
        <p:nvPicPr>
          <p:cNvPr id="1445" name="image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355" y="4940154"/>
            <a:ext cx="3261619" cy="2123495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666778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"/>
          <p:cNvSpPr txBox="1">
            <a:spLocks noGrp="1"/>
          </p:cNvSpPr>
          <p:nvPr>
            <p:ph type="title"/>
          </p:nvPr>
        </p:nvSpPr>
        <p:spPr>
          <a:xfrm>
            <a:off x="263610" y="263644"/>
            <a:ext cx="12394667" cy="599040"/>
          </a:xfrm>
          <a:prstGeom prst="rect">
            <a:avLst/>
          </a:prstGeom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marL="0"/>
            <a:r>
              <a:rPr lang="de-DE" dirty="0" err="1"/>
              <a:t>Bayesian</a:t>
            </a:r>
            <a:r>
              <a:rPr lang="de-DE" dirty="0"/>
              <a:t> </a:t>
            </a:r>
            <a:r>
              <a:rPr lang="de-DE" dirty="0" err="1"/>
              <a:t>inference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? </a:t>
            </a:r>
            <a:r>
              <a:rPr lang="de-DE" sz="3200" b="1" dirty="0">
                <a:solidFill>
                  <a:srgbClr val="FF0000"/>
                </a:solidFill>
              </a:rPr>
              <a:t>New State </a:t>
            </a:r>
            <a:r>
              <a:rPr lang="de-DE" sz="3200" b="1" dirty="0" err="1">
                <a:solidFill>
                  <a:srgbClr val="FF0000"/>
                </a:solidFill>
              </a:rPr>
              <a:t>of</a:t>
            </a:r>
            <a:r>
              <a:rPr lang="de-DE" sz="3200" b="1" dirty="0">
                <a:solidFill>
                  <a:srgbClr val="FF0000"/>
                </a:solidFill>
              </a:rPr>
              <a:t> Chiral Baryon </a:t>
            </a:r>
            <a:r>
              <a:rPr lang="de-DE" sz="3200" b="1" dirty="0" err="1">
                <a:solidFill>
                  <a:srgbClr val="FF0000"/>
                </a:solidFill>
              </a:rPr>
              <a:t>Resonance</a:t>
            </a:r>
            <a:r>
              <a:rPr lang="de-DE" sz="3200" b="1" dirty="0">
                <a:solidFill>
                  <a:srgbClr val="FF0000"/>
                </a:solidFill>
              </a:rPr>
              <a:t> Matter n/n_0 ~ 3 ?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379" name="Google Shape;379;p36"/>
          <p:cNvSpPr txBox="1">
            <a:spLocks noGrp="1"/>
          </p:cNvSpPr>
          <p:nvPr>
            <p:ph type="sldNum" idx="12"/>
          </p:nvPr>
        </p:nvSpPr>
        <p:spPr>
          <a:xfrm>
            <a:off x="12251122" y="9367162"/>
            <a:ext cx="780373" cy="746667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algn="r"/>
            <a:fld id="{00000000-1234-1234-1234-123412341234}" type="slidenum">
              <a:rPr lang="de-DE"/>
              <a:pPr algn="r"/>
              <a:t>23</a:t>
            </a:fld>
            <a:endParaRPr sz="1138"/>
          </a:p>
        </p:txBody>
      </p:sp>
      <p:sp>
        <p:nvSpPr>
          <p:cNvPr id="380" name="Google Shape;380;p36"/>
          <p:cNvSpPr txBox="1">
            <a:spLocks noGrp="1"/>
          </p:cNvSpPr>
          <p:nvPr>
            <p:ph type="body" idx="1"/>
          </p:nvPr>
        </p:nvSpPr>
        <p:spPr>
          <a:xfrm>
            <a:off x="79538" y="1605476"/>
            <a:ext cx="12766293" cy="3890773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de-DE"/>
              <a:t>UrQMD with density dependent potentials</a:t>
            </a:r>
            <a:endParaRPr/>
          </a:p>
          <a:p>
            <a:r>
              <a:rPr lang="de-DE">
                <a:solidFill>
                  <a:schemeClr val="dk1"/>
                </a:solidFill>
              </a:rPr>
              <a:t>7</a:t>
            </a:r>
            <a:r>
              <a:rPr lang="de-DE" baseline="30000">
                <a:solidFill>
                  <a:schemeClr val="dk1"/>
                </a:solidFill>
              </a:rPr>
              <a:t>th</a:t>
            </a:r>
            <a:r>
              <a:rPr lang="de-DE">
                <a:solidFill>
                  <a:schemeClr val="dk1"/>
                </a:solidFill>
              </a:rPr>
              <a:t> degree polynomial for </a:t>
            </a:r>
            <a:r>
              <a:rPr lang="de-DE"/>
              <a:t>potential above 2n</a:t>
            </a:r>
            <a:r>
              <a:rPr lang="de-DE" baseline="-25000"/>
              <a:t>0</a:t>
            </a:r>
            <a:r>
              <a:rPr lang="de-DE"/>
              <a:t> </a:t>
            </a:r>
            <a:endParaRPr/>
          </a:p>
        </p:txBody>
      </p:sp>
      <p:pic>
        <p:nvPicPr>
          <p:cNvPr id="381" name="Google Shape;38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39" y="2742304"/>
            <a:ext cx="7086721" cy="53150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p36"/>
          <p:cNvGrpSpPr/>
          <p:nvPr/>
        </p:nvGrpSpPr>
        <p:grpSpPr>
          <a:xfrm>
            <a:off x="1105922" y="8124453"/>
            <a:ext cx="5156215" cy="1313266"/>
            <a:chOff x="-4528700" y="9959975"/>
            <a:chExt cx="3748800" cy="1090061"/>
          </a:xfrm>
        </p:grpSpPr>
        <p:sp>
          <p:nvSpPr>
            <p:cNvPr id="383" name="Google Shape;383;p36"/>
            <p:cNvSpPr txBox="1"/>
            <p:nvPr/>
          </p:nvSpPr>
          <p:spPr>
            <a:xfrm>
              <a:off x="-4528700" y="9959975"/>
              <a:ext cx="3748800" cy="1090061"/>
            </a:xfrm>
            <a:prstGeom prst="rect">
              <a:avLst/>
            </a:prstGeom>
            <a:solidFill>
              <a:srgbClr val="FFD96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pPr algn="ctr"/>
              <a:r>
                <a:rPr lang="de-DE" sz="2276">
                  <a:latin typeface="Open Sans"/>
                  <a:ea typeface="Open Sans"/>
                  <a:cs typeface="Open Sans"/>
                  <a:sym typeface="Open Sans"/>
                </a:rPr>
                <a:t>We constrain the polynomial coefficients</a:t>
              </a:r>
              <a:endParaRPr sz="2276"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/>
              <a:endParaRPr sz="2276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384" name="Google Shape;384;p36" descr="\boldsymbol\theta = \{\theta_1, \theta_2,...,\theta_7 \}" title="MathEquation,#2510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887081" y="10658305"/>
              <a:ext cx="2465562" cy="3203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5" name="Google Shape;385;p36"/>
          <p:cNvGrpSpPr/>
          <p:nvPr/>
        </p:nvGrpSpPr>
        <p:grpSpPr>
          <a:xfrm>
            <a:off x="7166258" y="1385831"/>
            <a:ext cx="5694460" cy="1190667"/>
            <a:chOff x="473563" y="3566836"/>
            <a:chExt cx="4489200" cy="1011953"/>
          </a:xfrm>
        </p:grpSpPr>
        <p:grpSp>
          <p:nvGrpSpPr>
            <p:cNvPr id="386" name="Google Shape;386;p36"/>
            <p:cNvGrpSpPr/>
            <p:nvPr/>
          </p:nvGrpSpPr>
          <p:grpSpPr>
            <a:xfrm>
              <a:off x="473563" y="3566836"/>
              <a:ext cx="4489200" cy="1011953"/>
              <a:chOff x="473563" y="3566836"/>
              <a:chExt cx="4489200" cy="1011953"/>
            </a:xfrm>
          </p:grpSpPr>
          <p:sp>
            <p:nvSpPr>
              <p:cNvPr id="387" name="Google Shape;387;p36"/>
              <p:cNvSpPr txBox="1"/>
              <p:nvPr/>
            </p:nvSpPr>
            <p:spPr>
              <a:xfrm>
                <a:off x="473563" y="3566836"/>
                <a:ext cx="4489200" cy="1011953"/>
              </a:xfrm>
              <a:prstGeom prst="rect">
                <a:avLst/>
              </a:prstGeom>
              <a:solidFill>
                <a:srgbClr val="FFD966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0027" tIns="130027" rIns="130027" bIns="130027" anchor="t" anchorCtr="0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de-DE" sz="2276">
                    <a:latin typeface="Open Sans"/>
                    <a:ea typeface="Open Sans"/>
                    <a:cs typeface="Open Sans"/>
                    <a:sym typeface="Open Sans"/>
                  </a:rPr>
                  <a:t>The data,                                                        </a:t>
                </a:r>
                <a:endParaRPr sz="2276"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>
                  <a:lnSpc>
                    <a:spcPct val="150000"/>
                  </a:lnSpc>
                </a:pPr>
                <a:endParaRPr sz="2276"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pic>
            <p:nvPicPr>
              <p:cNvPr id="388" name="Google Shape;388;p36" descr="\textbf{D}=\{v_2^{exp}, \left\langle m_T \right \rangle^{exp} - m_0 \}" title="MathEquation,#25107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642482" y="3665773"/>
                <a:ext cx="3277420" cy="381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9" name="Google Shape;389;p36" descr="\boldsymbol\theta = \{\theta_1, \theta_2,...,\theta_7 \}" title="MathEquation,#251070"/>
              <p:cNvPicPr preferRelativeResize="0"/>
              <p:nvPr/>
            </p:nvPicPr>
            <p:blipFill rotWithShape="1">
              <a:blip r:embed="rId4">
                <a:alphaModFix/>
              </a:blip>
              <a:srcRect r="92068"/>
              <a:stretch/>
            </p:blipFill>
            <p:spPr>
              <a:xfrm>
                <a:off x="4406499" y="4076522"/>
                <a:ext cx="213950" cy="381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0" name="Google Shape;390;p36"/>
            <p:cNvSpPr txBox="1"/>
            <p:nvPr/>
          </p:nvSpPr>
          <p:spPr>
            <a:xfrm>
              <a:off x="473563" y="3954361"/>
              <a:ext cx="4078500" cy="608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pPr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de-DE" sz="2276">
                  <a:latin typeface="Open Sans"/>
                  <a:ea typeface="Open Sans"/>
                  <a:cs typeface="Open Sans"/>
                  <a:sym typeface="Open Sans"/>
                </a:rPr>
                <a:t>is used to constrain the parameters</a:t>
              </a:r>
              <a:r>
                <a:rPr lang="de-DE" sz="2560">
                  <a:latin typeface="Open Sans"/>
                  <a:ea typeface="Open Sans"/>
                  <a:cs typeface="Open Sans"/>
                  <a:sym typeface="Open Sans"/>
                </a:rPr>
                <a:t>     </a:t>
              </a:r>
              <a:endParaRPr sz="256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91" name="Google Shape;391;p36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l="3054" t="5953" r="30820"/>
          <a:stretch/>
        </p:blipFill>
        <p:spPr>
          <a:xfrm>
            <a:off x="1065778" y="3008783"/>
            <a:ext cx="4953463" cy="16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6"/>
          <p:cNvSpPr txBox="1"/>
          <p:nvPr/>
        </p:nvSpPr>
        <p:spPr>
          <a:xfrm>
            <a:off x="6565683" y="-268163"/>
            <a:ext cx="7389265" cy="143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pPr>
              <a:spcBef>
                <a:spcPts val="1707"/>
              </a:spcBef>
              <a:spcAft>
                <a:spcPts val="1707"/>
              </a:spcAft>
            </a:pPr>
            <a:r>
              <a:rPr lang="de-DE" sz="2400" b="1" i="1" u="sng" dirty="0">
                <a:solidFill>
                  <a:schemeClr val="hlink"/>
                </a:solidFill>
                <a:hlinkClick r:id="rId8"/>
              </a:rPr>
              <a:t>M. </a:t>
            </a:r>
            <a:r>
              <a:rPr lang="de-DE" sz="2400" b="1" i="1" u="sng" dirty="0" err="1">
                <a:solidFill>
                  <a:schemeClr val="hlink"/>
                </a:solidFill>
                <a:hlinkClick r:id="rId8"/>
              </a:rPr>
              <a:t>Omana</a:t>
            </a:r>
            <a:r>
              <a:rPr lang="de-DE" sz="2400" b="1" i="1" u="sng" dirty="0">
                <a:solidFill>
                  <a:schemeClr val="hlink"/>
                </a:solidFill>
                <a:hlinkClick r:id="rId8"/>
              </a:rPr>
              <a:t> </a:t>
            </a:r>
            <a:r>
              <a:rPr lang="de-DE" sz="2400" b="1" i="1" u="sng" dirty="0" err="1">
                <a:solidFill>
                  <a:schemeClr val="hlink"/>
                </a:solidFill>
                <a:hlinkClick r:id="rId8"/>
              </a:rPr>
              <a:t>Kuttan</a:t>
            </a:r>
            <a:r>
              <a:rPr lang="de-DE" sz="2400" b="1" i="1" u="sng" dirty="0">
                <a:solidFill>
                  <a:schemeClr val="hlink"/>
                </a:solidFill>
                <a:hlinkClick r:id="rId8"/>
              </a:rPr>
              <a:t>, K. Zhou, J. Steinheimer </a:t>
            </a:r>
            <a:r>
              <a:rPr lang="de-DE" sz="2400" b="1" i="1" u="sng" dirty="0" err="1">
                <a:solidFill>
                  <a:schemeClr val="hlink"/>
                </a:solidFill>
                <a:hlinkClick r:id="rId8"/>
              </a:rPr>
              <a:t>H.Stöcker</a:t>
            </a:r>
            <a:r>
              <a:rPr lang="de-DE" sz="2400" b="1" i="1" u="sng" dirty="0">
                <a:solidFill>
                  <a:schemeClr val="hlink"/>
                </a:solidFill>
                <a:hlinkClick r:id="rId8"/>
              </a:rPr>
              <a:t> et al ArXiv:2211.11670</a:t>
            </a:r>
            <a:r>
              <a:rPr lang="de-DE" sz="2400" b="1" i="1" u="sng" dirty="0">
                <a:solidFill>
                  <a:schemeClr val="hlink"/>
                </a:solidFill>
              </a:rPr>
              <a:t>, PRL 2023</a:t>
            </a:r>
            <a:endParaRPr sz="2400" b="1" dirty="0">
              <a:solidFill>
                <a:schemeClr val="dk1"/>
              </a:solidFill>
            </a:endParaRPr>
          </a:p>
        </p:txBody>
      </p:sp>
      <p:sp>
        <p:nvSpPr>
          <p:cNvPr id="393" name="Google Shape;393;p36"/>
          <p:cNvSpPr txBox="1"/>
          <p:nvPr/>
        </p:nvSpPr>
        <p:spPr>
          <a:xfrm>
            <a:off x="383084" y="1129163"/>
            <a:ext cx="6768287" cy="1129498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pPr>
              <a:spcBef>
                <a:spcPts val="1707"/>
              </a:spcBef>
              <a:spcAft>
                <a:spcPts val="1707"/>
              </a:spcAft>
            </a:pPr>
            <a:r>
              <a:rPr lang="de-DE" sz="2800" b="1" dirty="0">
                <a:solidFill>
                  <a:srgbClr val="FF0000"/>
                </a:solidFill>
              </a:rPr>
              <a:t>***Front Page </a:t>
            </a:r>
            <a:r>
              <a:rPr lang="de-DE" sz="2800" b="1" dirty="0" err="1">
                <a:solidFill>
                  <a:srgbClr val="FF0000"/>
                </a:solidFill>
              </a:rPr>
              <a:t>of</a:t>
            </a:r>
            <a:r>
              <a:rPr lang="de-DE" sz="2800" b="1" dirty="0">
                <a:solidFill>
                  <a:srgbClr val="FF0000"/>
                </a:solidFill>
              </a:rPr>
              <a:t> Phys. Rev. </a:t>
            </a:r>
            <a:r>
              <a:rPr lang="de-DE" sz="2800" b="1" dirty="0" err="1">
                <a:solidFill>
                  <a:srgbClr val="FF0000"/>
                </a:solidFill>
              </a:rPr>
              <a:t>Lett</a:t>
            </a:r>
            <a:r>
              <a:rPr lang="de-DE" sz="2800" b="1" dirty="0">
                <a:solidFill>
                  <a:srgbClr val="FF0000"/>
                </a:solidFill>
              </a:rPr>
              <a:t>.***</a:t>
            </a:r>
            <a:endParaRPr sz="3200" b="1" dirty="0">
              <a:solidFill>
                <a:srgbClr val="FF0000"/>
              </a:solidFill>
            </a:endParaRPr>
          </a:p>
        </p:txBody>
      </p:sp>
      <p:grpSp>
        <p:nvGrpSpPr>
          <p:cNvPr id="394" name="Google Shape;394;p36"/>
          <p:cNvGrpSpPr/>
          <p:nvPr/>
        </p:nvGrpSpPr>
        <p:grpSpPr>
          <a:xfrm>
            <a:off x="7230687" y="2627098"/>
            <a:ext cx="5694574" cy="7072506"/>
            <a:chOff x="5188952" y="1756650"/>
            <a:chExt cx="3894181" cy="4932900"/>
          </a:xfrm>
        </p:grpSpPr>
        <p:pic>
          <p:nvPicPr>
            <p:cNvPr id="395" name="Google Shape;395;p3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188952" y="1756650"/>
              <a:ext cx="3654022" cy="493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" name="Google Shape;396;p36"/>
            <p:cNvSpPr txBox="1"/>
            <p:nvPr/>
          </p:nvSpPr>
          <p:spPr>
            <a:xfrm>
              <a:off x="7042179" y="3071850"/>
              <a:ext cx="1990200" cy="823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853">
                  <a:solidFill>
                    <a:schemeClr val="dk1"/>
                  </a:solidFill>
                </a:rPr>
                <a:t>(E895) Phys. Rev. Lett. 83, 1295 (1999)</a:t>
              </a:r>
              <a:endParaRPr sz="853">
                <a:solidFill>
                  <a:schemeClr val="dk1"/>
                </a:solidFill>
              </a:endParaRPr>
            </a:p>
            <a:p>
              <a:r>
                <a:rPr lang="de-DE" sz="853">
                  <a:solidFill>
                    <a:schemeClr val="dk1"/>
                  </a:solidFill>
                </a:rPr>
                <a:t>(CERES), Nucl. Phys. A 698, 253 (2002)</a:t>
              </a:r>
              <a:endParaRPr sz="853">
                <a:solidFill>
                  <a:schemeClr val="dk1"/>
                </a:solidFill>
              </a:endParaRPr>
            </a:p>
            <a:p>
              <a:r>
                <a:rPr lang="de-DE" sz="853">
                  <a:solidFill>
                    <a:schemeClr val="dk1"/>
                  </a:solidFill>
                </a:rPr>
                <a:t>(FOPI), Phys. Lett. B 612, 173 (2005)</a:t>
              </a:r>
              <a:endParaRPr sz="853">
                <a:solidFill>
                  <a:schemeClr val="dk1"/>
                </a:solidFill>
              </a:endParaRPr>
            </a:p>
            <a:p>
              <a:r>
                <a:rPr lang="de-DE" sz="853">
                  <a:solidFill>
                    <a:schemeClr val="dk1"/>
                  </a:solidFill>
                </a:rPr>
                <a:t>(STAR), Phys. Rev. C 86, 054908(2012)</a:t>
              </a:r>
              <a:endParaRPr sz="853">
                <a:solidFill>
                  <a:schemeClr val="dk1"/>
                </a:solidFill>
              </a:endParaRPr>
            </a:p>
            <a:p>
              <a:r>
                <a:rPr lang="de-DE" sz="853">
                  <a:solidFill>
                    <a:schemeClr val="dk1"/>
                  </a:solidFill>
                </a:rPr>
                <a:t>(STAR), Phys. Rev. C 103, 034908 (2021)</a:t>
              </a:r>
              <a:endParaRPr sz="853">
                <a:solidFill>
                  <a:schemeClr val="dk1"/>
                </a:solidFill>
              </a:endParaRPr>
            </a:p>
            <a:p>
              <a:r>
                <a:rPr lang="de-DE" sz="853">
                  <a:solidFill>
                    <a:schemeClr val="dk1"/>
                  </a:solidFill>
                </a:rPr>
                <a:t>(HADES), Phys. Rev. Lett.125, 262301 (2020)</a:t>
              </a:r>
              <a:endParaRPr sz="853">
                <a:solidFill>
                  <a:schemeClr val="dk1"/>
                </a:solidFill>
              </a:endParaRPr>
            </a:p>
            <a:p>
              <a:r>
                <a:rPr lang="de-DE" sz="853">
                  <a:solidFill>
                    <a:schemeClr val="dk1"/>
                  </a:solidFill>
                </a:rPr>
                <a:t>(STAR), Phys. Lett. B 827, 137003(2022)</a:t>
              </a:r>
              <a:endParaRPr sz="853"/>
            </a:p>
          </p:txBody>
        </p:sp>
        <p:sp>
          <p:nvSpPr>
            <p:cNvPr id="397" name="Google Shape;397;p36"/>
            <p:cNvSpPr txBox="1"/>
            <p:nvPr/>
          </p:nvSpPr>
          <p:spPr>
            <a:xfrm>
              <a:off x="5861400" y="3595350"/>
              <a:ext cx="843900" cy="305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1138"/>
                <a:t>FOPI, HADES</a:t>
              </a:r>
              <a:endParaRPr sz="1138"/>
            </a:p>
          </p:txBody>
        </p:sp>
        <p:sp>
          <p:nvSpPr>
            <p:cNvPr id="398" name="Google Shape;398;p36"/>
            <p:cNvSpPr txBox="1"/>
            <p:nvPr/>
          </p:nvSpPr>
          <p:spPr>
            <a:xfrm>
              <a:off x="6904360" y="2680950"/>
              <a:ext cx="454500" cy="305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1138"/>
                <a:t>E895</a:t>
              </a:r>
              <a:endParaRPr sz="1138"/>
            </a:p>
          </p:txBody>
        </p:sp>
        <p:sp>
          <p:nvSpPr>
            <p:cNvPr id="399" name="Google Shape;399;p36"/>
            <p:cNvSpPr txBox="1"/>
            <p:nvPr/>
          </p:nvSpPr>
          <p:spPr>
            <a:xfrm>
              <a:off x="7729933" y="5652750"/>
              <a:ext cx="454500" cy="305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1138"/>
                <a:t>STAR</a:t>
              </a:r>
              <a:endParaRPr sz="1138"/>
            </a:p>
          </p:txBody>
        </p:sp>
        <p:sp>
          <p:nvSpPr>
            <p:cNvPr id="400" name="Google Shape;400;p36"/>
            <p:cNvSpPr txBox="1"/>
            <p:nvPr/>
          </p:nvSpPr>
          <p:spPr>
            <a:xfrm>
              <a:off x="8360085" y="5380710"/>
              <a:ext cx="454500" cy="305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1138"/>
                <a:t>NA49</a:t>
              </a:r>
              <a:endParaRPr sz="1138"/>
            </a:p>
          </p:txBody>
        </p:sp>
        <p:sp>
          <p:nvSpPr>
            <p:cNvPr id="401" name="Google Shape;401;p36"/>
            <p:cNvSpPr txBox="1"/>
            <p:nvPr/>
          </p:nvSpPr>
          <p:spPr>
            <a:xfrm>
              <a:off x="7012325" y="5556950"/>
              <a:ext cx="454500" cy="305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1138"/>
                <a:t>NA49</a:t>
              </a:r>
              <a:endParaRPr sz="1138"/>
            </a:p>
          </p:txBody>
        </p:sp>
        <p:sp>
          <p:nvSpPr>
            <p:cNvPr id="402" name="Google Shape;402;p36"/>
            <p:cNvSpPr txBox="1"/>
            <p:nvPr/>
          </p:nvSpPr>
          <p:spPr>
            <a:xfrm>
              <a:off x="6510733" y="2909550"/>
              <a:ext cx="454500" cy="305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1138"/>
                <a:t>STAR</a:t>
              </a:r>
              <a:endParaRPr sz="1138"/>
            </a:p>
          </p:txBody>
        </p:sp>
        <p:sp>
          <p:nvSpPr>
            <p:cNvPr id="403" name="Google Shape;403;p36"/>
            <p:cNvSpPr txBox="1"/>
            <p:nvPr/>
          </p:nvSpPr>
          <p:spPr>
            <a:xfrm>
              <a:off x="8376000" y="2376150"/>
              <a:ext cx="454500" cy="305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1138"/>
                <a:t>E877</a:t>
              </a:r>
              <a:endParaRPr sz="1138"/>
            </a:p>
          </p:txBody>
        </p:sp>
        <p:sp>
          <p:nvSpPr>
            <p:cNvPr id="404" name="Google Shape;404;p36"/>
            <p:cNvSpPr txBox="1"/>
            <p:nvPr/>
          </p:nvSpPr>
          <p:spPr>
            <a:xfrm>
              <a:off x="7437760" y="2528550"/>
              <a:ext cx="454500" cy="305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1138"/>
                <a:t>E895</a:t>
              </a:r>
              <a:endParaRPr sz="1138"/>
            </a:p>
          </p:txBody>
        </p:sp>
        <p:sp>
          <p:nvSpPr>
            <p:cNvPr id="405" name="Google Shape;405;p36"/>
            <p:cNvSpPr txBox="1"/>
            <p:nvPr/>
          </p:nvSpPr>
          <p:spPr>
            <a:xfrm>
              <a:off x="7894960" y="2452350"/>
              <a:ext cx="454500" cy="305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1138"/>
                <a:t>E895</a:t>
              </a:r>
              <a:endParaRPr sz="1138"/>
            </a:p>
          </p:txBody>
        </p:sp>
        <p:sp>
          <p:nvSpPr>
            <p:cNvPr id="406" name="Google Shape;406;p36"/>
            <p:cNvSpPr txBox="1"/>
            <p:nvPr/>
          </p:nvSpPr>
          <p:spPr>
            <a:xfrm>
              <a:off x="7167933" y="5847363"/>
              <a:ext cx="1915200" cy="457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de-DE" sz="853">
                  <a:solidFill>
                    <a:schemeClr val="dk1"/>
                  </a:solidFill>
                </a:rPr>
                <a:t>(E917), Phys. Rev. C 66, 054901 (2002)</a:t>
              </a:r>
              <a:endParaRPr sz="853">
                <a:solidFill>
                  <a:schemeClr val="dk1"/>
                </a:solidFill>
              </a:endParaRPr>
            </a:p>
            <a:p>
              <a:pPr>
                <a:buClr>
                  <a:schemeClr val="dk1"/>
                </a:buClr>
                <a:buSzPts val="1100"/>
              </a:pPr>
              <a:r>
                <a:rPr lang="de-DE" sz="853">
                  <a:solidFill>
                    <a:schemeClr val="dk1"/>
                  </a:solidFill>
                </a:rPr>
                <a:t>(NA49), Phys. Rev. C 73, 044910 (2006).</a:t>
              </a:r>
              <a:endParaRPr sz="853">
                <a:solidFill>
                  <a:schemeClr val="dk1"/>
                </a:solidFill>
              </a:endParaRPr>
            </a:p>
            <a:p>
              <a:pPr>
                <a:buClr>
                  <a:schemeClr val="dk1"/>
                </a:buClr>
                <a:buSzPts val="1100"/>
              </a:pPr>
              <a:r>
                <a:rPr lang="de-DE" sz="853">
                  <a:solidFill>
                    <a:schemeClr val="dk1"/>
                  </a:solidFill>
                </a:rPr>
                <a:t>(STAR), Phys. Rev. C 96, 044904(2017)</a:t>
              </a:r>
              <a:endParaRPr sz="853"/>
            </a:p>
          </p:txBody>
        </p:sp>
        <p:sp>
          <p:nvSpPr>
            <p:cNvPr id="407" name="Google Shape;407;p36"/>
            <p:cNvSpPr txBox="1"/>
            <p:nvPr/>
          </p:nvSpPr>
          <p:spPr>
            <a:xfrm>
              <a:off x="5685160" y="5127297"/>
              <a:ext cx="454500" cy="305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1138"/>
                <a:t>E917</a:t>
              </a:r>
              <a:endParaRPr sz="1138"/>
            </a:p>
          </p:txBody>
        </p:sp>
        <p:sp>
          <p:nvSpPr>
            <p:cNvPr id="408" name="Google Shape;408;p36"/>
            <p:cNvSpPr txBox="1"/>
            <p:nvPr/>
          </p:nvSpPr>
          <p:spPr>
            <a:xfrm>
              <a:off x="5861400" y="4585950"/>
              <a:ext cx="454500" cy="305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spAutoFit/>
            </a:bodyPr>
            <a:lstStyle/>
            <a:p>
              <a:r>
                <a:rPr lang="de-DE" sz="1138"/>
                <a:t>E917</a:t>
              </a:r>
              <a:endParaRPr sz="1138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E3A5BCB6-6E4A-465D-9EC5-05C328ABAE63}"/>
              </a:ext>
            </a:extLst>
          </p:cNvPr>
          <p:cNvSpPr/>
          <p:nvPr/>
        </p:nvSpPr>
        <p:spPr>
          <a:xfrm>
            <a:off x="8426028" y="6956703"/>
            <a:ext cx="259334" cy="914400"/>
          </a:xfrm>
          <a:prstGeom prst="ellipse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Chalkboar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7"/>
          <p:cNvSpPr txBox="1">
            <a:spLocks noGrp="1"/>
          </p:cNvSpPr>
          <p:nvPr>
            <p:ph type="title"/>
          </p:nvPr>
        </p:nvSpPr>
        <p:spPr>
          <a:xfrm>
            <a:off x="263610" y="263644"/>
            <a:ext cx="12394667" cy="599040"/>
          </a:xfrm>
          <a:prstGeom prst="rect">
            <a:avLst/>
          </a:prstGeom>
        </p:spPr>
        <p:txBody>
          <a:bodyPr spcFirstLastPara="1" wrap="square" lIns="130027" tIns="64996" rIns="130027" bIns="64996" anchor="t" anchorCtr="0">
            <a:noAutofit/>
          </a:bodyPr>
          <a:lstStyle/>
          <a:p>
            <a:pPr marL="0"/>
            <a:r>
              <a:rPr lang="de-DE" dirty="0"/>
              <a:t>The </a:t>
            </a:r>
            <a:r>
              <a:rPr lang="de-DE" dirty="0" err="1"/>
              <a:t>inferred</a:t>
            </a:r>
            <a:r>
              <a:rPr lang="de-DE" dirty="0"/>
              <a:t> </a:t>
            </a:r>
            <a:r>
              <a:rPr lang="de-DE" dirty="0" err="1"/>
              <a:t>posteriors</a:t>
            </a:r>
            <a:endParaRPr dirty="0"/>
          </a:p>
        </p:txBody>
      </p:sp>
      <p:sp>
        <p:nvSpPr>
          <p:cNvPr id="415" name="Google Shape;415;p37"/>
          <p:cNvSpPr txBox="1">
            <a:spLocks noGrp="1"/>
          </p:cNvSpPr>
          <p:nvPr>
            <p:ph type="sldNum" idx="12"/>
          </p:nvPr>
        </p:nvSpPr>
        <p:spPr>
          <a:xfrm>
            <a:off x="12251122" y="9367162"/>
            <a:ext cx="780373" cy="746667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algn="r"/>
            <a:fld id="{00000000-1234-1234-1234-123412341234}" type="slidenum">
              <a:rPr lang="de-DE"/>
              <a:pPr algn="r"/>
              <a:t>24</a:t>
            </a:fld>
            <a:endParaRPr sz="1138"/>
          </a:p>
        </p:txBody>
      </p:sp>
      <p:sp>
        <p:nvSpPr>
          <p:cNvPr id="416" name="Google Shape;416;p37"/>
          <p:cNvSpPr/>
          <p:nvPr/>
        </p:nvSpPr>
        <p:spPr>
          <a:xfrm>
            <a:off x="100978" y="1381262"/>
            <a:ext cx="6656853" cy="398634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endParaRPr sz="1707"/>
          </a:p>
        </p:txBody>
      </p:sp>
      <p:pic>
        <p:nvPicPr>
          <p:cNvPr id="417" name="Google Shape;417;p37"/>
          <p:cNvPicPr preferRelativeResize="0"/>
          <p:nvPr/>
        </p:nvPicPr>
        <p:blipFill rotWithShape="1">
          <a:blip r:embed="rId3">
            <a:alphaModFix/>
          </a:blip>
          <a:srcRect l="1908" r="1687" b="527"/>
          <a:stretch/>
        </p:blipFill>
        <p:spPr>
          <a:xfrm>
            <a:off x="6857805" y="1372694"/>
            <a:ext cx="6108516" cy="803683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7"/>
          <p:cNvSpPr/>
          <p:nvPr/>
        </p:nvSpPr>
        <p:spPr>
          <a:xfrm>
            <a:off x="100978" y="6919040"/>
            <a:ext cx="6817280" cy="2413227"/>
          </a:xfrm>
          <a:prstGeom prst="roundRect">
            <a:avLst>
              <a:gd name="adj" fmla="val 31338"/>
            </a:avLst>
          </a:prstGeom>
          <a:gradFill>
            <a:gsLst>
              <a:gs pos="0">
                <a:srgbClr val="FFF6DB">
                  <a:alpha val="68630"/>
                </a:srgbClr>
              </a:gs>
              <a:gs pos="100000">
                <a:srgbClr val="FAD25C">
                  <a:alpha val="6863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endParaRPr sz="1707"/>
          </a:p>
        </p:txBody>
      </p:sp>
      <p:grpSp>
        <p:nvGrpSpPr>
          <p:cNvPr id="419" name="Google Shape;419;p37"/>
          <p:cNvGrpSpPr/>
          <p:nvPr/>
        </p:nvGrpSpPr>
        <p:grpSpPr>
          <a:xfrm>
            <a:off x="1012322" y="1469281"/>
            <a:ext cx="4587093" cy="842667"/>
            <a:chOff x="694750" y="1532884"/>
            <a:chExt cx="3225300" cy="592500"/>
          </a:xfrm>
        </p:grpSpPr>
        <p:sp>
          <p:nvSpPr>
            <p:cNvPr id="420" name="Google Shape;420;p37"/>
            <p:cNvSpPr/>
            <p:nvPr/>
          </p:nvSpPr>
          <p:spPr>
            <a:xfrm>
              <a:off x="694750" y="1532884"/>
              <a:ext cx="3225300" cy="592500"/>
            </a:xfrm>
            <a:prstGeom prst="roundRect">
              <a:avLst>
                <a:gd name="adj" fmla="val 16667"/>
              </a:avLst>
            </a:prstGeom>
            <a:solidFill>
              <a:srgbClr val="93C47D"/>
            </a:solidFill>
            <a:ln w="9525" cap="flat" cmpd="sng">
              <a:solidFill>
                <a:srgbClr val="A7A7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1707"/>
            </a:p>
          </p:txBody>
        </p:sp>
        <p:pic>
          <p:nvPicPr>
            <p:cNvPr id="421" name="Google Shape;421;p37" descr="P(\boldsymbol\theta|\textbf{D})\propto P(\textbf{D}|\boldsymbol\theta) P(\boldsymbol\theta)" title="MathEquation,#2510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181" y="1685688"/>
              <a:ext cx="2930770" cy="381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2" name="Google Shape;422;p37"/>
          <p:cNvPicPr preferRelativeResize="0"/>
          <p:nvPr/>
        </p:nvPicPr>
        <p:blipFill rotWithShape="1">
          <a:blip r:embed="rId5">
            <a:alphaModFix/>
          </a:blip>
          <a:srcRect t="42045"/>
          <a:stretch/>
        </p:blipFill>
        <p:spPr>
          <a:xfrm>
            <a:off x="100979" y="2817696"/>
            <a:ext cx="6721173" cy="2618807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7"/>
          <p:cNvSpPr txBox="1"/>
          <p:nvPr/>
        </p:nvSpPr>
        <p:spPr>
          <a:xfrm>
            <a:off x="-261185" y="1601651"/>
            <a:ext cx="7293867" cy="950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SzPts val="1100"/>
            </a:pPr>
            <a:endParaRPr sz="2276" dirty="0">
              <a:solidFill>
                <a:schemeClr val="dk1"/>
              </a:solidFill>
            </a:endParaRPr>
          </a:p>
          <a:p>
            <a:pPr marL="650230">
              <a:lnSpc>
                <a:spcPct val="150000"/>
              </a:lnSpc>
            </a:pPr>
            <a:r>
              <a:rPr lang="de-DE" sz="2276" dirty="0" err="1">
                <a:solidFill>
                  <a:schemeClr val="dk1"/>
                </a:solidFill>
              </a:rPr>
              <a:t>Gaussian</a:t>
            </a:r>
            <a:r>
              <a:rPr lang="de-DE" sz="2276" dirty="0">
                <a:solidFill>
                  <a:schemeClr val="dk1"/>
                </a:solidFill>
              </a:rPr>
              <a:t> </a:t>
            </a:r>
            <a:r>
              <a:rPr lang="de-DE" sz="2276" dirty="0" err="1">
                <a:solidFill>
                  <a:schemeClr val="dk1"/>
                </a:solidFill>
              </a:rPr>
              <a:t>Process</a:t>
            </a:r>
            <a:r>
              <a:rPr lang="de-DE" sz="2276" dirty="0">
                <a:solidFill>
                  <a:schemeClr val="dk1"/>
                </a:solidFill>
              </a:rPr>
              <a:t> </a:t>
            </a:r>
            <a:r>
              <a:rPr lang="de-DE" sz="2276" dirty="0" err="1">
                <a:solidFill>
                  <a:schemeClr val="dk1"/>
                </a:solidFill>
              </a:rPr>
              <a:t>models</a:t>
            </a:r>
            <a:r>
              <a:rPr lang="de-DE" sz="2276" dirty="0">
                <a:solidFill>
                  <a:schemeClr val="dk1"/>
                </a:solidFill>
              </a:rPr>
              <a:t> </a:t>
            </a:r>
            <a:r>
              <a:rPr lang="de-DE" sz="2276" dirty="0" err="1">
                <a:solidFill>
                  <a:schemeClr val="dk1"/>
                </a:solidFill>
              </a:rPr>
              <a:t>trained</a:t>
            </a:r>
            <a:r>
              <a:rPr lang="de-DE" sz="2276" dirty="0">
                <a:solidFill>
                  <a:schemeClr val="dk1"/>
                </a:solidFill>
              </a:rPr>
              <a:t> </a:t>
            </a:r>
            <a:r>
              <a:rPr lang="de-DE" sz="2276" dirty="0" err="1">
                <a:solidFill>
                  <a:schemeClr val="dk1"/>
                </a:solidFill>
              </a:rPr>
              <a:t>as</a:t>
            </a:r>
            <a:r>
              <a:rPr lang="de-DE" sz="2276" dirty="0">
                <a:solidFill>
                  <a:schemeClr val="dk1"/>
                </a:solidFill>
              </a:rPr>
              <a:t> </a:t>
            </a:r>
            <a:endParaRPr sz="2276" dirty="0">
              <a:solidFill>
                <a:schemeClr val="dk1"/>
              </a:solidFill>
            </a:endParaRPr>
          </a:p>
          <a:p>
            <a:pPr marL="650230">
              <a:lnSpc>
                <a:spcPct val="150000"/>
              </a:lnSpc>
            </a:pPr>
            <a:r>
              <a:rPr lang="de-DE" sz="2276" dirty="0">
                <a:solidFill>
                  <a:schemeClr val="dk1"/>
                </a:solidFill>
              </a:rPr>
              <a:t>fast </a:t>
            </a:r>
            <a:r>
              <a:rPr lang="de-DE" sz="2276" dirty="0" err="1">
                <a:solidFill>
                  <a:schemeClr val="dk1"/>
                </a:solidFill>
              </a:rPr>
              <a:t>emulators</a:t>
            </a:r>
            <a:endParaRPr sz="2276" dirty="0">
              <a:solidFill>
                <a:schemeClr val="dk1"/>
              </a:solidFill>
            </a:endParaRPr>
          </a:p>
          <a:p>
            <a:pPr marL="650230">
              <a:lnSpc>
                <a:spcPct val="150000"/>
              </a:lnSpc>
              <a:buClr>
                <a:schemeClr val="dk1"/>
              </a:buClr>
              <a:buSzPts val="1100"/>
            </a:pPr>
            <a:endParaRPr sz="2276" dirty="0">
              <a:solidFill>
                <a:schemeClr val="dk1"/>
              </a:solidFill>
            </a:endParaRPr>
          </a:p>
          <a:p>
            <a:pPr marL="650230">
              <a:lnSpc>
                <a:spcPct val="150000"/>
              </a:lnSpc>
              <a:buClr>
                <a:schemeClr val="dk1"/>
              </a:buClr>
              <a:buSzPts val="1100"/>
            </a:pPr>
            <a:endParaRPr sz="2276" dirty="0">
              <a:solidFill>
                <a:schemeClr val="dk1"/>
              </a:solidFill>
            </a:endParaRPr>
          </a:p>
          <a:p>
            <a:pPr marL="650230">
              <a:lnSpc>
                <a:spcPct val="150000"/>
              </a:lnSpc>
              <a:buClr>
                <a:schemeClr val="dk1"/>
              </a:buClr>
              <a:buSzPts val="1100"/>
            </a:pPr>
            <a:endParaRPr sz="2276"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</a:pPr>
            <a:endParaRPr sz="2276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2276" dirty="0">
              <a:solidFill>
                <a:schemeClr val="dk1"/>
              </a:solidFill>
            </a:endParaRPr>
          </a:p>
          <a:p>
            <a:pPr marL="650230" indent="-469610">
              <a:lnSpc>
                <a:spcPct val="150000"/>
              </a:lnSpc>
              <a:buClr>
                <a:schemeClr val="dk1"/>
              </a:buClr>
              <a:buSzPts val="1600"/>
              <a:buChar char="●"/>
            </a:pPr>
            <a:r>
              <a:rPr lang="de-DE" sz="2276" dirty="0" err="1">
                <a:solidFill>
                  <a:schemeClr val="dk1"/>
                </a:solidFill>
              </a:rPr>
              <a:t>Good</a:t>
            </a:r>
            <a:r>
              <a:rPr lang="de-DE" sz="2276" dirty="0">
                <a:solidFill>
                  <a:schemeClr val="dk1"/>
                </a:solidFill>
              </a:rPr>
              <a:t> </a:t>
            </a:r>
            <a:r>
              <a:rPr lang="de-DE" sz="2276" dirty="0" err="1">
                <a:solidFill>
                  <a:schemeClr val="dk1"/>
                </a:solidFill>
              </a:rPr>
              <a:t>constraints</a:t>
            </a:r>
            <a:r>
              <a:rPr lang="de-DE" sz="2276" dirty="0">
                <a:solidFill>
                  <a:schemeClr val="dk1"/>
                </a:solidFill>
              </a:rPr>
              <a:t> </a:t>
            </a:r>
            <a:r>
              <a:rPr lang="de-DE" sz="2276" dirty="0" err="1">
                <a:solidFill>
                  <a:schemeClr val="dk1"/>
                </a:solidFill>
              </a:rPr>
              <a:t>up</a:t>
            </a:r>
            <a:r>
              <a:rPr lang="de-DE" sz="2276" dirty="0">
                <a:solidFill>
                  <a:schemeClr val="dk1"/>
                </a:solidFill>
              </a:rPr>
              <a:t> </a:t>
            </a:r>
            <a:r>
              <a:rPr lang="de-DE" sz="2276" dirty="0" err="1">
                <a:solidFill>
                  <a:schemeClr val="dk1"/>
                </a:solidFill>
              </a:rPr>
              <a:t>to</a:t>
            </a:r>
            <a:r>
              <a:rPr lang="de-DE" sz="2276" dirty="0">
                <a:solidFill>
                  <a:schemeClr val="dk1"/>
                </a:solidFill>
              </a:rPr>
              <a:t> 2.5 n</a:t>
            </a:r>
            <a:r>
              <a:rPr lang="de-DE" sz="2276" baseline="-25000" dirty="0">
                <a:solidFill>
                  <a:schemeClr val="dk1"/>
                </a:solidFill>
              </a:rPr>
              <a:t>0</a:t>
            </a:r>
            <a:endParaRPr sz="2276" baseline="-25000" dirty="0">
              <a:solidFill>
                <a:schemeClr val="dk1"/>
              </a:solidFill>
            </a:endParaRPr>
          </a:p>
          <a:p>
            <a:pPr marL="650230" indent="-469610">
              <a:lnSpc>
                <a:spcPct val="200000"/>
              </a:lnSpc>
              <a:buClr>
                <a:schemeClr val="dk1"/>
              </a:buClr>
              <a:buSzPts val="1600"/>
              <a:buChar char="●"/>
            </a:pPr>
            <a:r>
              <a:rPr lang="de-DE" sz="2276" dirty="0" err="1">
                <a:solidFill>
                  <a:schemeClr val="dk1"/>
                </a:solidFill>
              </a:rPr>
              <a:t>Constraints</a:t>
            </a:r>
            <a:r>
              <a:rPr lang="de-DE" sz="2276" dirty="0">
                <a:solidFill>
                  <a:schemeClr val="dk1"/>
                </a:solidFill>
              </a:rPr>
              <a:t> </a:t>
            </a:r>
            <a:r>
              <a:rPr lang="de-DE" sz="2276" dirty="0" err="1">
                <a:solidFill>
                  <a:schemeClr val="dk1"/>
                </a:solidFill>
              </a:rPr>
              <a:t>above</a:t>
            </a:r>
            <a:r>
              <a:rPr lang="de-DE" sz="2276" dirty="0">
                <a:solidFill>
                  <a:schemeClr val="dk1"/>
                </a:solidFill>
              </a:rPr>
              <a:t> 3 n</a:t>
            </a:r>
            <a:r>
              <a:rPr lang="de-DE" sz="2276" baseline="-25000" dirty="0">
                <a:solidFill>
                  <a:schemeClr val="dk1"/>
                </a:solidFill>
              </a:rPr>
              <a:t>0</a:t>
            </a:r>
            <a:r>
              <a:rPr lang="de-DE" sz="2276" dirty="0">
                <a:solidFill>
                  <a:schemeClr val="dk1"/>
                </a:solidFill>
              </a:rPr>
              <a:t> </a:t>
            </a:r>
            <a:r>
              <a:rPr lang="de-DE" sz="2276" dirty="0" err="1">
                <a:solidFill>
                  <a:schemeClr val="dk1"/>
                </a:solidFill>
              </a:rPr>
              <a:t>data</a:t>
            </a:r>
            <a:r>
              <a:rPr lang="de-DE" sz="2276" dirty="0">
                <a:solidFill>
                  <a:schemeClr val="dk1"/>
                </a:solidFill>
              </a:rPr>
              <a:t> </a:t>
            </a:r>
            <a:r>
              <a:rPr lang="de-DE" sz="2276" dirty="0" err="1">
                <a:solidFill>
                  <a:schemeClr val="dk1"/>
                </a:solidFill>
              </a:rPr>
              <a:t>dependent</a:t>
            </a:r>
            <a:endParaRPr lang="de-DE" sz="2276" dirty="0">
              <a:solidFill>
                <a:schemeClr val="dk1"/>
              </a:solidFill>
            </a:endParaRPr>
          </a:p>
          <a:p>
            <a:pPr marL="650230" indent="-469610">
              <a:lnSpc>
                <a:spcPct val="200000"/>
              </a:lnSpc>
              <a:buClr>
                <a:schemeClr val="dk1"/>
              </a:buClr>
              <a:buSzPts val="1600"/>
              <a:buChar char="●"/>
            </a:pPr>
            <a:r>
              <a:rPr lang="de-DE" sz="2560" dirty="0">
                <a:solidFill>
                  <a:srgbClr val="CC0000"/>
                </a:solidFill>
              </a:rPr>
              <a:t> </a:t>
            </a: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de-DE" sz="2560" dirty="0" err="1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de-DE" sz="2560" baseline="-25000" dirty="0" err="1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&gt; - m</a:t>
            </a:r>
            <a:r>
              <a:rPr lang="de-DE" sz="2560" baseline="-25000" dirty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560" dirty="0" err="1">
                <a:solidFill>
                  <a:schemeClr val="accent1">
                    <a:lumMod val="75000"/>
                  </a:schemeClr>
                </a:solidFill>
              </a:rPr>
              <a:t>data</a:t>
            </a: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 at </a:t>
            </a:r>
            <a:r>
              <a:rPr lang="de-DE" sz="2560" dirty="0" err="1">
                <a:solidFill>
                  <a:schemeClr val="accent1">
                    <a:lumMod val="75000"/>
                  </a:schemeClr>
                </a:solidFill>
              </a:rPr>
              <a:t>low</a:t>
            </a: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560" dirty="0" err="1">
                <a:solidFill>
                  <a:schemeClr val="accent1">
                    <a:lumMod val="75000"/>
                  </a:schemeClr>
                </a:solidFill>
              </a:rPr>
              <a:t>density</a:t>
            </a: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de-DE" sz="2560" dirty="0" err="1">
                <a:solidFill>
                  <a:schemeClr val="accent1">
                    <a:lumMod val="75000"/>
                  </a:schemeClr>
                </a:solidFill>
              </a:rPr>
              <a:t>energy</a:t>
            </a:r>
            <a:endParaRPr lang="de-DE" sz="2560" dirty="0">
              <a:solidFill>
                <a:schemeClr val="accent1">
                  <a:lumMod val="75000"/>
                </a:schemeClr>
              </a:solidFill>
            </a:endParaRPr>
          </a:p>
          <a:p>
            <a:pPr marL="650230" indent="-469610">
              <a:lnSpc>
                <a:spcPct val="200000"/>
              </a:lnSpc>
              <a:buClr>
                <a:schemeClr val="dk1"/>
              </a:buClr>
              <a:buSzPts val="1600"/>
              <a:buFontTx/>
              <a:buChar char="●"/>
            </a:pP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 Density isomer 3 - 5 n</a:t>
            </a:r>
            <a:r>
              <a:rPr lang="de-DE" sz="2560" baseline="-25000" dirty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560" dirty="0" err="1">
                <a:solidFill>
                  <a:schemeClr val="accent1">
                    <a:lumMod val="75000"/>
                  </a:schemeClr>
                </a:solidFill>
              </a:rPr>
              <a:t>created</a:t>
            </a: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 ?</a:t>
            </a:r>
          </a:p>
          <a:p>
            <a:pPr marL="650230" indent="-469610">
              <a:lnSpc>
                <a:spcPct val="200000"/>
              </a:lnSpc>
              <a:buClr>
                <a:schemeClr val="dk1"/>
              </a:buClr>
              <a:buSzPts val="1600"/>
              <a:buFontTx/>
              <a:buChar char="●"/>
            </a:pP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560" dirty="0" err="1">
                <a:solidFill>
                  <a:schemeClr val="accent1">
                    <a:lumMod val="75000"/>
                  </a:schemeClr>
                </a:solidFill>
              </a:rPr>
              <a:t>Trapped</a:t>
            </a: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 ? </a:t>
            </a:r>
            <a:r>
              <a:rPr lang="de-DE" sz="2560" dirty="0" err="1">
                <a:solidFill>
                  <a:schemeClr val="accent1">
                    <a:lumMod val="75000"/>
                  </a:schemeClr>
                </a:solidFill>
              </a:rPr>
              <a:t>Metastable</a:t>
            </a:r>
            <a:r>
              <a:rPr lang="de-DE" sz="2560" dirty="0">
                <a:solidFill>
                  <a:schemeClr val="accent1">
                    <a:lumMod val="75000"/>
                  </a:schemeClr>
                </a:solidFill>
              </a:rPr>
              <a:t> ? Strange Matter ?</a:t>
            </a:r>
          </a:p>
          <a:p>
            <a:pPr marL="650230" indent="-469610">
              <a:lnSpc>
                <a:spcPct val="200000"/>
              </a:lnSpc>
              <a:buClr>
                <a:schemeClr val="dk1"/>
              </a:buClr>
              <a:buSzPts val="1600"/>
              <a:buFontTx/>
              <a:buChar char="●"/>
            </a:pPr>
            <a:endParaRPr lang="de-DE" sz="2560" dirty="0">
              <a:solidFill>
                <a:srgbClr val="CC0000"/>
              </a:solidFill>
            </a:endParaRPr>
          </a:p>
          <a:p>
            <a:pPr marL="650230" indent="-469610">
              <a:lnSpc>
                <a:spcPct val="200000"/>
              </a:lnSpc>
              <a:buClr>
                <a:schemeClr val="dk1"/>
              </a:buClr>
              <a:buSzPts val="1600"/>
              <a:buChar char="●"/>
            </a:pPr>
            <a:endParaRPr sz="2560" dirty="0">
              <a:solidFill>
                <a:srgbClr val="CC0000"/>
              </a:solidFill>
            </a:endParaRPr>
          </a:p>
        </p:txBody>
      </p:sp>
      <p:sp>
        <p:nvSpPr>
          <p:cNvPr id="424" name="Google Shape;424;p37"/>
          <p:cNvSpPr txBox="1"/>
          <p:nvPr/>
        </p:nvSpPr>
        <p:spPr>
          <a:xfrm>
            <a:off x="7565642" y="7378181"/>
            <a:ext cx="4995413" cy="45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r>
              <a:rPr lang="de-DE" sz="1280" b="1" dirty="0"/>
              <a:t>   AGS E917 </a:t>
            </a:r>
            <a:r>
              <a:rPr lang="de-DE" sz="1280" b="1" dirty="0">
                <a:solidFill>
                  <a:srgbClr val="CC0000"/>
                </a:solidFill>
              </a:rPr>
              <a:t>&lt;</a:t>
            </a:r>
            <a:r>
              <a:rPr lang="de-DE" sz="1280" b="1" dirty="0" err="1">
                <a:solidFill>
                  <a:srgbClr val="CC0000"/>
                </a:solidFill>
              </a:rPr>
              <a:t>m</a:t>
            </a:r>
            <a:r>
              <a:rPr lang="de-DE" sz="1280" b="1" baseline="-25000" dirty="0" err="1">
                <a:solidFill>
                  <a:srgbClr val="CC0000"/>
                </a:solidFill>
              </a:rPr>
              <a:t>T</a:t>
            </a:r>
            <a:r>
              <a:rPr lang="de-DE" sz="1280" b="1" dirty="0">
                <a:solidFill>
                  <a:srgbClr val="CC0000"/>
                </a:solidFill>
              </a:rPr>
              <a:t>&gt; - m</a:t>
            </a:r>
            <a:r>
              <a:rPr lang="de-DE" sz="1280" b="1" baseline="-25000" dirty="0">
                <a:solidFill>
                  <a:srgbClr val="CC0000"/>
                </a:solidFill>
              </a:rPr>
              <a:t>0  </a:t>
            </a:r>
            <a:r>
              <a:rPr lang="de-DE" sz="1280" b="1" dirty="0" err="1">
                <a:solidFill>
                  <a:schemeClr val="dk1"/>
                </a:solidFill>
              </a:rPr>
              <a:t>data</a:t>
            </a:r>
            <a:r>
              <a:rPr lang="de-DE" sz="1280" b="1" dirty="0">
                <a:solidFill>
                  <a:schemeClr val="dk1"/>
                </a:solidFill>
              </a:rPr>
              <a:t> </a:t>
            </a:r>
            <a:r>
              <a:rPr lang="de-DE" sz="1280" b="1" dirty="0" err="1">
                <a:solidFill>
                  <a:schemeClr val="dk1"/>
                </a:solidFill>
              </a:rPr>
              <a:t>dropped</a:t>
            </a:r>
            <a:r>
              <a:rPr lang="de-DE" sz="1280" b="1" dirty="0"/>
              <a:t> </a:t>
            </a:r>
            <a:endParaRPr sz="1280" b="1" dirty="0"/>
          </a:p>
        </p:txBody>
      </p:sp>
      <p:sp>
        <p:nvSpPr>
          <p:cNvPr id="425" name="Google Shape;425;p37"/>
          <p:cNvSpPr txBox="1"/>
          <p:nvPr/>
        </p:nvSpPr>
        <p:spPr>
          <a:xfrm>
            <a:off x="11032391" y="192640"/>
            <a:ext cx="1922133" cy="93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pPr>
              <a:spcBef>
                <a:spcPts val="1707"/>
              </a:spcBef>
              <a:spcAft>
                <a:spcPts val="1707"/>
              </a:spcAft>
            </a:pPr>
            <a:r>
              <a:rPr lang="de-DE" sz="1564" i="1" u="sng">
                <a:solidFill>
                  <a:schemeClr val="hlink"/>
                </a:solidFill>
                <a:hlinkClick r:id="rId6"/>
              </a:rPr>
              <a:t>arXiv:2211.11670</a:t>
            </a:r>
            <a:endParaRPr sz="1564">
              <a:solidFill>
                <a:schemeClr val="dk1"/>
              </a:solidFill>
            </a:endParaRPr>
          </a:p>
        </p:txBody>
      </p:sp>
      <p:sp>
        <p:nvSpPr>
          <p:cNvPr id="426" name="Google Shape;426;p37"/>
          <p:cNvSpPr txBox="1"/>
          <p:nvPr/>
        </p:nvSpPr>
        <p:spPr>
          <a:xfrm>
            <a:off x="5701519" y="-133474"/>
            <a:ext cx="7395827" cy="143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pPr>
              <a:spcBef>
                <a:spcPts val="1707"/>
              </a:spcBef>
              <a:spcAft>
                <a:spcPts val="1707"/>
              </a:spcAft>
            </a:pP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</a:rPr>
              <a:t>M.Omana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</a:rPr>
              <a:t>Kuttan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, K. Zhou,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</a:rPr>
              <a:t>J.Steinheimer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,           H. Stöcker et al Phys. Rev. Lett.2023</a:t>
            </a:r>
            <a:endParaRPr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Google Shape;424;p37">
            <a:extLst>
              <a:ext uri="{FF2B5EF4-FFF2-40B4-BE49-F238E27FC236}">
                <a16:creationId xmlns:a16="http://schemas.microsoft.com/office/drawing/2014/main" id="{42765935-D601-4CF9-B3F1-349DD5811077}"/>
              </a:ext>
            </a:extLst>
          </p:cNvPr>
          <p:cNvSpPr txBox="1"/>
          <p:nvPr/>
        </p:nvSpPr>
        <p:spPr>
          <a:xfrm>
            <a:off x="7565642" y="3990744"/>
            <a:ext cx="4995413" cy="45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spAutoFit/>
          </a:bodyPr>
          <a:lstStyle/>
          <a:p>
            <a:r>
              <a:rPr lang="de-DE" sz="1280" b="1" dirty="0"/>
              <a:t>   AGS E917 </a:t>
            </a:r>
            <a:r>
              <a:rPr lang="de-DE" sz="1280" b="1" dirty="0">
                <a:solidFill>
                  <a:srgbClr val="CC0000"/>
                </a:solidFill>
              </a:rPr>
              <a:t>&lt;</a:t>
            </a:r>
            <a:r>
              <a:rPr lang="de-DE" sz="1280" b="1" dirty="0" err="1">
                <a:solidFill>
                  <a:srgbClr val="CC0000"/>
                </a:solidFill>
              </a:rPr>
              <a:t>m</a:t>
            </a:r>
            <a:r>
              <a:rPr lang="de-DE" sz="1280" b="1" baseline="-25000" dirty="0" err="1">
                <a:solidFill>
                  <a:srgbClr val="CC0000"/>
                </a:solidFill>
              </a:rPr>
              <a:t>T</a:t>
            </a:r>
            <a:r>
              <a:rPr lang="de-DE" sz="1280" b="1" dirty="0">
                <a:solidFill>
                  <a:srgbClr val="CC0000"/>
                </a:solidFill>
              </a:rPr>
              <a:t>&gt; - </a:t>
            </a:r>
            <a:r>
              <a:rPr lang="de-DE" sz="1280" b="1">
                <a:solidFill>
                  <a:srgbClr val="CC0000"/>
                </a:solidFill>
              </a:rPr>
              <a:t>m</a:t>
            </a:r>
            <a:r>
              <a:rPr lang="de-DE" sz="1280" b="1" baseline="-25000">
                <a:solidFill>
                  <a:srgbClr val="CC0000"/>
                </a:solidFill>
              </a:rPr>
              <a:t>0  </a:t>
            </a:r>
            <a:r>
              <a:rPr lang="de-DE" sz="1280" b="1">
                <a:solidFill>
                  <a:schemeClr val="dk1"/>
                </a:solidFill>
              </a:rPr>
              <a:t>data</a:t>
            </a:r>
            <a:r>
              <a:rPr lang="de-DE" sz="1280" b="1" dirty="0">
                <a:solidFill>
                  <a:schemeClr val="dk1"/>
                </a:solidFill>
              </a:rPr>
              <a:t> incl..</a:t>
            </a:r>
            <a:r>
              <a:rPr lang="de-DE" sz="1280" b="1" dirty="0"/>
              <a:t> </a:t>
            </a:r>
            <a:endParaRPr sz="128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rediction of Nuclear Collective Flow"/>
          <p:cNvSpPr txBox="1">
            <a:spLocks noGrp="1"/>
          </p:cNvSpPr>
          <p:nvPr>
            <p:ph type="title"/>
          </p:nvPr>
        </p:nvSpPr>
        <p:spPr>
          <a:xfrm>
            <a:off x="67177" y="159453"/>
            <a:ext cx="12711600" cy="876300"/>
          </a:xfrm>
          <a:prstGeom prst="rect">
            <a:avLst/>
          </a:prstGeom>
        </p:spPr>
        <p:txBody>
          <a:bodyPr/>
          <a:lstStyle>
            <a:lvl1pPr>
              <a:defRPr sz="6300"/>
            </a:lvl1pPr>
          </a:lstStyle>
          <a:p>
            <a:r>
              <a:rPr lang="de-DE" dirty="0" err="1">
                <a:solidFill>
                  <a:srgbClr val="FF0000"/>
                </a:solidFill>
              </a:rPr>
              <a:t>Why</a:t>
            </a:r>
            <a:r>
              <a:rPr dirty="0">
                <a:solidFill>
                  <a:srgbClr val="FF0000"/>
                </a:solidFill>
              </a:rPr>
              <a:t> Nuclear Collective Flow</a:t>
            </a:r>
            <a:r>
              <a:rPr lang="de-DE" dirty="0">
                <a:solidFill>
                  <a:srgbClr val="FF0000"/>
                </a:solidFill>
              </a:rPr>
              <a:t> ?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0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683986" y="9219593"/>
            <a:ext cx="307777" cy="348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30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2" y="1360635"/>
            <a:ext cx="9499833" cy="842898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09" name="H.Stöcker, Maruhn, Greiner, PRL 44 (1980) 725"/>
          <p:cNvSpPr txBox="1"/>
          <p:nvPr/>
        </p:nvSpPr>
        <p:spPr>
          <a:xfrm>
            <a:off x="3861786" y="1409038"/>
            <a:ext cx="892391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87650">
              <a:defRPr sz="3500" b="1">
                <a:solidFill>
                  <a:srgbClr val="0033C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 err="1"/>
              <a:t>H.Stöcker</a:t>
            </a:r>
            <a:r>
              <a:rPr sz="2800" dirty="0"/>
              <a:t>, </a:t>
            </a:r>
            <a:r>
              <a:rPr lang="de-DE" sz="2800" dirty="0"/>
              <a:t>J. </a:t>
            </a:r>
            <a:r>
              <a:rPr sz="2800" dirty="0" err="1"/>
              <a:t>Maruhn</a:t>
            </a:r>
            <a:r>
              <a:rPr sz="2800" dirty="0"/>
              <a:t>, </a:t>
            </a:r>
            <a:r>
              <a:rPr lang="de-DE" sz="2800" dirty="0"/>
              <a:t>W. </a:t>
            </a:r>
            <a:r>
              <a:rPr sz="2800" dirty="0"/>
              <a:t>Greiner, PRL 44 </a:t>
            </a:r>
            <a:r>
              <a:rPr sz="2800" dirty="0">
                <a:latin typeface="Arial"/>
                <a:ea typeface="Arial"/>
                <a:cs typeface="Arial"/>
                <a:sym typeface="Arial"/>
              </a:rPr>
              <a:t>(1980) </a:t>
            </a:r>
            <a:r>
              <a:rPr sz="2800" dirty="0"/>
              <a:t>725</a:t>
            </a:r>
          </a:p>
        </p:txBody>
      </p:sp>
      <p:sp>
        <p:nvSpPr>
          <p:cNvPr id="310" name="Hydrodynamical Calculations…"/>
          <p:cNvSpPr txBox="1"/>
          <p:nvPr/>
        </p:nvSpPr>
        <p:spPr>
          <a:xfrm>
            <a:off x="9675773" y="2290154"/>
            <a:ext cx="3472193" cy="655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487650">
              <a:defRPr sz="4900" b="1"/>
            </a:pPr>
            <a:r>
              <a:rPr lang="de-DE" sz="2613" dirty="0"/>
              <a:t>3+1Dim Non-relativ. </a:t>
            </a:r>
            <a:r>
              <a:rPr sz="2613" dirty="0"/>
              <a:t>Hydrodynamic</a:t>
            </a:r>
            <a:r>
              <a:rPr lang="de-DE" sz="2613" dirty="0"/>
              <a:t>s</a:t>
            </a:r>
            <a:endParaRPr sz="2613" dirty="0"/>
          </a:p>
          <a:p>
            <a:pPr defTabSz="487650">
              <a:defRPr sz="4900" b="1"/>
            </a:pPr>
            <a:endParaRPr sz="2613" dirty="0"/>
          </a:p>
          <a:p>
            <a:pPr defTabSz="487650">
              <a:defRPr sz="4900"/>
            </a:pPr>
            <a:r>
              <a:rPr lang="de-DE" sz="2613" b="1" dirty="0">
                <a:solidFill>
                  <a:srgbClr val="FF0000"/>
                </a:solidFill>
              </a:rPr>
              <a:t>NO</a:t>
            </a:r>
            <a:r>
              <a:rPr lang="de-DE" sz="2613" dirty="0"/>
              <a:t> </a:t>
            </a:r>
            <a:r>
              <a:rPr lang="de-DE" sz="2613" dirty="0" err="1"/>
              <a:t>Spectators</a:t>
            </a:r>
            <a:r>
              <a:rPr lang="de-DE" sz="2613" dirty="0"/>
              <a:t> i</a:t>
            </a:r>
            <a:r>
              <a:rPr sz="2613" dirty="0"/>
              <a:t>n </a:t>
            </a:r>
            <a:r>
              <a:rPr lang="de-DE" sz="2613" dirty="0"/>
              <a:t>H.I.</a:t>
            </a:r>
            <a:r>
              <a:rPr sz="2613" dirty="0"/>
              <a:t> collisions</a:t>
            </a:r>
            <a:r>
              <a:rPr lang="de-DE" sz="2613" dirty="0"/>
              <a:t> – </a:t>
            </a:r>
          </a:p>
          <a:p>
            <a:pPr defTabSz="487650">
              <a:defRPr sz="4900"/>
            </a:pPr>
            <a:endParaRPr lang="de-DE" sz="2613" dirty="0"/>
          </a:p>
          <a:p>
            <a:pPr defTabSz="487650">
              <a:defRPr sz="4900"/>
            </a:pPr>
            <a:r>
              <a:rPr sz="2613" b="1" dirty="0">
                <a:solidFill>
                  <a:srgbClr val="FF0000"/>
                </a:solidFill>
              </a:rPr>
              <a:t>pressure </a:t>
            </a:r>
            <a:r>
              <a:rPr sz="2613" dirty="0"/>
              <a:t>gradient</a:t>
            </a:r>
            <a:r>
              <a:rPr lang="de-DE" sz="2613" dirty="0"/>
              <a:t> </a:t>
            </a:r>
            <a:r>
              <a:rPr lang="de-DE" sz="2613" dirty="0" err="1"/>
              <a:t>yields</a:t>
            </a:r>
            <a:r>
              <a:rPr sz="2613" dirty="0"/>
              <a:t> </a:t>
            </a:r>
            <a:r>
              <a:rPr sz="2613" b="1" dirty="0">
                <a:solidFill>
                  <a:srgbClr val="0070C0"/>
                </a:solidFill>
              </a:rPr>
              <a:t>collective flow</a:t>
            </a:r>
            <a:r>
              <a:rPr lang="de-DE" sz="2400" b="1" dirty="0">
                <a:solidFill>
                  <a:srgbClr val="0070C0"/>
                </a:solidFill>
              </a:rPr>
              <a:t> </a:t>
            </a:r>
            <a:r>
              <a:rPr lang="de-DE" sz="2400" b="1" dirty="0" err="1">
                <a:solidFill>
                  <a:srgbClr val="0070C0"/>
                </a:solidFill>
              </a:rPr>
              <a:t>of</a:t>
            </a:r>
            <a:r>
              <a:rPr lang="de-DE" sz="2400" b="1" dirty="0">
                <a:solidFill>
                  <a:srgbClr val="0070C0"/>
                </a:solidFill>
              </a:rPr>
              <a:t> all </a:t>
            </a:r>
            <a:r>
              <a:rPr lang="de-DE" sz="2400" b="1" dirty="0" err="1">
                <a:solidFill>
                  <a:srgbClr val="0070C0"/>
                </a:solidFill>
              </a:rPr>
              <a:t>particles</a:t>
            </a:r>
            <a:r>
              <a:rPr lang="de-DE" sz="2400" b="1" dirty="0">
                <a:solidFill>
                  <a:srgbClr val="0070C0"/>
                </a:solidFill>
              </a:rPr>
              <a:t> !</a:t>
            </a:r>
          </a:p>
          <a:p>
            <a:pPr defTabSz="487650">
              <a:defRPr sz="4900"/>
            </a:pPr>
            <a:endParaRPr lang="de-DE" sz="2400" b="1" dirty="0">
              <a:solidFill>
                <a:srgbClr val="0070C0"/>
              </a:solidFill>
            </a:endParaRPr>
          </a:p>
          <a:p>
            <a:pPr defTabSz="487650">
              <a:defRPr sz="4900"/>
            </a:pPr>
            <a:r>
              <a:rPr lang="de-DE" sz="2400" b="1" dirty="0">
                <a:solidFill>
                  <a:srgbClr val="0070C0"/>
                </a:solidFill>
              </a:rPr>
              <a:t> v1 = </a:t>
            </a:r>
            <a:r>
              <a:rPr lang="de-DE" sz="2400" b="1" dirty="0" err="1">
                <a:solidFill>
                  <a:srgbClr val="0070C0"/>
                </a:solidFill>
              </a:rPr>
              <a:t>px</a:t>
            </a:r>
            <a:r>
              <a:rPr lang="de-DE" sz="2400" b="1" dirty="0">
                <a:solidFill>
                  <a:srgbClr val="0070C0"/>
                </a:solidFill>
              </a:rPr>
              <a:t>(y) / </a:t>
            </a:r>
            <a:r>
              <a:rPr lang="de-DE" sz="2400" b="1" dirty="0" err="1">
                <a:solidFill>
                  <a:srgbClr val="0070C0"/>
                </a:solidFill>
              </a:rPr>
              <a:t>pt</a:t>
            </a:r>
            <a:r>
              <a:rPr lang="de-DE" sz="2400" b="1" dirty="0">
                <a:solidFill>
                  <a:srgbClr val="0070C0"/>
                </a:solidFill>
              </a:rPr>
              <a:t>(y) </a:t>
            </a:r>
          </a:p>
          <a:p>
            <a:pPr defTabSz="487650">
              <a:defRPr sz="4900"/>
            </a:pPr>
            <a:r>
              <a:rPr lang="de-DE" sz="2400" b="1" dirty="0" err="1">
                <a:solidFill>
                  <a:srgbClr val="0070C0"/>
                </a:solidFill>
              </a:rPr>
              <a:t>nuclear</a:t>
            </a:r>
            <a:r>
              <a:rPr lang="de-DE" sz="2400" b="1" dirty="0">
                <a:solidFill>
                  <a:srgbClr val="0070C0"/>
                </a:solidFill>
              </a:rPr>
              <a:t> </a:t>
            </a:r>
            <a:r>
              <a:rPr lang="de-DE" sz="2800" b="1" dirty="0">
                <a:solidFill>
                  <a:schemeClr val="accent5"/>
                </a:solidFill>
              </a:rPr>
              <a:t>Barometer ! </a:t>
            </a:r>
          </a:p>
          <a:p>
            <a:pPr defTabSz="487650">
              <a:defRPr sz="4900"/>
            </a:pPr>
            <a:endParaRPr lang="de-DE" sz="2800" b="1" dirty="0">
              <a:solidFill>
                <a:schemeClr val="accent5"/>
              </a:solidFill>
            </a:endParaRPr>
          </a:p>
          <a:p>
            <a:pPr defTabSz="487650">
              <a:defRPr sz="4900"/>
            </a:pPr>
            <a:r>
              <a:rPr lang="de-DE" sz="2800" b="1" dirty="0">
                <a:solidFill>
                  <a:schemeClr val="accent5"/>
                </a:solidFill>
              </a:rPr>
              <a:t>V1 </a:t>
            </a:r>
            <a:r>
              <a:rPr lang="de-DE" sz="2800" b="1" dirty="0" err="1">
                <a:solidFill>
                  <a:schemeClr val="accent5"/>
                </a:solidFill>
              </a:rPr>
              <a:t>measures</a:t>
            </a:r>
            <a:r>
              <a:rPr lang="de-DE" sz="2800" b="1" dirty="0">
                <a:solidFill>
                  <a:schemeClr val="accent5"/>
                </a:solidFill>
              </a:rPr>
              <a:t> p(</a:t>
            </a:r>
            <a:r>
              <a:rPr lang="de-DE" sz="2800" b="1" dirty="0" err="1">
                <a:solidFill>
                  <a:schemeClr val="accent5"/>
                </a:solidFill>
              </a:rPr>
              <a:t>n,T</a:t>
            </a:r>
            <a:r>
              <a:rPr lang="de-DE" sz="2800" b="1" dirty="0">
                <a:solidFill>
                  <a:schemeClr val="accent5"/>
                </a:solidFill>
              </a:rPr>
              <a:t>), </a:t>
            </a:r>
            <a:r>
              <a:rPr lang="de-DE" sz="2800" b="1" dirty="0" err="1">
                <a:solidFill>
                  <a:schemeClr val="accent5"/>
                </a:solidFill>
              </a:rPr>
              <a:t>nuclear</a:t>
            </a:r>
            <a:r>
              <a:rPr lang="de-DE" sz="2800" b="1" dirty="0">
                <a:solidFill>
                  <a:schemeClr val="accent5"/>
                </a:solidFill>
              </a:rPr>
              <a:t> </a:t>
            </a:r>
            <a:r>
              <a:rPr sz="2800" b="1" dirty="0">
                <a:solidFill>
                  <a:schemeClr val="accent5"/>
                </a:solidFill>
              </a:rPr>
              <a:t>Equation of State</a:t>
            </a:r>
            <a:r>
              <a:rPr lang="de-DE" sz="2800" b="1" dirty="0">
                <a:solidFill>
                  <a:schemeClr val="accent5"/>
                </a:solidFill>
              </a:rPr>
              <a:t> (</a:t>
            </a:r>
            <a:r>
              <a:rPr lang="de-DE" sz="2800" b="1" dirty="0" err="1">
                <a:solidFill>
                  <a:schemeClr val="accent5"/>
                </a:solidFill>
              </a:rPr>
              <a:t>EoS</a:t>
            </a:r>
            <a:r>
              <a:rPr lang="de-DE" sz="2800" b="1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F423EA9-6490-4D34-AA57-5ADD3EDA7C71}"/>
              </a:ext>
            </a:extLst>
          </p:cNvPr>
          <p:cNvSpPr txBox="1"/>
          <p:nvPr/>
        </p:nvSpPr>
        <p:spPr>
          <a:xfrm>
            <a:off x="6192982" y="4502727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B868958-8A30-4628-8596-46D181EB585E}"/>
              </a:ext>
            </a:extLst>
          </p:cNvPr>
          <p:cNvSpPr txBox="1"/>
          <p:nvPr/>
        </p:nvSpPr>
        <p:spPr>
          <a:xfrm>
            <a:off x="1593272" y="2113904"/>
            <a:ext cx="20261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„</a:t>
            </a:r>
            <a:r>
              <a:rPr kumimoji="0" lang="de-DE" sz="3600" b="1" i="1" u="none" strike="noStrike" cap="none" spc="0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alphas</a:t>
            </a:r>
            <a:r>
              <a:rPr kumimoji="0" lang="de-DE" sz="36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“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03BB686-F6E2-48CC-BC99-3B8291F588C6}"/>
              </a:ext>
            </a:extLst>
          </p:cNvPr>
          <p:cNvSpPr txBox="1"/>
          <p:nvPr/>
        </p:nvSpPr>
        <p:spPr>
          <a:xfrm>
            <a:off x="7664467" y="9006540"/>
            <a:ext cx="202619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„</a:t>
            </a:r>
            <a:r>
              <a:rPr kumimoji="0" lang="de-DE" sz="3600" b="1" i="1" u="none" strike="noStrike" cap="none" spc="0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alphas</a:t>
            </a:r>
            <a:r>
              <a:rPr kumimoji="0" lang="de-DE" sz="36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983144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Shape 1759"/>
          <p:cNvSpPr/>
          <p:nvPr/>
        </p:nvSpPr>
        <p:spPr>
          <a:xfrm>
            <a:off x="4443307" y="9131653"/>
            <a:ext cx="4118188" cy="336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1300459">
              <a:defRPr sz="17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H. Stoecker FAIR Discoveries</a:t>
            </a:r>
          </a:p>
        </p:txBody>
      </p:sp>
      <p:pic>
        <p:nvPicPr>
          <p:cNvPr id="1760" name="image133.jpg" descr="C:\Users\senger\AppData\Local\Microsoft\Windows\Temporary Internet Files\Content.Outlook\8DJ1LBWP\2016.03.14 CBM Hades SIS 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0325" y="615474"/>
            <a:ext cx="14747238" cy="9138124"/>
          </a:xfrm>
          <a:prstGeom prst="rect">
            <a:avLst/>
          </a:prstGeom>
          <a:ln w="88900">
            <a:miter lim="400000"/>
          </a:ln>
        </p:spPr>
      </p:pic>
      <p:sp>
        <p:nvSpPr>
          <p:cNvPr id="1761" name="Shape 1761"/>
          <p:cNvSpPr/>
          <p:nvPr/>
        </p:nvSpPr>
        <p:spPr>
          <a:xfrm>
            <a:off x="0" y="0"/>
            <a:ext cx="13004800" cy="61547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300459">
              <a:defRPr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62" name="Shape 1762"/>
          <p:cNvSpPr/>
          <p:nvPr/>
        </p:nvSpPr>
        <p:spPr>
          <a:xfrm>
            <a:off x="664952" y="-38946"/>
            <a:ext cx="6063740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1300459">
              <a:defRPr sz="51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The CBM experiment</a:t>
            </a:r>
          </a:p>
        </p:txBody>
      </p:sp>
      <p:sp>
        <p:nvSpPr>
          <p:cNvPr id="1763" name="Shape 1763"/>
          <p:cNvSpPr/>
          <p:nvPr/>
        </p:nvSpPr>
        <p:spPr>
          <a:xfrm>
            <a:off x="-17596" y="1087580"/>
            <a:ext cx="2610184" cy="155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39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HADES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defTabSz="1300459"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p+p, p+A</a:t>
            </a:r>
          </a:p>
          <a:p>
            <a:pPr defTabSz="1300459">
              <a:defRPr sz="2800">
                <a:latin typeface="Tahoma"/>
                <a:ea typeface="Tahoma"/>
                <a:cs typeface="Tahoma"/>
                <a:sym typeface="Tahoma"/>
              </a:defRPr>
            </a:pPr>
            <a:r>
              <a:t>A+A (low mult.)</a:t>
            </a:r>
          </a:p>
        </p:txBody>
      </p:sp>
      <p:sp>
        <p:nvSpPr>
          <p:cNvPr id="1764" name="Shape 1764"/>
          <p:cNvSpPr/>
          <p:nvPr/>
        </p:nvSpPr>
        <p:spPr>
          <a:xfrm>
            <a:off x="3225237" y="901663"/>
            <a:ext cx="1250985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Dipol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Magnet</a:t>
            </a:r>
          </a:p>
        </p:txBody>
      </p:sp>
      <p:sp>
        <p:nvSpPr>
          <p:cNvPr id="1765" name="Shape 1765"/>
          <p:cNvSpPr/>
          <p:nvPr/>
        </p:nvSpPr>
        <p:spPr>
          <a:xfrm>
            <a:off x="4249349" y="1804459"/>
            <a:ext cx="1523302" cy="1332099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66" name="Shape 1766"/>
          <p:cNvSpPr/>
          <p:nvPr/>
        </p:nvSpPr>
        <p:spPr>
          <a:xfrm>
            <a:off x="3020412" y="1915184"/>
            <a:ext cx="1497197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Micro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Vertex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Detector</a:t>
            </a:r>
          </a:p>
        </p:txBody>
      </p:sp>
      <p:sp>
        <p:nvSpPr>
          <p:cNvPr id="1767" name="Shape 1767"/>
          <p:cNvSpPr/>
          <p:nvPr/>
        </p:nvSpPr>
        <p:spPr>
          <a:xfrm>
            <a:off x="4204242" y="2637432"/>
            <a:ext cx="1651519" cy="1317666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68" name="Shape 1768"/>
          <p:cNvSpPr/>
          <p:nvPr/>
        </p:nvSpPr>
        <p:spPr>
          <a:xfrm>
            <a:off x="4761407" y="862384"/>
            <a:ext cx="1524978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Silicon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Tracking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System</a:t>
            </a:r>
          </a:p>
        </p:txBody>
      </p:sp>
      <p:sp>
        <p:nvSpPr>
          <p:cNvPr id="1769" name="Shape 1769"/>
          <p:cNvSpPr/>
          <p:nvPr/>
        </p:nvSpPr>
        <p:spPr>
          <a:xfrm>
            <a:off x="5461439" y="2267768"/>
            <a:ext cx="836139" cy="1687330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70" name="Shape 1770"/>
          <p:cNvSpPr/>
          <p:nvPr/>
        </p:nvSpPr>
        <p:spPr>
          <a:xfrm>
            <a:off x="6195166" y="575523"/>
            <a:ext cx="1775877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Ring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Imaging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Cherenkov</a:t>
            </a:r>
          </a:p>
        </p:txBody>
      </p:sp>
      <p:sp>
        <p:nvSpPr>
          <p:cNvPr id="1771" name="Shape 1771"/>
          <p:cNvSpPr/>
          <p:nvPr/>
        </p:nvSpPr>
        <p:spPr>
          <a:xfrm>
            <a:off x="6912046" y="2020022"/>
            <a:ext cx="307235" cy="1110968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72" name="Shape 1772"/>
          <p:cNvSpPr/>
          <p:nvPr/>
        </p:nvSpPr>
        <p:spPr>
          <a:xfrm>
            <a:off x="8653039" y="1"/>
            <a:ext cx="1762508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Transition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Radiation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Detector</a:t>
            </a:r>
          </a:p>
        </p:txBody>
      </p:sp>
      <p:sp>
        <p:nvSpPr>
          <p:cNvPr id="1773" name="Shape 1773"/>
          <p:cNvSpPr/>
          <p:nvPr/>
        </p:nvSpPr>
        <p:spPr>
          <a:xfrm flipH="1">
            <a:off x="8448217" y="1371961"/>
            <a:ext cx="912981" cy="120354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74" name="Shape 1774"/>
          <p:cNvSpPr/>
          <p:nvPr/>
        </p:nvSpPr>
        <p:spPr>
          <a:xfrm>
            <a:off x="10645699" y="59921"/>
            <a:ext cx="2719082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Time of Flight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Detector</a:t>
            </a:r>
          </a:p>
        </p:txBody>
      </p:sp>
      <p:sp>
        <p:nvSpPr>
          <p:cNvPr id="1775" name="Shape 1775"/>
          <p:cNvSpPr/>
          <p:nvPr/>
        </p:nvSpPr>
        <p:spPr>
          <a:xfrm flipH="1">
            <a:off x="10189210" y="1186186"/>
            <a:ext cx="912981" cy="120354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76" name="Shape 1776"/>
          <p:cNvSpPr/>
          <p:nvPr/>
        </p:nvSpPr>
        <p:spPr>
          <a:xfrm>
            <a:off x="11449367" y="6003325"/>
            <a:ext cx="1763550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Projectile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Spectator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Detector</a:t>
            </a:r>
          </a:p>
        </p:txBody>
      </p:sp>
      <p:sp>
        <p:nvSpPr>
          <p:cNvPr id="1777" name="Shape 1777"/>
          <p:cNvSpPr/>
          <p:nvPr/>
        </p:nvSpPr>
        <p:spPr>
          <a:xfrm>
            <a:off x="12226194" y="3130987"/>
            <a:ext cx="2" cy="2872339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78" name="Shape 1778"/>
          <p:cNvSpPr/>
          <p:nvPr/>
        </p:nvSpPr>
        <p:spPr>
          <a:xfrm>
            <a:off x="5899963" y="6003325"/>
            <a:ext cx="1497197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Muon</a:t>
            </a:r>
          </a:p>
          <a:p>
            <a: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Detector</a:t>
            </a:r>
          </a:p>
        </p:txBody>
      </p:sp>
      <p:sp>
        <p:nvSpPr>
          <p:cNvPr id="1779" name="Shape 1779"/>
          <p:cNvSpPr/>
          <p:nvPr/>
        </p:nvSpPr>
        <p:spPr>
          <a:xfrm flipH="1">
            <a:off x="6502400" y="4795849"/>
            <a:ext cx="1527936" cy="1436170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8" tIns="45718" rIns="45718" bIns="45718"/>
          <a:lstStyle/>
          <a:p>
            <a:pPr defTabSz="4567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1780" name="Shape 1780"/>
          <p:cNvSpPr/>
          <p:nvPr/>
        </p:nvSpPr>
        <p:spPr>
          <a:xfrm>
            <a:off x="1920249" y="6515382"/>
            <a:ext cx="374435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1300459"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DAQ/FLES HPC cluster </a:t>
            </a:r>
          </a:p>
        </p:txBody>
      </p:sp>
      <p:sp>
        <p:nvSpPr>
          <p:cNvPr id="1781" name="Shape 1781"/>
          <p:cNvSpPr/>
          <p:nvPr/>
        </p:nvSpPr>
        <p:spPr>
          <a:xfrm>
            <a:off x="650240" y="9131653"/>
            <a:ext cx="3034453" cy="336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1300459">
              <a:defRPr sz="1700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2/27/2018</a:t>
            </a:r>
          </a:p>
        </p:txBody>
      </p:sp>
      <p:sp>
        <p:nvSpPr>
          <p:cNvPr id="1782" name="Shape 1782"/>
          <p:cNvSpPr>
            <a:spLocks noGrp="1"/>
          </p:cNvSpPr>
          <p:nvPr>
            <p:ph type="sldNum" sz="quarter" idx="2"/>
          </p:nvPr>
        </p:nvSpPr>
        <p:spPr>
          <a:xfrm>
            <a:off x="12034519" y="9131653"/>
            <a:ext cx="320041" cy="33626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defTabSz="1300459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9559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" dur="500" fill="hold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3" grpId="0" animBg="1" advAuto="0"/>
      <p:bldP spid="1763" grpId="1" animBg="1" advAuto="0"/>
      <p:bldP spid="1764" grpId="0" animBg="1" advAuto="0"/>
      <p:bldP spid="1765" grpId="0" animBg="1" advAuto="0"/>
      <p:bldP spid="1766" grpId="0" animBg="1" advAuto="0"/>
      <p:bldP spid="1767" grpId="0" animBg="1" advAuto="0"/>
      <p:bldP spid="1768" grpId="0" animBg="1" advAuto="0"/>
      <p:bldP spid="1769" grpId="0" animBg="1" advAuto="0"/>
      <p:bldP spid="1770" grpId="0" animBg="1" advAuto="0"/>
      <p:bldP spid="1771" grpId="0" animBg="1" advAuto="0"/>
      <p:bldP spid="1772" grpId="0" animBg="1" advAuto="0"/>
      <p:bldP spid="1773" grpId="0" animBg="1" advAuto="0"/>
      <p:bldP spid="1774" grpId="0" animBg="1" advAuto="0"/>
      <p:bldP spid="1775" grpId="0" animBg="1" advAuto="0"/>
      <p:bldP spid="1776" grpId="0" animBg="1" advAuto="0"/>
      <p:bldP spid="1777" grpId="0" animBg="1" advAuto="0"/>
      <p:bldP spid="1778" grpId="0" animBg="1" advAuto="0"/>
      <p:bldP spid="1779" grpId="0" animBg="1" advAuto="0"/>
      <p:bldP spid="1780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625600" y="1207732"/>
            <a:ext cx="9753600" cy="778934"/>
            <a:chOff x="1524000" y="720"/>
            <a:chExt cx="9144000" cy="730251"/>
          </a:xfrm>
        </p:grpSpPr>
        <p:pic>
          <p:nvPicPr>
            <p:cNvPr id="14" name="Picture 2" descr="C:\Users\Administrator\Desktop\图片1.png"/>
            <p:cNvPicPr>
              <a:picLocks noChangeAspect="1" noChangeArrowheads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 bwMode="auto">
            <a:xfrm>
              <a:off x="1550576" y="32094"/>
              <a:ext cx="1354310" cy="676836"/>
            </a:xfrm>
            <a:prstGeom prst="rect">
              <a:avLst/>
            </a:prstGeom>
          </p:spPr>
        </p:pic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1524000" y="720"/>
              <a:ext cx="9144000" cy="730251"/>
            </a:xfrm>
            <a:prstGeom prst="rect">
              <a:avLst/>
            </a:prstGeom>
            <a:gradFill>
              <a:gsLst>
                <a:gs pos="0">
                  <a:schemeClr val="bg1">
                    <a:alpha val="30000"/>
                  </a:schemeClr>
                </a:gs>
                <a:gs pos="100000">
                  <a:srgbClr val="0033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192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16" name="图片 15" descr="所徽1.pn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9939350" y="10655"/>
              <a:ext cx="720080" cy="71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矩形 31"/>
          <p:cNvSpPr/>
          <p:nvPr/>
        </p:nvSpPr>
        <p:spPr>
          <a:xfrm>
            <a:off x="1584960" y="1909536"/>
            <a:ext cx="9677440" cy="51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539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73" b="1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Study of the QCD Phase Structure and </a:t>
            </a:r>
            <a:r>
              <a:rPr lang="en-US" altLang="zh-CN" sz="2773" b="1" i="1" kern="12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Symmetry Energy </a:t>
            </a:r>
            <a:endParaRPr lang="zh-CN" altLang="en-US" sz="2773" b="1" i="1" kern="1200" dirty="0">
              <a:solidFill>
                <a:srgbClr val="00B05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AB2EE1A-4D91-4AC3-934D-B4899D9A6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10" y="2505872"/>
            <a:ext cx="5279707" cy="41925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D4F7E2C-273B-4B82-8BCC-4E171EA3CB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534" y="2503425"/>
            <a:ext cx="5195697" cy="2937771"/>
          </a:xfrm>
          <a:prstGeom prst="rect">
            <a:avLst/>
          </a:prstGeom>
        </p:spPr>
      </p:pic>
      <p:sp>
        <p:nvSpPr>
          <p:cNvPr id="33" name="TextBox 9">
            <a:extLst>
              <a:ext uri="{FF2B5EF4-FFF2-40B4-BE49-F238E27FC236}">
                <a16:creationId xmlns:a16="http://schemas.microsoft.com/office/drawing/2014/main" id="{735F8B8B-7246-4C5B-AE28-4CBE1636EE55}"/>
              </a:ext>
            </a:extLst>
          </p:cNvPr>
          <p:cNvSpPr txBox="1"/>
          <p:nvPr/>
        </p:nvSpPr>
        <p:spPr>
          <a:xfrm>
            <a:off x="5601372" y="3036670"/>
            <a:ext cx="1682701" cy="48628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1280" dirty="0">
                <a:latin typeface="华文细黑"/>
                <a:ea typeface="华文细黑"/>
                <a:cs typeface="华文细黑"/>
              </a:rPr>
              <a:t>Search for QCD critical point</a:t>
            </a:r>
            <a:endParaRPr kumimoji="1" lang="en-US" sz="128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7D141DF-48BE-4D8F-B653-F62466D052C2}"/>
              </a:ext>
            </a:extLst>
          </p:cNvPr>
          <p:cNvSpPr/>
          <p:nvPr/>
        </p:nvSpPr>
        <p:spPr>
          <a:xfrm>
            <a:off x="6347307" y="7763652"/>
            <a:ext cx="6104097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33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Study nuclear matter EOS, especially </a:t>
            </a:r>
            <a:r>
              <a:rPr lang="en-US" altLang="zh-CN" sz="2133" dirty="0" err="1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E</a:t>
            </a:r>
            <a:r>
              <a:rPr lang="en-US" altLang="zh-CN" sz="2133" baseline="-25000" dirty="0" err="1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sym</a:t>
            </a:r>
            <a:r>
              <a:rPr lang="en-US" altLang="zh-CN" sz="2133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(</a:t>
            </a:r>
            <a:r>
              <a:rPr lang="en-US" altLang="zh-CN" sz="2133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Symbol"/>
              </a:rPr>
              <a:t></a:t>
            </a:r>
            <a:r>
              <a:rPr lang="en-US" altLang="zh-CN" sz="2133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)</a:t>
            </a:r>
            <a:endParaRPr lang="zh-CN" altLang="en-US" sz="2133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07A772B-7302-42B4-90B6-993E34844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2458" y="5573491"/>
            <a:ext cx="2907136" cy="227057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5BD4D9B3-C8E8-4A04-A07E-1DD6A85F8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371" y="5889740"/>
            <a:ext cx="4456494" cy="1580736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74D5963F-1EA7-460F-AB60-B7FD92B20DE9}"/>
              </a:ext>
            </a:extLst>
          </p:cNvPr>
          <p:cNvSpPr/>
          <p:nvPr/>
        </p:nvSpPr>
        <p:spPr>
          <a:xfrm>
            <a:off x="172228" y="6918712"/>
            <a:ext cx="5706890" cy="10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71" indent="-365771"/>
            <a:r>
              <a:rPr lang="en-US" altLang="zh-CN" sz="128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CSR External-target Experiment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altLang="zh-CN" sz="1707" dirty="0">
                <a:latin typeface="华文细黑"/>
                <a:ea typeface="华文细黑"/>
              </a:rPr>
              <a:t>plan to be finished with construction in 2024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altLang="zh-CN" sz="1707" dirty="0">
                <a:latin typeface="华文细黑"/>
                <a:ea typeface="华文细黑"/>
              </a:rPr>
              <a:t>operation at HIRFL-CSR (Lanzhou) first</a:t>
            </a:r>
          </a:p>
          <a:p>
            <a:pPr marL="365771" indent="-365771">
              <a:buFont typeface="Arial" panose="020B0604020202020204" pitchFamily="34" charset="0"/>
              <a:buChar char="•"/>
            </a:pPr>
            <a:r>
              <a:rPr lang="en-US" altLang="zh-CN" sz="1707" dirty="0">
                <a:latin typeface="华文细黑"/>
                <a:ea typeface="华文细黑"/>
              </a:rPr>
              <a:t>move to HIAF once its construction is  complete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CB963AC-29FB-4269-A2F9-A8EC813AF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025" y="1249873"/>
            <a:ext cx="8082227" cy="68918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3413" b="1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HIAF</a:t>
            </a:r>
            <a:endParaRPr lang="zh-CN" altLang="en-US" sz="3413" b="1" dirty="0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DFFC02A-7E15-49B6-852D-F3BFA65EBECF}"/>
              </a:ext>
            </a:extLst>
          </p:cNvPr>
          <p:cNvGrpSpPr/>
          <p:nvPr/>
        </p:nvGrpSpPr>
        <p:grpSpPr>
          <a:xfrm>
            <a:off x="1625600" y="8198470"/>
            <a:ext cx="9753600" cy="389467"/>
            <a:chOff x="1524000" y="6543065"/>
            <a:chExt cx="9144000" cy="365125"/>
          </a:xfrm>
        </p:grpSpPr>
        <p:cxnSp>
          <p:nvCxnSpPr>
            <p:cNvPr id="22" name="直接连接符 6">
              <a:extLst>
                <a:ext uri="{FF2B5EF4-FFF2-40B4-BE49-F238E27FC236}">
                  <a16:creationId xmlns:a16="http://schemas.microsoft.com/office/drawing/2014/main" id="{A3B1B577-4F93-45F4-B4B3-DFA316479A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6572253"/>
              <a:ext cx="9144000" cy="0"/>
            </a:xfrm>
            <a:prstGeom prst="line">
              <a:avLst/>
            </a:prstGeom>
            <a:noFill/>
            <a:ln w="25400">
              <a:solidFill>
                <a:srgbClr val="F79646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灯片编号占位符 1">
              <a:extLst>
                <a:ext uri="{FF2B5EF4-FFF2-40B4-BE49-F238E27FC236}">
                  <a16:creationId xmlns:a16="http://schemas.microsoft.com/office/drawing/2014/main" id="{0E4AECBC-579D-47D3-BC3A-C1F677755B2B}"/>
                </a:ext>
              </a:extLst>
            </p:cNvPr>
            <p:cNvSpPr txBox="1">
              <a:spLocks/>
            </p:cNvSpPr>
            <p:nvPr/>
          </p:nvSpPr>
          <p:spPr>
            <a:xfrm>
              <a:off x="3491027" y="6543065"/>
              <a:ext cx="2743200" cy="365125"/>
            </a:xfrm>
            <a:prstGeom prst="rect">
              <a:avLst/>
            </a:prstGeom>
          </p:spPr>
          <p:txBody>
            <a:bodyPr vert="horz" lIns="97536" tIns="48768" rIns="97536" bIns="48768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A31D896-93CD-B141-AECB-5E72E6F12AD6}" type="slidenum">
                <a:rPr kumimoji="1" lang="zh-CN" altLang="en-US" sz="1280"/>
                <a:pPr/>
                <a:t>27</a:t>
              </a:fld>
              <a:endParaRPr kumimoji="1" lang="zh-CN" altLang="en-US" sz="128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940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625600" y="1207732"/>
            <a:ext cx="9753600" cy="778934"/>
            <a:chOff x="1524000" y="720"/>
            <a:chExt cx="9144000" cy="730251"/>
          </a:xfrm>
        </p:grpSpPr>
        <p:pic>
          <p:nvPicPr>
            <p:cNvPr id="14" name="Picture 2" descr="C:\Users\Administrator\Desktop\图片1.png"/>
            <p:cNvPicPr>
              <a:picLocks noChangeAspect="1" noChangeArrowheads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 bwMode="auto">
            <a:xfrm>
              <a:off x="1550576" y="32094"/>
              <a:ext cx="1354310" cy="676836"/>
            </a:xfrm>
            <a:prstGeom prst="rect">
              <a:avLst/>
            </a:prstGeom>
          </p:spPr>
        </p:pic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1524000" y="720"/>
              <a:ext cx="9144000" cy="730251"/>
            </a:xfrm>
            <a:prstGeom prst="rect">
              <a:avLst/>
            </a:prstGeom>
            <a:gradFill>
              <a:gsLst>
                <a:gs pos="0">
                  <a:schemeClr val="bg1">
                    <a:alpha val="30000"/>
                  </a:schemeClr>
                </a:gs>
                <a:gs pos="100000">
                  <a:srgbClr val="0033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192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16" name="图片 15" descr="所徽1.pn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9939350" y="10655"/>
              <a:ext cx="720080" cy="71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05164EA3-4618-4A73-B383-2DBB41F87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67" y="2265505"/>
            <a:ext cx="7839697" cy="5246112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0906335-1FF0-41C0-903D-1E1823BC6066}"/>
              </a:ext>
            </a:extLst>
          </p:cNvPr>
          <p:cNvSpPr/>
          <p:nvPr/>
        </p:nvSpPr>
        <p:spPr>
          <a:xfrm>
            <a:off x="1358368" y="4743870"/>
            <a:ext cx="100916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133" b="1" u="sng" dirty="0" err="1">
                <a:solidFill>
                  <a:srgbClr val="FF33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BRing</a:t>
            </a:r>
            <a:r>
              <a:rPr lang="en-US" altLang="zh-CN" sz="2080" dirty="0">
                <a:solidFill>
                  <a:srgbClr val="FF33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  <a:endParaRPr lang="zh-CN" altLang="en-US" sz="2080" dirty="0">
              <a:solidFill>
                <a:srgbClr val="FF3300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3" name="Text Box 211">
            <a:extLst>
              <a:ext uri="{FF2B5EF4-FFF2-40B4-BE49-F238E27FC236}">
                <a16:creationId xmlns:a16="http://schemas.microsoft.com/office/drawing/2014/main" id="{CDF30B80-B14C-4FBD-B13F-B552BC2F3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740" y="5788727"/>
            <a:ext cx="2819191" cy="978538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sz="128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itchFamily="18" charset="0"/>
              </a:rPr>
              <a:t>iLinac</a:t>
            </a:r>
            <a:endParaRPr lang="en-US" altLang="zh-CN" sz="1280" b="1" u="sng" dirty="0">
              <a:solidFill>
                <a:srgbClr val="003366"/>
              </a:solidFill>
              <a:latin typeface="Times New Roman" panose="02020603050405020304" pitchFamily="18" charset="0"/>
              <a:ea typeface="仿宋_GB2312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sz="1493" b="1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Superconducting </a:t>
            </a:r>
            <a:r>
              <a:rPr lang="en-US" altLang="zh-CN" sz="1493" b="1" dirty="0" err="1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linac</a:t>
            </a:r>
            <a:endParaRPr lang="en-US" altLang="zh-CN" sz="1493" b="1" dirty="0">
              <a:solidFill>
                <a:srgbClr val="003366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49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Length:100 m</a:t>
            </a:r>
          </a:p>
          <a:p>
            <a:pPr>
              <a:defRPr/>
            </a:pPr>
            <a:r>
              <a:rPr lang="en-US" altLang="zh-CN" sz="149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Energy: 17-22 MeV/u(U</a:t>
            </a:r>
            <a:r>
              <a:rPr lang="en-US" altLang="zh-CN" sz="1493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35+-45+</a:t>
            </a:r>
            <a:r>
              <a:rPr lang="en-US" altLang="zh-CN" sz="149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 Box 211">
            <a:extLst>
              <a:ext uri="{FF2B5EF4-FFF2-40B4-BE49-F238E27FC236}">
                <a16:creationId xmlns:a16="http://schemas.microsoft.com/office/drawing/2014/main" id="{5A0C78E7-05F9-4057-838C-06019708E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333" y="4168496"/>
            <a:ext cx="2315086" cy="1011495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en-US" altLang="zh-CN" sz="128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SRing</a:t>
            </a:r>
            <a:endParaRPr lang="en-US" altLang="zh-CN" sz="1280" b="1" u="sng" dirty="0">
              <a:solidFill>
                <a:srgbClr val="FF0000"/>
              </a:solidFill>
              <a:latin typeface="Times New Roman" panose="02020603050405020304" pitchFamily="18" charset="0"/>
              <a:ea typeface="仿宋_GB2312" pitchFamily="49" charset="-122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en-US" altLang="zh-CN" sz="1707" b="1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Spectrometer ring</a:t>
            </a:r>
          </a:p>
          <a:p>
            <a:pPr algn="r">
              <a:defRPr/>
            </a:pPr>
            <a:r>
              <a:rPr lang="en-US" altLang="zh-CN" sz="149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Circumference: 273m</a:t>
            </a:r>
          </a:p>
          <a:p>
            <a:pPr algn="r">
              <a:defRPr/>
            </a:pPr>
            <a:r>
              <a:rPr lang="en-US" altLang="zh-CN" sz="149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Rigidity: 13-15 Tm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0E1FA8E-242C-4476-83D1-59B8397A2B12}"/>
              </a:ext>
            </a:extLst>
          </p:cNvPr>
          <p:cNvSpPr/>
          <p:nvPr/>
        </p:nvSpPr>
        <p:spPr>
          <a:xfrm>
            <a:off x="3176702" y="2639124"/>
            <a:ext cx="1885261" cy="3057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30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4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60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5755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2906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057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208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387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L: 192m, B</a:t>
            </a:r>
            <a:r>
              <a:rPr lang="el-GR" altLang="zh-CN" sz="1387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ρ</a:t>
            </a:r>
            <a:r>
              <a:rPr lang="en-US" altLang="zh-CN" sz="1387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: 25 Tm</a:t>
            </a:r>
            <a:endParaRPr lang="zh-CN" altLang="en-US" sz="1387" b="1" dirty="0">
              <a:solidFill>
                <a:srgbClr val="0000FF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26" name="Text Box 211">
            <a:extLst>
              <a:ext uri="{FF2B5EF4-FFF2-40B4-BE49-F238E27FC236}">
                <a16:creationId xmlns:a16="http://schemas.microsoft.com/office/drawing/2014/main" id="{D7E45F28-6612-466F-B75B-735C2B423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32" y="5068199"/>
            <a:ext cx="2773162" cy="814518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91353">
              <a:defRPr/>
            </a:pPr>
            <a:r>
              <a:rPr lang="en-US" altLang="zh-CN" sz="1707" b="1" dirty="0">
                <a:solidFill>
                  <a:srgbClr val="002060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Fast cycle ring</a:t>
            </a:r>
            <a:endParaRPr lang="zh-CN" altLang="en-US" sz="1707" b="1" dirty="0">
              <a:solidFill>
                <a:srgbClr val="002060"/>
              </a:solidFill>
              <a:latin typeface="Times New Roman" panose="02020603050405020304" pitchFamily="18" charset="0"/>
              <a:ea typeface="仿宋_GB2312" pitchFamily="49" charset="-122"/>
              <a:cs typeface="Times New Roman" panose="02020603050405020304" pitchFamily="18" charset="0"/>
            </a:endParaRPr>
          </a:p>
          <a:p>
            <a:pPr indent="191353">
              <a:defRPr/>
            </a:pPr>
            <a:r>
              <a:rPr lang="en-US" altLang="zh-CN" sz="1493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Circumference: 590 m</a:t>
            </a:r>
          </a:p>
          <a:p>
            <a:pPr indent="191353">
              <a:defRPr/>
            </a:pPr>
            <a:r>
              <a:rPr lang="en-US" altLang="zh-CN" sz="1493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Rigidity: 34 Tm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398116D-AB4B-493A-8B11-2348BAAF69FC}"/>
              </a:ext>
            </a:extLst>
          </p:cNvPr>
          <p:cNvSpPr/>
          <p:nvPr/>
        </p:nvSpPr>
        <p:spPr>
          <a:xfrm>
            <a:off x="2894027" y="2261369"/>
            <a:ext cx="2978935" cy="355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707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itchFamily="18" charset="0"/>
              </a:rPr>
              <a:t>HFRS</a:t>
            </a:r>
            <a:r>
              <a:rPr lang="en-US" altLang="zh-CN" sz="1707" b="1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itchFamily="18" charset="0"/>
              </a:rPr>
              <a:t>:</a:t>
            </a:r>
            <a:r>
              <a:rPr lang="en-US" altLang="zh-CN" sz="1707" b="1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707" b="1" dirty="0">
                <a:solidFill>
                  <a:srgbClr val="0000FF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Radioactive beam line</a:t>
            </a:r>
            <a:endParaRPr lang="en-US" altLang="zh-CN" sz="1707" b="1" dirty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EF5AD24-D218-4D11-AAC6-677800D5F7E3}"/>
              </a:ext>
            </a:extLst>
          </p:cNvPr>
          <p:cNvSpPr/>
          <p:nvPr/>
        </p:nvSpPr>
        <p:spPr>
          <a:xfrm>
            <a:off x="6434418" y="7180547"/>
            <a:ext cx="1636687" cy="814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CN" sz="1707" b="1" u="sng" dirty="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  <a:cs typeface="Times New Roman" pitchFamily="18" charset="0"/>
              </a:rPr>
              <a:t>SECR</a:t>
            </a:r>
            <a:endParaRPr lang="en-US" altLang="zh-CN" sz="1707" b="1" u="sng" dirty="0">
              <a:solidFill>
                <a:srgbClr val="003366"/>
              </a:solidFill>
              <a:latin typeface="Times New Roman" panose="02020603050405020304" pitchFamily="18" charset="0"/>
              <a:ea typeface="仿宋_GB2312" pitchFamily="49" charset="-122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en-US" altLang="zh-CN" sz="1493" b="1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Superconducting </a:t>
            </a:r>
          </a:p>
          <a:p>
            <a:pPr algn="r">
              <a:defRPr/>
            </a:pPr>
            <a:r>
              <a:rPr lang="en-US" altLang="zh-CN" sz="1493" b="1" dirty="0">
                <a:solidFill>
                  <a:srgbClr val="003366"/>
                </a:solidFill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ECR source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181EAAA-F236-49C7-8D00-FA30D2BE92BB}"/>
              </a:ext>
            </a:extLst>
          </p:cNvPr>
          <p:cNvSpPr/>
          <p:nvPr/>
        </p:nvSpPr>
        <p:spPr bwMode="auto">
          <a:xfrm>
            <a:off x="1343475" y="2342229"/>
            <a:ext cx="1154401" cy="845361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txBody>
          <a:bodyPr vert="horz" wrap="square" lIns="97536" tIns="48768" rIns="97536" bIns="48768" numCol="1" rtlCol="0" anchor="t" anchorCtr="0" compatLnSpc="1"/>
          <a:lstStyle/>
          <a:p>
            <a:pPr eaLnBrk="0" hangingPunct="0">
              <a:lnSpc>
                <a:spcPct val="180000"/>
              </a:lnSpc>
              <a:buClr>
                <a:prstClr val="white"/>
              </a:buClr>
              <a:buFont typeface="Wingdings" panose="05000000000000000000" charset="0"/>
              <a:buNone/>
            </a:pPr>
            <a:endParaRPr lang="zh-CN" altLang="en-US" sz="2133" b="1"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33" name="矩形 24">
            <a:extLst>
              <a:ext uri="{FF2B5EF4-FFF2-40B4-BE49-F238E27FC236}">
                <a16:creationId xmlns:a16="http://schemas.microsoft.com/office/drawing/2014/main" id="{3926062C-7C8E-47C1-A569-2841EB1D1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70" y="1939058"/>
            <a:ext cx="2629516" cy="31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920"/>
              </a:lnSpc>
              <a:spcAft>
                <a:spcPts val="640"/>
              </a:spcAft>
            </a:pPr>
            <a:r>
              <a:rPr lang="en-US" altLang="zh-CN" sz="1280" b="1" dirty="0">
                <a:solidFill>
                  <a:srgbClr val="00B0F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High energy station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B8B24FE6-8A38-4F7C-B713-149E2598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256" y="5457345"/>
            <a:ext cx="4630482" cy="2756692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589141F-274D-4889-8E6F-95EC50B089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898" y="2111411"/>
            <a:ext cx="4450949" cy="3240915"/>
          </a:xfrm>
          <a:prstGeom prst="rect">
            <a:avLst/>
          </a:prstGeom>
        </p:spPr>
      </p:pic>
      <p:sp>
        <p:nvSpPr>
          <p:cNvPr id="43" name="矩形 24">
            <a:extLst>
              <a:ext uri="{FF2B5EF4-FFF2-40B4-BE49-F238E27FC236}">
                <a16:creationId xmlns:a16="http://schemas.microsoft.com/office/drawing/2014/main" id="{3BC7709A-ED54-4BC7-9C76-C307E9D37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0997" y="2908262"/>
            <a:ext cx="1805740" cy="140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altLang="zh-CN" sz="1707" dirty="0">
                <a:solidFill>
                  <a:srgbClr val="00B0F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Nuclear Matter study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altLang="zh-CN" sz="1707" dirty="0">
                <a:solidFill>
                  <a:srgbClr val="00B0F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Hyper-nuclear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altLang="zh-CN" sz="1707" dirty="0">
                <a:solidFill>
                  <a:srgbClr val="00B0F0"/>
                </a:solidFill>
                <a:latin typeface="Times New Roman" pitchFamily="18" charset="0"/>
                <a:ea typeface="仿宋_GB2312" pitchFamily="49" charset="-122"/>
                <a:cs typeface="Times New Roman" pitchFamily="18" charset="0"/>
              </a:rPr>
              <a:t>High energy irradiation 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1A0D36E-6D04-4760-95DE-4A8D6394F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025" y="1249873"/>
            <a:ext cx="8082227" cy="68918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3413" b="1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HIAF</a:t>
            </a:r>
            <a:r>
              <a:rPr lang="zh-CN" altLang="en-US" sz="3413" b="1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简介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C3A3A23-71DD-409F-874D-542CE7FD346B}"/>
              </a:ext>
            </a:extLst>
          </p:cNvPr>
          <p:cNvGrpSpPr/>
          <p:nvPr/>
        </p:nvGrpSpPr>
        <p:grpSpPr>
          <a:xfrm>
            <a:off x="1625600" y="8198470"/>
            <a:ext cx="9753600" cy="389467"/>
            <a:chOff x="1524000" y="6543065"/>
            <a:chExt cx="9144000" cy="365125"/>
          </a:xfrm>
        </p:grpSpPr>
        <p:cxnSp>
          <p:nvCxnSpPr>
            <p:cNvPr id="31" name="直接连接符 6">
              <a:extLst>
                <a:ext uri="{FF2B5EF4-FFF2-40B4-BE49-F238E27FC236}">
                  <a16:creationId xmlns:a16="http://schemas.microsoft.com/office/drawing/2014/main" id="{9672F9C0-009E-49D3-817E-48660B4B54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6572253"/>
              <a:ext cx="9144000" cy="0"/>
            </a:xfrm>
            <a:prstGeom prst="line">
              <a:avLst/>
            </a:prstGeom>
            <a:noFill/>
            <a:ln w="25400">
              <a:solidFill>
                <a:srgbClr val="F79646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灯片编号占位符 1">
              <a:extLst>
                <a:ext uri="{FF2B5EF4-FFF2-40B4-BE49-F238E27FC236}">
                  <a16:creationId xmlns:a16="http://schemas.microsoft.com/office/drawing/2014/main" id="{386D0F19-5FAE-4929-B474-18DED4843D04}"/>
                </a:ext>
              </a:extLst>
            </p:cNvPr>
            <p:cNvSpPr txBox="1">
              <a:spLocks/>
            </p:cNvSpPr>
            <p:nvPr/>
          </p:nvSpPr>
          <p:spPr>
            <a:xfrm>
              <a:off x="3491027" y="6543065"/>
              <a:ext cx="2743200" cy="365125"/>
            </a:xfrm>
            <a:prstGeom prst="rect">
              <a:avLst/>
            </a:prstGeom>
          </p:spPr>
          <p:txBody>
            <a:bodyPr vert="horz" lIns="97536" tIns="48768" rIns="97536" bIns="48768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A31D896-93CD-B141-AECB-5E72E6F12AD6}" type="slidenum">
                <a:rPr kumimoji="1" lang="zh-CN" altLang="en-US" sz="1280"/>
                <a:pPr/>
                <a:t>28</a:t>
              </a:fld>
              <a:endParaRPr kumimoji="1" lang="zh-CN" altLang="en-US" sz="1280" dirty="0"/>
            </a:p>
          </p:txBody>
        </p:sp>
      </p:grpSp>
    </p:spTree>
    <p:extLst>
      <p:ext uri="{BB962C8B-B14F-4D97-AF65-F5344CB8AC3E}">
        <p14:creationId xmlns:p14="http://schemas.microsoft.com/office/powerpoint/2010/main" val="1757351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625600" y="1207732"/>
            <a:ext cx="9753600" cy="778934"/>
            <a:chOff x="1524000" y="720"/>
            <a:chExt cx="9144000" cy="730251"/>
          </a:xfrm>
        </p:grpSpPr>
        <p:pic>
          <p:nvPicPr>
            <p:cNvPr id="14" name="Picture 2" descr="C:\Users\Administrator\Desktop\图片1.png"/>
            <p:cNvPicPr>
              <a:picLocks noChangeAspect="1" noChangeArrowheads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 bwMode="auto">
            <a:xfrm>
              <a:off x="1550576" y="32094"/>
              <a:ext cx="1354310" cy="676836"/>
            </a:xfrm>
            <a:prstGeom prst="rect">
              <a:avLst/>
            </a:prstGeom>
          </p:spPr>
        </p:pic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1524000" y="720"/>
              <a:ext cx="9144000" cy="730251"/>
            </a:xfrm>
            <a:prstGeom prst="rect">
              <a:avLst/>
            </a:prstGeom>
            <a:gradFill>
              <a:gsLst>
                <a:gs pos="0">
                  <a:schemeClr val="bg1">
                    <a:alpha val="30000"/>
                  </a:schemeClr>
                </a:gs>
                <a:gs pos="100000">
                  <a:srgbClr val="0033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 sz="192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pic>
          <p:nvPicPr>
            <p:cNvPr id="16" name="图片 15" descr="所徽1.pn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9939350" y="10655"/>
              <a:ext cx="720080" cy="71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6E15F3A6-9745-49C6-AAAF-3B4483418F5A}"/>
              </a:ext>
            </a:extLst>
          </p:cNvPr>
          <p:cNvSpPr txBox="1"/>
          <p:nvPr/>
        </p:nvSpPr>
        <p:spPr>
          <a:xfrm>
            <a:off x="8146072" y="7604321"/>
            <a:ext cx="1117402" cy="355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70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效果图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72119F2-9E2F-456A-B905-F8352FA26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025" y="1249873"/>
            <a:ext cx="8082227" cy="68918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3413" b="1" dirty="0">
                <a:ea typeface="楷体_GB2312" panose="02010609030101010101" charset="-122"/>
                <a:sym typeface="+mn-ea"/>
              </a:rPr>
              <a:t>Civil engineering</a:t>
            </a:r>
            <a:endParaRPr lang="zh-CN" altLang="en-US" sz="3413" b="1" dirty="0">
              <a:ea typeface="楷体_GB2312" panose="02010609030101010101" charset="-122"/>
              <a:sym typeface="+mn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5C9917C-9328-48A3-BC8A-493FAC781E2B}"/>
              </a:ext>
            </a:extLst>
          </p:cNvPr>
          <p:cNvGrpSpPr/>
          <p:nvPr/>
        </p:nvGrpSpPr>
        <p:grpSpPr>
          <a:xfrm>
            <a:off x="1625600" y="8198470"/>
            <a:ext cx="9753600" cy="389467"/>
            <a:chOff x="1524000" y="6543065"/>
            <a:chExt cx="9144000" cy="365125"/>
          </a:xfrm>
        </p:grpSpPr>
        <p:cxnSp>
          <p:nvCxnSpPr>
            <p:cNvPr id="20" name="直接连接符 6">
              <a:extLst>
                <a:ext uri="{FF2B5EF4-FFF2-40B4-BE49-F238E27FC236}">
                  <a16:creationId xmlns:a16="http://schemas.microsoft.com/office/drawing/2014/main" id="{623CE7E1-387E-47A1-865D-F914BC1C25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524000" y="6572253"/>
              <a:ext cx="9144000" cy="0"/>
            </a:xfrm>
            <a:prstGeom prst="line">
              <a:avLst/>
            </a:prstGeom>
            <a:noFill/>
            <a:ln w="25400">
              <a:solidFill>
                <a:srgbClr val="F79646"/>
              </a:solidFill>
              <a:rou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灯片编号占位符 1">
              <a:extLst>
                <a:ext uri="{FF2B5EF4-FFF2-40B4-BE49-F238E27FC236}">
                  <a16:creationId xmlns:a16="http://schemas.microsoft.com/office/drawing/2014/main" id="{CF2755AD-C9C0-4F89-B618-184E06EB8562}"/>
                </a:ext>
              </a:extLst>
            </p:cNvPr>
            <p:cNvSpPr txBox="1">
              <a:spLocks/>
            </p:cNvSpPr>
            <p:nvPr/>
          </p:nvSpPr>
          <p:spPr>
            <a:xfrm>
              <a:off x="3491027" y="6543065"/>
              <a:ext cx="2743200" cy="365125"/>
            </a:xfrm>
            <a:prstGeom prst="rect">
              <a:avLst/>
            </a:prstGeom>
          </p:spPr>
          <p:txBody>
            <a:bodyPr vert="horz" lIns="97536" tIns="48768" rIns="97536" bIns="48768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A31D896-93CD-B141-AECB-5E72E6F12AD6}" type="slidenum">
                <a:rPr kumimoji="1" lang="zh-CN" altLang="en-US" sz="1280"/>
                <a:pPr/>
                <a:t>29</a:t>
              </a:fld>
              <a:endParaRPr kumimoji="1" lang="zh-CN" altLang="en-US" sz="1280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AFDE6F-3812-BED0-71F6-ED6C7D4DD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06" y="2167466"/>
            <a:ext cx="10643789" cy="59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20">
            <a:extLst>
              <a:ext uri="{FF2B5EF4-FFF2-40B4-BE49-F238E27FC236}">
                <a16:creationId xmlns:a16="http://schemas.microsoft.com/office/drawing/2014/main" id="{49860AC3-2E71-7F5A-5434-873618D05F42}"/>
              </a:ext>
            </a:extLst>
          </p:cNvPr>
          <p:cNvSpPr txBox="1"/>
          <p:nvPr/>
        </p:nvSpPr>
        <p:spPr>
          <a:xfrm>
            <a:off x="1242866" y="7694522"/>
            <a:ext cx="161522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3" b="1" dirty="0">
                <a:solidFill>
                  <a:schemeClr val="bg1"/>
                </a:solidFill>
              </a:rPr>
              <a:t>2024.2</a:t>
            </a:r>
            <a:endParaRPr lang="zh-CN" altLang="en-US" sz="2133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9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80" y="4880895"/>
            <a:ext cx="3325746" cy="1515062"/>
          </a:xfrm>
          <a:prstGeom prst="rect">
            <a:avLst/>
          </a:prstGeom>
          <a:ln w="88900">
            <a:miter lim="400000"/>
          </a:ln>
        </p:spPr>
      </p:pic>
      <p:pic>
        <p:nvPicPr>
          <p:cNvPr id="1330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776" y="7930308"/>
            <a:ext cx="1891712" cy="1754562"/>
          </a:xfrm>
          <a:prstGeom prst="rect">
            <a:avLst/>
          </a:prstGeom>
          <a:ln w="88900">
            <a:miter lim="400000"/>
          </a:ln>
        </p:spPr>
      </p:pic>
      <p:sp>
        <p:nvSpPr>
          <p:cNvPr id="1333" name="Shape 1333"/>
          <p:cNvSpPr/>
          <p:nvPr/>
        </p:nvSpPr>
        <p:spPr>
          <a:xfrm>
            <a:off x="-1058774" y="2471250"/>
            <a:ext cx="14975932" cy="1908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t">
            <a:spAutoFit/>
          </a:bodyPr>
          <a:lstStyle/>
          <a:p>
            <a:pPr marL="64135" marR="64135" algn="ctr" defTabSz="1178560">
              <a:spcBef>
                <a:spcPts val="2100"/>
              </a:spcBef>
              <a:tabLst>
                <a:tab pos="63500" algn="l"/>
                <a:tab pos="1257300" algn="l"/>
                <a:tab pos="2425700" algn="l"/>
                <a:tab pos="3594100" algn="l"/>
                <a:tab pos="4775200" algn="l"/>
                <a:tab pos="5969000" algn="l"/>
                <a:tab pos="7137400" algn="l"/>
                <a:tab pos="8318500" algn="l"/>
                <a:tab pos="9499600" algn="l"/>
                <a:tab pos="10680700" algn="l"/>
                <a:tab pos="11861800" algn="l"/>
                <a:tab pos="13042900" algn="l"/>
                <a:tab pos="14211300" algn="l"/>
              </a:tabLst>
              <a:defRPr sz="3400">
                <a:solidFill>
                  <a:srgbClr val="0433FF"/>
                </a:solidFill>
                <a:uFill>
                  <a:solidFill>
                    <a:srgbClr val="53D5FD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 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M.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Omana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Kuttan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, S. Soma,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S. Schramm</a:t>
            </a:r>
            <a:r>
              <a:rPr lang="de-DE" sz="2800" b="1" i="1" baseline="30000" dirty="0">
                <a:solidFill>
                  <a:schemeClr val="accent1">
                    <a:lumMod val="5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†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, J. Steinheimer, H. Stoecker* FIAS K. Zhou CUHKSZ</a:t>
            </a:r>
          </a:p>
          <a:p>
            <a:pPr marL="64135" marR="64135" algn="ctr" defTabSz="1178560">
              <a:spcBef>
                <a:spcPts val="2100"/>
              </a:spcBef>
              <a:tabLst>
                <a:tab pos="63500" algn="l"/>
                <a:tab pos="1257300" algn="l"/>
                <a:tab pos="2425700" algn="l"/>
                <a:tab pos="3594100" algn="l"/>
                <a:tab pos="4775200" algn="l"/>
                <a:tab pos="5969000" algn="l"/>
                <a:tab pos="7137400" algn="l"/>
                <a:tab pos="8318500" algn="l"/>
                <a:tab pos="9499600" algn="l"/>
                <a:tab pos="10680700" algn="l"/>
                <a:tab pos="11861800" algn="l"/>
                <a:tab pos="13042900" algn="l"/>
                <a:tab pos="14211300" algn="l"/>
              </a:tabLst>
              <a:defRPr sz="3400">
                <a:solidFill>
                  <a:srgbClr val="0433FF"/>
                </a:solidFill>
                <a:uFill>
                  <a:solidFill>
                    <a:srgbClr val="53D5FD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 L. </a:t>
            </a:r>
            <a:r>
              <a:rPr lang="de-DE" sz="2800" b="1" dirty="0" err="1">
                <a:solidFill>
                  <a:schemeClr val="accent1">
                    <a:lumMod val="50000"/>
                  </a:schemeClr>
                </a:solidFill>
              </a:rPr>
              <a:t>Rezzolla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, L. Weih,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A. 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Motornenko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, 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Pia Jakobus**, E. Most &amp; V. </a:t>
            </a:r>
            <a:r>
              <a:rPr lang="de-DE" sz="2800" b="1" dirty="0" err="1">
                <a:solidFill>
                  <a:schemeClr val="accent1">
                    <a:lumMod val="50000"/>
                  </a:schemeClr>
                </a:solidFill>
              </a:rPr>
              <a:t>Vovchenko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, U. Houston 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64135" marR="64135" algn="ctr" defTabSz="1178560">
              <a:spcBef>
                <a:spcPts val="2100"/>
              </a:spcBef>
              <a:tabLst>
                <a:tab pos="63500" algn="l"/>
                <a:tab pos="1257300" algn="l"/>
                <a:tab pos="2425700" algn="l"/>
                <a:tab pos="3594100" algn="l"/>
                <a:tab pos="4775200" algn="l"/>
                <a:tab pos="5969000" algn="l"/>
                <a:tab pos="7137400" algn="l"/>
                <a:tab pos="8318500" algn="l"/>
                <a:tab pos="9499600" algn="l"/>
                <a:tab pos="10680700" algn="l"/>
                <a:tab pos="11861800" algn="l"/>
                <a:tab pos="13042900" algn="l"/>
                <a:tab pos="14211300" algn="l"/>
              </a:tabLst>
              <a:defRPr sz="3400">
                <a:uFill>
                  <a:solidFill>
                    <a:srgbClr val="53D5FD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2800" b="1" dirty="0" err="1">
                <a:solidFill>
                  <a:schemeClr val="accent1">
                    <a:lumMod val="50000"/>
                  </a:schemeClr>
                </a:solidFill>
              </a:rPr>
              <a:t>Institut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für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</a:rPr>
              <a:t>Theoretische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800" b="1" dirty="0" err="1">
                <a:solidFill>
                  <a:schemeClr val="accent1">
                    <a:lumMod val="50000"/>
                  </a:schemeClr>
                </a:solidFill>
              </a:rPr>
              <a:t>Physik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</a:rPr>
              <a:t> Goethe Univ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sz="2800" b="1" dirty="0">
                <a:solidFill>
                  <a:schemeClr val="accent1">
                    <a:lumMod val="50000"/>
                  </a:schemeClr>
                </a:solidFill>
              </a:rPr>
              <a:t>*GSI Darmstadt, 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**</a:t>
            </a:r>
            <a:r>
              <a:rPr lang="de-DE" sz="2800" b="1" dirty="0" err="1">
                <a:solidFill>
                  <a:schemeClr val="accent1">
                    <a:lumMod val="50000"/>
                  </a:schemeClr>
                </a:solidFill>
              </a:rPr>
              <a:t>Monach</a:t>
            </a:r>
            <a:r>
              <a:rPr lang="de-DE" sz="2800" b="1" dirty="0">
                <a:solidFill>
                  <a:schemeClr val="accent1">
                    <a:lumMod val="50000"/>
                  </a:schemeClr>
                </a:solidFill>
              </a:rPr>
              <a:t> Univ. Hamburg </a:t>
            </a:r>
          </a:p>
        </p:txBody>
      </p:sp>
      <p:sp>
        <p:nvSpPr>
          <p:cNvPr id="1335" name="Shape 13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3" name="Picture 2" descr="A picture containing red&#10;&#10;Description automatically generated">
            <a:extLst>
              <a:ext uri="{FF2B5EF4-FFF2-40B4-BE49-F238E27FC236}">
                <a16:creationId xmlns:a16="http://schemas.microsoft.com/office/drawing/2014/main" id="{21D2E978-7C5F-49AF-8557-F5496B078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3" y="5011232"/>
            <a:ext cx="4690882" cy="11460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C6E1F5-6D90-4D4B-B0DE-154F8E16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183" y="6319642"/>
            <a:ext cx="1711806" cy="142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9E1C3C-11A4-42E8-A73A-0E84BCAB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688" y="4962196"/>
            <a:ext cx="3151414" cy="99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DBA193-C725-421B-8D05-803E5C88C3E1}"/>
              </a:ext>
            </a:extLst>
          </p:cNvPr>
          <p:cNvSpPr/>
          <p:nvPr/>
        </p:nvSpPr>
        <p:spPr>
          <a:xfrm>
            <a:off x="0" y="-29817"/>
            <a:ext cx="12997704" cy="18158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91440" tIns="45720" rIns="91440" bIns="45720">
            <a:spAutoFit/>
          </a:bodyPr>
          <a:lstStyle/>
          <a:p>
            <a:pPr algn="ctr" defTabSz="647700">
              <a:defRPr sz="36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MAGIC:</a:t>
            </a:r>
            <a:r>
              <a:rPr lang="de-DE" sz="40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atter,  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A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strophysics, 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G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ravitational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</a:t>
            </a:r>
            <a:r>
              <a:rPr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aves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=&gt; 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I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on 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C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ollisions</a:t>
            </a:r>
            <a:endParaRPr lang="de-DE" sz="3600" b="1" dirty="0"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 defTabSz="647700">
              <a:defRPr sz="36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- Hot &amp; </a:t>
            </a:r>
            <a:r>
              <a:rPr lang="de-DE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Dense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QCD Matter - and </a:t>
            </a:r>
            <a:r>
              <a:rPr lang="de-DE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 defTabSz="647700">
              <a:defRPr sz="36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* 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Strange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Charm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and 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Beauty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*  </a:t>
            </a:r>
            <a:r>
              <a:rPr lang="de-DE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of</a:t>
            </a:r>
            <a:r>
              <a:rPr lang="de-DE"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international </a:t>
            </a:r>
            <a:r>
              <a:rPr lang="de-DE" sz="3600" b="1" dirty="0" err="1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Collaborations</a:t>
            </a:r>
            <a:r>
              <a:rPr sz="3600" b="1" dirty="0">
                <a:ln w="1270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endParaRPr lang="x-none" sz="3600" b="1" dirty="0">
              <a:ln w="1270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5" name="BHClogo_final_white.jp2" descr="BHClogo_final_white.jp2">
            <a:extLst>
              <a:ext uri="{FF2B5EF4-FFF2-40B4-BE49-F238E27FC236}">
                <a16:creationId xmlns:a16="http://schemas.microsoft.com/office/drawing/2014/main" id="{B72BE3DC-680C-4667-A2EA-6F94500BF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2881" y="8041169"/>
            <a:ext cx="1756703" cy="1458611"/>
          </a:xfrm>
          <a:prstGeom prst="rect">
            <a:avLst/>
          </a:prstGeom>
          <a:ln w="88900">
            <a:miter lim="400000"/>
          </a:ln>
        </p:spPr>
      </p:pic>
      <p:pic>
        <p:nvPicPr>
          <p:cNvPr id="11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2202" y="6695250"/>
            <a:ext cx="3920388" cy="980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85469" y="6548086"/>
            <a:ext cx="1521798" cy="112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;p13"/>
          <p:cNvPicPr preferRelativeResize="0"/>
          <p:nvPr/>
        </p:nvPicPr>
        <p:blipFill rotWithShape="1">
          <a:blip r:embed="rId10">
            <a:alphaModFix/>
          </a:blip>
          <a:srcRect r="17898" b="22414"/>
          <a:stretch/>
        </p:blipFill>
        <p:spPr>
          <a:xfrm>
            <a:off x="8965051" y="7930308"/>
            <a:ext cx="3399187" cy="1370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Shape 1635"/>
          <p:cNvSpPr/>
          <p:nvPr/>
        </p:nvSpPr>
        <p:spPr>
          <a:xfrm>
            <a:off x="4320726" y="9139773"/>
            <a:ext cx="4363352" cy="32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 anchor="ctr">
            <a:spAutoFit/>
          </a:bodyPr>
          <a:lstStyle>
            <a:lvl1pPr algn="ctr" defTabSz="1300458">
              <a:defRPr sz="15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H. Stoecker FAIR Discoveries</a:t>
            </a:r>
          </a:p>
        </p:txBody>
      </p:sp>
      <p:pic>
        <p:nvPicPr>
          <p:cNvPr id="1636" name="image108.jpg"/>
          <p:cNvPicPr>
            <a:picLocks noChangeAspect="1"/>
          </p:cNvPicPr>
          <p:nvPr/>
        </p:nvPicPr>
        <p:blipFill>
          <a:blip r:embed="rId2"/>
          <a:srcRect l="3035" r="7630" b="8055"/>
          <a:stretch>
            <a:fillRect/>
          </a:stretch>
        </p:blipFill>
        <p:spPr>
          <a:xfrm>
            <a:off x="5866" y="-562453"/>
            <a:ext cx="13067574" cy="1038052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677" name="Group 1677"/>
          <p:cNvGrpSpPr/>
          <p:nvPr/>
        </p:nvGrpSpPr>
        <p:grpSpPr>
          <a:xfrm>
            <a:off x="-156831" y="8718879"/>
            <a:ext cx="13045448" cy="1075456"/>
            <a:chOff x="-1" y="-1"/>
            <a:chExt cx="13045446" cy="1075454"/>
          </a:xfrm>
        </p:grpSpPr>
        <p:grpSp>
          <p:nvGrpSpPr>
            <p:cNvPr id="1639" name="Group 1639"/>
            <p:cNvGrpSpPr/>
            <p:nvPr/>
          </p:nvGrpSpPr>
          <p:grpSpPr>
            <a:xfrm>
              <a:off x="-1" y="193209"/>
              <a:ext cx="1014000" cy="882244"/>
              <a:chOff x="0" y="0"/>
              <a:chExt cx="1013998" cy="882243"/>
            </a:xfrm>
          </p:grpSpPr>
          <p:pic>
            <p:nvPicPr>
              <p:cNvPr id="1637" name="image109.png" descr="austri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600" y="0"/>
                <a:ext cx="715717" cy="410919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38" name="Shape 1638"/>
              <p:cNvSpPr/>
              <p:nvPr/>
            </p:nvSpPr>
            <p:spPr>
              <a:xfrm>
                <a:off x="0" y="327379"/>
                <a:ext cx="1013999" cy="5548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Austria Czech</a:t>
                </a:r>
                <a:endParaRPr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Hungary</a:t>
                </a:r>
              </a:p>
            </p:txBody>
          </p:sp>
        </p:grpSp>
        <p:grpSp>
          <p:nvGrpSpPr>
            <p:cNvPr id="1642" name="Group 1642"/>
            <p:cNvGrpSpPr/>
            <p:nvPr/>
          </p:nvGrpSpPr>
          <p:grpSpPr>
            <a:xfrm>
              <a:off x="4416212" y="10626"/>
              <a:ext cx="1163403" cy="741858"/>
              <a:chOff x="-1" y="-189356"/>
              <a:chExt cx="1163402" cy="741855"/>
            </a:xfrm>
          </p:grpSpPr>
          <p:pic>
            <p:nvPicPr>
              <p:cNvPr id="1640" name="image110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17" y="-189356"/>
                <a:ext cx="1100184" cy="677041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41" name="Shape 1641"/>
              <p:cNvSpPr/>
              <p:nvPr/>
            </p:nvSpPr>
            <p:spPr>
              <a:xfrm>
                <a:off x="-1" y="191911"/>
                <a:ext cx="599936" cy="360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1100"/>
                  </a:spcBef>
                  <a:defRPr sz="19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India</a:t>
                </a:r>
              </a:p>
            </p:txBody>
          </p:sp>
        </p:grpSp>
        <p:grpSp>
          <p:nvGrpSpPr>
            <p:cNvPr id="1645" name="Group 1645"/>
            <p:cNvGrpSpPr/>
            <p:nvPr/>
          </p:nvGrpSpPr>
          <p:grpSpPr>
            <a:xfrm>
              <a:off x="887305" y="79331"/>
              <a:ext cx="1008545" cy="861065"/>
              <a:chOff x="-1" y="-120652"/>
              <a:chExt cx="1008544" cy="861064"/>
            </a:xfrm>
          </p:grpSpPr>
          <p:pic>
            <p:nvPicPr>
              <p:cNvPr id="1643" name="image111.png" descr="China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" y="-120652"/>
                <a:ext cx="1008544" cy="524798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44" name="Shape 1644"/>
              <p:cNvSpPr/>
              <p:nvPr/>
            </p:nvSpPr>
            <p:spPr>
              <a:xfrm>
                <a:off x="31608" y="404144"/>
                <a:ext cx="668135" cy="3362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1000"/>
                  </a:spcBef>
                  <a:defRPr sz="1700" b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China</a:t>
                </a:r>
              </a:p>
            </p:txBody>
          </p:sp>
        </p:grpSp>
        <p:sp>
          <p:nvSpPr>
            <p:cNvPr id="1646" name="Shape 1646"/>
            <p:cNvSpPr/>
            <p:nvPr/>
          </p:nvSpPr>
          <p:spPr>
            <a:xfrm>
              <a:off x="1657209" y="265458"/>
              <a:ext cx="739449" cy="299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586952">
                <a:spcBef>
                  <a:spcPts val="900"/>
                </a:spcBef>
                <a:defRPr sz="15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lang="de-DE" dirty="0" err="1"/>
                <a:t>Finland</a:t>
              </a:r>
              <a:endParaRPr lang="de-DE" dirty="0"/>
            </a:p>
          </p:txBody>
        </p:sp>
        <p:grpSp>
          <p:nvGrpSpPr>
            <p:cNvPr id="1649" name="Group 1649"/>
            <p:cNvGrpSpPr/>
            <p:nvPr/>
          </p:nvGrpSpPr>
          <p:grpSpPr>
            <a:xfrm>
              <a:off x="2497101" y="193209"/>
              <a:ext cx="797000" cy="410921"/>
              <a:chOff x="-1" y="0"/>
              <a:chExt cx="796999" cy="410920"/>
            </a:xfrm>
          </p:grpSpPr>
          <p:pic>
            <p:nvPicPr>
              <p:cNvPr id="1647" name="image112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280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48" name="Shape 1648"/>
              <p:cNvSpPr/>
              <p:nvPr/>
            </p:nvSpPr>
            <p:spPr>
              <a:xfrm>
                <a:off x="-1" y="72249"/>
                <a:ext cx="675359" cy="2992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France</a:t>
                </a:r>
              </a:p>
            </p:txBody>
          </p:sp>
        </p:grpSp>
        <p:grpSp>
          <p:nvGrpSpPr>
            <p:cNvPr id="1652" name="Group 1652"/>
            <p:cNvGrpSpPr/>
            <p:nvPr/>
          </p:nvGrpSpPr>
          <p:grpSpPr>
            <a:xfrm>
              <a:off x="3248941" y="36532"/>
              <a:ext cx="1128597" cy="613970"/>
              <a:chOff x="-1" y="-156677"/>
              <a:chExt cx="1128594" cy="613969"/>
            </a:xfrm>
          </p:grpSpPr>
          <p:pic>
            <p:nvPicPr>
              <p:cNvPr id="1650" name="image113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982" y="-156677"/>
                <a:ext cx="988611" cy="567599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51" name="Shape 1651"/>
              <p:cNvSpPr/>
              <p:nvPr/>
            </p:nvSpPr>
            <p:spPr>
              <a:xfrm>
                <a:off x="-1" y="158045"/>
                <a:ext cx="876557" cy="299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Germany</a:t>
                </a:r>
              </a:p>
            </p:txBody>
          </p:sp>
        </p:grpSp>
        <p:grpSp>
          <p:nvGrpSpPr>
            <p:cNvPr id="1655" name="Group 1655"/>
            <p:cNvGrpSpPr/>
            <p:nvPr/>
          </p:nvGrpSpPr>
          <p:grpSpPr>
            <a:xfrm>
              <a:off x="12331984" y="193209"/>
              <a:ext cx="713461" cy="686383"/>
              <a:chOff x="0" y="0"/>
              <a:chExt cx="713460" cy="686382"/>
            </a:xfrm>
          </p:grpSpPr>
          <p:pic>
            <p:nvPicPr>
              <p:cNvPr id="1653" name="image114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713461" cy="410920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54" name="Shape 1654"/>
              <p:cNvSpPr/>
              <p:nvPr/>
            </p:nvSpPr>
            <p:spPr>
              <a:xfrm>
                <a:off x="108373" y="410918"/>
                <a:ext cx="324256" cy="2754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UK</a:t>
                </a:r>
              </a:p>
            </p:txBody>
          </p:sp>
        </p:grpSp>
        <p:grpSp>
          <p:nvGrpSpPr>
            <p:cNvPr id="1658" name="Group 1658"/>
            <p:cNvGrpSpPr/>
            <p:nvPr/>
          </p:nvGrpSpPr>
          <p:grpSpPr>
            <a:xfrm>
              <a:off x="5847645" y="193209"/>
              <a:ext cx="715718" cy="410921"/>
              <a:chOff x="0" y="0"/>
              <a:chExt cx="715717" cy="410920"/>
            </a:xfrm>
          </p:grpSpPr>
          <p:pic>
            <p:nvPicPr>
              <p:cNvPr id="1656" name="image115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-1"/>
                <a:ext cx="715718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57" name="Shape 1657"/>
              <p:cNvSpPr/>
              <p:nvPr/>
            </p:nvSpPr>
            <p:spPr>
              <a:xfrm>
                <a:off x="76764" y="130951"/>
                <a:ext cx="383415" cy="2754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Italy</a:t>
                </a:r>
              </a:p>
            </p:txBody>
          </p:sp>
        </p:grpSp>
        <p:grpSp>
          <p:nvGrpSpPr>
            <p:cNvPr id="1661" name="Group 1661"/>
            <p:cNvGrpSpPr/>
            <p:nvPr/>
          </p:nvGrpSpPr>
          <p:grpSpPr>
            <a:xfrm>
              <a:off x="6683023" y="136765"/>
              <a:ext cx="715718" cy="467365"/>
              <a:chOff x="0" y="0"/>
              <a:chExt cx="715717" cy="467364"/>
            </a:xfrm>
          </p:grpSpPr>
          <p:pic>
            <p:nvPicPr>
              <p:cNvPr id="1659" name="image116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56444"/>
                <a:ext cx="715718" cy="410921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0" name="Shape 1660"/>
              <p:cNvSpPr/>
              <p:nvPr/>
            </p:nvSpPr>
            <p:spPr>
              <a:xfrm>
                <a:off x="2256" y="-1"/>
                <a:ext cx="675826" cy="299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Poland</a:t>
                </a:r>
              </a:p>
            </p:txBody>
          </p:sp>
        </p:grpSp>
        <p:grpSp>
          <p:nvGrpSpPr>
            <p:cNvPr id="1664" name="Group 1664"/>
            <p:cNvGrpSpPr/>
            <p:nvPr/>
          </p:nvGrpSpPr>
          <p:grpSpPr>
            <a:xfrm>
              <a:off x="8064782" y="73546"/>
              <a:ext cx="830867" cy="530584"/>
              <a:chOff x="0" y="0"/>
              <a:chExt cx="830865" cy="530583"/>
            </a:xfrm>
          </p:grpSpPr>
          <p:pic>
            <p:nvPicPr>
              <p:cNvPr id="1662" name="image117.png" descr="800px-Flag_of_Slovenia_sv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146" y="119662"/>
                <a:ext cx="715720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3" name="Shape 1663"/>
              <p:cNvSpPr/>
              <p:nvPr/>
            </p:nvSpPr>
            <p:spPr>
              <a:xfrm>
                <a:off x="0" y="-1"/>
                <a:ext cx="792190" cy="299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Slovenia</a:t>
                </a:r>
              </a:p>
            </p:txBody>
          </p:sp>
        </p:grpSp>
        <p:grpSp>
          <p:nvGrpSpPr>
            <p:cNvPr id="1667" name="Group 1667"/>
            <p:cNvGrpSpPr/>
            <p:nvPr/>
          </p:nvGrpSpPr>
          <p:grpSpPr>
            <a:xfrm>
              <a:off x="9037886" y="193209"/>
              <a:ext cx="715719" cy="410921"/>
              <a:chOff x="0" y="0"/>
              <a:chExt cx="715718" cy="410920"/>
            </a:xfrm>
          </p:grpSpPr>
          <p:pic>
            <p:nvPicPr>
              <p:cNvPr id="1665" name="image118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6" name="Shape 1666"/>
              <p:cNvSpPr/>
              <p:nvPr/>
            </p:nvSpPr>
            <p:spPr>
              <a:xfrm>
                <a:off x="20320" y="72249"/>
                <a:ext cx="489380" cy="2754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Spain </a:t>
                </a:r>
              </a:p>
            </p:txBody>
          </p:sp>
        </p:grpSp>
        <p:grpSp>
          <p:nvGrpSpPr>
            <p:cNvPr id="1670" name="Group 1670"/>
            <p:cNvGrpSpPr/>
            <p:nvPr/>
          </p:nvGrpSpPr>
          <p:grpSpPr>
            <a:xfrm>
              <a:off x="9710704" y="193209"/>
              <a:ext cx="846670" cy="410921"/>
              <a:chOff x="0" y="0"/>
              <a:chExt cx="846669" cy="410920"/>
            </a:xfrm>
          </p:grpSpPr>
          <p:pic>
            <p:nvPicPr>
              <p:cNvPr id="1668" name="image119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0951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9" name="Shape 1669"/>
              <p:cNvSpPr/>
              <p:nvPr/>
            </p:nvSpPr>
            <p:spPr>
              <a:xfrm>
                <a:off x="-1" y="6773"/>
                <a:ext cx="811929" cy="336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1000"/>
                  </a:spcBef>
                  <a:defRPr sz="17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Sweden</a:t>
                </a:r>
              </a:p>
            </p:txBody>
          </p:sp>
        </p:grpSp>
        <p:grpSp>
          <p:nvGrpSpPr>
            <p:cNvPr id="1673" name="Group 1673"/>
            <p:cNvGrpSpPr/>
            <p:nvPr/>
          </p:nvGrpSpPr>
          <p:grpSpPr>
            <a:xfrm>
              <a:off x="10543823" y="193209"/>
              <a:ext cx="845024" cy="410921"/>
              <a:chOff x="0" y="0"/>
              <a:chExt cx="845023" cy="410920"/>
            </a:xfrm>
          </p:grpSpPr>
          <p:pic>
            <p:nvPicPr>
              <p:cNvPr id="1671" name="image257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0631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72" name="Shape 1672"/>
              <p:cNvSpPr/>
              <p:nvPr/>
            </p:nvSpPr>
            <p:spPr>
              <a:xfrm>
                <a:off x="-1" y="6773"/>
                <a:ext cx="845025" cy="2992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Romania</a:t>
                </a:r>
              </a:p>
            </p:txBody>
          </p:sp>
        </p:grpSp>
        <p:grpSp>
          <p:nvGrpSpPr>
            <p:cNvPr id="1676" name="Group 1676"/>
            <p:cNvGrpSpPr/>
            <p:nvPr/>
          </p:nvGrpSpPr>
          <p:grpSpPr>
            <a:xfrm>
              <a:off x="11354954" y="-1"/>
              <a:ext cx="1171665" cy="779689"/>
              <a:chOff x="0" y="0"/>
              <a:chExt cx="1171664" cy="779687"/>
            </a:xfrm>
          </p:grpSpPr>
          <p:pic>
            <p:nvPicPr>
              <p:cNvPr id="1674" name="image120.png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3072" y="120612"/>
                <a:ext cx="609525" cy="562146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75" name="Shape 1675"/>
              <p:cNvSpPr/>
              <p:nvPr/>
            </p:nvSpPr>
            <p:spPr>
              <a:xfrm>
                <a:off x="0" y="0"/>
                <a:ext cx="1171665" cy="7796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defTabSz="586952">
                  <a:spcBef>
                    <a:spcPts val="1100"/>
                  </a:spcBef>
                  <a:defRPr sz="1900" b="1">
                    <a:solidFill>
                      <a:srgbClr val="0000C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  Russia</a:t>
                </a:r>
                <a:endParaRPr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defTabSz="586952">
                  <a:spcBef>
                    <a:spcPts val="1100"/>
                  </a:spcBef>
                  <a:defRPr sz="1900" b="1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Rosatom</a:t>
                </a:r>
              </a:p>
            </p:txBody>
          </p:sp>
        </p:grpSp>
      </p:grpSp>
      <p:grpSp>
        <p:nvGrpSpPr>
          <p:cNvPr id="1680" name="Group 1680"/>
          <p:cNvGrpSpPr/>
          <p:nvPr/>
        </p:nvGrpSpPr>
        <p:grpSpPr>
          <a:xfrm>
            <a:off x="-3" y="5879253"/>
            <a:ext cx="1381765" cy="2889959"/>
            <a:chOff x="-1" y="0"/>
            <a:chExt cx="1381763" cy="2889957"/>
          </a:xfrm>
        </p:grpSpPr>
        <p:sp>
          <p:nvSpPr>
            <p:cNvPr id="1678" name="Shape 1678"/>
            <p:cNvSpPr/>
            <p:nvPr/>
          </p:nvSpPr>
          <p:spPr>
            <a:xfrm>
              <a:off x="-1" y="0"/>
              <a:ext cx="1381764" cy="2889958"/>
            </a:xfrm>
            <a:prstGeom prst="rect">
              <a:avLst/>
            </a:prstGeom>
            <a:solidFill>
              <a:srgbClr val="CCECFF">
                <a:alpha val="2509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679" name="Shape 1679"/>
            <p:cNvSpPr/>
            <p:nvPr/>
          </p:nvSpPr>
          <p:spPr>
            <a:xfrm>
              <a:off x="-1" y="-1"/>
              <a:ext cx="1078020" cy="2089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16" tIns="65016" rIns="65016" bIns="65016" numCol="1" anchor="t">
              <a:spAutoFit/>
            </a:bodyPr>
            <a:lstStyle/>
            <a:p>
              <a:pPr defTabSz="1300458">
                <a:spcBef>
                  <a:spcPts val="10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Observers</a:t>
              </a: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685" name="Group 1685"/>
          <p:cNvGrpSpPr/>
          <p:nvPr/>
        </p:nvGrpSpPr>
        <p:grpSpPr>
          <a:xfrm>
            <a:off x="255131" y="6375964"/>
            <a:ext cx="679595" cy="2149408"/>
            <a:chOff x="0" y="-1"/>
            <a:chExt cx="679593" cy="2149407"/>
          </a:xfrm>
        </p:grpSpPr>
        <p:pic>
          <p:nvPicPr>
            <p:cNvPr id="1681" name="image121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" y="1731098"/>
              <a:ext cx="679595" cy="418309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pic>
          <p:nvPicPr>
            <p:cNvPr id="1682" name="image122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1" y="576156"/>
              <a:ext cx="679595" cy="418307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pic>
          <p:nvPicPr>
            <p:cNvPr id="1683" name="image123.png" descr="Europe_800px-Fla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1" y="-2"/>
              <a:ext cx="679595" cy="418309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pic>
          <p:nvPicPr>
            <p:cNvPr id="1684" name="image124.png" descr="Saudi_Arabia_svg_750x500Px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" y="1154942"/>
              <a:ext cx="679595" cy="415677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</p:grpSp>
      <p:sp>
        <p:nvSpPr>
          <p:cNvPr id="1686" name="Shape 1686"/>
          <p:cNvSpPr/>
          <p:nvPr/>
        </p:nvSpPr>
        <p:spPr>
          <a:xfrm>
            <a:off x="9085302" y="4860997"/>
            <a:ext cx="4585547" cy="59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16" tIns="65016" rIns="65016" bIns="65016">
            <a:spAutoFit/>
          </a:bodyPr>
          <a:lstStyle>
            <a:lvl1pPr algn="ctr" defTabSz="1300458">
              <a:spcBef>
                <a:spcPts val="2000"/>
              </a:spcBef>
              <a:defRPr sz="3400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    </a:t>
            </a:r>
          </a:p>
        </p:txBody>
      </p:sp>
      <p:pic>
        <p:nvPicPr>
          <p:cNvPr id="1687" name="image125.png" descr="FAIR_V1"/>
          <p:cNvPicPr>
            <a:picLocks noChangeAspect="1"/>
          </p:cNvPicPr>
          <p:nvPr/>
        </p:nvPicPr>
        <p:blipFill>
          <a:blip r:embed="rId20"/>
          <a:srcRect l="9483" t="9261" r="17240"/>
          <a:stretch>
            <a:fillRect/>
          </a:stretch>
        </p:blipFill>
        <p:spPr>
          <a:xfrm>
            <a:off x="10286849" y="6847817"/>
            <a:ext cx="2766849" cy="1920215"/>
          </a:xfrm>
          <a:prstGeom prst="rect">
            <a:avLst/>
          </a:prstGeom>
          <a:ln w="88900">
            <a:miter lim="400000"/>
          </a:ln>
        </p:spPr>
      </p:pic>
      <p:pic>
        <p:nvPicPr>
          <p:cNvPr id="1688" name="image107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9572" y="5796249"/>
            <a:ext cx="3016165" cy="1485058"/>
          </a:xfrm>
          <a:prstGeom prst="rect">
            <a:avLst/>
          </a:prstGeom>
          <a:ln w="88900">
            <a:miter lim="400000"/>
          </a:ln>
        </p:spPr>
      </p:pic>
      <p:sp>
        <p:nvSpPr>
          <p:cNvPr id="1689" name="Shape 1689"/>
          <p:cNvSpPr/>
          <p:nvPr/>
        </p:nvSpPr>
        <p:spPr>
          <a:xfrm>
            <a:off x="-910730" y="-137511"/>
            <a:ext cx="15011399" cy="2593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16" tIns="65016" rIns="65016" bIns="65016">
            <a:spAutoFit/>
          </a:bodyPr>
          <a:lstStyle/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93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3200" dirty="0">
                <a:solidFill>
                  <a:srgbClr val="FFFB00"/>
                </a:solidFill>
              </a:rPr>
              <a:t>Death-Star- Machines</a:t>
            </a:r>
            <a:r>
              <a:rPr lang="de-DE" sz="3200" dirty="0">
                <a:solidFill>
                  <a:srgbClr val="FFFB00"/>
                </a:solidFill>
              </a:rPr>
              <a:t>:</a:t>
            </a:r>
            <a:r>
              <a:rPr sz="3200" dirty="0">
                <a:solidFill>
                  <a:srgbClr val="FFFB00"/>
                </a:solidFill>
              </a:rPr>
              <a:t> </a:t>
            </a:r>
            <a:r>
              <a:rPr lang="de-DE" sz="3200" dirty="0">
                <a:solidFill>
                  <a:srgbClr val="FFFB00"/>
                </a:solidFill>
              </a:rPr>
              <a:t>GSI-</a:t>
            </a:r>
            <a:r>
              <a:rPr sz="3200" dirty="0">
                <a:solidFill>
                  <a:srgbClr val="FFFB00"/>
                </a:solidFill>
              </a:rPr>
              <a:t>FAIR</a:t>
            </a:r>
            <a:r>
              <a:rPr lang="de-DE" sz="3200" dirty="0">
                <a:solidFill>
                  <a:srgbClr val="FFFB00"/>
                </a:solidFill>
              </a:rPr>
              <a:t>-</a:t>
            </a:r>
            <a:r>
              <a:rPr sz="3200" dirty="0">
                <a:solidFill>
                  <a:srgbClr val="FFFFFF"/>
                </a:solidFill>
              </a:rPr>
              <a:t>HIAF</a:t>
            </a:r>
            <a:r>
              <a:rPr lang="de-DE" sz="3200" dirty="0">
                <a:solidFill>
                  <a:srgbClr val="FFFFFF"/>
                </a:solidFill>
              </a:rPr>
              <a:t>-</a:t>
            </a:r>
            <a:r>
              <a:rPr sz="3200" dirty="0">
                <a:solidFill>
                  <a:srgbClr val="FFFB00"/>
                </a:solidFill>
              </a:rPr>
              <a:t>NICA</a:t>
            </a:r>
            <a:r>
              <a:rPr lang="de-DE" sz="3200" dirty="0">
                <a:solidFill>
                  <a:srgbClr val="FFFB00"/>
                </a:solidFill>
              </a:rPr>
              <a:t>-</a:t>
            </a:r>
            <a:r>
              <a:rPr sz="3200" dirty="0">
                <a:solidFill>
                  <a:srgbClr val="FFFB00"/>
                </a:solidFill>
              </a:rPr>
              <a:t>STAR</a:t>
            </a:r>
            <a:endParaRPr lang="de-DE" sz="3200" dirty="0">
              <a:solidFill>
                <a:srgbClr val="FFFB00"/>
              </a:solidFill>
            </a:endParaRPr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93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de-DE" sz="3200" dirty="0">
                <a:latin typeface="Helvetica"/>
                <a:ea typeface="Helvetica"/>
                <a:cs typeface="Helvetica"/>
                <a:sym typeface="Helvetica"/>
              </a:rPr>
              <a:t>                                         </a:t>
            </a:r>
            <a:r>
              <a:rPr lang="de-DE" sz="3200" dirty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rPr>
              <a:t>Germany EU China Russia USA</a:t>
            </a:r>
            <a:endParaRPr sz="3200" dirty="0">
              <a:solidFill>
                <a:srgbClr val="FF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3200" dirty="0" err="1"/>
              <a:t>NeutronStar</a:t>
            </a:r>
            <a:r>
              <a:rPr lang="de-DE" sz="3200" dirty="0"/>
              <a:t>s</a:t>
            </a:r>
            <a:r>
              <a:rPr sz="3200" dirty="0"/>
              <a:t> ma</a:t>
            </a:r>
            <a:r>
              <a:rPr lang="de-DE" sz="3200" dirty="0"/>
              <a:t>de</a:t>
            </a:r>
            <a:r>
              <a:rPr sz="3200" dirty="0"/>
              <a:t> in Heavy Ion Collisions</a:t>
            </a:r>
            <a:r>
              <a:rPr lang="de-DE" sz="3200" dirty="0"/>
              <a:t> ?</a:t>
            </a:r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3200" dirty="0"/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de-DE" sz="3200" dirty="0">
                <a:solidFill>
                  <a:srgbClr val="FFFB00"/>
                </a:solidFill>
              </a:rPr>
              <a:t>Strange </a:t>
            </a:r>
            <a:r>
              <a:rPr sz="3200" dirty="0">
                <a:solidFill>
                  <a:srgbClr val="FFFB00"/>
                </a:solidFill>
              </a:rPr>
              <a:t>Charm and Beauty</a:t>
            </a:r>
            <a:r>
              <a:rPr lang="de-DE" sz="3200" dirty="0">
                <a:solidFill>
                  <a:srgbClr val="FFFB00"/>
                </a:solidFill>
              </a:rPr>
              <a:t> </a:t>
            </a:r>
            <a:r>
              <a:rPr lang="de-DE" sz="3200" dirty="0" err="1">
                <a:solidFill>
                  <a:srgbClr val="FFFB00"/>
                </a:solidFill>
              </a:rPr>
              <a:t>of</a:t>
            </a:r>
            <a:r>
              <a:rPr sz="3200" dirty="0">
                <a:solidFill>
                  <a:srgbClr val="FFFB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International Collaboration   </a:t>
            </a:r>
          </a:p>
        </p:txBody>
      </p:sp>
      <p:sp>
        <p:nvSpPr>
          <p:cNvPr id="1690" name="Shape 1690"/>
          <p:cNvSpPr>
            <a:spLocks noGrp="1"/>
          </p:cNvSpPr>
          <p:nvPr>
            <p:ph type="sldNum" sz="quarter" idx="2"/>
          </p:nvPr>
        </p:nvSpPr>
        <p:spPr>
          <a:xfrm>
            <a:off x="12353651" y="9139773"/>
            <a:ext cx="346349" cy="32003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/>
          <a:lstStyle>
            <a:lvl1pPr defTabSz="1300458"/>
          </a:lstStyle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1691" name="Shape 1691"/>
          <p:cNvSpPr/>
          <p:nvPr/>
        </p:nvSpPr>
        <p:spPr>
          <a:xfrm>
            <a:off x="1397000" y="9342973"/>
            <a:ext cx="3034454" cy="32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 anchor="ctr">
            <a:spAutoFit/>
          </a:bodyPr>
          <a:lstStyle>
            <a:lvl1pPr defTabSz="1300458">
              <a:defRPr sz="15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11.11. 2019</a:t>
            </a:r>
          </a:p>
        </p:txBody>
      </p:sp>
    </p:spTree>
    <p:extLst>
      <p:ext uri="{BB962C8B-B14F-4D97-AF65-F5344CB8AC3E}">
        <p14:creationId xmlns:p14="http://schemas.microsoft.com/office/powerpoint/2010/main" val="23729251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7" grpId="0" animBg="1" advAuto="0"/>
      <p:bldP spid="1688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3982" dirty="0">
                <a:latin typeface="Calibri" panose="020F0502020204030204" pitchFamily="34" charset="0"/>
                <a:cs typeface="Calibri" panose="020F0502020204030204" pitchFamily="34" charset="0"/>
              </a:rPr>
              <a:t>FAIR: a world-wide project</a:t>
            </a:r>
          </a:p>
        </p:txBody>
      </p:sp>
      <p:pic>
        <p:nvPicPr>
          <p:cNvPr id="11059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716" y="1742996"/>
            <a:ext cx="12158133" cy="4836230"/>
          </a:xfrm>
        </p:spPr>
      </p:pic>
      <p:sp>
        <p:nvSpPr>
          <p:cNvPr id="110596" name="Content Placeholder 8"/>
          <p:cNvSpPr>
            <a:spLocks noGrp="1"/>
          </p:cNvSpPr>
          <p:nvPr>
            <p:ph sz="half" idx="2"/>
          </p:nvPr>
        </p:nvSpPr>
        <p:spPr>
          <a:xfrm>
            <a:off x="126877" y="6502264"/>
            <a:ext cx="12726653" cy="2992806"/>
          </a:xfrm>
        </p:spPr>
        <p:txBody>
          <a:bodyPr/>
          <a:lstStyle/>
          <a:p>
            <a:pPr>
              <a:spcBef>
                <a:spcPts val="643"/>
              </a:spcBef>
              <a:buFont typeface="Arial" panose="020B0604020202020204" pitchFamily="34" charset="0"/>
              <a:buChar char="•"/>
            </a:pPr>
            <a:r>
              <a:rPr lang="en-GB" altLang="de-DE" sz="2560" dirty="0">
                <a:latin typeface="Calibri" panose="020F0502020204030204" pitchFamily="34" charset="0"/>
                <a:cs typeface="Calibri" panose="020F0502020204030204" pitchFamily="34" charset="0"/>
              </a:rPr>
              <a:t>FAIR governed by international convention </a:t>
            </a:r>
          </a:p>
          <a:p>
            <a:pPr marL="842139" lvl="1" indent="-487672">
              <a:spcBef>
                <a:spcPts val="643"/>
              </a:spcBef>
              <a:buFont typeface="Arial" panose="020B0604020202020204" pitchFamily="34" charset="0"/>
              <a:buChar char="•"/>
            </a:pPr>
            <a:r>
              <a:rPr lang="en-GB" altLang="de-DE" sz="2560" dirty="0">
                <a:latin typeface="Calibri" panose="020F0502020204030204" pitchFamily="34" charset="0"/>
                <a:cs typeface="Calibri" panose="020F0502020204030204" pitchFamily="34" charset="0"/>
              </a:rPr>
              <a:t>9 shareholders: </a:t>
            </a:r>
          </a:p>
          <a:p>
            <a:pPr marL="842139" lvl="1" indent="-487672">
              <a:spcBef>
                <a:spcPts val="643"/>
              </a:spcBef>
              <a:buFont typeface="Arial" panose="020B0604020202020204" pitchFamily="34" charset="0"/>
              <a:buChar char="•"/>
            </a:pPr>
            <a:r>
              <a:rPr lang="en-GB" altLang="de-DE" sz="2560" dirty="0">
                <a:latin typeface="Calibri" panose="020F0502020204030204" pitchFamily="34" charset="0"/>
                <a:cs typeface="Calibri" panose="020F0502020204030204" pitchFamily="34" charset="0"/>
              </a:rPr>
              <a:t>+ 1 associated partner: </a:t>
            </a:r>
          </a:p>
          <a:p>
            <a:pPr marL="842139" lvl="1" indent="-487672">
              <a:spcBef>
                <a:spcPts val="643"/>
              </a:spcBef>
              <a:buFont typeface="Arial" panose="020B0604020202020204" pitchFamily="34" charset="0"/>
              <a:buChar char="•"/>
            </a:pPr>
            <a:r>
              <a:rPr lang="en-GB" altLang="de-DE" sz="2560" dirty="0">
                <a:latin typeface="Calibri" panose="020F0502020204030204" pitchFamily="34" charset="0"/>
                <a:cs typeface="Calibri" panose="020F0502020204030204" pitchFamily="34" charset="0"/>
              </a:rPr>
              <a:t>+ 1 aspirant partner: </a:t>
            </a:r>
          </a:p>
          <a:p>
            <a:pPr marL="842139" lvl="1" indent="-487672">
              <a:spcBef>
                <a:spcPts val="643"/>
              </a:spcBef>
              <a:buFont typeface="Arial" panose="020B0604020202020204" pitchFamily="34" charset="0"/>
              <a:buChar char="•"/>
            </a:pPr>
            <a:r>
              <a:rPr lang="en-GB" altLang="de-DE" sz="2560" dirty="0">
                <a:latin typeface="Calibri" panose="020F0502020204030204" pitchFamily="34" charset="0"/>
                <a:cs typeface="Calibri" panose="020F0502020204030204" pitchFamily="34" charset="0"/>
              </a:rPr>
              <a:t>Over 3000 Scientists and Engineers from all over the world </a:t>
            </a:r>
          </a:p>
          <a:p>
            <a:pPr>
              <a:spcBef>
                <a:spcPts val="643"/>
              </a:spcBef>
              <a:buFont typeface="Arial" panose="020B0604020202020204" pitchFamily="34" charset="0"/>
              <a:buChar char="•"/>
            </a:pPr>
            <a:r>
              <a:rPr lang="en-GB" altLang="de-DE" sz="2560" dirty="0">
                <a:latin typeface="Calibri" panose="020F0502020204030204" pitchFamily="34" charset="0"/>
                <a:cs typeface="Calibri" panose="020F0502020204030204" pitchFamily="34" charset="0"/>
              </a:rPr>
              <a:t>Scientists from More than 200 institutions from 53 countries (orange + blue)</a:t>
            </a:r>
          </a:p>
        </p:txBody>
      </p:sp>
      <p:sp>
        <p:nvSpPr>
          <p:cNvPr id="110597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2624096" y="9517961"/>
            <a:ext cx="195566" cy="3214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3413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1056623" indent="-406394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844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625575" indent="-325115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2275804" indent="-325115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276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926034" indent="-325115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99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3576264" indent="-325115" defTabSz="6502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99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4226494" indent="-325115" defTabSz="6502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99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4876724" indent="-325115" defTabSz="6502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99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5526954" indent="-325115" defTabSz="65023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99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r" defTabSz="650230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fld id="{FAEE824F-B257-4F12-A995-17166223D3E0}" type="slidenum">
              <a:rPr lang="de-DE" altLang="de-DE" sz="1422" kern="1200">
                <a:solidFill>
                  <a:prstClr val="black"/>
                </a:solidFill>
                <a:uFillTx/>
              </a:rPr>
              <a:pPr algn="r" defTabSz="650230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t>31</a:t>
            </a:fld>
            <a:endParaRPr lang="de-DE" altLang="de-DE" sz="1422" kern="1200">
              <a:solidFill>
                <a:prstClr val="black"/>
              </a:solidFill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1999" y="7136642"/>
            <a:ext cx="7567060" cy="586927"/>
            <a:chOff x="3214687" y="4571905"/>
            <a:chExt cx="5320589" cy="412683"/>
          </a:xfrm>
        </p:grpSpPr>
        <p:grpSp>
          <p:nvGrpSpPr>
            <p:cNvPr id="6" name="Gruppieren 5"/>
            <p:cNvGrpSpPr/>
            <p:nvPr/>
          </p:nvGrpSpPr>
          <p:grpSpPr>
            <a:xfrm>
              <a:off x="3214687" y="4583017"/>
              <a:ext cx="5320589" cy="401571"/>
              <a:chOff x="175683" y="6457548"/>
              <a:chExt cx="5320589" cy="401571"/>
            </a:xfrm>
          </p:grpSpPr>
          <p:sp>
            <p:nvSpPr>
              <p:cNvPr id="7" name="Rectangle 13"/>
              <p:cNvSpPr>
                <a:spLocks/>
              </p:cNvSpPr>
              <p:nvPr/>
            </p:nvSpPr>
            <p:spPr bwMode="auto">
              <a:xfrm>
                <a:off x="4582427" y="6700436"/>
                <a:ext cx="494936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5751" bIns="0">
                <a:spAutoFit/>
              </a:bodyPr>
              <a:lstStyle>
                <a:lvl1pPr marL="381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1pPr>
                <a:lvl2pPr marL="742950" indent="-28575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2pPr>
                <a:lvl3pPr marL="11430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3pPr>
                <a:lvl4pPr marL="16002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4pPr>
                <a:lvl5pPr marL="20574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9pPr>
              </a:lstStyle>
              <a:p>
                <a:pPr marL="54186" defTabSz="650230" eaLnBrk="1" hangingPunct="1">
                  <a:spcBef>
                    <a:spcPts val="801"/>
                  </a:spcBef>
                  <a:tabLst>
                    <a:tab pos="54186" algn="l"/>
                    <a:tab pos="1354646" algn="l"/>
                    <a:tab pos="2655105" algn="l"/>
                    <a:tab pos="3955565" algn="l"/>
                    <a:tab pos="5256025" algn="l"/>
                    <a:tab pos="6556484" algn="l"/>
                    <a:tab pos="7856944" algn="l"/>
                    <a:tab pos="9157404" algn="l"/>
                    <a:tab pos="10457863" algn="l"/>
                    <a:tab pos="11758323" algn="l"/>
                    <a:tab pos="13058783" algn="l"/>
                    <a:tab pos="14359242" algn="l"/>
                    <a:tab pos="14756605" algn="l"/>
                  </a:tabLst>
                  <a:defRPr/>
                </a:pPr>
                <a:r>
                  <a:rPr lang="en-US" altLang="ru-RU" sz="1280" kern="1200" dirty="0">
                    <a:solidFill>
                      <a:prstClr val="white"/>
                    </a:solidFill>
                    <a:ea typeface="MS PGothic" pitchFamily="34" charset="-128"/>
                    <a:cs typeface="+mn-cs"/>
                  </a:rPr>
                  <a:t>Sweden</a:t>
                </a:r>
              </a:p>
            </p:txBody>
          </p:sp>
          <p:sp>
            <p:nvSpPr>
              <p:cNvPr id="8" name="Rectangle 14"/>
              <p:cNvSpPr>
                <a:spLocks/>
              </p:cNvSpPr>
              <p:nvPr/>
            </p:nvSpPr>
            <p:spPr bwMode="auto">
              <a:xfrm>
                <a:off x="707442" y="6703611"/>
                <a:ext cx="43745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5751" bIns="0">
                <a:spAutoFit/>
              </a:bodyPr>
              <a:lstStyle>
                <a:lvl1pPr marL="381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1pPr>
                <a:lvl2pPr marL="742950" indent="-28575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2pPr>
                <a:lvl3pPr marL="11430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3pPr>
                <a:lvl4pPr marL="16002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4pPr>
                <a:lvl5pPr marL="20574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9pPr>
              </a:lstStyle>
              <a:p>
                <a:pPr marL="54186" defTabSz="650230" eaLnBrk="1" hangingPunct="1">
                  <a:spcBef>
                    <a:spcPts val="801"/>
                  </a:spcBef>
                  <a:tabLst>
                    <a:tab pos="54186" algn="l"/>
                    <a:tab pos="1354646" algn="l"/>
                    <a:tab pos="2655105" algn="l"/>
                    <a:tab pos="3955565" algn="l"/>
                    <a:tab pos="5256025" algn="l"/>
                    <a:tab pos="6556484" algn="l"/>
                    <a:tab pos="7856944" algn="l"/>
                    <a:tab pos="9157404" algn="l"/>
                    <a:tab pos="10457863" algn="l"/>
                    <a:tab pos="11758323" algn="l"/>
                    <a:tab pos="13058783" algn="l"/>
                    <a:tab pos="14359242" algn="l"/>
                    <a:tab pos="14756605" algn="l"/>
                  </a:tabLst>
                  <a:defRPr/>
                </a:pPr>
                <a:r>
                  <a:rPr lang="en-US" altLang="ru-RU" sz="1280" kern="1200" dirty="0">
                    <a:solidFill>
                      <a:prstClr val="white"/>
                    </a:solidFill>
                    <a:ea typeface="MS PGothic" pitchFamily="34" charset="-128"/>
                    <a:cs typeface="+mn-cs"/>
                  </a:rPr>
                  <a:t>France</a:t>
                </a:r>
              </a:p>
            </p:txBody>
          </p:sp>
          <p:sp>
            <p:nvSpPr>
              <p:cNvPr id="10" name="Rectangle 16"/>
              <p:cNvSpPr>
                <a:spLocks/>
              </p:cNvSpPr>
              <p:nvPr/>
            </p:nvSpPr>
            <p:spPr bwMode="auto">
              <a:xfrm>
                <a:off x="1909215" y="6703611"/>
                <a:ext cx="32812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5751" bIns="0">
                <a:spAutoFit/>
              </a:bodyPr>
              <a:lstStyle>
                <a:lvl1pPr marL="381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1pPr>
                <a:lvl2pPr marL="742950" indent="-28575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2pPr>
                <a:lvl3pPr marL="11430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3pPr>
                <a:lvl4pPr marL="16002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4pPr>
                <a:lvl5pPr marL="20574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9pPr>
              </a:lstStyle>
              <a:p>
                <a:pPr marL="54186" defTabSz="650230" eaLnBrk="1" hangingPunct="1">
                  <a:spcBef>
                    <a:spcPts val="801"/>
                  </a:spcBef>
                  <a:tabLst>
                    <a:tab pos="54186" algn="l"/>
                    <a:tab pos="1354646" algn="l"/>
                    <a:tab pos="2655105" algn="l"/>
                    <a:tab pos="3955565" algn="l"/>
                    <a:tab pos="5256025" algn="l"/>
                    <a:tab pos="6556484" algn="l"/>
                    <a:tab pos="7856944" algn="l"/>
                    <a:tab pos="9157404" algn="l"/>
                    <a:tab pos="10457863" algn="l"/>
                    <a:tab pos="11758323" algn="l"/>
                    <a:tab pos="13058783" algn="l"/>
                    <a:tab pos="14359242" algn="l"/>
                    <a:tab pos="14756605" algn="l"/>
                  </a:tabLst>
                  <a:defRPr/>
                </a:pPr>
                <a:r>
                  <a:rPr lang="en-US" altLang="ru-RU" sz="1280" kern="1200">
                    <a:solidFill>
                      <a:prstClr val="white"/>
                    </a:solidFill>
                    <a:ea typeface="MS PGothic" pitchFamily="34" charset="-128"/>
                    <a:cs typeface="+mn-cs"/>
                  </a:rPr>
                  <a:t>India</a:t>
                </a:r>
              </a:p>
            </p:txBody>
          </p:sp>
          <p:pic>
            <p:nvPicPr>
              <p:cNvPr id="11" name="Picture 17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191" y="6460723"/>
                <a:ext cx="330200" cy="242888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8"/>
              <p:cNvSpPr>
                <a:spLocks/>
              </p:cNvSpPr>
              <p:nvPr/>
            </p:nvSpPr>
            <p:spPr bwMode="auto">
              <a:xfrm>
                <a:off x="175683" y="6702023"/>
                <a:ext cx="45774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5751" bIns="0">
                <a:spAutoFit/>
              </a:bodyPr>
              <a:lstStyle>
                <a:lvl1pPr marL="381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1pPr>
                <a:lvl2pPr marL="742950" indent="-28575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2pPr>
                <a:lvl3pPr marL="11430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3pPr>
                <a:lvl4pPr marL="16002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4pPr>
                <a:lvl5pPr marL="20574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9pPr>
              </a:lstStyle>
              <a:p>
                <a:pPr marL="54186" defTabSz="650230" eaLnBrk="1" hangingPunct="1">
                  <a:spcBef>
                    <a:spcPts val="801"/>
                  </a:spcBef>
                  <a:tabLst>
                    <a:tab pos="54186" algn="l"/>
                    <a:tab pos="1354646" algn="l"/>
                    <a:tab pos="2655105" algn="l"/>
                    <a:tab pos="3955565" algn="l"/>
                    <a:tab pos="5256025" algn="l"/>
                    <a:tab pos="6556484" algn="l"/>
                    <a:tab pos="7856944" algn="l"/>
                    <a:tab pos="9157404" algn="l"/>
                    <a:tab pos="10457863" algn="l"/>
                    <a:tab pos="11758323" algn="l"/>
                    <a:tab pos="13058783" algn="l"/>
                    <a:tab pos="14359242" algn="l"/>
                    <a:tab pos="14756605" algn="l"/>
                  </a:tabLst>
                  <a:defRPr/>
                </a:pPr>
                <a:r>
                  <a:rPr lang="en-US" altLang="ru-RU" sz="1280" kern="1200" dirty="0">
                    <a:solidFill>
                      <a:prstClr val="white"/>
                    </a:solidFill>
                    <a:ea typeface="MS PGothic" pitchFamily="34" charset="-128"/>
                    <a:cs typeface="+mn-cs"/>
                  </a:rPr>
                  <a:t>Finland</a:t>
                </a:r>
              </a:p>
            </p:txBody>
          </p:sp>
          <p:pic>
            <p:nvPicPr>
              <p:cNvPr id="13" name="Picture 19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6158" y="6460723"/>
                <a:ext cx="358775" cy="242888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0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4564" y="6460723"/>
                <a:ext cx="400050" cy="242888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21"/>
              <p:cNvSpPr>
                <a:spLocks/>
              </p:cNvSpPr>
              <p:nvPr/>
            </p:nvSpPr>
            <p:spPr bwMode="auto">
              <a:xfrm>
                <a:off x="1231108" y="6703611"/>
                <a:ext cx="55241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5751" bIns="0">
                <a:spAutoFit/>
              </a:bodyPr>
              <a:lstStyle>
                <a:lvl1pPr marL="381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1pPr>
                <a:lvl2pPr marL="742950" indent="-28575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2pPr>
                <a:lvl3pPr marL="11430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3pPr>
                <a:lvl4pPr marL="16002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4pPr>
                <a:lvl5pPr marL="20574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9pPr>
              </a:lstStyle>
              <a:p>
                <a:pPr marL="54186" defTabSz="650230" eaLnBrk="1" hangingPunct="1">
                  <a:spcBef>
                    <a:spcPts val="801"/>
                  </a:spcBef>
                  <a:tabLst>
                    <a:tab pos="54186" algn="l"/>
                    <a:tab pos="1354646" algn="l"/>
                    <a:tab pos="2655105" algn="l"/>
                    <a:tab pos="3955565" algn="l"/>
                    <a:tab pos="5256025" algn="l"/>
                    <a:tab pos="6556484" algn="l"/>
                    <a:tab pos="7856944" algn="l"/>
                    <a:tab pos="9157404" algn="l"/>
                    <a:tab pos="10457863" algn="l"/>
                    <a:tab pos="11758323" algn="l"/>
                    <a:tab pos="13058783" algn="l"/>
                    <a:tab pos="14359242" algn="l"/>
                    <a:tab pos="14756605" algn="l"/>
                  </a:tabLst>
                  <a:defRPr/>
                </a:pPr>
                <a:r>
                  <a:rPr lang="en-US" altLang="ru-RU" sz="1280" kern="1200" dirty="0">
                    <a:solidFill>
                      <a:prstClr val="white"/>
                    </a:solidFill>
                    <a:ea typeface="MS PGothic" pitchFamily="34" charset="-128"/>
                    <a:cs typeface="+mn-cs"/>
                  </a:rPr>
                  <a:t>Germany</a:t>
                </a:r>
              </a:p>
            </p:txBody>
          </p:sp>
          <p:pic>
            <p:nvPicPr>
              <p:cNvPr id="16" name="Picture 22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9409" y="6460723"/>
                <a:ext cx="384175" cy="242888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23"/>
              <p:cNvSpPr>
                <a:spLocks/>
              </p:cNvSpPr>
              <p:nvPr/>
            </p:nvSpPr>
            <p:spPr bwMode="auto">
              <a:xfrm>
                <a:off x="2420878" y="6703611"/>
                <a:ext cx="437453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5751" bIns="0">
                <a:spAutoFit/>
              </a:bodyPr>
              <a:lstStyle>
                <a:lvl1pPr marL="381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1pPr>
                <a:lvl2pPr marL="742950" indent="-28575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2pPr>
                <a:lvl3pPr marL="11430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3pPr>
                <a:lvl4pPr marL="16002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4pPr>
                <a:lvl5pPr marL="20574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9pPr>
              </a:lstStyle>
              <a:p>
                <a:pPr marL="54186" defTabSz="650230" eaLnBrk="1" hangingPunct="1">
                  <a:spcBef>
                    <a:spcPts val="801"/>
                  </a:spcBef>
                  <a:tabLst>
                    <a:tab pos="54186" algn="l"/>
                    <a:tab pos="1354646" algn="l"/>
                    <a:tab pos="2655105" algn="l"/>
                    <a:tab pos="3955565" algn="l"/>
                    <a:tab pos="5256025" algn="l"/>
                    <a:tab pos="6556484" algn="l"/>
                    <a:tab pos="7856944" algn="l"/>
                    <a:tab pos="9157404" algn="l"/>
                    <a:tab pos="10457863" algn="l"/>
                    <a:tab pos="11758323" algn="l"/>
                    <a:tab pos="13058783" algn="l"/>
                    <a:tab pos="14359242" algn="l"/>
                    <a:tab pos="14756605" algn="l"/>
                  </a:tabLst>
                  <a:defRPr/>
                </a:pPr>
                <a:r>
                  <a:rPr lang="en-US" altLang="ru-RU" sz="1280" kern="1200">
                    <a:solidFill>
                      <a:prstClr val="white"/>
                    </a:solidFill>
                    <a:ea typeface="MS PGothic" pitchFamily="34" charset="-128"/>
                    <a:cs typeface="+mn-cs"/>
                  </a:rPr>
                  <a:t>Poland</a:t>
                </a:r>
              </a:p>
            </p:txBody>
          </p:sp>
          <p:pic>
            <p:nvPicPr>
              <p:cNvPr id="18" name="Picture 26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5996" y="6457548"/>
                <a:ext cx="384175" cy="242888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27"/>
              <p:cNvSpPr>
                <a:spLocks/>
              </p:cNvSpPr>
              <p:nvPr/>
            </p:nvSpPr>
            <p:spPr bwMode="auto">
              <a:xfrm>
                <a:off x="2966855" y="6703611"/>
                <a:ext cx="54002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5751" bIns="0">
                <a:spAutoFit/>
              </a:bodyPr>
              <a:lstStyle>
                <a:lvl1pPr marL="381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1pPr>
                <a:lvl2pPr marL="742950" indent="-28575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2pPr>
                <a:lvl3pPr marL="11430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3pPr>
                <a:lvl4pPr marL="16002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4pPr>
                <a:lvl5pPr marL="20574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9pPr>
              </a:lstStyle>
              <a:p>
                <a:pPr marL="54186" defTabSz="650230" eaLnBrk="1" hangingPunct="1">
                  <a:spcBef>
                    <a:spcPts val="801"/>
                  </a:spcBef>
                  <a:tabLst>
                    <a:tab pos="54186" algn="l"/>
                    <a:tab pos="1354646" algn="l"/>
                    <a:tab pos="2655105" algn="l"/>
                    <a:tab pos="3955565" algn="l"/>
                    <a:tab pos="5256025" algn="l"/>
                    <a:tab pos="6556484" algn="l"/>
                    <a:tab pos="7856944" algn="l"/>
                    <a:tab pos="9157404" algn="l"/>
                    <a:tab pos="10457863" algn="l"/>
                    <a:tab pos="11758323" algn="l"/>
                    <a:tab pos="13058783" algn="l"/>
                    <a:tab pos="14359242" algn="l"/>
                    <a:tab pos="14756605" algn="l"/>
                  </a:tabLst>
                  <a:defRPr/>
                </a:pPr>
                <a:r>
                  <a:rPr lang="en-US" altLang="ru-RU" sz="1280" kern="1200">
                    <a:solidFill>
                      <a:prstClr val="white"/>
                    </a:solidFill>
                    <a:ea typeface="MS PGothic" pitchFamily="34" charset="-128"/>
                    <a:cs typeface="+mn-cs"/>
                  </a:rPr>
                  <a:t>Romania</a:t>
                </a:r>
              </a:p>
            </p:txBody>
          </p:sp>
          <p:pic>
            <p:nvPicPr>
              <p:cNvPr id="20" name="Picture 28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1757" y="6459136"/>
                <a:ext cx="358775" cy="242887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9"/>
              <p:cNvSpPr>
                <a:spLocks/>
              </p:cNvSpPr>
              <p:nvPr/>
            </p:nvSpPr>
            <p:spPr bwMode="auto">
              <a:xfrm>
                <a:off x="3534814" y="6702023"/>
                <a:ext cx="430691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5751" bIns="0">
                <a:spAutoFit/>
              </a:bodyPr>
              <a:lstStyle>
                <a:lvl1pPr marL="381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1pPr>
                <a:lvl2pPr marL="742950" indent="-28575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2pPr>
                <a:lvl3pPr marL="11430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3pPr>
                <a:lvl4pPr marL="16002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4pPr>
                <a:lvl5pPr marL="20574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9pPr>
              </a:lstStyle>
              <a:p>
                <a:pPr marL="54186" defTabSz="650230" eaLnBrk="1" hangingPunct="1">
                  <a:spcBef>
                    <a:spcPts val="801"/>
                  </a:spcBef>
                  <a:tabLst>
                    <a:tab pos="54186" algn="l"/>
                    <a:tab pos="1354646" algn="l"/>
                    <a:tab pos="2655105" algn="l"/>
                    <a:tab pos="3955565" algn="l"/>
                    <a:tab pos="5256025" algn="l"/>
                    <a:tab pos="6556484" algn="l"/>
                    <a:tab pos="7856944" algn="l"/>
                    <a:tab pos="9157404" algn="l"/>
                    <a:tab pos="10457863" algn="l"/>
                    <a:tab pos="11758323" algn="l"/>
                    <a:tab pos="13058783" algn="l"/>
                    <a:tab pos="14359242" algn="l"/>
                    <a:tab pos="14756605" algn="l"/>
                  </a:tabLst>
                  <a:defRPr/>
                </a:pPr>
                <a:r>
                  <a:rPr lang="en-US" altLang="ru-RU" sz="1280" kern="1200">
                    <a:solidFill>
                      <a:prstClr val="white"/>
                    </a:solidFill>
                    <a:ea typeface="MS PGothic" pitchFamily="34" charset="-128"/>
                    <a:cs typeface="+mn-cs"/>
                  </a:rPr>
                  <a:t>Russia</a:t>
                </a:r>
              </a:p>
            </p:txBody>
          </p:sp>
          <p:sp>
            <p:nvSpPr>
              <p:cNvPr id="22" name="Rectangle 30"/>
              <p:cNvSpPr>
                <a:spLocks/>
              </p:cNvSpPr>
              <p:nvPr/>
            </p:nvSpPr>
            <p:spPr bwMode="auto">
              <a:xfrm>
                <a:off x="4055391" y="6698848"/>
                <a:ext cx="52086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5751" bIns="0">
                <a:spAutoFit/>
              </a:bodyPr>
              <a:lstStyle>
                <a:lvl1pPr marL="381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1pPr>
                <a:lvl2pPr marL="742950" indent="-28575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2pPr>
                <a:lvl3pPr marL="11430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3pPr>
                <a:lvl4pPr marL="16002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4pPr>
                <a:lvl5pPr marL="20574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9pPr>
              </a:lstStyle>
              <a:p>
                <a:pPr marL="54186" defTabSz="650230" eaLnBrk="1" hangingPunct="1">
                  <a:spcBef>
                    <a:spcPts val="801"/>
                  </a:spcBef>
                  <a:tabLst>
                    <a:tab pos="54186" algn="l"/>
                    <a:tab pos="1354646" algn="l"/>
                    <a:tab pos="2655105" algn="l"/>
                    <a:tab pos="3955565" algn="l"/>
                    <a:tab pos="5256025" algn="l"/>
                    <a:tab pos="6556484" algn="l"/>
                    <a:tab pos="7856944" algn="l"/>
                    <a:tab pos="9157404" algn="l"/>
                    <a:tab pos="10457863" algn="l"/>
                    <a:tab pos="11758323" algn="l"/>
                    <a:tab pos="13058783" algn="l"/>
                    <a:tab pos="14359242" algn="l"/>
                    <a:tab pos="14756605" algn="l"/>
                  </a:tabLst>
                  <a:defRPr/>
                </a:pPr>
                <a:r>
                  <a:rPr lang="en-US" altLang="ru-RU" sz="1280" kern="1200">
                    <a:solidFill>
                      <a:prstClr val="white"/>
                    </a:solidFill>
                    <a:ea typeface="MS PGothic" pitchFamily="34" charset="-128"/>
                    <a:cs typeface="+mn-cs"/>
                  </a:rPr>
                  <a:t>Slovenia</a:t>
                </a:r>
              </a:p>
            </p:txBody>
          </p:sp>
          <p:pic>
            <p:nvPicPr>
              <p:cNvPr id="23" name="Picture 31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435" y="6460723"/>
                <a:ext cx="363537" cy="241300"/>
              </a:xfrm>
              <a:prstGeom prst="rect">
                <a:avLst/>
              </a:prstGeom>
              <a:noFill/>
              <a:ln w="936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32"/>
              <p:cNvPicPr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1899" y="6459136"/>
                <a:ext cx="363537" cy="242887"/>
              </a:xfrm>
              <a:prstGeom prst="rect">
                <a:avLst/>
              </a:prstGeom>
              <a:noFill/>
              <a:ln w="936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35"/>
              <p:cNvSpPr>
                <a:spLocks/>
              </p:cNvSpPr>
              <p:nvPr/>
            </p:nvSpPr>
            <p:spPr bwMode="auto">
              <a:xfrm>
                <a:off x="5258318" y="6720620"/>
                <a:ext cx="237954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5751" bIns="0">
                <a:spAutoFit/>
              </a:bodyPr>
              <a:lstStyle>
                <a:lvl1pPr marL="381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1pPr>
                <a:lvl2pPr marL="742950" indent="-28575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2pPr>
                <a:lvl3pPr marL="11430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3pPr>
                <a:lvl4pPr marL="16002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4pPr>
                <a:lvl5pPr marL="2057400" indent="-228600" eaLnBrk="0" hangingPunct="0"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" algn="l"/>
                    <a:tab pos="952500" algn="l"/>
                    <a:tab pos="1866900" algn="l"/>
                    <a:tab pos="2781300" algn="l"/>
                    <a:tab pos="3695700" algn="l"/>
                    <a:tab pos="4610100" algn="l"/>
                    <a:tab pos="5524500" algn="l"/>
                    <a:tab pos="6438900" algn="l"/>
                    <a:tab pos="7353300" algn="l"/>
                    <a:tab pos="8267700" algn="l"/>
                    <a:tab pos="9182100" algn="l"/>
                    <a:tab pos="10096500" algn="l"/>
                    <a:tab pos="10375900" algn="l"/>
                  </a:tabLst>
                  <a:defRPr sz="2400">
                    <a:solidFill>
                      <a:srgbClr val="000000"/>
                    </a:solidFill>
                    <a:latin typeface="Arial" pitchFamily="34" charset="0"/>
                    <a:ea typeface="Heiti SC Light" charset="-122"/>
                    <a:sym typeface="Arial" pitchFamily="34" charset="0"/>
                  </a:defRPr>
                </a:lvl9pPr>
              </a:lstStyle>
              <a:p>
                <a:pPr marL="54186" defTabSz="650230" eaLnBrk="1" hangingPunct="1">
                  <a:spcBef>
                    <a:spcPts val="801"/>
                  </a:spcBef>
                  <a:tabLst>
                    <a:tab pos="54186" algn="l"/>
                    <a:tab pos="1354646" algn="l"/>
                    <a:tab pos="2655105" algn="l"/>
                    <a:tab pos="3955565" algn="l"/>
                    <a:tab pos="5256025" algn="l"/>
                    <a:tab pos="6556484" algn="l"/>
                    <a:tab pos="7856944" algn="l"/>
                    <a:tab pos="9157404" algn="l"/>
                    <a:tab pos="10457863" algn="l"/>
                    <a:tab pos="11758323" algn="l"/>
                    <a:tab pos="13058783" algn="l"/>
                    <a:tab pos="14359242" algn="l"/>
                    <a:tab pos="14756605" algn="l"/>
                  </a:tabLst>
                  <a:defRPr/>
                </a:pPr>
                <a:r>
                  <a:rPr lang="en-US" altLang="ru-RU" sz="1280" kern="1200" dirty="0">
                    <a:solidFill>
                      <a:prstClr val="white"/>
                    </a:solidFill>
                    <a:ea typeface="MS PGothic" pitchFamily="34" charset="-128"/>
                    <a:cs typeface="+mn-cs"/>
                  </a:rPr>
                  <a:t>UK</a:t>
                </a:r>
              </a:p>
            </p:txBody>
          </p:sp>
        </p:grpSp>
        <p:pic>
          <p:nvPicPr>
            <p:cNvPr id="31" name="Grafik 29" descr="http://www.nationalflaggen.de/media/flags/flagge-indien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360" y="4571905"/>
              <a:ext cx="360363" cy="2524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56" y="8040306"/>
            <a:ext cx="471545" cy="314362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56" y="7624808"/>
            <a:ext cx="471545" cy="294292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7914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7EFAE7F-23EA-C34D-9C5B-55CF358CD5A5}"/>
              </a:ext>
            </a:extLst>
          </p:cNvPr>
          <p:cNvGrpSpPr/>
          <p:nvPr/>
        </p:nvGrpSpPr>
        <p:grpSpPr>
          <a:xfrm>
            <a:off x="249736" y="2191454"/>
            <a:ext cx="12806993" cy="5884572"/>
            <a:chOff x="-108520" y="1205423"/>
            <a:chExt cx="9004917" cy="4137590"/>
          </a:xfrm>
        </p:grpSpPr>
        <p:sp>
          <p:nvSpPr>
            <p:cNvPr id="13" name="Oval 36">
              <a:extLst>
                <a:ext uri="{FF2B5EF4-FFF2-40B4-BE49-F238E27FC236}">
                  <a16:creationId xmlns:a16="http://schemas.microsoft.com/office/drawing/2014/main" id="{2A641793-E480-7144-8435-38ADDD05598F}"/>
                </a:ext>
              </a:extLst>
            </p:cNvPr>
            <p:cNvSpPr/>
            <p:nvPr/>
          </p:nvSpPr>
          <p:spPr>
            <a:xfrm rot="17737526">
              <a:off x="3113347" y="2473105"/>
              <a:ext cx="1866029" cy="914397"/>
            </a:xfrm>
            <a:prstGeom prst="ellipse">
              <a:avLst/>
            </a:prstGeom>
            <a:noFill/>
            <a:ln w="539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50230" hangingPunct="1">
                <a:defRPr/>
              </a:pPr>
              <a:endParaRPr lang="en-GB" sz="1725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0A865103-EC19-7C48-94E1-AE83A6DA44F7}"/>
                </a:ext>
              </a:extLst>
            </p:cNvPr>
            <p:cNvSpPr txBox="1"/>
            <p:nvPr/>
          </p:nvSpPr>
          <p:spPr>
            <a:xfrm>
              <a:off x="493803" y="3601701"/>
              <a:ext cx="2044373" cy="632535"/>
            </a:xfrm>
            <a:prstGeom prst="rect">
              <a:avLst/>
            </a:prstGeom>
            <a:noFill/>
            <a:ln w="539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defTabSz="650230" hangingPunct="1">
                <a:defRPr/>
              </a:pPr>
              <a:r>
                <a:rPr lang="en-GB" sz="2623" b="1" kern="1200">
                  <a:solidFill>
                    <a:srgbClr val="0000FF"/>
                  </a:solidFill>
                  <a:latin typeface="Arial"/>
                  <a:ea typeface="+mn-ea"/>
                  <a:cs typeface="+mn-cs"/>
                </a:rPr>
                <a:t>FAIR-Phase 0 –</a:t>
              </a:r>
            </a:p>
            <a:p>
              <a:pPr defTabSz="650230" hangingPunct="1">
                <a:defRPr/>
              </a:pPr>
              <a:r>
                <a:rPr lang="en-GB" sz="2623" b="1" kern="1200">
                  <a:solidFill>
                    <a:srgbClr val="0000FF"/>
                  </a:solidFill>
                  <a:latin typeface="Arial"/>
                  <a:ea typeface="+mn-ea"/>
                  <a:cs typeface="+mn-cs"/>
                </a:rPr>
                <a:t>Start in 2018!</a:t>
              </a:r>
            </a:p>
          </p:txBody>
        </p:sp>
        <p:pic>
          <p:nvPicPr>
            <p:cNvPr id="15" name="Grafik 5">
              <a:extLst>
                <a:ext uri="{FF2B5EF4-FFF2-40B4-BE49-F238E27FC236}">
                  <a16:creationId xmlns:a16="http://schemas.microsoft.com/office/drawing/2014/main" id="{B0C9805C-A0C3-2D4A-8C5E-5BC74D80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8520" y="1250728"/>
              <a:ext cx="8925300" cy="4090016"/>
            </a:xfrm>
            <a:prstGeom prst="rect">
              <a:avLst/>
            </a:prstGeom>
          </p:spPr>
        </p:pic>
        <p:pic>
          <p:nvPicPr>
            <p:cNvPr id="16" name="Grafik 6">
              <a:extLst>
                <a:ext uri="{FF2B5EF4-FFF2-40B4-BE49-F238E27FC236}">
                  <a16:creationId xmlns:a16="http://schemas.microsoft.com/office/drawing/2014/main" id="{4B6980B4-F3F1-ED48-B314-AB04DF9B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839" y="1205423"/>
              <a:ext cx="8920619" cy="4137590"/>
            </a:xfrm>
            <a:prstGeom prst="rect">
              <a:avLst/>
            </a:prstGeom>
          </p:spPr>
        </p:pic>
        <p:sp>
          <p:nvSpPr>
            <p:cNvPr id="17" name="Freihandform 38">
              <a:extLst>
                <a:ext uri="{FF2B5EF4-FFF2-40B4-BE49-F238E27FC236}">
                  <a16:creationId xmlns:a16="http://schemas.microsoft.com/office/drawing/2014/main" id="{50260AD2-6503-C44A-8599-718D51FC7AE0}"/>
                </a:ext>
              </a:extLst>
            </p:cNvPr>
            <p:cNvSpPr/>
            <p:nvPr/>
          </p:nvSpPr>
          <p:spPr>
            <a:xfrm>
              <a:off x="4354131" y="5207016"/>
              <a:ext cx="75073" cy="64872"/>
            </a:xfrm>
            <a:custGeom>
              <a:avLst/>
              <a:gdLst>
                <a:gd name="connsiteX0" fmla="*/ 102550 w 102550"/>
                <a:gd name="connsiteY0" fmla="*/ 94004 h 94004"/>
                <a:gd name="connsiteX1" fmla="*/ 0 w 102550"/>
                <a:gd name="connsiteY1" fmla="*/ 0 h 94004"/>
                <a:gd name="connsiteX2" fmla="*/ 17092 w 102550"/>
                <a:gd name="connsiteY2" fmla="*/ 25638 h 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550" h="94004">
                  <a:moveTo>
                    <a:pt x="102550" y="94004"/>
                  </a:moveTo>
                  <a:lnTo>
                    <a:pt x="0" y="0"/>
                  </a:lnTo>
                  <a:lnTo>
                    <a:pt x="17092" y="25638"/>
                  </a:ln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50230" hangingPunct="1">
                <a:defRPr/>
              </a:pPr>
              <a:endParaRPr lang="en-GB" sz="1725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8" name="Textfeld 8">
              <a:extLst>
                <a:ext uri="{FF2B5EF4-FFF2-40B4-BE49-F238E27FC236}">
                  <a16:creationId xmlns:a16="http://schemas.microsoft.com/office/drawing/2014/main" id="{01FE0EF8-6456-864B-BCAA-B6549CDDD745}"/>
                </a:ext>
              </a:extLst>
            </p:cNvPr>
            <p:cNvSpPr txBox="1"/>
            <p:nvPr/>
          </p:nvSpPr>
          <p:spPr>
            <a:xfrm>
              <a:off x="5948087" y="1843715"/>
              <a:ext cx="1482206" cy="252235"/>
            </a:xfrm>
            <a:prstGeom prst="rect">
              <a:avLst/>
            </a:prstGeom>
          </p:spPr>
          <p:txBody>
            <a:bodyPr vert="horz" wrap="square" lIns="116885" tIns="58443" rIns="116885" bIns="58443" rtlCol="0" anchor="t">
              <a:spAutoFit/>
            </a:bodyPr>
            <a:lstStyle/>
            <a:p>
              <a:pPr algn="ctr" defTabSz="650230" hangingPunct="1">
                <a:defRPr/>
              </a:pPr>
              <a:r>
                <a:rPr lang="en-GB" sz="1564" b="1" kern="1200" dirty="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SIS 100</a:t>
              </a:r>
            </a:p>
          </p:txBody>
        </p:sp>
        <p:sp>
          <p:nvSpPr>
            <p:cNvPr id="19" name="Textfeld 9">
              <a:extLst>
                <a:ext uri="{FF2B5EF4-FFF2-40B4-BE49-F238E27FC236}">
                  <a16:creationId xmlns:a16="http://schemas.microsoft.com/office/drawing/2014/main" id="{1FEE0952-2FB5-6241-922E-79AE0AFB67D3}"/>
                </a:ext>
              </a:extLst>
            </p:cNvPr>
            <p:cNvSpPr txBox="1"/>
            <p:nvPr/>
          </p:nvSpPr>
          <p:spPr>
            <a:xfrm>
              <a:off x="6319776" y="3618295"/>
              <a:ext cx="1179728" cy="252235"/>
            </a:xfrm>
            <a:prstGeom prst="rect">
              <a:avLst/>
            </a:prstGeom>
          </p:spPr>
          <p:txBody>
            <a:bodyPr vert="horz" wrap="square" lIns="116885" tIns="58443" rIns="116885" bIns="58443" rtlCol="0" anchor="t">
              <a:spAutoFit/>
            </a:bodyPr>
            <a:lstStyle/>
            <a:p>
              <a:pPr defTabSz="650230" hangingPunct="1">
                <a:defRPr/>
              </a:pPr>
              <a:r>
                <a:rPr lang="en-GB" sz="1564" b="1" kern="120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Super FRS</a:t>
              </a:r>
            </a:p>
          </p:txBody>
        </p:sp>
        <p:sp>
          <p:nvSpPr>
            <p:cNvPr id="20" name="Textfeld 10">
              <a:extLst>
                <a:ext uri="{FF2B5EF4-FFF2-40B4-BE49-F238E27FC236}">
                  <a16:creationId xmlns:a16="http://schemas.microsoft.com/office/drawing/2014/main" id="{36121CD7-38AF-5240-A140-4117E829A765}"/>
                </a:ext>
              </a:extLst>
            </p:cNvPr>
            <p:cNvSpPr txBox="1"/>
            <p:nvPr/>
          </p:nvSpPr>
          <p:spPr>
            <a:xfrm>
              <a:off x="3786670" y="2095650"/>
              <a:ext cx="1179728" cy="252235"/>
            </a:xfrm>
            <a:prstGeom prst="rect">
              <a:avLst/>
            </a:prstGeom>
          </p:spPr>
          <p:txBody>
            <a:bodyPr vert="horz" wrap="square" lIns="116885" tIns="58443" rIns="116885" bIns="58443" rtlCol="0" anchor="t">
              <a:spAutoFit/>
            </a:bodyPr>
            <a:lstStyle/>
            <a:p>
              <a:pPr defTabSz="650230" hangingPunct="1">
                <a:defRPr/>
              </a:pPr>
              <a:r>
                <a:rPr lang="en-GB" sz="1564" b="1" kern="120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SIS18</a:t>
              </a:r>
            </a:p>
          </p:txBody>
        </p:sp>
        <p:sp>
          <p:nvSpPr>
            <p:cNvPr id="21" name="Textfeld 11">
              <a:extLst>
                <a:ext uri="{FF2B5EF4-FFF2-40B4-BE49-F238E27FC236}">
                  <a16:creationId xmlns:a16="http://schemas.microsoft.com/office/drawing/2014/main" id="{829D4E84-38AF-344F-A10D-5AA4272C940A}"/>
                </a:ext>
              </a:extLst>
            </p:cNvPr>
            <p:cNvSpPr txBox="1"/>
            <p:nvPr/>
          </p:nvSpPr>
          <p:spPr>
            <a:xfrm>
              <a:off x="7498325" y="4394047"/>
              <a:ext cx="1398072" cy="240205"/>
            </a:xfrm>
            <a:prstGeom prst="rect">
              <a:avLst/>
            </a:prstGeom>
          </p:spPr>
          <p:txBody>
            <a:bodyPr vert="horz" wrap="square" lIns="99942" tIns="49971" rIns="99942" bIns="49971" rtlCol="0" anchor="t">
              <a:spAutoFit/>
            </a:bodyPr>
            <a:lstStyle/>
            <a:p>
              <a:pPr defTabSz="650230" hangingPunct="1">
                <a:defRPr/>
              </a:pPr>
              <a:endParaRPr lang="en-GB" sz="1564" b="1" kern="1200">
                <a:solidFill>
                  <a:prstClr val="black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feld 12">
              <a:extLst>
                <a:ext uri="{FF2B5EF4-FFF2-40B4-BE49-F238E27FC236}">
                  <a16:creationId xmlns:a16="http://schemas.microsoft.com/office/drawing/2014/main" id="{F92A6021-17D3-8845-8635-59BCE95DDE85}"/>
                </a:ext>
              </a:extLst>
            </p:cNvPr>
            <p:cNvSpPr txBox="1"/>
            <p:nvPr/>
          </p:nvSpPr>
          <p:spPr>
            <a:xfrm>
              <a:off x="7498325" y="4673358"/>
              <a:ext cx="1398072" cy="240205"/>
            </a:xfrm>
            <a:prstGeom prst="rect">
              <a:avLst/>
            </a:prstGeom>
          </p:spPr>
          <p:txBody>
            <a:bodyPr vert="horz" wrap="square" lIns="99942" tIns="49971" rIns="99942" bIns="49971" rtlCol="0" anchor="t">
              <a:spAutoFit/>
            </a:bodyPr>
            <a:lstStyle/>
            <a:p>
              <a:pPr defTabSz="650230" hangingPunct="1">
                <a:defRPr/>
              </a:pPr>
              <a:endParaRPr lang="en-GB" sz="1564" b="1" kern="1200">
                <a:solidFill>
                  <a:prstClr val="black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feld 14">
              <a:extLst>
                <a:ext uri="{FF2B5EF4-FFF2-40B4-BE49-F238E27FC236}">
                  <a16:creationId xmlns:a16="http://schemas.microsoft.com/office/drawing/2014/main" id="{AF3EAD57-9C61-5145-8EEA-14DFDF54A325}"/>
                </a:ext>
              </a:extLst>
            </p:cNvPr>
            <p:cNvSpPr txBox="1"/>
            <p:nvPr/>
          </p:nvSpPr>
          <p:spPr>
            <a:xfrm>
              <a:off x="2570631" y="1399283"/>
              <a:ext cx="1319013" cy="210741"/>
            </a:xfrm>
            <a:prstGeom prst="rect">
              <a:avLst/>
            </a:prstGeom>
          </p:spPr>
          <p:txBody>
            <a:bodyPr vert="horz" wrap="square" lIns="0" tIns="58443" rIns="116885" bIns="0" rtlCol="0" anchor="t">
              <a:spAutoFit/>
            </a:bodyPr>
            <a:lstStyle/>
            <a:p>
              <a:pPr defTabSz="650230" hangingPunct="1">
                <a:defRPr/>
              </a:pPr>
              <a:r>
                <a:rPr lang="en-GB" sz="1564" b="1" kern="120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UNILAC</a:t>
              </a:r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D9B6566B-620F-AB45-BEBA-6FEABDB3FB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3792" y="1678183"/>
              <a:ext cx="9423" cy="742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50230" hangingPunct="1">
                <a:defRPr/>
              </a:pPr>
              <a:endParaRPr lang="en-GB" sz="2335" kern="1200">
                <a:solidFill>
                  <a:prstClr val="black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feld 16">
              <a:extLst>
                <a:ext uri="{FF2B5EF4-FFF2-40B4-BE49-F238E27FC236}">
                  <a16:creationId xmlns:a16="http://schemas.microsoft.com/office/drawing/2014/main" id="{84C1FC79-2D99-C649-A0E9-F9D8A54080DA}"/>
                </a:ext>
              </a:extLst>
            </p:cNvPr>
            <p:cNvSpPr txBox="1"/>
            <p:nvPr/>
          </p:nvSpPr>
          <p:spPr>
            <a:xfrm rot="899126">
              <a:off x="1040908" y="3202721"/>
              <a:ext cx="763643" cy="277045"/>
            </a:xfrm>
            <a:prstGeom prst="rect">
              <a:avLst/>
            </a:prstGeom>
          </p:spPr>
          <p:txBody>
            <a:bodyPr vert="horz" wrap="square" lIns="130048" tIns="65024" rIns="130048" bIns="65024" rtlCol="0" anchor="t">
              <a:spAutoFit/>
            </a:bodyPr>
            <a:lstStyle/>
            <a:p>
              <a:pPr defTabSz="650230" hangingPunct="1">
                <a:defRPr/>
              </a:pPr>
              <a:r>
                <a:rPr lang="en-GB" sz="1707" kern="120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100 m</a:t>
              </a:r>
            </a:p>
          </p:txBody>
        </p:sp>
        <p:sp>
          <p:nvSpPr>
            <p:cNvPr id="26" name="Textfeld 17">
              <a:extLst>
                <a:ext uri="{FF2B5EF4-FFF2-40B4-BE49-F238E27FC236}">
                  <a16:creationId xmlns:a16="http://schemas.microsoft.com/office/drawing/2014/main" id="{D19C2DA8-C3A3-544E-B1A4-28E865CA667D}"/>
                </a:ext>
              </a:extLst>
            </p:cNvPr>
            <p:cNvSpPr txBox="1"/>
            <p:nvPr/>
          </p:nvSpPr>
          <p:spPr>
            <a:xfrm>
              <a:off x="3948124" y="3272114"/>
              <a:ext cx="569111" cy="252235"/>
            </a:xfrm>
            <a:prstGeom prst="rect">
              <a:avLst/>
            </a:prstGeom>
          </p:spPr>
          <p:txBody>
            <a:bodyPr vert="horz" wrap="square" lIns="116885" tIns="58443" rIns="116885" bIns="58443" rtlCol="0" anchor="t">
              <a:spAutoFit/>
            </a:bodyPr>
            <a:lstStyle/>
            <a:p>
              <a:pPr defTabSz="650230" hangingPunct="1">
                <a:defRPr/>
              </a:pPr>
              <a:r>
                <a:rPr lang="en-GB" sz="1564" b="1" kern="120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HESR</a:t>
              </a:r>
            </a:p>
          </p:txBody>
        </p:sp>
        <p:sp>
          <p:nvSpPr>
            <p:cNvPr id="27" name="Textfeld 18">
              <a:extLst>
                <a:ext uri="{FF2B5EF4-FFF2-40B4-BE49-F238E27FC236}">
                  <a16:creationId xmlns:a16="http://schemas.microsoft.com/office/drawing/2014/main" id="{9BB5080E-3EEF-1E45-97DA-AB3664EADD64}"/>
                </a:ext>
              </a:extLst>
            </p:cNvPr>
            <p:cNvSpPr txBox="1"/>
            <p:nvPr/>
          </p:nvSpPr>
          <p:spPr>
            <a:xfrm>
              <a:off x="3982484" y="4528879"/>
              <a:ext cx="446720" cy="252235"/>
            </a:xfrm>
            <a:prstGeom prst="rect">
              <a:avLst/>
            </a:prstGeom>
          </p:spPr>
          <p:txBody>
            <a:bodyPr vert="horz" wrap="square" lIns="116885" tIns="58443" rIns="116885" bIns="58443" rtlCol="0" anchor="t">
              <a:spAutoFit/>
            </a:bodyPr>
            <a:lstStyle/>
            <a:p>
              <a:pPr defTabSz="650230" hangingPunct="1">
                <a:defRPr/>
              </a:pPr>
              <a:r>
                <a:rPr lang="en-GB" sz="1564" b="1" kern="120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28" name="Textfeld 20">
              <a:extLst>
                <a:ext uri="{FF2B5EF4-FFF2-40B4-BE49-F238E27FC236}">
                  <a16:creationId xmlns:a16="http://schemas.microsoft.com/office/drawing/2014/main" id="{06235D61-7372-4D4A-AB3A-AF4620C76E37}"/>
                </a:ext>
              </a:extLst>
            </p:cNvPr>
            <p:cNvSpPr txBox="1"/>
            <p:nvPr/>
          </p:nvSpPr>
          <p:spPr>
            <a:xfrm>
              <a:off x="3131409" y="2754437"/>
              <a:ext cx="502975" cy="252235"/>
            </a:xfrm>
            <a:prstGeom prst="rect">
              <a:avLst/>
            </a:prstGeom>
            <a:solidFill>
              <a:schemeClr val="bg1">
                <a:lumMod val="95000"/>
                <a:alpha val="37000"/>
              </a:schemeClr>
            </a:solidFill>
          </p:spPr>
          <p:txBody>
            <a:bodyPr vert="horz" wrap="square" lIns="116885" tIns="58443" rIns="116885" bIns="58443" rtlCol="0" anchor="t">
              <a:spAutoFit/>
            </a:bodyPr>
            <a:lstStyle/>
            <a:p>
              <a:pPr defTabSz="650230" hangingPunct="1">
                <a:defRPr/>
              </a:pPr>
              <a:r>
                <a:rPr lang="en-GB" sz="1564" b="1" kern="120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ESR</a:t>
              </a:r>
            </a:p>
          </p:txBody>
        </p:sp>
        <p:sp>
          <p:nvSpPr>
            <p:cNvPr id="29" name="Textfeld 21">
              <a:extLst>
                <a:ext uri="{FF2B5EF4-FFF2-40B4-BE49-F238E27FC236}">
                  <a16:creationId xmlns:a16="http://schemas.microsoft.com/office/drawing/2014/main" id="{1429AF65-35D3-3849-AFE8-4F7AD62A8001}"/>
                </a:ext>
              </a:extLst>
            </p:cNvPr>
            <p:cNvSpPr txBox="1"/>
            <p:nvPr/>
          </p:nvSpPr>
          <p:spPr>
            <a:xfrm>
              <a:off x="2520689" y="3337091"/>
              <a:ext cx="912934" cy="252235"/>
            </a:xfrm>
            <a:prstGeom prst="rect">
              <a:avLst/>
            </a:prstGeom>
          </p:spPr>
          <p:txBody>
            <a:bodyPr vert="horz" wrap="square" lIns="116885" tIns="58443" rIns="116885" bIns="58443" rtlCol="0" anchor="t">
              <a:spAutoFit/>
            </a:bodyPr>
            <a:lstStyle/>
            <a:p>
              <a:pPr defTabSz="650230" hangingPunct="1">
                <a:defRPr/>
              </a:pPr>
              <a:r>
                <a:rPr lang="en-GB" sz="1564" b="1" kern="120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CRYRING</a:t>
              </a:r>
            </a:p>
          </p:txBody>
        </p:sp>
        <p:sp>
          <p:nvSpPr>
            <p:cNvPr id="30" name="Textfeld 22">
              <a:extLst>
                <a:ext uri="{FF2B5EF4-FFF2-40B4-BE49-F238E27FC236}">
                  <a16:creationId xmlns:a16="http://schemas.microsoft.com/office/drawing/2014/main" id="{ACC0C342-DB1B-0E45-8F43-E332E8597EA4}"/>
                </a:ext>
              </a:extLst>
            </p:cNvPr>
            <p:cNvSpPr txBox="1"/>
            <p:nvPr/>
          </p:nvSpPr>
          <p:spPr>
            <a:xfrm rot="18884253">
              <a:off x="3560597" y="2364108"/>
              <a:ext cx="502975" cy="252235"/>
            </a:xfrm>
            <a:prstGeom prst="rect">
              <a:avLst/>
            </a:prstGeom>
            <a:solidFill>
              <a:schemeClr val="bg1">
                <a:lumMod val="95000"/>
                <a:alpha val="37000"/>
              </a:schemeClr>
            </a:solidFill>
          </p:spPr>
          <p:txBody>
            <a:bodyPr vert="horz" wrap="square" lIns="116885" tIns="58443" rIns="116885" bIns="58443" rtlCol="0" anchor="t">
              <a:spAutoFit/>
            </a:bodyPr>
            <a:lstStyle/>
            <a:p>
              <a:pPr defTabSz="650230" hangingPunct="1">
                <a:defRPr/>
              </a:pPr>
              <a:r>
                <a:rPr lang="en-GB" sz="1564" b="1" kern="120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FRS</a:t>
              </a:r>
            </a:p>
          </p:txBody>
        </p:sp>
        <p:sp>
          <p:nvSpPr>
            <p:cNvPr id="31" name="Textfeld 23">
              <a:extLst>
                <a:ext uri="{FF2B5EF4-FFF2-40B4-BE49-F238E27FC236}">
                  <a16:creationId xmlns:a16="http://schemas.microsoft.com/office/drawing/2014/main" id="{3E7AA5C1-650A-8E4D-8B9D-2CB03601E0F6}"/>
                </a:ext>
              </a:extLst>
            </p:cNvPr>
            <p:cNvSpPr txBox="1"/>
            <p:nvPr/>
          </p:nvSpPr>
          <p:spPr>
            <a:xfrm>
              <a:off x="3033142" y="2276872"/>
              <a:ext cx="746770" cy="252235"/>
            </a:xfrm>
            <a:prstGeom prst="rect">
              <a:avLst/>
            </a:prstGeom>
            <a:solidFill>
              <a:schemeClr val="bg1">
                <a:lumMod val="85000"/>
                <a:alpha val="52000"/>
              </a:schemeClr>
            </a:solidFill>
          </p:spPr>
          <p:txBody>
            <a:bodyPr vert="horz" wrap="square" lIns="116885" tIns="58443" rIns="116885" bIns="58443" rtlCol="0" anchor="t">
              <a:spAutoFit/>
            </a:bodyPr>
            <a:lstStyle/>
            <a:p>
              <a:pPr defTabSz="650230" hangingPunct="1">
                <a:defRPr/>
              </a:pPr>
              <a:r>
                <a:rPr lang="en-GB" sz="1564" b="1" kern="120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HITRAP</a:t>
              </a:r>
            </a:p>
          </p:txBody>
        </p:sp>
        <p:sp>
          <p:nvSpPr>
            <p:cNvPr id="32" name="Ellipse 24">
              <a:extLst>
                <a:ext uri="{FF2B5EF4-FFF2-40B4-BE49-F238E27FC236}">
                  <a16:creationId xmlns:a16="http://schemas.microsoft.com/office/drawing/2014/main" id="{A44EA9D6-5D5B-3E4E-A736-32802EFF3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9383" y="2470371"/>
              <a:ext cx="99881" cy="1069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50230" hangingPunct="1">
                <a:defRPr/>
              </a:pPr>
              <a:endParaRPr lang="en-GB" sz="2560" kern="12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12360922" y="9187285"/>
            <a:ext cx="195566" cy="321435"/>
          </a:xfrm>
        </p:spPr>
        <p:txBody>
          <a:bodyPr/>
          <a:lstStyle/>
          <a:p>
            <a:pPr algn="r" defTabSz="650230" hangingPunct="1">
              <a:defRPr/>
            </a:pPr>
            <a:fld id="{254406B9-6E6F-7448-8C1D-08BEFF85567D}" type="slidenum">
              <a:rPr lang="en-GB" sz="1422" kern="1200">
                <a:solidFill>
                  <a:srgbClr val="333333"/>
                </a:solidFill>
                <a:uFillTx/>
                <a:latin typeface="Calibri"/>
                <a:ea typeface="+mn-ea"/>
                <a:cs typeface="Calibri"/>
              </a:rPr>
              <a:pPr algn="r" defTabSz="650230" hangingPunct="1">
                <a:defRPr/>
              </a:pPr>
              <a:t>32</a:t>
            </a:fld>
            <a:endParaRPr lang="en-GB" sz="1422" kern="1200">
              <a:solidFill>
                <a:srgbClr val="333333"/>
              </a:solidFill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3" name="Title 7">
            <a:extLst>
              <a:ext uri="{FF2B5EF4-FFF2-40B4-BE49-F238E27FC236}">
                <a16:creationId xmlns:a16="http://schemas.microsoft.com/office/drawing/2014/main" id="{003ADD30-E8A2-46F4-8577-89BF0C202641}"/>
              </a:ext>
            </a:extLst>
          </p:cNvPr>
          <p:cNvSpPr txBox="1">
            <a:spLocks/>
          </p:cNvSpPr>
          <p:nvPr/>
        </p:nvSpPr>
        <p:spPr>
          <a:xfrm>
            <a:off x="13938" y="-141358"/>
            <a:ext cx="9861796" cy="828001"/>
          </a:xfrm>
          <a:prstGeom prst="rect">
            <a:avLst/>
          </a:prstGeom>
        </p:spPr>
        <p:txBody>
          <a:bodyPr vert="horz" lIns="130048" tIns="65024" rIns="130048" bIns="65024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650230">
              <a:defRPr/>
            </a:pPr>
            <a:r>
              <a:rPr lang="en-GB" sz="3982" dirty="0"/>
              <a:t>GSI and FAIR – The Facility</a:t>
            </a:r>
          </a:p>
        </p:txBody>
      </p:sp>
      <p:sp>
        <p:nvSpPr>
          <p:cNvPr id="60" name="Title 7">
            <a:extLst>
              <a:ext uri="{FF2B5EF4-FFF2-40B4-BE49-F238E27FC236}">
                <a16:creationId xmlns:a16="http://schemas.microsoft.com/office/drawing/2014/main" id="{A6599F3D-22FA-442B-86E0-4279B7889D91}"/>
              </a:ext>
            </a:extLst>
          </p:cNvPr>
          <p:cNvSpPr txBox="1">
            <a:spLocks/>
          </p:cNvSpPr>
          <p:nvPr/>
        </p:nvSpPr>
        <p:spPr>
          <a:xfrm>
            <a:off x="10593285" y="4159921"/>
            <a:ext cx="2221046" cy="1680395"/>
          </a:xfrm>
          <a:prstGeom prst="rect">
            <a:avLst/>
          </a:prstGeom>
        </p:spPr>
        <p:txBody>
          <a:bodyPr vert="horz" lIns="130048" tIns="65024" rIns="130048" bIns="65024" rtlCol="0" anchor="b" anchorCtr="0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650230">
              <a:defRPr/>
            </a:pPr>
            <a:r>
              <a:rPr lang="en-GB" sz="5404" dirty="0">
                <a:solidFill>
                  <a:srgbClr val="C00000"/>
                </a:solidFill>
              </a:rPr>
              <a:t>FAIR,</a:t>
            </a:r>
          </a:p>
          <a:p>
            <a:pPr defTabSz="650230">
              <a:defRPr/>
            </a:pPr>
            <a:r>
              <a:rPr lang="en-GB" sz="3271" dirty="0">
                <a:solidFill>
                  <a:srgbClr val="C00000"/>
                </a:solidFill>
              </a:rPr>
              <a:t>under construction</a:t>
            </a:r>
          </a:p>
        </p:txBody>
      </p:sp>
      <p:sp>
        <p:nvSpPr>
          <p:cNvPr id="62" name="Oval 9">
            <a:extLst>
              <a:ext uri="{FF2B5EF4-FFF2-40B4-BE49-F238E27FC236}">
                <a16:creationId xmlns:a16="http://schemas.microsoft.com/office/drawing/2014/main" id="{F10CA0F6-A070-461E-A057-CAA1FDFD2BFD}"/>
              </a:ext>
            </a:extLst>
          </p:cNvPr>
          <p:cNvSpPr/>
          <p:nvPr/>
        </p:nvSpPr>
        <p:spPr>
          <a:xfrm rot="18974624">
            <a:off x="4362583" y="2455406"/>
            <a:ext cx="9145810" cy="6512631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hangingPunct="1">
              <a:defRPr/>
            </a:pPr>
            <a:endParaRPr lang="en-GB" sz="256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3" name="Oval 3">
            <a:extLst>
              <a:ext uri="{FF2B5EF4-FFF2-40B4-BE49-F238E27FC236}">
                <a16:creationId xmlns:a16="http://schemas.microsoft.com/office/drawing/2014/main" id="{070F4982-8E18-4C57-9956-834F3CA95553}"/>
              </a:ext>
            </a:extLst>
          </p:cNvPr>
          <p:cNvSpPr/>
          <p:nvPr/>
        </p:nvSpPr>
        <p:spPr>
          <a:xfrm rot="17624253">
            <a:off x="924739" y="499188"/>
            <a:ext cx="5294854" cy="6311198"/>
          </a:xfrm>
          <a:prstGeom prst="ellipse">
            <a:avLst/>
          </a:prstGeom>
          <a:noFill/>
          <a:ln w="53975">
            <a:solidFill>
              <a:srgbClr val="007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hangingPunct="1">
              <a:defRPr/>
            </a:pPr>
            <a:endParaRPr lang="en-GB" sz="256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65" name="Title 7">
            <a:extLst>
              <a:ext uri="{FF2B5EF4-FFF2-40B4-BE49-F238E27FC236}">
                <a16:creationId xmlns:a16="http://schemas.microsoft.com/office/drawing/2014/main" id="{5CA15E76-9F6F-4C7B-BDBC-928E1EC128CF}"/>
              </a:ext>
            </a:extLst>
          </p:cNvPr>
          <p:cNvSpPr txBox="1">
            <a:spLocks/>
          </p:cNvSpPr>
          <p:nvPr/>
        </p:nvSpPr>
        <p:spPr>
          <a:xfrm>
            <a:off x="1376260" y="1906870"/>
            <a:ext cx="4299984" cy="674987"/>
          </a:xfrm>
          <a:prstGeom prst="rect">
            <a:avLst/>
          </a:prstGeom>
        </p:spPr>
        <p:txBody>
          <a:bodyPr vert="horz" lIns="130048" tIns="65024" rIns="130048" bIns="65024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650230">
              <a:defRPr/>
            </a:pPr>
            <a:r>
              <a:rPr lang="en-GB" sz="4551" dirty="0">
                <a:solidFill>
                  <a:srgbClr val="0070C0"/>
                </a:solidFill>
              </a:rPr>
              <a:t>GSI, </a:t>
            </a:r>
            <a:r>
              <a:rPr lang="en-GB" sz="2844" dirty="0">
                <a:solidFill>
                  <a:srgbClr val="0070C0"/>
                </a:solidFill>
              </a:rPr>
              <a:t>existing (upgraded to integrate with FAIR)</a:t>
            </a:r>
          </a:p>
        </p:txBody>
      </p:sp>
      <p:sp>
        <p:nvSpPr>
          <p:cNvPr id="66" name="Textfeld 3">
            <a:extLst>
              <a:ext uri="{FF2B5EF4-FFF2-40B4-BE49-F238E27FC236}">
                <a16:creationId xmlns:a16="http://schemas.microsoft.com/office/drawing/2014/main" id="{ACEEB589-1EC4-44AF-BB97-C22323C79460}"/>
              </a:ext>
            </a:extLst>
          </p:cNvPr>
          <p:cNvSpPr txBox="1"/>
          <p:nvPr/>
        </p:nvSpPr>
        <p:spPr>
          <a:xfrm>
            <a:off x="50483" y="7641908"/>
            <a:ext cx="4855782" cy="170713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wrap="square" lIns="130048" tIns="65024" rIns="130048" bIns="65024" rtlCol="0" anchor="t">
            <a:spAutoFit/>
          </a:bodyPr>
          <a:lstStyle/>
          <a:p>
            <a:pPr defTabSz="650230" hangingPunct="1">
              <a:defRPr/>
            </a:pPr>
            <a:r>
              <a:rPr lang="en-GB" sz="2560" b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FAIR key features</a:t>
            </a:r>
          </a:p>
          <a:p>
            <a:pPr marL="406394" indent="-406394" defTabSz="650230" hangingPunct="1">
              <a:buClr>
                <a:srgbClr val="F79646"/>
              </a:buClr>
              <a:buFont typeface="Arial" panose="020B0604020202020204" pitchFamily="34" charset="0"/>
              <a:buChar char="•"/>
              <a:defRPr/>
            </a:pPr>
            <a:r>
              <a:rPr lang="en-GB" sz="256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intensity for wide range of ions</a:t>
            </a:r>
          </a:p>
          <a:p>
            <a:pPr marL="406394" indent="-406394" defTabSz="650230" hangingPunct="1">
              <a:buClr>
                <a:srgbClr val="F79646"/>
              </a:buClr>
              <a:buFont typeface="Arial" panose="020B0604020202020204" pitchFamily="34" charset="0"/>
              <a:buChar char="•"/>
              <a:defRPr/>
            </a:pPr>
            <a:r>
              <a:rPr lang="en-GB" sz="256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storage rings</a:t>
            </a:r>
          </a:p>
          <a:p>
            <a:pPr marL="406394" indent="-406394" defTabSz="650230" hangingPunct="1">
              <a:buClr>
                <a:srgbClr val="F79646"/>
              </a:buClr>
              <a:buFont typeface="Arial" panose="020B0604020202020204" pitchFamily="34" charset="0"/>
              <a:buChar char="•"/>
              <a:defRPr/>
            </a:pPr>
            <a:r>
              <a:rPr lang="en-GB" sz="256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antiproton beams</a:t>
            </a:r>
          </a:p>
        </p:txBody>
      </p:sp>
      <p:sp>
        <p:nvSpPr>
          <p:cNvPr id="67" name="Textfeld 3">
            <a:extLst>
              <a:ext uri="{FF2B5EF4-FFF2-40B4-BE49-F238E27FC236}">
                <a16:creationId xmlns:a16="http://schemas.microsoft.com/office/drawing/2014/main" id="{93393D26-715A-4099-A595-6BD32E6F7762}"/>
              </a:ext>
            </a:extLst>
          </p:cNvPr>
          <p:cNvSpPr txBox="1"/>
          <p:nvPr/>
        </p:nvSpPr>
        <p:spPr>
          <a:xfrm>
            <a:off x="5984772" y="8256376"/>
            <a:ext cx="3927322" cy="919226"/>
          </a:xfrm>
          <a:prstGeom prst="rect">
            <a:avLst/>
          </a:prstGeom>
          <a:ln>
            <a:noFill/>
          </a:ln>
        </p:spPr>
        <p:txBody>
          <a:bodyPr vert="horz" wrap="square" lIns="130048" tIns="65024" rIns="130048" bIns="65024" rtlCol="0" anchor="t">
            <a:spAutoFit/>
          </a:bodyPr>
          <a:lstStyle/>
          <a:p>
            <a:pPr defTabSz="650230" hangingPunct="1">
              <a:defRPr/>
            </a:pPr>
            <a:r>
              <a:rPr lang="en-GB" sz="2560" b="1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ESR, CRYRING, &amp; HITRAP are part of the FAIR MSV</a:t>
            </a:r>
          </a:p>
        </p:txBody>
      </p:sp>
    </p:spTree>
    <p:extLst>
      <p:ext uri="{BB962C8B-B14F-4D97-AF65-F5344CB8AC3E}">
        <p14:creationId xmlns:p14="http://schemas.microsoft.com/office/powerpoint/2010/main" val="780309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83" y="1636366"/>
            <a:ext cx="6292416" cy="779533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367"/>
            <a:ext cx="6712383" cy="7795329"/>
          </a:xfrm>
          <a:prstGeom prst="rect">
            <a:avLst/>
          </a:prstGeom>
        </p:spPr>
      </p:pic>
      <p:sp>
        <p:nvSpPr>
          <p:cNvPr id="5" name="Freeform 2"/>
          <p:cNvSpPr>
            <a:spLocks noChangeArrowheads="1"/>
          </p:cNvSpPr>
          <p:nvPr/>
        </p:nvSpPr>
        <p:spPr bwMode="auto">
          <a:xfrm>
            <a:off x="1" y="1"/>
            <a:ext cx="7851695" cy="2137774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B1005D"/>
          </a:solidFill>
          <a:ln>
            <a:noFill/>
          </a:ln>
          <a:effectLst/>
        </p:spPr>
        <p:txBody>
          <a:bodyPr wrap="none" lIns="152095" tIns="76049" rIns="152095" bIns="76049" anchor="ctr"/>
          <a:lstStyle/>
          <a:p>
            <a:pPr>
              <a:defRPr/>
            </a:pPr>
            <a:endParaRPr lang="de-DE" sz="1707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 bwMode="auto">
          <a:xfrm>
            <a:off x="211352" y="257173"/>
            <a:ext cx="6633281" cy="1122024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061" dirty="0">
                <a:solidFill>
                  <a:schemeClr val="bg1"/>
                </a:solidFill>
              </a:rPr>
              <a:t>SIS100 Tunnel </a:t>
            </a:r>
            <a:r>
              <a:rPr lang="en-US" sz="2844" dirty="0">
                <a:solidFill>
                  <a:schemeClr val="bg1"/>
                </a:solidFill>
              </a:rPr>
              <a:t>–</a:t>
            </a:r>
            <a:br>
              <a:rPr lang="en-US" sz="2844" dirty="0">
                <a:solidFill>
                  <a:schemeClr val="bg1"/>
                </a:solidFill>
              </a:rPr>
            </a:br>
            <a:r>
              <a:rPr lang="en-US" sz="3061" dirty="0">
                <a:solidFill>
                  <a:schemeClr val="bg1"/>
                </a:solidFill>
              </a:rPr>
              <a:t>Technical Building Installation</a:t>
            </a:r>
            <a:endParaRPr lang="de-DE" sz="3061" dirty="0">
              <a:solidFill>
                <a:schemeClr val="bg1"/>
              </a:solidFill>
            </a:endParaRPr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11968481" y="9390180"/>
            <a:ext cx="1036319" cy="356729"/>
          </a:xfrm>
        </p:spPr>
        <p:txBody>
          <a:bodyPr/>
          <a:lstStyle/>
          <a:p>
            <a:pPr algn="r">
              <a:defRPr/>
            </a:pPr>
            <a:r>
              <a:rPr lang="de-DE" sz="1422" dirty="0">
                <a:solidFill>
                  <a:srgbClr val="333333"/>
                </a:solidFill>
                <a:latin typeface="Arial"/>
                <a:cs typeface="Arial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653053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439837"/>
            <a:ext cx="9850395" cy="766810"/>
          </a:xfrm>
        </p:spPr>
        <p:txBody>
          <a:bodyPr>
            <a:noAutofit/>
          </a:bodyPr>
          <a:lstStyle/>
          <a:p>
            <a:r>
              <a:rPr lang="en-US" sz="3129" dirty="0">
                <a:latin typeface="+mj-lt"/>
              </a:rPr>
              <a:t>Ongoing: Early science program FAIR Phase-0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10591571" y="8803880"/>
            <a:ext cx="884494" cy="433550"/>
          </a:xfrm>
        </p:spPr>
        <p:txBody>
          <a:bodyPr/>
          <a:lstStyle/>
          <a:p>
            <a:pPr defTabSz="542865">
              <a:defRPr/>
            </a:pPr>
            <a:fld id="{254406B9-6E6F-7448-8C1D-08BEFF85567D}" type="slidenum">
              <a:rPr lang="en-US" sz="890"/>
              <a:pPr defTabSz="542865">
                <a:defRPr/>
              </a:pPr>
              <a:t>34</a:t>
            </a:fld>
            <a:endParaRPr lang="en-US" sz="890" dirty="0"/>
          </a:p>
        </p:txBody>
      </p:sp>
      <p:pic>
        <p:nvPicPr>
          <p:cNvPr id="81" name="Picture 6">
            <a:extLst>
              <a:ext uri="{FF2B5EF4-FFF2-40B4-BE49-F238E27FC236}">
                <a16:creationId xmlns:a16="http://schemas.microsoft.com/office/drawing/2014/main" id="{FE8DB1AD-ACA3-B943-A4C1-E4B3483B2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685" y="2716225"/>
            <a:ext cx="1953399" cy="1899277"/>
          </a:xfrm>
          <a:prstGeom prst="rect">
            <a:avLst/>
          </a:prstGeom>
          <a:noFill/>
        </p:spPr>
      </p:pic>
      <p:sp>
        <p:nvSpPr>
          <p:cNvPr id="64" name="Inhaltsplatzhalter 1">
            <a:extLst>
              <a:ext uri="{FF2B5EF4-FFF2-40B4-BE49-F238E27FC236}">
                <a16:creationId xmlns:a16="http://schemas.microsoft.com/office/drawing/2014/main" id="{0770820E-304D-3D46-AFA9-AC9DB778309E}"/>
              </a:ext>
            </a:extLst>
          </p:cNvPr>
          <p:cNvSpPr txBox="1">
            <a:spLocks/>
          </p:cNvSpPr>
          <p:nvPr/>
        </p:nvSpPr>
        <p:spPr>
          <a:xfrm>
            <a:off x="6529297" y="6781947"/>
            <a:ext cx="6265907" cy="2366568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746" indent="-260746">
              <a:spcBef>
                <a:spcPts val="0"/>
              </a:spcBef>
              <a:spcAft>
                <a:spcPts val="713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844" dirty="0"/>
              <a:t>Science while commissioning FAIR</a:t>
            </a:r>
          </a:p>
          <a:p>
            <a:pPr marL="260746" indent="-260746">
              <a:spcBef>
                <a:spcPts val="0"/>
              </a:spcBef>
              <a:spcAft>
                <a:spcPts val="713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844" dirty="0"/>
              <a:t>latest call: </a:t>
            </a:r>
            <a:r>
              <a:rPr lang="en-GB" sz="2844" dirty="0"/>
              <a:t>124 proposals submitted</a:t>
            </a:r>
          </a:p>
          <a:p>
            <a:pPr marL="260746" indent="-260746">
              <a:spcBef>
                <a:spcPts val="0"/>
              </a:spcBef>
              <a:spcAft>
                <a:spcPts val="713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2844" dirty="0"/>
              <a:t>1729 participants of proposals</a:t>
            </a:r>
          </a:p>
          <a:p>
            <a:pPr marL="260746" indent="-260746">
              <a:spcBef>
                <a:spcPts val="0"/>
              </a:spcBef>
              <a:spcAft>
                <a:spcPts val="713"/>
              </a:spcAft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GB" sz="2844" dirty="0"/>
              <a:t> From institutes in 45 countries</a:t>
            </a:r>
            <a:endParaRPr lang="en-US" sz="2844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015AA01-CF69-2A42-A5F5-EA214E595EE1}"/>
              </a:ext>
            </a:extLst>
          </p:cNvPr>
          <p:cNvGrpSpPr/>
          <p:nvPr/>
        </p:nvGrpSpPr>
        <p:grpSpPr>
          <a:xfrm>
            <a:off x="5601181" y="1931106"/>
            <a:ext cx="7267714" cy="3995414"/>
            <a:chOff x="497712" y="1204368"/>
            <a:chExt cx="8970577" cy="4758327"/>
          </a:xfrm>
        </p:grpSpPr>
        <p:grpSp>
          <p:nvGrpSpPr>
            <p:cNvPr id="66" name="Group 2">
              <a:extLst>
                <a:ext uri="{FF2B5EF4-FFF2-40B4-BE49-F238E27FC236}">
                  <a16:creationId xmlns:a16="http://schemas.microsoft.com/office/drawing/2014/main" id="{DF0201A9-0DFD-574D-AD8C-D5984C9C22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5150" y="1636168"/>
              <a:ext cx="4800600" cy="4251325"/>
              <a:chOff x="7412" y="3866"/>
              <a:chExt cx="13064" cy="11820"/>
            </a:xfrm>
          </p:grpSpPr>
          <p:grpSp>
            <p:nvGrpSpPr>
              <p:cNvPr id="446" name="Group 3">
                <a:extLst>
                  <a:ext uri="{FF2B5EF4-FFF2-40B4-BE49-F238E27FC236}">
                    <a16:creationId xmlns:a16="http://schemas.microsoft.com/office/drawing/2014/main" id="{E06DDDDE-03E9-7A44-BF18-5A68D3D29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2" y="3866"/>
                <a:ext cx="13064" cy="11820"/>
                <a:chOff x="7412" y="3866"/>
                <a:chExt cx="13064" cy="11820"/>
              </a:xfrm>
            </p:grpSpPr>
            <p:sp>
              <p:nvSpPr>
                <p:cNvPr id="449" name="Freeform 4">
                  <a:extLst>
                    <a:ext uri="{FF2B5EF4-FFF2-40B4-BE49-F238E27FC236}">
                      <a16:creationId xmlns:a16="http://schemas.microsoft.com/office/drawing/2014/main" id="{53C03669-C88E-7E4A-88F2-EF0557F3E7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69" y="9448"/>
                  <a:ext cx="2373" cy="1859"/>
                </a:xfrm>
                <a:custGeom>
                  <a:avLst/>
                  <a:gdLst>
                    <a:gd name="T0" fmla="*/ 0 w 1135"/>
                    <a:gd name="T1" fmla="*/ 0 h 794"/>
                    <a:gd name="T2" fmla="*/ 567 w 1135"/>
                    <a:gd name="T3" fmla="*/ 0 h 794"/>
                    <a:gd name="T4" fmla="*/ 1135 w 1135"/>
                    <a:gd name="T5" fmla="*/ 0 h 794"/>
                    <a:gd name="T6" fmla="*/ 1135 w 1135"/>
                    <a:gd name="T7" fmla="*/ 794 h 794"/>
                    <a:gd name="T8" fmla="*/ 567 w 1135"/>
                    <a:gd name="T9" fmla="*/ 794 h 794"/>
                    <a:gd name="T10" fmla="*/ 0 w 1135"/>
                    <a:gd name="T11" fmla="*/ 794 h 794"/>
                    <a:gd name="T12" fmla="*/ 0 w 1135"/>
                    <a:gd name="T13" fmla="*/ 0 h 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35" h="794">
                      <a:moveTo>
                        <a:pt x="0" y="0"/>
                      </a:moveTo>
                      <a:lnTo>
                        <a:pt x="567" y="0"/>
                      </a:lnTo>
                      <a:lnTo>
                        <a:pt x="1135" y="0"/>
                      </a:lnTo>
                      <a:lnTo>
                        <a:pt x="1135" y="794"/>
                      </a:lnTo>
                      <a:lnTo>
                        <a:pt x="567" y="794"/>
                      </a:lnTo>
                      <a:lnTo>
                        <a:pt x="0" y="7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  <p:sp>
              <p:nvSpPr>
                <p:cNvPr id="450" name="Freeform 5">
                  <a:extLst>
                    <a:ext uri="{FF2B5EF4-FFF2-40B4-BE49-F238E27FC236}">
                      <a16:creationId xmlns:a16="http://schemas.microsoft.com/office/drawing/2014/main" id="{3D868B86-4A8A-FA4D-B265-771E5AE37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44" y="5713"/>
                  <a:ext cx="1615" cy="3773"/>
                </a:xfrm>
                <a:custGeom>
                  <a:avLst/>
                  <a:gdLst>
                    <a:gd name="T0" fmla="*/ 161 w 775"/>
                    <a:gd name="T1" fmla="*/ 1612 h 1612"/>
                    <a:gd name="T2" fmla="*/ 468 w 775"/>
                    <a:gd name="T3" fmla="*/ 913 h 1612"/>
                    <a:gd name="T4" fmla="*/ 775 w 775"/>
                    <a:gd name="T5" fmla="*/ 215 h 1612"/>
                    <a:gd name="T6" fmla="*/ 716 w 775"/>
                    <a:gd name="T7" fmla="*/ 0 h 1612"/>
                    <a:gd name="T8" fmla="*/ 358 w 775"/>
                    <a:gd name="T9" fmla="*/ 806 h 1612"/>
                    <a:gd name="T10" fmla="*/ 0 w 775"/>
                    <a:gd name="T11" fmla="*/ 1612 h 1612"/>
                    <a:gd name="T12" fmla="*/ 161 w 775"/>
                    <a:gd name="T13" fmla="*/ 1612 h 1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5" h="1612">
                      <a:moveTo>
                        <a:pt x="161" y="1612"/>
                      </a:moveTo>
                      <a:lnTo>
                        <a:pt x="468" y="913"/>
                      </a:lnTo>
                      <a:lnTo>
                        <a:pt x="775" y="215"/>
                      </a:lnTo>
                      <a:lnTo>
                        <a:pt x="716" y="0"/>
                      </a:lnTo>
                      <a:lnTo>
                        <a:pt x="358" y="806"/>
                      </a:lnTo>
                      <a:lnTo>
                        <a:pt x="0" y="1612"/>
                      </a:lnTo>
                      <a:lnTo>
                        <a:pt x="161" y="1612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  <p:sp>
              <p:nvSpPr>
                <p:cNvPr id="451" name="Rectangle 6">
                  <a:extLst>
                    <a:ext uri="{FF2B5EF4-FFF2-40B4-BE49-F238E27FC236}">
                      <a16:creationId xmlns:a16="http://schemas.microsoft.com/office/drawing/2014/main" id="{DF672E40-A78A-3E4B-9728-0A6325DF65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12" y="9849"/>
                  <a:ext cx="1817" cy="1341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  <p:sp>
              <p:nvSpPr>
                <p:cNvPr id="452" name="Freeform 7">
                  <a:extLst>
                    <a:ext uri="{FF2B5EF4-FFF2-40B4-BE49-F238E27FC236}">
                      <a16:creationId xmlns:a16="http://schemas.microsoft.com/office/drawing/2014/main" id="{ABCE45A8-D73B-5C45-9B21-7911E125BF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95" y="7297"/>
                  <a:ext cx="401" cy="635"/>
                </a:xfrm>
                <a:custGeom>
                  <a:avLst/>
                  <a:gdLst>
                    <a:gd name="T0" fmla="*/ 54 w 193"/>
                    <a:gd name="T1" fmla="*/ 0 h 271"/>
                    <a:gd name="T2" fmla="*/ 193 w 193"/>
                    <a:gd name="T3" fmla="*/ 30 h 271"/>
                    <a:gd name="T4" fmla="*/ 139 w 193"/>
                    <a:gd name="T5" fmla="*/ 271 h 271"/>
                    <a:gd name="T6" fmla="*/ 0 w 193"/>
                    <a:gd name="T7" fmla="*/ 241 h 271"/>
                    <a:gd name="T8" fmla="*/ 54 w 193"/>
                    <a:gd name="T9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3" h="271">
                      <a:moveTo>
                        <a:pt x="54" y="0"/>
                      </a:moveTo>
                      <a:lnTo>
                        <a:pt x="193" y="30"/>
                      </a:lnTo>
                      <a:lnTo>
                        <a:pt x="139" y="271"/>
                      </a:lnTo>
                      <a:lnTo>
                        <a:pt x="0" y="24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  <p:sp>
              <p:nvSpPr>
                <p:cNvPr id="453" name="Freeform 8">
                  <a:extLst>
                    <a:ext uri="{FF2B5EF4-FFF2-40B4-BE49-F238E27FC236}">
                      <a16:creationId xmlns:a16="http://schemas.microsoft.com/office/drawing/2014/main" id="{29503BEB-438F-F147-BF09-2B9775630C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36" y="13308"/>
                  <a:ext cx="1540" cy="2378"/>
                </a:xfrm>
                <a:custGeom>
                  <a:avLst/>
                  <a:gdLst>
                    <a:gd name="T0" fmla="*/ 113 w 738"/>
                    <a:gd name="T1" fmla="*/ 0 h 1016"/>
                    <a:gd name="T2" fmla="*/ 129 w 738"/>
                    <a:gd name="T3" fmla="*/ 4 h 1016"/>
                    <a:gd name="T4" fmla="*/ 284 w 738"/>
                    <a:gd name="T5" fmla="*/ 44 h 1016"/>
                    <a:gd name="T6" fmla="*/ 326 w 738"/>
                    <a:gd name="T7" fmla="*/ 64 h 1016"/>
                    <a:gd name="T8" fmla="*/ 412 w 738"/>
                    <a:gd name="T9" fmla="*/ 44 h 1016"/>
                    <a:gd name="T10" fmla="*/ 527 w 738"/>
                    <a:gd name="T11" fmla="*/ 8 h 1016"/>
                    <a:gd name="T12" fmla="*/ 552 w 738"/>
                    <a:gd name="T13" fmla="*/ 9 h 1016"/>
                    <a:gd name="T14" fmla="*/ 611 w 738"/>
                    <a:gd name="T15" fmla="*/ 45 h 1016"/>
                    <a:gd name="T16" fmla="*/ 630 w 738"/>
                    <a:gd name="T17" fmla="*/ 62 h 1016"/>
                    <a:gd name="T18" fmla="*/ 738 w 738"/>
                    <a:gd name="T19" fmla="*/ 425 h 1016"/>
                    <a:gd name="T20" fmla="*/ 730 w 738"/>
                    <a:gd name="T21" fmla="*/ 449 h 1016"/>
                    <a:gd name="T22" fmla="*/ 509 w 738"/>
                    <a:gd name="T23" fmla="*/ 507 h 1016"/>
                    <a:gd name="T24" fmla="*/ 570 w 738"/>
                    <a:gd name="T25" fmla="*/ 962 h 1016"/>
                    <a:gd name="T26" fmla="*/ 561 w 738"/>
                    <a:gd name="T27" fmla="*/ 979 h 1016"/>
                    <a:gd name="T28" fmla="*/ 279 w 738"/>
                    <a:gd name="T29" fmla="*/ 1016 h 1016"/>
                    <a:gd name="T30" fmla="*/ 262 w 738"/>
                    <a:gd name="T31" fmla="*/ 1008 h 1016"/>
                    <a:gd name="T32" fmla="*/ 219 w 738"/>
                    <a:gd name="T33" fmla="*/ 717 h 1016"/>
                    <a:gd name="T34" fmla="*/ 127 w 738"/>
                    <a:gd name="T35" fmla="*/ 726 h 1016"/>
                    <a:gd name="T36" fmla="*/ 112 w 738"/>
                    <a:gd name="T37" fmla="*/ 717 h 1016"/>
                    <a:gd name="T38" fmla="*/ 91 w 738"/>
                    <a:gd name="T39" fmla="*/ 597 h 1016"/>
                    <a:gd name="T40" fmla="*/ 26 w 738"/>
                    <a:gd name="T41" fmla="*/ 597 h 1016"/>
                    <a:gd name="T42" fmla="*/ 16 w 738"/>
                    <a:gd name="T43" fmla="*/ 587 h 1016"/>
                    <a:gd name="T44" fmla="*/ 0 w 738"/>
                    <a:gd name="T45" fmla="*/ 493 h 1016"/>
                    <a:gd name="T46" fmla="*/ 13 w 738"/>
                    <a:gd name="T47" fmla="*/ 474 h 1016"/>
                    <a:gd name="T48" fmla="*/ 187 w 738"/>
                    <a:gd name="T49" fmla="*/ 455 h 1016"/>
                    <a:gd name="T50" fmla="*/ 178 w 738"/>
                    <a:gd name="T51" fmla="*/ 372 h 1016"/>
                    <a:gd name="T52" fmla="*/ 177 w 738"/>
                    <a:gd name="T53" fmla="*/ 355 h 1016"/>
                    <a:gd name="T54" fmla="*/ 49 w 738"/>
                    <a:gd name="T55" fmla="*/ 328 h 1016"/>
                    <a:gd name="T56" fmla="*/ 40 w 738"/>
                    <a:gd name="T57" fmla="*/ 310 h 1016"/>
                    <a:gd name="T58" fmla="*/ 69 w 738"/>
                    <a:gd name="T59" fmla="*/ 185 h 1016"/>
                    <a:gd name="T60" fmla="*/ 12 w 738"/>
                    <a:gd name="T61" fmla="*/ 165 h 1016"/>
                    <a:gd name="T62" fmla="*/ 9 w 738"/>
                    <a:gd name="T63" fmla="*/ 153 h 1016"/>
                    <a:gd name="T64" fmla="*/ 34 w 738"/>
                    <a:gd name="T65" fmla="*/ 87 h 1016"/>
                    <a:gd name="T66" fmla="*/ 46 w 738"/>
                    <a:gd name="T67" fmla="*/ 77 h 1016"/>
                    <a:gd name="T68" fmla="*/ 69 w 738"/>
                    <a:gd name="T69" fmla="*/ 84 h 1016"/>
                    <a:gd name="T70" fmla="*/ 86 w 738"/>
                    <a:gd name="T71" fmla="*/ 12 h 1016"/>
                    <a:gd name="T72" fmla="*/ 96 w 738"/>
                    <a:gd name="T73" fmla="*/ 0 h 1016"/>
                    <a:gd name="T74" fmla="*/ 113 w 738"/>
                    <a:gd name="T75" fmla="*/ 0 h 10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738" h="1016">
                      <a:moveTo>
                        <a:pt x="113" y="0"/>
                      </a:moveTo>
                      <a:lnTo>
                        <a:pt x="129" y="4"/>
                      </a:lnTo>
                      <a:lnTo>
                        <a:pt x="284" y="44"/>
                      </a:lnTo>
                      <a:lnTo>
                        <a:pt x="326" y="64"/>
                      </a:lnTo>
                      <a:lnTo>
                        <a:pt x="412" y="44"/>
                      </a:lnTo>
                      <a:lnTo>
                        <a:pt x="527" y="8"/>
                      </a:lnTo>
                      <a:lnTo>
                        <a:pt x="552" y="9"/>
                      </a:lnTo>
                      <a:lnTo>
                        <a:pt x="611" y="45"/>
                      </a:lnTo>
                      <a:lnTo>
                        <a:pt x="630" y="62"/>
                      </a:lnTo>
                      <a:lnTo>
                        <a:pt x="738" y="425"/>
                      </a:lnTo>
                      <a:lnTo>
                        <a:pt x="730" y="449"/>
                      </a:lnTo>
                      <a:lnTo>
                        <a:pt x="509" y="507"/>
                      </a:lnTo>
                      <a:lnTo>
                        <a:pt x="570" y="962"/>
                      </a:lnTo>
                      <a:lnTo>
                        <a:pt x="561" y="979"/>
                      </a:lnTo>
                      <a:lnTo>
                        <a:pt x="279" y="1016"/>
                      </a:lnTo>
                      <a:lnTo>
                        <a:pt x="262" y="1008"/>
                      </a:lnTo>
                      <a:lnTo>
                        <a:pt x="219" y="717"/>
                      </a:lnTo>
                      <a:lnTo>
                        <a:pt x="127" y="726"/>
                      </a:lnTo>
                      <a:lnTo>
                        <a:pt x="112" y="717"/>
                      </a:lnTo>
                      <a:lnTo>
                        <a:pt x="91" y="597"/>
                      </a:lnTo>
                      <a:lnTo>
                        <a:pt x="26" y="597"/>
                      </a:lnTo>
                      <a:lnTo>
                        <a:pt x="16" y="587"/>
                      </a:lnTo>
                      <a:lnTo>
                        <a:pt x="0" y="493"/>
                      </a:lnTo>
                      <a:lnTo>
                        <a:pt x="13" y="474"/>
                      </a:lnTo>
                      <a:lnTo>
                        <a:pt x="187" y="455"/>
                      </a:lnTo>
                      <a:lnTo>
                        <a:pt x="178" y="372"/>
                      </a:lnTo>
                      <a:lnTo>
                        <a:pt x="177" y="355"/>
                      </a:lnTo>
                      <a:lnTo>
                        <a:pt x="49" y="328"/>
                      </a:lnTo>
                      <a:lnTo>
                        <a:pt x="40" y="310"/>
                      </a:lnTo>
                      <a:lnTo>
                        <a:pt x="69" y="185"/>
                      </a:lnTo>
                      <a:lnTo>
                        <a:pt x="12" y="165"/>
                      </a:lnTo>
                      <a:lnTo>
                        <a:pt x="9" y="153"/>
                      </a:lnTo>
                      <a:lnTo>
                        <a:pt x="34" y="87"/>
                      </a:lnTo>
                      <a:lnTo>
                        <a:pt x="46" y="77"/>
                      </a:lnTo>
                      <a:lnTo>
                        <a:pt x="69" y="84"/>
                      </a:lnTo>
                      <a:lnTo>
                        <a:pt x="86" y="12"/>
                      </a:lnTo>
                      <a:lnTo>
                        <a:pt x="96" y="0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  <p:sp>
              <p:nvSpPr>
                <p:cNvPr id="454" name="Rectangle 9">
                  <a:extLst>
                    <a:ext uri="{FF2B5EF4-FFF2-40B4-BE49-F238E27FC236}">
                      <a16:creationId xmlns:a16="http://schemas.microsoft.com/office/drawing/2014/main" id="{68524874-7FE5-234B-ADBE-3E6D367913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70" y="9661"/>
                  <a:ext cx="1519" cy="754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  <p:sp>
              <p:nvSpPr>
                <p:cNvPr id="455" name="Freeform 10">
                  <a:extLst>
                    <a:ext uri="{FF2B5EF4-FFF2-40B4-BE49-F238E27FC236}">
                      <a16:creationId xmlns:a16="http://schemas.microsoft.com/office/drawing/2014/main" id="{13F0E571-3D45-BA44-ADF6-C6EB6AFFA9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51" y="3866"/>
                  <a:ext cx="3317" cy="3436"/>
                </a:xfrm>
                <a:custGeom>
                  <a:avLst/>
                  <a:gdLst>
                    <a:gd name="T0" fmla="*/ 2 w 1589"/>
                    <a:gd name="T1" fmla="*/ 678 h 1468"/>
                    <a:gd name="T2" fmla="*/ 11 w 1589"/>
                    <a:gd name="T3" fmla="*/ 604 h 1468"/>
                    <a:gd name="T4" fmla="*/ 29 w 1589"/>
                    <a:gd name="T5" fmla="*/ 534 h 1468"/>
                    <a:gd name="T6" fmla="*/ 55 w 1589"/>
                    <a:gd name="T7" fmla="*/ 465 h 1468"/>
                    <a:gd name="T8" fmla="*/ 86 w 1589"/>
                    <a:gd name="T9" fmla="*/ 400 h 1468"/>
                    <a:gd name="T10" fmla="*/ 125 w 1589"/>
                    <a:gd name="T11" fmla="*/ 339 h 1468"/>
                    <a:gd name="T12" fmla="*/ 181 w 1589"/>
                    <a:gd name="T13" fmla="*/ 268 h 1468"/>
                    <a:gd name="T14" fmla="*/ 246 w 1589"/>
                    <a:gd name="T15" fmla="*/ 203 h 1468"/>
                    <a:gd name="T16" fmla="*/ 334 w 1589"/>
                    <a:gd name="T17" fmla="*/ 137 h 1468"/>
                    <a:gd name="T18" fmla="*/ 415 w 1589"/>
                    <a:gd name="T19" fmla="*/ 89 h 1468"/>
                    <a:gd name="T20" fmla="*/ 521 w 1589"/>
                    <a:gd name="T21" fmla="*/ 45 h 1468"/>
                    <a:gd name="T22" fmla="*/ 633 w 1589"/>
                    <a:gd name="T23" fmla="*/ 15 h 1468"/>
                    <a:gd name="T24" fmla="*/ 712 w 1589"/>
                    <a:gd name="T25" fmla="*/ 4 h 1468"/>
                    <a:gd name="T26" fmla="*/ 856 w 1589"/>
                    <a:gd name="T27" fmla="*/ 3 h 1468"/>
                    <a:gd name="T28" fmla="*/ 992 w 1589"/>
                    <a:gd name="T29" fmla="*/ 24 h 1468"/>
                    <a:gd name="T30" fmla="*/ 1068 w 1589"/>
                    <a:gd name="T31" fmla="*/ 45 h 1468"/>
                    <a:gd name="T32" fmla="*/ 1156 w 1589"/>
                    <a:gd name="T33" fmla="*/ 82 h 1468"/>
                    <a:gd name="T34" fmla="*/ 1239 w 1589"/>
                    <a:gd name="T35" fmla="*/ 127 h 1468"/>
                    <a:gd name="T36" fmla="*/ 1328 w 1589"/>
                    <a:gd name="T37" fmla="*/ 192 h 1468"/>
                    <a:gd name="T38" fmla="*/ 1382 w 1589"/>
                    <a:gd name="T39" fmla="*/ 242 h 1468"/>
                    <a:gd name="T40" fmla="*/ 1442 w 1589"/>
                    <a:gd name="T41" fmla="*/ 309 h 1468"/>
                    <a:gd name="T42" fmla="*/ 1493 w 1589"/>
                    <a:gd name="T43" fmla="*/ 384 h 1468"/>
                    <a:gd name="T44" fmla="*/ 1540 w 1589"/>
                    <a:gd name="T45" fmla="*/ 482 h 1468"/>
                    <a:gd name="T46" fmla="*/ 1572 w 1589"/>
                    <a:gd name="T47" fmla="*/ 587 h 1468"/>
                    <a:gd name="T48" fmla="*/ 1585 w 1589"/>
                    <a:gd name="T49" fmla="*/ 659 h 1468"/>
                    <a:gd name="T50" fmla="*/ 1589 w 1589"/>
                    <a:gd name="T51" fmla="*/ 753 h 1468"/>
                    <a:gd name="T52" fmla="*/ 1582 w 1589"/>
                    <a:gd name="T53" fmla="*/ 828 h 1468"/>
                    <a:gd name="T54" fmla="*/ 1568 w 1589"/>
                    <a:gd name="T55" fmla="*/ 901 h 1468"/>
                    <a:gd name="T56" fmla="*/ 1547 w 1589"/>
                    <a:gd name="T57" fmla="*/ 971 h 1468"/>
                    <a:gd name="T58" fmla="*/ 1519 w 1589"/>
                    <a:gd name="T59" fmla="*/ 1037 h 1468"/>
                    <a:gd name="T60" fmla="*/ 1483 w 1589"/>
                    <a:gd name="T61" fmla="*/ 1099 h 1468"/>
                    <a:gd name="T62" fmla="*/ 1442 w 1589"/>
                    <a:gd name="T63" fmla="*/ 1159 h 1468"/>
                    <a:gd name="T64" fmla="*/ 1382 w 1589"/>
                    <a:gd name="T65" fmla="*/ 1228 h 1468"/>
                    <a:gd name="T66" fmla="*/ 1299 w 1589"/>
                    <a:gd name="T67" fmla="*/ 1301 h 1468"/>
                    <a:gd name="T68" fmla="*/ 1206 w 1589"/>
                    <a:gd name="T69" fmla="*/ 1362 h 1468"/>
                    <a:gd name="T70" fmla="*/ 1103 w 1589"/>
                    <a:gd name="T71" fmla="*/ 1411 h 1468"/>
                    <a:gd name="T72" fmla="*/ 992 w 1589"/>
                    <a:gd name="T73" fmla="*/ 1446 h 1468"/>
                    <a:gd name="T74" fmla="*/ 916 w 1589"/>
                    <a:gd name="T75" fmla="*/ 1460 h 1468"/>
                    <a:gd name="T76" fmla="*/ 794 w 1589"/>
                    <a:gd name="T77" fmla="*/ 1468 h 1468"/>
                    <a:gd name="T78" fmla="*/ 673 w 1589"/>
                    <a:gd name="T79" fmla="*/ 1460 h 1468"/>
                    <a:gd name="T80" fmla="*/ 558 w 1589"/>
                    <a:gd name="T81" fmla="*/ 1436 h 1468"/>
                    <a:gd name="T82" fmla="*/ 485 w 1589"/>
                    <a:gd name="T83" fmla="*/ 1411 h 1468"/>
                    <a:gd name="T84" fmla="*/ 398 w 1589"/>
                    <a:gd name="T85" fmla="*/ 1371 h 1468"/>
                    <a:gd name="T86" fmla="*/ 288 w 1589"/>
                    <a:gd name="T87" fmla="*/ 1301 h 1468"/>
                    <a:gd name="T88" fmla="*/ 232 w 1589"/>
                    <a:gd name="T89" fmla="*/ 1253 h 1468"/>
                    <a:gd name="T90" fmla="*/ 181 w 1589"/>
                    <a:gd name="T91" fmla="*/ 1202 h 1468"/>
                    <a:gd name="T92" fmla="*/ 115 w 1589"/>
                    <a:gd name="T93" fmla="*/ 1116 h 1468"/>
                    <a:gd name="T94" fmla="*/ 62 w 1589"/>
                    <a:gd name="T95" fmla="*/ 1021 h 1468"/>
                    <a:gd name="T96" fmla="*/ 35 w 1589"/>
                    <a:gd name="T97" fmla="*/ 953 h 1468"/>
                    <a:gd name="T98" fmla="*/ 9 w 1589"/>
                    <a:gd name="T99" fmla="*/ 847 h 1468"/>
                    <a:gd name="T100" fmla="*/ 0 w 1589"/>
                    <a:gd name="T101" fmla="*/ 753 h 14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589" h="1468">
                      <a:moveTo>
                        <a:pt x="0" y="734"/>
                      </a:moveTo>
                      <a:lnTo>
                        <a:pt x="0" y="716"/>
                      </a:lnTo>
                      <a:lnTo>
                        <a:pt x="1" y="697"/>
                      </a:lnTo>
                      <a:lnTo>
                        <a:pt x="2" y="678"/>
                      </a:lnTo>
                      <a:lnTo>
                        <a:pt x="3" y="659"/>
                      </a:lnTo>
                      <a:lnTo>
                        <a:pt x="6" y="642"/>
                      </a:lnTo>
                      <a:lnTo>
                        <a:pt x="9" y="623"/>
                      </a:lnTo>
                      <a:lnTo>
                        <a:pt x="11" y="604"/>
                      </a:lnTo>
                      <a:lnTo>
                        <a:pt x="15" y="587"/>
                      </a:lnTo>
                      <a:lnTo>
                        <a:pt x="20" y="569"/>
                      </a:lnTo>
                      <a:lnTo>
                        <a:pt x="24" y="552"/>
                      </a:lnTo>
                      <a:lnTo>
                        <a:pt x="29" y="534"/>
                      </a:lnTo>
                      <a:lnTo>
                        <a:pt x="35" y="517"/>
                      </a:lnTo>
                      <a:lnTo>
                        <a:pt x="40" y="499"/>
                      </a:lnTo>
                      <a:lnTo>
                        <a:pt x="47" y="482"/>
                      </a:lnTo>
                      <a:lnTo>
                        <a:pt x="55" y="465"/>
                      </a:lnTo>
                      <a:lnTo>
                        <a:pt x="62" y="449"/>
                      </a:lnTo>
                      <a:lnTo>
                        <a:pt x="70" y="433"/>
                      </a:lnTo>
                      <a:lnTo>
                        <a:pt x="78" y="417"/>
                      </a:lnTo>
                      <a:lnTo>
                        <a:pt x="86" y="400"/>
                      </a:lnTo>
                      <a:lnTo>
                        <a:pt x="95" y="384"/>
                      </a:lnTo>
                      <a:lnTo>
                        <a:pt x="104" y="369"/>
                      </a:lnTo>
                      <a:lnTo>
                        <a:pt x="115" y="354"/>
                      </a:lnTo>
                      <a:lnTo>
                        <a:pt x="125" y="339"/>
                      </a:lnTo>
                      <a:lnTo>
                        <a:pt x="135" y="324"/>
                      </a:lnTo>
                      <a:lnTo>
                        <a:pt x="147" y="309"/>
                      </a:lnTo>
                      <a:lnTo>
                        <a:pt x="157" y="295"/>
                      </a:lnTo>
                      <a:lnTo>
                        <a:pt x="181" y="268"/>
                      </a:lnTo>
                      <a:lnTo>
                        <a:pt x="193" y="254"/>
                      </a:lnTo>
                      <a:lnTo>
                        <a:pt x="205" y="242"/>
                      </a:lnTo>
                      <a:lnTo>
                        <a:pt x="232" y="215"/>
                      </a:lnTo>
                      <a:lnTo>
                        <a:pt x="246" y="203"/>
                      </a:lnTo>
                      <a:lnTo>
                        <a:pt x="260" y="192"/>
                      </a:lnTo>
                      <a:lnTo>
                        <a:pt x="288" y="168"/>
                      </a:lnTo>
                      <a:lnTo>
                        <a:pt x="319" y="147"/>
                      </a:lnTo>
                      <a:lnTo>
                        <a:pt x="334" y="137"/>
                      </a:lnTo>
                      <a:lnTo>
                        <a:pt x="350" y="127"/>
                      </a:lnTo>
                      <a:lnTo>
                        <a:pt x="382" y="107"/>
                      </a:lnTo>
                      <a:lnTo>
                        <a:pt x="398" y="98"/>
                      </a:lnTo>
                      <a:lnTo>
                        <a:pt x="415" y="89"/>
                      </a:lnTo>
                      <a:lnTo>
                        <a:pt x="449" y="73"/>
                      </a:lnTo>
                      <a:lnTo>
                        <a:pt x="485" y="58"/>
                      </a:lnTo>
                      <a:lnTo>
                        <a:pt x="503" y="52"/>
                      </a:lnTo>
                      <a:lnTo>
                        <a:pt x="521" y="45"/>
                      </a:lnTo>
                      <a:lnTo>
                        <a:pt x="558" y="34"/>
                      </a:lnTo>
                      <a:lnTo>
                        <a:pt x="595" y="24"/>
                      </a:lnTo>
                      <a:lnTo>
                        <a:pt x="614" y="19"/>
                      </a:lnTo>
                      <a:lnTo>
                        <a:pt x="633" y="15"/>
                      </a:lnTo>
                      <a:lnTo>
                        <a:pt x="654" y="12"/>
                      </a:lnTo>
                      <a:lnTo>
                        <a:pt x="673" y="9"/>
                      </a:lnTo>
                      <a:lnTo>
                        <a:pt x="693" y="7"/>
                      </a:lnTo>
                      <a:lnTo>
                        <a:pt x="712" y="4"/>
                      </a:lnTo>
                      <a:lnTo>
                        <a:pt x="753" y="2"/>
                      </a:lnTo>
                      <a:lnTo>
                        <a:pt x="794" y="0"/>
                      </a:lnTo>
                      <a:lnTo>
                        <a:pt x="835" y="2"/>
                      </a:lnTo>
                      <a:lnTo>
                        <a:pt x="856" y="3"/>
                      </a:lnTo>
                      <a:lnTo>
                        <a:pt x="875" y="4"/>
                      </a:lnTo>
                      <a:lnTo>
                        <a:pt x="916" y="9"/>
                      </a:lnTo>
                      <a:lnTo>
                        <a:pt x="954" y="15"/>
                      </a:lnTo>
                      <a:lnTo>
                        <a:pt x="992" y="24"/>
                      </a:lnTo>
                      <a:lnTo>
                        <a:pt x="1011" y="29"/>
                      </a:lnTo>
                      <a:lnTo>
                        <a:pt x="1031" y="34"/>
                      </a:lnTo>
                      <a:lnTo>
                        <a:pt x="1048" y="39"/>
                      </a:lnTo>
                      <a:lnTo>
                        <a:pt x="1068" y="45"/>
                      </a:lnTo>
                      <a:lnTo>
                        <a:pt x="1086" y="52"/>
                      </a:lnTo>
                      <a:lnTo>
                        <a:pt x="1103" y="58"/>
                      </a:lnTo>
                      <a:lnTo>
                        <a:pt x="1138" y="73"/>
                      </a:lnTo>
                      <a:lnTo>
                        <a:pt x="1156" y="82"/>
                      </a:lnTo>
                      <a:lnTo>
                        <a:pt x="1172" y="89"/>
                      </a:lnTo>
                      <a:lnTo>
                        <a:pt x="1189" y="98"/>
                      </a:lnTo>
                      <a:lnTo>
                        <a:pt x="1206" y="107"/>
                      </a:lnTo>
                      <a:lnTo>
                        <a:pt x="1239" y="127"/>
                      </a:lnTo>
                      <a:lnTo>
                        <a:pt x="1269" y="147"/>
                      </a:lnTo>
                      <a:lnTo>
                        <a:pt x="1299" y="168"/>
                      </a:lnTo>
                      <a:lnTo>
                        <a:pt x="1314" y="179"/>
                      </a:lnTo>
                      <a:lnTo>
                        <a:pt x="1328" y="192"/>
                      </a:lnTo>
                      <a:lnTo>
                        <a:pt x="1342" y="203"/>
                      </a:lnTo>
                      <a:lnTo>
                        <a:pt x="1356" y="215"/>
                      </a:lnTo>
                      <a:lnTo>
                        <a:pt x="1369" y="228"/>
                      </a:lnTo>
                      <a:lnTo>
                        <a:pt x="1382" y="242"/>
                      </a:lnTo>
                      <a:lnTo>
                        <a:pt x="1395" y="254"/>
                      </a:lnTo>
                      <a:lnTo>
                        <a:pt x="1407" y="268"/>
                      </a:lnTo>
                      <a:lnTo>
                        <a:pt x="1430" y="295"/>
                      </a:lnTo>
                      <a:lnTo>
                        <a:pt x="1442" y="309"/>
                      </a:lnTo>
                      <a:lnTo>
                        <a:pt x="1453" y="324"/>
                      </a:lnTo>
                      <a:lnTo>
                        <a:pt x="1474" y="354"/>
                      </a:lnTo>
                      <a:lnTo>
                        <a:pt x="1483" y="369"/>
                      </a:lnTo>
                      <a:lnTo>
                        <a:pt x="1493" y="384"/>
                      </a:lnTo>
                      <a:lnTo>
                        <a:pt x="1511" y="417"/>
                      </a:lnTo>
                      <a:lnTo>
                        <a:pt x="1526" y="449"/>
                      </a:lnTo>
                      <a:lnTo>
                        <a:pt x="1534" y="465"/>
                      </a:lnTo>
                      <a:lnTo>
                        <a:pt x="1540" y="482"/>
                      </a:lnTo>
                      <a:lnTo>
                        <a:pt x="1547" y="499"/>
                      </a:lnTo>
                      <a:lnTo>
                        <a:pt x="1553" y="517"/>
                      </a:lnTo>
                      <a:lnTo>
                        <a:pt x="1563" y="552"/>
                      </a:lnTo>
                      <a:lnTo>
                        <a:pt x="1572" y="587"/>
                      </a:lnTo>
                      <a:lnTo>
                        <a:pt x="1576" y="604"/>
                      </a:lnTo>
                      <a:lnTo>
                        <a:pt x="1580" y="623"/>
                      </a:lnTo>
                      <a:lnTo>
                        <a:pt x="1582" y="642"/>
                      </a:lnTo>
                      <a:lnTo>
                        <a:pt x="1585" y="659"/>
                      </a:lnTo>
                      <a:lnTo>
                        <a:pt x="1588" y="697"/>
                      </a:lnTo>
                      <a:lnTo>
                        <a:pt x="1589" y="716"/>
                      </a:lnTo>
                      <a:lnTo>
                        <a:pt x="1589" y="734"/>
                      </a:lnTo>
                      <a:lnTo>
                        <a:pt x="1589" y="753"/>
                      </a:lnTo>
                      <a:lnTo>
                        <a:pt x="1588" y="772"/>
                      </a:lnTo>
                      <a:lnTo>
                        <a:pt x="1586" y="791"/>
                      </a:lnTo>
                      <a:lnTo>
                        <a:pt x="1585" y="809"/>
                      </a:lnTo>
                      <a:lnTo>
                        <a:pt x="1582" y="828"/>
                      </a:lnTo>
                      <a:lnTo>
                        <a:pt x="1580" y="847"/>
                      </a:lnTo>
                      <a:lnTo>
                        <a:pt x="1576" y="864"/>
                      </a:lnTo>
                      <a:lnTo>
                        <a:pt x="1572" y="883"/>
                      </a:lnTo>
                      <a:lnTo>
                        <a:pt x="1568" y="901"/>
                      </a:lnTo>
                      <a:lnTo>
                        <a:pt x="1563" y="918"/>
                      </a:lnTo>
                      <a:lnTo>
                        <a:pt x="1558" y="936"/>
                      </a:lnTo>
                      <a:lnTo>
                        <a:pt x="1553" y="953"/>
                      </a:lnTo>
                      <a:lnTo>
                        <a:pt x="1547" y="971"/>
                      </a:lnTo>
                      <a:lnTo>
                        <a:pt x="1540" y="987"/>
                      </a:lnTo>
                      <a:lnTo>
                        <a:pt x="1534" y="1004"/>
                      </a:lnTo>
                      <a:lnTo>
                        <a:pt x="1526" y="1021"/>
                      </a:lnTo>
                      <a:lnTo>
                        <a:pt x="1519" y="1037"/>
                      </a:lnTo>
                      <a:lnTo>
                        <a:pt x="1511" y="1053"/>
                      </a:lnTo>
                      <a:lnTo>
                        <a:pt x="1502" y="1068"/>
                      </a:lnTo>
                      <a:lnTo>
                        <a:pt x="1493" y="1084"/>
                      </a:lnTo>
                      <a:lnTo>
                        <a:pt x="1483" y="1099"/>
                      </a:lnTo>
                      <a:lnTo>
                        <a:pt x="1474" y="1116"/>
                      </a:lnTo>
                      <a:lnTo>
                        <a:pt x="1464" y="1131"/>
                      </a:lnTo>
                      <a:lnTo>
                        <a:pt x="1453" y="1144"/>
                      </a:lnTo>
                      <a:lnTo>
                        <a:pt x="1442" y="1159"/>
                      </a:lnTo>
                      <a:lnTo>
                        <a:pt x="1430" y="1173"/>
                      </a:lnTo>
                      <a:lnTo>
                        <a:pt x="1407" y="1202"/>
                      </a:lnTo>
                      <a:lnTo>
                        <a:pt x="1395" y="1215"/>
                      </a:lnTo>
                      <a:lnTo>
                        <a:pt x="1382" y="1228"/>
                      </a:lnTo>
                      <a:lnTo>
                        <a:pt x="1356" y="1253"/>
                      </a:lnTo>
                      <a:lnTo>
                        <a:pt x="1342" y="1266"/>
                      </a:lnTo>
                      <a:lnTo>
                        <a:pt x="1328" y="1278"/>
                      </a:lnTo>
                      <a:lnTo>
                        <a:pt x="1299" y="1301"/>
                      </a:lnTo>
                      <a:lnTo>
                        <a:pt x="1269" y="1323"/>
                      </a:lnTo>
                      <a:lnTo>
                        <a:pt x="1254" y="1333"/>
                      </a:lnTo>
                      <a:lnTo>
                        <a:pt x="1239" y="1343"/>
                      </a:lnTo>
                      <a:lnTo>
                        <a:pt x="1206" y="1362"/>
                      </a:lnTo>
                      <a:lnTo>
                        <a:pt x="1189" y="1371"/>
                      </a:lnTo>
                      <a:lnTo>
                        <a:pt x="1172" y="1380"/>
                      </a:lnTo>
                      <a:lnTo>
                        <a:pt x="1138" y="1396"/>
                      </a:lnTo>
                      <a:lnTo>
                        <a:pt x="1103" y="1411"/>
                      </a:lnTo>
                      <a:lnTo>
                        <a:pt x="1086" y="1418"/>
                      </a:lnTo>
                      <a:lnTo>
                        <a:pt x="1068" y="1425"/>
                      </a:lnTo>
                      <a:lnTo>
                        <a:pt x="1031" y="1436"/>
                      </a:lnTo>
                      <a:lnTo>
                        <a:pt x="992" y="1446"/>
                      </a:lnTo>
                      <a:lnTo>
                        <a:pt x="973" y="1450"/>
                      </a:lnTo>
                      <a:lnTo>
                        <a:pt x="954" y="1453"/>
                      </a:lnTo>
                      <a:lnTo>
                        <a:pt x="935" y="1457"/>
                      </a:lnTo>
                      <a:lnTo>
                        <a:pt x="916" y="1460"/>
                      </a:lnTo>
                      <a:lnTo>
                        <a:pt x="895" y="1463"/>
                      </a:lnTo>
                      <a:lnTo>
                        <a:pt x="875" y="1465"/>
                      </a:lnTo>
                      <a:lnTo>
                        <a:pt x="835" y="1467"/>
                      </a:lnTo>
                      <a:lnTo>
                        <a:pt x="794" y="1468"/>
                      </a:lnTo>
                      <a:lnTo>
                        <a:pt x="753" y="1467"/>
                      </a:lnTo>
                      <a:lnTo>
                        <a:pt x="733" y="1467"/>
                      </a:lnTo>
                      <a:lnTo>
                        <a:pt x="712" y="1465"/>
                      </a:lnTo>
                      <a:lnTo>
                        <a:pt x="673" y="1460"/>
                      </a:lnTo>
                      <a:lnTo>
                        <a:pt x="633" y="1453"/>
                      </a:lnTo>
                      <a:lnTo>
                        <a:pt x="595" y="1446"/>
                      </a:lnTo>
                      <a:lnTo>
                        <a:pt x="577" y="1441"/>
                      </a:lnTo>
                      <a:lnTo>
                        <a:pt x="558" y="1436"/>
                      </a:lnTo>
                      <a:lnTo>
                        <a:pt x="539" y="1430"/>
                      </a:lnTo>
                      <a:lnTo>
                        <a:pt x="521" y="1425"/>
                      </a:lnTo>
                      <a:lnTo>
                        <a:pt x="503" y="1418"/>
                      </a:lnTo>
                      <a:lnTo>
                        <a:pt x="485" y="1411"/>
                      </a:lnTo>
                      <a:lnTo>
                        <a:pt x="449" y="1396"/>
                      </a:lnTo>
                      <a:lnTo>
                        <a:pt x="433" y="1388"/>
                      </a:lnTo>
                      <a:lnTo>
                        <a:pt x="415" y="1380"/>
                      </a:lnTo>
                      <a:lnTo>
                        <a:pt x="398" y="1371"/>
                      </a:lnTo>
                      <a:lnTo>
                        <a:pt x="382" y="1362"/>
                      </a:lnTo>
                      <a:lnTo>
                        <a:pt x="350" y="1343"/>
                      </a:lnTo>
                      <a:lnTo>
                        <a:pt x="319" y="1323"/>
                      </a:lnTo>
                      <a:lnTo>
                        <a:pt x="288" y="1301"/>
                      </a:lnTo>
                      <a:lnTo>
                        <a:pt x="274" y="1290"/>
                      </a:lnTo>
                      <a:lnTo>
                        <a:pt x="260" y="1278"/>
                      </a:lnTo>
                      <a:lnTo>
                        <a:pt x="246" y="1266"/>
                      </a:lnTo>
                      <a:lnTo>
                        <a:pt x="232" y="1253"/>
                      </a:lnTo>
                      <a:lnTo>
                        <a:pt x="219" y="1241"/>
                      </a:lnTo>
                      <a:lnTo>
                        <a:pt x="205" y="1228"/>
                      </a:lnTo>
                      <a:lnTo>
                        <a:pt x="193" y="1215"/>
                      </a:lnTo>
                      <a:lnTo>
                        <a:pt x="181" y="1202"/>
                      </a:lnTo>
                      <a:lnTo>
                        <a:pt x="157" y="1173"/>
                      </a:lnTo>
                      <a:lnTo>
                        <a:pt x="147" y="1159"/>
                      </a:lnTo>
                      <a:lnTo>
                        <a:pt x="135" y="1144"/>
                      </a:lnTo>
                      <a:lnTo>
                        <a:pt x="115" y="1116"/>
                      </a:lnTo>
                      <a:lnTo>
                        <a:pt x="104" y="1099"/>
                      </a:lnTo>
                      <a:lnTo>
                        <a:pt x="95" y="1084"/>
                      </a:lnTo>
                      <a:lnTo>
                        <a:pt x="78" y="1053"/>
                      </a:lnTo>
                      <a:lnTo>
                        <a:pt x="62" y="1021"/>
                      </a:lnTo>
                      <a:lnTo>
                        <a:pt x="55" y="1004"/>
                      </a:lnTo>
                      <a:lnTo>
                        <a:pt x="47" y="987"/>
                      </a:lnTo>
                      <a:lnTo>
                        <a:pt x="40" y="971"/>
                      </a:lnTo>
                      <a:lnTo>
                        <a:pt x="35" y="953"/>
                      </a:lnTo>
                      <a:lnTo>
                        <a:pt x="24" y="918"/>
                      </a:lnTo>
                      <a:lnTo>
                        <a:pt x="15" y="883"/>
                      </a:lnTo>
                      <a:lnTo>
                        <a:pt x="11" y="864"/>
                      </a:lnTo>
                      <a:lnTo>
                        <a:pt x="9" y="847"/>
                      </a:lnTo>
                      <a:lnTo>
                        <a:pt x="6" y="828"/>
                      </a:lnTo>
                      <a:lnTo>
                        <a:pt x="3" y="809"/>
                      </a:lnTo>
                      <a:lnTo>
                        <a:pt x="1" y="772"/>
                      </a:lnTo>
                      <a:lnTo>
                        <a:pt x="0" y="753"/>
                      </a:lnTo>
                      <a:lnTo>
                        <a:pt x="0" y="734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  <p:sp>
              <p:nvSpPr>
                <p:cNvPr id="456" name="Freeform 11">
                  <a:extLst>
                    <a:ext uri="{FF2B5EF4-FFF2-40B4-BE49-F238E27FC236}">
                      <a16:creationId xmlns:a16="http://schemas.microsoft.com/office/drawing/2014/main" id="{718FA9B9-68E0-2D49-AA0D-62389C3FA9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37" y="9647"/>
                  <a:ext cx="1678" cy="2259"/>
                </a:xfrm>
                <a:custGeom>
                  <a:avLst/>
                  <a:gdLst>
                    <a:gd name="T0" fmla="*/ 295 w 803"/>
                    <a:gd name="T1" fmla="*/ 2 h 965"/>
                    <a:gd name="T2" fmla="*/ 336 w 803"/>
                    <a:gd name="T3" fmla="*/ 0 h 965"/>
                    <a:gd name="T4" fmla="*/ 525 w 803"/>
                    <a:gd name="T5" fmla="*/ 1 h 965"/>
                    <a:gd name="T6" fmla="*/ 760 w 803"/>
                    <a:gd name="T7" fmla="*/ 161 h 965"/>
                    <a:gd name="T8" fmla="*/ 803 w 803"/>
                    <a:gd name="T9" fmla="*/ 243 h 965"/>
                    <a:gd name="T10" fmla="*/ 803 w 803"/>
                    <a:gd name="T11" fmla="*/ 744 h 965"/>
                    <a:gd name="T12" fmla="*/ 782 w 803"/>
                    <a:gd name="T13" fmla="*/ 794 h 965"/>
                    <a:gd name="T14" fmla="*/ 526 w 803"/>
                    <a:gd name="T15" fmla="*/ 952 h 965"/>
                    <a:gd name="T16" fmla="*/ 485 w 803"/>
                    <a:gd name="T17" fmla="*/ 965 h 965"/>
                    <a:gd name="T18" fmla="*/ 332 w 803"/>
                    <a:gd name="T19" fmla="*/ 965 h 965"/>
                    <a:gd name="T20" fmla="*/ 277 w 803"/>
                    <a:gd name="T21" fmla="*/ 948 h 965"/>
                    <a:gd name="T22" fmla="*/ 18 w 803"/>
                    <a:gd name="T23" fmla="*/ 768 h 965"/>
                    <a:gd name="T24" fmla="*/ 0 w 803"/>
                    <a:gd name="T25" fmla="*/ 730 h 965"/>
                    <a:gd name="T26" fmla="*/ 0 w 803"/>
                    <a:gd name="T27" fmla="*/ 513 h 965"/>
                    <a:gd name="T28" fmla="*/ 0 w 803"/>
                    <a:gd name="T29" fmla="*/ 231 h 965"/>
                    <a:gd name="T30" fmla="*/ 22 w 803"/>
                    <a:gd name="T31" fmla="*/ 188 h 965"/>
                    <a:gd name="T32" fmla="*/ 269 w 803"/>
                    <a:gd name="T33" fmla="*/ 17 h 965"/>
                    <a:gd name="T34" fmla="*/ 295 w 803"/>
                    <a:gd name="T35" fmla="*/ 2 h 9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03" h="965">
                      <a:moveTo>
                        <a:pt x="295" y="2"/>
                      </a:moveTo>
                      <a:lnTo>
                        <a:pt x="336" y="0"/>
                      </a:lnTo>
                      <a:lnTo>
                        <a:pt x="525" y="1"/>
                      </a:lnTo>
                      <a:lnTo>
                        <a:pt x="760" y="161"/>
                      </a:lnTo>
                      <a:lnTo>
                        <a:pt x="803" y="243"/>
                      </a:lnTo>
                      <a:lnTo>
                        <a:pt x="803" y="744"/>
                      </a:lnTo>
                      <a:lnTo>
                        <a:pt x="782" y="794"/>
                      </a:lnTo>
                      <a:lnTo>
                        <a:pt x="526" y="952"/>
                      </a:lnTo>
                      <a:lnTo>
                        <a:pt x="485" y="965"/>
                      </a:lnTo>
                      <a:lnTo>
                        <a:pt x="332" y="965"/>
                      </a:lnTo>
                      <a:lnTo>
                        <a:pt x="277" y="948"/>
                      </a:lnTo>
                      <a:lnTo>
                        <a:pt x="18" y="768"/>
                      </a:lnTo>
                      <a:lnTo>
                        <a:pt x="0" y="730"/>
                      </a:lnTo>
                      <a:lnTo>
                        <a:pt x="0" y="513"/>
                      </a:lnTo>
                      <a:lnTo>
                        <a:pt x="0" y="231"/>
                      </a:lnTo>
                      <a:lnTo>
                        <a:pt x="22" y="188"/>
                      </a:lnTo>
                      <a:lnTo>
                        <a:pt x="269" y="17"/>
                      </a:lnTo>
                      <a:lnTo>
                        <a:pt x="295" y="2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  <p:sp>
              <p:nvSpPr>
                <p:cNvPr id="457" name="Rectangle 12">
                  <a:extLst>
                    <a:ext uri="{FF2B5EF4-FFF2-40B4-BE49-F238E27FC236}">
                      <a16:creationId xmlns:a16="http://schemas.microsoft.com/office/drawing/2014/main" id="{106CACA5-9AB6-7C40-80A6-77481ABAD7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36" y="8802"/>
                  <a:ext cx="361" cy="965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  <p:sp>
              <p:nvSpPr>
                <p:cNvPr id="458" name="Freeform 13">
                  <a:extLst>
                    <a:ext uri="{FF2B5EF4-FFF2-40B4-BE49-F238E27FC236}">
                      <a16:creationId xmlns:a16="http://schemas.microsoft.com/office/drawing/2014/main" id="{29BF91E7-4966-B240-B0E2-F9AD2951D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76" y="7581"/>
                  <a:ext cx="519" cy="1411"/>
                </a:xfrm>
                <a:custGeom>
                  <a:avLst/>
                  <a:gdLst>
                    <a:gd name="T0" fmla="*/ 97 w 246"/>
                    <a:gd name="T1" fmla="*/ 0 h 603"/>
                    <a:gd name="T2" fmla="*/ 246 w 246"/>
                    <a:gd name="T3" fmla="*/ 40 h 603"/>
                    <a:gd name="T4" fmla="*/ 171 w 246"/>
                    <a:gd name="T5" fmla="*/ 271 h 603"/>
                    <a:gd name="T6" fmla="*/ 171 w 246"/>
                    <a:gd name="T7" fmla="*/ 332 h 603"/>
                    <a:gd name="T8" fmla="*/ 182 w 246"/>
                    <a:gd name="T9" fmla="*/ 382 h 603"/>
                    <a:gd name="T10" fmla="*/ 246 w 246"/>
                    <a:gd name="T11" fmla="*/ 563 h 603"/>
                    <a:gd name="T12" fmla="*/ 97 w 246"/>
                    <a:gd name="T13" fmla="*/ 603 h 603"/>
                    <a:gd name="T14" fmla="*/ 21 w 246"/>
                    <a:gd name="T15" fmla="*/ 392 h 603"/>
                    <a:gd name="T16" fmla="*/ 0 w 246"/>
                    <a:gd name="T17" fmla="*/ 322 h 603"/>
                    <a:gd name="T18" fmla="*/ 10 w 246"/>
                    <a:gd name="T19" fmla="*/ 261 h 603"/>
                    <a:gd name="T20" fmla="*/ 97 w 246"/>
                    <a:gd name="T21" fmla="*/ 0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6" h="603">
                      <a:moveTo>
                        <a:pt x="97" y="0"/>
                      </a:moveTo>
                      <a:lnTo>
                        <a:pt x="246" y="40"/>
                      </a:lnTo>
                      <a:lnTo>
                        <a:pt x="171" y="271"/>
                      </a:lnTo>
                      <a:lnTo>
                        <a:pt x="171" y="332"/>
                      </a:lnTo>
                      <a:lnTo>
                        <a:pt x="182" y="382"/>
                      </a:lnTo>
                      <a:lnTo>
                        <a:pt x="246" y="563"/>
                      </a:lnTo>
                      <a:lnTo>
                        <a:pt x="97" y="603"/>
                      </a:lnTo>
                      <a:lnTo>
                        <a:pt x="21" y="392"/>
                      </a:lnTo>
                      <a:lnTo>
                        <a:pt x="0" y="322"/>
                      </a:lnTo>
                      <a:lnTo>
                        <a:pt x="10" y="261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  <p:sp>
              <p:nvSpPr>
                <p:cNvPr id="459" name="Freeform 14">
                  <a:extLst>
                    <a:ext uri="{FF2B5EF4-FFF2-40B4-BE49-F238E27FC236}">
                      <a16:creationId xmlns:a16="http://schemas.microsoft.com/office/drawing/2014/main" id="{A701DEAB-9411-F14E-83F6-16A0C8440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08" y="10361"/>
                  <a:ext cx="4779" cy="407"/>
                </a:xfrm>
                <a:custGeom>
                  <a:avLst/>
                  <a:gdLst>
                    <a:gd name="T0" fmla="*/ 0 w 2288"/>
                    <a:gd name="T1" fmla="*/ 0 h 174"/>
                    <a:gd name="T2" fmla="*/ 571 w 2288"/>
                    <a:gd name="T3" fmla="*/ 0 h 174"/>
                    <a:gd name="T4" fmla="*/ 1143 w 2288"/>
                    <a:gd name="T5" fmla="*/ 0 h 174"/>
                    <a:gd name="T6" fmla="*/ 1715 w 2288"/>
                    <a:gd name="T7" fmla="*/ 0 h 174"/>
                    <a:gd name="T8" fmla="*/ 2288 w 2288"/>
                    <a:gd name="T9" fmla="*/ 0 h 174"/>
                    <a:gd name="T10" fmla="*/ 2288 w 2288"/>
                    <a:gd name="T11" fmla="*/ 174 h 174"/>
                    <a:gd name="T12" fmla="*/ 1715 w 2288"/>
                    <a:gd name="T13" fmla="*/ 174 h 174"/>
                    <a:gd name="T14" fmla="*/ 1143 w 2288"/>
                    <a:gd name="T15" fmla="*/ 174 h 174"/>
                    <a:gd name="T16" fmla="*/ 571 w 2288"/>
                    <a:gd name="T17" fmla="*/ 174 h 174"/>
                    <a:gd name="T18" fmla="*/ 0 w 2288"/>
                    <a:gd name="T19" fmla="*/ 174 h 174"/>
                    <a:gd name="T20" fmla="*/ 0 w 2288"/>
                    <a:gd name="T21" fmla="*/ 0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88" h="174">
                      <a:moveTo>
                        <a:pt x="0" y="0"/>
                      </a:moveTo>
                      <a:lnTo>
                        <a:pt x="571" y="0"/>
                      </a:lnTo>
                      <a:lnTo>
                        <a:pt x="1143" y="0"/>
                      </a:lnTo>
                      <a:lnTo>
                        <a:pt x="1715" y="0"/>
                      </a:lnTo>
                      <a:lnTo>
                        <a:pt x="2288" y="0"/>
                      </a:lnTo>
                      <a:lnTo>
                        <a:pt x="2288" y="174"/>
                      </a:lnTo>
                      <a:lnTo>
                        <a:pt x="1715" y="174"/>
                      </a:lnTo>
                      <a:lnTo>
                        <a:pt x="1143" y="174"/>
                      </a:lnTo>
                      <a:lnTo>
                        <a:pt x="571" y="174"/>
                      </a:lnTo>
                      <a:lnTo>
                        <a:pt x="0" y="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</p:grpSp>
          <p:sp>
            <p:nvSpPr>
              <p:cNvPr id="447" name="Freeform 15">
                <a:extLst>
                  <a:ext uri="{FF2B5EF4-FFF2-40B4-BE49-F238E27FC236}">
                    <a16:creationId xmlns:a16="http://schemas.microsoft.com/office/drawing/2014/main" id="{99EDF3A4-04F0-4340-B068-78775603C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90" y="4100"/>
                <a:ext cx="2818" cy="2963"/>
              </a:xfrm>
              <a:custGeom>
                <a:avLst/>
                <a:gdLst>
                  <a:gd name="T0" fmla="*/ 2 w 1351"/>
                  <a:gd name="T1" fmla="*/ 601 h 1266"/>
                  <a:gd name="T2" fmla="*/ 12 w 1351"/>
                  <a:gd name="T3" fmla="*/ 521 h 1266"/>
                  <a:gd name="T4" fmla="*/ 22 w 1351"/>
                  <a:gd name="T5" fmla="*/ 476 h 1266"/>
                  <a:gd name="T6" fmla="*/ 42 w 1351"/>
                  <a:gd name="T7" fmla="*/ 416 h 1266"/>
                  <a:gd name="T8" fmla="*/ 68 w 1351"/>
                  <a:gd name="T9" fmla="*/ 359 h 1266"/>
                  <a:gd name="T10" fmla="*/ 90 w 1351"/>
                  <a:gd name="T11" fmla="*/ 318 h 1266"/>
                  <a:gd name="T12" fmla="*/ 134 w 1351"/>
                  <a:gd name="T13" fmla="*/ 254 h 1266"/>
                  <a:gd name="T14" fmla="*/ 177 w 1351"/>
                  <a:gd name="T15" fmla="*/ 208 h 1266"/>
                  <a:gd name="T16" fmla="*/ 247 w 1351"/>
                  <a:gd name="T17" fmla="*/ 144 h 1266"/>
                  <a:gd name="T18" fmla="*/ 298 w 1351"/>
                  <a:gd name="T19" fmla="*/ 108 h 1266"/>
                  <a:gd name="T20" fmla="*/ 384 w 1351"/>
                  <a:gd name="T21" fmla="*/ 63 h 1266"/>
                  <a:gd name="T22" fmla="*/ 476 w 1351"/>
                  <a:gd name="T23" fmla="*/ 29 h 1266"/>
                  <a:gd name="T24" fmla="*/ 556 w 1351"/>
                  <a:gd name="T25" fmla="*/ 10 h 1266"/>
                  <a:gd name="T26" fmla="*/ 640 w 1351"/>
                  <a:gd name="T27" fmla="*/ 2 h 1266"/>
                  <a:gd name="T28" fmla="*/ 727 w 1351"/>
                  <a:gd name="T29" fmla="*/ 2 h 1266"/>
                  <a:gd name="T30" fmla="*/ 778 w 1351"/>
                  <a:gd name="T31" fmla="*/ 8 h 1266"/>
                  <a:gd name="T32" fmla="*/ 828 w 1351"/>
                  <a:gd name="T33" fmla="*/ 17 h 1266"/>
                  <a:gd name="T34" fmla="*/ 877 w 1351"/>
                  <a:gd name="T35" fmla="*/ 29 h 1266"/>
                  <a:gd name="T36" fmla="*/ 938 w 1351"/>
                  <a:gd name="T37" fmla="*/ 50 h 1266"/>
                  <a:gd name="T38" fmla="*/ 983 w 1351"/>
                  <a:gd name="T39" fmla="*/ 69 h 1266"/>
                  <a:gd name="T40" fmla="*/ 1039 w 1351"/>
                  <a:gd name="T41" fmla="*/ 100 h 1266"/>
                  <a:gd name="T42" fmla="*/ 1093 w 1351"/>
                  <a:gd name="T43" fmla="*/ 135 h 1266"/>
                  <a:gd name="T44" fmla="*/ 1153 w 1351"/>
                  <a:gd name="T45" fmla="*/ 185 h 1266"/>
                  <a:gd name="T46" fmla="*/ 1196 w 1351"/>
                  <a:gd name="T47" fmla="*/ 230 h 1266"/>
                  <a:gd name="T48" fmla="*/ 1252 w 1351"/>
                  <a:gd name="T49" fmla="*/ 305 h 1266"/>
                  <a:gd name="T50" fmla="*/ 1284 w 1351"/>
                  <a:gd name="T51" fmla="*/ 359 h 1266"/>
                  <a:gd name="T52" fmla="*/ 1310 w 1351"/>
                  <a:gd name="T53" fmla="*/ 416 h 1266"/>
                  <a:gd name="T54" fmla="*/ 1325 w 1351"/>
                  <a:gd name="T55" fmla="*/ 459 h 1266"/>
                  <a:gd name="T56" fmla="*/ 1337 w 1351"/>
                  <a:gd name="T57" fmla="*/ 506 h 1266"/>
                  <a:gd name="T58" fmla="*/ 1347 w 1351"/>
                  <a:gd name="T59" fmla="*/ 568 h 1266"/>
                  <a:gd name="T60" fmla="*/ 1351 w 1351"/>
                  <a:gd name="T61" fmla="*/ 633 h 1266"/>
                  <a:gd name="T62" fmla="*/ 1347 w 1351"/>
                  <a:gd name="T63" fmla="*/ 698 h 1266"/>
                  <a:gd name="T64" fmla="*/ 1337 w 1351"/>
                  <a:gd name="T65" fmla="*/ 761 h 1266"/>
                  <a:gd name="T66" fmla="*/ 1320 w 1351"/>
                  <a:gd name="T67" fmla="*/ 822 h 1266"/>
                  <a:gd name="T68" fmla="*/ 1303 w 1351"/>
                  <a:gd name="T69" fmla="*/ 866 h 1266"/>
                  <a:gd name="T70" fmla="*/ 1277 w 1351"/>
                  <a:gd name="T71" fmla="*/ 921 h 1266"/>
                  <a:gd name="T72" fmla="*/ 1252 w 1351"/>
                  <a:gd name="T73" fmla="*/ 961 h 1266"/>
                  <a:gd name="T74" fmla="*/ 1206 w 1351"/>
                  <a:gd name="T75" fmla="*/ 1024 h 1266"/>
                  <a:gd name="T76" fmla="*/ 1153 w 1351"/>
                  <a:gd name="T77" fmla="*/ 1081 h 1266"/>
                  <a:gd name="T78" fmla="*/ 1093 w 1351"/>
                  <a:gd name="T79" fmla="*/ 1131 h 1266"/>
                  <a:gd name="T80" fmla="*/ 1026 w 1351"/>
                  <a:gd name="T81" fmla="*/ 1175 h 1266"/>
                  <a:gd name="T82" fmla="*/ 938 w 1351"/>
                  <a:gd name="T83" fmla="*/ 1216 h 1266"/>
                  <a:gd name="T84" fmla="*/ 845 w 1351"/>
                  <a:gd name="T85" fmla="*/ 1246 h 1266"/>
                  <a:gd name="T86" fmla="*/ 778 w 1351"/>
                  <a:gd name="T87" fmla="*/ 1258 h 1266"/>
                  <a:gd name="T88" fmla="*/ 676 w 1351"/>
                  <a:gd name="T89" fmla="*/ 1266 h 1266"/>
                  <a:gd name="T90" fmla="*/ 607 w 1351"/>
                  <a:gd name="T91" fmla="*/ 1263 h 1266"/>
                  <a:gd name="T92" fmla="*/ 556 w 1351"/>
                  <a:gd name="T93" fmla="*/ 1256 h 1266"/>
                  <a:gd name="T94" fmla="*/ 507 w 1351"/>
                  <a:gd name="T95" fmla="*/ 1246 h 1266"/>
                  <a:gd name="T96" fmla="*/ 459 w 1351"/>
                  <a:gd name="T97" fmla="*/ 1233 h 1266"/>
                  <a:gd name="T98" fmla="*/ 398 w 1351"/>
                  <a:gd name="T99" fmla="*/ 1210 h 1266"/>
                  <a:gd name="T100" fmla="*/ 354 w 1351"/>
                  <a:gd name="T101" fmla="*/ 1190 h 1266"/>
                  <a:gd name="T102" fmla="*/ 298 w 1351"/>
                  <a:gd name="T103" fmla="*/ 1158 h 1266"/>
                  <a:gd name="T104" fmla="*/ 247 w 1351"/>
                  <a:gd name="T105" fmla="*/ 1122 h 1266"/>
                  <a:gd name="T106" fmla="*/ 177 w 1351"/>
                  <a:gd name="T107" fmla="*/ 1058 h 1266"/>
                  <a:gd name="T108" fmla="*/ 134 w 1351"/>
                  <a:gd name="T109" fmla="*/ 1012 h 1266"/>
                  <a:gd name="T110" fmla="*/ 90 w 1351"/>
                  <a:gd name="T111" fmla="*/ 948 h 1266"/>
                  <a:gd name="T112" fmla="*/ 60 w 1351"/>
                  <a:gd name="T113" fmla="*/ 893 h 1266"/>
                  <a:gd name="T114" fmla="*/ 36 w 1351"/>
                  <a:gd name="T115" fmla="*/ 836 h 1266"/>
                  <a:gd name="T116" fmla="*/ 22 w 1351"/>
                  <a:gd name="T117" fmla="*/ 792 h 1266"/>
                  <a:gd name="T118" fmla="*/ 9 w 1351"/>
                  <a:gd name="T119" fmla="*/ 729 h 1266"/>
                  <a:gd name="T120" fmla="*/ 3 w 1351"/>
                  <a:gd name="T121" fmla="*/ 682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51" h="1266">
                    <a:moveTo>
                      <a:pt x="0" y="633"/>
                    </a:moveTo>
                    <a:lnTo>
                      <a:pt x="2" y="617"/>
                    </a:lnTo>
                    <a:lnTo>
                      <a:pt x="2" y="601"/>
                    </a:lnTo>
                    <a:lnTo>
                      <a:pt x="4" y="568"/>
                    </a:lnTo>
                    <a:lnTo>
                      <a:pt x="9" y="537"/>
                    </a:lnTo>
                    <a:lnTo>
                      <a:pt x="12" y="521"/>
                    </a:lnTo>
                    <a:lnTo>
                      <a:pt x="14" y="506"/>
                    </a:lnTo>
                    <a:lnTo>
                      <a:pt x="18" y="491"/>
                    </a:lnTo>
                    <a:lnTo>
                      <a:pt x="22" y="476"/>
                    </a:lnTo>
                    <a:lnTo>
                      <a:pt x="31" y="446"/>
                    </a:lnTo>
                    <a:lnTo>
                      <a:pt x="36" y="431"/>
                    </a:lnTo>
                    <a:lnTo>
                      <a:pt x="42" y="416"/>
                    </a:lnTo>
                    <a:lnTo>
                      <a:pt x="48" y="400"/>
                    </a:lnTo>
                    <a:lnTo>
                      <a:pt x="54" y="387"/>
                    </a:lnTo>
                    <a:lnTo>
                      <a:pt x="68" y="359"/>
                    </a:lnTo>
                    <a:lnTo>
                      <a:pt x="74" y="345"/>
                    </a:lnTo>
                    <a:lnTo>
                      <a:pt x="82" y="332"/>
                    </a:lnTo>
                    <a:lnTo>
                      <a:pt x="90" y="318"/>
                    </a:lnTo>
                    <a:lnTo>
                      <a:pt x="99" y="305"/>
                    </a:lnTo>
                    <a:lnTo>
                      <a:pt x="117" y="279"/>
                    </a:lnTo>
                    <a:lnTo>
                      <a:pt x="134" y="254"/>
                    </a:lnTo>
                    <a:lnTo>
                      <a:pt x="145" y="243"/>
                    </a:lnTo>
                    <a:lnTo>
                      <a:pt x="155" y="230"/>
                    </a:lnTo>
                    <a:lnTo>
                      <a:pt x="177" y="208"/>
                    </a:lnTo>
                    <a:lnTo>
                      <a:pt x="198" y="185"/>
                    </a:lnTo>
                    <a:lnTo>
                      <a:pt x="223" y="164"/>
                    </a:lnTo>
                    <a:lnTo>
                      <a:pt x="247" y="144"/>
                    </a:lnTo>
                    <a:lnTo>
                      <a:pt x="260" y="135"/>
                    </a:lnTo>
                    <a:lnTo>
                      <a:pt x="272" y="125"/>
                    </a:lnTo>
                    <a:lnTo>
                      <a:pt x="298" y="108"/>
                    </a:lnTo>
                    <a:lnTo>
                      <a:pt x="326" y="92"/>
                    </a:lnTo>
                    <a:lnTo>
                      <a:pt x="354" y="77"/>
                    </a:lnTo>
                    <a:lnTo>
                      <a:pt x="384" y="63"/>
                    </a:lnTo>
                    <a:lnTo>
                      <a:pt x="413" y="50"/>
                    </a:lnTo>
                    <a:lnTo>
                      <a:pt x="444" y="39"/>
                    </a:lnTo>
                    <a:lnTo>
                      <a:pt x="476" y="29"/>
                    </a:lnTo>
                    <a:lnTo>
                      <a:pt x="507" y="20"/>
                    </a:lnTo>
                    <a:lnTo>
                      <a:pt x="539" y="13"/>
                    </a:lnTo>
                    <a:lnTo>
                      <a:pt x="556" y="10"/>
                    </a:lnTo>
                    <a:lnTo>
                      <a:pt x="573" y="8"/>
                    </a:lnTo>
                    <a:lnTo>
                      <a:pt x="607" y="4"/>
                    </a:lnTo>
                    <a:lnTo>
                      <a:pt x="640" y="2"/>
                    </a:lnTo>
                    <a:lnTo>
                      <a:pt x="676" y="0"/>
                    </a:lnTo>
                    <a:lnTo>
                      <a:pt x="711" y="2"/>
                    </a:lnTo>
                    <a:lnTo>
                      <a:pt x="727" y="2"/>
                    </a:lnTo>
                    <a:lnTo>
                      <a:pt x="745" y="4"/>
                    </a:lnTo>
                    <a:lnTo>
                      <a:pt x="762" y="5"/>
                    </a:lnTo>
                    <a:lnTo>
                      <a:pt x="778" y="8"/>
                    </a:lnTo>
                    <a:lnTo>
                      <a:pt x="795" y="10"/>
                    </a:lnTo>
                    <a:lnTo>
                      <a:pt x="812" y="13"/>
                    </a:lnTo>
                    <a:lnTo>
                      <a:pt x="828" y="17"/>
                    </a:lnTo>
                    <a:lnTo>
                      <a:pt x="845" y="20"/>
                    </a:lnTo>
                    <a:lnTo>
                      <a:pt x="860" y="24"/>
                    </a:lnTo>
                    <a:lnTo>
                      <a:pt x="877" y="29"/>
                    </a:lnTo>
                    <a:lnTo>
                      <a:pt x="892" y="34"/>
                    </a:lnTo>
                    <a:lnTo>
                      <a:pt x="907" y="39"/>
                    </a:lnTo>
                    <a:lnTo>
                      <a:pt x="938" y="50"/>
                    </a:lnTo>
                    <a:lnTo>
                      <a:pt x="953" y="57"/>
                    </a:lnTo>
                    <a:lnTo>
                      <a:pt x="969" y="63"/>
                    </a:lnTo>
                    <a:lnTo>
                      <a:pt x="983" y="69"/>
                    </a:lnTo>
                    <a:lnTo>
                      <a:pt x="997" y="77"/>
                    </a:lnTo>
                    <a:lnTo>
                      <a:pt x="1026" y="92"/>
                    </a:lnTo>
                    <a:lnTo>
                      <a:pt x="1039" y="100"/>
                    </a:lnTo>
                    <a:lnTo>
                      <a:pt x="1053" y="108"/>
                    </a:lnTo>
                    <a:lnTo>
                      <a:pt x="1080" y="125"/>
                    </a:lnTo>
                    <a:lnTo>
                      <a:pt x="1093" y="135"/>
                    </a:lnTo>
                    <a:lnTo>
                      <a:pt x="1105" y="144"/>
                    </a:lnTo>
                    <a:lnTo>
                      <a:pt x="1130" y="164"/>
                    </a:lnTo>
                    <a:lnTo>
                      <a:pt x="1153" y="185"/>
                    </a:lnTo>
                    <a:lnTo>
                      <a:pt x="1176" y="208"/>
                    </a:lnTo>
                    <a:lnTo>
                      <a:pt x="1186" y="219"/>
                    </a:lnTo>
                    <a:lnTo>
                      <a:pt x="1196" y="230"/>
                    </a:lnTo>
                    <a:lnTo>
                      <a:pt x="1217" y="254"/>
                    </a:lnTo>
                    <a:lnTo>
                      <a:pt x="1236" y="279"/>
                    </a:lnTo>
                    <a:lnTo>
                      <a:pt x="1252" y="305"/>
                    </a:lnTo>
                    <a:lnTo>
                      <a:pt x="1261" y="318"/>
                    </a:lnTo>
                    <a:lnTo>
                      <a:pt x="1269" y="332"/>
                    </a:lnTo>
                    <a:lnTo>
                      <a:pt x="1284" y="359"/>
                    </a:lnTo>
                    <a:lnTo>
                      <a:pt x="1291" y="373"/>
                    </a:lnTo>
                    <a:lnTo>
                      <a:pt x="1297" y="387"/>
                    </a:lnTo>
                    <a:lnTo>
                      <a:pt x="1310" y="416"/>
                    </a:lnTo>
                    <a:lnTo>
                      <a:pt x="1315" y="431"/>
                    </a:lnTo>
                    <a:lnTo>
                      <a:pt x="1320" y="446"/>
                    </a:lnTo>
                    <a:lnTo>
                      <a:pt x="1325" y="459"/>
                    </a:lnTo>
                    <a:lnTo>
                      <a:pt x="1329" y="476"/>
                    </a:lnTo>
                    <a:lnTo>
                      <a:pt x="1333" y="491"/>
                    </a:lnTo>
                    <a:lnTo>
                      <a:pt x="1337" y="506"/>
                    </a:lnTo>
                    <a:lnTo>
                      <a:pt x="1343" y="537"/>
                    </a:lnTo>
                    <a:lnTo>
                      <a:pt x="1346" y="553"/>
                    </a:lnTo>
                    <a:lnTo>
                      <a:pt x="1347" y="568"/>
                    </a:lnTo>
                    <a:lnTo>
                      <a:pt x="1348" y="584"/>
                    </a:lnTo>
                    <a:lnTo>
                      <a:pt x="1349" y="601"/>
                    </a:lnTo>
                    <a:lnTo>
                      <a:pt x="1351" y="633"/>
                    </a:lnTo>
                    <a:lnTo>
                      <a:pt x="1351" y="649"/>
                    </a:lnTo>
                    <a:lnTo>
                      <a:pt x="1349" y="666"/>
                    </a:lnTo>
                    <a:lnTo>
                      <a:pt x="1347" y="698"/>
                    </a:lnTo>
                    <a:lnTo>
                      <a:pt x="1343" y="729"/>
                    </a:lnTo>
                    <a:lnTo>
                      <a:pt x="1340" y="746"/>
                    </a:lnTo>
                    <a:lnTo>
                      <a:pt x="1337" y="761"/>
                    </a:lnTo>
                    <a:lnTo>
                      <a:pt x="1333" y="776"/>
                    </a:lnTo>
                    <a:lnTo>
                      <a:pt x="1329" y="792"/>
                    </a:lnTo>
                    <a:lnTo>
                      <a:pt x="1320" y="822"/>
                    </a:lnTo>
                    <a:lnTo>
                      <a:pt x="1315" y="836"/>
                    </a:lnTo>
                    <a:lnTo>
                      <a:pt x="1310" y="851"/>
                    </a:lnTo>
                    <a:lnTo>
                      <a:pt x="1303" y="866"/>
                    </a:lnTo>
                    <a:lnTo>
                      <a:pt x="1297" y="879"/>
                    </a:lnTo>
                    <a:lnTo>
                      <a:pt x="1284" y="907"/>
                    </a:lnTo>
                    <a:lnTo>
                      <a:pt x="1277" y="921"/>
                    </a:lnTo>
                    <a:lnTo>
                      <a:pt x="1269" y="934"/>
                    </a:lnTo>
                    <a:lnTo>
                      <a:pt x="1261" y="948"/>
                    </a:lnTo>
                    <a:lnTo>
                      <a:pt x="1252" y="961"/>
                    </a:lnTo>
                    <a:lnTo>
                      <a:pt x="1236" y="987"/>
                    </a:lnTo>
                    <a:lnTo>
                      <a:pt x="1217" y="1012"/>
                    </a:lnTo>
                    <a:lnTo>
                      <a:pt x="1206" y="1024"/>
                    </a:lnTo>
                    <a:lnTo>
                      <a:pt x="1196" y="1036"/>
                    </a:lnTo>
                    <a:lnTo>
                      <a:pt x="1176" y="1058"/>
                    </a:lnTo>
                    <a:lnTo>
                      <a:pt x="1153" y="1081"/>
                    </a:lnTo>
                    <a:lnTo>
                      <a:pt x="1130" y="1102"/>
                    </a:lnTo>
                    <a:lnTo>
                      <a:pt x="1105" y="1122"/>
                    </a:lnTo>
                    <a:lnTo>
                      <a:pt x="1093" y="1131"/>
                    </a:lnTo>
                    <a:lnTo>
                      <a:pt x="1080" y="1141"/>
                    </a:lnTo>
                    <a:lnTo>
                      <a:pt x="1053" y="1158"/>
                    </a:lnTo>
                    <a:lnTo>
                      <a:pt x="1026" y="1175"/>
                    </a:lnTo>
                    <a:lnTo>
                      <a:pt x="997" y="1190"/>
                    </a:lnTo>
                    <a:lnTo>
                      <a:pt x="969" y="1203"/>
                    </a:lnTo>
                    <a:lnTo>
                      <a:pt x="938" y="1216"/>
                    </a:lnTo>
                    <a:lnTo>
                      <a:pt x="907" y="1227"/>
                    </a:lnTo>
                    <a:lnTo>
                      <a:pt x="877" y="1237"/>
                    </a:lnTo>
                    <a:lnTo>
                      <a:pt x="845" y="1246"/>
                    </a:lnTo>
                    <a:lnTo>
                      <a:pt x="812" y="1253"/>
                    </a:lnTo>
                    <a:lnTo>
                      <a:pt x="795" y="1256"/>
                    </a:lnTo>
                    <a:lnTo>
                      <a:pt x="778" y="1258"/>
                    </a:lnTo>
                    <a:lnTo>
                      <a:pt x="745" y="1263"/>
                    </a:lnTo>
                    <a:lnTo>
                      <a:pt x="711" y="1265"/>
                    </a:lnTo>
                    <a:lnTo>
                      <a:pt x="676" y="1266"/>
                    </a:lnTo>
                    <a:lnTo>
                      <a:pt x="640" y="1265"/>
                    </a:lnTo>
                    <a:lnTo>
                      <a:pt x="624" y="1265"/>
                    </a:lnTo>
                    <a:lnTo>
                      <a:pt x="607" y="1263"/>
                    </a:lnTo>
                    <a:lnTo>
                      <a:pt x="589" y="1261"/>
                    </a:lnTo>
                    <a:lnTo>
                      <a:pt x="573" y="1258"/>
                    </a:lnTo>
                    <a:lnTo>
                      <a:pt x="556" y="1256"/>
                    </a:lnTo>
                    <a:lnTo>
                      <a:pt x="539" y="1253"/>
                    </a:lnTo>
                    <a:lnTo>
                      <a:pt x="523" y="1250"/>
                    </a:lnTo>
                    <a:lnTo>
                      <a:pt x="507" y="1246"/>
                    </a:lnTo>
                    <a:lnTo>
                      <a:pt x="491" y="1242"/>
                    </a:lnTo>
                    <a:lnTo>
                      <a:pt x="476" y="1237"/>
                    </a:lnTo>
                    <a:lnTo>
                      <a:pt x="459" y="1233"/>
                    </a:lnTo>
                    <a:lnTo>
                      <a:pt x="444" y="1227"/>
                    </a:lnTo>
                    <a:lnTo>
                      <a:pt x="413" y="1216"/>
                    </a:lnTo>
                    <a:lnTo>
                      <a:pt x="398" y="1210"/>
                    </a:lnTo>
                    <a:lnTo>
                      <a:pt x="384" y="1203"/>
                    </a:lnTo>
                    <a:lnTo>
                      <a:pt x="368" y="1197"/>
                    </a:lnTo>
                    <a:lnTo>
                      <a:pt x="354" y="1190"/>
                    </a:lnTo>
                    <a:lnTo>
                      <a:pt x="326" y="1175"/>
                    </a:lnTo>
                    <a:lnTo>
                      <a:pt x="312" y="1166"/>
                    </a:lnTo>
                    <a:lnTo>
                      <a:pt x="298" y="1158"/>
                    </a:lnTo>
                    <a:lnTo>
                      <a:pt x="272" y="1141"/>
                    </a:lnTo>
                    <a:lnTo>
                      <a:pt x="260" y="1131"/>
                    </a:lnTo>
                    <a:lnTo>
                      <a:pt x="247" y="1122"/>
                    </a:lnTo>
                    <a:lnTo>
                      <a:pt x="223" y="1102"/>
                    </a:lnTo>
                    <a:lnTo>
                      <a:pt x="198" y="1081"/>
                    </a:lnTo>
                    <a:lnTo>
                      <a:pt x="177" y="1058"/>
                    </a:lnTo>
                    <a:lnTo>
                      <a:pt x="165" y="1047"/>
                    </a:lnTo>
                    <a:lnTo>
                      <a:pt x="155" y="1036"/>
                    </a:lnTo>
                    <a:lnTo>
                      <a:pt x="134" y="1012"/>
                    </a:lnTo>
                    <a:lnTo>
                      <a:pt x="117" y="987"/>
                    </a:lnTo>
                    <a:lnTo>
                      <a:pt x="99" y="961"/>
                    </a:lnTo>
                    <a:lnTo>
                      <a:pt x="90" y="948"/>
                    </a:lnTo>
                    <a:lnTo>
                      <a:pt x="82" y="934"/>
                    </a:lnTo>
                    <a:lnTo>
                      <a:pt x="68" y="907"/>
                    </a:lnTo>
                    <a:lnTo>
                      <a:pt x="60" y="893"/>
                    </a:lnTo>
                    <a:lnTo>
                      <a:pt x="54" y="879"/>
                    </a:lnTo>
                    <a:lnTo>
                      <a:pt x="42" y="851"/>
                    </a:lnTo>
                    <a:lnTo>
                      <a:pt x="36" y="836"/>
                    </a:lnTo>
                    <a:lnTo>
                      <a:pt x="31" y="822"/>
                    </a:lnTo>
                    <a:lnTo>
                      <a:pt x="26" y="807"/>
                    </a:lnTo>
                    <a:lnTo>
                      <a:pt x="22" y="792"/>
                    </a:lnTo>
                    <a:lnTo>
                      <a:pt x="18" y="776"/>
                    </a:lnTo>
                    <a:lnTo>
                      <a:pt x="14" y="761"/>
                    </a:lnTo>
                    <a:lnTo>
                      <a:pt x="9" y="729"/>
                    </a:lnTo>
                    <a:lnTo>
                      <a:pt x="7" y="713"/>
                    </a:lnTo>
                    <a:lnTo>
                      <a:pt x="4" y="698"/>
                    </a:lnTo>
                    <a:lnTo>
                      <a:pt x="3" y="682"/>
                    </a:lnTo>
                    <a:lnTo>
                      <a:pt x="2" y="666"/>
                    </a:lnTo>
                    <a:lnTo>
                      <a:pt x="0" y="63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48" name="Freeform 16">
                <a:extLst>
                  <a:ext uri="{FF2B5EF4-FFF2-40B4-BE49-F238E27FC236}">
                    <a16:creationId xmlns:a16="http://schemas.microsoft.com/office/drawing/2014/main" id="{AF051C2E-2EC4-9F43-A9D1-672E59AE9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1" y="9188"/>
                <a:ext cx="529" cy="639"/>
              </a:xfrm>
              <a:custGeom>
                <a:avLst/>
                <a:gdLst>
                  <a:gd name="T0" fmla="*/ 82 w 253"/>
                  <a:gd name="T1" fmla="*/ 0 h 273"/>
                  <a:gd name="T2" fmla="*/ 191 w 253"/>
                  <a:gd name="T3" fmla="*/ 23 h 273"/>
                  <a:gd name="T4" fmla="*/ 209 w 253"/>
                  <a:gd name="T5" fmla="*/ 43 h 273"/>
                  <a:gd name="T6" fmla="*/ 253 w 253"/>
                  <a:gd name="T7" fmla="*/ 150 h 273"/>
                  <a:gd name="T8" fmla="*/ 249 w 253"/>
                  <a:gd name="T9" fmla="*/ 177 h 273"/>
                  <a:gd name="T10" fmla="*/ 209 w 253"/>
                  <a:gd name="T11" fmla="*/ 273 h 273"/>
                  <a:gd name="T12" fmla="*/ 85 w 253"/>
                  <a:gd name="T13" fmla="*/ 217 h 273"/>
                  <a:gd name="T14" fmla="*/ 0 w 253"/>
                  <a:gd name="T15" fmla="*/ 217 h 273"/>
                  <a:gd name="T16" fmla="*/ 60 w 253"/>
                  <a:gd name="T17" fmla="*/ 8 h 273"/>
                  <a:gd name="T18" fmla="*/ 82 w 253"/>
                  <a:gd name="T19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3" h="273">
                    <a:moveTo>
                      <a:pt x="82" y="0"/>
                    </a:moveTo>
                    <a:lnTo>
                      <a:pt x="191" y="23"/>
                    </a:lnTo>
                    <a:lnTo>
                      <a:pt x="209" y="43"/>
                    </a:lnTo>
                    <a:lnTo>
                      <a:pt x="253" y="150"/>
                    </a:lnTo>
                    <a:lnTo>
                      <a:pt x="249" y="177"/>
                    </a:lnTo>
                    <a:lnTo>
                      <a:pt x="209" y="273"/>
                    </a:lnTo>
                    <a:lnTo>
                      <a:pt x="85" y="217"/>
                    </a:lnTo>
                    <a:lnTo>
                      <a:pt x="0" y="217"/>
                    </a:lnTo>
                    <a:lnTo>
                      <a:pt x="60" y="8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</p:grpSp>
        <p:grpSp>
          <p:nvGrpSpPr>
            <p:cNvPr id="67" name="Group 17">
              <a:extLst>
                <a:ext uri="{FF2B5EF4-FFF2-40B4-BE49-F238E27FC236}">
                  <a16:creationId xmlns:a16="http://schemas.microsoft.com/office/drawing/2014/main" id="{286BEA9A-CF54-4647-8D3A-2BAD98EDDF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78438" y="1680618"/>
              <a:ext cx="1169987" cy="3830637"/>
              <a:chOff x="16784" y="3988"/>
              <a:chExt cx="3184" cy="10654"/>
            </a:xfrm>
          </p:grpSpPr>
          <p:sp>
            <p:nvSpPr>
              <p:cNvPr id="265" name="Freeform 18">
                <a:extLst>
                  <a:ext uri="{FF2B5EF4-FFF2-40B4-BE49-F238E27FC236}">
                    <a16:creationId xmlns:a16="http://schemas.microsoft.com/office/drawing/2014/main" id="{5EA6732F-192C-EA43-8B45-5A12BFA7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90" y="9928"/>
                <a:ext cx="44" cy="1767"/>
              </a:xfrm>
              <a:custGeom>
                <a:avLst/>
                <a:gdLst>
                  <a:gd name="T0" fmla="*/ 754 h 754"/>
                  <a:gd name="T1" fmla="*/ 0 h 754"/>
                  <a:gd name="T2" fmla="*/ 754 h 7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54">
                    <a:moveTo>
                      <a:pt x="0" y="754"/>
                    </a:moveTo>
                    <a:lnTo>
                      <a:pt x="0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66" name="Freeform 19">
                <a:extLst>
                  <a:ext uri="{FF2B5EF4-FFF2-40B4-BE49-F238E27FC236}">
                    <a16:creationId xmlns:a16="http://schemas.microsoft.com/office/drawing/2014/main" id="{44DDDFCE-DC58-6A47-B519-1E109D801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4" y="3988"/>
                <a:ext cx="1512" cy="1603"/>
              </a:xfrm>
              <a:custGeom>
                <a:avLst/>
                <a:gdLst>
                  <a:gd name="T0" fmla="*/ 0 w 725"/>
                  <a:gd name="T1" fmla="*/ 678 h 684"/>
                  <a:gd name="T2" fmla="*/ 4 w 725"/>
                  <a:gd name="T3" fmla="*/ 611 h 684"/>
                  <a:gd name="T4" fmla="*/ 9 w 725"/>
                  <a:gd name="T5" fmla="*/ 575 h 684"/>
                  <a:gd name="T6" fmla="*/ 15 w 725"/>
                  <a:gd name="T7" fmla="*/ 541 h 684"/>
                  <a:gd name="T8" fmla="*/ 33 w 725"/>
                  <a:gd name="T9" fmla="*/ 478 h 684"/>
                  <a:gd name="T10" fmla="*/ 44 w 725"/>
                  <a:gd name="T11" fmla="*/ 445 h 684"/>
                  <a:gd name="T12" fmla="*/ 59 w 725"/>
                  <a:gd name="T13" fmla="*/ 414 h 684"/>
                  <a:gd name="T14" fmla="*/ 88 w 725"/>
                  <a:gd name="T15" fmla="*/ 355 h 684"/>
                  <a:gd name="T16" fmla="*/ 125 w 725"/>
                  <a:gd name="T17" fmla="*/ 299 h 684"/>
                  <a:gd name="T18" fmla="*/ 166 w 725"/>
                  <a:gd name="T19" fmla="*/ 246 h 684"/>
                  <a:gd name="T20" fmla="*/ 212 w 725"/>
                  <a:gd name="T21" fmla="*/ 199 h 684"/>
                  <a:gd name="T22" fmla="*/ 264 w 725"/>
                  <a:gd name="T23" fmla="*/ 154 h 684"/>
                  <a:gd name="T24" fmla="*/ 318 w 725"/>
                  <a:gd name="T25" fmla="*/ 116 h 684"/>
                  <a:gd name="T26" fmla="*/ 350 w 725"/>
                  <a:gd name="T27" fmla="*/ 97 h 684"/>
                  <a:gd name="T28" fmla="*/ 379 w 725"/>
                  <a:gd name="T29" fmla="*/ 82 h 684"/>
                  <a:gd name="T30" fmla="*/ 411 w 725"/>
                  <a:gd name="T31" fmla="*/ 67 h 684"/>
                  <a:gd name="T32" fmla="*/ 443 w 725"/>
                  <a:gd name="T33" fmla="*/ 54 h 684"/>
                  <a:gd name="T34" fmla="*/ 507 w 725"/>
                  <a:gd name="T35" fmla="*/ 31 h 684"/>
                  <a:gd name="T36" fmla="*/ 544 w 725"/>
                  <a:gd name="T37" fmla="*/ 21 h 684"/>
                  <a:gd name="T38" fmla="*/ 580 w 725"/>
                  <a:gd name="T39" fmla="*/ 14 h 684"/>
                  <a:gd name="T40" fmla="*/ 651 w 725"/>
                  <a:gd name="T41" fmla="*/ 2 h 684"/>
                  <a:gd name="T42" fmla="*/ 722 w 725"/>
                  <a:gd name="T43" fmla="*/ 0 h 684"/>
                  <a:gd name="T44" fmla="*/ 725 w 725"/>
                  <a:gd name="T45" fmla="*/ 95 h 684"/>
                  <a:gd name="T46" fmla="*/ 659 w 725"/>
                  <a:gd name="T47" fmla="*/ 97 h 684"/>
                  <a:gd name="T48" fmla="*/ 595 w 725"/>
                  <a:gd name="T49" fmla="*/ 107 h 684"/>
                  <a:gd name="T50" fmla="*/ 566 w 725"/>
                  <a:gd name="T51" fmla="*/ 114 h 684"/>
                  <a:gd name="T52" fmla="*/ 538 w 725"/>
                  <a:gd name="T53" fmla="*/ 121 h 684"/>
                  <a:gd name="T54" fmla="*/ 478 w 725"/>
                  <a:gd name="T55" fmla="*/ 142 h 684"/>
                  <a:gd name="T56" fmla="*/ 452 w 725"/>
                  <a:gd name="T57" fmla="*/ 154 h 684"/>
                  <a:gd name="T58" fmla="*/ 425 w 725"/>
                  <a:gd name="T59" fmla="*/ 166 h 684"/>
                  <a:gd name="T60" fmla="*/ 398 w 725"/>
                  <a:gd name="T61" fmla="*/ 180 h 684"/>
                  <a:gd name="T62" fmla="*/ 373 w 725"/>
                  <a:gd name="T63" fmla="*/ 195 h 684"/>
                  <a:gd name="T64" fmla="*/ 324 w 725"/>
                  <a:gd name="T65" fmla="*/ 229 h 684"/>
                  <a:gd name="T66" fmla="*/ 280 w 725"/>
                  <a:gd name="T67" fmla="*/ 267 h 684"/>
                  <a:gd name="T68" fmla="*/ 239 w 725"/>
                  <a:gd name="T69" fmla="*/ 309 h 684"/>
                  <a:gd name="T70" fmla="*/ 204 w 725"/>
                  <a:gd name="T71" fmla="*/ 354 h 684"/>
                  <a:gd name="T72" fmla="*/ 172 w 725"/>
                  <a:gd name="T73" fmla="*/ 402 h 684"/>
                  <a:gd name="T74" fmla="*/ 145 w 725"/>
                  <a:gd name="T75" fmla="*/ 455 h 684"/>
                  <a:gd name="T76" fmla="*/ 134 w 725"/>
                  <a:gd name="T77" fmla="*/ 481 h 684"/>
                  <a:gd name="T78" fmla="*/ 125 w 725"/>
                  <a:gd name="T79" fmla="*/ 506 h 684"/>
                  <a:gd name="T80" fmla="*/ 108 w 725"/>
                  <a:gd name="T81" fmla="*/ 565 h 684"/>
                  <a:gd name="T82" fmla="*/ 103 w 725"/>
                  <a:gd name="T83" fmla="*/ 593 h 684"/>
                  <a:gd name="T84" fmla="*/ 99 w 725"/>
                  <a:gd name="T85" fmla="*/ 620 h 684"/>
                  <a:gd name="T86" fmla="*/ 96 w 725"/>
                  <a:gd name="T87" fmla="*/ 684 h 684"/>
                  <a:gd name="T88" fmla="*/ 0 w 725"/>
                  <a:gd name="T89" fmla="*/ 678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25" h="684">
                    <a:moveTo>
                      <a:pt x="0" y="678"/>
                    </a:moveTo>
                    <a:lnTo>
                      <a:pt x="4" y="611"/>
                    </a:lnTo>
                    <a:lnTo>
                      <a:pt x="9" y="575"/>
                    </a:lnTo>
                    <a:lnTo>
                      <a:pt x="15" y="541"/>
                    </a:lnTo>
                    <a:lnTo>
                      <a:pt x="33" y="478"/>
                    </a:lnTo>
                    <a:lnTo>
                      <a:pt x="44" y="445"/>
                    </a:lnTo>
                    <a:lnTo>
                      <a:pt x="59" y="414"/>
                    </a:lnTo>
                    <a:lnTo>
                      <a:pt x="88" y="355"/>
                    </a:lnTo>
                    <a:lnTo>
                      <a:pt x="125" y="299"/>
                    </a:lnTo>
                    <a:lnTo>
                      <a:pt x="166" y="246"/>
                    </a:lnTo>
                    <a:lnTo>
                      <a:pt x="212" y="199"/>
                    </a:lnTo>
                    <a:lnTo>
                      <a:pt x="264" y="154"/>
                    </a:lnTo>
                    <a:lnTo>
                      <a:pt x="318" y="116"/>
                    </a:lnTo>
                    <a:lnTo>
                      <a:pt x="350" y="97"/>
                    </a:lnTo>
                    <a:lnTo>
                      <a:pt x="379" y="82"/>
                    </a:lnTo>
                    <a:lnTo>
                      <a:pt x="411" y="67"/>
                    </a:lnTo>
                    <a:lnTo>
                      <a:pt x="443" y="54"/>
                    </a:lnTo>
                    <a:lnTo>
                      <a:pt x="507" y="31"/>
                    </a:lnTo>
                    <a:lnTo>
                      <a:pt x="544" y="21"/>
                    </a:lnTo>
                    <a:lnTo>
                      <a:pt x="580" y="14"/>
                    </a:lnTo>
                    <a:lnTo>
                      <a:pt x="651" y="2"/>
                    </a:lnTo>
                    <a:lnTo>
                      <a:pt x="722" y="0"/>
                    </a:lnTo>
                    <a:lnTo>
                      <a:pt x="725" y="95"/>
                    </a:lnTo>
                    <a:lnTo>
                      <a:pt x="659" y="97"/>
                    </a:lnTo>
                    <a:lnTo>
                      <a:pt x="595" y="107"/>
                    </a:lnTo>
                    <a:lnTo>
                      <a:pt x="566" y="114"/>
                    </a:lnTo>
                    <a:lnTo>
                      <a:pt x="538" y="121"/>
                    </a:lnTo>
                    <a:lnTo>
                      <a:pt x="478" y="142"/>
                    </a:lnTo>
                    <a:lnTo>
                      <a:pt x="452" y="154"/>
                    </a:lnTo>
                    <a:lnTo>
                      <a:pt x="425" y="166"/>
                    </a:lnTo>
                    <a:lnTo>
                      <a:pt x="398" y="180"/>
                    </a:lnTo>
                    <a:lnTo>
                      <a:pt x="373" y="195"/>
                    </a:lnTo>
                    <a:lnTo>
                      <a:pt x="324" y="229"/>
                    </a:lnTo>
                    <a:lnTo>
                      <a:pt x="280" y="267"/>
                    </a:lnTo>
                    <a:lnTo>
                      <a:pt x="239" y="309"/>
                    </a:lnTo>
                    <a:lnTo>
                      <a:pt x="204" y="354"/>
                    </a:lnTo>
                    <a:lnTo>
                      <a:pt x="172" y="402"/>
                    </a:lnTo>
                    <a:lnTo>
                      <a:pt x="145" y="455"/>
                    </a:lnTo>
                    <a:lnTo>
                      <a:pt x="134" y="481"/>
                    </a:lnTo>
                    <a:lnTo>
                      <a:pt x="125" y="506"/>
                    </a:lnTo>
                    <a:lnTo>
                      <a:pt x="108" y="565"/>
                    </a:lnTo>
                    <a:lnTo>
                      <a:pt x="103" y="593"/>
                    </a:lnTo>
                    <a:lnTo>
                      <a:pt x="99" y="620"/>
                    </a:lnTo>
                    <a:lnTo>
                      <a:pt x="96" y="684"/>
                    </a:lnTo>
                    <a:lnTo>
                      <a:pt x="0" y="67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67" name="Freeform 20">
                <a:extLst>
                  <a:ext uri="{FF2B5EF4-FFF2-40B4-BE49-F238E27FC236}">
                    <a16:creationId xmlns:a16="http://schemas.microsoft.com/office/drawing/2014/main" id="{EC093603-F30D-1545-86CD-66BC7C9F0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92" y="3988"/>
                <a:ext cx="1512" cy="1596"/>
              </a:xfrm>
              <a:custGeom>
                <a:avLst/>
                <a:gdLst>
                  <a:gd name="T0" fmla="*/ 5 w 725"/>
                  <a:gd name="T1" fmla="*/ 0 h 681"/>
                  <a:gd name="T2" fmla="*/ 74 w 725"/>
                  <a:gd name="T3" fmla="*/ 2 h 681"/>
                  <a:gd name="T4" fmla="*/ 112 w 725"/>
                  <a:gd name="T5" fmla="*/ 9 h 681"/>
                  <a:gd name="T6" fmla="*/ 148 w 725"/>
                  <a:gd name="T7" fmla="*/ 14 h 681"/>
                  <a:gd name="T8" fmla="*/ 217 w 725"/>
                  <a:gd name="T9" fmla="*/ 31 h 681"/>
                  <a:gd name="T10" fmla="*/ 281 w 725"/>
                  <a:gd name="T11" fmla="*/ 54 h 681"/>
                  <a:gd name="T12" fmla="*/ 315 w 725"/>
                  <a:gd name="T13" fmla="*/ 67 h 681"/>
                  <a:gd name="T14" fmla="*/ 346 w 725"/>
                  <a:gd name="T15" fmla="*/ 82 h 681"/>
                  <a:gd name="T16" fmla="*/ 405 w 725"/>
                  <a:gd name="T17" fmla="*/ 115 h 681"/>
                  <a:gd name="T18" fmla="*/ 459 w 725"/>
                  <a:gd name="T19" fmla="*/ 154 h 681"/>
                  <a:gd name="T20" fmla="*/ 488 w 725"/>
                  <a:gd name="T21" fmla="*/ 176 h 681"/>
                  <a:gd name="T22" fmla="*/ 512 w 725"/>
                  <a:gd name="T23" fmla="*/ 199 h 681"/>
                  <a:gd name="T24" fmla="*/ 536 w 725"/>
                  <a:gd name="T25" fmla="*/ 222 h 681"/>
                  <a:gd name="T26" fmla="*/ 559 w 725"/>
                  <a:gd name="T27" fmla="*/ 247 h 681"/>
                  <a:gd name="T28" fmla="*/ 581 w 725"/>
                  <a:gd name="T29" fmla="*/ 272 h 681"/>
                  <a:gd name="T30" fmla="*/ 601 w 725"/>
                  <a:gd name="T31" fmla="*/ 300 h 681"/>
                  <a:gd name="T32" fmla="*/ 636 w 725"/>
                  <a:gd name="T33" fmla="*/ 355 h 681"/>
                  <a:gd name="T34" fmla="*/ 654 w 725"/>
                  <a:gd name="T35" fmla="*/ 384 h 681"/>
                  <a:gd name="T36" fmla="*/ 668 w 725"/>
                  <a:gd name="T37" fmla="*/ 416 h 681"/>
                  <a:gd name="T38" fmla="*/ 692 w 725"/>
                  <a:gd name="T39" fmla="*/ 476 h 681"/>
                  <a:gd name="T40" fmla="*/ 710 w 725"/>
                  <a:gd name="T41" fmla="*/ 541 h 681"/>
                  <a:gd name="T42" fmla="*/ 716 w 725"/>
                  <a:gd name="T43" fmla="*/ 578 h 681"/>
                  <a:gd name="T44" fmla="*/ 721 w 725"/>
                  <a:gd name="T45" fmla="*/ 611 h 681"/>
                  <a:gd name="T46" fmla="*/ 724 w 725"/>
                  <a:gd name="T47" fmla="*/ 645 h 681"/>
                  <a:gd name="T48" fmla="*/ 725 w 725"/>
                  <a:gd name="T49" fmla="*/ 679 h 681"/>
                  <a:gd name="T50" fmla="*/ 628 w 725"/>
                  <a:gd name="T51" fmla="*/ 681 h 681"/>
                  <a:gd name="T52" fmla="*/ 627 w 725"/>
                  <a:gd name="T53" fmla="*/ 650 h 681"/>
                  <a:gd name="T54" fmla="*/ 624 w 725"/>
                  <a:gd name="T55" fmla="*/ 620 h 681"/>
                  <a:gd name="T56" fmla="*/ 620 w 725"/>
                  <a:gd name="T57" fmla="*/ 591 h 681"/>
                  <a:gd name="T58" fmla="*/ 615 w 725"/>
                  <a:gd name="T59" fmla="*/ 564 h 681"/>
                  <a:gd name="T60" fmla="*/ 600 w 725"/>
                  <a:gd name="T61" fmla="*/ 506 h 681"/>
                  <a:gd name="T62" fmla="*/ 578 w 725"/>
                  <a:gd name="T63" fmla="*/ 452 h 681"/>
                  <a:gd name="T64" fmla="*/ 567 w 725"/>
                  <a:gd name="T65" fmla="*/ 426 h 681"/>
                  <a:gd name="T66" fmla="*/ 553 w 725"/>
                  <a:gd name="T67" fmla="*/ 404 h 681"/>
                  <a:gd name="T68" fmla="*/ 521 w 725"/>
                  <a:gd name="T69" fmla="*/ 354 h 681"/>
                  <a:gd name="T70" fmla="*/ 504 w 725"/>
                  <a:gd name="T71" fmla="*/ 331 h 681"/>
                  <a:gd name="T72" fmla="*/ 485 w 725"/>
                  <a:gd name="T73" fmla="*/ 309 h 681"/>
                  <a:gd name="T74" fmla="*/ 466 w 725"/>
                  <a:gd name="T75" fmla="*/ 289 h 681"/>
                  <a:gd name="T76" fmla="*/ 445 w 725"/>
                  <a:gd name="T77" fmla="*/ 267 h 681"/>
                  <a:gd name="T78" fmla="*/ 424 w 725"/>
                  <a:gd name="T79" fmla="*/ 247 h 681"/>
                  <a:gd name="T80" fmla="*/ 402 w 725"/>
                  <a:gd name="T81" fmla="*/ 230 h 681"/>
                  <a:gd name="T82" fmla="*/ 352 w 725"/>
                  <a:gd name="T83" fmla="*/ 195 h 681"/>
                  <a:gd name="T84" fmla="*/ 300 w 725"/>
                  <a:gd name="T85" fmla="*/ 166 h 681"/>
                  <a:gd name="T86" fmla="*/ 274 w 725"/>
                  <a:gd name="T87" fmla="*/ 154 h 681"/>
                  <a:gd name="T88" fmla="*/ 246 w 725"/>
                  <a:gd name="T89" fmla="*/ 142 h 681"/>
                  <a:gd name="T90" fmla="*/ 189 w 725"/>
                  <a:gd name="T91" fmla="*/ 122 h 681"/>
                  <a:gd name="T92" fmla="*/ 126 w 725"/>
                  <a:gd name="T93" fmla="*/ 106 h 681"/>
                  <a:gd name="T94" fmla="*/ 97 w 725"/>
                  <a:gd name="T95" fmla="*/ 102 h 681"/>
                  <a:gd name="T96" fmla="*/ 67 w 725"/>
                  <a:gd name="T97" fmla="*/ 97 h 681"/>
                  <a:gd name="T98" fmla="*/ 0 w 725"/>
                  <a:gd name="T99" fmla="*/ 95 h 681"/>
                  <a:gd name="T100" fmla="*/ 5 w 725"/>
                  <a:gd name="T101" fmla="*/ 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25" h="681">
                    <a:moveTo>
                      <a:pt x="5" y="0"/>
                    </a:moveTo>
                    <a:lnTo>
                      <a:pt x="74" y="2"/>
                    </a:lnTo>
                    <a:lnTo>
                      <a:pt x="112" y="9"/>
                    </a:lnTo>
                    <a:lnTo>
                      <a:pt x="148" y="14"/>
                    </a:lnTo>
                    <a:lnTo>
                      <a:pt x="217" y="31"/>
                    </a:lnTo>
                    <a:lnTo>
                      <a:pt x="281" y="54"/>
                    </a:lnTo>
                    <a:lnTo>
                      <a:pt x="315" y="67"/>
                    </a:lnTo>
                    <a:lnTo>
                      <a:pt x="346" y="82"/>
                    </a:lnTo>
                    <a:lnTo>
                      <a:pt x="405" y="115"/>
                    </a:lnTo>
                    <a:lnTo>
                      <a:pt x="459" y="154"/>
                    </a:lnTo>
                    <a:lnTo>
                      <a:pt x="488" y="176"/>
                    </a:lnTo>
                    <a:lnTo>
                      <a:pt x="512" y="199"/>
                    </a:lnTo>
                    <a:lnTo>
                      <a:pt x="536" y="222"/>
                    </a:lnTo>
                    <a:lnTo>
                      <a:pt x="559" y="247"/>
                    </a:lnTo>
                    <a:lnTo>
                      <a:pt x="581" y="272"/>
                    </a:lnTo>
                    <a:lnTo>
                      <a:pt x="601" y="300"/>
                    </a:lnTo>
                    <a:lnTo>
                      <a:pt x="636" y="355"/>
                    </a:lnTo>
                    <a:lnTo>
                      <a:pt x="654" y="384"/>
                    </a:lnTo>
                    <a:lnTo>
                      <a:pt x="668" y="416"/>
                    </a:lnTo>
                    <a:lnTo>
                      <a:pt x="692" y="476"/>
                    </a:lnTo>
                    <a:lnTo>
                      <a:pt x="710" y="541"/>
                    </a:lnTo>
                    <a:lnTo>
                      <a:pt x="716" y="578"/>
                    </a:lnTo>
                    <a:lnTo>
                      <a:pt x="721" y="611"/>
                    </a:lnTo>
                    <a:lnTo>
                      <a:pt x="724" y="645"/>
                    </a:lnTo>
                    <a:lnTo>
                      <a:pt x="725" y="679"/>
                    </a:lnTo>
                    <a:lnTo>
                      <a:pt x="628" y="681"/>
                    </a:lnTo>
                    <a:lnTo>
                      <a:pt x="627" y="650"/>
                    </a:lnTo>
                    <a:lnTo>
                      <a:pt x="624" y="620"/>
                    </a:lnTo>
                    <a:lnTo>
                      <a:pt x="620" y="591"/>
                    </a:lnTo>
                    <a:lnTo>
                      <a:pt x="615" y="564"/>
                    </a:lnTo>
                    <a:lnTo>
                      <a:pt x="600" y="506"/>
                    </a:lnTo>
                    <a:lnTo>
                      <a:pt x="578" y="452"/>
                    </a:lnTo>
                    <a:lnTo>
                      <a:pt x="567" y="426"/>
                    </a:lnTo>
                    <a:lnTo>
                      <a:pt x="553" y="404"/>
                    </a:lnTo>
                    <a:lnTo>
                      <a:pt x="521" y="354"/>
                    </a:lnTo>
                    <a:lnTo>
                      <a:pt x="504" y="331"/>
                    </a:lnTo>
                    <a:lnTo>
                      <a:pt x="485" y="309"/>
                    </a:lnTo>
                    <a:lnTo>
                      <a:pt x="466" y="289"/>
                    </a:lnTo>
                    <a:lnTo>
                      <a:pt x="445" y="267"/>
                    </a:lnTo>
                    <a:lnTo>
                      <a:pt x="424" y="247"/>
                    </a:lnTo>
                    <a:lnTo>
                      <a:pt x="402" y="230"/>
                    </a:lnTo>
                    <a:lnTo>
                      <a:pt x="352" y="195"/>
                    </a:lnTo>
                    <a:lnTo>
                      <a:pt x="300" y="166"/>
                    </a:lnTo>
                    <a:lnTo>
                      <a:pt x="274" y="154"/>
                    </a:lnTo>
                    <a:lnTo>
                      <a:pt x="246" y="142"/>
                    </a:lnTo>
                    <a:lnTo>
                      <a:pt x="189" y="122"/>
                    </a:lnTo>
                    <a:lnTo>
                      <a:pt x="126" y="106"/>
                    </a:lnTo>
                    <a:lnTo>
                      <a:pt x="97" y="102"/>
                    </a:lnTo>
                    <a:lnTo>
                      <a:pt x="67" y="97"/>
                    </a:lnTo>
                    <a:lnTo>
                      <a:pt x="0" y="9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68" name="Freeform 21">
                <a:extLst>
                  <a:ext uri="{FF2B5EF4-FFF2-40B4-BE49-F238E27FC236}">
                    <a16:creationId xmlns:a16="http://schemas.microsoft.com/office/drawing/2014/main" id="{778632EC-4E96-2844-B087-BBAB2C3FE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92" y="3990"/>
                <a:ext cx="44" cy="222"/>
              </a:xfrm>
              <a:custGeom>
                <a:avLst/>
                <a:gdLst>
                  <a:gd name="T0" fmla="*/ 0 w 5"/>
                  <a:gd name="T1" fmla="*/ 0 h 95"/>
                  <a:gd name="T2" fmla="*/ 2 w 5"/>
                  <a:gd name="T3" fmla="*/ 0 h 95"/>
                  <a:gd name="T4" fmla="*/ 5 w 5"/>
                  <a:gd name="T5" fmla="*/ 0 h 95"/>
                  <a:gd name="T6" fmla="*/ 0 w 5"/>
                  <a:gd name="T7" fmla="*/ 95 h 95"/>
                  <a:gd name="T8" fmla="*/ 3 w 5"/>
                  <a:gd name="T9" fmla="*/ 95 h 95"/>
                  <a:gd name="T10" fmla="*/ 0 w 5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9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0" y="95"/>
                    </a:lnTo>
                    <a:lnTo>
                      <a:pt x="3" y="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69" name="Freeform 22">
                <a:extLst>
                  <a:ext uri="{FF2B5EF4-FFF2-40B4-BE49-F238E27FC236}">
                    <a16:creationId xmlns:a16="http://schemas.microsoft.com/office/drawing/2014/main" id="{403DE49F-6EAF-884B-A1BB-A8BEC219A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92" y="5575"/>
                <a:ext cx="1512" cy="1598"/>
              </a:xfrm>
              <a:custGeom>
                <a:avLst/>
                <a:gdLst>
                  <a:gd name="T0" fmla="*/ 727 w 727"/>
                  <a:gd name="T1" fmla="*/ 5 h 682"/>
                  <a:gd name="T2" fmla="*/ 723 w 727"/>
                  <a:gd name="T3" fmla="*/ 71 h 682"/>
                  <a:gd name="T4" fmla="*/ 718 w 727"/>
                  <a:gd name="T5" fmla="*/ 106 h 682"/>
                  <a:gd name="T6" fmla="*/ 712 w 727"/>
                  <a:gd name="T7" fmla="*/ 141 h 682"/>
                  <a:gd name="T8" fmla="*/ 694 w 727"/>
                  <a:gd name="T9" fmla="*/ 203 h 682"/>
                  <a:gd name="T10" fmla="*/ 682 w 727"/>
                  <a:gd name="T11" fmla="*/ 237 h 682"/>
                  <a:gd name="T12" fmla="*/ 668 w 727"/>
                  <a:gd name="T13" fmla="*/ 268 h 682"/>
                  <a:gd name="T14" fmla="*/ 639 w 727"/>
                  <a:gd name="T15" fmla="*/ 327 h 682"/>
                  <a:gd name="T16" fmla="*/ 603 w 727"/>
                  <a:gd name="T17" fmla="*/ 383 h 682"/>
                  <a:gd name="T18" fmla="*/ 561 w 727"/>
                  <a:gd name="T19" fmla="*/ 436 h 682"/>
                  <a:gd name="T20" fmla="*/ 515 w 727"/>
                  <a:gd name="T21" fmla="*/ 484 h 682"/>
                  <a:gd name="T22" fmla="*/ 464 w 727"/>
                  <a:gd name="T23" fmla="*/ 527 h 682"/>
                  <a:gd name="T24" fmla="*/ 409 w 727"/>
                  <a:gd name="T25" fmla="*/ 566 h 682"/>
                  <a:gd name="T26" fmla="*/ 377 w 727"/>
                  <a:gd name="T27" fmla="*/ 585 h 682"/>
                  <a:gd name="T28" fmla="*/ 348 w 727"/>
                  <a:gd name="T29" fmla="*/ 601 h 682"/>
                  <a:gd name="T30" fmla="*/ 317 w 727"/>
                  <a:gd name="T31" fmla="*/ 616 h 682"/>
                  <a:gd name="T32" fmla="*/ 283 w 727"/>
                  <a:gd name="T33" fmla="*/ 630 h 682"/>
                  <a:gd name="T34" fmla="*/ 220 w 727"/>
                  <a:gd name="T35" fmla="*/ 651 h 682"/>
                  <a:gd name="T36" fmla="*/ 184 w 727"/>
                  <a:gd name="T37" fmla="*/ 661 h 682"/>
                  <a:gd name="T38" fmla="*/ 148 w 727"/>
                  <a:gd name="T39" fmla="*/ 669 h 682"/>
                  <a:gd name="T40" fmla="*/ 78 w 727"/>
                  <a:gd name="T41" fmla="*/ 679 h 682"/>
                  <a:gd name="T42" fmla="*/ 7 w 727"/>
                  <a:gd name="T43" fmla="*/ 682 h 682"/>
                  <a:gd name="T44" fmla="*/ 0 w 727"/>
                  <a:gd name="T45" fmla="*/ 589 h 682"/>
                  <a:gd name="T46" fmla="*/ 68 w 727"/>
                  <a:gd name="T47" fmla="*/ 585 h 682"/>
                  <a:gd name="T48" fmla="*/ 131 w 727"/>
                  <a:gd name="T49" fmla="*/ 576 h 682"/>
                  <a:gd name="T50" fmla="*/ 160 w 727"/>
                  <a:gd name="T51" fmla="*/ 570 h 682"/>
                  <a:gd name="T52" fmla="*/ 189 w 727"/>
                  <a:gd name="T53" fmla="*/ 561 h 682"/>
                  <a:gd name="T54" fmla="*/ 248 w 727"/>
                  <a:gd name="T55" fmla="*/ 541 h 682"/>
                  <a:gd name="T56" fmla="*/ 276 w 727"/>
                  <a:gd name="T57" fmla="*/ 530 h 682"/>
                  <a:gd name="T58" fmla="*/ 302 w 727"/>
                  <a:gd name="T59" fmla="*/ 517 h 682"/>
                  <a:gd name="T60" fmla="*/ 327 w 727"/>
                  <a:gd name="T61" fmla="*/ 504 h 682"/>
                  <a:gd name="T62" fmla="*/ 353 w 727"/>
                  <a:gd name="T63" fmla="*/ 489 h 682"/>
                  <a:gd name="T64" fmla="*/ 403 w 727"/>
                  <a:gd name="T65" fmla="*/ 453 h 682"/>
                  <a:gd name="T66" fmla="*/ 446 w 727"/>
                  <a:gd name="T67" fmla="*/ 416 h 682"/>
                  <a:gd name="T68" fmla="*/ 487 w 727"/>
                  <a:gd name="T69" fmla="*/ 375 h 682"/>
                  <a:gd name="T70" fmla="*/ 524 w 727"/>
                  <a:gd name="T71" fmla="*/ 328 h 682"/>
                  <a:gd name="T72" fmla="*/ 555 w 727"/>
                  <a:gd name="T73" fmla="*/ 280 h 682"/>
                  <a:gd name="T74" fmla="*/ 580 w 727"/>
                  <a:gd name="T75" fmla="*/ 228 h 682"/>
                  <a:gd name="T76" fmla="*/ 592 w 727"/>
                  <a:gd name="T77" fmla="*/ 203 h 682"/>
                  <a:gd name="T78" fmla="*/ 601 w 727"/>
                  <a:gd name="T79" fmla="*/ 177 h 682"/>
                  <a:gd name="T80" fmla="*/ 617 w 727"/>
                  <a:gd name="T81" fmla="*/ 120 h 682"/>
                  <a:gd name="T82" fmla="*/ 622 w 727"/>
                  <a:gd name="T83" fmla="*/ 91 h 682"/>
                  <a:gd name="T84" fmla="*/ 626 w 727"/>
                  <a:gd name="T85" fmla="*/ 65 h 682"/>
                  <a:gd name="T86" fmla="*/ 630 w 727"/>
                  <a:gd name="T87" fmla="*/ 0 h 682"/>
                  <a:gd name="T88" fmla="*/ 727 w 727"/>
                  <a:gd name="T89" fmla="*/ 5 h 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27" h="682">
                    <a:moveTo>
                      <a:pt x="727" y="5"/>
                    </a:moveTo>
                    <a:lnTo>
                      <a:pt x="723" y="71"/>
                    </a:lnTo>
                    <a:lnTo>
                      <a:pt x="718" y="106"/>
                    </a:lnTo>
                    <a:lnTo>
                      <a:pt x="712" y="141"/>
                    </a:lnTo>
                    <a:lnTo>
                      <a:pt x="694" y="203"/>
                    </a:lnTo>
                    <a:lnTo>
                      <a:pt x="682" y="237"/>
                    </a:lnTo>
                    <a:lnTo>
                      <a:pt x="668" y="268"/>
                    </a:lnTo>
                    <a:lnTo>
                      <a:pt x="639" y="327"/>
                    </a:lnTo>
                    <a:lnTo>
                      <a:pt x="603" y="383"/>
                    </a:lnTo>
                    <a:lnTo>
                      <a:pt x="561" y="436"/>
                    </a:lnTo>
                    <a:lnTo>
                      <a:pt x="515" y="484"/>
                    </a:lnTo>
                    <a:lnTo>
                      <a:pt x="464" y="527"/>
                    </a:lnTo>
                    <a:lnTo>
                      <a:pt x="409" y="566"/>
                    </a:lnTo>
                    <a:lnTo>
                      <a:pt x="377" y="585"/>
                    </a:lnTo>
                    <a:lnTo>
                      <a:pt x="348" y="601"/>
                    </a:lnTo>
                    <a:lnTo>
                      <a:pt x="317" y="616"/>
                    </a:lnTo>
                    <a:lnTo>
                      <a:pt x="283" y="630"/>
                    </a:lnTo>
                    <a:lnTo>
                      <a:pt x="220" y="651"/>
                    </a:lnTo>
                    <a:lnTo>
                      <a:pt x="184" y="661"/>
                    </a:lnTo>
                    <a:lnTo>
                      <a:pt x="148" y="669"/>
                    </a:lnTo>
                    <a:lnTo>
                      <a:pt x="78" y="679"/>
                    </a:lnTo>
                    <a:lnTo>
                      <a:pt x="7" y="682"/>
                    </a:lnTo>
                    <a:lnTo>
                      <a:pt x="0" y="589"/>
                    </a:lnTo>
                    <a:lnTo>
                      <a:pt x="68" y="585"/>
                    </a:lnTo>
                    <a:lnTo>
                      <a:pt x="131" y="576"/>
                    </a:lnTo>
                    <a:lnTo>
                      <a:pt x="160" y="570"/>
                    </a:lnTo>
                    <a:lnTo>
                      <a:pt x="189" y="561"/>
                    </a:lnTo>
                    <a:lnTo>
                      <a:pt x="248" y="541"/>
                    </a:lnTo>
                    <a:lnTo>
                      <a:pt x="276" y="530"/>
                    </a:lnTo>
                    <a:lnTo>
                      <a:pt x="302" y="517"/>
                    </a:lnTo>
                    <a:lnTo>
                      <a:pt x="327" y="504"/>
                    </a:lnTo>
                    <a:lnTo>
                      <a:pt x="353" y="489"/>
                    </a:lnTo>
                    <a:lnTo>
                      <a:pt x="403" y="453"/>
                    </a:lnTo>
                    <a:lnTo>
                      <a:pt x="446" y="416"/>
                    </a:lnTo>
                    <a:lnTo>
                      <a:pt x="487" y="375"/>
                    </a:lnTo>
                    <a:lnTo>
                      <a:pt x="524" y="328"/>
                    </a:lnTo>
                    <a:lnTo>
                      <a:pt x="555" y="280"/>
                    </a:lnTo>
                    <a:lnTo>
                      <a:pt x="580" y="228"/>
                    </a:lnTo>
                    <a:lnTo>
                      <a:pt x="592" y="203"/>
                    </a:lnTo>
                    <a:lnTo>
                      <a:pt x="601" y="177"/>
                    </a:lnTo>
                    <a:lnTo>
                      <a:pt x="617" y="120"/>
                    </a:lnTo>
                    <a:lnTo>
                      <a:pt x="622" y="91"/>
                    </a:lnTo>
                    <a:lnTo>
                      <a:pt x="626" y="65"/>
                    </a:lnTo>
                    <a:lnTo>
                      <a:pt x="630" y="0"/>
                    </a:lnTo>
                    <a:lnTo>
                      <a:pt x="727" y="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70" name="Freeform 23">
                <a:extLst>
                  <a:ext uri="{FF2B5EF4-FFF2-40B4-BE49-F238E27FC236}">
                    <a16:creationId xmlns:a16="http://schemas.microsoft.com/office/drawing/2014/main" id="{AB5C7222-B919-284E-B3F1-ECA902799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07" y="5545"/>
                <a:ext cx="201" cy="44"/>
              </a:xfrm>
              <a:custGeom>
                <a:avLst/>
                <a:gdLst>
                  <a:gd name="T0" fmla="*/ 97 w 97"/>
                  <a:gd name="T1" fmla="*/ 1 h 5"/>
                  <a:gd name="T2" fmla="*/ 97 w 97"/>
                  <a:gd name="T3" fmla="*/ 3 h 5"/>
                  <a:gd name="T4" fmla="*/ 97 w 97"/>
                  <a:gd name="T5" fmla="*/ 5 h 5"/>
                  <a:gd name="T6" fmla="*/ 0 w 97"/>
                  <a:gd name="T7" fmla="*/ 0 h 5"/>
                  <a:gd name="T8" fmla="*/ 0 w 97"/>
                  <a:gd name="T9" fmla="*/ 3 h 5"/>
                  <a:gd name="T10" fmla="*/ 97 w 97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5">
                    <a:moveTo>
                      <a:pt x="97" y="1"/>
                    </a:moveTo>
                    <a:lnTo>
                      <a:pt x="97" y="3"/>
                    </a:lnTo>
                    <a:lnTo>
                      <a:pt x="97" y="5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97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71" name="Freeform 24">
                <a:extLst>
                  <a:ext uri="{FF2B5EF4-FFF2-40B4-BE49-F238E27FC236}">
                    <a16:creationId xmlns:a16="http://schemas.microsoft.com/office/drawing/2014/main" id="{BED09494-6A09-844B-B5A3-35E1BF2BA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4" y="5577"/>
                <a:ext cx="1517" cy="1596"/>
              </a:xfrm>
              <a:custGeom>
                <a:avLst/>
                <a:gdLst>
                  <a:gd name="T0" fmla="*/ 722 w 727"/>
                  <a:gd name="T1" fmla="*/ 681 h 681"/>
                  <a:gd name="T2" fmla="*/ 651 w 727"/>
                  <a:gd name="T3" fmla="*/ 678 h 681"/>
                  <a:gd name="T4" fmla="*/ 613 w 727"/>
                  <a:gd name="T5" fmla="*/ 674 h 681"/>
                  <a:gd name="T6" fmla="*/ 576 w 727"/>
                  <a:gd name="T7" fmla="*/ 668 h 681"/>
                  <a:gd name="T8" fmla="*/ 508 w 727"/>
                  <a:gd name="T9" fmla="*/ 650 h 681"/>
                  <a:gd name="T10" fmla="*/ 443 w 727"/>
                  <a:gd name="T11" fmla="*/ 629 h 681"/>
                  <a:gd name="T12" fmla="*/ 410 w 727"/>
                  <a:gd name="T13" fmla="*/ 614 h 681"/>
                  <a:gd name="T14" fmla="*/ 378 w 727"/>
                  <a:gd name="T15" fmla="*/ 599 h 681"/>
                  <a:gd name="T16" fmla="*/ 319 w 727"/>
                  <a:gd name="T17" fmla="*/ 566 h 681"/>
                  <a:gd name="T18" fmla="*/ 265 w 727"/>
                  <a:gd name="T19" fmla="*/ 526 h 681"/>
                  <a:gd name="T20" fmla="*/ 236 w 727"/>
                  <a:gd name="T21" fmla="*/ 505 h 681"/>
                  <a:gd name="T22" fmla="*/ 212 w 727"/>
                  <a:gd name="T23" fmla="*/ 483 h 681"/>
                  <a:gd name="T24" fmla="*/ 189 w 727"/>
                  <a:gd name="T25" fmla="*/ 460 h 681"/>
                  <a:gd name="T26" fmla="*/ 166 w 727"/>
                  <a:gd name="T27" fmla="*/ 435 h 681"/>
                  <a:gd name="T28" fmla="*/ 144 w 727"/>
                  <a:gd name="T29" fmla="*/ 410 h 681"/>
                  <a:gd name="T30" fmla="*/ 124 w 727"/>
                  <a:gd name="T31" fmla="*/ 382 h 681"/>
                  <a:gd name="T32" fmla="*/ 88 w 727"/>
                  <a:gd name="T33" fmla="*/ 327 h 681"/>
                  <a:gd name="T34" fmla="*/ 71 w 727"/>
                  <a:gd name="T35" fmla="*/ 296 h 681"/>
                  <a:gd name="T36" fmla="*/ 57 w 727"/>
                  <a:gd name="T37" fmla="*/ 266 h 681"/>
                  <a:gd name="T38" fmla="*/ 33 w 727"/>
                  <a:gd name="T39" fmla="*/ 204 h 681"/>
                  <a:gd name="T40" fmla="*/ 15 w 727"/>
                  <a:gd name="T41" fmla="*/ 140 h 681"/>
                  <a:gd name="T42" fmla="*/ 7 w 727"/>
                  <a:gd name="T43" fmla="*/ 105 h 681"/>
                  <a:gd name="T44" fmla="*/ 4 w 727"/>
                  <a:gd name="T45" fmla="*/ 72 h 681"/>
                  <a:gd name="T46" fmla="*/ 1 w 727"/>
                  <a:gd name="T47" fmla="*/ 37 h 681"/>
                  <a:gd name="T48" fmla="*/ 0 w 727"/>
                  <a:gd name="T49" fmla="*/ 4 h 681"/>
                  <a:gd name="T50" fmla="*/ 96 w 727"/>
                  <a:gd name="T51" fmla="*/ 0 h 681"/>
                  <a:gd name="T52" fmla="*/ 97 w 727"/>
                  <a:gd name="T53" fmla="*/ 31 h 681"/>
                  <a:gd name="T54" fmla="*/ 99 w 727"/>
                  <a:gd name="T55" fmla="*/ 61 h 681"/>
                  <a:gd name="T56" fmla="*/ 103 w 727"/>
                  <a:gd name="T57" fmla="*/ 91 h 681"/>
                  <a:gd name="T58" fmla="*/ 108 w 727"/>
                  <a:gd name="T59" fmla="*/ 117 h 681"/>
                  <a:gd name="T60" fmla="*/ 125 w 727"/>
                  <a:gd name="T61" fmla="*/ 174 h 681"/>
                  <a:gd name="T62" fmla="*/ 147 w 727"/>
                  <a:gd name="T63" fmla="*/ 230 h 681"/>
                  <a:gd name="T64" fmla="*/ 158 w 727"/>
                  <a:gd name="T65" fmla="*/ 254 h 681"/>
                  <a:gd name="T66" fmla="*/ 171 w 727"/>
                  <a:gd name="T67" fmla="*/ 279 h 681"/>
                  <a:gd name="T68" fmla="*/ 204 w 727"/>
                  <a:gd name="T69" fmla="*/ 329 h 681"/>
                  <a:gd name="T70" fmla="*/ 220 w 727"/>
                  <a:gd name="T71" fmla="*/ 351 h 681"/>
                  <a:gd name="T72" fmla="*/ 239 w 727"/>
                  <a:gd name="T73" fmla="*/ 372 h 681"/>
                  <a:gd name="T74" fmla="*/ 259 w 727"/>
                  <a:gd name="T75" fmla="*/ 394 h 681"/>
                  <a:gd name="T76" fmla="*/ 280 w 727"/>
                  <a:gd name="T77" fmla="*/ 415 h 681"/>
                  <a:gd name="T78" fmla="*/ 301 w 727"/>
                  <a:gd name="T79" fmla="*/ 435 h 681"/>
                  <a:gd name="T80" fmla="*/ 324 w 727"/>
                  <a:gd name="T81" fmla="*/ 451 h 681"/>
                  <a:gd name="T82" fmla="*/ 373 w 727"/>
                  <a:gd name="T83" fmla="*/ 488 h 681"/>
                  <a:gd name="T84" fmla="*/ 425 w 727"/>
                  <a:gd name="T85" fmla="*/ 516 h 681"/>
                  <a:gd name="T86" fmla="*/ 452 w 727"/>
                  <a:gd name="T87" fmla="*/ 529 h 681"/>
                  <a:gd name="T88" fmla="*/ 478 w 727"/>
                  <a:gd name="T89" fmla="*/ 540 h 681"/>
                  <a:gd name="T90" fmla="*/ 536 w 727"/>
                  <a:gd name="T91" fmla="*/ 560 h 681"/>
                  <a:gd name="T92" fmla="*/ 598 w 727"/>
                  <a:gd name="T93" fmla="*/ 575 h 681"/>
                  <a:gd name="T94" fmla="*/ 627 w 727"/>
                  <a:gd name="T95" fmla="*/ 580 h 681"/>
                  <a:gd name="T96" fmla="*/ 659 w 727"/>
                  <a:gd name="T97" fmla="*/ 584 h 681"/>
                  <a:gd name="T98" fmla="*/ 727 w 727"/>
                  <a:gd name="T99" fmla="*/ 588 h 681"/>
                  <a:gd name="T100" fmla="*/ 722 w 727"/>
                  <a:gd name="T101" fmla="*/ 681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27" h="681">
                    <a:moveTo>
                      <a:pt x="722" y="681"/>
                    </a:moveTo>
                    <a:lnTo>
                      <a:pt x="651" y="678"/>
                    </a:lnTo>
                    <a:lnTo>
                      <a:pt x="613" y="674"/>
                    </a:lnTo>
                    <a:lnTo>
                      <a:pt x="576" y="668"/>
                    </a:lnTo>
                    <a:lnTo>
                      <a:pt x="508" y="650"/>
                    </a:lnTo>
                    <a:lnTo>
                      <a:pt x="443" y="629"/>
                    </a:lnTo>
                    <a:lnTo>
                      <a:pt x="410" y="614"/>
                    </a:lnTo>
                    <a:lnTo>
                      <a:pt x="378" y="599"/>
                    </a:lnTo>
                    <a:lnTo>
                      <a:pt x="319" y="566"/>
                    </a:lnTo>
                    <a:lnTo>
                      <a:pt x="265" y="526"/>
                    </a:lnTo>
                    <a:lnTo>
                      <a:pt x="236" y="505"/>
                    </a:lnTo>
                    <a:lnTo>
                      <a:pt x="212" y="483"/>
                    </a:lnTo>
                    <a:lnTo>
                      <a:pt x="189" y="460"/>
                    </a:lnTo>
                    <a:lnTo>
                      <a:pt x="166" y="435"/>
                    </a:lnTo>
                    <a:lnTo>
                      <a:pt x="144" y="410"/>
                    </a:lnTo>
                    <a:lnTo>
                      <a:pt x="124" y="382"/>
                    </a:lnTo>
                    <a:lnTo>
                      <a:pt x="88" y="327"/>
                    </a:lnTo>
                    <a:lnTo>
                      <a:pt x="71" y="296"/>
                    </a:lnTo>
                    <a:lnTo>
                      <a:pt x="57" y="266"/>
                    </a:lnTo>
                    <a:lnTo>
                      <a:pt x="33" y="204"/>
                    </a:lnTo>
                    <a:lnTo>
                      <a:pt x="15" y="140"/>
                    </a:lnTo>
                    <a:lnTo>
                      <a:pt x="7" y="105"/>
                    </a:lnTo>
                    <a:lnTo>
                      <a:pt x="4" y="72"/>
                    </a:lnTo>
                    <a:lnTo>
                      <a:pt x="1" y="37"/>
                    </a:lnTo>
                    <a:lnTo>
                      <a:pt x="0" y="4"/>
                    </a:lnTo>
                    <a:lnTo>
                      <a:pt x="96" y="0"/>
                    </a:lnTo>
                    <a:lnTo>
                      <a:pt x="97" y="31"/>
                    </a:lnTo>
                    <a:lnTo>
                      <a:pt x="99" y="61"/>
                    </a:lnTo>
                    <a:lnTo>
                      <a:pt x="103" y="91"/>
                    </a:lnTo>
                    <a:lnTo>
                      <a:pt x="108" y="117"/>
                    </a:lnTo>
                    <a:lnTo>
                      <a:pt x="125" y="174"/>
                    </a:lnTo>
                    <a:lnTo>
                      <a:pt x="147" y="230"/>
                    </a:lnTo>
                    <a:lnTo>
                      <a:pt x="158" y="254"/>
                    </a:lnTo>
                    <a:lnTo>
                      <a:pt x="171" y="279"/>
                    </a:lnTo>
                    <a:lnTo>
                      <a:pt x="204" y="329"/>
                    </a:lnTo>
                    <a:lnTo>
                      <a:pt x="220" y="351"/>
                    </a:lnTo>
                    <a:lnTo>
                      <a:pt x="239" y="372"/>
                    </a:lnTo>
                    <a:lnTo>
                      <a:pt x="259" y="394"/>
                    </a:lnTo>
                    <a:lnTo>
                      <a:pt x="280" y="415"/>
                    </a:lnTo>
                    <a:lnTo>
                      <a:pt x="301" y="435"/>
                    </a:lnTo>
                    <a:lnTo>
                      <a:pt x="324" y="451"/>
                    </a:lnTo>
                    <a:lnTo>
                      <a:pt x="373" y="488"/>
                    </a:lnTo>
                    <a:lnTo>
                      <a:pt x="425" y="516"/>
                    </a:lnTo>
                    <a:lnTo>
                      <a:pt x="452" y="529"/>
                    </a:lnTo>
                    <a:lnTo>
                      <a:pt x="478" y="540"/>
                    </a:lnTo>
                    <a:lnTo>
                      <a:pt x="536" y="560"/>
                    </a:lnTo>
                    <a:lnTo>
                      <a:pt x="598" y="575"/>
                    </a:lnTo>
                    <a:lnTo>
                      <a:pt x="627" y="580"/>
                    </a:lnTo>
                    <a:lnTo>
                      <a:pt x="659" y="584"/>
                    </a:lnTo>
                    <a:lnTo>
                      <a:pt x="727" y="588"/>
                    </a:lnTo>
                    <a:lnTo>
                      <a:pt x="722" y="68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72" name="Freeform 25">
                <a:extLst>
                  <a:ext uri="{FF2B5EF4-FFF2-40B4-BE49-F238E27FC236}">
                    <a16:creationId xmlns:a16="http://schemas.microsoft.com/office/drawing/2014/main" id="{10223034-FED8-A846-B878-0FD8BA2A7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92" y="6956"/>
                <a:ext cx="44" cy="217"/>
              </a:xfrm>
              <a:custGeom>
                <a:avLst/>
                <a:gdLst>
                  <a:gd name="T0" fmla="*/ 7 w 7"/>
                  <a:gd name="T1" fmla="*/ 93 h 93"/>
                  <a:gd name="T2" fmla="*/ 4 w 7"/>
                  <a:gd name="T3" fmla="*/ 93 h 93"/>
                  <a:gd name="T4" fmla="*/ 2 w 7"/>
                  <a:gd name="T5" fmla="*/ 93 h 93"/>
                  <a:gd name="T6" fmla="*/ 7 w 7"/>
                  <a:gd name="T7" fmla="*/ 0 h 93"/>
                  <a:gd name="T8" fmla="*/ 0 w 7"/>
                  <a:gd name="T9" fmla="*/ 0 h 93"/>
                  <a:gd name="T10" fmla="*/ 7 w 7"/>
                  <a:gd name="T11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93">
                    <a:moveTo>
                      <a:pt x="7" y="93"/>
                    </a:moveTo>
                    <a:lnTo>
                      <a:pt x="4" y="93"/>
                    </a:lnTo>
                    <a:lnTo>
                      <a:pt x="2" y="93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7" y="9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73" name="Freeform 26">
                <a:extLst>
                  <a:ext uri="{FF2B5EF4-FFF2-40B4-BE49-F238E27FC236}">
                    <a16:creationId xmlns:a16="http://schemas.microsoft.com/office/drawing/2014/main" id="{A54DBF64-7090-1D4B-95AB-073994395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4" y="5547"/>
                <a:ext cx="201" cy="44"/>
              </a:xfrm>
              <a:custGeom>
                <a:avLst/>
                <a:gdLst>
                  <a:gd name="T0" fmla="*/ 0 w 96"/>
                  <a:gd name="T1" fmla="*/ 5 h 6"/>
                  <a:gd name="T2" fmla="*/ 0 w 96"/>
                  <a:gd name="T3" fmla="*/ 1 h 6"/>
                  <a:gd name="T4" fmla="*/ 0 w 96"/>
                  <a:gd name="T5" fmla="*/ 0 h 6"/>
                  <a:gd name="T6" fmla="*/ 96 w 96"/>
                  <a:gd name="T7" fmla="*/ 6 h 6"/>
                  <a:gd name="T8" fmla="*/ 96 w 96"/>
                  <a:gd name="T9" fmla="*/ 1 h 6"/>
                  <a:gd name="T10" fmla="*/ 0 w 96"/>
                  <a:gd name="T1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6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96" y="6"/>
                    </a:lnTo>
                    <a:lnTo>
                      <a:pt x="96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74" name="Freeform 27">
                <a:extLst>
                  <a:ext uri="{FF2B5EF4-FFF2-40B4-BE49-F238E27FC236}">
                    <a16:creationId xmlns:a16="http://schemas.microsoft.com/office/drawing/2014/main" id="{5AC82BE6-D646-1C46-9741-536420D4C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7" y="5976"/>
                <a:ext cx="96" cy="455"/>
              </a:xfrm>
              <a:custGeom>
                <a:avLst/>
                <a:gdLst>
                  <a:gd name="T0" fmla="*/ 25 w 46"/>
                  <a:gd name="T1" fmla="*/ 0 h 194"/>
                  <a:gd name="T2" fmla="*/ 41 w 46"/>
                  <a:gd name="T3" fmla="*/ 129 h 194"/>
                  <a:gd name="T4" fmla="*/ 46 w 46"/>
                  <a:gd name="T5" fmla="*/ 191 h 194"/>
                  <a:gd name="T6" fmla="*/ 22 w 46"/>
                  <a:gd name="T7" fmla="*/ 194 h 194"/>
                  <a:gd name="T8" fmla="*/ 17 w 46"/>
                  <a:gd name="T9" fmla="*/ 131 h 194"/>
                  <a:gd name="T10" fmla="*/ 0 w 46"/>
                  <a:gd name="T11" fmla="*/ 2 h 194"/>
                  <a:gd name="T12" fmla="*/ 25 w 46"/>
                  <a:gd name="T13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94">
                    <a:moveTo>
                      <a:pt x="25" y="0"/>
                    </a:moveTo>
                    <a:lnTo>
                      <a:pt x="41" y="129"/>
                    </a:lnTo>
                    <a:lnTo>
                      <a:pt x="46" y="191"/>
                    </a:lnTo>
                    <a:lnTo>
                      <a:pt x="22" y="194"/>
                    </a:lnTo>
                    <a:lnTo>
                      <a:pt x="17" y="131"/>
                    </a:lnTo>
                    <a:lnTo>
                      <a:pt x="0" y="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75" name="Freeform 28">
                <a:extLst>
                  <a:ext uri="{FF2B5EF4-FFF2-40B4-BE49-F238E27FC236}">
                    <a16:creationId xmlns:a16="http://schemas.microsoft.com/office/drawing/2014/main" id="{62482343-83EE-7B49-A147-DD4157F58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2" y="6426"/>
                <a:ext cx="75" cy="464"/>
              </a:xfrm>
              <a:custGeom>
                <a:avLst/>
                <a:gdLst>
                  <a:gd name="T0" fmla="*/ 24 w 36"/>
                  <a:gd name="T1" fmla="*/ 0 h 198"/>
                  <a:gd name="T2" fmla="*/ 36 w 36"/>
                  <a:gd name="T3" fmla="*/ 197 h 198"/>
                  <a:gd name="T4" fmla="*/ 12 w 36"/>
                  <a:gd name="T5" fmla="*/ 198 h 198"/>
                  <a:gd name="T6" fmla="*/ 0 w 36"/>
                  <a:gd name="T7" fmla="*/ 2 h 198"/>
                  <a:gd name="T8" fmla="*/ 24 w 36"/>
                  <a:gd name="T9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98">
                    <a:moveTo>
                      <a:pt x="24" y="0"/>
                    </a:moveTo>
                    <a:lnTo>
                      <a:pt x="36" y="197"/>
                    </a:lnTo>
                    <a:lnTo>
                      <a:pt x="12" y="198"/>
                    </a:lnTo>
                    <a:lnTo>
                      <a:pt x="0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76" name="Freeform 29">
                <a:extLst>
                  <a:ext uri="{FF2B5EF4-FFF2-40B4-BE49-F238E27FC236}">
                    <a16:creationId xmlns:a16="http://schemas.microsoft.com/office/drawing/2014/main" id="{4F68B10E-740C-D04E-B33B-2C28172AC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2" y="6387"/>
                <a:ext cx="51" cy="44"/>
              </a:xfrm>
              <a:custGeom>
                <a:avLst/>
                <a:gdLst>
                  <a:gd name="T0" fmla="*/ 24 w 24"/>
                  <a:gd name="T1" fmla="*/ 0 h 3"/>
                  <a:gd name="T2" fmla="*/ 24 w 24"/>
                  <a:gd name="T3" fmla="*/ 1 h 3"/>
                  <a:gd name="T4" fmla="*/ 0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lnTo>
                      <a:pt x="24" y="1"/>
                    </a:lnTo>
                    <a:lnTo>
                      <a:pt x="0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77" name="Freeform 30">
                <a:extLst>
                  <a:ext uri="{FF2B5EF4-FFF2-40B4-BE49-F238E27FC236}">
                    <a16:creationId xmlns:a16="http://schemas.microsoft.com/office/drawing/2014/main" id="{628118A7-B2CE-B345-B04D-679EC7FB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7" y="6887"/>
                <a:ext cx="92" cy="555"/>
              </a:xfrm>
              <a:custGeom>
                <a:avLst/>
                <a:gdLst>
                  <a:gd name="T0" fmla="*/ 24 w 44"/>
                  <a:gd name="T1" fmla="*/ 0 h 237"/>
                  <a:gd name="T2" fmla="*/ 34 w 44"/>
                  <a:gd name="T3" fmla="*/ 140 h 237"/>
                  <a:gd name="T4" fmla="*/ 44 w 44"/>
                  <a:gd name="T5" fmla="*/ 235 h 237"/>
                  <a:gd name="T6" fmla="*/ 20 w 44"/>
                  <a:gd name="T7" fmla="*/ 237 h 237"/>
                  <a:gd name="T8" fmla="*/ 10 w 44"/>
                  <a:gd name="T9" fmla="*/ 142 h 237"/>
                  <a:gd name="T10" fmla="*/ 0 w 44"/>
                  <a:gd name="T11" fmla="*/ 1 h 237"/>
                  <a:gd name="T12" fmla="*/ 24 w 44"/>
                  <a:gd name="T13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37">
                    <a:moveTo>
                      <a:pt x="24" y="0"/>
                    </a:moveTo>
                    <a:lnTo>
                      <a:pt x="34" y="140"/>
                    </a:lnTo>
                    <a:lnTo>
                      <a:pt x="44" y="235"/>
                    </a:lnTo>
                    <a:lnTo>
                      <a:pt x="20" y="237"/>
                    </a:lnTo>
                    <a:lnTo>
                      <a:pt x="10" y="142"/>
                    </a:lnTo>
                    <a:lnTo>
                      <a:pt x="0" y="1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78" name="Freeform 31">
                <a:extLst>
                  <a:ext uri="{FF2B5EF4-FFF2-40B4-BE49-F238E27FC236}">
                    <a16:creationId xmlns:a16="http://schemas.microsoft.com/office/drawing/2014/main" id="{3D0B26AF-86DA-F740-93CD-562E5DCDE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7" y="6846"/>
                <a:ext cx="50" cy="44"/>
              </a:xfrm>
              <a:custGeom>
                <a:avLst/>
                <a:gdLst>
                  <a:gd name="T0" fmla="*/ 0 w 24"/>
                  <a:gd name="T1" fmla="*/ 1 h 1"/>
                  <a:gd name="T2" fmla="*/ 24 w 24"/>
                  <a:gd name="T3" fmla="*/ 0 h 1"/>
                  <a:gd name="T4" fmla="*/ 0 w 2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1">
                    <a:moveTo>
                      <a:pt x="0" y="1"/>
                    </a:moveTo>
                    <a:lnTo>
                      <a:pt x="24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79" name="Freeform 32">
                <a:extLst>
                  <a:ext uri="{FF2B5EF4-FFF2-40B4-BE49-F238E27FC236}">
                    <a16:creationId xmlns:a16="http://schemas.microsoft.com/office/drawing/2014/main" id="{D5B0EED4-931B-DA45-962F-00538AEEF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0" y="7438"/>
                <a:ext cx="121" cy="292"/>
              </a:xfrm>
              <a:custGeom>
                <a:avLst/>
                <a:gdLst>
                  <a:gd name="T0" fmla="*/ 24 w 58"/>
                  <a:gd name="T1" fmla="*/ 0 h 125"/>
                  <a:gd name="T2" fmla="*/ 38 w 58"/>
                  <a:gd name="T3" fmla="*/ 65 h 125"/>
                  <a:gd name="T4" fmla="*/ 47 w 58"/>
                  <a:gd name="T5" fmla="*/ 91 h 125"/>
                  <a:gd name="T6" fmla="*/ 58 w 58"/>
                  <a:gd name="T7" fmla="*/ 117 h 125"/>
                  <a:gd name="T8" fmla="*/ 35 w 58"/>
                  <a:gd name="T9" fmla="*/ 125 h 125"/>
                  <a:gd name="T10" fmla="*/ 24 w 58"/>
                  <a:gd name="T11" fmla="*/ 99 h 125"/>
                  <a:gd name="T12" fmla="*/ 14 w 58"/>
                  <a:gd name="T13" fmla="*/ 69 h 125"/>
                  <a:gd name="T14" fmla="*/ 0 w 58"/>
                  <a:gd name="T15" fmla="*/ 4 h 125"/>
                  <a:gd name="T16" fmla="*/ 24 w 58"/>
                  <a:gd name="T1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125">
                    <a:moveTo>
                      <a:pt x="24" y="0"/>
                    </a:moveTo>
                    <a:lnTo>
                      <a:pt x="38" y="65"/>
                    </a:lnTo>
                    <a:lnTo>
                      <a:pt x="47" y="91"/>
                    </a:lnTo>
                    <a:lnTo>
                      <a:pt x="58" y="117"/>
                    </a:lnTo>
                    <a:lnTo>
                      <a:pt x="35" y="125"/>
                    </a:lnTo>
                    <a:lnTo>
                      <a:pt x="24" y="99"/>
                    </a:lnTo>
                    <a:lnTo>
                      <a:pt x="14" y="69"/>
                    </a:lnTo>
                    <a:lnTo>
                      <a:pt x="0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80" name="Freeform 33">
                <a:extLst>
                  <a:ext uri="{FF2B5EF4-FFF2-40B4-BE49-F238E27FC236}">
                    <a16:creationId xmlns:a16="http://schemas.microsoft.com/office/drawing/2014/main" id="{E1584462-6762-9A4B-9BEA-2AED99BC9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0" y="7403"/>
                <a:ext cx="49" cy="44"/>
              </a:xfrm>
              <a:custGeom>
                <a:avLst/>
                <a:gdLst>
                  <a:gd name="T0" fmla="*/ 0 w 24"/>
                  <a:gd name="T1" fmla="*/ 2 h 4"/>
                  <a:gd name="T2" fmla="*/ 0 w 24"/>
                  <a:gd name="T3" fmla="*/ 4 h 4"/>
                  <a:gd name="T4" fmla="*/ 24 w 24"/>
                  <a:gd name="T5" fmla="*/ 0 h 4"/>
                  <a:gd name="T6" fmla="*/ 0 w 2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4">
                    <a:moveTo>
                      <a:pt x="0" y="2"/>
                    </a:moveTo>
                    <a:lnTo>
                      <a:pt x="0" y="4"/>
                    </a:lnTo>
                    <a:lnTo>
                      <a:pt x="2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81" name="Freeform 34">
                <a:extLst>
                  <a:ext uri="{FF2B5EF4-FFF2-40B4-BE49-F238E27FC236}">
                    <a16:creationId xmlns:a16="http://schemas.microsoft.com/office/drawing/2014/main" id="{260209FF-1D41-6245-B2BE-B800D8DCD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0" y="7708"/>
                <a:ext cx="515" cy="1167"/>
              </a:xfrm>
              <a:custGeom>
                <a:avLst/>
                <a:gdLst>
                  <a:gd name="T0" fmla="*/ 21 w 246"/>
                  <a:gd name="T1" fmla="*/ 0 h 498"/>
                  <a:gd name="T2" fmla="*/ 246 w 246"/>
                  <a:gd name="T3" fmla="*/ 488 h 498"/>
                  <a:gd name="T4" fmla="*/ 224 w 246"/>
                  <a:gd name="T5" fmla="*/ 498 h 498"/>
                  <a:gd name="T6" fmla="*/ 0 w 246"/>
                  <a:gd name="T7" fmla="*/ 10 h 498"/>
                  <a:gd name="T8" fmla="*/ 21 w 246"/>
                  <a:gd name="T9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498">
                    <a:moveTo>
                      <a:pt x="21" y="0"/>
                    </a:moveTo>
                    <a:lnTo>
                      <a:pt x="246" y="488"/>
                    </a:lnTo>
                    <a:lnTo>
                      <a:pt x="224" y="498"/>
                    </a:lnTo>
                    <a:lnTo>
                      <a:pt x="0" y="1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82" name="Freeform 35">
                <a:extLst>
                  <a:ext uri="{FF2B5EF4-FFF2-40B4-BE49-F238E27FC236}">
                    <a16:creationId xmlns:a16="http://schemas.microsoft.com/office/drawing/2014/main" id="{0BA1AC6F-FC3E-2748-9C39-1DBAF8BE7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0" y="7689"/>
                <a:ext cx="51" cy="44"/>
              </a:xfrm>
              <a:custGeom>
                <a:avLst/>
                <a:gdLst>
                  <a:gd name="T0" fmla="*/ 0 w 23"/>
                  <a:gd name="T1" fmla="*/ 9 h 10"/>
                  <a:gd name="T2" fmla="*/ 0 w 23"/>
                  <a:gd name="T3" fmla="*/ 10 h 10"/>
                  <a:gd name="T4" fmla="*/ 21 w 23"/>
                  <a:gd name="T5" fmla="*/ 0 h 10"/>
                  <a:gd name="T6" fmla="*/ 23 w 23"/>
                  <a:gd name="T7" fmla="*/ 1 h 10"/>
                  <a:gd name="T8" fmla="*/ 0 w 23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0" y="9"/>
                    </a:moveTo>
                    <a:lnTo>
                      <a:pt x="0" y="10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83" name="Freeform 36">
                <a:extLst>
                  <a:ext uri="{FF2B5EF4-FFF2-40B4-BE49-F238E27FC236}">
                    <a16:creationId xmlns:a16="http://schemas.microsoft.com/office/drawing/2014/main" id="{427D5B1C-B77E-7148-8274-8284D500B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3" y="8850"/>
                <a:ext cx="487" cy="1092"/>
              </a:xfrm>
              <a:custGeom>
                <a:avLst/>
                <a:gdLst>
                  <a:gd name="T0" fmla="*/ 22 w 236"/>
                  <a:gd name="T1" fmla="*/ 0 h 466"/>
                  <a:gd name="T2" fmla="*/ 236 w 236"/>
                  <a:gd name="T3" fmla="*/ 456 h 466"/>
                  <a:gd name="T4" fmla="*/ 214 w 236"/>
                  <a:gd name="T5" fmla="*/ 466 h 466"/>
                  <a:gd name="T6" fmla="*/ 0 w 236"/>
                  <a:gd name="T7" fmla="*/ 10 h 466"/>
                  <a:gd name="T8" fmla="*/ 22 w 236"/>
                  <a:gd name="T9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6" h="466">
                    <a:moveTo>
                      <a:pt x="22" y="0"/>
                    </a:moveTo>
                    <a:lnTo>
                      <a:pt x="236" y="456"/>
                    </a:lnTo>
                    <a:lnTo>
                      <a:pt x="214" y="466"/>
                    </a:lnTo>
                    <a:lnTo>
                      <a:pt x="0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84" name="Freeform 37">
                <a:extLst>
                  <a:ext uri="{FF2B5EF4-FFF2-40B4-BE49-F238E27FC236}">
                    <a16:creationId xmlns:a16="http://schemas.microsoft.com/office/drawing/2014/main" id="{8579FFBC-7EB8-724C-BF68-336D81D05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3" y="8831"/>
                <a:ext cx="44" cy="44"/>
              </a:xfrm>
              <a:custGeom>
                <a:avLst/>
                <a:gdLst>
                  <a:gd name="T0" fmla="*/ 0 w 22"/>
                  <a:gd name="T1" fmla="*/ 10 h 10"/>
                  <a:gd name="T2" fmla="*/ 22 w 22"/>
                  <a:gd name="T3" fmla="*/ 0 h 10"/>
                  <a:gd name="T4" fmla="*/ 0 w 2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0">
                    <a:moveTo>
                      <a:pt x="0" y="10"/>
                    </a:moveTo>
                    <a:lnTo>
                      <a:pt x="22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85" name="Freeform 38">
                <a:extLst>
                  <a:ext uri="{FF2B5EF4-FFF2-40B4-BE49-F238E27FC236}">
                    <a16:creationId xmlns:a16="http://schemas.microsoft.com/office/drawing/2014/main" id="{07FE6439-E185-AB45-8210-4AAF4425B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25" y="9919"/>
                <a:ext cx="96" cy="173"/>
              </a:xfrm>
              <a:custGeom>
                <a:avLst/>
                <a:gdLst>
                  <a:gd name="T0" fmla="*/ 22 w 45"/>
                  <a:gd name="T1" fmla="*/ 0 h 74"/>
                  <a:gd name="T2" fmla="*/ 29 w 45"/>
                  <a:gd name="T3" fmla="*/ 13 h 74"/>
                  <a:gd name="T4" fmla="*/ 34 w 45"/>
                  <a:gd name="T5" fmla="*/ 28 h 74"/>
                  <a:gd name="T6" fmla="*/ 45 w 45"/>
                  <a:gd name="T7" fmla="*/ 67 h 74"/>
                  <a:gd name="T8" fmla="*/ 22 w 45"/>
                  <a:gd name="T9" fmla="*/ 74 h 74"/>
                  <a:gd name="T10" fmla="*/ 11 w 45"/>
                  <a:gd name="T11" fmla="*/ 35 h 74"/>
                  <a:gd name="T12" fmla="*/ 6 w 45"/>
                  <a:gd name="T13" fmla="*/ 20 h 74"/>
                  <a:gd name="T14" fmla="*/ 0 w 45"/>
                  <a:gd name="T15" fmla="*/ 10 h 74"/>
                  <a:gd name="T16" fmla="*/ 22 w 45"/>
                  <a:gd name="T1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74">
                    <a:moveTo>
                      <a:pt x="22" y="0"/>
                    </a:moveTo>
                    <a:lnTo>
                      <a:pt x="29" y="13"/>
                    </a:lnTo>
                    <a:lnTo>
                      <a:pt x="34" y="28"/>
                    </a:lnTo>
                    <a:lnTo>
                      <a:pt x="45" y="67"/>
                    </a:lnTo>
                    <a:lnTo>
                      <a:pt x="22" y="74"/>
                    </a:lnTo>
                    <a:lnTo>
                      <a:pt x="11" y="35"/>
                    </a:lnTo>
                    <a:lnTo>
                      <a:pt x="6" y="20"/>
                    </a:lnTo>
                    <a:lnTo>
                      <a:pt x="0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86" name="Freeform 39">
                <a:extLst>
                  <a:ext uri="{FF2B5EF4-FFF2-40B4-BE49-F238E27FC236}">
                    <a16:creationId xmlns:a16="http://schemas.microsoft.com/office/drawing/2014/main" id="{D6DA9737-3E08-9E41-80DF-8B1C25065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25" y="9898"/>
                <a:ext cx="47" cy="44"/>
              </a:xfrm>
              <a:custGeom>
                <a:avLst/>
                <a:gdLst>
                  <a:gd name="T0" fmla="*/ 22 w 22"/>
                  <a:gd name="T1" fmla="*/ 0 h 10"/>
                  <a:gd name="T2" fmla="*/ 0 w 22"/>
                  <a:gd name="T3" fmla="*/ 10 h 10"/>
                  <a:gd name="T4" fmla="*/ 22 w 2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0">
                    <a:moveTo>
                      <a:pt x="22" y="0"/>
                    </a:moveTo>
                    <a:lnTo>
                      <a:pt x="0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87" name="Freeform 40">
                <a:extLst>
                  <a:ext uri="{FF2B5EF4-FFF2-40B4-BE49-F238E27FC236}">
                    <a16:creationId xmlns:a16="http://schemas.microsoft.com/office/drawing/2014/main" id="{891C8BF2-34D7-DA4A-B2D0-A0FB364AC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2" y="10079"/>
                <a:ext cx="70" cy="488"/>
              </a:xfrm>
              <a:custGeom>
                <a:avLst/>
                <a:gdLst>
                  <a:gd name="T0" fmla="*/ 25 w 35"/>
                  <a:gd name="T1" fmla="*/ 0 h 208"/>
                  <a:gd name="T2" fmla="*/ 30 w 35"/>
                  <a:gd name="T3" fmla="*/ 30 h 208"/>
                  <a:gd name="T4" fmla="*/ 32 w 35"/>
                  <a:gd name="T5" fmla="*/ 76 h 208"/>
                  <a:gd name="T6" fmla="*/ 35 w 35"/>
                  <a:gd name="T7" fmla="*/ 208 h 208"/>
                  <a:gd name="T8" fmla="*/ 10 w 35"/>
                  <a:gd name="T9" fmla="*/ 208 h 208"/>
                  <a:gd name="T10" fmla="*/ 8 w 35"/>
                  <a:gd name="T11" fmla="*/ 78 h 208"/>
                  <a:gd name="T12" fmla="*/ 5 w 35"/>
                  <a:gd name="T13" fmla="*/ 33 h 208"/>
                  <a:gd name="T14" fmla="*/ 0 w 35"/>
                  <a:gd name="T15" fmla="*/ 4 h 208"/>
                  <a:gd name="T16" fmla="*/ 25 w 35"/>
                  <a:gd name="T1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08">
                    <a:moveTo>
                      <a:pt x="25" y="0"/>
                    </a:moveTo>
                    <a:lnTo>
                      <a:pt x="30" y="30"/>
                    </a:lnTo>
                    <a:lnTo>
                      <a:pt x="32" y="76"/>
                    </a:lnTo>
                    <a:lnTo>
                      <a:pt x="35" y="208"/>
                    </a:lnTo>
                    <a:lnTo>
                      <a:pt x="10" y="208"/>
                    </a:lnTo>
                    <a:lnTo>
                      <a:pt x="8" y="78"/>
                    </a:lnTo>
                    <a:lnTo>
                      <a:pt x="5" y="33"/>
                    </a:lnTo>
                    <a:lnTo>
                      <a:pt x="0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88" name="Freeform 41">
                <a:extLst>
                  <a:ext uri="{FF2B5EF4-FFF2-40B4-BE49-F238E27FC236}">
                    <a16:creationId xmlns:a16="http://schemas.microsoft.com/office/drawing/2014/main" id="{C3281B35-195D-0A44-8FCB-FCC082994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2" y="10048"/>
                <a:ext cx="49" cy="44"/>
              </a:xfrm>
              <a:custGeom>
                <a:avLst/>
                <a:gdLst>
                  <a:gd name="T0" fmla="*/ 25 w 25"/>
                  <a:gd name="T1" fmla="*/ 4 h 11"/>
                  <a:gd name="T2" fmla="*/ 23 w 25"/>
                  <a:gd name="T3" fmla="*/ 0 h 11"/>
                  <a:gd name="T4" fmla="*/ 25 w 25"/>
                  <a:gd name="T5" fmla="*/ 6 h 11"/>
                  <a:gd name="T6" fmla="*/ 0 w 25"/>
                  <a:gd name="T7" fmla="*/ 10 h 11"/>
                  <a:gd name="T8" fmla="*/ 2 w 25"/>
                  <a:gd name="T9" fmla="*/ 11 h 11"/>
                  <a:gd name="T10" fmla="*/ 25 w 25"/>
                  <a:gd name="T11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11">
                    <a:moveTo>
                      <a:pt x="25" y="4"/>
                    </a:moveTo>
                    <a:lnTo>
                      <a:pt x="23" y="0"/>
                    </a:lnTo>
                    <a:lnTo>
                      <a:pt x="25" y="6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89" name="Rectangle 42">
                <a:extLst>
                  <a:ext uri="{FF2B5EF4-FFF2-40B4-BE49-F238E27FC236}">
                    <a16:creationId xmlns:a16="http://schemas.microsoft.com/office/drawing/2014/main" id="{9C30720B-D94B-3748-B556-54F35CD13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93" y="10549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90" name="Freeform 43">
                <a:extLst>
                  <a:ext uri="{FF2B5EF4-FFF2-40B4-BE49-F238E27FC236}">
                    <a16:creationId xmlns:a16="http://schemas.microsoft.com/office/drawing/2014/main" id="{F94A6195-18CA-6340-BFDA-6457DBC87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7" y="5938"/>
                <a:ext cx="49" cy="44"/>
              </a:xfrm>
              <a:custGeom>
                <a:avLst/>
                <a:gdLst>
                  <a:gd name="T0" fmla="*/ 26 w 26"/>
                  <a:gd name="T1" fmla="*/ 11 h 13"/>
                  <a:gd name="T2" fmla="*/ 24 w 26"/>
                  <a:gd name="T3" fmla="*/ 0 h 13"/>
                  <a:gd name="T4" fmla="*/ 0 w 26"/>
                  <a:gd name="T5" fmla="*/ 2 h 13"/>
                  <a:gd name="T6" fmla="*/ 1 w 26"/>
                  <a:gd name="T7" fmla="*/ 13 h 13"/>
                  <a:gd name="T8" fmla="*/ 26 w 26"/>
                  <a:gd name="T9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3">
                    <a:moveTo>
                      <a:pt x="26" y="11"/>
                    </a:moveTo>
                    <a:lnTo>
                      <a:pt x="24" y="0"/>
                    </a:lnTo>
                    <a:lnTo>
                      <a:pt x="0" y="2"/>
                    </a:lnTo>
                    <a:lnTo>
                      <a:pt x="1" y="13"/>
                    </a:lnTo>
                    <a:lnTo>
                      <a:pt x="26" y="1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91" name="Rectangle 44">
                <a:extLst>
                  <a:ext uri="{FF2B5EF4-FFF2-40B4-BE49-F238E27FC236}">
                    <a16:creationId xmlns:a16="http://schemas.microsoft.com/office/drawing/2014/main" id="{1432721B-1845-C64D-BE91-BF65124DE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9" y="8025"/>
                <a:ext cx="49" cy="333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92" name="Freeform 45">
                <a:extLst>
                  <a:ext uri="{FF2B5EF4-FFF2-40B4-BE49-F238E27FC236}">
                    <a16:creationId xmlns:a16="http://schemas.microsoft.com/office/drawing/2014/main" id="{1FDF4CF9-A4E2-CD4E-81DB-1A66848CB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00" y="8352"/>
                <a:ext cx="108" cy="474"/>
              </a:xfrm>
              <a:custGeom>
                <a:avLst/>
                <a:gdLst>
                  <a:gd name="T0" fmla="*/ 53 w 53"/>
                  <a:gd name="T1" fmla="*/ 3 h 202"/>
                  <a:gd name="T2" fmla="*/ 28 w 53"/>
                  <a:gd name="T3" fmla="*/ 0 h 202"/>
                  <a:gd name="T4" fmla="*/ 0 w 53"/>
                  <a:gd name="T5" fmla="*/ 199 h 202"/>
                  <a:gd name="T6" fmla="*/ 25 w 53"/>
                  <a:gd name="T7" fmla="*/ 202 h 202"/>
                  <a:gd name="T8" fmla="*/ 53 w 53"/>
                  <a:gd name="T9" fmla="*/ 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202">
                    <a:moveTo>
                      <a:pt x="53" y="3"/>
                    </a:moveTo>
                    <a:lnTo>
                      <a:pt x="28" y="0"/>
                    </a:lnTo>
                    <a:lnTo>
                      <a:pt x="0" y="199"/>
                    </a:lnTo>
                    <a:lnTo>
                      <a:pt x="25" y="202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93" name="Freeform 46">
                <a:extLst>
                  <a:ext uri="{FF2B5EF4-FFF2-40B4-BE49-F238E27FC236}">
                    <a16:creationId xmlns:a16="http://schemas.microsoft.com/office/drawing/2014/main" id="{29DF4274-1B34-DC46-A7FD-5E5092332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9" y="8316"/>
                <a:ext cx="49" cy="44"/>
              </a:xfrm>
              <a:custGeom>
                <a:avLst/>
                <a:gdLst>
                  <a:gd name="T0" fmla="*/ 26 w 26"/>
                  <a:gd name="T1" fmla="*/ 2 h 3"/>
                  <a:gd name="T2" fmla="*/ 25 w 26"/>
                  <a:gd name="T3" fmla="*/ 3 h 3"/>
                  <a:gd name="T4" fmla="*/ 0 w 26"/>
                  <a:gd name="T5" fmla="*/ 0 h 3"/>
                  <a:gd name="T6" fmla="*/ 2 w 26"/>
                  <a:gd name="T7" fmla="*/ 2 h 3"/>
                  <a:gd name="T8" fmla="*/ 26 w 26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">
                    <a:moveTo>
                      <a:pt x="26" y="2"/>
                    </a:moveTo>
                    <a:lnTo>
                      <a:pt x="25" y="3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94" name="Freeform 47">
                <a:extLst>
                  <a:ext uri="{FF2B5EF4-FFF2-40B4-BE49-F238E27FC236}">
                    <a16:creationId xmlns:a16="http://schemas.microsoft.com/office/drawing/2014/main" id="{B2425610-9D03-4C44-B711-404BF30EC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4" y="8818"/>
                <a:ext cx="145" cy="506"/>
              </a:xfrm>
              <a:custGeom>
                <a:avLst/>
                <a:gdLst>
                  <a:gd name="T0" fmla="*/ 71 w 71"/>
                  <a:gd name="T1" fmla="*/ 4 h 216"/>
                  <a:gd name="T2" fmla="*/ 46 w 71"/>
                  <a:gd name="T3" fmla="*/ 0 h 216"/>
                  <a:gd name="T4" fmla="*/ 0 w 71"/>
                  <a:gd name="T5" fmla="*/ 213 h 216"/>
                  <a:gd name="T6" fmla="*/ 25 w 71"/>
                  <a:gd name="T7" fmla="*/ 216 h 216"/>
                  <a:gd name="T8" fmla="*/ 71 w 71"/>
                  <a:gd name="T9" fmla="*/ 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216">
                    <a:moveTo>
                      <a:pt x="71" y="4"/>
                    </a:moveTo>
                    <a:lnTo>
                      <a:pt x="46" y="0"/>
                    </a:lnTo>
                    <a:lnTo>
                      <a:pt x="0" y="213"/>
                    </a:lnTo>
                    <a:lnTo>
                      <a:pt x="25" y="216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95" name="Freeform 48">
                <a:extLst>
                  <a:ext uri="{FF2B5EF4-FFF2-40B4-BE49-F238E27FC236}">
                    <a16:creationId xmlns:a16="http://schemas.microsoft.com/office/drawing/2014/main" id="{4FFE19D3-9CA9-EF4C-8C21-3E1DA0FF3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00" y="8784"/>
                <a:ext cx="49" cy="44"/>
              </a:xfrm>
              <a:custGeom>
                <a:avLst/>
                <a:gdLst>
                  <a:gd name="T0" fmla="*/ 25 w 25"/>
                  <a:gd name="T1" fmla="*/ 3 h 4"/>
                  <a:gd name="T2" fmla="*/ 25 w 25"/>
                  <a:gd name="T3" fmla="*/ 4 h 4"/>
                  <a:gd name="T4" fmla="*/ 0 w 25"/>
                  <a:gd name="T5" fmla="*/ 0 h 4"/>
                  <a:gd name="T6" fmla="*/ 25 w 25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4">
                    <a:moveTo>
                      <a:pt x="25" y="3"/>
                    </a:moveTo>
                    <a:lnTo>
                      <a:pt x="25" y="4"/>
                    </a:lnTo>
                    <a:lnTo>
                      <a:pt x="0" y="0"/>
                    </a:lnTo>
                    <a:lnTo>
                      <a:pt x="25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96" name="Freeform 49">
                <a:extLst>
                  <a:ext uri="{FF2B5EF4-FFF2-40B4-BE49-F238E27FC236}">
                    <a16:creationId xmlns:a16="http://schemas.microsoft.com/office/drawing/2014/main" id="{2F075283-9F37-AE47-B8C9-7D5D96965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5" y="9308"/>
                <a:ext cx="58" cy="44"/>
              </a:xfrm>
              <a:custGeom>
                <a:avLst/>
                <a:gdLst>
                  <a:gd name="T0" fmla="*/ 27 w 27"/>
                  <a:gd name="T1" fmla="*/ 3 h 15"/>
                  <a:gd name="T2" fmla="*/ 24 w 27"/>
                  <a:gd name="T3" fmla="*/ 15 h 15"/>
                  <a:gd name="T4" fmla="*/ 0 w 27"/>
                  <a:gd name="T5" fmla="*/ 11 h 15"/>
                  <a:gd name="T6" fmla="*/ 2 w 27"/>
                  <a:gd name="T7" fmla="*/ 0 h 15"/>
                  <a:gd name="T8" fmla="*/ 27 w 27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5">
                    <a:moveTo>
                      <a:pt x="27" y="3"/>
                    </a:moveTo>
                    <a:lnTo>
                      <a:pt x="24" y="15"/>
                    </a:lnTo>
                    <a:lnTo>
                      <a:pt x="0" y="11"/>
                    </a:lnTo>
                    <a:lnTo>
                      <a:pt x="2" y="0"/>
                    </a:lnTo>
                    <a:lnTo>
                      <a:pt x="27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97" name="Rectangle 50">
                <a:extLst>
                  <a:ext uri="{FF2B5EF4-FFF2-40B4-BE49-F238E27FC236}">
                    <a16:creationId xmlns:a16="http://schemas.microsoft.com/office/drawing/2014/main" id="{F124661C-CDA3-3747-87EB-E3CA59A17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9" y="7981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98" name="Rectangle 51">
                <a:extLst>
                  <a:ext uri="{FF2B5EF4-FFF2-40B4-BE49-F238E27FC236}">
                    <a16:creationId xmlns:a16="http://schemas.microsoft.com/office/drawing/2014/main" id="{7C251280-219D-E242-979D-FACDD4FC4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04" y="12045"/>
                <a:ext cx="49" cy="66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299" name="Freeform 52">
                <a:extLst>
                  <a:ext uri="{FF2B5EF4-FFF2-40B4-BE49-F238E27FC236}">
                    <a16:creationId xmlns:a16="http://schemas.microsoft.com/office/drawing/2014/main" id="{C1B78A45-4E92-BE4C-A94C-CE5C081CF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9" y="12702"/>
                <a:ext cx="74" cy="262"/>
              </a:xfrm>
              <a:custGeom>
                <a:avLst/>
                <a:gdLst>
                  <a:gd name="T0" fmla="*/ 36 w 36"/>
                  <a:gd name="T1" fmla="*/ 2 h 112"/>
                  <a:gd name="T2" fmla="*/ 11 w 36"/>
                  <a:gd name="T3" fmla="*/ 0 h 112"/>
                  <a:gd name="T4" fmla="*/ 0 w 36"/>
                  <a:gd name="T5" fmla="*/ 110 h 112"/>
                  <a:gd name="T6" fmla="*/ 24 w 36"/>
                  <a:gd name="T7" fmla="*/ 112 h 112"/>
                  <a:gd name="T8" fmla="*/ 36 w 36"/>
                  <a:gd name="T9" fmla="*/ 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12">
                    <a:moveTo>
                      <a:pt x="36" y="2"/>
                    </a:moveTo>
                    <a:lnTo>
                      <a:pt x="11" y="0"/>
                    </a:lnTo>
                    <a:lnTo>
                      <a:pt x="0" y="110"/>
                    </a:lnTo>
                    <a:lnTo>
                      <a:pt x="24" y="112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00" name="Freeform 53">
                <a:extLst>
                  <a:ext uri="{FF2B5EF4-FFF2-40B4-BE49-F238E27FC236}">
                    <a16:creationId xmlns:a16="http://schemas.microsoft.com/office/drawing/2014/main" id="{598075E5-F695-4548-92B4-33549C283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4" y="12662"/>
                <a:ext cx="49" cy="44"/>
              </a:xfrm>
              <a:custGeom>
                <a:avLst/>
                <a:gdLst>
                  <a:gd name="T0" fmla="*/ 26 w 26"/>
                  <a:gd name="T1" fmla="*/ 2 h 2"/>
                  <a:gd name="T2" fmla="*/ 25 w 26"/>
                  <a:gd name="T3" fmla="*/ 2 h 2"/>
                  <a:gd name="T4" fmla="*/ 0 w 26"/>
                  <a:gd name="T5" fmla="*/ 0 h 2"/>
                  <a:gd name="T6" fmla="*/ 2 w 26"/>
                  <a:gd name="T7" fmla="*/ 2 h 2"/>
                  <a:gd name="T8" fmla="*/ 26 w 26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">
                    <a:moveTo>
                      <a:pt x="26" y="2"/>
                    </a:moveTo>
                    <a:lnTo>
                      <a:pt x="25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01" name="Freeform 54">
                <a:extLst>
                  <a:ext uri="{FF2B5EF4-FFF2-40B4-BE49-F238E27FC236}">
                    <a16:creationId xmlns:a16="http://schemas.microsoft.com/office/drawing/2014/main" id="{F6F659DC-6021-AC42-8F9E-D86FB72F2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5" y="12957"/>
                <a:ext cx="113" cy="299"/>
              </a:xfrm>
              <a:custGeom>
                <a:avLst/>
                <a:gdLst>
                  <a:gd name="T0" fmla="*/ 55 w 55"/>
                  <a:gd name="T1" fmla="*/ 6 h 128"/>
                  <a:gd name="T2" fmla="*/ 32 w 55"/>
                  <a:gd name="T3" fmla="*/ 0 h 128"/>
                  <a:gd name="T4" fmla="*/ 0 w 55"/>
                  <a:gd name="T5" fmla="*/ 122 h 128"/>
                  <a:gd name="T6" fmla="*/ 23 w 55"/>
                  <a:gd name="T7" fmla="*/ 128 h 128"/>
                  <a:gd name="T8" fmla="*/ 55 w 55"/>
                  <a:gd name="T9" fmla="*/ 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28">
                    <a:moveTo>
                      <a:pt x="55" y="6"/>
                    </a:moveTo>
                    <a:lnTo>
                      <a:pt x="32" y="0"/>
                    </a:lnTo>
                    <a:lnTo>
                      <a:pt x="0" y="122"/>
                    </a:lnTo>
                    <a:lnTo>
                      <a:pt x="23" y="128"/>
                    </a:lnTo>
                    <a:lnTo>
                      <a:pt x="55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02" name="Freeform 55">
                <a:extLst>
                  <a:ext uri="{FF2B5EF4-FFF2-40B4-BE49-F238E27FC236}">
                    <a16:creationId xmlns:a16="http://schemas.microsoft.com/office/drawing/2014/main" id="{1D21E813-D6CE-684C-8D12-55DD0AA4B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9" y="12934"/>
                <a:ext cx="49" cy="44"/>
              </a:xfrm>
              <a:custGeom>
                <a:avLst/>
                <a:gdLst>
                  <a:gd name="T0" fmla="*/ 24 w 24"/>
                  <a:gd name="T1" fmla="*/ 3 h 9"/>
                  <a:gd name="T2" fmla="*/ 24 w 24"/>
                  <a:gd name="T3" fmla="*/ 9 h 9"/>
                  <a:gd name="T4" fmla="*/ 24 w 24"/>
                  <a:gd name="T5" fmla="*/ 6 h 9"/>
                  <a:gd name="T6" fmla="*/ 1 w 24"/>
                  <a:gd name="T7" fmla="*/ 0 h 9"/>
                  <a:gd name="T8" fmla="*/ 0 w 24"/>
                  <a:gd name="T9" fmla="*/ 1 h 9"/>
                  <a:gd name="T10" fmla="*/ 24 w 24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9">
                    <a:moveTo>
                      <a:pt x="24" y="3"/>
                    </a:moveTo>
                    <a:lnTo>
                      <a:pt x="24" y="9"/>
                    </a:lnTo>
                    <a:lnTo>
                      <a:pt x="24" y="6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03" name="Freeform 56">
                <a:extLst>
                  <a:ext uri="{FF2B5EF4-FFF2-40B4-BE49-F238E27FC236}">
                    <a16:creationId xmlns:a16="http://schemas.microsoft.com/office/drawing/2014/main" id="{F551CA80-E583-574B-A849-B3C05B267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82" y="13237"/>
                <a:ext cx="179" cy="513"/>
              </a:xfrm>
              <a:custGeom>
                <a:avLst/>
                <a:gdLst>
                  <a:gd name="T0" fmla="*/ 87 w 87"/>
                  <a:gd name="T1" fmla="*/ 8 h 219"/>
                  <a:gd name="T2" fmla="*/ 64 w 87"/>
                  <a:gd name="T3" fmla="*/ 0 h 219"/>
                  <a:gd name="T4" fmla="*/ 0 w 87"/>
                  <a:gd name="T5" fmla="*/ 212 h 219"/>
                  <a:gd name="T6" fmla="*/ 23 w 87"/>
                  <a:gd name="T7" fmla="*/ 219 h 219"/>
                  <a:gd name="T8" fmla="*/ 87 w 87"/>
                  <a:gd name="T9" fmla="*/ 8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19">
                    <a:moveTo>
                      <a:pt x="87" y="8"/>
                    </a:moveTo>
                    <a:lnTo>
                      <a:pt x="64" y="0"/>
                    </a:lnTo>
                    <a:lnTo>
                      <a:pt x="0" y="212"/>
                    </a:lnTo>
                    <a:lnTo>
                      <a:pt x="23" y="219"/>
                    </a:lnTo>
                    <a:lnTo>
                      <a:pt x="87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04" name="Freeform 57">
                <a:extLst>
                  <a:ext uri="{FF2B5EF4-FFF2-40B4-BE49-F238E27FC236}">
                    <a16:creationId xmlns:a16="http://schemas.microsoft.com/office/drawing/2014/main" id="{BC64DF61-8748-C047-8A24-338126DBF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5" y="13212"/>
                <a:ext cx="47" cy="44"/>
              </a:xfrm>
              <a:custGeom>
                <a:avLst/>
                <a:gdLst>
                  <a:gd name="T0" fmla="*/ 23 w 23"/>
                  <a:gd name="T1" fmla="*/ 8 h 8"/>
                  <a:gd name="T2" fmla="*/ 0 w 23"/>
                  <a:gd name="T3" fmla="*/ 0 h 8"/>
                  <a:gd name="T4" fmla="*/ 0 w 23"/>
                  <a:gd name="T5" fmla="*/ 2 h 8"/>
                  <a:gd name="T6" fmla="*/ 23 w 23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05" name="Rectangle 58">
                <a:extLst>
                  <a:ext uri="{FF2B5EF4-FFF2-40B4-BE49-F238E27FC236}">
                    <a16:creationId xmlns:a16="http://schemas.microsoft.com/office/drawing/2014/main" id="{3C9A6A76-A439-1A45-96F1-BDC801322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04" y="12002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06" name="Rectangle 59">
                <a:extLst>
                  <a:ext uri="{FF2B5EF4-FFF2-40B4-BE49-F238E27FC236}">
                    <a16:creationId xmlns:a16="http://schemas.microsoft.com/office/drawing/2014/main" id="{235815C3-7A6C-8A4B-82E9-FE6DA9C7B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49" y="11131"/>
                <a:ext cx="49" cy="211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07" name="Freeform 60">
                <a:extLst>
                  <a:ext uri="{FF2B5EF4-FFF2-40B4-BE49-F238E27FC236}">
                    <a16:creationId xmlns:a16="http://schemas.microsoft.com/office/drawing/2014/main" id="{2C9137E2-B27A-AA4B-8508-58406AFE6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9" y="11335"/>
                <a:ext cx="112" cy="323"/>
              </a:xfrm>
              <a:custGeom>
                <a:avLst/>
                <a:gdLst>
                  <a:gd name="T0" fmla="*/ 23 w 55"/>
                  <a:gd name="T1" fmla="*/ 0 h 138"/>
                  <a:gd name="T2" fmla="*/ 0 w 55"/>
                  <a:gd name="T3" fmla="*/ 7 h 138"/>
                  <a:gd name="T4" fmla="*/ 32 w 55"/>
                  <a:gd name="T5" fmla="*/ 138 h 138"/>
                  <a:gd name="T6" fmla="*/ 55 w 55"/>
                  <a:gd name="T7" fmla="*/ 132 h 138"/>
                  <a:gd name="T8" fmla="*/ 23 w 55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38">
                    <a:moveTo>
                      <a:pt x="23" y="0"/>
                    </a:moveTo>
                    <a:lnTo>
                      <a:pt x="0" y="7"/>
                    </a:lnTo>
                    <a:lnTo>
                      <a:pt x="32" y="138"/>
                    </a:lnTo>
                    <a:lnTo>
                      <a:pt x="55" y="13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08" name="Freeform 61">
                <a:extLst>
                  <a:ext uri="{FF2B5EF4-FFF2-40B4-BE49-F238E27FC236}">
                    <a16:creationId xmlns:a16="http://schemas.microsoft.com/office/drawing/2014/main" id="{1725882B-5484-8749-9AFB-5B2A54CCC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9" y="11307"/>
                <a:ext cx="49" cy="44"/>
              </a:xfrm>
              <a:custGeom>
                <a:avLst/>
                <a:gdLst>
                  <a:gd name="T0" fmla="*/ 0 w 25"/>
                  <a:gd name="T1" fmla="*/ 3 h 7"/>
                  <a:gd name="T2" fmla="*/ 0 w 25"/>
                  <a:gd name="T3" fmla="*/ 7 h 7"/>
                  <a:gd name="T4" fmla="*/ 23 w 25"/>
                  <a:gd name="T5" fmla="*/ 0 h 7"/>
                  <a:gd name="T6" fmla="*/ 25 w 25"/>
                  <a:gd name="T7" fmla="*/ 3 h 7"/>
                  <a:gd name="T8" fmla="*/ 0 w 2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0" y="3"/>
                    </a:moveTo>
                    <a:lnTo>
                      <a:pt x="0" y="7"/>
                    </a:lnTo>
                    <a:lnTo>
                      <a:pt x="23" y="0"/>
                    </a:lnTo>
                    <a:lnTo>
                      <a:pt x="25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09" name="Freeform 62">
                <a:extLst>
                  <a:ext uri="{FF2B5EF4-FFF2-40B4-BE49-F238E27FC236}">
                    <a16:creationId xmlns:a16="http://schemas.microsoft.com/office/drawing/2014/main" id="{E8DE1329-DE4C-0840-A805-D379CBC3C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4" y="11641"/>
                <a:ext cx="158" cy="344"/>
              </a:xfrm>
              <a:custGeom>
                <a:avLst/>
                <a:gdLst>
                  <a:gd name="T0" fmla="*/ 23 w 77"/>
                  <a:gd name="T1" fmla="*/ 0 h 147"/>
                  <a:gd name="T2" fmla="*/ 0 w 77"/>
                  <a:gd name="T3" fmla="*/ 7 h 147"/>
                  <a:gd name="T4" fmla="*/ 54 w 77"/>
                  <a:gd name="T5" fmla="*/ 147 h 147"/>
                  <a:gd name="T6" fmla="*/ 77 w 77"/>
                  <a:gd name="T7" fmla="*/ 140 h 147"/>
                  <a:gd name="T8" fmla="*/ 23 w 77"/>
                  <a:gd name="T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147">
                    <a:moveTo>
                      <a:pt x="23" y="0"/>
                    </a:moveTo>
                    <a:lnTo>
                      <a:pt x="0" y="7"/>
                    </a:lnTo>
                    <a:lnTo>
                      <a:pt x="54" y="147"/>
                    </a:lnTo>
                    <a:lnTo>
                      <a:pt x="77" y="14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10" name="Freeform 63">
                <a:extLst>
                  <a:ext uri="{FF2B5EF4-FFF2-40B4-BE49-F238E27FC236}">
                    <a16:creationId xmlns:a16="http://schemas.microsoft.com/office/drawing/2014/main" id="{EEA206EE-5ED1-1246-ABB3-18B696991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14" y="11614"/>
                <a:ext cx="47" cy="44"/>
              </a:xfrm>
              <a:custGeom>
                <a:avLst/>
                <a:gdLst>
                  <a:gd name="T0" fmla="*/ 0 w 23"/>
                  <a:gd name="T1" fmla="*/ 7 h 7"/>
                  <a:gd name="T2" fmla="*/ 23 w 23"/>
                  <a:gd name="T3" fmla="*/ 0 h 7"/>
                  <a:gd name="T4" fmla="*/ 23 w 23"/>
                  <a:gd name="T5" fmla="*/ 1 h 7"/>
                  <a:gd name="T6" fmla="*/ 0 w 23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7">
                    <a:moveTo>
                      <a:pt x="0" y="7"/>
                    </a:moveTo>
                    <a:lnTo>
                      <a:pt x="23" y="0"/>
                    </a:lnTo>
                    <a:lnTo>
                      <a:pt x="23" y="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11" name="Freeform 64">
                <a:extLst>
                  <a:ext uri="{FF2B5EF4-FFF2-40B4-BE49-F238E27FC236}">
                    <a16:creationId xmlns:a16="http://schemas.microsoft.com/office/drawing/2014/main" id="{A7CC8199-E521-1242-8F25-57AB0B19B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24" y="11964"/>
                <a:ext cx="158" cy="263"/>
              </a:xfrm>
              <a:custGeom>
                <a:avLst/>
                <a:gdLst>
                  <a:gd name="T0" fmla="*/ 22 w 75"/>
                  <a:gd name="T1" fmla="*/ 0 h 112"/>
                  <a:gd name="T2" fmla="*/ 0 w 75"/>
                  <a:gd name="T3" fmla="*/ 12 h 112"/>
                  <a:gd name="T4" fmla="*/ 54 w 75"/>
                  <a:gd name="T5" fmla="*/ 112 h 112"/>
                  <a:gd name="T6" fmla="*/ 75 w 75"/>
                  <a:gd name="T7" fmla="*/ 100 h 112"/>
                  <a:gd name="T8" fmla="*/ 22 w 75"/>
                  <a:gd name="T9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2">
                    <a:moveTo>
                      <a:pt x="22" y="0"/>
                    </a:moveTo>
                    <a:lnTo>
                      <a:pt x="0" y="12"/>
                    </a:lnTo>
                    <a:lnTo>
                      <a:pt x="54" y="112"/>
                    </a:lnTo>
                    <a:lnTo>
                      <a:pt x="75" y="10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12" name="Freeform 65">
                <a:extLst>
                  <a:ext uri="{FF2B5EF4-FFF2-40B4-BE49-F238E27FC236}">
                    <a16:creationId xmlns:a16="http://schemas.microsoft.com/office/drawing/2014/main" id="{AAA5C67C-79E9-6340-B0EC-38CAA290F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24" y="11963"/>
                <a:ext cx="49" cy="44"/>
              </a:xfrm>
              <a:custGeom>
                <a:avLst/>
                <a:gdLst>
                  <a:gd name="T0" fmla="*/ 0 w 23"/>
                  <a:gd name="T1" fmla="*/ 9 h 18"/>
                  <a:gd name="T2" fmla="*/ 4 w 23"/>
                  <a:gd name="T3" fmla="*/ 18 h 18"/>
                  <a:gd name="T4" fmla="*/ 0 w 23"/>
                  <a:gd name="T5" fmla="*/ 12 h 18"/>
                  <a:gd name="T6" fmla="*/ 22 w 23"/>
                  <a:gd name="T7" fmla="*/ 0 h 18"/>
                  <a:gd name="T8" fmla="*/ 23 w 23"/>
                  <a:gd name="T9" fmla="*/ 2 h 18"/>
                  <a:gd name="T10" fmla="*/ 0 w 23"/>
                  <a:gd name="T11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8">
                    <a:moveTo>
                      <a:pt x="0" y="9"/>
                    </a:moveTo>
                    <a:lnTo>
                      <a:pt x="4" y="18"/>
                    </a:lnTo>
                    <a:lnTo>
                      <a:pt x="0" y="12"/>
                    </a:lnTo>
                    <a:lnTo>
                      <a:pt x="22" y="0"/>
                    </a:lnTo>
                    <a:lnTo>
                      <a:pt x="23" y="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13" name="Freeform 66">
                <a:extLst>
                  <a:ext uri="{FF2B5EF4-FFF2-40B4-BE49-F238E27FC236}">
                    <a16:creationId xmlns:a16="http://schemas.microsoft.com/office/drawing/2014/main" id="{1E767F58-0066-A446-AB49-51DC6D257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36" y="12198"/>
                <a:ext cx="113" cy="171"/>
              </a:xfrm>
              <a:custGeom>
                <a:avLst/>
                <a:gdLst>
                  <a:gd name="T0" fmla="*/ 21 w 53"/>
                  <a:gd name="T1" fmla="*/ 0 h 73"/>
                  <a:gd name="T2" fmla="*/ 0 w 53"/>
                  <a:gd name="T3" fmla="*/ 12 h 73"/>
                  <a:gd name="T4" fmla="*/ 32 w 53"/>
                  <a:gd name="T5" fmla="*/ 73 h 73"/>
                  <a:gd name="T6" fmla="*/ 53 w 53"/>
                  <a:gd name="T7" fmla="*/ 62 h 73"/>
                  <a:gd name="T8" fmla="*/ 21 w 53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73">
                    <a:moveTo>
                      <a:pt x="21" y="0"/>
                    </a:moveTo>
                    <a:lnTo>
                      <a:pt x="0" y="12"/>
                    </a:lnTo>
                    <a:lnTo>
                      <a:pt x="32" y="73"/>
                    </a:lnTo>
                    <a:lnTo>
                      <a:pt x="53" y="6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14" name="Freeform 67">
                <a:extLst>
                  <a:ext uri="{FF2B5EF4-FFF2-40B4-BE49-F238E27FC236}">
                    <a16:creationId xmlns:a16="http://schemas.microsoft.com/office/drawing/2014/main" id="{4B18E06A-2DAE-994C-A202-D49C2E83A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36" y="12183"/>
                <a:ext cx="47" cy="44"/>
              </a:xfrm>
              <a:custGeom>
                <a:avLst/>
                <a:gdLst>
                  <a:gd name="T0" fmla="*/ 0 w 21"/>
                  <a:gd name="T1" fmla="*/ 12 h 12"/>
                  <a:gd name="T2" fmla="*/ 21 w 21"/>
                  <a:gd name="T3" fmla="*/ 0 h 12"/>
                  <a:gd name="T4" fmla="*/ 0 w 21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2">
                    <a:moveTo>
                      <a:pt x="0" y="12"/>
                    </a:moveTo>
                    <a:lnTo>
                      <a:pt x="2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15" name="Rectangle 68">
                <a:extLst>
                  <a:ext uri="{FF2B5EF4-FFF2-40B4-BE49-F238E27FC236}">
                    <a16:creationId xmlns:a16="http://schemas.microsoft.com/office/drawing/2014/main" id="{DE456C6D-F44E-A447-A798-0D649EE76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04" y="12355"/>
                <a:ext cx="49" cy="117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16" name="Freeform 69">
                <a:extLst>
                  <a:ext uri="{FF2B5EF4-FFF2-40B4-BE49-F238E27FC236}">
                    <a16:creationId xmlns:a16="http://schemas.microsoft.com/office/drawing/2014/main" id="{FA68DD33-7ADB-9B49-B4DA-E486D7130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4" y="12325"/>
                <a:ext cx="49" cy="44"/>
              </a:xfrm>
              <a:custGeom>
                <a:avLst/>
                <a:gdLst>
                  <a:gd name="T0" fmla="*/ 21 w 24"/>
                  <a:gd name="T1" fmla="*/ 0 h 11"/>
                  <a:gd name="T2" fmla="*/ 24 w 24"/>
                  <a:gd name="T3" fmla="*/ 5 h 11"/>
                  <a:gd name="T4" fmla="*/ 0 w 24"/>
                  <a:gd name="T5" fmla="*/ 5 h 11"/>
                  <a:gd name="T6" fmla="*/ 0 w 24"/>
                  <a:gd name="T7" fmla="*/ 11 h 11"/>
                  <a:gd name="T8" fmla="*/ 21 w 24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1">
                    <a:moveTo>
                      <a:pt x="21" y="0"/>
                    </a:moveTo>
                    <a:lnTo>
                      <a:pt x="24" y="5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17" name="Rectangle 70">
                <a:extLst>
                  <a:ext uri="{FF2B5EF4-FFF2-40B4-BE49-F238E27FC236}">
                    <a16:creationId xmlns:a16="http://schemas.microsoft.com/office/drawing/2014/main" id="{EBF802C7-2C58-8E40-B667-9B13BE120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04" y="12471"/>
                <a:ext cx="49" cy="612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18" name="Freeform 71">
                <a:extLst>
                  <a:ext uri="{FF2B5EF4-FFF2-40B4-BE49-F238E27FC236}">
                    <a16:creationId xmlns:a16="http://schemas.microsoft.com/office/drawing/2014/main" id="{8AF72D24-CB37-C142-BCC4-8A182169F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4" y="12431"/>
                <a:ext cx="49" cy="44"/>
              </a:xfrm>
              <a:custGeom>
                <a:avLst/>
                <a:gdLst>
                  <a:gd name="T0" fmla="*/ 0 w 24"/>
                  <a:gd name="T1" fmla="*/ 24 w 24"/>
                  <a:gd name="T2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19" name="Freeform 72">
                <a:extLst>
                  <a:ext uri="{FF2B5EF4-FFF2-40B4-BE49-F238E27FC236}">
                    <a16:creationId xmlns:a16="http://schemas.microsoft.com/office/drawing/2014/main" id="{83E163B5-BE47-E14A-92DE-B69D8768A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5" y="13083"/>
                <a:ext cx="58" cy="283"/>
              </a:xfrm>
              <a:custGeom>
                <a:avLst/>
                <a:gdLst>
                  <a:gd name="T0" fmla="*/ 27 w 27"/>
                  <a:gd name="T1" fmla="*/ 0 h 121"/>
                  <a:gd name="T2" fmla="*/ 2 w 27"/>
                  <a:gd name="T3" fmla="*/ 0 h 121"/>
                  <a:gd name="T4" fmla="*/ 0 w 27"/>
                  <a:gd name="T5" fmla="*/ 121 h 121"/>
                  <a:gd name="T6" fmla="*/ 24 w 27"/>
                  <a:gd name="T7" fmla="*/ 121 h 121"/>
                  <a:gd name="T8" fmla="*/ 27 w 27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21">
                    <a:moveTo>
                      <a:pt x="27" y="0"/>
                    </a:moveTo>
                    <a:lnTo>
                      <a:pt x="2" y="0"/>
                    </a:lnTo>
                    <a:lnTo>
                      <a:pt x="0" y="121"/>
                    </a:lnTo>
                    <a:lnTo>
                      <a:pt x="24" y="12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20" name="Freeform 73">
                <a:extLst>
                  <a:ext uri="{FF2B5EF4-FFF2-40B4-BE49-F238E27FC236}">
                    <a16:creationId xmlns:a16="http://schemas.microsoft.com/office/drawing/2014/main" id="{F2DBF043-73C2-A644-B95F-5050358D6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4" y="13042"/>
                <a:ext cx="49" cy="44"/>
              </a:xfrm>
              <a:custGeom>
                <a:avLst/>
                <a:gdLst>
                  <a:gd name="T0" fmla="*/ 26 w 26"/>
                  <a:gd name="T1" fmla="*/ 25 w 26"/>
                  <a:gd name="T2" fmla="*/ 0 w 26"/>
                  <a:gd name="T3" fmla="*/ 2 w 26"/>
                  <a:gd name="T4" fmla="*/ 26 w 2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6">
                    <a:moveTo>
                      <a:pt x="26" y="0"/>
                    </a:moveTo>
                    <a:lnTo>
                      <a:pt x="25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21" name="Freeform 74">
                <a:extLst>
                  <a:ext uri="{FF2B5EF4-FFF2-40B4-BE49-F238E27FC236}">
                    <a16:creationId xmlns:a16="http://schemas.microsoft.com/office/drawing/2014/main" id="{D55EFF9B-34FE-4A41-9063-40DA40B73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5" y="13366"/>
                <a:ext cx="58" cy="169"/>
              </a:xfrm>
              <a:custGeom>
                <a:avLst/>
                <a:gdLst>
                  <a:gd name="T0" fmla="*/ 24 w 27"/>
                  <a:gd name="T1" fmla="*/ 0 h 72"/>
                  <a:gd name="T2" fmla="*/ 0 w 27"/>
                  <a:gd name="T3" fmla="*/ 2 h 72"/>
                  <a:gd name="T4" fmla="*/ 2 w 27"/>
                  <a:gd name="T5" fmla="*/ 72 h 72"/>
                  <a:gd name="T6" fmla="*/ 27 w 27"/>
                  <a:gd name="T7" fmla="*/ 70 h 72"/>
                  <a:gd name="T8" fmla="*/ 24 w 27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72">
                    <a:moveTo>
                      <a:pt x="24" y="0"/>
                    </a:moveTo>
                    <a:lnTo>
                      <a:pt x="0" y="2"/>
                    </a:lnTo>
                    <a:lnTo>
                      <a:pt x="2" y="72"/>
                    </a:lnTo>
                    <a:lnTo>
                      <a:pt x="27" y="7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22" name="Freeform 75">
                <a:extLst>
                  <a:ext uri="{FF2B5EF4-FFF2-40B4-BE49-F238E27FC236}">
                    <a16:creationId xmlns:a16="http://schemas.microsoft.com/office/drawing/2014/main" id="{2F62CBAB-124B-934C-8B81-AFE5A6097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5" y="13327"/>
                <a:ext cx="54" cy="44"/>
              </a:xfrm>
              <a:custGeom>
                <a:avLst/>
                <a:gdLst>
                  <a:gd name="T0" fmla="*/ 0 w 24"/>
                  <a:gd name="T1" fmla="*/ 0 h 2"/>
                  <a:gd name="T2" fmla="*/ 0 w 24"/>
                  <a:gd name="T3" fmla="*/ 2 h 2"/>
                  <a:gd name="T4" fmla="*/ 24 w 24"/>
                  <a:gd name="T5" fmla="*/ 0 h 2"/>
                  <a:gd name="T6" fmla="*/ 0 w 2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">
                    <a:moveTo>
                      <a:pt x="0" y="0"/>
                    </a:moveTo>
                    <a:lnTo>
                      <a:pt x="0" y="2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23" name="Freeform 76">
                <a:extLst>
                  <a:ext uri="{FF2B5EF4-FFF2-40B4-BE49-F238E27FC236}">
                    <a16:creationId xmlns:a16="http://schemas.microsoft.com/office/drawing/2014/main" id="{3150931D-93CF-2743-8FDD-8AD0BDB46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4" y="13527"/>
                <a:ext cx="203" cy="1089"/>
              </a:xfrm>
              <a:custGeom>
                <a:avLst/>
                <a:gdLst>
                  <a:gd name="T0" fmla="*/ 25 w 99"/>
                  <a:gd name="T1" fmla="*/ 0 h 465"/>
                  <a:gd name="T2" fmla="*/ 0 w 99"/>
                  <a:gd name="T3" fmla="*/ 4 h 465"/>
                  <a:gd name="T4" fmla="*/ 74 w 99"/>
                  <a:gd name="T5" fmla="*/ 465 h 465"/>
                  <a:gd name="T6" fmla="*/ 99 w 99"/>
                  <a:gd name="T7" fmla="*/ 461 h 465"/>
                  <a:gd name="T8" fmla="*/ 25 w 99"/>
                  <a:gd name="T9" fmla="*/ 0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465">
                    <a:moveTo>
                      <a:pt x="25" y="0"/>
                    </a:moveTo>
                    <a:lnTo>
                      <a:pt x="0" y="4"/>
                    </a:lnTo>
                    <a:lnTo>
                      <a:pt x="74" y="465"/>
                    </a:lnTo>
                    <a:lnTo>
                      <a:pt x="99" y="46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24" name="Freeform 77">
                <a:extLst>
                  <a:ext uri="{FF2B5EF4-FFF2-40B4-BE49-F238E27FC236}">
                    <a16:creationId xmlns:a16="http://schemas.microsoft.com/office/drawing/2014/main" id="{F72E01AD-8D61-0B45-A693-01F079BAF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4" y="13493"/>
                <a:ext cx="49" cy="44"/>
              </a:xfrm>
              <a:custGeom>
                <a:avLst/>
                <a:gdLst>
                  <a:gd name="T0" fmla="*/ 0 w 25"/>
                  <a:gd name="T1" fmla="*/ 3 h 4"/>
                  <a:gd name="T2" fmla="*/ 0 w 25"/>
                  <a:gd name="T3" fmla="*/ 4 h 4"/>
                  <a:gd name="T4" fmla="*/ 25 w 25"/>
                  <a:gd name="T5" fmla="*/ 0 h 4"/>
                  <a:gd name="T6" fmla="*/ 25 w 25"/>
                  <a:gd name="T7" fmla="*/ 1 h 4"/>
                  <a:gd name="T8" fmla="*/ 0 w 25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">
                    <a:moveTo>
                      <a:pt x="0" y="3"/>
                    </a:moveTo>
                    <a:lnTo>
                      <a:pt x="0" y="4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25" name="Freeform 78">
                <a:extLst>
                  <a:ext uri="{FF2B5EF4-FFF2-40B4-BE49-F238E27FC236}">
                    <a16:creationId xmlns:a16="http://schemas.microsoft.com/office/drawing/2014/main" id="{C4AFE554-C5A1-174A-A7FF-06729BA58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9" y="14598"/>
                <a:ext cx="49" cy="44"/>
              </a:xfrm>
              <a:custGeom>
                <a:avLst/>
                <a:gdLst>
                  <a:gd name="T0" fmla="*/ 25 w 26"/>
                  <a:gd name="T1" fmla="*/ 0 h 15"/>
                  <a:gd name="T2" fmla="*/ 26 w 26"/>
                  <a:gd name="T3" fmla="*/ 12 h 15"/>
                  <a:gd name="T4" fmla="*/ 2 w 26"/>
                  <a:gd name="T5" fmla="*/ 15 h 15"/>
                  <a:gd name="T6" fmla="*/ 0 w 26"/>
                  <a:gd name="T7" fmla="*/ 4 h 15"/>
                  <a:gd name="T8" fmla="*/ 25 w 2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5">
                    <a:moveTo>
                      <a:pt x="25" y="0"/>
                    </a:moveTo>
                    <a:lnTo>
                      <a:pt x="26" y="12"/>
                    </a:lnTo>
                    <a:lnTo>
                      <a:pt x="2" y="15"/>
                    </a:lnTo>
                    <a:lnTo>
                      <a:pt x="0" y="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26" name="Rectangle 79">
                <a:extLst>
                  <a:ext uri="{FF2B5EF4-FFF2-40B4-BE49-F238E27FC236}">
                    <a16:creationId xmlns:a16="http://schemas.microsoft.com/office/drawing/2014/main" id="{5CEF862B-4EE9-EE4C-B942-0978AC4D9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49" y="11087"/>
                <a:ext cx="49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27" name="Freeform 80">
                <a:extLst>
                  <a:ext uri="{FF2B5EF4-FFF2-40B4-BE49-F238E27FC236}">
                    <a16:creationId xmlns:a16="http://schemas.microsoft.com/office/drawing/2014/main" id="{C1DA2721-5EC9-8146-8ED0-B983A508C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8" y="8808"/>
                <a:ext cx="381" cy="933"/>
              </a:xfrm>
              <a:custGeom>
                <a:avLst/>
                <a:gdLst>
                  <a:gd name="T0" fmla="*/ 23 w 182"/>
                  <a:gd name="T1" fmla="*/ 0 h 398"/>
                  <a:gd name="T2" fmla="*/ 89 w 182"/>
                  <a:gd name="T3" fmla="*/ 164 h 398"/>
                  <a:gd name="T4" fmla="*/ 182 w 182"/>
                  <a:gd name="T5" fmla="*/ 390 h 398"/>
                  <a:gd name="T6" fmla="*/ 159 w 182"/>
                  <a:gd name="T7" fmla="*/ 398 h 398"/>
                  <a:gd name="T8" fmla="*/ 66 w 182"/>
                  <a:gd name="T9" fmla="*/ 172 h 398"/>
                  <a:gd name="T10" fmla="*/ 0 w 182"/>
                  <a:gd name="T11" fmla="*/ 8 h 398"/>
                  <a:gd name="T12" fmla="*/ 23 w 182"/>
                  <a:gd name="T13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2" h="398">
                    <a:moveTo>
                      <a:pt x="23" y="0"/>
                    </a:moveTo>
                    <a:lnTo>
                      <a:pt x="89" y="164"/>
                    </a:lnTo>
                    <a:lnTo>
                      <a:pt x="182" y="390"/>
                    </a:lnTo>
                    <a:lnTo>
                      <a:pt x="159" y="398"/>
                    </a:lnTo>
                    <a:lnTo>
                      <a:pt x="66" y="172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28" name="Freeform 81">
                <a:extLst>
                  <a:ext uri="{FF2B5EF4-FFF2-40B4-BE49-F238E27FC236}">
                    <a16:creationId xmlns:a16="http://schemas.microsoft.com/office/drawing/2014/main" id="{A7AD3F67-93D0-D642-9B2F-1D33DC3F9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03" y="9721"/>
                <a:ext cx="271" cy="642"/>
              </a:xfrm>
              <a:custGeom>
                <a:avLst/>
                <a:gdLst>
                  <a:gd name="T0" fmla="*/ 23 w 131"/>
                  <a:gd name="T1" fmla="*/ 0 h 274"/>
                  <a:gd name="T2" fmla="*/ 131 w 131"/>
                  <a:gd name="T3" fmla="*/ 267 h 274"/>
                  <a:gd name="T4" fmla="*/ 108 w 131"/>
                  <a:gd name="T5" fmla="*/ 274 h 274"/>
                  <a:gd name="T6" fmla="*/ 0 w 131"/>
                  <a:gd name="T7" fmla="*/ 8 h 274"/>
                  <a:gd name="T8" fmla="*/ 23 w 131"/>
                  <a:gd name="T9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274">
                    <a:moveTo>
                      <a:pt x="23" y="0"/>
                    </a:moveTo>
                    <a:lnTo>
                      <a:pt x="131" y="267"/>
                    </a:lnTo>
                    <a:lnTo>
                      <a:pt x="108" y="274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29" name="Freeform 82">
                <a:extLst>
                  <a:ext uri="{FF2B5EF4-FFF2-40B4-BE49-F238E27FC236}">
                    <a16:creationId xmlns:a16="http://schemas.microsoft.com/office/drawing/2014/main" id="{FE9A0EBA-7543-5949-8C9C-31C8DF532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03" y="9697"/>
                <a:ext cx="47" cy="44"/>
              </a:xfrm>
              <a:custGeom>
                <a:avLst/>
                <a:gdLst>
                  <a:gd name="T0" fmla="*/ 23 w 23"/>
                  <a:gd name="T1" fmla="*/ 0 h 8"/>
                  <a:gd name="T2" fmla="*/ 0 w 23"/>
                  <a:gd name="T3" fmla="*/ 8 h 8"/>
                  <a:gd name="T4" fmla="*/ 23 w 23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">
                    <a:moveTo>
                      <a:pt x="23" y="0"/>
                    </a:move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30" name="Freeform 83">
                <a:extLst>
                  <a:ext uri="{FF2B5EF4-FFF2-40B4-BE49-F238E27FC236}">
                    <a16:creationId xmlns:a16="http://schemas.microsoft.com/office/drawing/2014/main" id="{0981886B-62FF-6143-AB40-696EF12EF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5" y="10351"/>
                <a:ext cx="71" cy="450"/>
              </a:xfrm>
              <a:custGeom>
                <a:avLst/>
                <a:gdLst>
                  <a:gd name="T0" fmla="*/ 24 w 34"/>
                  <a:gd name="T1" fmla="*/ 0 h 192"/>
                  <a:gd name="T2" fmla="*/ 29 w 34"/>
                  <a:gd name="T3" fmla="*/ 23 h 192"/>
                  <a:gd name="T4" fmla="*/ 31 w 34"/>
                  <a:gd name="T5" fmla="*/ 64 h 192"/>
                  <a:gd name="T6" fmla="*/ 34 w 34"/>
                  <a:gd name="T7" fmla="*/ 192 h 192"/>
                  <a:gd name="T8" fmla="*/ 10 w 34"/>
                  <a:gd name="T9" fmla="*/ 192 h 192"/>
                  <a:gd name="T10" fmla="*/ 7 w 34"/>
                  <a:gd name="T11" fmla="*/ 65 h 192"/>
                  <a:gd name="T12" fmla="*/ 5 w 34"/>
                  <a:gd name="T13" fmla="*/ 25 h 192"/>
                  <a:gd name="T14" fmla="*/ 0 w 34"/>
                  <a:gd name="T15" fmla="*/ 4 h 192"/>
                  <a:gd name="T16" fmla="*/ 24 w 34"/>
                  <a:gd name="T17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192">
                    <a:moveTo>
                      <a:pt x="24" y="0"/>
                    </a:moveTo>
                    <a:lnTo>
                      <a:pt x="29" y="23"/>
                    </a:lnTo>
                    <a:lnTo>
                      <a:pt x="31" y="64"/>
                    </a:lnTo>
                    <a:lnTo>
                      <a:pt x="34" y="192"/>
                    </a:lnTo>
                    <a:lnTo>
                      <a:pt x="10" y="192"/>
                    </a:lnTo>
                    <a:lnTo>
                      <a:pt x="7" y="65"/>
                    </a:lnTo>
                    <a:lnTo>
                      <a:pt x="5" y="25"/>
                    </a:lnTo>
                    <a:lnTo>
                      <a:pt x="0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31" name="Freeform 84">
                <a:extLst>
                  <a:ext uri="{FF2B5EF4-FFF2-40B4-BE49-F238E27FC236}">
                    <a16:creationId xmlns:a16="http://schemas.microsoft.com/office/drawing/2014/main" id="{81EDB155-3C7F-534D-85DD-62B060C725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5" y="10319"/>
                <a:ext cx="50" cy="44"/>
              </a:xfrm>
              <a:custGeom>
                <a:avLst/>
                <a:gdLst>
                  <a:gd name="T0" fmla="*/ 24 w 24"/>
                  <a:gd name="T1" fmla="*/ 3 h 10"/>
                  <a:gd name="T2" fmla="*/ 23 w 24"/>
                  <a:gd name="T3" fmla="*/ 0 h 10"/>
                  <a:gd name="T4" fmla="*/ 24 w 24"/>
                  <a:gd name="T5" fmla="*/ 5 h 10"/>
                  <a:gd name="T6" fmla="*/ 0 w 24"/>
                  <a:gd name="T7" fmla="*/ 9 h 10"/>
                  <a:gd name="T8" fmla="*/ 1 w 24"/>
                  <a:gd name="T9" fmla="*/ 10 h 10"/>
                  <a:gd name="T10" fmla="*/ 24 w 24"/>
                  <a:gd name="T1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0">
                    <a:moveTo>
                      <a:pt x="24" y="3"/>
                    </a:moveTo>
                    <a:lnTo>
                      <a:pt x="23" y="0"/>
                    </a:lnTo>
                    <a:lnTo>
                      <a:pt x="24" y="5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32" name="Rectangle 85">
                <a:extLst>
                  <a:ext uri="{FF2B5EF4-FFF2-40B4-BE49-F238E27FC236}">
                    <a16:creationId xmlns:a16="http://schemas.microsoft.com/office/drawing/2014/main" id="{077A1D82-986F-314D-B06A-880003CFF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44" y="10783"/>
                <a:ext cx="52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33" name="Freeform 86">
                <a:extLst>
                  <a:ext uri="{FF2B5EF4-FFF2-40B4-BE49-F238E27FC236}">
                    <a16:creationId xmlns:a16="http://schemas.microsoft.com/office/drawing/2014/main" id="{E91AEFF4-DBE8-AA41-BBFE-AC7ADDB02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7" y="8784"/>
                <a:ext cx="58" cy="44"/>
              </a:xfrm>
              <a:custGeom>
                <a:avLst/>
                <a:gdLst>
                  <a:gd name="T0" fmla="*/ 28 w 28"/>
                  <a:gd name="T1" fmla="*/ 11 h 19"/>
                  <a:gd name="T2" fmla="*/ 23 w 28"/>
                  <a:gd name="T3" fmla="*/ 0 h 19"/>
                  <a:gd name="T4" fmla="*/ 0 w 28"/>
                  <a:gd name="T5" fmla="*/ 8 h 19"/>
                  <a:gd name="T6" fmla="*/ 5 w 28"/>
                  <a:gd name="T7" fmla="*/ 19 h 19"/>
                  <a:gd name="T8" fmla="*/ 28 w 28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9">
                    <a:moveTo>
                      <a:pt x="28" y="11"/>
                    </a:moveTo>
                    <a:lnTo>
                      <a:pt x="23" y="0"/>
                    </a:lnTo>
                    <a:lnTo>
                      <a:pt x="0" y="8"/>
                    </a:lnTo>
                    <a:lnTo>
                      <a:pt x="5" y="19"/>
                    </a:lnTo>
                    <a:lnTo>
                      <a:pt x="28" y="1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34" name="Freeform 87">
                <a:extLst>
                  <a:ext uri="{FF2B5EF4-FFF2-40B4-BE49-F238E27FC236}">
                    <a16:creationId xmlns:a16="http://schemas.microsoft.com/office/drawing/2014/main" id="{8B07B6F2-B47A-224C-9E8D-91C8CF737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0" y="10513"/>
                <a:ext cx="161" cy="70"/>
              </a:xfrm>
              <a:custGeom>
                <a:avLst/>
                <a:gdLst>
                  <a:gd name="T0" fmla="*/ 1 w 79"/>
                  <a:gd name="T1" fmla="*/ 0 h 30"/>
                  <a:gd name="T2" fmla="*/ 46 w 79"/>
                  <a:gd name="T3" fmla="*/ 1 h 30"/>
                  <a:gd name="T4" fmla="*/ 79 w 79"/>
                  <a:gd name="T5" fmla="*/ 6 h 30"/>
                  <a:gd name="T6" fmla="*/ 76 w 79"/>
                  <a:gd name="T7" fmla="*/ 30 h 30"/>
                  <a:gd name="T8" fmla="*/ 43 w 79"/>
                  <a:gd name="T9" fmla="*/ 25 h 30"/>
                  <a:gd name="T10" fmla="*/ 0 w 79"/>
                  <a:gd name="T11" fmla="*/ 24 h 30"/>
                  <a:gd name="T12" fmla="*/ 1 w 79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30">
                    <a:moveTo>
                      <a:pt x="1" y="0"/>
                    </a:moveTo>
                    <a:lnTo>
                      <a:pt x="46" y="1"/>
                    </a:lnTo>
                    <a:lnTo>
                      <a:pt x="79" y="6"/>
                    </a:lnTo>
                    <a:lnTo>
                      <a:pt x="76" y="30"/>
                    </a:lnTo>
                    <a:lnTo>
                      <a:pt x="43" y="25"/>
                    </a:lnTo>
                    <a:lnTo>
                      <a:pt x="0" y="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35" name="Freeform 88">
                <a:extLst>
                  <a:ext uri="{FF2B5EF4-FFF2-40B4-BE49-F238E27FC236}">
                    <a16:creationId xmlns:a16="http://schemas.microsoft.com/office/drawing/2014/main" id="{2A449A18-CF17-984C-861B-5DEA6FB00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5" y="10527"/>
                <a:ext cx="70" cy="78"/>
              </a:xfrm>
              <a:custGeom>
                <a:avLst/>
                <a:gdLst>
                  <a:gd name="T0" fmla="*/ 7 w 34"/>
                  <a:gd name="T1" fmla="*/ 0 h 33"/>
                  <a:gd name="T2" fmla="*/ 25 w 34"/>
                  <a:gd name="T3" fmla="*/ 5 h 33"/>
                  <a:gd name="T4" fmla="*/ 34 w 34"/>
                  <a:gd name="T5" fmla="*/ 10 h 33"/>
                  <a:gd name="T6" fmla="*/ 27 w 34"/>
                  <a:gd name="T7" fmla="*/ 33 h 33"/>
                  <a:gd name="T8" fmla="*/ 18 w 34"/>
                  <a:gd name="T9" fmla="*/ 28 h 33"/>
                  <a:gd name="T10" fmla="*/ 0 w 34"/>
                  <a:gd name="T11" fmla="*/ 23 h 33"/>
                  <a:gd name="T12" fmla="*/ 7 w 3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3">
                    <a:moveTo>
                      <a:pt x="7" y="0"/>
                    </a:moveTo>
                    <a:lnTo>
                      <a:pt x="25" y="5"/>
                    </a:lnTo>
                    <a:lnTo>
                      <a:pt x="34" y="10"/>
                    </a:lnTo>
                    <a:lnTo>
                      <a:pt x="27" y="33"/>
                    </a:lnTo>
                    <a:lnTo>
                      <a:pt x="18" y="28"/>
                    </a:lnTo>
                    <a:lnTo>
                      <a:pt x="0" y="2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36" name="Freeform 89">
                <a:extLst>
                  <a:ext uri="{FF2B5EF4-FFF2-40B4-BE49-F238E27FC236}">
                    <a16:creationId xmlns:a16="http://schemas.microsoft.com/office/drawing/2014/main" id="{CE3A1666-F918-904D-812E-BDD4D1969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5" y="10527"/>
                <a:ext cx="44" cy="56"/>
              </a:xfrm>
              <a:custGeom>
                <a:avLst/>
                <a:gdLst>
                  <a:gd name="T0" fmla="*/ 5 w 9"/>
                  <a:gd name="T1" fmla="*/ 0 h 24"/>
                  <a:gd name="T2" fmla="*/ 9 w 9"/>
                  <a:gd name="T3" fmla="*/ 0 h 24"/>
                  <a:gd name="T4" fmla="*/ 7 w 9"/>
                  <a:gd name="T5" fmla="*/ 0 h 24"/>
                  <a:gd name="T6" fmla="*/ 0 w 9"/>
                  <a:gd name="T7" fmla="*/ 23 h 24"/>
                  <a:gd name="T8" fmla="*/ 2 w 9"/>
                  <a:gd name="T9" fmla="*/ 24 h 24"/>
                  <a:gd name="T10" fmla="*/ 5 w 9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24">
                    <a:moveTo>
                      <a:pt x="5" y="0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0" y="23"/>
                    </a:lnTo>
                    <a:lnTo>
                      <a:pt x="2" y="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37" name="Freeform 90">
                <a:extLst>
                  <a:ext uri="{FF2B5EF4-FFF2-40B4-BE49-F238E27FC236}">
                    <a16:creationId xmlns:a16="http://schemas.microsoft.com/office/drawing/2014/main" id="{5B54629D-1BAA-5C44-8CA0-46E990A8A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2" y="10574"/>
                <a:ext cx="63" cy="159"/>
              </a:xfrm>
              <a:custGeom>
                <a:avLst/>
                <a:gdLst>
                  <a:gd name="T0" fmla="*/ 24 w 30"/>
                  <a:gd name="T1" fmla="*/ 0 h 68"/>
                  <a:gd name="T2" fmla="*/ 29 w 30"/>
                  <a:gd name="T3" fmla="*/ 19 h 68"/>
                  <a:gd name="T4" fmla="*/ 30 w 30"/>
                  <a:gd name="T5" fmla="*/ 65 h 68"/>
                  <a:gd name="T6" fmla="*/ 6 w 30"/>
                  <a:gd name="T7" fmla="*/ 68 h 68"/>
                  <a:gd name="T8" fmla="*/ 5 w 30"/>
                  <a:gd name="T9" fmla="*/ 22 h 68"/>
                  <a:gd name="T10" fmla="*/ 0 w 30"/>
                  <a:gd name="T11" fmla="*/ 4 h 68"/>
                  <a:gd name="T12" fmla="*/ 24 w 30"/>
                  <a:gd name="T1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68">
                    <a:moveTo>
                      <a:pt x="24" y="0"/>
                    </a:moveTo>
                    <a:lnTo>
                      <a:pt x="29" y="19"/>
                    </a:lnTo>
                    <a:lnTo>
                      <a:pt x="30" y="65"/>
                    </a:lnTo>
                    <a:lnTo>
                      <a:pt x="6" y="68"/>
                    </a:lnTo>
                    <a:lnTo>
                      <a:pt x="5" y="22"/>
                    </a:lnTo>
                    <a:lnTo>
                      <a:pt x="0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38" name="Freeform 91">
                <a:extLst>
                  <a:ext uri="{FF2B5EF4-FFF2-40B4-BE49-F238E27FC236}">
                    <a16:creationId xmlns:a16="http://schemas.microsoft.com/office/drawing/2014/main" id="{DA93C3CD-4C46-964F-BFE2-8875679B9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2" y="10551"/>
                <a:ext cx="49" cy="54"/>
              </a:xfrm>
              <a:custGeom>
                <a:avLst/>
                <a:gdLst>
                  <a:gd name="T0" fmla="*/ 16 w 24"/>
                  <a:gd name="T1" fmla="*/ 0 h 23"/>
                  <a:gd name="T2" fmla="*/ 23 w 24"/>
                  <a:gd name="T3" fmla="*/ 3 h 23"/>
                  <a:gd name="T4" fmla="*/ 24 w 24"/>
                  <a:gd name="T5" fmla="*/ 10 h 23"/>
                  <a:gd name="T6" fmla="*/ 0 w 24"/>
                  <a:gd name="T7" fmla="*/ 14 h 23"/>
                  <a:gd name="T8" fmla="*/ 9 w 24"/>
                  <a:gd name="T9" fmla="*/ 23 h 23"/>
                  <a:gd name="T10" fmla="*/ 16 w 24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3">
                    <a:moveTo>
                      <a:pt x="16" y="0"/>
                    </a:moveTo>
                    <a:lnTo>
                      <a:pt x="23" y="3"/>
                    </a:lnTo>
                    <a:lnTo>
                      <a:pt x="24" y="10"/>
                    </a:lnTo>
                    <a:lnTo>
                      <a:pt x="0" y="14"/>
                    </a:lnTo>
                    <a:lnTo>
                      <a:pt x="9" y="2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39" name="Freeform 92">
                <a:extLst>
                  <a:ext uri="{FF2B5EF4-FFF2-40B4-BE49-F238E27FC236}">
                    <a16:creationId xmlns:a16="http://schemas.microsoft.com/office/drawing/2014/main" id="{95B8B642-9864-5245-91CA-1E0A4FB95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2" y="10731"/>
                <a:ext cx="63" cy="164"/>
              </a:xfrm>
              <a:custGeom>
                <a:avLst/>
                <a:gdLst>
                  <a:gd name="T0" fmla="*/ 30 w 30"/>
                  <a:gd name="T1" fmla="*/ 0 h 70"/>
                  <a:gd name="T2" fmla="*/ 29 w 30"/>
                  <a:gd name="T3" fmla="*/ 47 h 70"/>
                  <a:gd name="T4" fmla="*/ 24 w 30"/>
                  <a:gd name="T5" fmla="*/ 70 h 70"/>
                  <a:gd name="T6" fmla="*/ 0 w 30"/>
                  <a:gd name="T7" fmla="*/ 68 h 70"/>
                  <a:gd name="T8" fmla="*/ 5 w 30"/>
                  <a:gd name="T9" fmla="*/ 46 h 70"/>
                  <a:gd name="T10" fmla="*/ 6 w 30"/>
                  <a:gd name="T11" fmla="*/ 0 h 70"/>
                  <a:gd name="T12" fmla="*/ 30 w 30"/>
                  <a:gd name="T1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70">
                    <a:moveTo>
                      <a:pt x="30" y="0"/>
                    </a:moveTo>
                    <a:lnTo>
                      <a:pt x="29" y="47"/>
                    </a:lnTo>
                    <a:lnTo>
                      <a:pt x="24" y="70"/>
                    </a:lnTo>
                    <a:lnTo>
                      <a:pt x="0" y="68"/>
                    </a:lnTo>
                    <a:lnTo>
                      <a:pt x="5" y="46"/>
                    </a:lnTo>
                    <a:lnTo>
                      <a:pt x="6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40" name="Freeform 93">
                <a:extLst>
                  <a:ext uri="{FF2B5EF4-FFF2-40B4-BE49-F238E27FC236}">
                    <a16:creationId xmlns:a16="http://schemas.microsoft.com/office/drawing/2014/main" id="{DB7D9D11-9E68-9243-A11B-FABBCEF68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4" y="10689"/>
                <a:ext cx="51" cy="44"/>
              </a:xfrm>
              <a:custGeom>
                <a:avLst/>
                <a:gdLst>
                  <a:gd name="T0" fmla="*/ 24 w 24"/>
                  <a:gd name="T1" fmla="*/ 0 h 3"/>
                  <a:gd name="T2" fmla="*/ 24 w 24"/>
                  <a:gd name="T3" fmla="*/ 2 h 3"/>
                  <a:gd name="T4" fmla="*/ 0 w 24"/>
                  <a:gd name="T5" fmla="*/ 2 h 3"/>
                  <a:gd name="T6" fmla="*/ 0 w 24"/>
                  <a:gd name="T7" fmla="*/ 3 h 3"/>
                  <a:gd name="T8" fmla="*/ 24 w 2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lnTo>
                      <a:pt x="24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41" name="Freeform 94">
                <a:extLst>
                  <a:ext uri="{FF2B5EF4-FFF2-40B4-BE49-F238E27FC236}">
                    <a16:creationId xmlns:a16="http://schemas.microsoft.com/office/drawing/2014/main" id="{A97462CA-BAA8-CF42-8E08-FB7D8AE1D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1" y="10876"/>
                <a:ext cx="96" cy="82"/>
              </a:xfrm>
              <a:custGeom>
                <a:avLst/>
                <a:gdLst>
                  <a:gd name="T0" fmla="*/ 44 w 44"/>
                  <a:gd name="T1" fmla="*/ 15 h 35"/>
                  <a:gd name="T2" fmla="*/ 39 w 44"/>
                  <a:gd name="T3" fmla="*/ 21 h 35"/>
                  <a:gd name="T4" fmla="*/ 30 w 44"/>
                  <a:gd name="T5" fmla="*/ 29 h 35"/>
                  <a:gd name="T6" fmla="*/ 7 w 44"/>
                  <a:gd name="T7" fmla="*/ 35 h 35"/>
                  <a:gd name="T8" fmla="*/ 0 w 44"/>
                  <a:gd name="T9" fmla="*/ 13 h 35"/>
                  <a:gd name="T10" fmla="*/ 20 w 44"/>
                  <a:gd name="T11" fmla="*/ 8 h 35"/>
                  <a:gd name="T12" fmla="*/ 23 w 44"/>
                  <a:gd name="T13" fmla="*/ 4 h 35"/>
                  <a:gd name="T14" fmla="*/ 25 w 44"/>
                  <a:gd name="T15" fmla="*/ 0 h 35"/>
                  <a:gd name="T16" fmla="*/ 44 w 44"/>
                  <a:gd name="T17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35">
                    <a:moveTo>
                      <a:pt x="44" y="15"/>
                    </a:moveTo>
                    <a:lnTo>
                      <a:pt x="39" y="21"/>
                    </a:lnTo>
                    <a:lnTo>
                      <a:pt x="30" y="29"/>
                    </a:lnTo>
                    <a:lnTo>
                      <a:pt x="7" y="35"/>
                    </a:lnTo>
                    <a:lnTo>
                      <a:pt x="0" y="13"/>
                    </a:lnTo>
                    <a:lnTo>
                      <a:pt x="20" y="8"/>
                    </a:lnTo>
                    <a:lnTo>
                      <a:pt x="23" y="4"/>
                    </a:lnTo>
                    <a:lnTo>
                      <a:pt x="25" y="0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42" name="Freeform 95">
                <a:extLst>
                  <a:ext uri="{FF2B5EF4-FFF2-40B4-BE49-F238E27FC236}">
                    <a16:creationId xmlns:a16="http://schemas.microsoft.com/office/drawing/2014/main" id="{E5CF12A0-1859-4442-AD66-E236A511A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2" y="10867"/>
                <a:ext cx="49" cy="44"/>
              </a:xfrm>
              <a:custGeom>
                <a:avLst/>
                <a:gdLst>
                  <a:gd name="T0" fmla="*/ 24 w 24"/>
                  <a:gd name="T1" fmla="*/ 8 h 15"/>
                  <a:gd name="T2" fmla="*/ 24 w 24"/>
                  <a:gd name="T3" fmla="*/ 13 h 15"/>
                  <a:gd name="T4" fmla="*/ 21 w 24"/>
                  <a:gd name="T5" fmla="*/ 15 h 15"/>
                  <a:gd name="T6" fmla="*/ 2 w 24"/>
                  <a:gd name="T7" fmla="*/ 0 h 15"/>
                  <a:gd name="T8" fmla="*/ 0 w 24"/>
                  <a:gd name="T9" fmla="*/ 6 h 15"/>
                  <a:gd name="T10" fmla="*/ 24 w 24"/>
                  <a:gd name="T1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5">
                    <a:moveTo>
                      <a:pt x="24" y="8"/>
                    </a:moveTo>
                    <a:lnTo>
                      <a:pt x="24" y="13"/>
                    </a:lnTo>
                    <a:lnTo>
                      <a:pt x="21" y="15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43" name="Freeform 96">
                <a:extLst>
                  <a:ext uri="{FF2B5EF4-FFF2-40B4-BE49-F238E27FC236}">
                    <a16:creationId xmlns:a16="http://schemas.microsoft.com/office/drawing/2014/main" id="{8AC6AD64-6A6F-0941-BB7F-9E3DD95E8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5" y="10906"/>
                <a:ext cx="150" cy="66"/>
              </a:xfrm>
              <a:custGeom>
                <a:avLst/>
                <a:gdLst>
                  <a:gd name="T0" fmla="*/ 73 w 73"/>
                  <a:gd name="T1" fmla="*/ 22 h 28"/>
                  <a:gd name="T2" fmla="*/ 46 w 73"/>
                  <a:gd name="T3" fmla="*/ 25 h 28"/>
                  <a:gd name="T4" fmla="*/ 4 w 73"/>
                  <a:gd name="T5" fmla="*/ 28 h 28"/>
                  <a:gd name="T6" fmla="*/ 0 w 73"/>
                  <a:gd name="T7" fmla="*/ 6 h 28"/>
                  <a:gd name="T8" fmla="*/ 42 w 73"/>
                  <a:gd name="T9" fmla="*/ 2 h 28"/>
                  <a:gd name="T10" fmla="*/ 69 w 73"/>
                  <a:gd name="T11" fmla="*/ 0 h 28"/>
                  <a:gd name="T12" fmla="*/ 73 w 73"/>
                  <a:gd name="T13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28">
                    <a:moveTo>
                      <a:pt x="73" y="22"/>
                    </a:moveTo>
                    <a:lnTo>
                      <a:pt x="46" y="25"/>
                    </a:lnTo>
                    <a:lnTo>
                      <a:pt x="4" y="28"/>
                    </a:lnTo>
                    <a:lnTo>
                      <a:pt x="0" y="6"/>
                    </a:lnTo>
                    <a:lnTo>
                      <a:pt x="42" y="2"/>
                    </a:lnTo>
                    <a:lnTo>
                      <a:pt x="69" y="0"/>
                    </a:lnTo>
                    <a:lnTo>
                      <a:pt x="73" y="2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44" name="Freeform 97">
                <a:extLst>
                  <a:ext uri="{FF2B5EF4-FFF2-40B4-BE49-F238E27FC236}">
                    <a16:creationId xmlns:a16="http://schemas.microsoft.com/office/drawing/2014/main" id="{660502B3-5DCF-2641-84CF-2620D246F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1" y="10906"/>
                <a:ext cx="44" cy="52"/>
              </a:xfrm>
              <a:custGeom>
                <a:avLst/>
                <a:gdLst>
                  <a:gd name="T0" fmla="*/ 7 w 10"/>
                  <a:gd name="T1" fmla="*/ 22 h 22"/>
                  <a:gd name="T2" fmla="*/ 10 w 10"/>
                  <a:gd name="T3" fmla="*/ 22 h 22"/>
                  <a:gd name="T4" fmla="*/ 5 w 10"/>
                  <a:gd name="T5" fmla="*/ 22 h 22"/>
                  <a:gd name="T6" fmla="*/ 1 w 10"/>
                  <a:gd name="T7" fmla="*/ 0 h 22"/>
                  <a:gd name="T8" fmla="*/ 0 w 10"/>
                  <a:gd name="T9" fmla="*/ 0 h 22"/>
                  <a:gd name="T10" fmla="*/ 7 w 10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2">
                    <a:moveTo>
                      <a:pt x="7" y="22"/>
                    </a:moveTo>
                    <a:lnTo>
                      <a:pt x="10" y="22"/>
                    </a:lnTo>
                    <a:lnTo>
                      <a:pt x="5" y="2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7" y="2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45" name="Freeform 98">
                <a:extLst>
                  <a:ext uri="{FF2B5EF4-FFF2-40B4-BE49-F238E27FC236}">
                    <a16:creationId xmlns:a16="http://schemas.microsoft.com/office/drawing/2014/main" id="{40ED869B-1F68-1D46-B790-59A10280F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19" y="10921"/>
                <a:ext cx="44" cy="56"/>
              </a:xfrm>
              <a:custGeom>
                <a:avLst/>
                <a:gdLst>
                  <a:gd name="T0" fmla="*/ 15 w 15"/>
                  <a:gd name="T1" fmla="*/ 22 h 24"/>
                  <a:gd name="T2" fmla="*/ 3 w 15"/>
                  <a:gd name="T3" fmla="*/ 24 h 24"/>
                  <a:gd name="T4" fmla="*/ 0 w 15"/>
                  <a:gd name="T5" fmla="*/ 1 h 24"/>
                  <a:gd name="T6" fmla="*/ 11 w 15"/>
                  <a:gd name="T7" fmla="*/ 0 h 24"/>
                  <a:gd name="T8" fmla="*/ 15 w 15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4">
                    <a:moveTo>
                      <a:pt x="15" y="22"/>
                    </a:moveTo>
                    <a:lnTo>
                      <a:pt x="3" y="24"/>
                    </a:lnTo>
                    <a:lnTo>
                      <a:pt x="0" y="1"/>
                    </a:lnTo>
                    <a:lnTo>
                      <a:pt x="11" y="0"/>
                    </a:lnTo>
                    <a:lnTo>
                      <a:pt x="15" y="2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46" name="Freeform 99">
                <a:extLst>
                  <a:ext uri="{FF2B5EF4-FFF2-40B4-BE49-F238E27FC236}">
                    <a16:creationId xmlns:a16="http://schemas.microsoft.com/office/drawing/2014/main" id="{845BDB68-146C-5547-8D7E-AC4811B2CD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14" y="10513"/>
                <a:ext cx="44" cy="56"/>
              </a:xfrm>
              <a:custGeom>
                <a:avLst/>
                <a:gdLst>
                  <a:gd name="T0" fmla="*/ 13 w 13"/>
                  <a:gd name="T1" fmla="*/ 0 h 24"/>
                  <a:gd name="T2" fmla="*/ 2 w 13"/>
                  <a:gd name="T3" fmla="*/ 0 h 24"/>
                  <a:gd name="T4" fmla="*/ 0 w 13"/>
                  <a:gd name="T5" fmla="*/ 24 h 24"/>
                  <a:gd name="T6" fmla="*/ 12 w 13"/>
                  <a:gd name="T7" fmla="*/ 24 h 24"/>
                  <a:gd name="T8" fmla="*/ 13 w 13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4">
                    <a:moveTo>
                      <a:pt x="13" y="0"/>
                    </a:moveTo>
                    <a:lnTo>
                      <a:pt x="2" y="0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47" name="Freeform 100">
                <a:extLst>
                  <a:ext uri="{FF2B5EF4-FFF2-40B4-BE49-F238E27FC236}">
                    <a16:creationId xmlns:a16="http://schemas.microsoft.com/office/drawing/2014/main" id="{DB2B8BD8-AE9C-5042-90C3-99E7B003A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03" y="8942"/>
                <a:ext cx="150" cy="574"/>
              </a:xfrm>
              <a:custGeom>
                <a:avLst/>
                <a:gdLst>
                  <a:gd name="T0" fmla="*/ 71 w 71"/>
                  <a:gd name="T1" fmla="*/ 0 h 245"/>
                  <a:gd name="T2" fmla="*/ 71 w 71"/>
                  <a:gd name="T3" fmla="*/ 37 h 245"/>
                  <a:gd name="T4" fmla="*/ 69 w 71"/>
                  <a:gd name="T5" fmla="*/ 63 h 245"/>
                  <a:gd name="T6" fmla="*/ 62 w 71"/>
                  <a:gd name="T7" fmla="*/ 92 h 245"/>
                  <a:gd name="T8" fmla="*/ 47 w 71"/>
                  <a:gd name="T9" fmla="*/ 162 h 245"/>
                  <a:gd name="T10" fmla="*/ 23 w 71"/>
                  <a:gd name="T11" fmla="*/ 245 h 245"/>
                  <a:gd name="T12" fmla="*/ 0 w 71"/>
                  <a:gd name="T13" fmla="*/ 237 h 245"/>
                  <a:gd name="T14" fmla="*/ 24 w 71"/>
                  <a:gd name="T15" fmla="*/ 156 h 245"/>
                  <a:gd name="T16" fmla="*/ 38 w 71"/>
                  <a:gd name="T17" fmla="*/ 88 h 245"/>
                  <a:gd name="T18" fmla="*/ 44 w 71"/>
                  <a:gd name="T19" fmla="*/ 61 h 245"/>
                  <a:gd name="T20" fmla="*/ 47 w 71"/>
                  <a:gd name="T21" fmla="*/ 36 h 245"/>
                  <a:gd name="T22" fmla="*/ 47 w 71"/>
                  <a:gd name="T23" fmla="*/ 0 h 245"/>
                  <a:gd name="T24" fmla="*/ 71 w 71"/>
                  <a:gd name="T25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245">
                    <a:moveTo>
                      <a:pt x="71" y="0"/>
                    </a:moveTo>
                    <a:lnTo>
                      <a:pt x="71" y="37"/>
                    </a:lnTo>
                    <a:lnTo>
                      <a:pt x="69" y="63"/>
                    </a:lnTo>
                    <a:lnTo>
                      <a:pt x="62" y="92"/>
                    </a:lnTo>
                    <a:lnTo>
                      <a:pt x="47" y="162"/>
                    </a:lnTo>
                    <a:lnTo>
                      <a:pt x="23" y="245"/>
                    </a:lnTo>
                    <a:lnTo>
                      <a:pt x="0" y="237"/>
                    </a:lnTo>
                    <a:lnTo>
                      <a:pt x="24" y="156"/>
                    </a:lnTo>
                    <a:lnTo>
                      <a:pt x="38" y="88"/>
                    </a:lnTo>
                    <a:lnTo>
                      <a:pt x="44" y="61"/>
                    </a:lnTo>
                    <a:lnTo>
                      <a:pt x="47" y="36"/>
                    </a:lnTo>
                    <a:lnTo>
                      <a:pt x="47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48" name="Freeform 101">
                <a:extLst>
                  <a:ext uri="{FF2B5EF4-FFF2-40B4-BE49-F238E27FC236}">
                    <a16:creationId xmlns:a16="http://schemas.microsoft.com/office/drawing/2014/main" id="{041E1476-7D17-8D47-9CA8-46E2C7DE0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95" y="9497"/>
                <a:ext cx="58" cy="45"/>
              </a:xfrm>
              <a:custGeom>
                <a:avLst/>
                <a:gdLst>
                  <a:gd name="T0" fmla="*/ 27 w 27"/>
                  <a:gd name="T1" fmla="*/ 8 h 19"/>
                  <a:gd name="T2" fmla="*/ 23 w 27"/>
                  <a:gd name="T3" fmla="*/ 19 h 19"/>
                  <a:gd name="T4" fmla="*/ 0 w 27"/>
                  <a:gd name="T5" fmla="*/ 11 h 19"/>
                  <a:gd name="T6" fmla="*/ 4 w 27"/>
                  <a:gd name="T7" fmla="*/ 0 h 19"/>
                  <a:gd name="T8" fmla="*/ 27 w 27"/>
                  <a:gd name="T9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8"/>
                    </a:moveTo>
                    <a:lnTo>
                      <a:pt x="23" y="19"/>
                    </a:lnTo>
                    <a:lnTo>
                      <a:pt x="0" y="11"/>
                    </a:lnTo>
                    <a:lnTo>
                      <a:pt x="4" y="0"/>
                    </a:ln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49" name="Rectangle 102">
                <a:extLst>
                  <a:ext uri="{FF2B5EF4-FFF2-40B4-BE49-F238E27FC236}">
                    <a16:creationId xmlns:a16="http://schemas.microsoft.com/office/drawing/2014/main" id="{80E73141-03BB-5940-A099-0D5AFE151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03" y="8899"/>
                <a:ext cx="50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50" name="Freeform 103">
                <a:extLst>
                  <a:ext uri="{FF2B5EF4-FFF2-40B4-BE49-F238E27FC236}">
                    <a16:creationId xmlns:a16="http://schemas.microsoft.com/office/drawing/2014/main" id="{BA7CCFF1-7BD3-1846-A3D5-87FAB6D52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3" y="6873"/>
                <a:ext cx="441" cy="515"/>
              </a:xfrm>
              <a:custGeom>
                <a:avLst/>
                <a:gdLst>
                  <a:gd name="T0" fmla="*/ 211 w 211"/>
                  <a:gd name="T1" fmla="*/ 16 h 220"/>
                  <a:gd name="T2" fmla="*/ 86 w 211"/>
                  <a:gd name="T3" fmla="*/ 146 h 220"/>
                  <a:gd name="T4" fmla="*/ 18 w 211"/>
                  <a:gd name="T5" fmla="*/ 220 h 220"/>
                  <a:gd name="T6" fmla="*/ 0 w 211"/>
                  <a:gd name="T7" fmla="*/ 203 h 220"/>
                  <a:gd name="T8" fmla="*/ 68 w 211"/>
                  <a:gd name="T9" fmla="*/ 130 h 220"/>
                  <a:gd name="T10" fmla="*/ 193 w 211"/>
                  <a:gd name="T11" fmla="*/ 0 h 220"/>
                  <a:gd name="T12" fmla="*/ 211 w 211"/>
                  <a:gd name="T13" fmla="*/ 16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220">
                    <a:moveTo>
                      <a:pt x="211" y="16"/>
                    </a:moveTo>
                    <a:lnTo>
                      <a:pt x="86" y="146"/>
                    </a:lnTo>
                    <a:lnTo>
                      <a:pt x="18" y="220"/>
                    </a:lnTo>
                    <a:lnTo>
                      <a:pt x="0" y="203"/>
                    </a:lnTo>
                    <a:lnTo>
                      <a:pt x="68" y="130"/>
                    </a:lnTo>
                    <a:lnTo>
                      <a:pt x="193" y="0"/>
                    </a:lnTo>
                    <a:lnTo>
                      <a:pt x="211" y="1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51" name="Freeform 104">
                <a:extLst>
                  <a:ext uri="{FF2B5EF4-FFF2-40B4-BE49-F238E27FC236}">
                    <a16:creationId xmlns:a16="http://schemas.microsoft.com/office/drawing/2014/main" id="{7AFBA0AA-7115-DD41-96BD-ED3D7175F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0" y="7352"/>
                <a:ext cx="204" cy="448"/>
              </a:xfrm>
              <a:custGeom>
                <a:avLst/>
                <a:gdLst>
                  <a:gd name="T0" fmla="*/ 97 w 97"/>
                  <a:gd name="T1" fmla="*/ 12 h 191"/>
                  <a:gd name="T2" fmla="*/ 89 w 97"/>
                  <a:gd name="T3" fmla="*/ 25 h 191"/>
                  <a:gd name="T4" fmla="*/ 80 w 97"/>
                  <a:gd name="T5" fmla="*/ 38 h 191"/>
                  <a:gd name="T6" fmla="*/ 63 w 97"/>
                  <a:gd name="T7" fmla="*/ 76 h 191"/>
                  <a:gd name="T8" fmla="*/ 44 w 97"/>
                  <a:gd name="T9" fmla="*/ 127 h 191"/>
                  <a:gd name="T10" fmla="*/ 23 w 97"/>
                  <a:gd name="T11" fmla="*/ 191 h 191"/>
                  <a:gd name="T12" fmla="*/ 0 w 97"/>
                  <a:gd name="T13" fmla="*/ 183 h 191"/>
                  <a:gd name="T14" fmla="*/ 21 w 97"/>
                  <a:gd name="T15" fmla="*/ 120 h 191"/>
                  <a:gd name="T16" fmla="*/ 40 w 97"/>
                  <a:gd name="T17" fmla="*/ 68 h 191"/>
                  <a:gd name="T18" fmla="*/ 58 w 97"/>
                  <a:gd name="T19" fmla="*/ 28 h 191"/>
                  <a:gd name="T20" fmla="*/ 68 w 97"/>
                  <a:gd name="T21" fmla="*/ 12 h 191"/>
                  <a:gd name="T22" fmla="*/ 76 w 97"/>
                  <a:gd name="T23" fmla="*/ 0 h 191"/>
                  <a:gd name="T24" fmla="*/ 97 w 97"/>
                  <a:gd name="T25" fmla="*/ 1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191">
                    <a:moveTo>
                      <a:pt x="97" y="12"/>
                    </a:moveTo>
                    <a:lnTo>
                      <a:pt x="89" y="25"/>
                    </a:lnTo>
                    <a:lnTo>
                      <a:pt x="80" y="38"/>
                    </a:lnTo>
                    <a:lnTo>
                      <a:pt x="63" y="76"/>
                    </a:lnTo>
                    <a:lnTo>
                      <a:pt x="44" y="127"/>
                    </a:lnTo>
                    <a:lnTo>
                      <a:pt x="23" y="191"/>
                    </a:lnTo>
                    <a:lnTo>
                      <a:pt x="0" y="183"/>
                    </a:lnTo>
                    <a:lnTo>
                      <a:pt x="21" y="120"/>
                    </a:lnTo>
                    <a:lnTo>
                      <a:pt x="40" y="68"/>
                    </a:lnTo>
                    <a:lnTo>
                      <a:pt x="58" y="28"/>
                    </a:lnTo>
                    <a:lnTo>
                      <a:pt x="68" y="12"/>
                    </a:lnTo>
                    <a:lnTo>
                      <a:pt x="76" y="0"/>
                    </a:lnTo>
                    <a:lnTo>
                      <a:pt x="97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52" name="Freeform 105">
                <a:extLst>
                  <a:ext uri="{FF2B5EF4-FFF2-40B4-BE49-F238E27FC236}">
                    <a16:creationId xmlns:a16="http://schemas.microsoft.com/office/drawing/2014/main" id="{E709C127-EF9C-C54C-A436-F8DE6D33A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3" y="7344"/>
                <a:ext cx="44" cy="44"/>
              </a:xfrm>
              <a:custGeom>
                <a:avLst/>
                <a:gdLst>
                  <a:gd name="T0" fmla="*/ 1 w 21"/>
                  <a:gd name="T1" fmla="*/ 0 h 17"/>
                  <a:gd name="T2" fmla="*/ 0 w 21"/>
                  <a:gd name="T3" fmla="*/ 2 h 17"/>
                  <a:gd name="T4" fmla="*/ 21 w 21"/>
                  <a:gd name="T5" fmla="*/ 14 h 17"/>
                  <a:gd name="T6" fmla="*/ 19 w 21"/>
                  <a:gd name="T7" fmla="*/ 17 h 17"/>
                  <a:gd name="T8" fmla="*/ 1 w 21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7">
                    <a:moveTo>
                      <a:pt x="1" y="0"/>
                    </a:moveTo>
                    <a:lnTo>
                      <a:pt x="0" y="2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53" name="Freeform 106">
                <a:extLst>
                  <a:ext uri="{FF2B5EF4-FFF2-40B4-BE49-F238E27FC236}">
                    <a16:creationId xmlns:a16="http://schemas.microsoft.com/office/drawing/2014/main" id="{3F882F6C-68E9-C34D-812F-662C16319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61" y="7781"/>
                <a:ext cx="158" cy="466"/>
              </a:xfrm>
              <a:custGeom>
                <a:avLst/>
                <a:gdLst>
                  <a:gd name="T0" fmla="*/ 76 w 76"/>
                  <a:gd name="T1" fmla="*/ 8 h 199"/>
                  <a:gd name="T2" fmla="*/ 41 w 76"/>
                  <a:gd name="T3" fmla="*/ 125 h 199"/>
                  <a:gd name="T4" fmla="*/ 23 w 76"/>
                  <a:gd name="T5" fmla="*/ 199 h 199"/>
                  <a:gd name="T6" fmla="*/ 0 w 76"/>
                  <a:gd name="T7" fmla="*/ 192 h 199"/>
                  <a:gd name="T8" fmla="*/ 18 w 76"/>
                  <a:gd name="T9" fmla="*/ 118 h 199"/>
                  <a:gd name="T10" fmla="*/ 53 w 76"/>
                  <a:gd name="T11" fmla="*/ 0 h 199"/>
                  <a:gd name="T12" fmla="*/ 76 w 76"/>
                  <a:gd name="T13" fmla="*/ 8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99">
                    <a:moveTo>
                      <a:pt x="76" y="8"/>
                    </a:moveTo>
                    <a:lnTo>
                      <a:pt x="41" y="125"/>
                    </a:lnTo>
                    <a:lnTo>
                      <a:pt x="23" y="199"/>
                    </a:lnTo>
                    <a:lnTo>
                      <a:pt x="0" y="192"/>
                    </a:lnTo>
                    <a:lnTo>
                      <a:pt x="18" y="118"/>
                    </a:lnTo>
                    <a:lnTo>
                      <a:pt x="53" y="0"/>
                    </a:lnTo>
                    <a:lnTo>
                      <a:pt x="76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54" name="Freeform 107">
                <a:extLst>
                  <a:ext uri="{FF2B5EF4-FFF2-40B4-BE49-F238E27FC236}">
                    <a16:creationId xmlns:a16="http://schemas.microsoft.com/office/drawing/2014/main" id="{FCB1CCBB-A728-1D4A-8EFE-59D411872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0" y="7756"/>
                <a:ext cx="50" cy="44"/>
              </a:xfrm>
              <a:custGeom>
                <a:avLst/>
                <a:gdLst>
                  <a:gd name="T0" fmla="*/ 0 w 23"/>
                  <a:gd name="T1" fmla="*/ 0 h 8"/>
                  <a:gd name="T2" fmla="*/ 23 w 23"/>
                  <a:gd name="T3" fmla="*/ 8 h 8"/>
                  <a:gd name="T4" fmla="*/ 0 w 23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">
                    <a:moveTo>
                      <a:pt x="0" y="0"/>
                    </a:moveTo>
                    <a:lnTo>
                      <a:pt x="2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55" name="Freeform 108">
                <a:extLst>
                  <a:ext uri="{FF2B5EF4-FFF2-40B4-BE49-F238E27FC236}">
                    <a16:creationId xmlns:a16="http://schemas.microsoft.com/office/drawing/2014/main" id="{565BF138-661A-AD44-8CCF-C4B323B07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3" y="8236"/>
                <a:ext cx="88" cy="316"/>
              </a:xfrm>
              <a:custGeom>
                <a:avLst/>
                <a:gdLst>
                  <a:gd name="T0" fmla="*/ 28 w 43"/>
                  <a:gd name="T1" fmla="*/ 3 h 135"/>
                  <a:gd name="T2" fmla="*/ 24 w 43"/>
                  <a:gd name="T3" fmla="*/ 28 h 135"/>
                  <a:gd name="T4" fmla="*/ 27 w 43"/>
                  <a:gd name="T5" fmla="*/ 58 h 135"/>
                  <a:gd name="T6" fmla="*/ 32 w 43"/>
                  <a:gd name="T7" fmla="*/ 92 h 135"/>
                  <a:gd name="T8" fmla="*/ 43 w 43"/>
                  <a:gd name="T9" fmla="*/ 128 h 135"/>
                  <a:gd name="T10" fmla="*/ 20 w 43"/>
                  <a:gd name="T11" fmla="*/ 135 h 135"/>
                  <a:gd name="T12" fmla="*/ 8 w 43"/>
                  <a:gd name="T13" fmla="*/ 95 h 135"/>
                  <a:gd name="T14" fmla="*/ 3 w 43"/>
                  <a:gd name="T15" fmla="*/ 60 h 135"/>
                  <a:gd name="T16" fmla="*/ 0 w 43"/>
                  <a:gd name="T17" fmla="*/ 28 h 135"/>
                  <a:gd name="T18" fmla="*/ 4 w 43"/>
                  <a:gd name="T19" fmla="*/ 0 h 135"/>
                  <a:gd name="T20" fmla="*/ 28 w 43"/>
                  <a:gd name="T21" fmla="*/ 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135">
                    <a:moveTo>
                      <a:pt x="28" y="3"/>
                    </a:moveTo>
                    <a:lnTo>
                      <a:pt x="24" y="28"/>
                    </a:lnTo>
                    <a:lnTo>
                      <a:pt x="27" y="58"/>
                    </a:lnTo>
                    <a:lnTo>
                      <a:pt x="32" y="92"/>
                    </a:lnTo>
                    <a:lnTo>
                      <a:pt x="43" y="128"/>
                    </a:lnTo>
                    <a:lnTo>
                      <a:pt x="20" y="135"/>
                    </a:lnTo>
                    <a:lnTo>
                      <a:pt x="8" y="95"/>
                    </a:lnTo>
                    <a:lnTo>
                      <a:pt x="3" y="60"/>
                    </a:lnTo>
                    <a:lnTo>
                      <a:pt x="0" y="28"/>
                    </a:lnTo>
                    <a:lnTo>
                      <a:pt x="4" y="0"/>
                    </a:lnTo>
                    <a:lnTo>
                      <a:pt x="28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56" name="Freeform 109">
                <a:extLst>
                  <a:ext uri="{FF2B5EF4-FFF2-40B4-BE49-F238E27FC236}">
                    <a16:creationId xmlns:a16="http://schemas.microsoft.com/office/drawing/2014/main" id="{54EF7033-9FE1-AA43-B89E-3498DD6ED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7" y="8203"/>
                <a:ext cx="54" cy="44"/>
              </a:xfrm>
              <a:custGeom>
                <a:avLst/>
                <a:gdLst>
                  <a:gd name="T0" fmla="*/ 1 w 24"/>
                  <a:gd name="T1" fmla="*/ 0 h 7"/>
                  <a:gd name="T2" fmla="*/ 0 w 24"/>
                  <a:gd name="T3" fmla="*/ 6 h 7"/>
                  <a:gd name="T4" fmla="*/ 0 w 24"/>
                  <a:gd name="T5" fmla="*/ 2 h 7"/>
                  <a:gd name="T6" fmla="*/ 24 w 24"/>
                  <a:gd name="T7" fmla="*/ 5 h 7"/>
                  <a:gd name="T8" fmla="*/ 24 w 24"/>
                  <a:gd name="T9" fmla="*/ 7 h 7"/>
                  <a:gd name="T10" fmla="*/ 1 w 2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7">
                    <a:moveTo>
                      <a:pt x="1" y="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24" y="5"/>
                    </a:lnTo>
                    <a:lnTo>
                      <a:pt x="24" y="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57" name="Freeform 110">
                <a:extLst>
                  <a:ext uri="{FF2B5EF4-FFF2-40B4-BE49-F238E27FC236}">
                    <a16:creationId xmlns:a16="http://schemas.microsoft.com/office/drawing/2014/main" id="{18198365-BA86-334D-903C-3E9734DE0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95" y="8535"/>
                <a:ext cx="113" cy="251"/>
              </a:xfrm>
              <a:custGeom>
                <a:avLst/>
                <a:gdLst>
                  <a:gd name="T0" fmla="*/ 23 w 55"/>
                  <a:gd name="T1" fmla="*/ 0 h 107"/>
                  <a:gd name="T2" fmla="*/ 55 w 55"/>
                  <a:gd name="T3" fmla="*/ 100 h 107"/>
                  <a:gd name="T4" fmla="*/ 32 w 55"/>
                  <a:gd name="T5" fmla="*/ 107 h 107"/>
                  <a:gd name="T6" fmla="*/ 0 w 55"/>
                  <a:gd name="T7" fmla="*/ 7 h 107"/>
                  <a:gd name="T8" fmla="*/ 23 w 55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7">
                    <a:moveTo>
                      <a:pt x="23" y="0"/>
                    </a:moveTo>
                    <a:lnTo>
                      <a:pt x="55" y="100"/>
                    </a:lnTo>
                    <a:lnTo>
                      <a:pt x="32" y="107"/>
                    </a:ln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58" name="Freeform 111">
                <a:extLst>
                  <a:ext uri="{FF2B5EF4-FFF2-40B4-BE49-F238E27FC236}">
                    <a16:creationId xmlns:a16="http://schemas.microsoft.com/office/drawing/2014/main" id="{31185ACE-9F5E-6049-B7A6-6223B672E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95" y="8508"/>
                <a:ext cx="46" cy="44"/>
              </a:xfrm>
              <a:custGeom>
                <a:avLst/>
                <a:gdLst>
                  <a:gd name="T0" fmla="*/ 0 w 23"/>
                  <a:gd name="T1" fmla="*/ 7 h 7"/>
                  <a:gd name="T2" fmla="*/ 23 w 23"/>
                  <a:gd name="T3" fmla="*/ 0 h 7"/>
                  <a:gd name="T4" fmla="*/ 0 w 23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7">
                    <a:moveTo>
                      <a:pt x="0" y="7"/>
                    </a:moveTo>
                    <a:lnTo>
                      <a:pt x="23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59" name="Freeform 112">
                <a:extLst>
                  <a:ext uri="{FF2B5EF4-FFF2-40B4-BE49-F238E27FC236}">
                    <a16:creationId xmlns:a16="http://schemas.microsoft.com/office/drawing/2014/main" id="{438C662D-8706-2544-A686-052991245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2" y="8769"/>
                <a:ext cx="54" cy="45"/>
              </a:xfrm>
              <a:custGeom>
                <a:avLst/>
                <a:gdLst>
                  <a:gd name="T0" fmla="*/ 23 w 27"/>
                  <a:gd name="T1" fmla="*/ 0 h 19"/>
                  <a:gd name="T2" fmla="*/ 27 w 27"/>
                  <a:gd name="T3" fmla="*/ 11 h 19"/>
                  <a:gd name="T4" fmla="*/ 4 w 27"/>
                  <a:gd name="T5" fmla="*/ 19 h 19"/>
                  <a:gd name="T6" fmla="*/ 0 w 27"/>
                  <a:gd name="T7" fmla="*/ 7 h 19"/>
                  <a:gd name="T8" fmla="*/ 23 w 2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3" y="0"/>
                    </a:moveTo>
                    <a:lnTo>
                      <a:pt x="27" y="11"/>
                    </a:lnTo>
                    <a:lnTo>
                      <a:pt x="4" y="19"/>
                    </a:ln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60" name="Freeform 113">
                <a:extLst>
                  <a:ext uri="{FF2B5EF4-FFF2-40B4-BE49-F238E27FC236}">
                    <a16:creationId xmlns:a16="http://schemas.microsoft.com/office/drawing/2014/main" id="{6C0182AB-3843-C94C-BD3D-5066F329A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38" y="6853"/>
                <a:ext cx="50" cy="58"/>
              </a:xfrm>
              <a:custGeom>
                <a:avLst/>
                <a:gdLst>
                  <a:gd name="T0" fmla="*/ 18 w 26"/>
                  <a:gd name="T1" fmla="*/ 25 h 25"/>
                  <a:gd name="T2" fmla="*/ 26 w 26"/>
                  <a:gd name="T3" fmla="*/ 16 h 25"/>
                  <a:gd name="T4" fmla="*/ 8 w 26"/>
                  <a:gd name="T5" fmla="*/ 0 h 25"/>
                  <a:gd name="T6" fmla="*/ 0 w 26"/>
                  <a:gd name="T7" fmla="*/ 9 h 25"/>
                  <a:gd name="T8" fmla="*/ 18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18" y="25"/>
                    </a:moveTo>
                    <a:lnTo>
                      <a:pt x="26" y="16"/>
                    </a:lnTo>
                    <a:lnTo>
                      <a:pt x="8" y="0"/>
                    </a:lnTo>
                    <a:lnTo>
                      <a:pt x="0" y="9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61" name="Freeform 114">
                <a:extLst>
                  <a:ext uri="{FF2B5EF4-FFF2-40B4-BE49-F238E27FC236}">
                    <a16:creationId xmlns:a16="http://schemas.microsoft.com/office/drawing/2014/main" id="{7EB36E98-1183-8D45-8BEA-B1CC89A09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3" y="7409"/>
                <a:ext cx="50" cy="2568"/>
              </a:xfrm>
              <a:custGeom>
                <a:avLst/>
                <a:gdLst>
                  <a:gd name="T0" fmla="*/ 26 w 26"/>
                  <a:gd name="T1" fmla="*/ 0 h 1096"/>
                  <a:gd name="T2" fmla="*/ 2 w 26"/>
                  <a:gd name="T3" fmla="*/ 0 h 1096"/>
                  <a:gd name="T4" fmla="*/ 0 w 26"/>
                  <a:gd name="T5" fmla="*/ 547 h 1096"/>
                  <a:gd name="T6" fmla="*/ 0 w 26"/>
                  <a:gd name="T7" fmla="*/ 1096 h 1096"/>
                  <a:gd name="T8" fmla="*/ 25 w 26"/>
                  <a:gd name="T9" fmla="*/ 1096 h 1096"/>
                  <a:gd name="T10" fmla="*/ 25 w 26"/>
                  <a:gd name="T11" fmla="*/ 547 h 1096"/>
                  <a:gd name="T12" fmla="*/ 26 w 26"/>
                  <a:gd name="T13" fmla="*/ 0 h 1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1096">
                    <a:moveTo>
                      <a:pt x="26" y="0"/>
                    </a:moveTo>
                    <a:lnTo>
                      <a:pt x="2" y="0"/>
                    </a:lnTo>
                    <a:lnTo>
                      <a:pt x="0" y="547"/>
                    </a:lnTo>
                    <a:lnTo>
                      <a:pt x="0" y="1096"/>
                    </a:lnTo>
                    <a:lnTo>
                      <a:pt x="25" y="1096"/>
                    </a:lnTo>
                    <a:lnTo>
                      <a:pt x="25" y="54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62" name="Freeform 115">
                <a:extLst>
                  <a:ext uri="{FF2B5EF4-FFF2-40B4-BE49-F238E27FC236}">
                    <a16:creationId xmlns:a16="http://schemas.microsoft.com/office/drawing/2014/main" id="{F946A93F-3898-8442-ACE8-10667D733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17" y="9974"/>
                <a:ext cx="96" cy="593"/>
              </a:xfrm>
              <a:custGeom>
                <a:avLst/>
                <a:gdLst>
                  <a:gd name="T0" fmla="*/ 45 w 45"/>
                  <a:gd name="T1" fmla="*/ 1 h 253"/>
                  <a:gd name="T2" fmla="*/ 20 w 45"/>
                  <a:gd name="T3" fmla="*/ 0 h 253"/>
                  <a:gd name="T4" fmla="*/ 0 w 45"/>
                  <a:gd name="T5" fmla="*/ 251 h 253"/>
                  <a:gd name="T6" fmla="*/ 24 w 45"/>
                  <a:gd name="T7" fmla="*/ 253 h 253"/>
                  <a:gd name="T8" fmla="*/ 45 w 45"/>
                  <a:gd name="T9" fmla="*/ 1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53">
                    <a:moveTo>
                      <a:pt x="45" y="1"/>
                    </a:moveTo>
                    <a:lnTo>
                      <a:pt x="20" y="0"/>
                    </a:lnTo>
                    <a:lnTo>
                      <a:pt x="0" y="251"/>
                    </a:lnTo>
                    <a:lnTo>
                      <a:pt x="24" y="253"/>
                    </a:lnTo>
                    <a:lnTo>
                      <a:pt x="45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63" name="Freeform 116">
                <a:extLst>
                  <a:ext uri="{FF2B5EF4-FFF2-40B4-BE49-F238E27FC236}">
                    <a16:creationId xmlns:a16="http://schemas.microsoft.com/office/drawing/2014/main" id="{BBDEFA07-86C2-5F40-B851-18F9F02A7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3" y="9933"/>
                <a:ext cx="50" cy="44"/>
              </a:xfrm>
              <a:custGeom>
                <a:avLst/>
                <a:gdLst>
                  <a:gd name="T0" fmla="*/ 25 w 25"/>
                  <a:gd name="T1" fmla="*/ 1 h 1"/>
                  <a:gd name="T2" fmla="*/ 0 w 25"/>
                  <a:gd name="T3" fmla="*/ 0 h 1"/>
                  <a:gd name="T4" fmla="*/ 0 w 25"/>
                  <a:gd name="T5" fmla="*/ 1 h 1"/>
                  <a:gd name="T6" fmla="*/ 25 w 25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">
                    <a:moveTo>
                      <a:pt x="25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64" name="Freeform 117">
                <a:extLst>
                  <a:ext uri="{FF2B5EF4-FFF2-40B4-BE49-F238E27FC236}">
                    <a16:creationId xmlns:a16="http://schemas.microsoft.com/office/drawing/2014/main" id="{C1F05BDB-3B5E-E24F-8DEB-219058D51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5" y="10560"/>
                <a:ext cx="117" cy="295"/>
              </a:xfrm>
              <a:custGeom>
                <a:avLst/>
                <a:gdLst>
                  <a:gd name="T0" fmla="*/ 56 w 56"/>
                  <a:gd name="T1" fmla="*/ 6 h 126"/>
                  <a:gd name="T2" fmla="*/ 33 w 56"/>
                  <a:gd name="T3" fmla="*/ 0 h 126"/>
                  <a:gd name="T4" fmla="*/ 0 w 56"/>
                  <a:gd name="T5" fmla="*/ 120 h 126"/>
                  <a:gd name="T6" fmla="*/ 23 w 56"/>
                  <a:gd name="T7" fmla="*/ 126 h 126"/>
                  <a:gd name="T8" fmla="*/ 56 w 56"/>
                  <a:gd name="T9" fmla="*/ 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26">
                    <a:moveTo>
                      <a:pt x="56" y="6"/>
                    </a:moveTo>
                    <a:lnTo>
                      <a:pt x="33" y="0"/>
                    </a:lnTo>
                    <a:lnTo>
                      <a:pt x="0" y="120"/>
                    </a:lnTo>
                    <a:lnTo>
                      <a:pt x="23" y="126"/>
                    </a:lnTo>
                    <a:lnTo>
                      <a:pt x="56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65" name="Freeform 118">
                <a:extLst>
                  <a:ext uri="{FF2B5EF4-FFF2-40B4-BE49-F238E27FC236}">
                    <a16:creationId xmlns:a16="http://schemas.microsoft.com/office/drawing/2014/main" id="{DD7D37C6-99AE-F943-8BDC-9E5814A24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17" y="10535"/>
                <a:ext cx="55" cy="44"/>
              </a:xfrm>
              <a:custGeom>
                <a:avLst/>
                <a:gdLst>
                  <a:gd name="T0" fmla="*/ 24 w 24"/>
                  <a:gd name="T1" fmla="*/ 3 h 8"/>
                  <a:gd name="T2" fmla="*/ 24 w 24"/>
                  <a:gd name="T3" fmla="*/ 8 h 8"/>
                  <a:gd name="T4" fmla="*/ 24 w 24"/>
                  <a:gd name="T5" fmla="*/ 6 h 8"/>
                  <a:gd name="T6" fmla="*/ 1 w 24"/>
                  <a:gd name="T7" fmla="*/ 0 h 8"/>
                  <a:gd name="T8" fmla="*/ 0 w 24"/>
                  <a:gd name="T9" fmla="*/ 1 h 8"/>
                  <a:gd name="T10" fmla="*/ 24 w 24"/>
                  <a:gd name="T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8">
                    <a:moveTo>
                      <a:pt x="24" y="3"/>
                    </a:moveTo>
                    <a:lnTo>
                      <a:pt x="24" y="8"/>
                    </a:lnTo>
                    <a:lnTo>
                      <a:pt x="24" y="6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66" name="Freeform 119">
                <a:extLst>
                  <a:ext uri="{FF2B5EF4-FFF2-40B4-BE49-F238E27FC236}">
                    <a16:creationId xmlns:a16="http://schemas.microsoft.com/office/drawing/2014/main" id="{2409BA7A-4116-3C49-BDD8-0CBAD8EE2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9" y="10842"/>
                <a:ext cx="92" cy="687"/>
              </a:xfrm>
              <a:custGeom>
                <a:avLst/>
                <a:gdLst>
                  <a:gd name="T0" fmla="*/ 45 w 45"/>
                  <a:gd name="T1" fmla="*/ 2 h 293"/>
                  <a:gd name="T2" fmla="*/ 21 w 45"/>
                  <a:gd name="T3" fmla="*/ 0 h 293"/>
                  <a:gd name="T4" fmla="*/ 0 w 45"/>
                  <a:gd name="T5" fmla="*/ 292 h 293"/>
                  <a:gd name="T6" fmla="*/ 25 w 45"/>
                  <a:gd name="T7" fmla="*/ 293 h 293"/>
                  <a:gd name="T8" fmla="*/ 45 w 45"/>
                  <a:gd name="T9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293">
                    <a:moveTo>
                      <a:pt x="45" y="2"/>
                    </a:moveTo>
                    <a:lnTo>
                      <a:pt x="21" y="0"/>
                    </a:lnTo>
                    <a:lnTo>
                      <a:pt x="0" y="292"/>
                    </a:lnTo>
                    <a:lnTo>
                      <a:pt x="25" y="293"/>
                    </a:lnTo>
                    <a:lnTo>
                      <a:pt x="45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67" name="Freeform 120">
                <a:extLst>
                  <a:ext uri="{FF2B5EF4-FFF2-40B4-BE49-F238E27FC236}">
                    <a16:creationId xmlns:a16="http://schemas.microsoft.com/office/drawing/2014/main" id="{B29C158E-63F8-AF4C-AE90-AADD482B3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0" y="10811"/>
                <a:ext cx="51" cy="44"/>
              </a:xfrm>
              <a:custGeom>
                <a:avLst/>
                <a:gdLst>
                  <a:gd name="T0" fmla="*/ 1 w 24"/>
                  <a:gd name="T1" fmla="*/ 0 h 6"/>
                  <a:gd name="T2" fmla="*/ 0 w 24"/>
                  <a:gd name="T3" fmla="*/ 1 h 6"/>
                  <a:gd name="T4" fmla="*/ 24 w 24"/>
                  <a:gd name="T5" fmla="*/ 3 h 6"/>
                  <a:gd name="T6" fmla="*/ 24 w 24"/>
                  <a:gd name="T7" fmla="*/ 6 h 6"/>
                  <a:gd name="T8" fmla="*/ 1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1" y="0"/>
                    </a:moveTo>
                    <a:lnTo>
                      <a:pt x="0" y="1"/>
                    </a:lnTo>
                    <a:lnTo>
                      <a:pt x="24" y="3"/>
                    </a:lnTo>
                    <a:lnTo>
                      <a:pt x="24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68" name="Rectangle 121">
                <a:extLst>
                  <a:ext uri="{FF2B5EF4-FFF2-40B4-BE49-F238E27FC236}">
                    <a16:creationId xmlns:a16="http://schemas.microsoft.com/office/drawing/2014/main" id="{8E522044-A994-4745-ABA1-2449B83ED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09" y="11529"/>
                <a:ext cx="50" cy="353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69" name="Freeform 122">
                <a:extLst>
                  <a:ext uri="{FF2B5EF4-FFF2-40B4-BE49-F238E27FC236}">
                    <a16:creationId xmlns:a16="http://schemas.microsoft.com/office/drawing/2014/main" id="{99C9AF70-3899-F844-AC99-488282FFA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9" y="11485"/>
                <a:ext cx="50" cy="44"/>
              </a:xfrm>
              <a:custGeom>
                <a:avLst/>
                <a:gdLst>
                  <a:gd name="T0" fmla="*/ 0 w 26"/>
                  <a:gd name="T1" fmla="*/ 0 h 1"/>
                  <a:gd name="T2" fmla="*/ 2 w 26"/>
                  <a:gd name="T3" fmla="*/ 1 h 1"/>
                  <a:gd name="T4" fmla="*/ 26 w 26"/>
                  <a:gd name="T5" fmla="*/ 1 h 1"/>
                  <a:gd name="T6" fmla="*/ 25 w 26"/>
                  <a:gd name="T7" fmla="*/ 1 h 1"/>
                  <a:gd name="T8" fmla="*/ 0 w 26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">
                    <a:moveTo>
                      <a:pt x="0" y="0"/>
                    </a:moveTo>
                    <a:lnTo>
                      <a:pt x="2" y="1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70" name="Rectangle 123">
                <a:extLst>
                  <a:ext uri="{FF2B5EF4-FFF2-40B4-BE49-F238E27FC236}">
                    <a16:creationId xmlns:a16="http://schemas.microsoft.com/office/drawing/2014/main" id="{C9124B86-0FE7-5940-A01A-442EC3147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09" y="11882"/>
                <a:ext cx="50" cy="16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71" name="Freeform 124">
                <a:extLst>
                  <a:ext uri="{FF2B5EF4-FFF2-40B4-BE49-F238E27FC236}">
                    <a16:creationId xmlns:a16="http://schemas.microsoft.com/office/drawing/2014/main" id="{1AA64043-4501-544E-ACED-446A3C447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9" y="11841"/>
                <a:ext cx="50" cy="44"/>
              </a:xfrm>
              <a:custGeom>
                <a:avLst/>
                <a:gdLst>
                  <a:gd name="T0" fmla="*/ 24 w 24"/>
                  <a:gd name="T1" fmla="*/ 0 w 24"/>
                  <a:gd name="T2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72" name="Rectangle 125">
                <a:extLst>
                  <a:ext uri="{FF2B5EF4-FFF2-40B4-BE49-F238E27FC236}">
                    <a16:creationId xmlns:a16="http://schemas.microsoft.com/office/drawing/2014/main" id="{C4FE4CBC-903E-624C-9A2E-A9BB6003A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09" y="12046"/>
                <a:ext cx="50" cy="309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73" name="Freeform 126">
                <a:extLst>
                  <a:ext uri="{FF2B5EF4-FFF2-40B4-BE49-F238E27FC236}">
                    <a16:creationId xmlns:a16="http://schemas.microsoft.com/office/drawing/2014/main" id="{B13639E5-CE1E-5840-AA10-C34B16C67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9" y="12004"/>
                <a:ext cx="50" cy="44"/>
              </a:xfrm>
              <a:custGeom>
                <a:avLst/>
                <a:gdLst>
                  <a:gd name="T0" fmla="*/ 24 w 24"/>
                  <a:gd name="T1" fmla="*/ 0 w 24"/>
                  <a:gd name="T2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74" name="Freeform 127">
                <a:extLst>
                  <a:ext uri="{FF2B5EF4-FFF2-40B4-BE49-F238E27FC236}">
                    <a16:creationId xmlns:a16="http://schemas.microsoft.com/office/drawing/2014/main" id="{24BA743E-F432-BD43-8092-399095263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9" y="12346"/>
                <a:ext cx="142" cy="259"/>
              </a:xfrm>
              <a:custGeom>
                <a:avLst/>
                <a:gdLst>
                  <a:gd name="T0" fmla="*/ 23 w 67"/>
                  <a:gd name="T1" fmla="*/ 0 h 111"/>
                  <a:gd name="T2" fmla="*/ 0 w 67"/>
                  <a:gd name="T3" fmla="*/ 7 h 111"/>
                  <a:gd name="T4" fmla="*/ 44 w 67"/>
                  <a:gd name="T5" fmla="*/ 111 h 111"/>
                  <a:gd name="T6" fmla="*/ 67 w 67"/>
                  <a:gd name="T7" fmla="*/ 104 h 111"/>
                  <a:gd name="T8" fmla="*/ 23 w 67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11">
                    <a:moveTo>
                      <a:pt x="23" y="0"/>
                    </a:moveTo>
                    <a:lnTo>
                      <a:pt x="0" y="7"/>
                    </a:lnTo>
                    <a:lnTo>
                      <a:pt x="44" y="111"/>
                    </a:lnTo>
                    <a:lnTo>
                      <a:pt x="67" y="10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75" name="Freeform 128">
                <a:extLst>
                  <a:ext uri="{FF2B5EF4-FFF2-40B4-BE49-F238E27FC236}">
                    <a16:creationId xmlns:a16="http://schemas.microsoft.com/office/drawing/2014/main" id="{8B0531BA-3CC3-044C-B12F-7B59CBE29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9" y="12318"/>
                <a:ext cx="50" cy="44"/>
              </a:xfrm>
              <a:custGeom>
                <a:avLst/>
                <a:gdLst>
                  <a:gd name="T0" fmla="*/ 0 w 24"/>
                  <a:gd name="T1" fmla="*/ 4 h 7"/>
                  <a:gd name="T2" fmla="*/ 0 w 24"/>
                  <a:gd name="T3" fmla="*/ 7 h 7"/>
                  <a:gd name="T4" fmla="*/ 23 w 24"/>
                  <a:gd name="T5" fmla="*/ 0 h 7"/>
                  <a:gd name="T6" fmla="*/ 24 w 24"/>
                  <a:gd name="T7" fmla="*/ 4 h 7"/>
                  <a:gd name="T8" fmla="*/ 0 w 24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7">
                    <a:moveTo>
                      <a:pt x="0" y="4"/>
                    </a:moveTo>
                    <a:lnTo>
                      <a:pt x="0" y="7"/>
                    </a:lnTo>
                    <a:lnTo>
                      <a:pt x="23" y="0"/>
                    </a:lnTo>
                    <a:lnTo>
                      <a:pt x="2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76" name="Freeform 129">
                <a:extLst>
                  <a:ext uri="{FF2B5EF4-FFF2-40B4-BE49-F238E27FC236}">
                    <a16:creationId xmlns:a16="http://schemas.microsoft.com/office/drawing/2014/main" id="{C2481595-192E-CA40-AFAA-77BF64AD6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05" y="12589"/>
                <a:ext cx="87" cy="143"/>
              </a:xfrm>
              <a:custGeom>
                <a:avLst/>
                <a:gdLst>
                  <a:gd name="T0" fmla="*/ 23 w 42"/>
                  <a:gd name="T1" fmla="*/ 0 h 61"/>
                  <a:gd name="T2" fmla="*/ 0 w 42"/>
                  <a:gd name="T3" fmla="*/ 7 h 61"/>
                  <a:gd name="T4" fmla="*/ 19 w 42"/>
                  <a:gd name="T5" fmla="*/ 61 h 61"/>
                  <a:gd name="T6" fmla="*/ 42 w 42"/>
                  <a:gd name="T7" fmla="*/ 53 h 61"/>
                  <a:gd name="T8" fmla="*/ 23 w 42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1">
                    <a:moveTo>
                      <a:pt x="23" y="0"/>
                    </a:moveTo>
                    <a:lnTo>
                      <a:pt x="0" y="7"/>
                    </a:lnTo>
                    <a:lnTo>
                      <a:pt x="19" y="61"/>
                    </a:lnTo>
                    <a:lnTo>
                      <a:pt x="42" y="53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77" name="Freeform 130">
                <a:extLst>
                  <a:ext uri="{FF2B5EF4-FFF2-40B4-BE49-F238E27FC236}">
                    <a16:creationId xmlns:a16="http://schemas.microsoft.com/office/drawing/2014/main" id="{EE11E3CC-3ED1-2848-9DC7-B4A08F39E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05" y="12561"/>
                <a:ext cx="46" cy="44"/>
              </a:xfrm>
              <a:custGeom>
                <a:avLst/>
                <a:gdLst>
                  <a:gd name="T0" fmla="*/ 23 w 23"/>
                  <a:gd name="T1" fmla="*/ 0 h 7"/>
                  <a:gd name="T2" fmla="*/ 0 w 23"/>
                  <a:gd name="T3" fmla="*/ 7 h 7"/>
                  <a:gd name="T4" fmla="*/ 23 w 23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7">
                    <a:moveTo>
                      <a:pt x="23" y="0"/>
                    </a:move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78" name="Freeform 131">
                <a:extLst>
                  <a:ext uri="{FF2B5EF4-FFF2-40B4-BE49-F238E27FC236}">
                    <a16:creationId xmlns:a16="http://schemas.microsoft.com/office/drawing/2014/main" id="{B7BE9482-BD3E-1F4A-9DA0-E78824405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42" y="12713"/>
                <a:ext cx="88" cy="152"/>
              </a:xfrm>
              <a:custGeom>
                <a:avLst/>
                <a:gdLst>
                  <a:gd name="T0" fmla="*/ 23 w 41"/>
                  <a:gd name="T1" fmla="*/ 0 h 65"/>
                  <a:gd name="T2" fmla="*/ 0 w 41"/>
                  <a:gd name="T3" fmla="*/ 8 h 65"/>
                  <a:gd name="T4" fmla="*/ 18 w 41"/>
                  <a:gd name="T5" fmla="*/ 65 h 65"/>
                  <a:gd name="T6" fmla="*/ 41 w 41"/>
                  <a:gd name="T7" fmla="*/ 58 h 65"/>
                  <a:gd name="T8" fmla="*/ 23 w 41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5">
                    <a:moveTo>
                      <a:pt x="23" y="0"/>
                    </a:moveTo>
                    <a:lnTo>
                      <a:pt x="0" y="8"/>
                    </a:lnTo>
                    <a:lnTo>
                      <a:pt x="18" y="65"/>
                    </a:lnTo>
                    <a:lnTo>
                      <a:pt x="41" y="5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79" name="Freeform 132">
                <a:extLst>
                  <a:ext uri="{FF2B5EF4-FFF2-40B4-BE49-F238E27FC236}">
                    <a16:creationId xmlns:a16="http://schemas.microsoft.com/office/drawing/2014/main" id="{F79F580A-EE06-A446-A664-C77DFB714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42" y="12688"/>
                <a:ext cx="50" cy="44"/>
              </a:xfrm>
              <a:custGeom>
                <a:avLst/>
                <a:gdLst>
                  <a:gd name="T0" fmla="*/ 23 w 23"/>
                  <a:gd name="T1" fmla="*/ 0 h 8"/>
                  <a:gd name="T2" fmla="*/ 0 w 23"/>
                  <a:gd name="T3" fmla="*/ 8 h 8"/>
                  <a:gd name="T4" fmla="*/ 23 w 23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">
                    <a:moveTo>
                      <a:pt x="23" y="0"/>
                    </a:move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80" name="Freeform 133">
                <a:extLst>
                  <a:ext uri="{FF2B5EF4-FFF2-40B4-BE49-F238E27FC236}">
                    <a16:creationId xmlns:a16="http://schemas.microsoft.com/office/drawing/2014/main" id="{4FC3962B-65D9-C041-A5D5-C75FFF608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80" y="12848"/>
                <a:ext cx="279" cy="925"/>
              </a:xfrm>
              <a:custGeom>
                <a:avLst/>
                <a:gdLst>
                  <a:gd name="T0" fmla="*/ 23 w 134"/>
                  <a:gd name="T1" fmla="*/ 0 h 395"/>
                  <a:gd name="T2" fmla="*/ 0 w 134"/>
                  <a:gd name="T3" fmla="*/ 7 h 395"/>
                  <a:gd name="T4" fmla="*/ 111 w 134"/>
                  <a:gd name="T5" fmla="*/ 395 h 395"/>
                  <a:gd name="T6" fmla="*/ 134 w 134"/>
                  <a:gd name="T7" fmla="*/ 388 h 395"/>
                  <a:gd name="T8" fmla="*/ 23 w 134"/>
                  <a:gd name="T9" fmla="*/ 0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395">
                    <a:moveTo>
                      <a:pt x="23" y="0"/>
                    </a:moveTo>
                    <a:lnTo>
                      <a:pt x="0" y="7"/>
                    </a:lnTo>
                    <a:lnTo>
                      <a:pt x="111" y="395"/>
                    </a:lnTo>
                    <a:lnTo>
                      <a:pt x="134" y="38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81" name="Freeform 134">
                <a:extLst>
                  <a:ext uri="{FF2B5EF4-FFF2-40B4-BE49-F238E27FC236}">
                    <a16:creationId xmlns:a16="http://schemas.microsoft.com/office/drawing/2014/main" id="{3A1A98C0-1BB1-D346-A401-5AD3A12D6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80" y="12821"/>
                <a:ext cx="50" cy="44"/>
              </a:xfrm>
              <a:custGeom>
                <a:avLst/>
                <a:gdLst>
                  <a:gd name="T0" fmla="*/ 23 w 23"/>
                  <a:gd name="T1" fmla="*/ 0 h 7"/>
                  <a:gd name="T2" fmla="*/ 0 w 23"/>
                  <a:gd name="T3" fmla="*/ 7 h 7"/>
                  <a:gd name="T4" fmla="*/ 23 w 23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7">
                    <a:moveTo>
                      <a:pt x="23" y="0"/>
                    </a:move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82" name="Freeform 135">
                <a:extLst>
                  <a:ext uri="{FF2B5EF4-FFF2-40B4-BE49-F238E27FC236}">
                    <a16:creationId xmlns:a16="http://schemas.microsoft.com/office/drawing/2014/main" id="{D91E0C61-0E88-FD4C-9DCC-5025A8DB7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14" y="13755"/>
                <a:ext cx="54" cy="44"/>
              </a:xfrm>
              <a:custGeom>
                <a:avLst/>
                <a:gdLst>
                  <a:gd name="T0" fmla="*/ 23 w 26"/>
                  <a:gd name="T1" fmla="*/ 0 h 18"/>
                  <a:gd name="T2" fmla="*/ 26 w 26"/>
                  <a:gd name="T3" fmla="*/ 11 h 18"/>
                  <a:gd name="T4" fmla="*/ 3 w 26"/>
                  <a:gd name="T5" fmla="*/ 18 h 18"/>
                  <a:gd name="T6" fmla="*/ 0 w 26"/>
                  <a:gd name="T7" fmla="*/ 7 h 18"/>
                  <a:gd name="T8" fmla="*/ 23 w 2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8">
                    <a:moveTo>
                      <a:pt x="23" y="0"/>
                    </a:moveTo>
                    <a:lnTo>
                      <a:pt x="26" y="11"/>
                    </a:lnTo>
                    <a:lnTo>
                      <a:pt x="3" y="18"/>
                    </a:lnTo>
                    <a:lnTo>
                      <a:pt x="0" y="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83" name="Rectangle 136">
                <a:extLst>
                  <a:ext uri="{FF2B5EF4-FFF2-40B4-BE49-F238E27FC236}">
                    <a16:creationId xmlns:a16="http://schemas.microsoft.com/office/drawing/2014/main" id="{D6CCAA1A-8239-E541-83E8-35BD1AFCF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63" y="7368"/>
                <a:ext cx="50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84" name="Freeform 137">
                <a:extLst>
                  <a:ext uri="{FF2B5EF4-FFF2-40B4-BE49-F238E27FC236}">
                    <a16:creationId xmlns:a16="http://schemas.microsoft.com/office/drawing/2014/main" id="{D58B689F-7D0C-E246-BB0C-BDD5EB4E5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8" y="6462"/>
                <a:ext cx="113" cy="306"/>
              </a:xfrm>
              <a:custGeom>
                <a:avLst/>
                <a:gdLst>
                  <a:gd name="T0" fmla="*/ 55 w 55"/>
                  <a:gd name="T1" fmla="*/ 3 h 131"/>
                  <a:gd name="T2" fmla="*/ 49 w 55"/>
                  <a:gd name="T3" fmla="*/ 32 h 131"/>
                  <a:gd name="T4" fmla="*/ 42 w 55"/>
                  <a:gd name="T5" fmla="*/ 67 h 131"/>
                  <a:gd name="T6" fmla="*/ 33 w 55"/>
                  <a:gd name="T7" fmla="*/ 101 h 131"/>
                  <a:gd name="T8" fmla="*/ 23 w 55"/>
                  <a:gd name="T9" fmla="*/ 131 h 131"/>
                  <a:gd name="T10" fmla="*/ 0 w 55"/>
                  <a:gd name="T11" fmla="*/ 123 h 131"/>
                  <a:gd name="T12" fmla="*/ 10 w 55"/>
                  <a:gd name="T13" fmla="*/ 93 h 131"/>
                  <a:gd name="T14" fmla="*/ 19 w 55"/>
                  <a:gd name="T15" fmla="*/ 60 h 131"/>
                  <a:gd name="T16" fmla="*/ 25 w 55"/>
                  <a:gd name="T17" fmla="*/ 28 h 131"/>
                  <a:gd name="T18" fmla="*/ 30 w 55"/>
                  <a:gd name="T19" fmla="*/ 0 h 131"/>
                  <a:gd name="T20" fmla="*/ 55 w 55"/>
                  <a:gd name="T21" fmla="*/ 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131">
                    <a:moveTo>
                      <a:pt x="55" y="3"/>
                    </a:moveTo>
                    <a:lnTo>
                      <a:pt x="49" y="32"/>
                    </a:lnTo>
                    <a:lnTo>
                      <a:pt x="42" y="67"/>
                    </a:lnTo>
                    <a:lnTo>
                      <a:pt x="33" y="101"/>
                    </a:lnTo>
                    <a:lnTo>
                      <a:pt x="23" y="131"/>
                    </a:lnTo>
                    <a:lnTo>
                      <a:pt x="0" y="123"/>
                    </a:lnTo>
                    <a:lnTo>
                      <a:pt x="10" y="93"/>
                    </a:lnTo>
                    <a:lnTo>
                      <a:pt x="19" y="60"/>
                    </a:lnTo>
                    <a:lnTo>
                      <a:pt x="25" y="28"/>
                    </a:lnTo>
                    <a:lnTo>
                      <a:pt x="30" y="0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85" name="Freeform 138">
                <a:extLst>
                  <a:ext uri="{FF2B5EF4-FFF2-40B4-BE49-F238E27FC236}">
                    <a16:creationId xmlns:a16="http://schemas.microsoft.com/office/drawing/2014/main" id="{961424CE-4039-9648-9C2F-EC5875EA1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5" y="6749"/>
                <a:ext cx="258" cy="817"/>
              </a:xfrm>
              <a:custGeom>
                <a:avLst/>
                <a:gdLst>
                  <a:gd name="T0" fmla="*/ 126 w 126"/>
                  <a:gd name="T1" fmla="*/ 8 h 349"/>
                  <a:gd name="T2" fmla="*/ 105 w 126"/>
                  <a:gd name="T3" fmla="*/ 63 h 349"/>
                  <a:gd name="T4" fmla="*/ 81 w 126"/>
                  <a:gd name="T5" fmla="*/ 138 h 349"/>
                  <a:gd name="T6" fmla="*/ 23 w 126"/>
                  <a:gd name="T7" fmla="*/ 349 h 349"/>
                  <a:gd name="T8" fmla="*/ 0 w 126"/>
                  <a:gd name="T9" fmla="*/ 343 h 349"/>
                  <a:gd name="T10" fmla="*/ 58 w 126"/>
                  <a:gd name="T11" fmla="*/ 130 h 349"/>
                  <a:gd name="T12" fmla="*/ 82 w 126"/>
                  <a:gd name="T13" fmla="*/ 55 h 349"/>
                  <a:gd name="T14" fmla="*/ 103 w 126"/>
                  <a:gd name="T15" fmla="*/ 0 h 349"/>
                  <a:gd name="T16" fmla="*/ 126 w 126"/>
                  <a:gd name="T17" fmla="*/ 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" h="349">
                    <a:moveTo>
                      <a:pt x="126" y="8"/>
                    </a:moveTo>
                    <a:lnTo>
                      <a:pt x="105" y="63"/>
                    </a:lnTo>
                    <a:lnTo>
                      <a:pt x="81" y="138"/>
                    </a:lnTo>
                    <a:lnTo>
                      <a:pt x="23" y="349"/>
                    </a:lnTo>
                    <a:lnTo>
                      <a:pt x="0" y="343"/>
                    </a:lnTo>
                    <a:lnTo>
                      <a:pt x="58" y="130"/>
                    </a:lnTo>
                    <a:lnTo>
                      <a:pt x="82" y="55"/>
                    </a:lnTo>
                    <a:lnTo>
                      <a:pt x="103" y="0"/>
                    </a:lnTo>
                    <a:lnTo>
                      <a:pt x="126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86" name="Freeform 139">
                <a:extLst>
                  <a:ext uri="{FF2B5EF4-FFF2-40B4-BE49-F238E27FC236}">
                    <a16:creationId xmlns:a16="http://schemas.microsoft.com/office/drawing/2014/main" id="{1C4814B0-41C8-194A-8FB1-FEBFC3760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8" y="6724"/>
                <a:ext cx="46" cy="44"/>
              </a:xfrm>
              <a:custGeom>
                <a:avLst/>
                <a:gdLst>
                  <a:gd name="T0" fmla="*/ 23 w 23"/>
                  <a:gd name="T1" fmla="*/ 8 h 8"/>
                  <a:gd name="T2" fmla="*/ 0 w 23"/>
                  <a:gd name="T3" fmla="*/ 0 h 8"/>
                  <a:gd name="T4" fmla="*/ 23 w 23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0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87" name="Freeform 140">
                <a:extLst>
                  <a:ext uri="{FF2B5EF4-FFF2-40B4-BE49-F238E27FC236}">
                    <a16:creationId xmlns:a16="http://schemas.microsoft.com/office/drawing/2014/main" id="{DBF896E6-81F4-B444-8DC4-E2EE72405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7" y="7548"/>
                <a:ext cx="54" cy="44"/>
              </a:xfrm>
              <a:custGeom>
                <a:avLst/>
                <a:gdLst>
                  <a:gd name="T0" fmla="*/ 25 w 25"/>
                  <a:gd name="T1" fmla="*/ 6 h 17"/>
                  <a:gd name="T2" fmla="*/ 23 w 25"/>
                  <a:gd name="T3" fmla="*/ 17 h 17"/>
                  <a:gd name="T4" fmla="*/ 0 w 25"/>
                  <a:gd name="T5" fmla="*/ 11 h 17"/>
                  <a:gd name="T6" fmla="*/ 2 w 25"/>
                  <a:gd name="T7" fmla="*/ 0 h 17"/>
                  <a:gd name="T8" fmla="*/ 25 w 25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7">
                    <a:moveTo>
                      <a:pt x="25" y="6"/>
                    </a:moveTo>
                    <a:lnTo>
                      <a:pt x="23" y="17"/>
                    </a:lnTo>
                    <a:lnTo>
                      <a:pt x="0" y="11"/>
                    </a:lnTo>
                    <a:lnTo>
                      <a:pt x="2" y="0"/>
                    </a:lnTo>
                    <a:lnTo>
                      <a:pt x="25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88" name="Freeform 141">
                <a:extLst>
                  <a:ext uri="{FF2B5EF4-FFF2-40B4-BE49-F238E27FC236}">
                    <a16:creationId xmlns:a16="http://schemas.microsoft.com/office/drawing/2014/main" id="{44CA2C76-CC6F-A64C-9D1F-937B82A8D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1" y="6425"/>
                <a:ext cx="54" cy="44"/>
              </a:xfrm>
              <a:custGeom>
                <a:avLst/>
                <a:gdLst>
                  <a:gd name="T0" fmla="*/ 25 w 26"/>
                  <a:gd name="T1" fmla="*/ 14 h 14"/>
                  <a:gd name="T2" fmla="*/ 26 w 26"/>
                  <a:gd name="T3" fmla="*/ 3 h 14"/>
                  <a:gd name="T4" fmla="*/ 2 w 26"/>
                  <a:gd name="T5" fmla="*/ 0 h 14"/>
                  <a:gd name="T6" fmla="*/ 0 w 26"/>
                  <a:gd name="T7" fmla="*/ 11 h 14"/>
                  <a:gd name="T8" fmla="*/ 25 w 26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25" y="14"/>
                    </a:moveTo>
                    <a:lnTo>
                      <a:pt x="26" y="3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25" y="1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89" name="Freeform 142">
                <a:extLst>
                  <a:ext uri="{FF2B5EF4-FFF2-40B4-BE49-F238E27FC236}">
                    <a16:creationId xmlns:a16="http://schemas.microsoft.com/office/drawing/2014/main" id="{F75C48CF-6568-7F44-9EE4-BF4C7B2B2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42" y="6161"/>
                <a:ext cx="71" cy="528"/>
              </a:xfrm>
              <a:custGeom>
                <a:avLst/>
                <a:gdLst>
                  <a:gd name="T0" fmla="*/ 24 w 35"/>
                  <a:gd name="T1" fmla="*/ 0 h 225"/>
                  <a:gd name="T2" fmla="*/ 0 w 35"/>
                  <a:gd name="T3" fmla="*/ 1 h 225"/>
                  <a:gd name="T4" fmla="*/ 10 w 35"/>
                  <a:gd name="T5" fmla="*/ 225 h 225"/>
                  <a:gd name="T6" fmla="*/ 35 w 35"/>
                  <a:gd name="T7" fmla="*/ 224 h 225"/>
                  <a:gd name="T8" fmla="*/ 24 w 35"/>
                  <a:gd name="T9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25">
                    <a:moveTo>
                      <a:pt x="24" y="0"/>
                    </a:moveTo>
                    <a:lnTo>
                      <a:pt x="0" y="1"/>
                    </a:lnTo>
                    <a:lnTo>
                      <a:pt x="10" y="225"/>
                    </a:lnTo>
                    <a:lnTo>
                      <a:pt x="35" y="22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90" name="Freeform 143">
                <a:extLst>
                  <a:ext uri="{FF2B5EF4-FFF2-40B4-BE49-F238E27FC236}">
                    <a16:creationId xmlns:a16="http://schemas.microsoft.com/office/drawing/2014/main" id="{D162D02D-C5F3-F943-A361-899BAE100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3" y="6685"/>
                <a:ext cx="50" cy="673"/>
              </a:xfrm>
              <a:custGeom>
                <a:avLst/>
                <a:gdLst>
                  <a:gd name="T0" fmla="*/ 25 w 26"/>
                  <a:gd name="T1" fmla="*/ 0 h 287"/>
                  <a:gd name="T2" fmla="*/ 0 w 26"/>
                  <a:gd name="T3" fmla="*/ 0 h 287"/>
                  <a:gd name="T4" fmla="*/ 2 w 26"/>
                  <a:gd name="T5" fmla="*/ 287 h 287"/>
                  <a:gd name="T6" fmla="*/ 26 w 26"/>
                  <a:gd name="T7" fmla="*/ 287 h 287"/>
                  <a:gd name="T8" fmla="*/ 25 w 26"/>
                  <a:gd name="T9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87">
                    <a:moveTo>
                      <a:pt x="25" y="0"/>
                    </a:moveTo>
                    <a:lnTo>
                      <a:pt x="0" y="0"/>
                    </a:lnTo>
                    <a:lnTo>
                      <a:pt x="2" y="287"/>
                    </a:lnTo>
                    <a:lnTo>
                      <a:pt x="26" y="287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91" name="Freeform 144">
                <a:extLst>
                  <a:ext uri="{FF2B5EF4-FFF2-40B4-BE49-F238E27FC236}">
                    <a16:creationId xmlns:a16="http://schemas.microsoft.com/office/drawing/2014/main" id="{B5DB9172-D611-B445-8575-343F7ACEB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3" y="6645"/>
                <a:ext cx="50" cy="44"/>
              </a:xfrm>
              <a:custGeom>
                <a:avLst/>
                <a:gdLst>
                  <a:gd name="T0" fmla="*/ 25 w 25"/>
                  <a:gd name="T1" fmla="*/ 0 h 1"/>
                  <a:gd name="T2" fmla="*/ 0 w 25"/>
                  <a:gd name="T3" fmla="*/ 0 h 1"/>
                  <a:gd name="T4" fmla="*/ 0 w 25"/>
                  <a:gd name="T5" fmla="*/ 1 h 1"/>
                  <a:gd name="T6" fmla="*/ 25 w 2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1">
                    <a:moveTo>
                      <a:pt x="25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92" name="Freeform 145">
                <a:extLst>
                  <a:ext uri="{FF2B5EF4-FFF2-40B4-BE49-F238E27FC236}">
                    <a16:creationId xmlns:a16="http://schemas.microsoft.com/office/drawing/2014/main" id="{859975DA-C496-2D4A-A654-5D80E2CB2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5" y="7356"/>
                <a:ext cx="58" cy="157"/>
              </a:xfrm>
              <a:custGeom>
                <a:avLst/>
                <a:gdLst>
                  <a:gd name="T0" fmla="*/ 29 w 29"/>
                  <a:gd name="T1" fmla="*/ 1 h 67"/>
                  <a:gd name="T2" fmla="*/ 5 w 29"/>
                  <a:gd name="T3" fmla="*/ 0 h 67"/>
                  <a:gd name="T4" fmla="*/ 0 w 29"/>
                  <a:gd name="T5" fmla="*/ 66 h 67"/>
                  <a:gd name="T6" fmla="*/ 24 w 29"/>
                  <a:gd name="T7" fmla="*/ 67 h 67"/>
                  <a:gd name="T8" fmla="*/ 29 w 29"/>
                  <a:gd name="T9" fmla="*/ 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7">
                    <a:moveTo>
                      <a:pt x="29" y="1"/>
                    </a:moveTo>
                    <a:lnTo>
                      <a:pt x="5" y="0"/>
                    </a:lnTo>
                    <a:lnTo>
                      <a:pt x="0" y="66"/>
                    </a:lnTo>
                    <a:lnTo>
                      <a:pt x="24" y="67"/>
                    </a:lnTo>
                    <a:lnTo>
                      <a:pt x="29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93" name="Freeform 146">
                <a:extLst>
                  <a:ext uri="{FF2B5EF4-FFF2-40B4-BE49-F238E27FC236}">
                    <a16:creationId xmlns:a16="http://schemas.microsoft.com/office/drawing/2014/main" id="{DD98E96B-DB86-6943-829B-FCECBE58F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63" y="7314"/>
                <a:ext cx="50" cy="44"/>
              </a:xfrm>
              <a:custGeom>
                <a:avLst/>
                <a:gdLst>
                  <a:gd name="T0" fmla="*/ 24 w 24"/>
                  <a:gd name="T1" fmla="*/ 1 h 1"/>
                  <a:gd name="T2" fmla="*/ 0 w 24"/>
                  <a:gd name="T3" fmla="*/ 0 h 1"/>
                  <a:gd name="T4" fmla="*/ 0 w 24"/>
                  <a:gd name="T5" fmla="*/ 1 h 1"/>
                  <a:gd name="T6" fmla="*/ 24 w 2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">
                    <a:moveTo>
                      <a:pt x="24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94" name="Freeform 147">
                <a:extLst>
                  <a:ext uri="{FF2B5EF4-FFF2-40B4-BE49-F238E27FC236}">
                    <a16:creationId xmlns:a16="http://schemas.microsoft.com/office/drawing/2014/main" id="{D65C9465-B6EB-A649-A0B9-38DCAD4AE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1" y="7497"/>
                <a:ext cx="54" cy="44"/>
              </a:xfrm>
              <a:custGeom>
                <a:avLst/>
                <a:gdLst>
                  <a:gd name="T0" fmla="*/ 26 w 26"/>
                  <a:gd name="T1" fmla="*/ 1 h 13"/>
                  <a:gd name="T2" fmla="*/ 25 w 26"/>
                  <a:gd name="T3" fmla="*/ 13 h 13"/>
                  <a:gd name="T4" fmla="*/ 0 w 26"/>
                  <a:gd name="T5" fmla="*/ 11 h 13"/>
                  <a:gd name="T6" fmla="*/ 2 w 26"/>
                  <a:gd name="T7" fmla="*/ 0 h 13"/>
                  <a:gd name="T8" fmla="*/ 26 w 2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3">
                    <a:moveTo>
                      <a:pt x="26" y="1"/>
                    </a:moveTo>
                    <a:lnTo>
                      <a:pt x="25" y="13"/>
                    </a:lnTo>
                    <a:lnTo>
                      <a:pt x="0" y="11"/>
                    </a:lnTo>
                    <a:lnTo>
                      <a:pt x="2" y="0"/>
                    </a:lnTo>
                    <a:lnTo>
                      <a:pt x="26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95" name="Freeform 148">
                <a:extLst>
                  <a:ext uri="{FF2B5EF4-FFF2-40B4-BE49-F238E27FC236}">
                    <a16:creationId xmlns:a16="http://schemas.microsoft.com/office/drawing/2014/main" id="{6B42524C-0F61-4141-B4AD-3F74E4E1B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42" y="6120"/>
                <a:ext cx="50" cy="44"/>
              </a:xfrm>
              <a:custGeom>
                <a:avLst/>
                <a:gdLst>
                  <a:gd name="T0" fmla="*/ 24 w 24"/>
                  <a:gd name="T1" fmla="*/ 12 h 13"/>
                  <a:gd name="T2" fmla="*/ 24 w 24"/>
                  <a:gd name="T3" fmla="*/ 0 h 13"/>
                  <a:gd name="T4" fmla="*/ 0 w 24"/>
                  <a:gd name="T5" fmla="*/ 2 h 13"/>
                  <a:gd name="T6" fmla="*/ 0 w 24"/>
                  <a:gd name="T7" fmla="*/ 13 h 13"/>
                  <a:gd name="T8" fmla="*/ 24 w 24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3">
                    <a:moveTo>
                      <a:pt x="24" y="12"/>
                    </a:moveTo>
                    <a:lnTo>
                      <a:pt x="24" y="0"/>
                    </a:lnTo>
                    <a:lnTo>
                      <a:pt x="0" y="2"/>
                    </a:lnTo>
                    <a:lnTo>
                      <a:pt x="0" y="13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96" name="Freeform 149">
                <a:extLst>
                  <a:ext uri="{FF2B5EF4-FFF2-40B4-BE49-F238E27FC236}">
                    <a16:creationId xmlns:a16="http://schemas.microsoft.com/office/drawing/2014/main" id="{B2EAAEB8-2AD5-654E-B7EB-A4A54705C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47" y="10115"/>
                <a:ext cx="250" cy="316"/>
              </a:xfrm>
              <a:custGeom>
                <a:avLst/>
                <a:gdLst>
                  <a:gd name="T0" fmla="*/ 0 w 121"/>
                  <a:gd name="T1" fmla="*/ 130 h 135"/>
                  <a:gd name="T2" fmla="*/ 2 w 121"/>
                  <a:gd name="T3" fmla="*/ 113 h 135"/>
                  <a:gd name="T4" fmla="*/ 4 w 121"/>
                  <a:gd name="T5" fmla="*/ 94 h 135"/>
                  <a:gd name="T6" fmla="*/ 11 w 121"/>
                  <a:gd name="T7" fmla="*/ 76 h 135"/>
                  <a:gd name="T8" fmla="*/ 21 w 121"/>
                  <a:gd name="T9" fmla="*/ 58 h 135"/>
                  <a:gd name="T10" fmla="*/ 41 w 121"/>
                  <a:gd name="T11" fmla="*/ 28 h 135"/>
                  <a:gd name="T12" fmla="*/ 57 w 121"/>
                  <a:gd name="T13" fmla="*/ 13 h 135"/>
                  <a:gd name="T14" fmla="*/ 72 w 121"/>
                  <a:gd name="T15" fmla="*/ 0 h 135"/>
                  <a:gd name="T16" fmla="*/ 121 w 121"/>
                  <a:gd name="T17" fmla="*/ 54 h 135"/>
                  <a:gd name="T18" fmla="*/ 107 w 121"/>
                  <a:gd name="T19" fmla="*/ 65 h 135"/>
                  <a:gd name="T20" fmla="*/ 98 w 121"/>
                  <a:gd name="T21" fmla="*/ 73 h 135"/>
                  <a:gd name="T22" fmla="*/ 82 w 121"/>
                  <a:gd name="T23" fmla="*/ 96 h 135"/>
                  <a:gd name="T24" fmla="*/ 78 w 121"/>
                  <a:gd name="T25" fmla="*/ 103 h 135"/>
                  <a:gd name="T26" fmla="*/ 75 w 121"/>
                  <a:gd name="T27" fmla="*/ 111 h 135"/>
                  <a:gd name="T28" fmla="*/ 73 w 121"/>
                  <a:gd name="T29" fmla="*/ 123 h 135"/>
                  <a:gd name="T30" fmla="*/ 72 w 121"/>
                  <a:gd name="T31" fmla="*/ 135 h 135"/>
                  <a:gd name="T32" fmla="*/ 0 w 121"/>
                  <a:gd name="T33" fmla="*/ 13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1" h="135">
                    <a:moveTo>
                      <a:pt x="0" y="130"/>
                    </a:moveTo>
                    <a:lnTo>
                      <a:pt x="2" y="113"/>
                    </a:lnTo>
                    <a:lnTo>
                      <a:pt x="4" y="94"/>
                    </a:lnTo>
                    <a:lnTo>
                      <a:pt x="11" y="76"/>
                    </a:lnTo>
                    <a:lnTo>
                      <a:pt x="21" y="58"/>
                    </a:lnTo>
                    <a:lnTo>
                      <a:pt x="41" y="28"/>
                    </a:lnTo>
                    <a:lnTo>
                      <a:pt x="57" y="13"/>
                    </a:lnTo>
                    <a:lnTo>
                      <a:pt x="72" y="0"/>
                    </a:lnTo>
                    <a:lnTo>
                      <a:pt x="121" y="54"/>
                    </a:lnTo>
                    <a:lnTo>
                      <a:pt x="107" y="65"/>
                    </a:lnTo>
                    <a:lnTo>
                      <a:pt x="98" y="73"/>
                    </a:lnTo>
                    <a:lnTo>
                      <a:pt x="82" y="96"/>
                    </a:lnTo>
                    <a:lnTo>
                      <a:pt x="78" y="103"/>
                    </a:lnTo>
                    <a:lnTo>
                      <a:pt x="75" y="111"/>
                    </a:lnTo>
                    <a:lnTo>
                      <a:pt x="73" y="123"/>
                    </a:lnTo>
                    <a:lnTo>
                      <a:pt x="72" y="135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97" name="Freeform 150">
                <a:extLst>
                  <a:ext uri="{FF2B5EF4-FFF2-40B4-BE49-F238E27FC236}">
                    <a16:creationId xmlns:a16="http://schemas.microsoft.com/office/drawing/2014/main" id="{3F698798-1C48-194B-A2A1-71006D694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02" y="9928"/>
                <a:ext cx="337" cy="316"/>
              </a:xfrm>
              <a:custGeom>
                <a:avLst/>
                <a:gdLst>
                  <a:gd name="T0" fmla="*/ 0 w 161"/>
                  <a:gd name="T1" fmla="*/ 78 h 135"/>
                  <a:gd name="T2" fmla="*/ 30 w 161"/>
                  <a:gd name="T3" fmla="*/ 56 h 135"/>
                  <a:gd name="T4" fmla="*/ 61 w 161"/>
                  <a:gd name="T5" fmla="*/ 35 h 135"/>
                  <a:gd name="T6" fmla="*/ 94 w 161"/>
                  <a:gd name="T7" fmla="*/ 16 h 135"/>
                  <a:gd name="T8" fmla="*/ 127 w 161"/>
                  <a:gd name="T9" fmla="*/ 0 h 135"/>
                  <a:gd name="T10" fmla="*/ 161 w 161"/>
                  <a:gd name="T11" fmla="*/ 64 h 135"/>
                  <a:gd name="T12" fmla="*/ 129 w 161"/>
                  <a:gd name="T13" fmla="*/ 79 h 135"/>
                  <a:gd name="T14" fmla="*/ 101 w 161"/>
                  <a:gd name="T15" fmla="*/ 95 h 135"/>
                  <a:gd name="T16" fmla="*/ 71 w 161"/>
                  <a:gd name="T17" fmla="*/ 115 h 135"/>
                  <a:gd name="T18" fmla="*/ 43 w 161"/>
                  <a:gd name="T19" fmla="*/ 135 h 135"/>
                  <a:gd name="T20" fmla="*/ 0 w 161"/>
                  <a:gd name="T21" fmla="*/ 7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1" h="135">
                    <a:moveTo>
                      <a:pt x="0" y="78"/>
                    </a:moveTo>
                    <a:lnTo>
                      <a:pt x="30" y="56"/>
                    </a:lnTo>
                    <a:lnTo>
                      <a:pt x="61" y="35"/>
                    </a:lnTo>
                    <a:lnTo>
                      <a:pt x="94" y="16"/>
                    </a:lnTo>
                    <a:lnTo>
                      <a:pt x="127" y="0"/>
                    </a:lnTo>
                    <a:lnTo>
                      <a:pt x="161" y="64"/>
                    </a:lnTo>
                    <a:lnTo>
                      <a:pt x="129" y="79"/>
                    </a:lnTo>
                    <a:lnTo>
                      <a:pt x="101" y="95"/>
                    </a:lnTo>
                    <a:lnTo>
                      <a:pt x="71" y="115"/>
                    </a:lnTo>
                    <a:lnTo>
                      <a:pt x="43" y="135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98" name="Freeform 151">
                <a:extLst>
                  <a:ext uri="{FF2B5EF4-FFF2-40B4-BE49-F238E27FC236}">
                    <a16:creationId xmlns:a16="http://schemas.microsoft.com/office/drawing/2014/main" id="{A2D986B5-5D44-C64E-A86B-91CF644F8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97" y="10103"/>
                <a:ext cx="101" cy="141"/>
              </a:xfrm>
              <a:custGeom>
                <a:avLst/>
                <a:gdLst>
                  <a:gd name="T0" fmla="*/ 0 w 49"/>
                  <a:gd name="T1" fmla="*/ 5 h 60"/>
                  <a:gd name="T2" fmla="*/ 6 w 49"/>
                  <a:gd name="T3" fmla="*/ 0 h 60"/>
                  <a:gd name="T4" fmla="*/ 3 w 49"/>
                  <a:gd name="T5" fmla="*/ 3 h 60"/>
                  <a:gd name="T6" fmla="*/ 46 w 49"/>
                  <a:gd name="T7" fmla="*/ 60 h 60"/>
                  <a:gd name="T8" fmla="*/ 49 w 49"/>
                  <a:gd name="T9" fmla="*/ 59 h 60"/>
                  <a:gd name="T10" fmla="*/ 0 w 49"/>
                  <a:gd name="T11" fmla="*/ 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60">
                    <a:moveTo>
                      <a:pt x="0" y="5"/>
                    </a:moveTo>
                    <a:lnTo>
                      <a:pt x="6" y="0"/>
                    </a:lnTo>
                    <a:lnTo>
                      <a:pt x="3" y="3"/>
                    </a:lnTo>
                    <a:lnTo>
                      <a:pt x="46" y="60"/>
                    </a:lnTo>
                    <a:lnTo>
                      <a:pt x="49" y="5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399" name="Freeform 152">
                <a:extLst>
                  <a:ext uri="{FF2B5EF4-FFF2-40B4-BE49-F238E27FC236}">
                    <a16:creationId xmlns:a16="http://schemas.microsoft.com/office/drawing/2014/main" id="{C9C62A64-91D1-A345-8BB4-EE5FC0C70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3" y="9879"/>
                <a:ext cx="312" cy="201"/>
              </a:xfrm>
              <a:custGeom>
                <a:avLst/>
                <a:gdLst>
                  <a:gd name="T0" fmla="*/ 0 w 149"/>
                  <a:gd name="T1" fmla="*/ 20 h 86"/>
                  <a:gd name="T2" fmla="*/ 36 w 149"/>
                  <a:gd name="T3" fmla="*/ 7 h 86"/>
                  <a:gd name="T4" fmla="*/ 74 w 149"/>
                  <a:gd name="T5" fmla="*/ 0 h 86"/>
                  <a:gd name="T6" fmla="*/ 96 w 149"/>
                  <a:gd name="T7" fmla="*/ 0 h 86"/>
                  <a:gd name="T8" fmla="*/ 116 w 149"/>
                  <a:gd name="T9" fmla="*/ 1 h 86"/>
                  <a:gd name="T10" fmla="*/ 149 w 149"/>
                  <a:gd name="T11" fmla="*/ 7 h 86"/>
                  <a:gd name="T12" fmla="*/ 135 w 149"/>
                  <a:gd name="T13" fmla="*/ 77 h 86"/>
                  <a:gd name="T14" fmla="*/ 103 w 149"/>
                  <a:gd name="T15" fmla="*/ 71 h 86"/>
                  <a:gd name="T16" fmla="*/ 93 w 149"/>
                  <a:gd name="T17" fmla="*/ 71 h 86"/>
                  <a:gd name="T18" fmla="*/ 82 w 149"/>
                  <a:gd name="T19" fmla="*/ 71 h 86"/>
                  <a:gd name="T20" fmla="*/ 55 w 149"/>
                  <a:gd name="T21" fmla="*/ 76 h 86"/>
                  <a:gd name="T22" fmla="*/ 27 w 149"/>
                  <a:gd name="T23" fmla="*/ 86 h 86"/>
                  <a:gd name="T24" fmla="*/ 0 w 149"/>
                  <a:gd name="T25" fmla="*/ 2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9" h="86">
                    <a:moveTo>
                      <a:pt x="0" y="20"/>
                    </a:moveTo>
                    <a:lnTo>
                      <a:pt x="36" y="7"/>
                    </a:lnTo>
                    <a:lnTo>
                      <a:pt x="74" y="0"/>
                    </a:lnTo>
                    <a:lnTo>
                      <a:pt x="96" y="0"/>
                    </a:lnTo>
                    <a:lnTo>
                      <a:pt x="116" y="1"/>
                    </a:lnTo>
                    <a:lnTo>
                      <a:pt x="149" y="7"/>
                    </a:lnTo>
                    <a:lnTo>
                      <a:pt x="135" y="77"/>
                    </a:lnTo>
                    <a:lnTo>
                      <a:pt x="103" y="71"/>
                    </a:lnTo>
                    <a:lnTo>
                      <a:pt x="93" y="71"/>
                    </a:lnTo>
                    <a:lnTo>
                      <a:pt x="82" y="71"/>
                    </a:lnTo>
                    <a:lnTo>
                      <a:pt x="55" y="76"/>
                    </a:lnTo>
                    <a:lnTo>
                      <a:pt x="27" y="8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00" name="Freeform 153">
                <a:extLst>
                  <a:ext uri="{FF2B5EF4-FFF2-40B4-BE49-F238E27FC236}">
                    <a16:creationId xmlns:a16="http://schemas.microsoft.com/office/drawing/2014/main" id="{CE52275D-9600-F341-A1DE-3793D93E1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9" y="9926"/>
                <a:ext cx="71" cy="154"/>
              </a:xfrm>
              <a:custGeom>
                <a:avLst/>
                <a:gdLst>
                  <a:gd name="T0" fmla="*/ 0 w 34"/>
                  <a:gd name="T1" fmla="*/ 1 h 66"/>
                  <a:gd name="T2" fmla="*/ 3 w 34"/>
                  <a:gd name="T3" fmla="*/ 0 h 66"/>
                  <a:gd name="T4" fmla="*/ 30 w 34"/>
                  <a:gd name="T5" fmla="*/ 66 h 66"/>
                  <a:gd name="T6" fmla="*/ 34 w 34"/>
                  <a:gd name="T7" fmla="*/ 65 h 66"/>
                  <a:gd name="T8" fmla="*/ 0 w 34"/>
                  <a:gd name="T9" fmla="*/ 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6">
                    <a:moveTo>
                      <a:pt x="0" y="1"/>
                    </a:moveTo>
                    <a:lnTo>
                      <a:pt x="3" y="0"/>
                    </a:lnTo>
                    <a:lnTo>
                      <a:pt x="30" y="66"/>
                    </a:lnTo>
                    <a:lnTo>
                      <a:pt x="34" y="6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01" name="Freeform 154">
                <a:extLst>
                  <a:ext uri="{FF2B5EF4-FFF2-40B4-BE49-F238E27FC236}">
                    <a16:creationId xmlns:a16="http://schemas.microsoft.com/office/drawing/2014/main" id="{7D7B7943-9A39-5F4B-9CFC-32186C254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49" y="9900"/>
                <a:ext cx="291" cy="274"/>
              </a:xfrm>
              <a:custGeom>
                <a:avLst/>
                <a:gdLst>
                  <a:gd name="T0" fmla="*/ 24 w 141"/>
                  <a:gd name="T1" fmla="*/ 0 h 117"/>
                  <a:gd name="T2" fmla="*/ 56 w 141"/>
                  <a:gd name="T3" fmla="*/ 12 h 117"/>
                  <a:gd name="T4" fmla="*/ 88 w 141"/>
                  <a:gd name="T5" fmla="*/ 26 h 117"/>
                  <a:gd name="T6" fmla="*/ 118 w 141"/>
                  <a:gd name="T7" fmla="*/ 43 h 117"/>
                  <a:gd name="T8" fmla="*/ 141 w 141"/>
                  <a:gd name="T9" fmla="*/ 60 h 117"/>
                  <a:gd name="T10" fmla="*/ 97 w 141"/>
                  <a:gd name="T11" fmla="*/ 117 h 117"/>
                  <a:gd name="T12" fmla="*/ 77 w 141"/>
                  <a:gd name="T13" fmla="*/ 102 h 117"/>
                  <a:gd name="T14" fmla="*/ 54 w 141"/>
                  <a:gd name="T15" fmla="*/ 88 h 117"/>
                  <a:gd name="T16" fmla="*/ 30 w 141"/>
                  <a:gd name="T17" fmla="*/ 78 h 117"/>
                  <a:gd name="T18" fmla="*/ 0 w 141"/>
                  <a:gd name="T19" fmla="*/ 67 h 117"/>
                  <a:gd name="T20" fmla="*/ 24 w 141"/>
                  <a:gd name="T2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1" h="117">
                    <a:moveTo>
                      <a:pt x="24" y="0"/>
                    </a:moveTo>
                    <a:lnTo>
                      <a:pt x="56" y="12"/>
                    </a:lnTo>
                    <a:lnTo>
                      <a:pt x="88" y="26"/>
                    </a:lnTo>
                    <a:lnTo>
                      <a:pt x="118" y="43"/>
                    </a:lnTo>
                    <a:lnTo>
                      <a:pt x="141" y="60"/>
                    </a:lnTo>
                    <a:lnTo>
                      <a:pt x="97" y="117"/>
                    </a:lnTo>
                    <a:lnTo>
                      <a:pt x="77" y="102"/>
                    </a:lnTo>
                    <a:lnTo>
                      <a:pt x="54" y="88"/>
                    </a:lnTo>
                    <a:lnTo>
                      <a:pt x="30" y="78"/>
                    </a:lnTo>
                    <a:lnTo>
                      <a:pt x="0" y="6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02" name="Freeform 155">
                <a:extLst>
                  <a:ext uri="{FF2B5EF4-FFF2-40B4-BE49-F238E27FC236}">
                    <a16:creationId xmlns:a16="http://schemas.microsoft.com/office/drawing/2014/main" id="{8DC6E84D-93CC-9A43-A56A-FF1CE623C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49" y="9895"/>
                <a:ext cx="50" cy="164"/>
              </a:xfrm>
              <a:custGeom>
                <a:avLst/>
                <a:gdLst>
                  <a:gd name="T0" fmla="*/ 19 w 24"/>
                  <a:gd name="T1" fmla="*/ 0 h 70"/>
                  <a:gd name="T2" fmla="*/ 23 w 24"/>
                  <a:gd name="T3" fmla="*/ 2 h 70"/>
                  <a:gd name="T4" fmla="*/ 24 w 24"/>
                  <a:gd name="T5" fmla="*/ 2 h 70"/>
                  <a:gd name="T6" fmla="*/ 0 w 24"/>
                  <a:gd name="T7" fmla="*/ 69 h 70"/>
                  <a:gd name="T8" fmla="*/ 5 w 24"/>
                  <a:gd name="T9" fmla="*/ 70 h 70"/>
                  <a:gd name="T10" fmla="*/ 19 w 24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70">
                    <a:moveTo>
                      <a:pt x="19" y="0"/>
                    </a:moveTo>
                    <a:lnTo>
                      <a:pt x="23" y="2"/>
                    </a:lnTo>
                    <a:lnTo>
                      <a:pt x="24" y="2"/>
                    </a:lnTo>
                    <a:lnTo>
                      <a:pt x="0" y="69"/>
                    </a:lnTo>
                    <a:lnTo>
                      <a:pt x="5" y="7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03" name="Freeform 156">
                <a:extLst>
                  <a:ext uri="{FF2B5EF4-FFF2-40B4-BE49-F238E27FC236}">
                    <a16:creationId xmlns:a16="http://schemas.microsoft.com/office/drawing/2014/main" id="{C2BDAB33-81CD-8E4E-8A8F-6CAB71881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5" y="10045"/>
                <a:ext cx="233" cy="257"/>
              </a:xfrm>
              <a:custGeom>
                <a:avLst/>
                <a:gdLst>
                  <a:gd name="T0" fmla="*/ 47 w 112"/>
                  <a:gd name="T1" fmla="*/ 0 h 110"/>
                  <a:gd name="T2" fmla="*/ 112 w 112"/>
                  <a:gd name="T3" fmla="*/ 56 h 110"/>
                  <a:gd name="T4" fmla="*/ 65 w 112"/>
                  <a:gd name="T5" fmla="*/ 110 h 110"/>
                  <a:gd name="T6" fmla="*/ 0 w 112"/>
                  <a:gd name="T7" fmla="*/ 54 h 110"/>
                  <a:gd name="T8" fmla="*/ 47 w 112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10">
                    <a:moveTo>
                      <a:pt x="47" y="0"/>
                    </a:moveTo>
                    <a:lnTo>
                      <a:pt x="112" y="56"/>
                    </a:lnTo>
                    <a:lnTo>
                      <a:pt x="65" y="110"/>
                    </a:lnTo>
                    <a:lnTo>
                      <a:pt x="0" y="54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04" name="Freeform 157">
                <a:extLst>
                  <a:ext uri="{FF2B5EF4-FFF2-40B4-BE49-F238E27FC236}">
                    <a16:creationId xmlns:a16="http://schemas.microsoft.com/office/drawing/2014/main" id="{CD2F0E54-33C5-2445-AFD0-77210B502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5" y="10022"/>
                <a:ext cx="96" cy="152"/>
              </a:xfrm>
              <a:custGeom>
                <a:avLst/>
                <a:gdLst>
                  <a:gd name="T0" fmla="*/ 46 w 47"/>
                  <a:gd name="T1" fmla="*/ 8 h 65"/>
                  <a:gd name="T2" fmla="*/ 34 w 47"/>
                  <a:gd name="T3" fmla="*/ 0 h 65"/>
                  <a:gd name="T4" fmla="*/ 47 w 47"/>
                  <a:gd name="T5" fmla="*/ 10 h 65"/>
                  <a:gd name="T6" fmla="*/ 0 w 47"/>
                  <a:gd name="T7" fmla="*/ 64 h 65"/>
                  <a:gd name="T8" fmla="*/ 2 w 47"/>
                  <a:gd name="T9" fmla="*/ 65 h 65"/>
                  <a:gd name="T10" fmla="*/ 46 w 47"/>
                  <a:gd name="T11" fmla="*/ 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65">
                    <a:moveTo>
                      <a:pt x="46" y="8"/>
                    </a:moveTo>
                    <a:lnTo>
                      <a:pt x="34" y="0"/>
                    </a:lnTo>
                    <a:lnTo>
                      <a:pt x="47" y="10"/>
                    </a:lnTo>
                    <a:lnTo>
                      <a:pt x="0" y="64"/>
                    </a:lnTo>
                    <a:lnTo>
                      <a:pt x="2" y="65"/>
                    </a:lnTo>
                    <a:lnTo>
                      <a:pt x="46" y="8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05" name="Freeform 158">
                <a:extLst>
                  <a:ext uri="{FF2B5EF4-FFF2-40B4-BE49-F238E27FC236}">
                    <a16:creationId xmlns:a16="http://schemas.microsoft.com/office/drawing/2014/main" id="{A471BA06-4A3F-CC44-AE6C-EC93FD6FB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6" y="10194"/>
                <a:ext cx="183" cy="516"/>
              </a:xfrm>
              <a:custGeom>
                <a:avLst/>
                <a:gdLst>
                  <a:gd name="T0" fmla="*/ 62 w 89"/>
                  <a:gd name="T1" fmla="*/ 0 h 220"/>
                  <a:gd name="T2" fmla="*/ 69 w 89"/>
                  <a:gd name="T3" fmla="*/ 12 h 220"/>
                  <a:gd name="T4" fmla="*/ 76 w 89"/>
                  <a:gd name="T5" fmla="*/ 32 h 220"/>
                  <a:gd name="T6" fmla="*/ 82 w 89"/>
                  <a:gd name="T7" fmla="*/ 76 h 220"/>
                  <a:gd name="T8" fmla="*/ 87 w 89"/>
                  <a:gd name="T9" fmla="*/ 137 h 220"/>
                  <a:gd name="T10" fmla="*/ 89 w 89"/>
                  <a:gd name="T11" fmla="*/ 219 h 220"/>
                  <a:gd name="T12" fmla="*/ 16 w 89"/>
                  <a:gd name="T13" fmla="*/ 220 h 220"/>
                  <a:gd name="T14" fmla="*/ 15 w 89"/>
                  <a:gd name="T15" fmla="*/ 140 h 220"/>
                  <a:gd name="T16" fmla="*/ 9 w 89"/>
                  <a:gd name="T17" fmla="*/ 82 h 220"/>
                  <a:gd name="T18" fmla="*/ 4 w 89"/>
                  <a:gd name="T19" fmla="*/ 46 h 220"/>
                  <a:gd name="T20" fmla="*/ 3 w 89"/>
                  <a:gd name="T21" fmla="*/ 41 h 220"/>
                  <a:gd name="T22" fmla="*/ 0 w 89"/>
                  <a:gd name="T23" fmla="*/ 39 h 220"/>
                  <a:gd name="T24" fmla="*/ 62 w 89"/>
                  <a:gd name="T25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220">
                    <a:moveTo>
                      <a:pt x="62" y="0"/>
                    </a:moveTo>
                    <a:lnTo>
                      <a:pt x="69" y="12"/>
                    </a:lnTo>
                    <a:lnTo>
                      <a:pt x="76" y="32"/>
                    </a:lnTo>
                    <a:lnTo>
                      <a:pt x="82" y="76"/>
                    </a:lnTo>
                    <a:lnTo>
                      <a:pt x="87" y="137"/>
                    </a:lnTo>
                    <a:lnTo>
                      <a:pt x="89" y="219"/>
                    </a:lnTo>
                    <a:lnTo>
                      <a:pt x="16" y="220"/>
                    </a:lnTo>
                    <a:lnTo>
                      <a:pt x="15" y="140"/>
                    </a:lnTo>
                    <a:lnTo>
                      <a:pt x="9" y="82"/>
                    </a:lnTo>
                    <a:lnTo>
                      <a:pt x="4" y="46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06" name="Freeform 159">
                <a:extLst>
                  <a:ext uri="{FF2B5EF4-FFF2-40B4-BE49-F238E27FC236}">
                    <a16:creationId xmlns:a16="http://schemas.microsoft.com/office/drawing/2014/main" id="{DD987AF1-82DD-694B-A4C8-5A2E95E4D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66" y="10176"/>
                <a:ext cx="129" cy="126"/>
              </a:xfrm>
              <a:custGeom>
                <a:avLst/>
                <a:gdLst>
                  <a:gd name="T0" fmla="*/ 54 w 62"/>
                  <a:gd name="T1" fmla="*/ 0 h 54"/>
                  <a:gd name="T2" fmla="*/ 61 w 62"/>
                  <a:gd name="T3" fmla="*/ 5 h 54"/>
                  <a:gd name="T4" fmla="*/ 62 w 62"/>
                  <a:gd name="T5" fmla="*/ 8 h 54"/>
                  <a:gd name="T6" fmla="*/ 0 w 62"/>
                  <a:gd name="T7" fmla="*/ 47 h 54"/>
                  <a:gd name="T8" fmla="*/ 7 w 62"/>
                  <a:gd name="T9" fmla="*/ 54 h 54"/>
                  <a:gd name="T10" fmla="*/ 54 w 6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54">
                    <a:moveTo>
                      <a:pt x="54" y="0"/>
                    </a:moveTo>
                    <a:lnTo>
                      <a:pt x="61" y="5"/>
                    </a:lnTo>
                    <a:lnTo>
                      <a:pt x="62" y="8"/>
                    </a:lnTo>
                    <a:lnTo>
                      <a:pt x="0" y="47"/>
                    </a:lnTo>
                    <a:lnTo>
                      <a:pt x="7" y="54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07" name="Freeform 160">
                <a:extLst>
                  <a:ext uri="{FF2B5EF4-FFF2-40B4-BE49-F238E27FC236}">
                    <a16:creationId xmlns:a16="http://schemas.microsoft.com/office/drawing/2014/main" id="{2A5B9FFC-52F7-564B-897D-EC99068D8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79" y="10702"/>
                <a:ext cx="170" cy="539"/>
              </a:xfrm>
              <a:custGeom>
                <a:avLst/>
                <a:gdLst>
                  <a:gd name="T0" fmla="*/ 83 w 83"/>
                  <a:gd name="T1" fmla="*/ 2 h 230"/>
                  <a:gd name="T2" fmla="*/ 79 w 83"/>
                  <a:gd name="T3" fmla="*/ 148 h 230"/>
                  <a:gd name="T4" fmla="*/ 76 w 83"/>
                  <a:gd name="T5" fmla="*/ 198 h 230"/>
                  <a:gd name="T6" fmla="*/ 74 w 83"/>
                  <a:gd name="T7" fmla="*/ 217 h 230"/>
                  <a:gd name="T8" fmla="*/ 71 w 83"/>
                  <a:gd name="T9" fmla="*/ 230 h 230"/>
                  <a:gd name="T10" fmla="*/ 0 w 83"/>
                  <a:gd name="T11" fmla="*/ 217 h 230"/>
                  <a:gd name="T12" fmla="*/ 2 w 83"/>
                  <a:gd name="T13" fmla="*/ 204 h 230"/>
                  <a:gd name="T14" fmla="*/ 3 w 83"/>
                  <a:gd name="T15" fmla="*/ 192 h 230"/>
                  <a:gd name="T16" fmla="*/ 6 w 83"/>
                  <a:gd name="T17" fmla="*/ 147 h 230"/>
                  <a:gd name="T18" fmla="*/ 10 w 83"/>
                  <a:gd name="T19" fmla="*/ 0 h 230"/>
                  <a:gd name="T20" fmla="*/ 83 w 83"/>
                  <a:gd name="T21" fmla="*/ 2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230">
                    <a:moveTo>
                      <a:pt x="83" y="2"/>
                    </a:moveTo>
                    <a:lnTo>
                      <a:pt x="79" y="148"/>
                    </a:lnTo>
                    <a:lnTo>
                      <a:pt x="76" y="198"/>
                    </a:lnTo>
                    <a:lnTo>
                      <a:pt x="74" y="217"/>
                    </a:lnTo>
                    <a:lnTo>
                      <a:pt x="71" y="230"/>
                    </a:lnTo>
                    <a:lnTo>
                      <a:pt x="0" y="217"/>
                    </a:lnTo>
                    <a:lnTo>
                      <a:pt x="2" y="204"/>
                    </a:lnTo>
                    <a:lnTo>
                      <a:pt x="3" y="192"/>
                    </a:lnTo>
                    <a:lnTo>
                      <a:pt x="6" y="147"/>
                    </a:lnTo>
                    <a:lnTo>
                      <a:pt x="10" y="0"/>
                    </a:lnTo>
                    <a:lnTo>
                      <a:pt x="83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08" name="Freeform 161">
                <a:extLst>
                  <a:ext uri="{FF2B5EF4-FFF2-40B4-BE49-F238E27FC236}">
                    <a16:creationId xmlns:a16="http://schemas.microsoft.com/office/drawing/2014/main" id="{5467D645-3C1D-2F43-9122-F088359D3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9" y="10666"/>
                <a:ext cx="151" cy="44"/>
              </a:xfrm>
              <a:custGeom>
                <a:avLst/>
                <a:gdLst>
                  <a:gd name="T0" fmla="*/ 73 w 73"/>
                  <a:gd name="T1" fmla="*/ 2 h 3"/>
                  <a:gd name="T2" fmla="*/ 0 w 73"/>
                  <a:gd name="T3" fmla="*/ 0 h 3"/>
                  <a:gd name="T4" fmla="*/ 0 w 73"/>
                  <a:gd name="T5" fmla="*/ 3 h 3"/>
                  <a:gd name="T6" fmla="*/ 73 w 7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3">
                    <a:moveTo>
                      <a:pt x="73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73" y="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09" name="Freeform 162">
                <a:extLst>
                  <a:ext uri="{FF2B5EF4-FFF2-40B4-BE49-F238E27FC236}">
                    <a16:creationId xmlns:a16="http://schemas.microsoft.com/office/drawing/2014/main" id="{85C38D71-41A6-3840-BA1E-B845C2FEA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91" y="11194"/>
                <a:ext cx="228" cy="258"/>
              </a:xfrm>
              <a:custGeom>
                <a:avLst/>
                <a:gdLst>
                  <a:gd name="T0" fmla="*/ 112 w 112"/>
                  <a:gd name="T1" fmla="*/ 25 h 110"/>
                  <a:gd name="T2" fmla="*/ 103 w 112"/>
                  <a:gd name="T3" fmla="*/ 49 h 110"/>
                  <a:gd name="T4" fmla="*/ 89 w 112"/>
                  <a:gd name="T5" fmla="*/ 72 h 110"/>
                  <a:gd name="T6" fmla="*/ 69 w 112"/>
                  <a:gd name="T7" fmla="*/ 94 h 110"/>
                  <a:gd name="T8" fmla="*/ 48 w 112"/>
                  <a:gd name="T9" fmla="*/ 110 h 110"/>
                  <a:gd name="T10" fmla="*/ 0 w 112"/>
                  <a:gd name="T11" fmla="*/ 57 h 110"/>
                  <a:gd name="T12" fmla="*/ 18 w 112"/>
                  <a:gd name="T13" fmla="*/ 43 h 110"/>
                  <a:gd name="T14" fmla="*/ 30 w 112"/>
                  <a:gd name="T15" fmla="*/ 29 h 110"/>
                  <a:gd name="T16" fmla="*/ 37 w 112"/>
                  <a:gd name="T17" fmla="*/ 18 h 110"/>
                  <a:gd name="T18" fmla="*/ 44 w 112"/>
                  <a:gd name="T19" fmla="*/ 0 h 110"/>
                  <a:gd name="T20" fmla="*/ 112 w 112"/>
                  <a:gd name="T21" fmla="*/ 2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10">
                    <a:moveTo>
                      <a:pt x="112" y="25"/>
                    </a:moveTo>
                    <a:lnTo>
                      <a:pt x="103" y="49"/>
                    </a:lnTo>
                    <a:lnTo>
                      <a:pt x="89" y="72"/>
                    </a:lnTo>
                    <a:lnTo>
                      <a:pt x="69" y="94"/>
                    </a:lnTo>
                    <a:lnTo>
                      <a:pt x="48" y="110"/>
                    </a:lnTo>
                    <a:lnTo>
                      <a:pt x="0" y="57"/>
                    </a:lnTo>
                    <a:lnTo>
                      <a:pt x="18" y="43"/>
                    </a:lnTo>
                    <a:lnTo>
                      <a:pt x="30" y="29"/>
                    </a:lnTo>
                    <a:lnTo>
                      <a:pt x="37" y="18"/>
                    </a:lnTo>
                    <a:lnTo>
                      <a:pt x="44" y="0"/>
                    </a:lnTo>
                    <a:lnTo>
                      <a:pt x="112" y="2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10" name="Freeform 163">
                <a:extLst>
                  <a:ext uri="{FF2B5EF4-FFF2-40B4-BE49-F238E27FC236}">
                    <a16:creationId xmlns:a16="http://schemas.microsoft.com/office/drawing/2014/main" id="{A49B4D85-7FF3-E841-85E7-4F6AD82F0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79" y="11194"/>
                <a:ext cx="150" cy="59"/>
              </a:xfrm>
              <a:custGeom>
                <a:avLst/>
                <a:gdLst>
                  <a:gd name="T0" fmla="*/ 71 w 72"/>
                  <a:gd name="T1" fmla="*/ 20 h 25"/>
                  <a:gd name="T2" fmla="*/ 72 w 72"/>
                  <a:gd name="T3" fmla="*/ 17 h 25"/>
                  <a:gd name="T4" fmla="*/ 69 w 72"/>
                  <a:gd name="T5" fmla="*/ 25 h 25"/>
                  <a:gd name="T6" fmla="*/ 1 w 72"/>
                  <a:gd name="T7" fmla="*/ 0 h 25"/>
                  <a:gd name="T8" fmla="*/ 0 w 72"/>
                  <a:gd name="T9" fmla="*/ 7 h 25"/>
                  <a:gd name="T10" fmla="*/ 71 w 72"/>
                  <a:gd name="T11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25">
                    <a:moveTo>
                      <a:pt x="71" y="20"/>
                    </a:moveTo>
                    <a:lnTo>
                      <a:pt x="72" y="17"/>
                    </a:lnTo>
                    <a:lnTo>
                      <a:pt x="69" y="25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71" y="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11" name="Freeform 164">
                <a:extLst>
                  <a:ext uri="{FF2B5EF4-FFF2-40B4-BE49-F238E27FC236}">
                    <a16:creationId xmlns:a16="http://schemas.microsoft.com/office/drawing/2014/main" id="{6F476C06-DF13-054A-A911-F49B24B35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99" y="11320"/>
                <a:ext cx="283" cy="279"/>
              </a:xfrm>
              <a:custGeom>
                <a:avLst/>
                <a:gdLst>
                  <a:gd name="T0" fmla="*/ 137 w 137"/>
                  <a:gd name="T1" fmla="*/ 59 h 119"/>
                  <a:gd name="T2" fmla="*/ 91 w 137"/>
                  <a:gd name="T3" fmla="*/ 89 h 119"/>
                  <a:gd name="T4" fmla="*/ 40 w 137"/>
                  <a:gd name="T5" fmla="*/ 119 h 119"/>
                  <a:gd name="T6" fmla="*/ 0 w 137"/>
                  <a:gd name="T7" fmla="*/ 59 h 119"/>
                  <a:gd name="T8" fmla="*/ 52 w 137"/>
                  <a:gd name="T9" fmla="*/ 29 h 119"/>
                  <a:gd name="T10" fmla="*/ 96 w 137"/>
                  <a:gd name="T11" fmla="*/ 0 h 119"/>
                  <a:gd name="T12" fmla="*/ 137 w 137"/>
                  <a:gd name="T13" fmla="*/ 5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" h="119">
                    <a:moveTo>
                      <a:pt x="137" y="59"/>
                    </a:moveTo>
                    <a:lnTo>
                      <a:pt x="91" y="89"/>
                    </a:lnTo>
                    <a:lnTo>
                      <a:pt x="40" y="119"/>
                    </a:lnTo>
                    <a:lnTo>
                      <a:pt x="0" y="59"/>
                    </a:lnTo>
                    <a:lnTo>
                      <a:pt x="52" y="29"/>
                    </a:lnTo>
                    <a:lnTo>
                      <a:pt x="96" y="0"/>
                    </a:lnTo>
                    <a:lnTo>
                      <a:pt x="137" y="5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12" name="Freeform 165">
                <a:extLst>
                  <a:ext uri="{FF2B5EF4-FFF2-40B4-BE49-F238E27FC236}">
                    <a16:creationId xmlns:a16="http://schemas.microsoft.com/office/drawing/2014/main" id="{D4B02A54-9D87-CB4F-BB57-C26291867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91" y="11320"/>
                <a:ext cx="96" cy="143"/>
              </a:xfrm>
              <a:custGeom>
                <a:avLst/>
                <a:gdLst>
                  <a:gd name="T0" fmla="*/ 48 w 48"/>
                  <a:gd name="T1" fmla="*/ 56 h 61"/>
                  <a:gd name="T2" fmla="*/ 43 w 48"/>
                  <a:gd name="T3" fmla="*/ 61 h 61"/>
                  <a:gd name="T4" fmla="*/ 45 w 48"/>
                  <a:gd name="T5" fmla="*/ 59 h 61"/>
                  <a:gd name="T6" fmla="*/ 4 w 48"/>
                  <a:gd name="T7" fmla="*/ 0 h 61"/>
                  <a:gd name="T8" fmla="*/ 0 w 48"/>
                  <a:gd name="T9" fmla="*/ 3 h 61"/>
                  <a:gd name="T10" fmla="*/ 48 w 48"/>
                  <a:gd name="T11" fmla="*/ 5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61">
                    <a:moveTo>
                      <a:pt x="48" y="56"/>
                    </a:moveTo>
                    <a:lnTo>
                      <a:pt x="43" y="61"/>
                    </a:lnTo>
                    <a:lnTo>
                      <a:pt x="45" y="59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8" y="5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13" name="Freeform 166">
                <a:extLst>
                  <a:ext uri="{FF2B5EF4-FFF2-40B4-BE49-F238E27FC236}">
                    <a16:creationId xmlns:a16="http://schemas.microsoft.com/office/drawing/2014/main" id="{C036055C-620F-6A40-9DC0-DA6BEFA62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3" y="11456"/>
                <a:ext cx="220" cy="225"/>
              </a:xfrm>
              <a:custGeom>
                <a:avLst/>
                <a:gdLst>
                  <a:gd name="T0" fmla="*/ 108 w 108"/>
                  <a:gd name="T1" fmla="*/ 62 h 96"/>
                  <a:gd name="T2" fmla="*/ 81 w 108"/>
                  <a:gd name="T3" fmla="*/ 77 h 96"/>
                  <a:gd name="T4" fmla="*/ 55 w 108"/>
                  <a:gd name="T5" fmla="*/ 87 h 96"/>
                  <a:gd name="T6" fmla="*/ 30 w 108"/>
                  <a:gd name="T7" fmla="*/ 95 h 96"/>
                  <a:gd name="T8" fmla="*/ 9 w 108"/>
                  <a:gd name="T9" fmla="*/ 96 h 96"/>
                  <a:gd name="T10" fmla="*/ 0 w 108"/>
                  <a:gd name="T11" fmla="*/ 26 h 96"/>
                  <a:gd name="T12" fmla="*/ 14 w 108"/>
                  <a:gd name="T13" fmla="*/ 26 h 96"/>
                  <a:gd name="T14" fmla="*/ 30 w 108"/>
                  <a:gd name="T15" fmla="*/ 21 h 96"/>
                  <a:gd name="T16" fmla="*/ 49 w 108"/>
                  <a:gd name="T17" fmla="*/ 14 h 96"/>
                  <a:gd name="T18" fmla="*/ 73 w 108"/>
                  <a:gd name="T19" fmla="*/ 0 h 96"/>
                  <a:gd name="T20" fmla="*/ 108 w 108"/>
                  <a:gd name="T21" fmla="*/ 6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96">
                    <a:moveTo>
                      <a:pt x="108" y="62"/>
                    </a:moveTo>
                    <a:lnTo>
                      <a:pt x="81" y="77"/>
                    </a:lnTo>
                    <a:lnTo>
                      <a:pt x="55" y="87"/>
                    </a:lnTo>
                    <a:lnTo>
                      <a:pt x="30" y="95"/>
                    </a:lnTo>
                    <a:lnTo>
                      <a:pt x="9" y="96"/>
                    </a:lnTo>
                    <a:lnTo>
                      <a:pt x="0" y="26"/>
                    </a:lnTo>
                    <a:lnTo>
                      <a:pt x="14" y="26"/>
                    </a:lnTo>
                    <a:lnTo>
                      <a:pt x="30" y="21"/>
                    </a:lnTo>
                    <a:lnTo>
                      <a:pt x="49" y="14"/>
                    </a:lnTo>
                    <a:lnTo>
                      <a:pt x="73" y="0"/>
                    </a:lnTo>
                    <a:lnTo>
                      <a:pt x="108" y="6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14" name="Freeform 167">
                <a:extLst>
                  <a:ext uri="{FF2B5EF4-FFF2-40B4-BE49-F238E27FC236}">
                    <a16:creationId xmlns:a16="http://schemas.microsoft.com/office/drawing/2014/main" id="{DA985A8A-0C5A-294C-BD79-9555BE800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99" y="11456"/>
                <a:ext cx="83" cy="145"/>
              </a:xfrm>
              <a:custGeom>
                <a:avLst/>
                <a:gdLst>
                  <a:gd name="T0" fmla="*/ 40 w 41"/>
                  <a:gd name="T1" fmla="*/ 61 h 62"/>
                  <a:gd name="T2" fmla="*/ 41 w 41"/>
                  <a:gd name="T3" fmla="*/ 61 h 62"/>
                  <a:gd name="T4" fmla="*/ 38 w 41"/>
                  <a:gd name="T5" fmla="*/ 62 h 62"/>
                  <a:gd name="T6" fmla="*/ 3 w 41"/>
                  <a:gd name="T7" fmla="*/ 0 h 62"/>
                  <a:gd name="T8" fmla="*/ 0 w 41"/>
                  <a:gd name="T9" fmla="*/ 1 h 62"/>
                  <a:gd name="T10" fmla="*/ 40 w 41"/>
                  <a:gd name="T11" fmla="*/ 6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62">
                    <a:moveTo>
                      <a:pt x="40" y="61"/>
                    </a:moveTo>
                    <a:lnTo>
                      <a:pt x="41" y="61"/>
                    </a:lnTo>
                    <a:lnTo>
                      <a:pt x="38" y="62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40" y="6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15" name="Freeform 168">
                <a:extLst>
                  <a:ext uri="{FF2B5EF4-FFF2-40B4-BE49-F238E27FC236}">
                    <a16:creationId xmlns:a16="http://schemas.microsoft.com/office/drawing/2014/main" id="{E9A64AB4-0AA2-914C-A27B-0D229B0AC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4" y="11456"/>
                <a:ext cx="224" cy="225"/>
              </a:xfrm>
              <a:custGeom>
                <a:avLst/>
                <a:gdLst>
                  <a:gd name="T0" fmla="*/ 98 w 107"/>
                  <a:gd name="T1" fmla="*/ 96 h 96"/>
                  <a:gd name="T2" fmla="*/ 78 w 107"/>
                  <a:gd name="T3" fmla="*/ 95 h 96"/>
                  <a:gd name="T4" fmla="*/ 52 w 107"/>
                  <a:gd name="T5" fmla="*/ 87 h 96"/>
                  <a:gd name="T6" fmla="*/ 27 w 107"/>
                  <a:gd name="T7" fmla="*/ 77 h 96"/>
                  <a:gd name="T8" fmla="*/ 0 w 107"/>
                  <a:gd name="T9" fmla="*/ 62 h 96"/>
                  <a:gd name="T10" fmla="*/ 34 w 107"/>
                  <a:gd name="T11" fmla="*/ 0 h 96"/>
                  <a:gd name="T12" fmla="*/ 59 w 107"/>
                  <a:gd name="T13" fmla="*/ 14 h 96"/>
                  <a:gd name="T14" fmla="*/ 78 w 107"/>
                  <a:gd name="T15" fmla="*/ 21 h 96"/>
                  <a:gd name="T16" fmla="*/ 93 w 107"/>
                  <a:gd name="T17" fmla="*/ 26 h 96"/>
                  <a:gd name="T18" fmla="*/ 107 w 107"/>
                  <a:gd name="T19" fmla="*/ 26 h 96"/>
                  <a:gd name="T20" fmla="*/ 98 w 107"/>
                  <a:gd name="T2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7" h="96">
                    <a:moveTo>
                      <a:pt x="98" y="96"/>
                    </a:moveTo>
                    <a:lnTo>
                      <a:pt x="78" y="95"/>
                    </a:lnTo>
                    <a:lnTo>
                      <a:pt x="52" y="87"/>
                    </a:lnTo>
                    <a:lnTo>
                      <a:pt x="27" y="77"/>
                    </a:lnTo>
                    <a:lnTo>
                      <a:pt x="0" y="62"/>
                    </a:lnTo>
                    <a:lnTo>
                      <a:pt x="34" y="0"/>
                    </a:lnTo>
                    <a:lnTo>
                      <a:pt x="59" y="14"/>
                    </a:lnTo>
                    <a:lnTo>
                      <a:pt x="78" y="21"/>
                    </a:lnTo>
                    <a:lnTo>
                      <a:pt x="93" y="26"/>
                    </a:lnTo>
                    <a:lnTo>
                      <a:pt x="107" y="26"/>
                    </a:lnTo>
                    <a:lnTo>
                      <a:pt x="98" y="9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16" name="Freeform 169">
                <a:extLst>
                  <a:ext uri="{FF2B5EF4-FFF2-40B4-BE49-F238E27FC236}">
                    <a16:creationId xmlns:a16="http://schemas.microsoft.com/office/drawing/2014/main" id="{8A19BBD3-A307-9341-B0DE-4BFE7493C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3" y="11517"/>
                <a:ext cx="44" cy="164"/>
              </a:xfrm>
              <a:custGeom>
                <a:avLst/>
                <a:gdLst>
                  <a:gd name="T0" fmla="*/ 9 w 9"/>
                  <a:gd name="T1" fmla="*/ 70 h 70"/>
                  <a:gd name="T2" fmla="*/ 4 w 9"/>
                  <a:gd name="T3" fmla="*/ 70 h 70"/>
                  <a:gd name="T4" fmla="*/ 0 w 9"/>
                  <a:gd name="T5" fmla="*/ 70 h 70"/>
                  <a:gd name="T6" fmla="*/ 9 w 9"/>
                  <a:gd name="T7" fmla="*/ 0 h 70"/>
                  <a:gd name="T8" fmla="*/ 0 w 9"/>
                  <a:gd name="T9" fmla="*/ 0 h 70"/>
                  <a:gd name="T10" fmla="*/ 9 w 9"/>
                  <a:gd name="T11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70">
                    <a:moveTo>
                      <a:pt x="9" y="70"/>
                    </a:moveTo>
                    <a:lnTo>
                      <a:pt x="4" y="70"/>
                    </a:lnTo>
                    <a:lnTo>
                      <a:pt x="0" y="7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9" y="7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17" name="Freeform 170">
                <a:extLst>
                  <a:ext uri="{FF2B5EF4-FFF2-40B4-BE49-F238E27FC236}">
                    <a16:creationId xmlns:a16="http://schemas.microsoft.com/office/drawing/2014/main" id="{DEDDEEDE-151C-FF46-B8A3-2EE01A598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39" y="11318"/>
                <a:ext cx="283" cy="281"/>
              </a:xfrm>
              <a:custGeom>
                <a:avLst/>
                <a:gdLst>
                  <a:gd name="T0" fmla="*/ 99 w 137"/>
                  <a:gd name="T1" fmla="*/ 120 h 120"/>
                  <a:gd name="T2" fmla="*/ 46 w 137"/>
                  <a:gd name="T3" fmla="*/ 90 h 120"/>
                  <a:gd name="T4" fmla="*/ 0 w 137"/>
                  <a:gd name="T5" fmla="*/ 60 h 120"/>
                  <a:gd name="T6" fmla="*/ 40 w 137"/>
                  <a:gd name="T7" fmla="*/ 0 h 120"/>
                  <a:gd name="T8" fmla="*/ 86 w 137"/>
                  <a:gd name="T9" fmla="*/ 30 h 120"/>
                  <a:gd name="T10" fmla="*/ 137 w 137"/>
                  <a:gd name="T11" fmla="*/ 60 h 120"/>
                  <a:gd name="T12" fmla="*/ 99 w 137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" h="120">
                    <a:moveTo>
                      <a:pt x="99" y="120"/>
                    </a:moveTo>
                    <a:lnTo>
                      <a:pt x="46" y="90"/>
                    </a:lnTo>
                    <a:lnTo>
                      <a:pt x="0" y="60"/>
                    </a:lnTo>
                    <a:lnTo>
                      <a:pt x="40" y="0"/>
                    </a:lnTo>
                    <a:lnTo>
                      <a:pt x="86" y="30"/>
                    </a:lnTo>
                    <a:lnTo>
                      <a:pt x="137" y="60"/>
                    </a:lnTo>
                    <a:lnTo>
                      <a:pt x="99" y="1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18" name="Freeform 171">
                <a:extLst>
                  <a:ext uri="{FF2B5EF4-FFF2-40B4-BE49-F238E27FC236}">
                    <a16:creationId xmlns:a16="http://schemas.microsoft.com/office/drawing/2014/main" id="{2F9C2679-4722-134C-B24A-791531F76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4" y="11456"/>
                <a:ext cx="79" cy="145"/>
              </a:xfrm>
              <a:custGeom>
                <a:avLst/>
                <a:gdLst>
                  <a:gd name="T0" fmla="*/ 1 w 38"/>
                  <a:gd name="T1" fmla="*/ 62 h 62"/>
                  <a:gd name="T2" fmla="*/ 0 w 38"/>
                  <a:gd name="T3" fmla="*/ 61 h 62"/>
                  <a:gd name="T4" fmla="*/ 38 w 38"/>
                  <a:gd name="T5" fmla="*/ 1 h 62"/>
                  <a:gd name="T6" fmla="*/ 35 w 38"/>
                  <a:gd name="T7" fmla="*/ 0 h 62"/>
                  <a:gd name="T8" fmla="*/ 1 w 38"/>
                  <a:gd name="T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2">
                    <a:moveTo>
                      <a:pt x="1" y="62"/>
                    </a:moveTo>
                    <a:lnTo>
                      <a:pt x="0" y="61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1" y="6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19" name="Freeform 172">
                <a:extLst>
                  <a:ext uri="{FF2B5EF4-FFF2-40B4-BE49-F238E27FC236}">
                    <a16:creationId xmlns:a16="http://schemas.microsoft.com/office/drawing/2014/main" id="{3C9D2B03-45EB-7745-9E34-3D35071A4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3" y="11203"/>
                <a:ext cx="233" cy="249"/>
              </a:xfrm>
              <a:custGeom>
                <a:avLst/>
                <a:gdLst>
                  <a:gd name="T0" fmla="*/ 67 w 113"/>
                  <a:gd name="T1" fmla="*/ 106 h 106"/>
                  <a:gd name="T2" fmla="*/ 46 w 113"/>
                  <a:gd name="T3" fmla="*/ 91 h 106"/>
                  <a:gd name="T4" fmla="*/ 27 w 113"/>
                  <a:gd name="T5" fmla="*/ 74 h 106"/>
                  <a:gd name="T6" fmla="*/ 12 w 113"/>
                  <a:gd name="T7" fmla="*/ 55 h 106"/>
                  <a:gd name="T8" fmla="*/ 0 w 113"/>
                  <a:gd name="T9" fmla="*/ 39 h 106"/>
                  <a:gd name="T10" fmla="*/ 62 w 113"/>
                  <a:gd name="T11" fmla="*/ 0 h 106"/>
                  <a:gd name="T12" fmla="*/ 69 w 113"/>
                  <a:gd name="T13" fmla="*/ 13 h 106"/>
                  <a:gd name="T14" fmla="*/ 79 w 113"/>
                  <a:gd name="T15" fmla="*/ 24 h 106"/>
                  <a:gd name="T16" fmla="*/ 93 w 113"/>
                  <a:gd name="T17" fmla="*/ 38 h 106"/>
                  <a:gd name="T18" fmla="*/ 113 w 113"/>
                  <a:gd name="T19" fmla="*/ 51 h 106"/>
                  <a:gd name="T20" fmla="*/ 67 w 113"/>
                  <a:gd name="T21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106">
                    <a:moveTo>
                      <a:pt x="67" y="106"/>
                    </a:moveTo>
                    <a:lnTo>
                      <a:pt x="46" y="91"/>
                    </a:lnTo>
                    <a:lnTo>
                      <a:pt x="27" y="74"/>
                    </a:lnTo>
                    <a:lnTo>
                      <a:pt x="12" y="55"/>
                    </a:lnTo>
                    <a:lnTo>
                      <a:pt x="0" y="39"/>
                    </a:lnTo>
                    <a:lnTo>
                      <a:pt x="62" y="0"/>
                    </a:lnTo>
                    <a:lnTo>
                      <a:pt x="69" y="13"/>
                    </a:lnTo>
                    <a:lnTo>
                      <a:pt x="79" y="24"/>
                    </a:lnTo>
                    <a:lnTo>
                      <a:pt x="93" y="38"/>
                    </a:lnTo>
                    <a:lnTo>
                      <a:pt x="113" y="51"/>
                    </a:lnTo>
                    <a:lnTo>
                      <a:pt x="67" y="10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20" name="Freeform 173">
                <a:extLst>
                  <a:ext uri="{FF2B5EF4-FFF2-40B4-BE49-F238E27FC236}">
                    <a16:creationId xmlns:a16="http://schemas.microsoft.com/office/drawing/2014/main" id="{1594E304-B63A-C04D-A742-6599E98C1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31" y="11318"/>
                <a:ext cx="96" cy="145"/>
              </a:xfrm>
              <a:custGeom>
                <a:avLst/>
                <a:gdLst>
                  <a:gd name="T0" fmla="*/ 2 w 46"/>
                  <a:gd name="T1" fmla="*/ 60 h 62"/>
                  <a:gd name="T2" fmla="*/ 6 w 46"/>
                  <a:gd name="T3" fmla="*/ 62 h 62"/>
                  <a:gd name="T4" fmla="*/ 0 w 46"/>
                  <a:gd name="T5" fmla="*/ 57 h 62"/>
                  <a:gd name="T6" fmla="*/ 46 w 46"/>
                  <a:gd name="T7" fmla="*/ 2 h 62"/>
                  <a:gd name="T8" fmla="*/ 42 w 46"/>
                  <a:gd name="T9" fmla="*/ 0 h 62"/>
                  <a:gd name="T10" fmla="*/ 2 w 46"/>
                  <a:gd name="T11" fmla="*/ 6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62">
                    <a:moveTo>
                      <a:pt x="2" y="60"/>
                    </a:moveTo>
                    <a:lnTo>
                      <a:pt x="6" y="62"/>
                    </a:lnTo>
                    <a:lnTo>
                      <a:pt x="0" y="57"/>
                    </a:lnTo>
                    <a:lnTo>
                      <a:pt x="46" y="2"/>
                    </a:lnTo>
                    <a:lnTo>
                      <a:pt x="42" y="0"/>
                    </a:lnTo>
                    <a:lnTo>
                      <a:pt x="2" y="6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21" name="Freeform 174">
                <a:extLst>
                  <a:ext uri="{FF2B5EF4-FFF2-40B4-BE49-F238E27FC236}">
                    <a16:creationId xmlns:a16="http://schemas.microsoft.com/office/drawing/2014/main" id="{4D906B06-5C08-8E4B-AEFB-38E598A6B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47" y="10870"/>
                <a:ext cx="183" cy="404"/>
              </a:xfrm>
              <a:custGeom>
                <a:avLst/>
                <a:gdLst>
                  <a:gd name="T0" fmla="*/ 18 w 87"/>
                  <a:gd name="T1" fmla="*/ 172 h 172"/>
                  <a:gd name="T2" fmla="*/ 11 w 87"/>
                  <a:gd name="T3" fmla="*/ 147 h 172"/>
                  <a:gd name="T4" fmla="*/ 6 w 87"/>
                  <a:gd name="T5" fmla="*/ 110 h 172"/>
                  <a:gd name="T6" fmla="*/ 2 w 87"/>
                  <a:gd name="T7" fmla="*/ 62 h 172"/>
                  <a:gd name="T8" fmla="*/ 0 w 87"/>
                  <a:gd name="T9" fmla="*/ 0 h 172"/>
                  <a:gd name="T10" fmla="*/ 72 w 87"/>
                  <a:gd name="T11" fmla="*/ 0 h 172"/>
                  <a:gd name="T12" fmla="*/ 73 w 87"/>
                  <a:gd name="T13" fmla="*/ 58 h 172"/>
                  <a:gd name="T14" fmla="*/ 77 w 87"/>
                  <a:gd name="T15" fmla="*/ 102 h 172"/>
                  <a:gd name="T16" fmla="*/ 81 w 87"/>
                  <a:gd name="T17" fmla="*/ 132 h 172"/>
                  <a:gd name="T18" fmla="*/ 87 w 87"/>
                  <a:gd name="T19" fmla="*/ 150 h 172"/>
                  <a:gd name="T20" fmla="*/ 18 w 87"/>
                  <a:gd name="T2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72">
                    <a:moveTo>
                      <a:pt x="18" y="172"/>
                    </a:moveTo>
                    <a:lnTo>
                      <a:pt x="11" y="147"/>
                    </a:lnTo>
                    <a:lnTo>
                      <a:pt x="6" y="110"/>
                    </a:lnTo>
                    <a:lnTo>
                      <a:pt x="2" y="6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3" y="58"/>
                    </a:lnTo>
                    <a:lnTo>
                      <a:pt x="77" y="102"/>
                    </a:lnTo>
                    <a:lnTo>
                      <a:pt x="81" y="132"/>
                    </a:lnTo>
                    <a:lnTo>
                      <a:pt x="87" y="150"/>
                    </a:lnTo>
                    <a:lnTo>
                      <a:pt x="18" y="17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22" name="Freeform 175">
                <a:extLst>
                  <a:ext uri="{FF2B5EF4-FFF2-40B4-BE49-F238E27FC236}">
                    <a16:creationId xmlns:a16="http://schemas.microsoft.com/office/drawing/2014/main" id="{B1811CDB-EC2B-6740-BBB0-62A183C04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5" y="11203"/>
                <a:ext cx="146" cy="92"/>
              </a:xfrm>
              <a:custGeom>
                <a:avLst/>
                <a:gdLst>
                  <a:gd name="T0" fmla="*/ 4 w 69"/>
                  <a:gd name="T1" fmla="*/ 39 h 39"/>
                  <a:gd name="T2" fmla="*/ 2 w 69"/>
                  <a:gd name="T3" fmla="*/ 36 h 39"/>
                  <a:gd name="T4" fmla="*/ 0 w 69"/>
                  <a:gd name="T5" fmla="*/ 30 h 39"/>
                  <a:gd name="T6" fmla="*/ 69 w 69"/>
                  <a:gd name="T7" fmla="*/ 8 h 39"/>
                  <a:gd name="T8" fmla="*/ 66 w 69"/>
                  <a:gd name="T9" fmla="*/ 0 h 39"/>
                  <a:gd name="T10" fmla="*/ 4 w 69"/>
                  <a:gd name="T1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39">
                    <a:moveTo>
                      <a:pt x="4" y="39"/>
                    </a:moveTo>
                    <a:lnTo>
                      <a:pt x="2" y="36"/>
                    </a:lnTo>
                    <a:lnTo>
                      <a:pt x="0" y="30"/>
                    </a:lnTo>
                    <a:lnTo>
                      <a:pt x="69" y="8"/>
                    </a:lnTo>
                    <a:lnTo>
                      <a:pt x="66" y="0"/>
                    </a:lnTo>
                    <a:lnTo>
                      <a:pt x="4" y="39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23" name="Rectangle 176">
                <a:extLst>
                  <a:ext uri="{FF2B5EF4-FFF2-40B4-BE49-F238E27FC236}">
                    <a16:creationId xmlns:a16="http://schemas.microsoft.com/office/drawing/2014/main" id="{3F65B32C-9669-944D-AA71-BA70279EE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7" y="10425"/>
                <a:ext cx="150" cy="446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24" name="Freeform 177">
                <a:extLst>
                  <a:ext uri="{FF2B5EF4-FFF2-40B4-BE49-F238E27FC236}">
                    <a16:creationId xmlns:a16="http://schemas.microsoft.com/office/drawing/2014/main" id="{07897E87-360C-9647-B5CF-2D8169CEB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47" y="10829"/>
                <a:ext cx="150" cy="44"/>
              </a:xfrm>
              <a:custGeom>
                <a:avLst/>
                <a:gdLst>
                  <a:gd name="T0" fmla="*/ 1 w 73"/>
                  <a:gd name="T1" fmla="*/ 0 w 73"/>
                  <a:gd name="T2" fmla="*/ 73 w 73"/>
                  <a:gd name="T3" fmla="*/ 1 w 7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73">
                    <a:moveTo>
                      <a:pt x="1" y="0"/>
                    </a:moveTo>
                    <a:lnTo>
                      <a:pt x="0" y="0"/>
                    </a:lnTo>
                    <a:lnTo>
                      <a:pt x="7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25" name="Freeform 178">
                <a:extLst>
                  <a:ext uri="{FF2B5EF4-FFF2-40B4-BE49-F238E27FC236}">
                    <a16:creationId xmlns:a16="http://schemas.microsoft.com/office/drawing/2014/main" id="{7C43AC97-B72C-2A4E-871C-74DD5FC0B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47" y="10419"/>
                <a:ext cx="150" cy="47"/>
              </a:xfrm>
              <a:custGeom>
                <a:avLst/>
                <a:gdLst>
                  <a:gd name="T0" fmla="*/ 0 w 73"/>
                  <a:gd name="T1" fmla="*/ 3 h 20"/>
                  <a:gd name="T2" fmla="*/ 0 w 73"/>
                  <a:gd name="T3" fmla="*/ 20 h 20"/>
                  <a:gd name="T4" fmla="*/ 1 w 73"/>
                  <a:gd name="T5" fmla="*/ 0 h 20"/>
                  <a:gd name="T6" fmla="*/ 73 w 73"/>
                  <a:gd name="T7" fmla="*/ 5 h 20"/>
                  <a:gd name="T8" fmla="*/ 73 w 73"/>
                  <a:gd name="T9" fmla="*/ 3 h 20"/>
                  <a:gd name="T10" fmla="*/ 0 w 73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20">
                    <a:moveTo>
                      <a:pt x="0" y="3"/>
                    </a:moveTo>
                    <a:lnTo>
                      <a:pt x="0" y="20"/>
                    </a:lnTo>
                    <a:lnTo>
                      <a:pt x="1" y="0"/>
                    </a:lnTo>
                    <a:lnTo>
                      <a:pt x="73" y="5"/>
                    </a:lnTo>
                    <a:lnTo>
                      <a:pt x="7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26" name="Freeform 179">
                <a:extLst>
                  <a:ext uri="{FF2B5EF4-FFF2-40B4-BE49-F238E27FC236}">
                    <a16:creationId xmlns:a16="http://schemas.microsoft.com/office/drawing/2014/main" id="{86E20D34-E744-AC46-AD29-92E89B236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30" y="7487"/>
                <a:ext cx="75" cy="126"/>
              </a:xfrm>
              <a:custGeom>
                <a:avLst/>
                <a:gdLst>
                  <a:gd name="T0" fmla="*/ 36 w 36"/>
                  <a:gd name="T1" fmla="*/ 4 h 54"/>
                  <a:gd name="T2" fmla="*/ 12 w 36"/>
                  <a:gd name="T3" fmla="*/ 0 h 54"/>
                  <a:gd name="T4" fmla="*/ 0 w 36"/>
                  <a:gd name="T5" fmla="*/ 50 h 54"/>
                  <a:gd name="T6" fmla="*/ 24 w 36"/>
                  <a:gd name="T7" fmla="*/ 54 h 54"/>
                  <a:gd name="T8" fmla="*/ 36 w 36"/>
                  <a:gd name="T9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54">
                    <a:moveTo>
                      <a:pt x="36" y="4"/>
                    </a:moveTo>
                    <a:lnTo>
                      <a:pt x="12" y="0"/>
                    </a:lnTo>
                    <a:lnTo>
                      <a:pt x="0" y="50"/>
                    </a:lnTo>
                    <a:lnTo>
                      <a:pt x="24" y="54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27" name="Freeform 180">
                <a:extLst>
                  <a:ext uri="{FF2B5EF4-FFF2-40B4-BE49-F238E27FC236}">
                    <a16:creationId xmlns:a16="http://schemas.microsoft.com/office/drawing/2014/main" id="{ACE68845-5193-AF45-BAFC-8AC69DAD1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9" y="7598"/>
                <a:ext cx="170" cy="436"/>
              </a:xfrm>
              <a:custGeom>
                <a:avLst/>
                <a:gdLst>
                  <a:gd name="T0" fmla="*/ 81 w 81"/>
                  <a:gd name="T1" fmla="*/ 7 h 186"/>
                  <a:gd name="T2" fmla="*/ 58 w 81"/>
                  <a:gd name="T3" fmla="*/ 0 h 186"/>
                  <a:gd name="T4" fmla="*/ 0 w 81"/>
                  <a:gd name="T5" fmla="*/ 178 h 186"/>
                  <a:gd name="T6" fmla="*/ 23 w 81"/>
                  <a:gd name="T7" fmla="*/ 186 h 186"/>
                  <a:gd name="T8" fmla="*/ 81 w 81"/>
                  <a:gd name="T9" fmla="*/ 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86">
                    <a:moveTo>
                      <a:pt x="81" y="7"/>
                    </a:moveTo>
                    <a:lnTo>
                      <a:pt x="58" y="0"/>
                    </a:lnTo>
                    <a:lnTo>
                      <a:pt x="0" y="178"/>
                    </a:lnTo>
                    <a:lnTo>
                      <a:pt x="23" y="186"/>
                    </a:lnTo>
                    <a:lnTo>
                      <a:pt x="81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28" name="Freeform 181">
                <a:extLst>
                  <a:ext uri="{FF2B5EF4-FFF2-40B4-BE49-F238E27FC236}">
                    <a16:creationId xmlns:a16="http://schemas.microsoft.com/office/drawing/2014/main" id="{EF87BFA7-B12B-0543-BEB0-A3BA3B59D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30" y="7572"/>
                <a:ext cx="50" cy="44"/>
              </a:xfrm>
              <a:custGeom>
                <a:avLst/>
                <a:gdLst>
                  <a:gd name="T0" fmla="*/ 24 w 24"/>
                  <a:gd name="T1" fmla="*/ 6 h 7"/>
                  <a:gd name="T2" fmla="*/ 24 w 24"/>
                  <a:gd name="T3" fmla="*/ 7 h 7"/>
                  <a:gd name="T4" fmla="*/ 1 w 24"/>
                  <a:gd name="T5" fmla="*/ 0 h 7"/>
                  <a:gd name="T6" fmla="*/ 0 w 24"/>
                  <a:gd name="T7" fmla="*/ 2 h 7"/>
                  <a:gd name="T8" fmla="*/ 24 w 24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7">
                    <a:moveTo>
                      <a:pt x="24" y="6"/>
                    </a:moveTo>
                    <a:lnTo>
                      <a:pt x="24" y="7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29" name="Freeform 182">
                <a:extLst>
                  <a:ext uri="{FF2B5EF4-FFF2-40B4-BE49-F238E27FC236}">
                    <a16:creationId xmlns:a16="http://schemas.microsoft.com/office/drawing/2014/main" id="{5A434837-2E9B-4544-A22A-E79A3775F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21" y="8020"/>
                <a:ext cx="138" cy="391"/>
              </a:xfrm>
              <a:custGeom>
                <a:avLst/>
                <a:gdLst>
                  <a:gd name="T0" fmla="*/ 67 w 67"/>
                  <a:gd name="T1" fmla="*/ 6 h 167"/>
                  <a:gd name="T2" fmla="*/ 44 w 67"/>
                  <a:gd name="T3" fmla="*/ 0 h 167"/>
                  <a:gd name="T4" fmla="*/ 0 w 67"/>
                  <a:gd name="T5" fmla="*/ 161 h 167"/>
                  <a:gd name="T6" fmla="*/ 23 w 67"/>
                  <a:gd name="T7" fmla="*/ 167 h 167"/>
                  <a:gd name="T8" fmla="*/ 67 w 67"/>
                  <a:gd name="T9" fmla="*/ 6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67">
                    <a:moveTo>
                      <a:pt x="67" y="6"/>
                    </a:moveTo>
                    <a:lnTo>
                      <a:pt x="44" y="0"/>
                    </a:lnTo>
                    <a:lnTo>
                      <a:pt x="0" y="161"/>
                    </a:lnTo>
                    <a:lnTo>
                      <a:pt x="23" y="167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30" name="Freeform 183">
                <a:extLst>
                  <a:ext uri="{FF2B5EF4-FFF2-40B4-BE49-F238E27FC236}">
                    <a16:creationId xmlns:a16="http://schemas.microsoft.com/office/drawing/2014/main" id="{81D228D1-399A-0944-B00A-ADC575DAE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09" y="7990"/>
                <a:ext cx="50" cy="44"/>
              </a:xfrm>
              <a:custGeom>
                <a:avLst/>
                <a:gdLst>
                  <a:gd name="T0" fmla="*/ 0 w 23"/>
                  <a:gd name="T1" fmla="*/ 0 h 8"/>
                  <a:gd name="T2" fmla="*/ 0 w 23"/>
                  <a:gd name="T3" fmla="*/ 2 h 8"/>
                  <a:gd name="T4" fmla="*/ 23 w 23"/>
                  <a:gd name="T5" fmla="*/ 8 h 8"/>
                  <a:gd name="T6" fmla="*/ 0 w 2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8">
                    <a:moveTo>
                      <a:pt x="0" y="0"/>
                    </a:moveTo>
                    <a:lnTo>
                      <a:pt x="0" y="2"/>
                    </a:lnTo>
                    <a:lnTo>
                      <a:pt x="23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31" name="Freeform 184">
                <a:extLst>
                  <a:ext uri="{FF2B5EF4-FFF2-40B4-BE49-F238E27FC236}">
                    <a16:creationId xmlns:a16="http://schemas.microsoft.com/office/drawing/2014/main" id="{627668A1-931F-C24B-9B09-0CB410222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29" y="8399"/>
                <a:ext cx="138" cy="504"/>
              </a:xfrm>
              <a:custGeom>
                <a:avLst/>
                <a:gdLst>
                  <a:gd name="T0" fmla="*/ 66 w 66"/>
                  <a:gd name="T1" fmla="*/ 4 h 215"/>
                  <a:gd name="T2" fmla="*/ 42 w 66"/>
                  <a:gd name="T3" fmla="*/ 0 h 215"/>
                  <a:gd name="T4" fmla="*/ 0 w 66"/>
                  <a:gd name="T5" fmla="*/ 212 h 215"/>
                  <a:gd name="T6" fmla="*/ 24 w 66"/>
                  <a:gd name="T7" fmla="*/ 215 h 215"/>
                  <a:gd name="T8" fmla="*/ 66 w 66"/>
                  <a:gd name="T9" fmla="*/ 4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215">
                    <a:moveTo>
                      <a:pt x="66" y="4"/>
                    </a:moveTo>
                    <a:lnTo>
                      <a:pt x="42" y="0"/>
                    </a:lnTo>
                    <a:lnTo>
                      <a:pt x="0" y="212"/>
                    </a:lnTo>
                    <a:lnTo>
                      <a:pt x="24" y="215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32" name="Freeform 185">
                <a:extLst>
                  <a:ext uri="{FF2B5EF4-FFF2-40B4-BE49-F238E27FC236}">
                    <a16:creationId xmlns:a16="http://schemas.microsoft.com/office/drawing/2014/main" id="{13B9C5EF-DC6E-C441-B5C8-131DA6EA2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7" y="8367"/>
                <a:ext cx="50" cy="44"/>
              </a:xfrm>
              <a:custGeom>
                <a:avLst/>
                <a:gdLst>
                  <a:gd name="T0" fmla="*/ 1 w 24"/>
                  <a:gd name="T1" fmla="*/ 0 h 6"/>
                  <a:gd name="T2" fmla="*/ 0 w 24"/>
                  <a:gd name="T3" fmla="*/ 1 h 6"/>
                  <a:gd name="T4" fmla="*/ 24 w 24"/>
                  <a:gd name="T5" fmla="*/ 5 h 6"/>
                  <a:gd name="T6" fmla="*/ 24 w 24"/>
                  <a:gd name="T7" fmla="*/ 6 h 6"/>
                  <a:gd name="T8" fmla="*/ 1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1" y="0"/>
                    </a:moveTo>
                    <a:lnTo>
                      <a:pt x="0" y="1"/>
                    </a:lnTo>
                    <a:lnTo>
                      <a:pt x="24" y="5"/>
                    </a:lnTo>
                    <a:lnTo>
                      <a:pt x="24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33" name="Freeform 186">
                <a:extLst>
                  <a:ext uri="{FF2B5EF4-FFF2-40B4-BE49-F238E27FC236}">
                    <a16:creationId xmlns:a16="http://schemas.microsoft.com/office/drawing/2014/main" id="{79673185-06AD-2744-AF15-154D17B5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7" y="8895"/>
                <a:ext cx="142" cy="988"/>
              </a:xfrm>
              <a:custGeom>
                <a:avLst/>
                <a:gdLst>
                  <a:gd name="T0" fmla="*/ 68 w 68"/>
                  <a:gd name="T1" fmla="*/ 1 h 422"/>
                  <a:gd name="T2" fmla="*/ 44 w 68"/>
                  <a:gd name="T3" fmla="*/ 0 h 422"/>
                  <a:gd name="T4" fmla="*/ 0 w 68"/>
                  <a:gd name="T5" fmla="*/ 421 h 422"/>
                  <a:gd name="T6" fmla="*/ 25 w 68"/>
                  <a:gd name="T7" fmla="*/ 422 h 422"/>
                  <a:gd name="T8" fmla="*/ 68 w 68"/>
                  <a:gd name="T9" fmla="*/ 1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422">
                    <a:moveTo>
                      <a:pt x="68" y="1"/>
                    </a:moveTo>
                    <a:lnTo>
                      <a:pt x="44" y="0"/>
                    </a:lnTo>
                    <a:lnTo>
                      <a:pt x="0" y="421"/>
                    </a:lnTo>
                    <a:lnTo>
                      <a:pt x="25" y="422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34" name="Freeform 187">
                <a:extLst>
                  <a:ext uri="{FF2B5EF4-FFF2-40B4-BE49-F238E27FC236}">
                    <a16:creationId xmlns:a16="http://schemas.microsoft.com/office/drawing/2014/main" id="{3688EA69-478D-724D-83C8-DE2CCA8B9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29" y="8859"/>
                <a:ext cx="50" cy="44"/>
              </a:xfrm>
              <a:custGeom>
                <a:avLst/>
                <a:gdLst>
                  <a:gd name="T0" fmla="*/ 0 w 24"/>
                  <a:gd name="T1" fmla="*/ 0 h 3"/>
                  <a:gd name="T2" fmla="*/ 24 w 24"/>
                  <a:gd name="T3" fmla="*/ 1 h 3"/>
                  <a:gd name="T4" fmla="*/ 24 w 24"/>
                  <a:gd name="T5" fmla="*/ 3 h 3"/>
                  <a:gd name="T6" fmla="*/ 0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0" y="0"/>
                    </a:moveTo>
                    <a:lnTo>
                      <a:pt x="24" y="1"/>
                    </a:lnTo>
                    <a:lnTo>
                      <a:pt x="2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35" name="Freeform 188">
                <a:extLst>
                  <a:ext uri="{FF2B5EF4-FFF2-40B4-BE49-F238E27FC236}">
                    <a16:creationId xmlns:a16="http://schemas.microsoft.com/office/drawing/2014/main" id="{61A96ACA-5E68-C24D-B2FA-B07327C6D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0" y="9880"/>
                <a:ext cx="137" cy="457"/>
              </a:xfrm>
              <a:custGeom>
                <a:avLst/>
                <a:gdLst>
                  <a:gd name="T0" fmla="*/ 67 w 67"/>
                  <a:gd name="T1" fmla="*/ 4 h 195"/>
                  <a:gd name="T2" fmla="*/ 42 w 67"/>
                  <a:gd name="T3" fmla="*/ 0 h 195"/>
                  <a:gd name="T4" fmla="*/ 0 w 67"/>
                  <a:gd name="T5" fmla="*/ 191 h 195"/>
                  <a:gd name="T6" fmla="*/ 24 w 67"/>
                  <a:gd name="T7" fmla="*/ 195 h 195"/>
                  <a:gd name="T8" fmla="*/ 67 w 67"/>
                  <a:gd name="T9" fmla="*/ 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95">
                    <a:moveTo>
                      <a:pt x="67" y="4"/>
                    </a:moveTo>
                    <a:lnTo>
                      <a:pt x="42" y="0"/>
                    </a:lnTo>
                    <a:lnTo>
                      <a:pt x="0" y="191"/>
                    </a:lnTo>
                    <a:lnTo>
                      <a:pt x="24" y="195"/>
                    </a:lnTo>
                    <a:lnTo>
                      <a:pt x="67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36" name="Freeform 189">
                <a:extLst>
                  <a:ext uri="{FF2B5EF4-FFF2-40B4-BE49-F238E27FC236}">
                    <a16:creationId xmlns:a16="http://schemas.microsoft.com/office/drawing/2014/main" id="{A9347536-95F9-7D45-A08E-E753453EB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3" y="9851"/>
                <a:ext cx="51" cy="44"/>
              </a:xfrm>
              <a:custGeom>
                <a:avLst/>
                <a:gdLst>
                  <a:gd name="T0" fmla="*/ 25 w 25"/>
                  <a:gd name="T1" fmla="*/ 1 h 6"/>
                  <a:gd name="T2" fmla="*/ 25 w 25"/>
                  <a:gd name="T3" fmla="*/ 6 h 6"/>
                  <a:gd name="T4" fmla="*/ 25 w 25"/>
                  <a:gd name="T5" fmla="*/ 4 h 6"/>
                  <a:gd name="T6" fmla="*/ 0 w 25"/>
                  <a:gd name="T7" fmla="*/ 0 h 6"/>
                  <a:gd name="T8" fmla="*/ 25 w 2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6">
                    <a:moveTo>
                      <a:pt x="25" y="1"/>
                    </a:moveTo>
                    <a:lnTo>
                      <a:pt x="25" y="6"/>
                    </a:lnTo>
                    <a:lnTo>
                      <a:pt x="25" y="4"/>
                    </a:lnTo>
                    <a:lnTo>
                      <a:pt x="0" y="0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37" name="Rectangle 190">
                <a:extLst>
                  <a:ext uri="{FF2B5EF4-FFF2-40B4-BE49-F238E27FC236}">
                    <a16:creationId xmlns:a16="http://schemas.microsoft.com/office/drawing/2014/main" id="{6B87EB61-66BD-8B46-9831-BCD3DCC90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49" y="10333"/>
                <a:ext cx="51" cy="375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38" name="Freeform 191">
                <a:extLst>
                  <a:ext uri="{FF2B5EF4-FFF2-40B4-BE49-F238E27FC236}">
                    <a16:creationId xmlns:a16="http://schemas.microsoft.com/office/drawing/2014/main" id="{B9248615-3926-504D-90A4-4A361AD02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6" y="10294"/>
                <a:ext cx="54" cy="44"/>
              </a:xfrm>
              <a:custGeom>
                <a:avLst/>
                <a:gdLst>
                  <a:gd name="T0" fmla="*/ 0 w 26"/>
                  <a:gd name="T1" fmla="*/ 0 h 4"/>
                  <a:gd name="T2" fmla="*/ 1 w 26"/>
                  <a:gd name="T3" fmla="*/ 2 h 4"/>
                  <a:gd name="T4" fmla="*/ 26 w 26"/>
                  <a:gd name="T5" fmla="*/ 2 h 4"/>
                  <a:gd name="T6" fmla="*/ 24 w 26"/>
                  <a:gd name="T7" fmla="*/ 4 h 4"/>
                  <a:gd name="T8" fmla="*/ 0 w 2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">
                    <a:moveTo>
                      <a:pt x="0" y="0"/>
                    </a:moveTo>
                    <a:lnTo>
                      <a:pt x="1" y="2"/>
                    </a:lnTo>
                    <a:lnTo>
                      <a:pt x="26" y="2"/>
                    </a:lnTo>
                    <a:lnTo>
                      <a:pt x="2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39" name="Rectangle 192">
                <a:extLst>
                  <a:ext uri="{FF2B5EF4-FFF2-40B4-BE49-F238E27FC236}">
                    <a16:creationId xmlns:a16="http://schemas.microsoft.com/office/drawing/2014/main" id="{7526B28C-91B2-E94C-8748-FC1A9FA1F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49" y="10689"/>
                <a:ext cx="51" cy="44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40" name="Freeform 193">
                <a:extLst>
                  <a:ext uri="{FF2B5EF4-FFF2-40B4-BE49-F238E27FC236}">
                    <a16:creationId xmlns:a16="http://schemas.microsoft.com/office/drawing/2014/main" id="{CA5A71A4-5859-7A4D-A8EA-2B2C9188D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52" y="7452"/>
                <a:ext cx="54" cy="44"/>
              </a:xfrm>
              <a:custGeom>
                <a:avLst/>
                <a:gdLst>
                  <a:gd name="T0" fmla="*/ 24 w 26"/>
                  <a:gd name="T1" fmla="*/ 15 h 15"/>
                  <a:gd name="T2" fmla="*/ 26 w 26"/>
                  <a:gd name="T3" fmla="*/ 4 h 15"/>
                  <a:gd name="T4" fmla="*/ 2 w 26"/>
                  <a:gd name="T5" fmla="*/ 0 h 15"/>
                  <a:gd name="T6" fmla="*/ 0 w 26"/>
                  <a:gd name="T7" fmla="*/ 11 h 15"/>
                  <a:gd name="T8" fmla="*/ 24 w 26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5">
                    <a:moveTo>
                      <a:pt x="24" y="15"/>
                    </a:moveTo>
                    <a:lnTo>
                      <a:pt x="26" y="4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24" y="1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41" name="Freeform 194">
                <a:extLst>
                  <a:ext uri="{FF2B5EF4-FFF2-40B4-BE49-F238E27FC236}">
                    <a16:creationId xmlns:a16="http://schemas.microsoft.com/office/drawing/2014/main" id="{DE49ECD3-F7FE-9C45-AD02-D41FA93FB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20" y="5391"/>
                <a:ext cx="117" cy="408"/>
              </a:xfrm>
              <a:custGeom>
                <a:avLst/>
                <a:gdLst>
                  <a:gd name="T0" fmla="*/ 56 w 56"/>
                  <a:gd name="T1" fmla="*/ 4 h 174"/>
                  <a:gd name="T2" fmla="*/ 32 w 56"/>
                  <a:gd name="T3" fmla="*/ 0 h 174"/>
                  <a:gd name="T4" fmla="*/ 0 w 56"/>
                  <a:gd name="T5" fmla="*/ 170 h 174"/>
                  <a:gd name="T6" fmla="*/ 24 w 56"/>
                  <a:gd name="T7" fmla="*/ 174 h 174"/>
                  <a:gd name="T8" fmla="*/ 56 w 56"/>
                  <a:gd name="T9" fmla="*/ 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74">
                    <a:moveTo>
                      <a:pt x="56" y="4"/>
                    </a:moveTo>
                    <a:lnTo>
                      <a:pt x="32" y="0"/>
                    </a:lnTo>
                    <a:lnTo>
                      <a:pt x="0" y="170"/>
                    </a:lnTo>
                    <a:lnTo>
                      <a:pt x="24" y="174"/>
                    </a:lnTo>
                    <a:lnTo>
                      <a:pt x="56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42" name="Freeform 195">
                <a:extLst>
                  <a:ext uri="{FF2B5EF4-FFF2-40B4-BE49-F238E27FC236}">
                    <a16:creationId xmlns:a16="http://schemas.microsoft.com/office/drawing/2014/main" id="{F84A506A-1F61-4249-83AB-C3693AAF8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94" y="5790"/>
                <a:ext cx="75" cy="119"/>
              </a:xfrm>
              <a:custGeom>
                <a:avLst/>
                <a:gdLst>
                  <a:gd name="T0" fmla="*/ 35 w 35"/>
                  <a:gd name="T1" fmla="*/ 4 h 51"/>
                  <a:gd name="T2" fmla="*/ 11 w 35"/>
                  <a:gd name="T3" fmla="*/ 0 h 51"/>
                  <a:gd name="T4" fmla="*/ 0 w 35"/>
                  <a:gd name="T5" fmla="*/ 47 h 51"/>
                  <a:gd name="T6" fmla="*/ 24 w 35"/>
                  <a:gd name="T7" fmla="*/ 51 h 51"/>
                  <a:gd name="T8" fmla="*/ 35 w 35"/>
                  <a:gd name="T9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1">
                    <a:moveTo>
                      <a:pt x="35" y="4"/>
                    </a:moveTo>
                    <a:lnTo>
                      <a:pt x="11" y="0"/>
                    </a:lnTo>
                    <a:lnTo>
                      <a:pt x="0" y="47"/>
                    </a:lnTo>
                    <a:lnTo>
                      <a:pt x="24" y="51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43" name="Freeform 196">
                <a:extLst>
                  <a:ext uri="{FF2B5EF4-FFF2-40B4-BE49-F238E27FC236}">
                    <a16:creationId xmlns:a16="http://schemas.microsoft.com/office/drawing/2014/main" id="{69FA21E8-3DB8-7C46-A996-9BD26D4E5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20" y="5755"/>
                <a:ext cx="49" cy="44"/>
              </a:xfrm>
              <a:custGeom>
                <a:avLst/>
                <a:gdLst>
                  <a:gd name="T0" fmla="*/ 24 w 24"/>
                  <a:gd name="T1" fmla="*/ 4 h 4"/>
                  <a:gd name="T2" fmla="*/ 0 w 24"/>
                  <a:gd name="T3" fmla="*/ 0 h 4"/>
                  <a:gd name="T4" fmla="*/ 24 w 2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4">
                    <a:moveTo>
                      <a:pt x="24" y="4"/>
                    </a:moveTo>
                    <a:lnTo>
                      <a:pt x="0" y="0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44" name="Freeform 197">
                <a:extLst>
                  <a:ext uri="{FF2B5EF4-FFF2-40B4-BE49-F238E27FC236}">
                    <a16:creationId xmlns:a16="http://schemas.microsoft.com/office/drawing/2014/main" id="{CA664401-3507-2D4D-8204-208496189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94" y="5872"/>
                <a:ext cx="49" cy="44"/>
              </a:xfrm>
              <a:custGeom>
                <a:avLst/>
                <a:gdLst>
                  <a:gd name="T0" fmla="*/ 24 w 24"/>
                  <a:gd name="T1" fmla="*/ 7 h 10"/>
                  <a:gd name="T2" fmla="*/ 24 w 24"/>
                  <a:gd name="T3" fmla="*/ 6 h 10"/>
                  <a:gd name="T4" fmla="*/ 23 w 24"/>
                  <a:gd name="T5" fmla="*/ 10 h 10"/>
                  <a:gd name="T6" fmla="*/ 1 w 24"/>
                  <a:gd name="T7" fmla="*/ 0 h 10"/>
                  <a:gd name="T8" fmla="*/ 0 w 24"/>
                  <a:gd name="T9" fmla="*/ 3 h 10"/>
                  <a:gd name="T10" fmla="*/ 24 w 24"/>
                  <a:gd name="T11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0">
                    <a:moveTo>
                      <a:pt x="24" y="7"/>
                    </a:moveTo>
                    <a:lnTo>
                      <a:pt x="24" y="6"/>
                    </a:lnTo>
                    <a:lnTo>
                      <a:pt x="23" y="1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  <p:sp>
            <p:nvSpPr>
              <p:cNvPr id="445" name="Freeform 198">
                <a:extLst>
                  <a:ext uri="{FF2B5EF4-FFF2-40B4-BE49-F238E27FC236}">
                    <a16:creationId xmlns:a16="http://schemas.microsoft.com/office/drawing/2014/main" id="{26547BE1-6C31-2743-8E52-8C0D52768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85" y="5357"/>
                <a:ext cx="54" cy="44"/>
              </a:xfrm>
              <a:custGeom>
                <a:avLst/>
                <a:gdLst>
                  <a:gd name="T0" fmla="*/ 24 w 26"/>
                  <a:gd name="T1" fmla="*/ 15 h 15"/>
                  <a:gd name="T2" fmla="*/ 26 w 26"/>
                  <a:gd name="T3" fmla="*/ 3 h 15"/>
                  <a:gd name="T4" fmla="*/ 1 w 26"/>
                  <a:gd name="T5" fmla="*/ 0 h 15"/>
                  <a:gd name="T6" fmla="*/ 0 w 26"/>
                  <a:gd name="T7" fmla="*/ 11 h 15"/>
                  <a:gd name="T8" fmla="*/ 24 w 26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5">
                    <a:moveTo>
                      <a:pt x="24" y="15"/>
                    </a:moveTo>
                    <a:lnTo>
                      <a:pt x="26" y="3"/>
                    </a:lnTo>
                    <a:lnTo>
                      <a:pt x="1" y="0"/>
                    </a:lnTo>
                    <a:lnTo>
                      <a:pt x="0" y="11"/>
                    </a:lnTo>
                    <a:lnTo>
                      <a:pt x="24" y="15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663" dirty="0"/>
              </a:p>
            </p:txBody>
          </p:sp>
        </p:grpSp>
        <p:sp>
          <p:nvSpPr>
            <p:cNvPr id="68" name="Freeform 199">
              <a:extLst>
                <a:ext uri="{FF2B5EF4-FFF2-40B4-BE49-F238E27FC236}">
                  <a16:creationId xmlns:a16="http://schemas.microsoft.com/office/drawing/2014/main" id="{AD4E7600-732D-C347-90D4-2A95D1388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3775" y="2364830"/>
              <a:ext cx="493713" cy="1196975"/>
            </a:xfrm>
            <a:custGeom>
              <a:avLst/>
              <a:gdLst>
                <a:gd name="T0" fmla="*/ 647 w 647"/>
                <a:gd name="T1" fmla="*/ 10 h 1420"/>
                <a:gd name="T2" fmla="*/ 625 w 647"/>
                <a:gd name="T3" fmla="*/ 0 h 1420"/>
                <a:gd name="T4" fmla="*/ 312 w 647"/>
                <a:gd name="T5" fmla="*/ 705 h 1420"/>
                <a:gd name="T6" fmla="*/ 0 w 647"/>
                <a:gd name="T7" fmla="*/ 1410 h 1420"/>
                <a:gd name="T8" fmla="*/ 22 w 647"/>
                <a:gd name="T9" fmla="*/ 1420 h 1420"/>
                <a:gd name="T10" fmla="*/ 334 w 647"/>
                <a:gd name="T11" fmla="*/ 715 h 1420"/>
                <a:gd name="T12" fmla="*/ 647 w 647"/>
                <a:gd name="T13" fmla="*/ 10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7" h="1420">
                  <a:moveTo>
                    <a:pt x="647" y="10"/>
                  </a:moveTo>
                  <a:lnTo>
                    <a:pt x="625" y="0"/>
                  </a:lnTo>
                  <a:lnTo>
                    <a:pt x="312" y="705"/>
                  </a:lnTo>
                  <a:lnTo>
                    <a:pt x="0" y="1410"/>
                  </a:lnTo>
                  <a:lnTo>
                    <a:pt x="22" y="1420"/>
                  </a:lnTo>
                  <a:lnTo>
                    <a:pt x="334" y="715"/>
                  </a:lnTo>
                  <a:lnTo>
                    <a:pt x="647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69" name="Rectangle 200">
              <a:extLst>
                <a:ext uri="{FF2B5EF4-FFF2-40B4-BE49-F238E27FC236}">
                  <a16:creationId xmlns:a16="http://schemas.microsoft.com/office/drawing/2014/main" id="{10D03C2A-827F-F44B-8CDB-B2EAAD706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288" y="3849143"/>
              <a:ext cx="184150" cy="1047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70" name="Freeform 201">
              <a:extLst>
                <a:ext uri="{FF2B5EF4-FFF2-40B4-BE49-F238E27FC236}">
                  <a16:creationId xmlns:a16="http://schemas.microsoft.com/office/drawing/2014/main" id="{D2301E35-C6F9-F140-BA12-8E2264224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438" y="4036468"/>
              <a:ext cx="80962" cy="82550"/>
            </a:xfrm>
            <a:custGeom>
              <a:avLst/>
              <a:gdLst>
                <a:gd name="T0" fmla="*/ 0 w 105"/>
                <a:gd name="T1" fmla="*/ 95 h 99"/>
                <a:gd name="T2" fmla="*/ 3 w 105"/>
                <a:gd name="T3" fmla="*/ 78 h 99"/>
                <a:gd name="T4" fmla="*/ 8 w 105"/>
                <a:gd name="T5" fmla="*/ 59 h 99"/>
                <a:gd name="T6" fmla="*/ 17 w 105"/>
                <a:gd name="T7" fmla="*/ 43 h 99"/>
                <a:gd name="T8" fmla="*/ 30 w 105"/>
                <a:gd name="T9" fmla="*/ 28 h 99"/>
                <a:gd name="T10" fmla="*/ 45 w 105"/>
                <a:gd name="T11" fmla="*/ 17 h 99"/>
                <a:gd name="T12" fmla="*/ 64 w 105"/>
                <a:gd name="T13" fmla="*/ 8 h 99"/>
                <a:gd name="T14" fmla="*/ 82 w 105"/>
                <a:gd name="T15" fmla="*/ 2 h 99"/>
                <a:gd name="T16" fmla="*/ 104 w 105"/>
                <a:gd name="T17" fmla="*/ 0 h 99"/>
                <a:gd name="T18" fmla="*/ 105 w 105"/>
                <a:gd name="T19" fmla="*/ 24 h 99"/>
                <a:gd name="T20" fmla="*/ 86 w 105"/>
                <a:gd name="T21" fmla="*/ 25 h 99"/>
                <a:gd name="T22" fmla="*/ 72 w 105"/>
                <a:gd name="T23" fmla="*/ 30 h 99"/>
                <a:gd name="T24" fmla="*/ 58 w 105"/>
                <a:gd name="T25" fmla="*/ 37 h 99"/>
                <a:gd name="T26" fmla="*/ 46 w 105"/>
                <a:gd name="T27" fmla="*/ 45 h 99"/>
                <a:gd name="T28" fmla="*/ 36 w 105"/>
                <a:gd name="T29" fmla="*/ 58 h 99"/>
                <a:gd name="T30" fmla="*/ 30 w 105"/>
                <a:gd name="T31" fmla="*/ 69 h 99"/>
                <a:gd name="T32" fmla="*/ 26 w 105"/>
                <a:gd name="T33" fmla="*/ 84 h 99"/>
                <a:gd name="T34" fmla="*/ 23 w 105"/>
                <a:gd name="T35" fmla="*/ 99 h 99"/>
                <a:gd name="T36" fmla="*/ 0 w 105"/>
                <a:gd name="T37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99">
                  <a:moveTo>
                    <a:pt x="0" y="95"/>
                  </a:moveTo>
                  <a:lnTo>
                    <a:pt x="3" y="78"/>
                  </a:lnTo>
                  <a:lnTo>
                    <a:pt x="8" y="59"/>
                  </a:lnTo>
                  <a:lnTo>
                    <a:pt x="17" y="43"/>
                  </a:lnTo>
                  <a:lnTo>
                    <a:pt x="30" y="28"/>
                  </a:lnTo>
                  <a:lnTo>
                    <a:pt x="45" y="17"/>
                  </a:lnTo>
                  <a:lnTo>
                    <a:pt x="64" y="8"/>
                  </a:lnTo>
                  <a:lnTo>
                    <a:pt x="82" y="2"/>
                  </a:lnTo>
                  <a:lnTo>
                    <a:pt x="104" y="0"/>
                  </a:lnTo>
                  <a:lnTo>
                    <a:pt x="105" y="24"/>
                  </a:lnTo>
                  <a:lnTo>
                    <a:pt x="86" y="25"/>
                  </a:lnTo>
                  <a:lnTo>
                    <a:pt x="72" y="30"/>
                  </a:lnTo>
                  <a:lnTo>
                    <a:pt x="58" y="37"/>
                  </a:lnTo>
                  <a:lnTo>
                    <a:pt x="46" y="45"/>
                  </a:lnTo>
                  <a:lnTo>
                    <a:pt x="36" y="58"/>
                  </a:lnTo>
                  <a:lnTo>
                    <a:pt x="30" y="69"/>
                  </a:lnTo>
                  <a:lnTo>
                    <a:pt x="26" y="84"/>
                  </a:lnTo>
                  <a:lnTo>
                    <a:pt x="23" y="99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71" name="Freeform 202">
              <a:extLst>
                <a:ext uri="{FF2B5EF4-FFF2-40B4-BE49-F238E27FC236}">
                  <a16:creationId xmlns:a16="http://schemas.microsoft.com/office/drawing/2014/main" id="{396B61F6-A5FE-B74A-B6A7-5736158F7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813" y="4034880"/>
              <a:ext cx="17462" cy="22225"/>
            </a:xfrm>
            <a:custGeom>
              <a:avLst/>
              <a:gdLst>
                <a:gd name="T0" fmla="*/ 0 w 13"/>
                <a:gd name="T1" fmla="*/ 1 h 25"/>
                <a:gd name="T2" fmla="*/ 11 w 13"/>
                <a:gd name="T3" fmla="*/ 0 h 25"/>
                <a:gd name="T4" fmla="*/ 13 w 13"/>
                <a:gd name="T5" fmla="*/ 24 h 25"/>
                <a:gd name="T6" fmla="*/ 1 w 13"/>
                <a:gd name="T7" fmla="*/ 25 h 25"/>
                <a:gd name="T8" fmla="*/ 0 w 13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5">
                  <a:moveTo>
                    <a:pt x="0" y="1"/>
                  </a:moveTo>
                  <a:lnTo>
                    <a:pt x="11" y="0"/>
                  </a:lnTo>
                  <a:lnTo>
                    <a:pt x="13" y="24"/>
                  </a:lnTo>
                  <a:lnTo>
                    <a:pt x="1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72" name="Freeform 203">
              <a:extLst>
                <a:ext uri="{FF2B5EF4-FFF2-40B4-BE49-F238E27FC236}">
                  <a16:creationId xmlns:a16="http://schemas.microsoft.com/office/drawing/2014/main" id="{75CF1954-275B-A04F-846B-3076B8A37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438" y="4112668"/>
              <a:ext cx="17462" cy="15875"/>
            </a:xfrm>
            <a:custGeom>
              <a:avLst/>
              <a:gdLst>
                <a:gd name="T0" fmla="*/ 1 w 24"/>
                <a:gd name="T1" fmla="*/ 0 h 15"/>
                <a:gd name="T2" fmla="*/ 0 w 24"/>
                <a:gd name="T3" fmla="*/ 12 h 15"/>
                <a:gd name="T4" fmla="*/ 23 w 24"/>
                <a:gd name="T5" fmla="*/ 15 h 15"/>
                <a:gd name="T6" fmla="*/ 24 w 24"/>
                <a:gd name="T7" fmla="*/ 4 h 15"/>
                <a:gd name="T8" fmla="*/ 1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0"/>
                  </a:moveTo>
                  <a:lnTo>
                    <a:pt x="0" y="12"/>
                  </a:lnTo>
                  <a:lnTo>
                    <a:pt x="23" y="15"/>
                  </a:lnTo>
                  <a:lnTo>
                    <a:pt x="24" y="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73" name="Freeform 204">
              <a:extLst>
                <a:ext uri="{FF2B5EF4-FFF2-40B4-BE49-F238E27FC236}">
                  <a16:creationId xmlns:a16="http://schemas.microsoft.com/office/drawing/2014/main" id="{FE315721-327B-CA4A-BA84-4BC7B1578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438" y="3972968"/>
              <a:ext cx="80962" cy="82550"/>
            </a:xfrm>
            <a:custGeom>
              <a:avLst/>
              <a:gdLst>
                <a:gd name="T0" fmla="*/ 103 w 105"/>
                <a:gd name="T1" fmla="*/ 98 h 98"/>
                <a:gd name="T2" fmla="*/ 84 w 105"/>
                <a:gd name="T3" fmla="*/ 97 h 98"/>
                <a:gd name="T4" fmla="*/ 63 w 105"/>
                <a:gd name="T5" fmla="*/ 92 h 98"/>
                <a:gd name="T6" fmla="*/ 45 w 105"/>
                <a:gd name="T7" fmla="*/ 83 h 98"/>
                <a:gd name="T8" fmla="*/ 31 w 105"/>
                <a:gd name="T9" fmla="*/ 70 h 98"/>
                <a:gd name="T10" fmla="*/ 18 w 105"/>
                <a:gd name="T11" fmla="*/ 57 h 98"/>
                <a:gd name="T12" fmla="*/ 8 w 105"/>
                <a:gd name="T13" fmla="*/ 39 h 98"/>
                <a:gd name="T14" fmla="*/ 3 w 105"/>
                <a:gd name="T15" fmla="*/ 23 h 98"/>
                <a:gd name="T16" fmla="*/ 0 w 105"/>
                <a:gd name="T17" fmla="*/ 4 h 98"/>
                <a:gd name="T18" fmla="*/ 23 w 105"/>
                <a:gd name="T19" fmla="*/ 0 h 98"/>
                <a:gd name="T20" fmla="*/ 26 w 105"/>
                <a:gd name="T21" fmla="*/ 17 h 98"/>
                <a:gd name="T22" fmla="*/ 30 w 105"/>
                <a:gd name="T23" fmla="*/ 29 h 98"/>
                <a:gd name="T24" fmla="*/ 38 w 105"/>
                <a:gd name="T25" fmla="*/ 42 h 98"/>
                <a:gd name="T26" fmla="*/ 48 w 105"/>
                <a:gd name="T27" fmla="*/ 53 h 98"/>
                <a:gd name="T28" fmla="*/ 59 w 105"/>
                <a:gd name="T29" fmla="*/ 64 h 98"/>
                <a:gd name="T30" fmla="*/ 73 w 105"/>
                <a:gd name="T31" fmla="*/ 70 h 98"/>
                <a:gd name="T32" fmla="*/ 89 w 105"/>
                <a:gd name="T33" fmla="*/ 74 h 98"/>
                <a:gd name="T34" fmla="*/ 105 w 105"/>
                <a:gd name="T35" fmla="*/ 75 h 98"/>
                <a:gd name="T36" fmla="*/ 103 w 105"/>
                <a:gd name="T3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98">
                  <a:moveTo>
                    <a:pt x="103" y="98"/>
                  </a:moveTo>
                  <a:lnTo>
                    <a:pt x="84" y="97"/>
                  </a:lnTo>
                  <a:lnTo>
                    <a:pt x="63" y="92"/>
                  </a:lnTo>
                  <a:lnTo>
                    <a:pt x="45" y="83"/>
                  </a:lnTo>
                  <a:lnTo>
                    <a:pt x="31" y="70"/>
                  </a:lnTo>
                  <a:lnTo>
                    <a:pt x="18" y="57"/>
                  </a:lnTo>
                  <a:lnTo>
                    <a:pt x="8" y="39"/>
                  </a:lnTo>
                  <a:lnTo>
                    <a:pt x="3" y="23"/>
                  </a:lnTo>
                  <a:lnTo>
                    <a:pt x="0" y="4"/>
                  </a:lnTo>
                  <a:lnTo>
                    <a:pt x="23" y="0"/>
                  </a:lnTo>
                  <a:lnTo>
                    <a:pt x="26" y="17"/>
                  </a:lnTo>
                  <a:lnTo>
                    <a:pt x="30" y="29"/>
                  </a:lnTo>
                  <a:lnTo>
                    <a:pt x="38" y="42"/>
                  </a:lnTo>
                  <a:lnTo>
                    <a:pt x="48" y="53"/>
                  </a:lnTo>
                  <a:lnTo>
                    <a:pt x="59" y="64"/>
                  </a:lnTo>
                  <a:lnTo>
                    <a:pt x="73" y="70"/>
                  </a:lnTo>
                  <a:lnTo>
                    <a:pt x="89" y="74"/>
                  </a:lnTo>
                  <a:lnTo>
                    <a:pt x="105" y="75"/>
                  </a:lnTo>
                  <a:lnTo>
                    <a:pt x="103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74" name="Freeform 205">
              <a:extLst>
                <a:ext uri="{FF2B5EF4-FFF2-40B4-BE49-F238E27FC236}">
                  <a16:creationId xmlns:a16="http://schemas.microsoft.com/office/drawing/2014/main" id="{0C27172B-0CC7-A64C-A61F-578403BFE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438" y="3960268"/>
              <a:ext cx="17462" cy="15875"/>
            </a:xfrm>
            <a:custGeom>
              <a:avLst/>
              <a:gdLst>
                <a:gd name="T0" fmla="*/ 1 w 24"/>
                <a:gd name="T1" fmla="*/ 15 h 15"/>
                <a:gd name="T2" fmla="*/ 0 w 24"/>
                <a:gd name="T3" fmla="*/ 4 h 15"/>
                <a:gd name="T4" fmla="*/ 23 w 24"/>
                <a:gd name="T5" fmla="*/ 0 h 15"/>
                <a:gd name="T6" fmla="*/ 24 w 24"/>
                <a:gd name="T7" fmla="*/ 11 h 15"/>
                <a:gd name="T8" fmla="*/ 1 w 2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1" y="15"/>
                  </a:moveTo>
                  <a:lnTo>
                    <a:pt x="0" y="4"/>
                  </a:lnTo>
                  <a:lnTo>
                    <a:pt x="23" y="0"/>
                  </a:lnTo>
                  <a:lnTo>
                    <a:pt x="24" y="11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75" name="Freeform 206">
              <a:extLst>
                <a:ext uri="{FF2B5EF4-FFF2-40B4-BE49-F238E27FC236}">
                  <a16:creationId xmlns:a16="http://schemas.microsoft.com/office/drawing/2014/main" id="{1AB1C1E8-8917-B040-89D2-2DF164904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225" y="4036468"/>
              <a:ext cx="15875" cy="20637"/>
            </a:xfrm>
            <a:custGeom>
              <a:avLst/>
              <a:gdLst>
                <a:gd name="T0" fmla="*/ 0 w 14"/>
                <a:gd name="T1" fmla="*/ 23 h 24"/>
                <a:gd name="T2" fmla="*/ 11 w 14"/>
                <a:gd name="T3" fmla="*/ 24 h 24"/>
                <a:gd name="T4" fmla="*/ 14 w 14"/>
                <a:gd name="T5" fmla="*/ 2 h 24"/>
                <a:gd name="T6" fmla="*/ 2 w 14"/>
                <a:gd name="T7" fmla="*/ 0 h 24"/>
                <a:gd name="T8" fmla="*/ 0 w 14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">
                  <a:moveTo>
                    <a:pt x="0" y="23"/>
                  </a:moveTo>
                  <a:lnTo>
                    <a:pt x="11" y="2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76" name="Rectangle 207">
              <a:extLst>
                <a:ext uri="{FF2B5EF4-FFF2-40B4-BE49-F238E27FC236}">
                  <a16:creationId xmlns:a16="http://schemas.microsoft.com/office/drawing/2014/main" id="{7730C5A9-03A7-5A48-8E8E-3465386F6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9175" y="3872955"/>
              <a:ext cx="163513" cy="101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77" name="Rectangle 208">
              <a:extLst>
                <a:ext uri="{FF2B5EF4-FFF2-40B4-BE49-F238E27FC236}">
                  <a16:creationId xmlns:a16="http://schemas.microsoft.com/office/drawing/2014/main" id="{CC2337E1-ED22-0843-8ECF-D04F4C4D2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9175" y="4109493"/>
              <a:ext cx="163513" cy="101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78" name="Freeform 209">
              <a:extLst>
                <a:ext uri="{FF2B5EF4-FFF2-40B4-BE49-F238E27FC236}">
                  <a16:creationId xmlns:a16="http://schemas.microsoft.com/office/drawing/2014/main" id="{19D8DF10-D699-B244-B853-EFEFE044A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650" y="3850730"/>
              <a:ext cx="73025" cy="58738"/>
            </a:xfrm>
            <a:custGeom>
              <a:avLst/>
              <a:gdLst>
                <a:gd name="T0" fmla="*/ 13 w 93"/>
                <a:gd name="T1" fmla="*/ 0 h 69"/>
                <a:gd name="T2" fmla="*/ 0 w 93"/>
                <a:gd name="T3" fmla="*/ 20 h 69"/>
                <a:gd name="T4" fmla="*/ 80 w 93"/>
                <a:gd name="T5" fmla="*/ 69 h 69"/>
                <a:gd name="T6" fmla="*/ 93 w 93"/>
                <a:gd name="T7" fmla="*/ 49 h 69"/>
                <a:gd name="T8" fmla="*/ 13 w 9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69">
                  <a:moveTo>
                    <a:pt x="13" y="0"/>
                  </a:moveTo>
                  <a:lnTo>
                    <a:pt x="0" y="20"/>
                  </a:lnTo>
                  <a:lnTo>
                    <a:pt x="80" y="69"/>
                  </a:lnTo>
                  <a:lnTo>
                    <a:pt x="93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79" name="Freeform 210">
              <a:extLst>
                <a:ext uri="{FF2B5EF4-FFF2-40B4-BE49-F238E27FC236}">
                  <a16:creationId xmlns:a16="http://schemas.microsoft.com/office/drawing/2014/main" id="{EE4883D8-F919-0F4E-A395-A467EEB9F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300" y="3845968"/>
              <a:ext cx="19050" cy="22225"/>
            </a:xfrm>
            <a:custGeom>
              <a:avLst/>
              <a:gdLst>
                <a:gd name="T0" fmla="*/ 23 w 23"/>
                <a:gd name="T1" fmla="*/ 6 h 26"/>
                <a:gd name="T2" fmla="*/ 12 w 23"/>
                <a:gd name="T3" fmla="*/ 0 h 26"/>
                <a:gd name="T4" fmla="*/ 0 w 23"/>
                <a:gd name="T5" fmla="*/ 20 h 26"/>
                <a:gd name="T6" fmla="*/ 10 w 23"/>
                <a:gd name="T7" fmla="*/ 26 h 26"/>
                <a:gd name="T8" fmla="*/ 23 w 23"/>
                <a:gd name="T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3" y="6"/>
                  </a:moveTo>
                  <a:lnTo>
                    <a:pt x="12" y="0"/>
                  </a:lnTo>
                  <a:lnTo>
                    <a:pt x="0" y="20"/>
                  </a:lnTo>
                  <a:lnTo>
                    <a:pt x="10" y="2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80" name="Freeform 211">
              <a:extLst>
                <a:ext uri="{FF2B5EF4-FFF2-40B4-BE49-F238E27FC236}">
                  <a16:creationId xmlns:a16="http://schemas.microsoft.com/office/drawing/2014/main" id="{F8602D5D-3C64-AE47-831C-7D5798158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688" y="3799930"/>
              <a:ext cx="93662" cy="68263"/>
            </a:xfrm>
            <a:custGeom>
              <a:avLst/>
              <a:gdLst>
                <a:gd name="T0" fmla="*/ 108 w 121"/>
                <a:gd name="T1" fmla="*/ 80 h 80"/>
                <a:gd name="T2" fmla="*/ 121 w 121"/>
                <a:gd name="T3" fmla="*/ 60 h 80"/>
                <a:gd name="T4" fmla="*/ 13 w 121"/>
                <a:gd name="T5" fmla="*/ 0 h 80"/>
                <a:gd name="T6" fmla="*/ 0 w 121"/>
                <a:gd name="T7" fmla="*/ 20 h 80"/>
                <a:gd name="T8" fmla="*/ 108 w 121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80">
                  <a:moveTo>
                    <a:pt x="108" y="80"/>
                  </a:moveTo>
                  <a:lnTo>
                    <a:pt x="121" y="60"/>
                  </a:lnTo>
                  <a:lnTo>
                    <a:pt x="13" y="0"/>
                  </a:lnTo>
                  <a:lnTo>
                    <a:pt x="0" y="20"/>
                  </a:lnTo>
                  <a:lnTo>
                    <a:pt x="108" y="8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84" name="Freeform 212">
              <a:extLst>
                <a:ext uri="{FF2B5EF4-FFF2-40B4-BE49-F238E27FC236}">
                  <a16:creationId xmlns:a16="http://schemas.microsoft.com/office/drawing/2014/main" id="{75760BD8-6F09-CE4F-A67A-92F118BAD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238" y="3850730"/>
              <a:ext cx="19050" cy="22225"/>
            </a:xfrm>
            <a:custGeom>
              <a:avLst/>
              <a:gdLst>
                <a:gd name="T0" fmla="*/ 0 w 23"/>
                <a:gd name="T1" fmla="*/ 20 h 25"/>
                <a:gd name="T2" fmla="*/ 10 w 23"/>
                <a:gd name="T3" fmla="*/ 25 h 25"/>
                <a:gd name="T4" fmla="*/ 23 w 23"/>
                <a:gd name="T5" fmla="*/ 5 h 25"/>
                <a:gd name="T6" fmla="*/ 13 w 23"/>
                <a:gd name="T7" fmla="*/ 0 h 25"/>
                <a:gd name="T8" fmla="*/ 0 w 2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5">
                  <a:moveTo>
                    <a:pt x="0" y="20"/>
                  </a:moveTo>
                  <a:lnTo>
                    <a:pt x="10" y="25"/>
                  </a:lnTo>
                  <a:lnTo>
                    <a:pt x="23" y="5"/>
                  </a:lnTo>
                  <a:lnTo>
                    <a:pt x="1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85" name="Freeform 213">
              <a:extLst>
                <a:ext uri="{FF2B5EF4-FFF2-40B4-BE49-F238E27FC236}">
                  <a16:creationId xmlns:a16="http://schemas.microsoft.com/office/drawing/2014/main" id="{E65D76E7-8EAE-4B4D-AFBC-0D813E853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688" y="3857080"/>
              <a:ext cx="87312" cy="71438"/>
            </a:xfrm>
            <a:custGeom>
              <a:avLst/>
              <a:gdLst>
                <a:gd name="T0" fmla="*/ 113 w 113"/>
                <a:gd name="T1" fmla="*/ 20 h 83"/>
                <a:gd name="T2" fmla="*/ 100 w 113"/>
                <a:gd name="T3" fmla="*/ 0 h 83"/>
                <a:gd name="T4" fmla="*/ 0 w 113"/>
                <a:gd name="T5" fmla="*/ 63 h 83"/>
                <a:gd name="T6" fmla="*/ 13 w 113"/>
                <a:gd name="T7" fmla="*/ 83 h 83"/>
                <a:gd name="T8" fmla="*/ 113 w 113"/>
                <a:gd name="T9" fmla="*/ 2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83">
                  <a:moveTo>
                    <a:pt x="113" y="20"/>
                  </a:moveTo>
                  <a:lnTo>
                    <a:pt x="100" y="0"/>
                  </a:lnTo>
                  <a:lnTo>
                    <a:pt x="0" y="63"/>
                  </a:lnTo>
                  <a:lnTo>
                    <a:pt x="13" y="83"/>
                  </a:lnTo>
                  <a:lnTo>
                    <a:pt x="113" y="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86" name="Freeform 214">
              <a:extLst>
                <a:ext uri="{FF2B5EF4-FFF2-40B4-BE49-F238E27FC236}">
                  <a16:creationId xmlns:a16="http://schemas.microsoft.com/office/drawing/2014/main" id="{6B6120AF-4063-F349-8BC9-29E91BE78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338" y="3911055"/>
              <a:ext cx="15875" cy="22225"/>
            </a:xfrm>
            <a:custGeom>
              <a:avLst/>
              <a:gdLst>
                <a:gd name="T0" fmla="*/ 23 w 23"/>
                <a:gd name="T1" fmla="*/ 20 h 26"/>
                <a:gd name="T2" fmla="*/ 13 w 23"/>
                <a:gd name="T3" fmla="*/ 26 h 26"/>
                <a:gd name="T4" fmla="*/ 0 w 23"/>
                <a:gd name="T5" fmla="*/ 6 h 26"/>
                <a:gd name="T6" fmla="*/ 10 w 23"/>
                <a:gd name="T7" fmla="*/ 0 h 26"/>
                <a:gd name="T8" fmla="*/ 23 w 23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3" y="20"/>
                  </a:moveTo>
                  <a:lnTo>
                    <a:pt x="13" y="26"/>
                  </a:lnTo>
                  <a:lnTo>
                    <a:pt x="0" y="6"/>
                  </a:lnTo>
                  <a:lnTo>
                    <a:pt x="10" y="0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87" name="Freeform 215">
              <a:extLst>
                <a:ext uri="{FF2B5EF4-FFF2-40B4-BE49-F238E27FC236}">
                  <a16:creationId xmlns:a16="http://schemas.microsoft.com/office/drawing/2014/main" id="{E93BE700-C729-1C4F-BA04-1831D1F9B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75" y="3853905"/>
              <a:ext cx="17463" cy="22225"/>
            </a:xfrm>
            <a:custGeom>
              <a:avLst/>
              <a:gdLst>
                <a:gd name="T0" fmla="*/ 13 w 23"/>
                <a:gd name="T1" fmla="*/ 26 h 26"/>
                <a:gd name="T2" fmla="*/ 23 w 23"/>
                <a:gd name="T3" fmla="*/ 20 h 26"/>
                <a:gd name="T4" fmla="*/ 10 w 23"/>
                <a:gd name="T5" fmla="*/ 0 h 26"/>
                <a:gd name="T6" fmla="*/ 0 w 23"/>
                <a:gd name="T7" fmla="*/ 6 h 26"/>
                <a:gd name="T8" fmla="*/ 13 w 23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13" y="26"/>
                  </a:moveTo>
                  <a:lnTo>
                    <a:pt x="23" y="20"/>
                  </a:lnTo>
                  <a:lnTo>
                    <a:pt x="10" y="0"/>
                  </a:lnTo>
                  <a:lnTo>
                    <a:pt x="0" y="6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88" name="Freeform 216">
              <a:extLst>
                <a:ext uri="{FF2B5EF4-FFF2-40B4-BE49-F238E27FC236}">
                  <a16:creationId xmlns:a16="http://schemas.microsoft.com/office/drawing/2014/main" id="{802679EF-3FE7-1B41-A513-BD0287755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550" y="4014243"/>
              <a:ext cx="44450" cy="36512"/>
            </a:xfrm>
            <a:custGeom>
              <a:avLst/>
              <a:gdLst>
                <a:gd name="T0" fmla="*/ 0 w 59"/>
                <a:gd name="T1" fmla="*/ 21 h 43"/>
                <a:gd name="T2" fmla="*/ 10 w 59"/>
                <a:gd name="T3" fmla="*/ 43 h 43"/>
                <a:gd name="T4" fmla="*/ 59 w 59"/>
                <a:gd name="T5" fmla="*/ 21 h 43"/>
                <a:gd name="T6" fmla="*/ 49 w 59"/>
                <a:gd name="T7" fmla="*/ 0 h 43"/>
                <a:gd name="T8" fmla="*/ 0 w 59"/>
                <a:gd name="T9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3">
                  <a:moveTo>
                    <a:pt x="0" y="21"/>
                  </a:moveTo>
                  <a:lnTo>
                    <a:pt x="10" y="43"/>
                  </a:lnTo>
                  <a:lnTo>
                    <a:pt x="59" y="21"/>
                  </a:lnTo>
                  <a:lnTo>
                    <a:pt x="49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89" name="Freeform 217">
              <a:extLst>
                <a:ext uri="{FF2B5EF4-FFF2-40B4-BE49-F238E27FC236}">
                  <a16:creationId xmlns:a16="http://schemas.microsoft.com/office/drawing/2014/main" id="{BEEE024C-83A9-7547-AB7C-F6C4ABCB0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3995193"/>
              <a:ext cx="38100" cy="36512"/>
            </a:xfrm>
            <a:custGeom>
              <a:avLst/>
              <a:gdLst>
                <a:gd name="T0" fmla="*/ 0 w 50"/>
                <a:gd name="T1" fmla="*/ 22 h 42"/>
                <a:gd name="T2" fmla="*/ 13 w 50"/>
                <a:gd name="T3" fmla="*/ 42 h 42"/>
                <a:gd name="T4" fmla="*/ 50 w 50"/>
                <a:gd name="T5" fmla="*/ 20 h 42"/>
                <a:gd name="T6" fmla="*/ 37 w 50"/>
                <a:gd name="T7" fmla="*/ 0 h 42"/>
                <a:gd name="T8" fmla="*/ 0 w 50"/>
                <a:gd name="T9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2">
                  <a:moveTo>
                    <a:pt x="0" y="22"/>
                  </a:moveTo>
                  <a:lnTo>
                    <a:pt x="13" y="42"/>
                  </a:lnTo>
                  <a:lnTo>
                    <a:pt x="50" y="20"/>
                  </a:lnTo>
                  <a:lnTo>
                    <a:pt x="37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90" name="Freeform 218">
              <a:extLst>
                <a:ext uri="{FF2B5EF4-FFF2-40B4-BE49-F238E27FC236}">
                  <a16:creationId xmlns:a16="http://schemas.microsoft.com/office/drawing/2014/main" id="{DAD56156-C8C5-464A-B7CE-9B035DF5C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4014243"/>
              <a:ext cx="15875" cy="17462"/>
            </a:xfrm>
            <a:custGeom>
              <a:avLst/>
              <a:gdLst>
                <a:gd name="T0" fmla="*/ 12 w 13"/>
                <a:gd name="T1" fmla="*/ 21 h 21"/>
                <a:gd name="T2" fmla="*/ 13 w 13"/>
                <a:gd name="T3" fmla="*/ 20 h 21"/>
                <a:gd name="T4" fmla="*/ 0 w 13"/>
                <a:gd name="T5" fmla="*/ 0 h 21"/>
                <a:gd name="T6" fmla="*/ 2 w 13"/>
                <a:gd name="T7" fmla="*/ 0 h 21"/>
                <a:gd name="T8" fmla="*/ 12 w 13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12" y="21"/>
                  </a:moveTo>
                  <a:lnTo>
                    <a:pt x="13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91" name="Freeform 219">
              <a:extLst>
                <a:ext uri="{FF2B5EF4-FFF2-40B4-BE49-F238E27FC236}">
                  <a16:creationId xmlns:a16="http://schemas.microsoft.com/office/drawing/2014/main" id="{CADFDA59-3A39-A947-8D94-80DF63BE6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050" y="3709443"/>
              <a:ext cx="307975" cy="301625"/>
            </a:xfrm>
            <a:custGeom>
              <a:avLst/>
              <a:gdLst>
                <a:gd name="T0" fmla="*/ 0 w 402"/>
                <a:gd name="T1" fmla="*/ 342 h 359"/>
                <a:gd name="T2" fmla="*/ 16 w 402"/>
                <a:gd name="T3" fmla="*/ 359 h 359"/>
                <a:gd name="T4" fmla="*/ 402 w 402"/>
                <a:gd name="T5" fmla="*/ 18 h 359"/>
                <a:gd name="T6" fmla="*/ 386 w 402"/>
                <a:gd name="T7" fmla="*/ 0 h 359"/>
                <a:gd name="T8" fmla="*/ 0 w 402"/>
                <a:gd name="T9" fmla="*/ 34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359">
                  <a:moveTo>
                    <a:pt x="0" y="342"/>
                  </a:moveTo>
                  <a:lnTo>
                    <a:pt x="16" y="359"/>
                  </a:lnTo>
                  <a:lnTo>
                    <a:pt x="402" y="18"/>
                  </a:lnTo>
                  <a:lnTo>
                    <a:pt x="386" y="0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92" name="Freeform 220">
              <a:extLst>
                <a:ext uri="{FF2B5EF4-FFF2-40B4-BE49-F238E27FC236}">
                  <a16:creationId xmlns:a16="http://schemas.microsoft.com/office/drawing/2014/main" id="{1A6709E8-D86B-DA4A-9884-A6221D9A1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050" y="3995193"/>
              <a:ext cx="17463" cy="17462"/>
            </a:xfrm>
            <a:custGeom>
              <a:avLst/>
              <a:gdLst>
                <a:gd name="T0" fmla="*/ 15 w 16"/>
                <a:gd name="T1" fmla="*/ 20 h 20"/>
                <a:gd name="T2" fmla="*/ 16 w 16"/>
                <a:gd name="T3" fmla="*/ 18 h 20"/>
                <a:gd name="T4" fmla="*/ 0 w 16"/>
                <a:gd name="T5" fmla="*/ 1 h 20"/>
                <a:gd name="T6" fmla="*/ 2 w 16"/>
                <a:gd name="T7" fmla="*/ 0 h 20"/>
                <a:gd name="T8" fmla="*/ 15 w 1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0">
                  <a:moveTo>
                    <a:pt x="15" y="20"/>
                  </a:moveTo>
                  <a:lnTo>
                    <a:pt x="16" y="18"/>
                  </a:lnTo>
                  <a:lnTo>
                    <a:pt x="0" y="1"/>
                  </a:lnTo>
                  <a:lnTo>
                    <a:pt x="2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93" name="Freeform 221">
              <a:extLst>
                <a:ext uri="{FF2B5EF4-FFF2-40B4-BE49-F238E27FC236}">
                  <a16:creationId xmlns:a16="http://schemas.microsoft.com/office/drawing/2014/main" id="{648BDA8A-2B36-CB40-B785-29B7F2E4B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913" y="3703093"/>
              <a:ext cx="19050" cy="20637"/>
            </a:xfrm>
            <a:custGeom>
              <a:avLst/>
              <a:gdLst>
                <a:gd name="T0" fmla="*/ 0 w 25"/>
                <a:gd name="T1" fmla="*/ 7 h 25"/>
                <a:gd name="T2" fmla="*/ 9 w 25"/>
                <a:gd name="T3" fmla="*/ 0 h 25"/>
                <a:gd name="T4" fmla="*/ 25 w 25"/>
                <a:gd name="T5" fmla="*/ 17 h 25"/>
                <a:gd name="T6" fmla="*/ 16 w 25"/>
                <a:gd name="T7" fmla="*/ 25 h 25"/>
                <a:gd name="T8" fmla="*/ 0 w 25"/>
                <a:gd name="T9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0" y="7"/>
                  </a:moveTo>
                  <a:lnTo>
                    <a:pt x="9" y="0"/>
                  </a:lnTo>
                  <a:lnTo>
                    <a:pt x="25" y="17"/>
                  </a:lnTo>
                  <a:lnTo>
                    <a:pt x="16" y="2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94" name="Freeform 222">
              <a:extLst>
                <a:ext uri="{FF2B5EF4-FFF2-40B4-BE49-F238E27FC236}">
                  <a16:creationId xmlns:a16="http://schemas.microsoft.com/office/drawing/2014/main" id="{7735CE59-6C6D-DE41-950E-802BA5265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613" y="4031705"/>
              <a:ext cx="15875" cy="22225"/>
            </a:xfrm>
            <a:custGeom>
              <a:avLst/>
              <a:gdLst>
                <a:gd name="T0" fmla="*/ 11 w 21"/>
                <a:gd name="T1" fmla="*/ 0 h 27"/>
                <a:gd name="T2" fmla="*/ 0 w 21"/>
                <a:gd name="T3" fmla="*/ 5 h 27"/>
                <a:gd name="T4" fmla="*/ 10 w 21"/>
                <a:gd name="T5" fmla="*/ 27 h 27"/>
                <a:gd name="T6" fmla="*/ 21 w 21"/>
                <a:gd name="T7" fmla="*/ 22 h 27"/>
                <a:gd name="T8" fmla="*/ 11 w 21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11" y="0"/>
                  </a:moveTo>
                  <a:lnTo>
                    <a:pt x="0" y="5"/>
                  </a:lnTo>
                  <a:lnTo>
                    <a:pt x="10" y="27"/>
                  </a:lnTo>
                  <a:lnTo>
                    <a:pt x="21" y="2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95" name="Freeform 223">
              <a:extLst>
                <a:ext uri="{FF2B5EF4-FFF2-40B4-BE49-F238E27FC236}">
                  <a16:creationId xmlns:a16="http://schemas.microsoft.com/office/drawing/2014/main" id="{49BFF52C-B250-0744-90BE-6DDDF39A3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075" y="4036468"/>
              <a:ext cx="31750" cy="26987"/>
            </a:xfrm>
            <a:custGeom>
              <a:avLst/>
              <a:gdLst>
                <a:gd name="T0" fmla="*/ 7 w 39"/>
                <a:gd name="T1" fmla="*/ 0 h 33"/>
                <a:gd name="T2" fmla="*/ 0 w 39"/>
                <a:gd name="T3" fmla="*/ 23 h 33"/>
                <a:gd name="T4" fmla="*/ 32 w 39"/>
                <a:gd name="T5" fmla="*/ 33 h 33"/>
                <a:gd name="T6" fmla="*/ 39 w 39"/>
                <a:gd name="T7" fmla="*/ 10 h 33"/>
                <a:gd name="T8" fmla="*/ 7 w 3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3">
                  <a:moveTo>
                    <a:pt x="7" y="0"/>
                  </a:moveTo>
                  <a:lnTo>
                    <a:pt x="0" y="23"/>
                  </a:lnTo>
                  <a:lnTo>
                    <a:pt x="32" y="33"/>
                  </a:lnTo>
                  <a:lnTo>
                    <a:pt x="39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96" name="Freeform 224">
              <a:extLst>
                <a:ext uri="{FF2B5EF4-FFF2-40B4-BE49-F238E27FC236}">
                  <a16:creationId xmlns:a16="http://schemas.microsoft.com/office/drawing/2014/main" id="{5F1C71E8-AC30-1242-B25D-5E24762A1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888" y="4045993"/>
              <a:ext cx="23812" cy="26987"/>
            </a:xfrm>
            <a:custGeom>
              <a:avLst/>
              <a:gdLst>
                <a:gd name="T0" fmla="*/ 10 w 32"/>
                <a:gd name="T1" fmla="*/ 0 h 31"/>
                <a:gd name="T2" fmla="*/ 0 w 32"/>
                <a:gd name="T3" fmla="*/ 21 h 31"/>
                <a:gd name="T4" fmla="*/ 22 w 32"/>
                <a:gd name="T5" fmla="*/ 31 h 31"/>
                <a:gd name="T6" fmla="*/ 32 w 32"/>
                <a:gd name="T7" fmla="*/ 10 h 31"/>
                <a:gd name="T8" fmla="*/ 10 w 3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10" y="0"/>
                  </a:moveTo>
                  <a:lnTo>
                    <a:pt x="0" y="21"/>
                  </a:lnTo>
                  <a:lnTo>
                    <a:pt x="22" y="31"/>
                  </a:lnTo>
                  <a:lnTo>
                    <a:pt x="32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97" name="Freeform 225">
              <a:extLst>
                <a:ext uri="{FF2B5EF4-FFF2-40B4-BE49-F238E27FC236}">
                  <a16:creationId xmlns:a16="http://schemas.microsoft.com/office/drawing/2014/main" id="{94A356B3-C033-014F-8407-C0ED1510D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888" y="4044405"/>
              <a:ext cx="15875" cy="19050"/>
            </a:xfrm>
            <a:custGeom>
              <a:avLst/>
              <a:gdLst>
                <a:gd name="T0" fmla="*/ 9 w 10"/>
                <a:gd name="T1" fmla="*/ 0 h 23"/>
                <a:gd name="T2" fmla="*/ 10 w 10"/>
                <a:gd name="T3" fmla="*/ 2 h 23"/>
                <a:gd name="T4" fmla="*/ 0 w 10"/>
                <a:gd name="T5" fmla="*/ 23 h 23"/>
                <a:gd name="T6" fmla="*/ 2 w 10"/>
                <a:gd name="T7" fmla="*/ 23 h 23"/>
                <a:gd name="T8" fmla="*/ 9 w 1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3">
                  <a:moveTo>
                    <a:pt x="9" y="0"/>
                  </a:moveTo>
                  <a:lnTo>
                    <a:pt x="10" y="2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98" name="Freeform 226">
              <a:extLst>
                <a:ext uri="{FF2B5EF4-FFF2-40B4-BE49-F238E27FC236}">
                  <a16:creationId xmlns:a16="http://schemas.microsoft.com/office/drawing/2014/main" id="{166720EC-FC63-9B40-BFE9-D225AE488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175" y="4055518"/>
              <a:ext cx="28575" cy="31750"/>
            </a:xfrm>
            <a:custGeom>
              <a:avLst/>
              <a:gdLst>
                <a:gd name="T0" fmla="*/ 17 w 38"/>
                <a:gd name="T1" fmla="*/ 0 h 37"/>
                <a:gd name="T2" fmla="*/ 0 w 38"/>
                <a:gd name="T3" fmla="*/ 17 h 37"/>
                <a:gd name="T4" fmla="*/ 22 w 38"/>
                <a:gd name="T5" fmla="*/ 37 h 37"/>
                <a:gd name="T6" fmla="*/ 38 w 38"/>
                <a:gd name="T7" fmla="*/ 20 h 37"/>
                <a:gd name="T8" fmla="*/ 17 w 38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17" y="0"/>
                  </a:moveTo>
                  <a:lnTo>
                    <a:pt x="0" y="17"/>
                  </a:lnTo>
                  <a:lnTo>
                    <a:pt x="22" y="37"/>
                  </a:lnTo>
                  <a:lnTo>
                    <a:pt x="38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99" name="Freeform 227">
              <a:extLst>
                <a:ext uri="{FF2B5EF4-FFF2-40B4-BE49-F238E27FC236}">
                  <a16:creationId xmlns:a16="http://schemas.microsoft.com/office/drawing/2014/main" id="{7D14C518-6AED-CC4B-95E4-D34FFF4E1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8175" y="4053930"/>
              <a:ext cx="15875" cy="19050"/>
            </a:xfrm>
            <a:custGeom>
              <a:avLst/>
              <a:gdLst>
                <a:gd name="T0" fmla="*/ 14 w 17"/>
                <a:gd name="T1" fmla="*/ 0 h 21"/>
                <a:gd name="T2" fmla="*/ 17 w 17"/>
                <a:gd name="T3" fmla="*/ 1 h 21"/>
                <a:gd name="T4" fmla="*/ 0 w 17"/>
                <a:gd name="T5" fmla="*/ 18 h 21"/>
                <a:gd name="T6" fmla="*/ 4 w 17"/>
                <a:gd name="T7" fmla="*/ 21 h 21"/>
                <a:gd name="T8" fmla="*/ 14 w 17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4" y="0"/>
                  </a:moveTo>
                  <a:lnTo>
                    <a:pt x="17" y="1"/>
                  </a:lnTo>
                  <a:lnTo>
                    <a:pt x="0" y="18"/>
                  </a:lnTo>
                  <a:lnTo>
                    <a:pt x="4" y="2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00" name="Freeform 228">
              <a:extLst>
                <a:ext uri="{FF2B5EF4-FFF2-40B4-BE49-F238E27FC236}">
                  <a16:creationId xmlns:a16="http://schemas.microsoft.com/office/drawing/2014/main" id="{B9BA67BF-A7A6-8549-9738-74B8DFE9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3" y="4074568"/>
              <a:ext cx="31750" cy="36512"/>
            </a:xfrm>
            <a:custGeom>
              <a:avLst/>
              <a:gdLst>
                <a:gd name="T0" fmla="*/ 20 w 40"/>
                <a:gd name="T1" fmla="*/ 0 h 43"/>
                <a:gd name="T2" fmla="*/ 0 w 40"/>
                <a:gd name="T3" fmla="*/ 13 h 43"/>
                <a:gd name="T4" fmla="*/ 20 w 40"/>
                <a:gd name="T5" fmla="*/ 43 h 43"/>
                <a:gd name="T6" fmla="*/ 40 w 40"/>
                <a:gd name="T7" fmla="*/ 30 h 43"/>
                <a:gd name="T8" fmla="*/ 20 w 40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3">
                  <a:moveTo>
                    <a:pt x="20" y="0"/>
                  </a:moveTo>
                  <a:lnTo>
                    <a:pt x="0" y="13"/>
                  </a:lnTo>
                  <a:lnTo>
                    <a:pt x="20" y="43"/>
                  </a:lnTo>
                  <a:lnTo>
                    <a:pt x="40" y="3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01" name="Freeform 229">
              <a:extLst>
                <a:ext uri="{FF2B5EF4-FFF2-40B4-BE49-F238E27FC236}">
                  <a16:creationId xmlns:a16="http://schemas.microsoft.com/office/drawing/2014/main" id="{2653EB53-FD37-8A4B-9479-684B646BD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050" y="4071393"/>
              <a:ext cx="17463" cy="15875"/>
            </a:xfrm>
            <a:custGeom>
              <a:avLst/>
              <a:gdLst>
                <a:gd name="T0" fmla="*/ 17 w 20"/>
                <a:gd name="T1" fmla="*/ 0 h 17"/>
                <a:gd name="T2" fmla="*/ 20 w 20"/>
                <a:gd name="T3" fmla="*/ 2 h 17"/>
                <a:gd name="T4" fmla="*/ 0 w 20"/>
                <a:gd name="T5" fmla="*/ 15 h 17"/>
                <a:gd name="T6" fmla="*/ 1 w 20"/>
                <a:gd name="T7" fmla="*/ 17 h 17"/>
                <a:gd name="T8" fmla="*/ 17 w 20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7">
                  <a:moveTo>
                    <a:pt x="17" y="0"/>
                  </a:moveTo>
                  <a:lnTo>
                    <a:pt x="20" y="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02" name="Freeform 230">
              <a:extLst>
                <a:ext uri="{FF2B5EF4-FFF2-40B4-BE49-F238E27FC236}">
                  <a16:creationId xmlns:a16="http://schemas.microsoft.com/office/drawing/2014/main" id="{4261C3D0-64A9-FE4D-BA5E-810EBF145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100" y="4096793"/>
              <a:ext cx="34925" cy="33337"/>
            </a:xfrm>
            <a:custGeom>
              <a:avLst/>
              <a:gdLst>
                <a:gd name="T0" fmla="*/ 13 w 46"/>
                <a:gd name="T1" fmla="*/ 0 h 40"/>
                <a:gd name="T2" fmla="*/ 0 w 46"/>
                <a:gd name="T3" fmla="*/ 20 h 40"/>
                <a:gd name="T4" fmla="*/ 33 w 46"/>
                <a:gd name="T5" fmla="*/ 40 h 40"/>
                <a:gd name="T6" fmla="*/ 46 w 46"/>
                <a:gd name="T7" fmla="*/ 20 h 40"/>
                <a:gd name="T8" fmla="*/ 13 w 46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0">
                  <a:moveTo>
                    <a:pt x="13" y="0"/>
                  </a:moveTo>
                  <a:lnTo>
                    <a:pt x="0" y="20"/>
                  </a:lnTo>
                  <a:lnTo>
                    <a:pt x="33" y="40"/>
                  </a:lnTo>
                  <a:lnTo>
                    <a:pt x="46" y="2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03" name="Freeform 231">
              <a:extLst>
                <a:ext uri="{FF2B5EF4-FFF2-40B4-BE49-F238E27FC236}">
                  <a16:creationId xmlns:a16="http://schemas.microsoft.com/office/drawing/2014/main" id="{E4D0CCA1-7968-A941-8671-234C848E1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513" y="4096793"/>
              <a:ext cx="15875" cy="17462"/>
            </a:xfrm>
            <a:custGeom>
              <a:avLst/>
              <a:gdLst>
                <a:gd name="T0" fmla="*/ 0 w 20"/>
                <a:gd name="T1" fmla="*/ 16 h 20"/>
                <a:gd name="T2" fmla="*/ 1 w 20"/>
                <a:gd name="T3" fmla="*/ 18 h 20"/>
                <a:gd name="T4" fmla="*/ 4 w 20"/>
                <a:gd name="T5" fmla="*/ 20 h 20"/>
                <a:gd name="T6" fmla="*/ 17 w 20"/>
                <a:gd name="T7" fmla="*/ 0 h 20"/>
                <a:gd name="T8" fmla="*/ 20 w 20"/>
                <a:gd name="T9" fmla="*/ 3 h 20"/>
                <a:gd name="T10" fmla="*/ 0 w 20"/>
                <a:gd name="T11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0" y="16"/>
                  </a:moveTo>
                  <a:lnTo>
                    <a:pt x="1" y="18"/>
                  </a:lnTo>
                  <a:lnTo>
                    <a:pt x="4" y="20"/>
                  </a:lnTo>
                  <a:lnTo>
                    <a:pt x="17" y="0"/>
                  </a:lnTo>
                  <a:lnTo>
                    <a:pt x="20" y="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04" name="Freeform 232">
              <a:extLst>
                <a:ext uri="{FF2B5EF4-FFF2-40B4-BE49-F238E27FC236}">
                  <a16:creationId xmlns:a16="http://schemas.microsoft.com/office/drawing/2014/main" id="{3CBD3121-1BE8-BC47-A5E8-2D48EAD93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500" y="4114255"/>
              <a:ext cx="26988" cy="31750"/>
            </a:xfrm>
            <a:custGeom>
              <a:avLst/>
              <a:gdLst>
                <a:gd name="T0" fmla="*/ 16 w 37"/>
                <a:gd name="T1" fmla="*/ 0 h 37"/>
                <a:gd name="T2" fmla="*/ 0 w 37"/>
                <a:gd name="T3" fmla="*/ 17 h 37"/>
                <a:gd name="T4" fmla="*/ 20 w 37"/>
                <a:gd name="T5" fmla="*/ 37 h 37"/>
                <a:gd name="T6" fmla="*/ 37 w 37"/>
                <a:gd name="T7" fmla="*/ 20 h 37"/>
                <a:gd name="T8" fmla="*/ 16 w 37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7">
                  <a:moveTo>
                    <a:pt x="16" y="0"/>
                  </a:moveTo>
                  <a:lnTo>
                    <a:pt x="0" y="17"/>
                  </a:lnTo>
                  <a:lnTo>
                    <a:pt x="20" y="37"/>
                  </a:lnTo>
                  <a:lnTo>
                    <a:pt x="37" y="2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05" name="Freeform 233">
              <a:extLst>
                <a:ext uri="{FF2B5EF4-FFF2-40B4-BE49-F238E27FC236}">
                  <a16:creationId xmlns:a16="http://schemas.microsoft.com/office/drawing/2014/main" id="{3771F49F-1866-744A-B525-BA980DADF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500" y="4114255"/>
              <a:ext cx="15875" cy="15875"/>
            </a:xfrm>
            <a:custGeom>
              <a:avLst/>
              <a:gdLst>
                <a:gd name="T0" fmla="*/ 15 w 16"/>
                <a:gd name="T1" fmla="*/ 0 h 20"/>
                <a:gd name="T2" fmla="*/ 16 w 16"/>
                <a:gd name="T3" fmla="*/ 1 h 20"/>
                <a:gd name="T4" fmla="*/ 0 w 16"/>
                <a:gd name="T5" fmla="*/ 18 h 20"/>
                <a:gd name="T6" fmla="*/ 2 w 16"/>
                <a:gd name="T7" fmla="*/ 20 h 20"/>
                <a:gd name="T8" fmla="*/ 15 w 1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0">
                  <a:moveTo>
                    <a:pt x="15" y="0"/>
                  </a:moveTo>
                  <a:lnTo>
                    <a:pt x="16" y="1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06" name="Rectangle 234">
              <a:extLst>
                <a:ext uri="{FF2B5EF4-FFF2-40B4-BE49-F238E27FC236}">
                  <a16:creationId xmlns:a16="http://schemas.microsoft.com/office/drawing/2014/main" id="{6305770A-154F-6D4E-B0E2-F42222F3E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9138" y="4128543"/>
              <a:ext cx="26987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07" name="Freeform 235">
              <a:extLst>
                <a:ext uri="{FF2B5EF4-FFF2-40B4-BE49-F238E27FC236}">
                  <a16:creationId xmlns:a16="http://schemas.microsoft.com/office/drawing/2014/main" id="{E95AF1D6-7B13-F64E-9A7A-F8FAEAA9B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788" y="4128543"/>
              <a:ext cx="15875" cy="20637"/>
            </a:xfrm>
            <a:custGeom>
              <a:avLst/>
              <a:gdLst>
                <a:gd name="T0" fmla="*/ 0 w 17"/>
                <a:gd name="T1" fmla="*/ 20 h 24"/>
                <a:gd name="T2" fmla="*/ 4 w 17"/>
                <a:gd name="T3" fmla="*/ 24 h 24"/>
                <a:gd name="T4" fmla="*/ 9 w 17"/>
                <a:gd name="T5" fmla="*/ 24 h 24"/>
                <a:gd name="T6" fmla="*/ 9 w 17"/>
                <a:gd name="T7" fmla="*/ 0 h 24"/>
                <a:gd name="T8" fmla="*/ 17 w 17"/>
                <a:gd name="T9" fmla="*/ 3 h 24"/>
                <a:gd name="T10" fmla="*/ 0 w 17"/>
                <a:gd name="T11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4">
                  <a:moveTo>
                    <a:pt x="0" y="20"/>
                  </a:moveTo>
                  <a:lnTo>
                    <a:pt x="4" y="24"/>
                  </a:lnTo>
                  <a:lnTo>
                    <a:pt x="9" y="24"/>
                  </a:lnTo>
                  <a:lnTo>
                    <a:pt x="9" y="0"/>
                  </a:lnTo>
                  <a:lnTo>
                    <a:pt x="17" y="3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08" name="Rectangle 236">
              <a:extLst>
                <a:ext uri="{FF2B5EF4-FFF2-40B4-BE49-F238E27FC236}">
                  <a16:creationId xmlns:a16="http://schemas.microsoft.com/office/drawing/2014/main" id="{F262A57B-C829-8246-836A-DE8DF8CEA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6125" y="4128543"/>
              <a:ext cx="466725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09" name="Freeform 237">
              <a:extLst>
                <a:ext uri="{FF2B5EF4-FFF2-40B4-BE49-F238E27FC236}">
                  <a16:creationId xmlns:a16="http://schemas.microsoft.com/office/drawing/2014/main" id="{F5629100-149E-9948-A9E3-B5F2BD8E6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125" y="4128543"/>
              <a:ext cx="15875" cy="20637"/>
            </a:xfrm>
            <a:custGeom>
              <a:avLst/>
              <a:gdLst>
                <a:gd name="T0" fmla="*/ 0 h 24"/>
                <a:gd name="T1" fmla="*/ 24 h 24"/>
                <a:gd name="T2" fmla="*/ 0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10" name="Freeform 238">
              <a:extLst>
                <a:ext uri="{FF2B5EF4-FFF2-40B4-BE49-F238E27FC236}">
                  <a16:creationId xmlns:a16="http://schemas.microsoft.com/office/drawing/2014/main" id="{6AABEBA3-17B7-E346-A802-A14D183E0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725" y="4033293"/>
              <a:ext cx="15875" cy="22225"/>
            </a:xfrm>
            <a:custGeom>
              <a:avLst/>
              <a:gdLst>
                <a:gd name="T0" fmla="*/ 19 w 19"/>
                <a:gd name="T1" fmla="*/ 3 h 26"/>
                <a:gd name="T2" fmla="*/ 8 w 19"/>
                <a:gd name="T3" fmla="*/ 0 h 26"/>
                <a:gd name="T4" fmla="*/ 0 w 19"/>
                <a:gd name="T5" fmla="*/ 22 h 26"/>
                <a:gd name="T6" fmla="*/ 12 w 19"/>
                <a:gd name="T7" fmla="*/ 26 h 26"/>
                <a:gd name="T8" fmla="*/ 19 w 19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19" y="3"/>
                  </a:moveTo>
                  <a:lnTo>
                    <a:pt x="8" y="0"/>
                  </a:lnTo>
                  <a:lnTo>
                    <a:pt x="0" y="22"/>
                  </a:lnTo>
                  <a:lnTo>
                    <a:pt x="12" y="26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11" name="Freeform 239">
              <a:extLst>
                <a:ext uri="{FF2B5EF4-FFF2-40B4-BE49-F238E27FC236}">
                  <a16:creationId xmlns:a16="http://schemas.microsoft.com/office/drawing/2014/main" id="{6AD2D152-6AB1-394C-B576-4A9064D9E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988" y="4092030"/>
              <a:ext cx="66675" cy="119063"/>
            </a:xfrm>
            <a:custGeom>
              <a:avLst/>
              <a:gdLst>
                <a:gd name="T0" fmla="*/ 21 w 85"/>
                <a:gd name="T1" fmla="*/ 0 h 141"/>
                <a:gd name="T2" fmla="*/ 0 w 85"/>
                <a:gd name="T3" fmla="*/ 10 h 141"/>
                <a:gd name="T4" fmla="*/ 63 w 85"/>
                <a:gd name="T5" fmla="*/ 141 h 141"/>
                <a:gd name="T6" fmla="*/ 85 w 85"/>
                <a:gd name="T7" fmla="*/ 131 h 141"/>
                <a:gd name="T8" fmla="*/ 21 w 85"/>
                <a:gd name="T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141">
                  <a:moveTo>
                    <a:pt x="21" y="0"/>
                  </a:moveTo>
                  <a:lnTo>
                    <a:pt x="0" y="10"/>
                  </a:lnTo>
                  <a:lnTo>
                    <a:pt x="63" y="141"/>
                  </a:lnTo>
                  <a:lnTo>
                    <a:pt x="85" y="13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12" name="Freeform 240">
              <a:extLst>
                <a:ext uri="{FF2B5EF4-FFF2-40B4-BE49-F238E27FC236}">
                  <a16:creationId xmlns:a16="http://schemas.microsoft.com/office/drawing/2014/main" id="{E080C63E-B3DD-5341-9441-FB82FB91B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0" y="4203155"/>
              <a:ext cx="20638" cy="15875"/>
            </a:xfrm>
            <a:custGeom>
              <a:avLst/>
              <a:gdLst>
                <a:gd name="T0" fmla="*/ 22 w 27"/>
                <a:gd name="T1" fmla="*/ 0 h 20"/>
                <a:gd name="T2" fmla="*/ 27 w 27"/>
                <a:gd name="T3" fmla="*/ 10 h 20"/>
                <a:gd name="T4" fmla="*/ 6 w 27"/>
                <a:gd name="T5" fmla="*/ 20 h 20"/>
                <a:gd name="T6" fmla="*/ 0 w 27"/>
                <a:gd name="T7" fmla="*/ 10 h 20"/>
                <a:gd name="T8" fmla="*/ 22 w 27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0">
                  <a:moveTo>
                    <a:pt x="22" y="0"/>
                  </a:moveTo>
                  <a:lnTo>
                    <a:pt x="27" y="10"/>
                  </a:lnTo>
                  <a:lnTo>
                    <a:pt x="6" y="20"/>
                  </a:lnTo>
                  <a:lnTo>
                    <a:pt x="0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13" name="Freeform 241">
              <a:extLst>
                <a:ext uri="{FF2B5EF4-FFF2-40B4-BE49-F238E27FC236}">
                  <a16:creationId xmlns:a16="http://schemas.microsoft.com/office/drawing/2014/main" id="{7850A520-4644-6D46-A812-6F3CEBFD5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813" y="4082505"/>
              <a:ext cx="20637" cy="19050"/>
            </a:xfrm>
            <a:custGeom>
              <a:avLst/>
              <a:gdLst>
                <a:gd name="T0" fmla="*/ 27 w 27"/>
                <a:gd name="T1" fmla="*/ 12 h 22"/>
                <a:gd name="T2" fmla="*/ 22 w 27"/>
                <a:gd name="T3" fmla="*/ 0 h 22"/>
                <a:gd name="T4" fmla="*/ 0 w 27"/>
                <a:gd name="T5" fmla="*/ 10 h 22"/>
                <a:gd name="T6" fmla="*/ 6 w 27"/>
                <a:gd name="T7" fmla="*/ 22 h 22"/>
                <a:gd name="T8" fmla="*/ 27 w 27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7" y="12"/>
                  </a:moveTo>
                  <a:lnTo>
                    <a:pt x="22" y="0"/>
                  </a:lnTo>
                  <a:lnTo>
                    <a:pt x="0" y="10"/>
                  </a:lnTo>
                  <a:lnTo>
                    <a:pt x="6" y="22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14" name="Freeform 242">
              <a:extLst>
                <a:ext uri="{FF2B5EF4-FFF2-40B4-BE49-F238E27FC236}">
                  <a16:creationId xmlns:a16="http://schemas.microsoft.com/office/drawing/2014/main" id="{065315F1-82CA-B746-83D1-D2B798E0A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38" y="4131718"/>
              <a:ext cx="23812" cy="41275"/>
            </a:xfrm>
            <a:custGeom>
              <a:avLst/>
              <a:gdLst>
                <a:gd name="T0" fmla="*/ 30 w 30"/>
                <a:gd name="T1" fmla="*/ 1 h 49"/>
                <a:gd name="T2" fmla="*/ 6 w 30"/>
                <a:gd name="T3" fmla="*/ 0 h 49"/>
                <a:gd name="T4" fmla="*/ 0 w 30"/>
                <a:gd name="T5" fmla="*/ 48 h 49"/>
                <a:gd name="T6" fmla="*/ 25 w 30"/>
                <a:gd name="T7" fmla="*/ 49 h 49"/>
                <a:gd name="T8" fmla="*/ 30 w 30"/>
                <a:gd name="T9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9">
                  <a:moveTo>
                    <a:pt x="30" y="1"/>
                  </a:moveTo>
                  <a:lnTo>
                    <a:pt x="6" y="0"/>
                  </a:lnTo>
                  <a:lnTo>
                    <a:pt x="0" y="48"/>
                  </a:lnTo>
                  <a:lnTo>
                    <a:pt x="25" y="49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15" name="Freeform 243">
              <a:extLst>
                <a:ext uri="{FF2B5EF4-FFF2-40B4-BE49-F238E27FC236}">
                  <a16:creationId xmlns:a16="http://schemas.microsoft.com/office/drawing/2014/main" id="{20778FD4-5A2D-BC45-B705-BB9D3BC4B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38" y="4172993"/>
              <a:ext cx="28575" cy="68262"/>
            </a:xfrm>
            <a:custGeom>
              <a:avLst/>
              <a:gdLst>
                <a:gd name="T0" fmla="*/ 25 w 36"/>
                <a:gd name="T1" fmla="*/ 0 h 82"/>
                <a:gd name="T2" fmla="*/ 0 w 36"/>
                <a:gd name="T3" fmla="*/ 2 h 82"/>
                <a:gd name="T4" fmla="*/ 12 w 36"/>
                <a:gd name="T5" fmla="*/ 82 h 82"/>
                <a:gd name="T6" fmla="*/ 36 w 36"/>
                <a:gd name="T7" fmla="*/ 80 h 82"/>
                <a:gd name="T8" fmla="*/ 25 w 36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82">
                  <a:moveTo>
                    <a:pt x="25" y="0"/>
                  </a:moveTo>
                  <a:lnTo>
                    <a:pt x="0" y="2"/>
                  </a:lnTo>
                  <a:lnTo>
                    <a:pt x="12" y="82"/>
                  </a:lnTo>
                  <a:lnTo>
                    <a:pt x="36" y="8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16" name="Freeform 244">
              <a:extLst>
                <a:ext uri="{FF2B5EF4-FFF2-40B4-BE49-F238E27FC236}">
                  <a16:creationId xmlns:a16="http://schemas.microsoft.com/office/drawing/2014/main" id="{DF6077D6-F42D-3D44-B463-3C9F157E0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38" y="4158705"/>
              <a:ext cx="19050" cy="15875"/>
            </a:xfrm>
            <a:custGeom>
              <a:avLst/>
              <a:gdLst>
                <a:gd name="T0" fmla="*/ 0 w 25"/>
                <a:gd name="T1" fmla="*/ 0 h 2"/>
                <a:gd name="T2" fmla="*/ 0 w 25"/>
                <a:gd name="T3" fmla="*/ 1 h 2"/>
                <a:gd name="T4" fmla="*/ 0 w 25"/>
                <a:gd name="T5" fmla="*/ 2 h 2"/>
                <a:gd name="T6" fmla="*/ 25 w 25"/>
                <a:gd name="T7" fmla="*/ 0 h 2"/>
                <a:gd name="T8" fmla="*/ 25 w 25"/>
                <a:gd name="T9" fmla="*/ 1 h 2"/>
                <a:gd name="T10" fmla="*/ 0 w 2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17" name="Freeform 245">
              <a:extLst>
                <a:ext uri="{FF2B5EF4-FFF2-40B4-BE49-F238E27FC236}">
                  <a16:creationId xmlns:a16="http://schemas.microsoft.com/office/drawing/2014/main" id="{2BF19A94-B5D3-4B46-BFE1-A2F702483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863" y="4234905"/>
              <a:ext cx="20637" cy="15875"/>
            </a:xfrm>
            <a:custGeom>
              <a:avLst/>
              <a:gdLst>
                <a:gd name="T0" fmla="*/ 24 w 26"/>
                <a:gd name="T1" fmla="*/ 0 h 13"/>
                <a:gd name="T2" fmla="*/ 26 w 26"/>
                <a:gd name="T3" fmla="*/ 11 h 13"/>
                <a:gd name="T4" fmla="*/ 1 w 26"/>
                <a:gd name="T5" fmla="*/ 13 h 13"/>
                <a:gd name="T6" fmla="*/ 0 w 26"/>
                <a:gd name="T7" fmla="*/ 2 h 13"/>
                <a:gd name="T8" fmla="*/ 24 w 26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24" y="0"/>
                  </a:moveTo>
                  <a:lnTo>
                    <a:pt x="26" y="11"/>
                  </a:lnTo>
                  <a:lnTo>
                    <a:pt x="1" y="13"/>
                  </a:lnTo>
                  <a:lnTo>
                    <a:pt x="0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18" name="Freeform 246">
              <a:extLst>
                <a:ext uri="{FF2B5EF4-FFF2-40B4-BE49-F238E27FC236}">
                  <a16:creationId xmlns:a16="http://schemas.microsoft.com/office/drawing/2014/main" id="{7D655C98-D4CB-E94E-B2F9-D6D5CE333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100" y="4117430"/>
              <a:ext cx="20638" cy="15875"/>
            </a:xfrm>
            <a:custGeom>
              <a:avLst/>
              <a:gdLst>
                <a:gd name="T0" fmla="*/ 24 w 25"/>
                <a:gd name="T1" fmla="*/ 12 h 12"/>
                <a:gd name="T2" fmla="*/ 25 w 25"/>
                <a:gd name="T3" fmla="*/ 1 h 12"/>
                <a:gd name="T4" fmla="*/ 1 w 25"/>
                <a:gd name="T5" fmla="*/ 0 h 12"/>
                <a:gd name="T6" fmla="*/ 0 w 25"/>
                <a:gd name="T7" fmla="*/ 11 h 12"/>
                <a:gd name="T8" fmla="*/ 24 w 2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2">
                  <a:moveTo>
                    <a:pt x="24" y="12"/>
                  </a:moveTo>
                  <a:lnTo>
                    <a:pt x="25" y="1"/>
                  </a:lnTo>
                  <a:lnTo>
                    <a:pt x="1" y="0"/>
                  </a:lnTo>
                  <a:lnTo>
                    <a:pt x="0" y="11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19" name="Freeform 247">
              <a:extLst>
                <a:ext uri="{FF2B5EF4-FFF2-40B4-BE49-F238E27FC236}">
                  <a16:creationId xmlns:a16="http://schemas.microsoft.com/office/drawing/2014/main" id="{33ED0419-916A-234E-9757-B879E44CF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788" y="4131718"/>
              <a:ext cx="95250" cy="100012"/>
            </a:xfrm>
            <a:custGeom>
              <a:avLst/>
              <a:gdLst>
                <a:gd name="T0" fmla="*/ 17 w 124"/>
                <a:gd name="T1" fmla="*/ 0 h 119"/>
                <a:gd name="T2" fmla="*/ 0 w 124"/>
                <a:gd name="T3" fmla="*/ 17 h 119"/>
                <a:gd name="T4" fmla="*/ 107 w 124"/>
                <a:gd name="T5" fmla="*/ 119 h 119"/>
                <a:gd name="T6" fmla="*/ 124 w 124"/>
                <a:gd name="T7" fmla="*/ 101 h 119"/>
                <a:gd name="T8" fmla="*/ 17 w 124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19">
                  <a:moveTo>
                    <a:pt x="17" y="0"/>
                  </a:moveTo>
                  <a:lnTo>
                    <a:pt x="0" y="17"/>
                  </a:lnTo>
                  <a:lnTo>
                    <a:pt x="107" y="119"/>
                  </a:lnTo>
                  <a:lnTo>
                    <a:pt x="124" y="10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20" name="Freeform 248">
              <a:extLst>
                <a:ext uri="{FF2B5EF4-FFF2-40B4-BE49-F238E27FC236}">
                  <a16:creationId xmlns:a16="http://schemas.microsoft.com/office/drawing/2014/main" id="{A7D5B595-1A57-A640-9370-6E0180E40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925" y="4215855"/>
              <a:ext cx="17463" cy="22225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21" name="Freeform 249">
              <a:extLst>
                <a:ext uri="{FF2B5EF4-FFF2-40B4-BE49-F238E27FC236}">
                  <a16:creationId xmlns:a16="http://schemas.microsoft.com/office/drawing/2014/main" id="{040CC565-6415-D14F-B4BD-58841FE95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4123780"/>
              <a:ext cx="19050" cy="22225"/>
            </a:xfrm>
            <a:custGeom>
              <a:avLst/>
              <a:gdLst>
                <a:gd name="T0" fmla="*/ 26 w 26"/>
                <a:gd name="T1" fmla="*/ 9 h 26"/>
                <a:gd name="T2" fmla="*/ 17 w 26"/>
                <a:gd name="T3" fmla="*/ 0 h 26"/>
                <a:gd name="T4" fmla="*/ 0 w 26"/>
                <a:gd name="T5" fmla="*/ 18 h 26"/>
                <a:gd name="T6" fmla="*/ 9 w 26"/>
                <a:gd name="T7" fmla="*/ 26 h 26"/>
                <a:gd name="T8" fmla="*/ 26 w 26"/>
                <a:gd name="T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6">
                  <a:moveTo>
                    <a:pt x="26" y="9"/>
                  </a:moveTo>
                  <a:lnTo>
                    <a:pt x="17" y="0"/>
                  </a:lnTo>
                  <a:lnTo>
                    <a:pt x="0" y="18"/>
                  </a:lnTo>
                  <a:lnTo>
                    <a:pt x="9" y="26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22" name="Freeform 250">
              <a:extLst>
                <a:ext uri="{FF2B5EF4-FFF2-40B4-BE49-F238E27FC236}">
                  <a16:creationId xmlns:a16="http://schemas.microsoft.com/office/drawing/2014/main" id="{5EF254EF-124B-D04C-A712-DFD835C57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713" y="4177755"/>
              <a:ext cx="55562" cy="107950"/>
            </a:xfrm>
            <a:custGeom>
              <a:avLst/>
              <a:gdLst>
                <a:gd name="T0" fmla="*/ 23 w 72"/>
                <a:gd name="T1" fmla="*/ 0 h 128"/>
                <a:gd name="T2" fmla="*/ 0 w 72"/>
                <a:gd name="T3" fmla="*/ 8 h 128"/>
                <a:gd name="T4" fmla="*/ 49 w 72"/>
                <a:gd name="T5" fmla="*/ 128 h 128"/>
                <a:gd name="T6" fmla="*/ 72 w 72"/>
                <a:gd name="T7" fmla="*/ 120 h 128"/>
                <a:gd name="T8" fmla="*/ 23 w 72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8">
                  <a:moveTo>
                    <a:pt x="23" y="0"/>
                  </a:moveTo>
                  <a:lnTo>
                    <a:pt x="0" y="8"/>
                  </a:lnTo>
                  <a:lnTo>
                    <a:pt x="49" y="128"/>
                  </a:lnTo>
                  <a:lnTo>
                    <a:pt x="72" y="12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23" name="Freeform 251">
              <a:extLst>
                <a:ext uri="{FF2B5EF4-FFF2-40B4-BE49-F238E27FC236}">
                  <a16:creationId xmlns:a16="http://schemas.microsoft.com/office/drawing/2014/main" id="{E6B00806-294C-6D4D-B717-77499D0BC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813" y="4279355"/>
              <a:ext cx="20637" cy="15875"/>
            </a:xfrm>
            <a:custGeom>
              <a:avLst/>
              <a:gdLst>
                <a:gd name="T0" fmla="*/ 23 w 27"/>
                <a:gd name="T1" fmla="*/ 0 h 19"/>
                <a:gd name="T2" fmla="*/ 27 w 27"/>
                <a:gd name="T3" fmla="*/ 11 h 19"/>
                <a:gd name="T4" fmla="*/ 4 w 27"/>
                <a:gd name="T5" fmla="*/ 19 h 19"/>
                <a:gd name="T6" fmla="*/ 0 w 27"/>
                <a:gd name="T7" fmla="*/ 8 h 19"/>
                <a:gd name="T8" fmla="*/ 23 w 27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23" y="0"/>
                  </a:moveTo>
                  <a:lnTo>
                    <a:pt x="27" y="11"/>
                  </a:lnTo>
                  <a:lnTo>
                    <a:pt x="4" y="19"/>
                  </a:ln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24" name="Freeform 252">
              <a:extLst>
                <a:ext uri="{FF2B5EF4-FFF2-40B4-BE49-F238E27FC236}">
                  <a16:creationId xmlns:a16="http://schemas.microsoft.com/office/drawing/2014/main" id="{8577C04F-DA3B-AC42-9B7A-2FC42234E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538" y="4169818"/>
              <a:ext cx="20637" cy="15875"/>
            </a:xfrm>
            <a:custGeom>
              <a:avLst/>
              <a:gdLst>
                <a:gd name="T0" fmla="*/ 28 w 28"/>
                <a:gd name="T1" fmla="*/ 11 h 19"/>
                <a:gd name="T2" fmla="*/ 23 w 28"/>
                <a:gd name="T3" fmla="*/ 0 h 19"/>
                <a:gd name="T4" fmla="*/ 0 w 28"/>
                <a:gd name="T5" fmla="*/ 7 h 19"/>
                <a:gd name="T6" fmla="*/ 5 w 28"/>
                <a:gd name="T7" fmla="*/ 19 h 19"/>
                <a:gd name="T8" fmla="*/ 28 w 2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9">
                  <a:moveTo>
                    <a:pt x="28" y="11"/>
                  </a:moveTo>
                  <a:lnTo>
                    <a:pt x="23" y="0"/>
                  </a:lnTo>
                  <a:lnTo>
                    <a:pt x="0" y="7"/>
                  </a:lnTo>
                  <a:lnTo>
                    <a:pt x="5" y="19"/>
                  </a:lnTo>
                  <a:lnTo>
                    <a:pt x="2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25" name="Freeform 253">
              <a:extLst>
                <a:ext uri="{FF2B5EF4-FFF2-40B4-BE49-F238E27FC236}">
                  <a16:creationId xmlns:a16="http://schemas.microsoft.com/office/drawing/2014/main" id="{5D45972F-88E4-7D47-ADA2-C5D3D4483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100" y="4131718"/>
              <a:ext cx="39688" cy="33337"/>
            </a:xfrm>
            <a:custGeom>
              <a:avLst/>
              <a:gdLst>
                <a:gd name="T0" fmla="*/ 7 w 49"/>
                <a:gd name="T1" fmla="*/ 0 h 39"/>
                <a:gd name="T2" fmla="*/ 0 w 49"/>
                <a:gd name="T3" fmla="*/ 23 h 39"/>
                <a:gd name="T4" fmla="*/ 42 w 49"/>
                <a:gd name="T5" fmla="*/ 39 h 39"/>
                <a:gd name="T6" fmla="*/ 49 w 49"/>
                <a:gd name="T7" fmla="*/ 16 h 39"/>
                <a:gd name="T8" fmla="*/ 7 w 49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9">
                  <a:moveTo>
                    <a:pt x="7" y="0"/>
                  </a:moveTo>
                  <a:lnTo>
                    <a:pt x="0" y="23"/>
                  </a:lnTo>
                  <a:lnTo>
                    <a:pt x="42" y="39"/>
                  </a:lnTo>
                  <a:lnTo>
                    <a:pt x="49" y="1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26" name="Freeform 254">
              <a:extLst>
                <a:ext uri="{FF2B5EF4-FFF2-40B4-BE49-F238E27FC236}">
                  <a16:creationId xmlns:a16="http://schemas.microsoft.com/office/drawing/2014/main" id="{2CDA1014-6D12-704A-95DB-6F0F076F7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4147593"/>
              <a:ext cx="33338" cy="34925"/>
            </a:xfrm>
            <a:custGeom>
              <a:avLst/>
              <a:gdLst>
                <a:gd name="T0" fmla="*/ 13 w 45"/>
                <a:gd name="T1" fmla="*/ 0 h 41"/>
                <a:gd name="T2" fmla="*/ 0 w 45"/>
                <a:gd name="T3" fmla="*/ 20 h 41"/>
                <a:gd name="T4" fmla="*/ 32 w 45"/>
                <a:gd name="T5" fmla="*/ 41 h 41"/>
                <a:gd name="T6" fmla="*/ 45 w 45"/>
                <a:gd name="T7" fmla="*/ 21 h 41"/>
                <a:gd name="T8" fmla="*/ 13 w 45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1">
                  <a:moveTo>
                    <a:pt x="13" y="0"/>
                  </a:moveTo>
                  <a:lnTo>
                    <a:pt x="0" y="20"/>
                  </a:lnTo>
                  <a:lnTo>
                    <a:pt x="32" y="41"/>
                  </a:lnTo>
                  <a:lnTo>
                    <a:pt x="45" y="2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27" name="Freeform 255">
              <a:extLst>
                <a:ext uri="{FF2B5EF4-FFF2-40B4-BE49-F238E27FC236}">
                  <a16:creationId xmlns:a16="http://schemas.microsoft.com/office/drawing/2014/main" id="{87E7EB63-7DE5-134F-9508-21F8DDDF0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4146005"/>
              <a:ext cx="15875" cy="19050"/>
            </a:xfrm>
            <a:custGeom>
              <a:avLst/>
              <a:gdLst>
                <a:gd name="T0" fmla="*/ 10 w 13"/>
                <a:gd name="T1" fmla="*/ 0 h 23"/>
                <a:gd name="T2" fmla="*/ 12 w 13"/>
                <a:gd name="T3" fmla="*/ 0 h 23"/>
                <a:gd name="T4" fmla="*/ 13 w 13"/>
                <a:gd name="T5" fmla="*/ 2 h 23"/>
                <a:gd name="T6" fmla="*/ 0 w 13"/>
                <a:gd name="T7" fmla="*/ 22 h 23"/>
                <a:gd name="T8" fmla="*/ 3 w 13"/>
                <a:gd name="T9" fmla="*/ 23 h 23"/>
                <a:gd name="T10" fmla="*/ 10 w 13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3">
                  <a:moveTo>
                    <a:pt x="10" y="0"/>
                  </a:moveTo>
                  <a:lnTo>
                    <a:pt x="12" y="0"/>
                  </a:lnTo>
                  <a:lnTo>
                    <a:pt x="13" y="2"/>
                  </a:lnTo>
                  <a:lnTo>
                    <a:pt x="0" y="22"/>
                  </a:lnTo>
                  <a:lnTo>
                    <a:pt x="3" y="2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28" name="Freeform 256">
              <a:extLst>
                <a:ext uri="{FF2B5EF4-FFF2-40B4-BE49-F238E27FC236}">
                  <a16:creationId xmlns:a16="http://schemas.microsoft.com/office/drawing/2014/main" id="{458F4E98-F0CE-4B41-9DE1-9C21E9372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488" y="4165055"/>
              <a:ext cx="28575" cy="33338"/>
            </a:xfrm>
            <a:custGeom>
              <a:avLst/>
              <a:gdLst>
                <a:gd name="T0" fmla="*/ 16 w 38"/>
                <a:gd name="T1" fmla="*/ 0 h 38"/>
                <a:gd name="T2" fmla="*/ 0 w 38"/>
                <a:gd name="T3" fmla="*/ 18 h 38"/>
                <a:gd name="T4" fmla="*/ 21 w 38"/>
                <a:gd name="T5" fmla="*/ 38 h 38"/>
                <a:gd name="T6" fmla="*/ 38 w 38"/>
                <a:gd name="T7" fmla="*/ 20 h 38"/>
                <a:gd name="T8" fmla="*/ 16 w 38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16" y="0"/>
                  </a:moveTo>
                  <a:lnTo>
                    <a:pt x="0" y="18"/>
                  </a:lnTo>
                  <a:lnTo>
                    <a:pt x="21" y="38"/>
                  </a:lnTo>
                  <a:lnTo>
                    <a:pt x="38" y="2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29" name="Freeform 257">
              <a:extLst>
                <a:ext uri="{FF2B5EF4-FFF2-40B4-BE49-F238E27FC236}">
                  <a16:creationId xmlns:a16="http://schemas.microsoft.com/office/drawing/2014/main" id="{61B0E81D-5AAA-B84C-B578-BA6BE59AC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488" y="4165055"/>
              <a:ext cx="15875" cy="17463"/>
            </a:xfrm>
            <a:custGeom>
              <a:avLst/>
              <a:gdLst>
                <a:gd name="T0" fmla="*/ 15 w 16"/>
                <a:gd name="T1" fmla="*/ 0 h 20"/>
                <a:gd name="T2" fmla="*/ 16 w 16"/>
                <a:gd name="T3" fmla="*/ 1 h 20"/>
                <a:gd name="T4" fmla="*/ 0 w 16"/>
                <a:gd name="T5" fmla="*/ 19 h 20"/>
                <a:gd name="T6" fmla="*/ 2 w 16"/>
                <a:gd name="T7" fmla="*/ 20 h 20"/>
                <a:gd name="T8" fmla="*/ 15 w 1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0">
                  <a:moveTo>
                    <a:pt x="15" y="0"/>
                  </a:moveTo>
                  <a:lnTo>
                    <a:pt x="16" y="1"/>
                  </a:lnTo>
                  <a:lnTo>
                    <a:pt x="0" y="19"/>
                  </a:lnTo>
                  <a:lnTo>
                    <a:pt x="2" y="2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30" name="Freeform 258">
              <a:extLst>
                <a:ext uri="{FF2B5EF4-FFF2-40B4-BE49-F238E27FC236}">
                  <a16:creationId xmlns:a16="http://schemas.microsoft.com/office/drawing/2014/main" id="{E26FAE75-52AA-6A46-A747-E94DB2339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950" y="4185693"/>
              <a:ext cx="30163" cy="34925"/>
            </a:xfrm>
            <a:custGeom>
              <a:avLst/>
              <a:gdLst>
                <a:gd name="T0" fmla="*/ 21 w 41"/>
                <a:gd name="T1" fmla="*/ 0 h 42"/>
                <a:gd name="T2" fmla="*/ 0 w 41"/>
                <a:gd name="T3" fmla="*/ 12 h 42"/>
                <a:gd name="T4" fmla="*/ 21 w 41"/>
                <a:gd name="T5" fmla="*/ 42 h 42"/>
                <a:gd name="T6" fmla="*/ 41 w 41"/>
                <a:gd name="T7" fmla="*/ 30 h 42"/>
                <a:gd name="T8" fmla="*/ 21 w 41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0" y="12"/>
                  </a:lnTo>
                  <a:lnTo>
                    <a:pt x="21" y="42"/>
                  </a:lnTo>
                  <a:lnTo>
                    <a:pt x="41" y="3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31" name="Freeform 259">
              <a:extLst>
                <a:ext uri="{FF2B5EF4-FFF2-40B4-BE49-F238E27FC236}">
                  <a16:creationId xmlns:a16="http://schemas.microsoft.com/office/drawing/2014/main" id="{3547065C-27A8-BE42-9D58-CCD6BCFF0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950" y="4182518"/>
              <a:ext cx="15875" cy="15875"/>
            </a:xfrm>
            <a:custGeom>
              <a:avLst/>
              <a:gdLst>
                <a:gd name="T0" fmla="*/ 18 w 21"/>
                <a:gd name="T1" fmla="*/ 0 h 18"/>
                <a:gd name="T2" fmla="*/ 21 w 21"/>
                <a:gd name="T3" fmla="*/ 3 h 18"/>
                <a:gd name="T4" fmla="*/ 0 w 21"/>
                <a:gd name="T5" fmla="*/ 15 h 18"/>
                <a:gd name="T6" fmla="*/ 1 w 21"/>
                <a:gd name="T7" fmla="*/ 18 h 18"/>
                <a:gd name="T8" fmla="*/ 18 w 21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8" y="0"/>
                  </a:moveTo>
                  <a:lnTo>
                    <a:pt x="21" y="3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32" name="Freeform 260">
              <a:extLst>
                <a:ext uri="{FF2B5EF4-FFF2-40B4-BE49-F238E27FC236}">
                  <a16:creationId xmlns:a16="http://schemas.microsoft.com/office/drawing/2014/main" id="{2ADC2697-ABA6-0F4F-8589-07ACD0C0B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825" y="4207918"/>
              <a:ext cx="20638" cy="23812"/>
            </a:xfrm>
            <a:custGeom>
              <a:avLst/>
              <a:gdLst>
                <a:gd name="T0" fmla="*/ 16 w 28"/>
                <a:gd name="T1" fmla="*/ 0 h 28"/>
                <a:gd name="T2" fmla="*/ 0 w 28"/>
                <a:gd name="T3" fmla="*/ 18 h 28"/>
                <a:gd name="T4" fmla="*/ 11 w 28"/>
                <a:gd name="T5" fmla="*/ 28 h 28"/>
                <a:gd name="T6" fmla="*/ 28 w 28"/>
                <a:gd name="T7" fmla="*/ 10 h 28"/>
                <a:gd name="T8" fmla="*/ 16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6" y="0"/>
                  </a:moveTo>
                  <a:lnTo>
                    <a:pt x="0" y="18"/>
                  </a:lnTo>
                  <a:lnTo>
                    <a:pt x="11" y="28"/>
                  </a:lnTo>
                  <a:lnTo>
                    <a:pt x="28" y="1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33" name="Freeform 261">
              <a:extLst>
                <a:ext uri="{FF2B5EF4-FFF2-40B4-BE49-F238E27FC236}">
                  <a16:creationId xmlns:a16="http://schemas.microsoft.com/office/drawing/2014/main" id="{2D72823A-D9EE-4440-8516-B44892635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825" y="4207918"/>
              <a:ext cx="15875" cy="15875"/>
            </a:xfrm>
            <a:custGeom>
              <a:avLst/>
              <a:gdLst>
                <a:gd name="T0" fmla="*/ 0 w 20"/>
                <a:gd name="T1" fmla="*/ 15 h 19"/>
                <a:gd name="T2" fmla="*/ 2 w 20"/>
                <a:gd name="T3" fmla="*/ 19 h 19"/>
                <a:gd name="T4" fmla="*/ 1 w 20"/>
                <a:gd name="T5" fmla="*/ 18 h 19"/>
                <a:gd name="T6" fmla="*/ 17 w 20"/>
                <a:gd name="T7" fmla="*/ 0 h 19"/>
                <a:gd name="T8" fmla="*/ 20 w 20"/>
                <a:gd name="T9" fmla="*/ 3 h 19"/>
                <a:gd name="T10" fmla="*/ 0 w 20"/>
                <a:gd name="T1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9">
                  <a:moveTo>
                    <a:pt x="0" y="15"/>
                  </a:moveTo>
                  <a:lnTo>
                    <a:pt x="2" y="19"/>
                  </a:lnTo>
                  <a:lnTo>
                    <a:pt x="1" y="18"/>
                  </a:lnTo>
                  <a:lnTo>
                    <a:pt x="17" y="0"/>
                  </a:lnTo>
                  <a:lnTo>
                    <a:pt x="20" y="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34" name="Freeform 262">
              <a:extLst>
                <a:ext uri="{FF2B5EF4-FFF2-40B4-BE49-F238E27FC236}">
                  <a16:creationId xmlns:a16="http://schemas.microsoft.com/office/drawing/2014/main" id="{E51FD9A2-8D2F-ED4E-9CF5-86A853636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215855"/>
              <a:ext cx="20637" cy="22225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35" name="Freeform 263">
              <a:extLst>
                <a:ext uri="{FF2B5EF4-FFF2-40B4-BE49-F238E27FC236}">
                  <a16:creationId xmlns:a16="http://schemas.microsoft.com/office/drawing/2014/main" id="{88E4E098-3418-6649-AADA-6BDF14C8E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63" y="4128543"/>
              <a:ext cx="15875" cy="22225"/>
            </a:xfrm>
            <a:custGeom>
              <a:avLst/>
              <a:gdLst>
                <a:gd name="T0" fmla="*/ 19 w 19"/>
                <a:gd name="T1" fmla="*/ 4 h 27"/>
                <a:gd name="T2" fmla="*/ 8 w 19"/>
                <a:gd name="T3" fmla="*/ 0 h 27"/>
                <a:gd name="T4" fmla="*/ 0 w 19"/>
                <a:gd name="T5" fmla="*/ 23 h 27"/>
                <a:gd name="T6" fmla="*/ 12 w 19"/>
                <a:gd name="T7" fmla="*/ 27 h 27"/>
                <a:gd name="T8" fmla="*/ 19 w 19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9" y="4"/>
                  </a:moveTo>
                  <a:lnTo>
                    <a:pt x="8" y="0"/>
                  </a:lnTo>
                  <a:lnTo>
                    <a:pt x="0" y="23"/>
                  </a:lnTo>
                  <a:lnTo>
                    <a:pt x="12" y="27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36" name="Freeform 264">
              <a:extLst>
                <a:ext uri="{FF2B5EF4-FFF2-40B4-BE49-F238E27FC236}">
                  <a16:creationId xmlns:a16="http://schemas.microsoft.com/office/drawing/2014/main" id="{4B4B01D2-E15E-C44D-97AC-1F8A30E99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4133305"/>
              <a:ext cx="47625" cy="39688"/>
            </a:xfrm>
            <a:custGeom>
              <a:avLst/>
              <a:gdLst>
                <a:gd name="T0" fmla="*/ 12 w 63"/>
                <a:gd name="T1" fmla="*/ 0 h 48"/>
                <a:gd name="T2" fmla="*/ 0 w 63"/>
                <a:gd name="T3" fmla="*/ 22 h 48"/>
                <a:gd name="T4" fmla="*/ 52 w 63"/>
                <a:gd name="T5" fmla="*/ 48 h 48"/>
                <a:gd name="T6" fmla="*/ 63 w 63"/>
                <a:gd name="T7" fmla="*/ 27 h 48"/>
                <a:gd name="T8" fmla="*/ 12 w 63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48">
                  <a:moveTo>
                    <a:pt x="12" y="0"/>
                  </a:moveTo>
                  <a:lnTo>
                    <a:pt x="0" y="22"/>
                  </a:lnTo>
                  <a:lnTo>
                    <a:pt x="52" y="48"/>
                  </a:lnTo>
                  <a:lnTo>
                    <a:pt x="63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37" name="Freeform 265">
              <a:extLst>
                <a:ext uri="{FF2B5EF4-FFF2-40B4-BE49-F238E27FC236}">
                  <a16:creationId xmlns:a16="http://schemas.microsoft.com/office/drawing/2014/main" id="{4D586FE3-9A69-DC44-8FE2-4B41EBD23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4157118"/>
              <a:ext cx="36513" cy="41275"/>
            </a:xfrm>
            <a:custGeom>
              <a:avLst/>
              <a:gdLst>
                <a:gd name="T0" fmla="*/ 17 w 49"/>
                <a:gd name="T1" fmla="*/ 0 h 49"/>
                <a:gd name="T2" fmla="*/ 0 w 49"/>
                <a:gd name="T3" fmla="*/ 17 h 49"/>
                <a:gd name="T4" fmla="*/ 32 w 49"/>
                <a:gd name="T5" fmla="*/ 49 h 49"/>
                <a:gd name="T6" fmla="*/ 49 w 49"/>
                <a:gd name="T7" fmla="*/ 31 h 49"/>
                <a:gd name="T8" fmla="*/ 17 w 49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9">
                  <a:moveTo>
                    <a:pt x="17" y="0"/>
                  </a:moveTo>
                  <a:lnTo>
                    <a:pt x="0" y="17"/>
                  </a:lnTo>
                  <a:lnTo>
                    <a:pt x="32" y="49"/>
                  </a:lnTo>
                  <a:lnTo>
                    <a:pt x="49" y="3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38" name="Freeform 266">
              <a:extLst>
                <a:ext uri="{FF2B5EF4-FFF2-40B4-BE49-F238E27FC236}">
                  <a16:creationId xmlns:a16="http://schemas.microsoft.com/office/drawing/2014/main" id="{820B94E9-85D7-E64B-9199-00D455471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4155530"/>
              <a:ext cx="15875" cy="17463"/>
            </a:xfrm>
            <a:custGeom>
              <a:avLst/>
              <a:gdLst>
                <a:gd name="T0" fmla="*/ 14 w 17"/>
                <a:gd name="T1" fmla="*/ 0 h 21"/>
                <a:gd name="T2" fmla="*/ 17 w 17"/>
                <a:gd name="T3" fmla="*/ 1 h 21"/>
                <a:gd name="T4" fmla="*/ 0 w 17"/>
                <a:gd name="T5" fmla="*/ 18 h 21"/>
                <a:gd name="T6" fmla="*/ 3 w 17"/>
                <a:gd name="T7" fmla="*/ 21 h 21"/>
                <a:gd name="T8" fmla="*/ 14 w 17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4" y="0"/>
                  </a:moveTo>
                  <a:lnTo>
                    <a:pt x="17" y="1"/>
                  </a:lnTo>
                  <a:lnTo>
                    <a:pt x="0" y="18"/>
                  </a:lnTo>
                  <a:lnTo>
                    <a:pt x="3" y="2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39" name="Freeform 267">
              <a:extLst>
                <a:ext uri="{FF2B5EF4-FFF2-40B4-BE49-F238E27FC236}">
                  <a16:creationId xmlns:a16="http://schemas.microsoft.com/office/drawing/2014/main" id="{630F7230-68EE-4D45-994F-01A66DF6E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8" y="4182518"/>
              <a:ext cx="53975" cy="57150"/>
            </a:xfrm>
            <a:custGeom>
              <a:avLst/>
              <a:gdLst>
                <a:gd name="T0" fmla="*/ 17 w 70"/>
                <a:gd name="T1" fmla="*/ 0 h 68"/>
                <a:gd name="T2" fmla="*/ 0 w 70"/>
                <a:gd name="T3" fmla="*/ 18 h 68"/>
                <a:gd name="T4" fmla="*/ 54 w 70"/>
                <a:gd name="T5" fmla="*/ 68 h 68"/>
                <a:gd name="T6" fmla="*/ 70 w 70"/>
                <a:gd name="T7" fmla="*/ 50 h 68"/>
                <a:gd name="T8" fmla="*/ 17 w 70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68">
                  <a:moveTo>
                    <a:pt x="17" y="0"/>
                  </a:moveTo>
                  <a:lnTo>
                    <a:pt x="0" y="18"/>
                  </a:lnTo>
                  <a:lnTo>
                    <a:pt x="54" y="68"/>
                  </a:lnTo>
                  <a:lnTo>
                    <a:pt x="70" y="5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40" name="Freeform 268">
              <a:extLst>
                <a:ext uri="{FF2B5EF4-FFF2-40B4-BE49-F238E27FC236}">
                  <a16:creationId xmlns:a16="http://schemas.microsoft.com/office/drawing/2014/main" id="{B73AB0E0-A8EE-0941-9C2E-E03AE5631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8" y="4182518"/>
              <a:ext cx="15875" cy="15875"/>
            </a:xfrm>
            <a:custGeom>
              <a:avLst/>
              <a:gdLst>
                <a:gd name="T0" fmla="*/ 0 w 17"/>
                <a:gd name="T1" fmla="*/ 18 h 18"/>
                <a:gd name="T2" fmla="*/ 17 w 17"/>
                <a:gd name="T3" fmla="*/ 0 h 18"/>
                <a:gd name="T4" fmla="*/ 0 w 17"/>
                <a:gd name="T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8">
                  <a:moveTo>
                    <a:pt x="0" y="18"/>
                  </a:moveTo>
                  <a:lnTo>
                    <a:pt x="17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41" name="Freeform 269">
              <a:extLst>
                <a:ext uri="{FF2B5EF4-FFF2-40B4-BE49-F238E27FC236}">
                  <a16:creationId xmlns:a16="http://schemas.microsoft.com/office/drawing/2014/main" id="{1EEABE29-EA85-2D48-AE1A-2C95746BF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713" y="4225380"/>
              <a:ext cx="53975" cy="57150"/>
            </a:xfrm>
            <a:custGeom>
              <a:avLst/>
              <a:gdLst>
                <a:gd name="T0" fmla="*/ 16 w 70"/>
                <a:gd name="T1" fmla="*/ 0 h 68"/>
                <a:gd name="T2" fmla="*/ 0 w 70"/>
                <a:gd name="T3" fmla="*/ 18 h 68"/>
                <a:gd name="T4" fmla="*/ 53 w 70"/>
                <a:gd name="T5" fmla="*/ 68 h 68"/>
                <a:gd name="T6" fmla="*/ 70 w 70"/>
                <a:gd name="T7" fmla="*/ 50 h 68"/>
                <a:gd name="T8" fmla="*/ 16 w 70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68">
                  <a:moveTo>
                    <a:pt x="16" y="0"/>
                  </a:moveTo>
                  <a:lnTo>
                    <a:pt x="0" y="18"/>
                  </a:lnTo>
                  <a:lnTo>
                    <a:pt x="53" y="68"/>
                  </a:lnTo>
                  <a:lnTo>
                    <a:pt x="70" y="5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42" name="Freeform 270">
              <a:extLst>
                <a:ext uri="{FF2B5EF4-FFF2-40B4-BE49-F238E27FC236}">
                  <a16:creationId xmlns:a16="http://schemas.microsoft.com/office/drawing/2014/main" id="{09203F35-C21C-764F-8EF9-1A0DFA904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988" y="4266655"/>
              <a:ext cx="19050" cy="20638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43" name="Freeform 271">
              <a:extLst>
                <a:ext uri="{FF2B5EF4-FFF2-40B4-BE49-F238E27FC236}">
                  <a16:creationId xmlns:a16="http://schemas.microsoft.com/office/drawing/2014/main" id="{8C8C64EC-E58A-3240-9344-5189E2747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175" y="4128543"/>
              <a:ext cx="15875" cy="22225"/>
            </a:xfrm>
            <a:custGeom>
              <a:avLst/>
              <a:gdLst>
                <a:gd name="T0" fmla="*/ 22 w 22"/>
                <a:gd name="T1" fmla="*/ 5 h 27"/>
                <a:gd name="T2" fmla="*/ 12 w 22"/>
                <a:gd name="T3" fmla="*/ 0 h 27"/>
                <a:gd name="T4" fmla="*/ 0 w 22"/>
                <a:gd name="T5" fmla="*/ 22 h 27"/>
                <a:gd name="T6" fmla="*/ 10 w 22"/>
                <a:gd name="T7" fmla="*/ 27 h 27"/>
                <a:gd name="T8" fmla="*/ 22 w 2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22" y="5"/>
                  </a:moveTo>
                  <a:lnTo>
                    <a:pt x="12" y="0"/>
                  </a:lnTo>
                  <a:lnTo>
                    <a:pt x="0" y="22"/>
                  </a:lnTo>
                  <a:lnTo>
                    <a:pt x="10" y="27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44" name="Freeform 272">
              <a:extLst>
                <a:ext uri="{FF2B5EF4-FFF2-40B4-BE49-F238E27FC236}">
                  <a16:creationId xmlns:a16="http://schemas.microsoft.com/office/drawing/2014/main" id="{7ED6425F-B098-1841-9807-CBFAD7A8B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150" y="4157118"/>
              <a:ext cx="65088" cy="42862"/>
            </a:xfrm>
            <a:custGeom>
              <a:avLst/>
              <a:gdLst>
                <a:gd name="T0" fmla="*/ 8 w 84"/>
                <a:gd name="T1" fmla="*/ 0 h 50"/>
                <a:gd name="T2" fmla="*/ 0 w 84"/>
                <a:gd name="T3" fmla="*/ 23 h 50"/>
                <a:gd name="T4" fmla="*/ 77 w 84"/>
                <a:gd name="T5" fmla="*/ 50 h 50"/>
                <a:gd name="T6" fmla="*/ 84 w 84"/>
                <a:gd name="T7" fmla="*/ 28 h 50"/>
                <a:gd name="T8" fmla="*/ 8 w 84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0">
                  <a:moveTo>
                    <a:pt x="8" y="0"/>
                  </a:moveTo>
                  <a:lnTo>
                    <a:pt x="0" y="23"/>
                  </a:lnTo>
                  <a:lnTo>
                    <a:pt x="77" y="50"/>
                  </a:lnTo>
                  <a:lnTo>
                    <a:pt x="84" y="2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45" name="Freeform 273">
              <a:extLst>
                <a:ext uri="{FF2B5EF4-FFF2-40B4-BE49-F238E27FC236}">
                  <a16:creationId xmlns:a16="http://schemas.microsoft.com/office/drawing/2014/main" id="{0F3958D8-8E2B-7F4B-BF51-6AC356CE9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4180930"/>
              <a:ext cx="15875" cy="22225"/>
            </a:xfrm>
            <a:custGeom>
              <a:avLst/>
              <a:gdLst>
                <a:gd name="T0" fmla="*/ 7 w 19"/>
                <a:gd name="T1" fmla="*/ 0 h 26"/>
                <a:gd name="T2" fmla="*/ 19 w 19"/>
                <a:gd name="T3" fmla="*/ 3 h 26"/>
                <a:gd name="T4" fmla="*/ 11 w 19"/>
                <a:gd name="T5" fmla="*/ 26 h 26"/>
                <a:gd name="T6" fmla="*/ 0 w 19"/>
                <a:gd name="T7" fmla="*/ 22 h 26"/>
                <a:gd name="T8" fmla="*/ 7 w 1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7" y="0"/>
                  </a:moveTo>
                  <a:lnTo>
                    <a:pt x="19" y="3"/>
                  </a:lnTo>
                  <a:lnTo>
                    <a:pt x="11" y="26"/>
                  </a:lnTo>
                  <a:lnTo>
                    <a:pt x="0" y="2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46" name="Freeform 274">
              <a:extLst>
                <a:ext uri="{FF2B5EF4-FFF2-40B4-BE49-F238E27FC236}">
                  <a16:creationId xmlns:a16="http://schemas.microsoft.com/office/drawing/2014/main" id="{25F4701B-3E57-8D40-8FD3-82C30F8C9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4153943"/>
              <a:ext cx="17463" cy="22225"/>
            </a:xfrm>
            <a:custGeom>
              <a:avLst/>
              <a:gdLst>
                <a:gd name="T0" fmla="*/ 19 w 19"/>
                <a:gd name="T1" fmla="*/ 4 h 27"/>
                <a:gd name="T2" fmla="*/ 7 w 19"/>
                <a:gd name="T3" fmla="*/ 0 h 27"/>
                <a:gd name="T4" fmla="*/ 0 w 19"/>
                <a:gd name="T5" fmla="*/ 23 h 27"/>
                <a:gd name="T6" fmla="*/ 11 w 19"/>
                <a:gd name="T7" fmla="*/ 27 h 27"/>
                <a:gd name="T8" fmla="*/ 19 w 19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9" y="4"/>
                  </a:moveTo>
                  <a:lnTo>
                    <a:pt x="7" y="0"/>
                  </a:lnTo>
                  <a:lnTo>
                    <a:pt x="0" y="23"/>
                  </a:lnTo>
                  <a:lnTo>
                    <a:pt x="11" y="27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47" name="Freeform 275">
              <a:extLst>
                <a:ext uri="{FF2B5EF4-FFF2-40B4-BE49-F238E27FC236}">
                  <a16:creationId xmlns:a16="http://schemas.microsoft.com/office/drawing/2014/main" id="{5550C402-C86F-7A41-9C4D-135BE50B6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713" y="4133305"/>
              <a:ext cx="44450" cy="39688"/>
            </a:xfrm>
            <a:custGeom>
              <a:avLst/>
              <a:gdLst>
                <a:gd name="T0" fmla="*/ 12 w 57"/>
                <a:gd name="T1" fmla="*/ 0 h 47"/>
                <a:gd name="T2" fmla="*/ 0 w 57"/>
                <a:gd name="T3" fmla="*/ 20 h 47"/>
                <a:gd name="T4" fmla="*/ 44 w 57"/>
                <a:gd name="T5" fmla="*/ 47 h 47"/>
                <a:gd name="T6" fmla="*/ 57 w 57"/>
                <a:gd name="T7" fmla="*/ 27 h 47"/>
                <a:gd name="T8" fmla="*/ 12 w 57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47">
                  <a:moveTo>
                    <a:pt x="12" y="0"/>
                  </a:moveTo>
                  <a:lnTo>
                    <a:pt x="0" y="20"/>
                  </a:lnTo>
                  <a:lnTo>
                    <a:pt x="44" y="47"/>
                  </a:lnTo>
                  <a:lnTo>
                    <a:pt x="57" y="2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48" name="Freeform 276">
              <a:extLst>
                <a:ext uri="{FF2B5EF4-FFF2-40B4-BE49-F238E27FC236}">
                  <a16:creationId xmlns:a16="http://schemas.microsoft.com/office/drawing/2014/main" id="{150A95AE-E13E-8E44-A843-C95B8CEF9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3" y="4157118"/>
              <a:ext cx="46037" cy="49212"/>
            </a:xfrm>
            <a:custGeom>
              <a:avLst/>
              <a:gdLst>
                <a:gd name="T0" fmla="*/ 16 w 60"/>
                <a:gd name="T1" fmla="*/ 0 h 59"/>
                <a:gd name="T2" fmla="*/ 0 w 60"/>
                <a:gd name="T3" fmla="*/ 17 h 59"/>
                <a:gd name="T4" fmla="*/ 43 w 60"/>
                <a:gd name="T5" fmla="*/ 59 h 59"/>
                <a:gd name="T6" fmla="*/ 60 w 60"/>
                <a:gd name="T7" fmla="*/ 41 h 59"/>
                <a:gd name="T8" fmla="*/ 16 w 60"/>
                <a:gd name="T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9">
                  <a:moveTo>
                    <a:pt x="16" y="0"/>
                  </a:moveTo>
                  <a:lnTo>
                    <a:pt x="0" y="17"/>
                  </a:lnTo>
                  <a:lnTo>
                    <a:pt x="43" y="59"/>
                  </a:lnTo>
                  <a:lnTo>
                    <a:pt x="60" y="4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49" name="Freeform 277">
              <a:extLst>
                <a:ext uri="{FF2B5EF4-FFF2-40B4-BE49-F238E27FC236}">
                  <a16:creationId xmlns:a16="http://schemas.microsoft.com/office/drawing/2014/main" id="{29177779-7851-C645-97CC-42E706B2E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3" y="4155530"/>
              <a:ext cx="17462" cy="17463"/>
            </a:xfrm>
            <a:custGeom>
              <a:avLst/>
              <a:gdLst>
                <a:gd name="T0" fmla="*/ 15 w 16"/>
                <a:gd name="T1" fmla="*/ 0 h 20"/>
                <a:gd name="T2" fmla="*/ 16 w 16"/>
                <a:gd name="T3" fmla="*/ 1 h 20"/>
                <a:gd name="T4" fmla="*/ 0 w 16"/>
                <a:gd name="T5" fmla="*/ 18 h 20"/>
                <a:gd name="T6" fmla="*/ 2 w 16"/>
                <a:gd name="T7" fmla="*/ 20 h 20"/>
                <a:gd name="T8" fmla="*/ 15 w 16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0">
                  <a:moveTo>
                    <a:pt x="15" y="0"/>
                  </a:moveTo>
                  <a:lnTo>
                    <a:pt x="16" y="1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50" name="Freeform 278">
              <a:extLst>
                <a:ext uri="{FF2B5EF4-FFF2-40B4-BE49-F238E27FC236}">
                  <a16:creationId xmlns:a16="http://schemas.microsoft.com/office/drawing/2014/main" id="{8397F074-944E-3847-AEC6-D0F83972C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8" y="4190455"/>
              <a:ext cx="44450" cy="49213"/>
            </a:xfrm>
            <a:custGeom>
              <a:avLst/>
              <a:gdLst>
                <a:gd name="T0" fmla="*/ 17 w 59"/>
                <a:gd name="T1" fmla="*/ 0 h 58"/>
                <a:gd name="T2" fmla="*/ 0 w 59"/>
                <a:gd name="T3" fmla="*/ 18 h 58"/>
                <a:gd name="T4" fmla="*/ 42 w 59"/>
                <a:gd name="T5" fmla="*/ 58 h 58"/>
                <a:gd name="T6" fmla="*/ 59 w 59"/>
                <a:gd name="T7" fmla="*/ 40 h 58"/>
                <a:gd name="T8" fmla="*/ 17 w 59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17" y="0"/>
                  </a:moveTo>
                  <a:lnTo>
                    <a:pt x="0" y="18"/>
                  </a:lnTo>
                  <a:lnTo>
                    <a:pt x="42" y="58"/>
                  </a:lnTo>
                  <a:lnTo>
                    <a:pt x="59" y="4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51" name="Freeform 279">
              <a:extLst>
                <a:ext uri="{FF2B5EF4-FFF2-40B4-BE49-F238E27FC236}">
                  <a16:creationId xmlns:a16="http://schemas.microsoft.com/office/drawing/2014/main" id="{81517BB9-9A89-6844-A23A-7DDA857E7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225380"/>
              <a:ext cx="19050" cy="20638"/>
            </a:xfrm>
            <a:custGeom>
              <a:avLst/>
              <a:gdLst>
                <a:gd name="T0" fmla="*/ 17 w 26"/>
                <a:gd name="T1" fmla="*/ 0 h 25"/>
                <a:gd name="T2" fmla="*/ 26 w 26"/>
                <a:gd name="T3" fmla="*/ 8 h 25"/>
                <a:gd name="T4" fmla="*/ 9 w 26"/>
                <a:gd name="T5" fmla="*/ 25 h 25"/>
                <a:gd name="T6" fmla="*/ 0 w 26"/>
                <a:gd name="T7" fmla="*/ 18 h 25"/>
                <a:gd name="T8" fmla="*/ 17 w 26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17" y="0"/>
                  </a:moveTo>
                  <a:lnTo>
                    <a:pt x="26" y="8"/>
                  </a:lnTo>
                  <a:lnTo>
                    <a:pt x="9" y="25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52" name="Freeform 280">
              <a:extLst>
                <a:ext uri="{FF2B5EF4-FFF2-40B4-BE49-F238E27FC236}">
                  <a16:creationId xmlns:a16="http://schemas.microsoft.com/office/drawing/2014/main" id="{5876B003-FAE7-C04F-A6DF-EE7616208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3775" y="4128543"/>
              <a:ext cx="17463" cy="20637"/>
            </a:xfrm>
            <a:custGeom>
              <a:avLst/>
              <a:gdLst>
                <a:gd name="T0" fmla="*/ 23 w 23"/>
                <a:gd name="T1" fmla="*/ 6 h 26"/>
                <a:gd name="T2" fmla="*/ 13 w 23"/>
                <a:gd name="T3" fmla="*/ 0 h 26"/>
                <a:gd name="T4" fmla="*/ 0 w 23"/>
                <a:gd name="T5" fmla="*/ 20 h 26"/>
                <a:gd name="T6" fmla="*/ 11 w 23"/>
                <a:gd name="T7" fmla="*/ 26 h 26"/>
                <a:gd name="T8" fmla="*/ 23 w 23"/>
                <a:gd name="T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3" y="6"/>
                  </a:moveTo>
                  <a:lnTo>
                    <a:pt x="13" y="0"/>
                  </a:lnTo>
                  <a:lnTo>
                    <a:pt x="0" y="20"/>
                  </a:lnTo>
                  <a:lnTo>
                    <a:pt x="11" y="26"/>
                  </a:lnTo>
                  <a:lnTo>
                    <a:pt x="2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53" name="Freeform 281">
              <a:extLst>
                <a:ext uri="{FF2B5EF4-FFF2-40B4-BE49-F238E27FC236}">
                  <a16:creationId xmlns:a16="http://schemas.microsoft.com/office/drawing/2014/main" id="{F36C83DE-3783-3149-BDD3-83AF0142F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988" y="4153943"/>
              <a:ext cx="149225" cy="79375"/>
            </a:xfrm>
            <a:custGeom>
              <a:avLst/>
              <a:gdLst>
                <a:gd name="T0" fmla="*/ 8 w 193"/>
                <a:gd name="T1" fmla="*/ 0 h 94"/>
                <a:gd name="T2" fmla="*/ 0 w 193"/>
                <a:gd name="T3" fmla="*/ 23 h 94"/>
                <a:gd name="T4" fmla="*/ 186 w 193"/>
                <a:gd name="T5" fmla="*/ 94 h 94"/>
                <a:gd name="T6" fmla="*/ 193 w 193"/>
                <a:gd name="T7" fmla="*/ 72 h 94"/>
                <a:gd name="T8" fmla="*/ 8 w 193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94">
                  <a:moveTo>
                    <a:pt x="8" y="0"/>
                  </a:moveTo>
                  <a:lnTo>
                    <a:pt x="0" y="23"/>
                  </a:lnTo>
                  <a:lnTo>
                    <a:pt x="186" y="94"/>
                  </a:lnTo>
                  <a:lnTo>
                    <a:pt x="193" y="7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54" name="Freeform 282">
              <a:extLst>
                <a:ext uri="{FF2B5EF4-FFF2-40B4-BE49-F238E27FC236}">
                  <a16:creationId xmlns:a16="http://schemas.microsoft.com/office/drawing/2014/main" id="{EC0FADFA-FC59-D740-8624-CB8429486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4214268"/>
              <a:ext cx="15875" cy="22225"/>
            </a:xfrm>
            <a:custGeom>
              <a:avLst/>
              <a:gdLst>
                <a:gd name="T0" fmla="*/ 7 w 19"/>
                <a:gd name="T1" fmla="*/ 0 h 26"/>
                <a:gd name="T2" fmla="*/ 19 w 19"/>
                <a:gd name="T3" fmla="*/ 3 h 26"/>
                <a:gd name="T4" fmla="*/ 11 w 19"/>
                <a:gd name="T5" fmla="*/ 26 h 26"/>
                <a:gd name="T6" fmla="*/ 0 w 19"/>
                <a:gd name="T7" fmla="*/ 22 h 26"/>
                <a:gd name="T8" fmla="*/ 7 w 1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7" y="0"/>
                  </a:moveTo>
                  <a:lnTo>
                    <a:pt x="19" y="3"/>
                  </a:lnTo>
                  <a:lnTo>
                    <a:pt x="11" y="26"/>
                  </a:lnTo>
                  <a:lnTo>
                    <a:pt x="0" y="2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55" name="Freeform 283">
              <a:extLst>
                <a:ext uri="{FF2B5EF4-FFF2-40B4-BE49-F238E27FC236}">
                  <a16:creationId xmlns:a16="http://schemas.microsoft.com/office/drawing/2014/main" id="{44076E82-A392-2947-8E71-0F1BF9642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3" y="4150768"/>
              <a:ext cx="17462" cy="22225"/>
            </a:xfrm>
            <a:custGeom>
              <a:avLst/>
              <a:gdLst>
                <a:gd name="T0" fmla="*/ 19 w 19"/>
                <a:gd name="T1" fmla="*/ 3 h 26"/>
                <a:gd name="T2" fmla="*/ 8 w 19"/>
                <a:gd name="T3" fmla="*/ 0 h 26"/>
                <a:gd name="T4" fmla="*/ 0 w 19"/>
                <a:gd name="T5" fmla="*/ 22 h 26"/>
                <a:gd name="T6" fmla="*/ 11 w 19"/>
                <a:gd name="T7" fmla="*/ 26 h 26"/>
                <a:gd name="T8" fmla="*/ 19 w 19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19" y="3"/>
                  </a:moveTo>
                  <a:lnTo>
                    <a:pt x="8" y="0"/>
                  </a:lnTo>
                  <a:lnTo>
                    <a:pt x="0" y="22"/>
                  </a:lnTo>
                  <a:lnTo>
                    <a:pt x="11" y="26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56" name="Freeform 284">
              <a:extLst>
                <a:ext uri="{FF2B5EF4-FFF2-40B4-BE49-F238E27FC236}">
                  <a16:creationId xmlns:a16="http://schemas.microsoft.com/office/drawing/2014/main" id="{B7D75CC8-F2B6-BE47-B4A2-96854B7BA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475" y="3731668"/>
              <a:ext cx="139700" cy="76200"/>
            </a:xfrm>
            <a:custGeom>
              <a:avLst/>
              <a:gdLst>
                <a:gd name="T0" fmla="*/ 0 w 183"/>
                <a:gd name="T1" fmla="*/ 66 h 89"/>
                <a:gd name="T2" fmla="*/ 8 w 183"/>
                <a:gd name="T3" fmla="*/ 89 h 89"/>
                <a:gd name="T4" fmla="*/ 183 w 183"/>
                <a:gd name="T5" fmla="*/ 22 h 89"/>
                <a:gd name="T6" fmla="*/ 175 w 183"/>
                <a:gd name="T7" fmla="*/ 0 h 89"/>
                <a:gd name="T8" fmla="*/ 0 w 183"/>
                <a:gd name="T9" fmla="*/ 6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89">
                  <a:moveTo>
                    <a:pt x="0" y="66"/>
                  </a:moveTo>
                  <a:lnTo>
                    <a:pt x="8" y="89"/>
                  </a:lnTo>
                  <a:lnTo>
                    <a:pt x="183" y="22"/>
                  </a:lnTo>
                  <a:lnTo>
                    <a:pt x="175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57" name="Freeform 285">
              <a:extLst>
                <a:ext uri="{FF2B5EF4-FFF2-40B4-BE49-F238E27FC236}">
                  <a16:creationId xmlns:a16="http://schemas.microsoft.com/office/drawing/2014/main" id="{C88EAFCB-745C-EC45-8B09-E309D3DE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825" y="3728493"/>
              <a:ext cx="15875" cy="22225"/>
            </a:xfrm>
            <a:custGeom>
              <a:avLst/>
              <a:gdLst>
                <a:gd name="T0" fmla="*/ 0 w 19"/>
                <a:gd name="T1" fmla="*/ 4 h 26"/>
                <a:gd name="T2" fmla="*/ 11 w 19"/>
                <a:gd name="T3" fmla="*/ 0 h 26"/>
                <a:gd name="T4" fmla="*/ 19 w 19"/>
                <a:gd name="T5" fmla="*/ 23 h 26"/>
                <a:gd name="T6" fmla="*/ 8 w 19"/>
                <a:gd name="T7" fmla="*/ 26 h 26"/>
                <a:gd name="T8" fmla="*/ 0 w 19"/>
                <a:gd name="T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0" y="4"/>
                  </a:moveTo>
                  <a:lnTo>
                    <a:pt x="11" y="0"/>
                  </a:lnTo>
                  <a:lnTo>
                    <a:pt x="19" y="23"/>
                  </a:lnTo>
                  <a:lnTo>
                    <a:pt x="8" y="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58" name="Freeform 286">
              <a:extLst>
                <a:ext uri="{FF2B5EF4-FFF2-40B4-BE49-F238E27FC236}">
                  <a16:creationId xmlns:a16="http://schemas.microsoft.com/office/drawing/2014/main" id="{1AE98FA6-C6A3-EE4F-BE15-B8B3F8FF6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950" y="3787230"/>
              <a:ext cx="15875" cy="23813"/>
            </a:xfrm>
            <a:custGeom>
              <a:avLst/>
              <a:gdLst>
                <a:gd name="T0" fmla="*/ 12 w 20"/>
                <a:gd name="T1" fmla="*/ 0 h 27"/>
                <a:gd name="T2" fmla="*/ 0 w 20"/>
                <a:gd name="T3" fmla="*/ 4 h 27"/>
                <a:gd name="T4" fmla="*/ 8 w 20"/>
                <a:gd name="T5" fmla="*/ 27 h 27"/>
                <a:gd name="T6" fmla="*/ 20 w 20"/>
                <a:gd name="T7" fmla="*/ 23 h 27"/>
                <a:gd name="T8" fmla="*/ 12 w 2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12" y="0"/>
                  </a:moveTo>
                  <a:lnTo>
                    <a:pt x="0" y="4"/>
                  </a:lnTo>
                  <a:lnTo>
                    <a:pt x="8" y="27"/>
                  </a:lnTo>
                  <a:lnTo>
                    <a:pt x="20" y="2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59" name="Freeform 287">
              <a:extLst>
                <a:ext uri="{FF2B5EF4-FFF2-40B4-BE49-F238E27FC236}">
                  <a16:creationId xmlns:a16="http://schemas.microsoft.com/office/drawing/2014/main" id="{019961D3-A626-5A4D-A0F6-6186B324C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788" y="3825330"/>
              <a:ext cx="227012" cy="26988"/>
            </a:xfrm>
            <a:custGeom>
              <a:avLst/>
              <a:gdLst>
                <a:gd name="T0" fmla="*/ 0 w 295"/>
                <a:gd name="T1" fmla="*/ 9 h 33"/>
                <a:gd name="T2" fmla="*/ 0 w 295"/>
                <a:gd name="T3" fmla="*/ 33 h 33"/>
                <a:gd name="T4" fmla="*/ 295 w 295"/>
                <a:gd name="T5" fmla="*/ 24 h 33"/>
                <a:gd name="T6" fmla="*/ 295 w 295"/>
                <a:gd name="T7" fmla="*/ 0 h 33"/>
                <a:gd name="T8" fmla="*/ 0 w 295"/>
                <a:gd name="T9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33">
                  <a:moveTo>
                    <a:pt x="0" y="9"/>
                  </a:moveTo>
                  <a:lnTo>
                    <a:pt x="0" y="33"/>
                  </a:lnTo>
                  <a:lnTo>
                    <a:pt x="295" y="24"/>
                  </a:lnTo>
                  <a:lnTo>
                    <a:pt x="29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60" name="Rectangle 288">
              <a:extLst>
                <a:ext uri="{FF2B5EF4-FFF2-40B4-BE49-F238E27FC236}">
                  <a16:creationId xmlns:a16="http://schemas.microsoft.com/office/drawing/2014/main" id="{3465E609-8ACE-0242-BED8-8DECB4B0F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3825330"/>
              <a:ext cx="15875" cy="19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61" name="Rectangle 289">
              <a:extLst>
                <a:ext uri="{FF2B5EF4-FFF2-40B4-BE49-F238E27FC236}">
                  <a16:creationId xmlns:a16="http://schemas.microsoft.com/office/drawing/2014/main" id="{335E134A-FBA2-AB41-8D6B-BC43023EA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1850" y="3831680"/>
              <a:ext cx="15875" cy="206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62" name="Rectangle 290">
              <a:extLst>
                <a:ext uri="{FF2B5EF4-FFF2-40B4-BE49-F238E27FC236}">
                  <a16:creationId xmlns:a16="http://schemas.microsoft.com/office/drawing/2014/main" id="{181965C2-4240-3843-86DC-079ACF093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688" y="4009480"/>
              <a:ext cx="19050" cy="285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63" name="Freeform 291">
              <a:extLst>
                <a:ext uri="{FF2B5EF4-FFF2-40B4-BE49-F238E27FC236}">
                  <a16:creationId xmlns:a16="http://schemas.microsoft.com/office/drawing/2014/main" id="{3DA3D2A9-5966-FB4C-A712-03C46F5ED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3993605"/>
              <a:ext cx="22225" cy="20638"/>
            </a:xfrm>
            <a:custGeom>
              <a:avLst/>
              <a:gdLst>
                <a:gd name="T0" fmla="*/ 0 w 27"/>
                <a:gd name="T1" fmla="*/ 15 h 25"/>
                <a:gd name="T2" fmla="*/ 22 w 27"/>
                <a:gd name="T3" fmla="*/ 25 h 25"/>
                <a:gd name="T4" fmla="*/ 27 w 27"/>
                <a:gd name="T5" fmla="*/ 10 h 25"/>
                <a:gd name="T6" fmla="*/ 5 w 27"/>
                <a:gd name="T7" fmla="*/ 0 h 25"/>
                <a:gd name="T8" fmla="*/ 0 w 27"/>
                <a:gd name="T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5">
                  <a:moveTo>
                    <a:pt x="0" y="15"/>
                  </a:moveTo>
                  <a:lnTo>
                    <a:pt x="22" y="25"/>
                  </a:lnTo>
                  <a:lnTo>
                    <a:pt x="27" y="10"/>
                  </a:lnTo>
                  <a:lnTo>
                    <a:pt x="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64" name="Freeform 292">
              <a:extLst>
                <a:ext uri="{FF2B5EF4-FFF2-40B4-BE49-F238E27FC236}">
                  <a16:creationId xmlns:a16="http://schemas.microsoft.com/office/drawing/2014/main" id="{A1074252-9322-B647-AB96-F43A495F7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3998368"/>
              <a:ext cx="19050" cy="15875"/>
            </a:xfrm>
            <a:custGeom>
              <a:avLst/>
              <a:gdLst>
                <a:gd name="T0" fmla="*/ 0 w 24"/>
                <a:gd name="T1" fmla="*/ 5 h 10"/>
                <a:gd name="T2" fmla="*/ 0 w 24"/>
                <a:gd name="T3" fmla="*/ 0 h 10"/>
                <a:gd name="T4" fmla="*/ 22 w 24"/>
                <a:gd name="T5" fmla="*/ 10 h 10"/>
                <a:gd name="T6" fmla="*/ 24 w 24"/>
                <a:gd name="T7" fmla="*/ 5 h 10"/>
                <a:gd name="T8" fmla="*/ 0 w 24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">
                  <a:moveTo>
                    <a:pt x="0" y="5"/>
                  </a:moveTo>
                  <a:lnTo>
                    <a:pt x="0" y="0"/>
                  </a:lnTo>
                  <a:lnTo>
                    <a:pt x="22" y="10"/>
                  </a:lnTo>
                  <a:lnTo>
                    <a:pt x="24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65" name="Freeform 293">
              <a:extLst>
                <a:ext uri="{FF2B5EF4-FFF2-40B4-BE49-F238E27FC236}">
                  <a16:creationId xmlns:a16="http://schemas.microsoft.com/office/drawing/2014/main" id="{A93352E5-8630-EF42-B7A8-9019996F0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3976143"/>
              <a:ext cx="25400" cy="26987"/>
            </a:xfrm>
            <a:custGeom>
              <a:avLst/>
              <a:gdLst>
                <a:gd name="T0" fmla="*/ 0 w 32"/>
                <a:gd name="T1" fmla="*/ 19 h 31"/>
                <a:gd name="T2" fmla="*/ 20 w 32"/>
                <a:gd name="T3" fmla="*/ 31 h 31"/>
                <a:gd name="T4" fmla="*/ 32 w 32"/>
                <a:gd name="T5" fmla="*/ 13 h 31"/>
                <a:gd name="T6" fmla="*/ 11 w 32"/>
                <a:gd name="T7" fmla="*/ 0 h 31"/>
                <a:gd name="T8" fmla="*/ 0 w 32"/>
                <a:gd name="T9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19"/>
                  </a:moveTo>
                  <a:lnTo>
                    <a:pt x="20" y="31"/>
                  </a:lnTo>
                  <a:lnTo>
                    <a:pt x="32" y="13"/>
                  </a:lnTo>
                  <a:lnTo>
                    <a:pt x="11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66" name="Freeform 294">
              <a:extLst>
                <a:ext uri="{FF2B5EF4-FFF2-40B4-BE49-F238E27FC236}">
                  <a16:creationId xmlns:a16="http://schemas.microsoft.com/office/drawing/2014/main" id="{A636A267-89E0-9A4A-AD86-57507CB60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450" y="3987255"/>
              <a:ext cx="17463" cy="15875"/>
            </a:xfrm>
            <a:custGeom>
              <a:avLst/>
              <a:gdLst>
                <a:gd name="T0" fmla="*/ 0 w 22"/>
                <a:gd name="T1" fmla="*/ 1 h 12"/>
                <a:gd name="T2" fmla="*/ 2 w 22"/>
                <a:gd name="T3" fmla="*/ 0 h 12"/>
                <a:gd name="T4" fmla="*/ 22 w 22"/>
                <a:gd name="T5" fmla="*/ 12 h 12"/>
                <a:gd name="T6" fmla="*/ 22 w 22"/>
                <a:gd name="T7" fmla="*/ 11 h 12"/>
                <a:gd name="T8" fmla="*/ 0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0" y="1"/>
                  </a:moveTo>
                  <a:lnTo>
                    <a:pt x="2" y="0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67" name="Freeform 295">
              <a:extLst>
                <a:ext uri="{FF2B5EF4-FFF2-40B4-BE49-F238E27FC236}">
                  <a16:creationId xmlns:a16="http://schemas.microsoft.com/office/drawing/2014/main" id="{2D1A61E0-12CA-6342-8669-AACFCF01B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3930105"/>
              <a:ext cx="57150" cy="58738"/>
            </a:xfrm>
            <a:custGeom>
              <a:avLst/>
              <a:gdLst>
                <a:gd name="T0" fmla="*/ 0 w 74"/>
                <a:gd name="T1" fmla="*/ 54 h 71"/>
                <a:gd name="T2" fmla="*/ 17 w 74"/>
                <a:gd name="T3" fmla="*/ 71 h 71"/>
                <a:gd name="T4" fmla="*/ 74 w 74"/>
                <a:gd name="T5" fmla="*/ 17 h 71"/>
                <a:gd name="T6" fmla="*/ 58 w 74"/>
                <a:gd name="T7" fmla="*/ 0 h 71"/>
                <a:gd name="T8" fmla="*/ 0 w 74"/>
                <a:gd name="T9" fmla="*/ 5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1">
                  <a:moveTo>
                    <a:pt x="0" y="54"/>
                  </a:moveTo>
                  <a:lnTo>
                    <a:pt x="17" y="71"/>
                  </a:lnTo>
                  <a:lnTo>
                    <a:pt x="74" y="17"/>
                  </a:lnTo>
                  <a:lnTo>
                    <a:pt x="58" y="0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68" name="Freeform 296">
              <a:extLst>
                <a:ext uri="{FF2B5EF4-FFF2-40B4-BE49-F238E27FC236}">
                  <a16:creationId xmlns:a16="http://schemas.microsoft.com/office/drawing/2014/main" id="{3A64D2BF-23C6-B14F-BC54-C7505CEFF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975" y="3972968"/>
              <a:ext cx="15875" cy="15875"/>
            </a:xfrm>
            <a:custGeom>
              <a:avLst/>
              <a:gdLst>
                <a:gd name="T0" fmla="*/ 0 w 21"/>
                <a:gd name="T1" fmla="*/ 2 h 17"/>
                <a:gd name="T2" fmla="*/ 3 w 21"/>
                <a:gd name="T3" fmla="*/ 0 h 17"/>
                <a:gd name="T4" fmla="*/ 1 w 21"/>
                <a:gd name="T5" fmla="*/ 0 h 17"/>
                <a:gd name="T6" fmla="*/ 18 w 21"/>
                <a:gd name="T7" fmla="*/ 17 h 17"/>
                <a:gd name="T8" fmla="*/ 21 w 21"/>
                <a:gd name="T9" fmla="*/ 15 h 17"/>
                <a:gd name="T10" fmla="*/ 0 w 21"/>
                <a:gd name="T1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7">
                  <a:moveTo>
                    <a:pt x="0" y="2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18" y="17"/>
                  </a:lnTo>
                  <a:lnTo>
                    <a:pt x="21" y="1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69" name="Freeform 297">
              <a:extLst>
                <a:ext uri="{FF2B5EF4-FFF2-40B4-BE49-F238E27FC236}">
                  <a16:creationId xmlns:a16="http://schemas.microsoft.com/office/drawing/2014/main" id="{CA097D72-3122-7C4F-9835-E1DD2EA11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425" y="3922168"/>
              <a:ext cx="20638" cy="20637"/>
            </a:xfrm>
            <a:custGeom>
              <a:avLst/>
              <a:gdLst>
                <a:gd name="T0" fmla="*/ 0 w 25"/>
                <a:gd name="T1" fmla="*/ 9 h 26"/>
                <a:gd name="T2" fmla="*/ 9 w 25"/>
                <a:gd name="T3" fmla="*/ 0 h 26"/>
                <a:gd name="T4" fmla="*/ 25 w 25"/>
                <a:gd name="T5" fmla="*/ 18 h 26"/>
                <a:gd name="T6" fmla="*/ 16 w 25"/>
                <a:gd name="T7" fmla="*/ 26 h 26"/>
                <a:gd name="T8" fmla="*/ 0 w 25"/>
                <a:gd name="T9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0" y="9"/>
                  </a:moveTo>
                  <a:lnTo>
                    <a:pt x="9" y="0"/>
                  </a:lnTo>
                  <a:lnTo>
                    <a:pt x="25" y="18"/>
                  </a:lnTo>
                  <a:lnTo>
                    <a:pt x="16" y="26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70" name="Rectangle 298">
              <a:extLst>
                <a:ext uri="{FF2B5EF4-FFF2-40B4-BE49-F238E27FC236}">
                  <a16:creationId xmlns:a16="http://schemas.microsoft.com/office/drawing/2014/main" id="{AC6A7B44-8ABB-E241-9D50-D338F14FB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688" y="4031705"/>
              <a:ext cx="19050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71" name="Rectangle 299">
              <a:extLst>
                <a:ext uri="{FF2B5EF4-FFF2-40B4-BE49-F238E27FC236}">
                  <a16:creationId xmlns:a16="http://schemas.microsoft.com/office/drawing/2014/main" id="{3794F146-A424-9741-9738-103DC7F64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4036468"/>
              <a:ext cx="639762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72" name="Rectangle 300">
              <a:extLst>
                <a:ext uri="{FF2B5EF4-FFF2-40B4-BE49-F238E27FC236}">
                  <a16:creationId xmlns:a16="http://schemas.microsoft.com/office/drawing/2014/main" id="{7037A198-A1DE-1A4D-BA44-B1F60C667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4425" y="4036468"/>
              <a:ext cx="17463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73" name="Rectangle 301">
              <a:extLst>
                <a:ext uri="{FF2B5EF4-FFF2-40B4-BE49-F238E27FC236}">
                  <a16:creationId xmlns:a16="http://schemas.microsoft.com/office/drawing/2014/main" id="{125B40C3-532C-5747-876F-80C4EC24A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6725" y="4036468"/>
              <a:ext cx="15875" cy="2063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74" name="Freeform 302">
              <a:extLst>
                <a:ext uri="{FF2B5EF4-FFF2-40B4-BE49-F238E27FC236}">
                  <a16:creationId xmlns:a16="http://schemas.microsoft.com/office/drawing/2014/main" id="{17CA8CB1-DF6A-2142-9049-224DCB22E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338" y="4014243"/>
              <a:ext cx="1804987" cy="61912"/>
            </a:xfrm>
            <a:custGeom>
              <a:avLst/>
              <a:gdLst>
                <a:gd name="T0" fmla="*/ 0 w 2352"/>
                <a:gd name="T1" fmla="*/ 0 h 74"/>
                <a:gd name="T2" fmla="*/ 588 w 2352"/>
                <a:gd name="T3" fmla="*/ 0 h 74"/>
                <a:gd name="T4" fmla="*/ 1175 w 2352"/>
                <a:gd name="T5" fmla="*/ 0 h 74"/>
                <a:gd name="T6" fmla="*/ 1763 w 2352"/>
                <a:gd name="T7" fmla="*/ 0 h 74"/>
                <a:gd name="T8" fmla="*/ 2352 w 2352"/>
                <a:gd name="T9" fmla="*/ 0 h 74"/>
                <a:gd name="T10" fmla="*/ 2352 w 2352"/>
                <a:gd name="T11" fmla="*/ 74 h 74"/>
                <a:gd name="T12" fmla="*/ 1763 w 2352"/>
                <a:gd name="T13" fmla="*/ 74 h 74"/>
                <a:gd name="T14" fmla="*/ 1175 w 2352"/>
                <a:gd name="T15" fmla="*/ 74 h 74"/>
                <a:gd name="T16" fmla="*/ 588 w 2352"/>
                <a:gd name="T17" fmla="*/ 74 h 74"/>
                <a:gd name="T18" fmla="*/ 0 w 2352"/>
                <a:gd name="T19" fmla="*/ 74 h 74"/>
                <a:gd name="T20" fmla="*/ 0 w 2352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52" h="74">
                  <a:moveTo>
                    <a:pt x="0" y="0"/>
                  </a:moveTo>
                  <a:lnTo>
                    <a:pt x="588" y="0"/>
                  </a:lnTo>
                  <a:lnTo>
                    <a:pt x="1175" y="0"/>
                  </a:lnTo>
                  <a:lnTo>
                    <a:pt x="1763" y="0"/>
                  </a:lnTo>
                  <a:lnTo>
                    <a:pt x="2352" y="0"/>
                  </a:lnTo>
                  <a:lnTo>
                    <a:pt x="2352" y="74"/>
                  </a:lnTo>
                  <a:lnTo>
                    <a:pt x="1763" y="74"/>
                  </a:lnTo>
                  <a:lnTo>
                    <a:pt x="1175" y="74"/>
                  </a:lnTo>
                  <a:lnTo>
                    <a:pt x="588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75" name="Freeform 303">
              <a:extLst>
                <a:ext uri="{FF2B5EF4-FFF2-40B4-BE49-F238E27FC236}">
                  <a16:creationId xmlns:a16="http://schemas.microsoft.com/office/drawing/2014/main" id="{D94534D6-57CE-D649-939F-28534CC70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988" y="3892005"/>
              <a:ext cx="58737" cy="87313"/>
            </a:xfrm>
            <a:custGeom>
              <a:avLst/>
              <a:gdLst>
                <a:gd name="T0" fmla="*/ 0 w 77"/>
                <a:gd name="T1" fmla="*/ 101 h 104"/>
                <a:gd name="T2" fmla="*/ 1 w 77"/>
                <a:gd name="T3" fmla="*/ 83 h 104"/>
                <a:gd name="T4" fmla="*/ 4 w 77"/>
                <a:gd name="T5" fmla="*/ 64 h 104"/>
                <a:gd name="T6" fmla="*/ 10 w 77"/>
                <a:gd name="T7" fmla="*/ 48 h 104"/>
                <a:gd name="T8" fmla="*/ 19 w 77"/>
                <a:gd name="T9" fmla="*/ 31 h 104"/>
                <a:gd name="T10" fmla="*/ 31 w 77"/>
                <a:gd name="T11" fmla="*/ 19 h 104"/>
                <a:gd name="T12" fmla="*/ 43 w 77"/>
                <a:gd name="T13" fmla="*/ 9 h 104"/>
                <a:gd name="T14" fmla="*/ 59 w 77"/>
                <a:gd name="T15" fmla="*/ 3 h 104"/>
                <a:gd name="T16" fmla="*/ 74 w 77"/>
                <a:gd name="T17" fmla="*/ 0 h 104"/>
                <a:gd name="T18" fmla="*/ 77 w 77"/>
                <a:gd name="T19" fmla="*/ 24 h 104"/>
                <a:gd name="T20" fmla="*/ 66 w 77"/>
                <a:gd name="T21" fmla="*/ 25 h 104"/>
                <a:gd name="T22" fmla="*/ 56 w 77"/>
                <a:gd name="T23" fmla="*/ 29 h 104"/>
                <a:gd name="T24" fmla="*/ 47 w 77"/>
                <a:gd name="T25" fmla="*/ 36 h 104"/>
                <a:gd name="T26" fmla="*/ 38 w 77"/>
                <a:gd name="T27" fmla="*/ 46 h 104"/>
                <a:gd name="T28" fmla="*/ 32 w 77"/>
                <a:gd name="T29" fmla="*/ 58 h 104"/>
                <a:gd name="T30" fmla="*/ 27 w 77"/>
                <a:gd name="T31" fmla="*/ 71 h 104"/>
                <a:gd name="T32" fmla="*/ 24 w 77"/>
                <a:gd name="T33" fmla="*/ 88 h 104"/>
                <a:gd name="T34" fmla="*/ 23 w 77"/>
                <a:gd name="T35" fmla="*/ 104 h 104"/>
                <a:gd name="T36" fmla="*/ 0 w 77"/>
                <a:gd name="T37" fmla="*/ 10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04">
                  <a:moveTo>
                    <a:pt x="0" y="101"/>
                  </a:moveTo>
                  <a:lnTo>
                    <a:pt x="1" y="83"/>
                  </a:lnTo>
                  <a:lnTo>
                    <a:pt x="4" y="64"/>
                  </a:lnTo>
                  <a:lnTo>
                    <a:pt x="10" y="48"/>
                  </a:lnTo>
                  <a:lnTo>
                    <a:pt x="19" y="31"/>
                  </a:lnTo>
                  <a:lnTo>
                    <a:pt x="31" y="19"/>
                  </a:lnTo>
                  <a:lnTo>
                    <a:pt x="43" y="9"/>
                  </a:lnTo>
                  <a:lnTo>
                    <a:pt x="59" y="3"/>
                  </a:lnTo>
                  <a:lnTo>
                    <a:pt x="74" y="0"/>
                  </a:lnTo>
                  <a:lnTo>
                    <a:pt x="77" y="24"/>
                  </a:lnTo>
                  <a:lnTo>
                    <a:pt x="66" y="25"/>
                  </a:lnTo>
                  <a:lnTo>
                    <a:pt x="56" y="29"/>
                  </a:lnTo>
                  <a:lnTo>
                    <a:pt x="47" y="36"/>
                  </a:lnTo>
                  <a:lnTo>
                    <a:pt x="38" y="46"/>
                  </a:lnTo>
                  <a:lnTo>
                    <a:pt x="32" y="58"/>
                  </a:lnTo>
                  <a:lnTo>
                    <a:pt x="27" y="71"/>
                  </a:lnTo>
                  <a:lnTo>
                    <a:pt x="24" y="88"/>
                  </a:lnTo>
                  <a:lnTo>
                    <a:pt x="23" y="104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76" name="Freeform 304">
              <a:extLst>
                <a:ext uri="{FF2B5EF4-FFF2-40B4-BE49-F238E27FC236}">
                  <a16:creationId xmlns:a16="http://schemas.microsoft.com/office/drawing/2014/main" id="{BDEBC601-28B4-0E4F-B61F-AE3278036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138" y="3890418"/>
              <a:ext cx="17462" cy="22225"/>
            </a:xfrm>
            <a:custGeom>
              <a:avLst/>
              <a:gdLst>
                <a:gd name="T0" fmla="*/ 0 w 14"/>
                <a:gd name="T1" fmla="*/ 1 h 25"/>
                <a:gd name="T2" fmla="*/ 12 w 14"/>
                <a:gd name="T3" fmla="*/ 0 h 25"/>
                <a:gd name="T4" fmla="*/ 14 w 14"/>
                <a:gd name="T5" fmla="*/ 24 h 25"/>
                <a:gd name="T6" fmla="*/ 3 w 14"/>
                <a:gd name="T7" fmla="*/ 25 h 25"/>
                <a:gd name="T8" fmla="*/ 0 w 14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5">
                  <a:moveTo>
                    <a:pt x="0" y="1"/>
                  </a:moveTo>
                  <a:lnTo>
                    <a:pt x="12" y="0"/>
                  </a:lnTo>
                  <a:lnTo>
                    <a:pt x="14" y="24"/>
                  </a:lnTo>
                  <a:lnTo>
                    <a:pt x="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77" name="Freeform 305">
              <a:extLst>
                <a:ext uri="{FF2B5EF4-FFF2-40B4-BE49-F238E27FC236}">
                  <a16:creationId xmlns:a16="http://schemas.microsoft.com/office/drawing/2014/main" id="{FAF8F24A-B0CE-5D4A-A515-B57393BA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988" y="3972968"/>
              <a:ext cx="17462" cy="15875"/>
            </a:xfrm>
            <a:custGeom>
              <a:avLst/>
              <a:gdLst>
                <a:gd name="T0" fmla="*/ 1 w 24"/>
                <a:gd name="T1" fmla="*/ 0 h 14"/>
                <a:gd name="T2" fmla="*/ 0 w 24"/>
                <a:gd name="T3" fmla="*/ 12 h 14"/>
                <a:gd name="T4" fmla="*/ 23 w 24"/>
                <a:gd name="T5" fmla="*/ 14 h 14"/>
                <a:gd name="T6" fmla="*/ 24 w 24"/>
                <a:gd name="T7" fmla="*/ 3 h 14"/>
                <a:gd name="T8" fmla="*/ 1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1" y="0"/>
                  </a:moveTo>
                  <a:lnTo>
                    <a:pt x="0" y="12"/>
                  </a:lnTo>
                  <a:lnTo>
                    <a:pt x="23" y="14"/>
                  </a:lnTo>
                  <a:lnTo>
                    <a:pt x="24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78" name="Rectangle 306">
              <a:extLst>
                <a:ext uri="{FF2B5EF4-FFF2-40B4-BE49-F238E27FC236}">
                  <a16:creationId xmlns:a16="http://schemas.microsoft.com/office/drawing/2014/main" id="{24E66B85-DBCA-B44E-937E-6366F6E29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38" y="3892005"/>
              <a:ext cx="60325" cy="174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79" name="Rectangle 307">
              <a:extLst>
                <a:ext uri="{FF2B5EF4-FFF2-40B4-BE49-F238E27FC236}">
                  <a16:creationId xmlns:a16="http://schemas.microsoft.com/office/drawing/2014/main" id="{24915479-5357-F04F-B298-1653F7A86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200" y="3892005"/>
              <a:ext cx="15875" cy="206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80" name="Freeform 308">
              <a:extLst>
                <a:ext uri="{FF2B5EF4-FFF2-40B4-BE49-F238E27FC236}">
                  <a16:creationId xmlns:a16="http://schemas.microsoft.com/office/drawing/2014/main" id="{EA1848B2-2C94-B84A-BCB2-112DC310B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575" y="3979318"/>
              <a:ext cx="50800" cy="74612"/>
            </a:xfrm>
            <a:custGeom>
              <a:avLst/>
              <a:gdLst>
                <a:gd name="T0" fmla="*/ 64 w 66"/>
                <a:gd name="T1" fmla="*/ 90 h 90"/>
                <a:gd name="T2" fmla="*/ 49 w 66"/>
                <a:gd name="T3" fmla="*/ 88 h 90"/>
                <a:gd name="T4" fmla="*/ 36 w 66"/>
                <a:gd name="T5" fmla="*/ 83 h 90"/>
                <a:gd name="T6" fmla="*/ 24 w 66"/>
                <a:gd name="T7" fmla="*/ 76 h 90"/>
                <a:gd name="T8" fmla="*/ 15 w 66"/>
                <a:gd name="T9" fmla="*/ 66 h 90"/>
                <a:gd name="T10" fmla="*/ 8 w 66"/>
                <a:gd name="T11" fmla="*/ 52 h 90"/>
                <a:gd name="T12" fmla="*/ 4 w 66"/>
                <a:gd name="T13" fmla="*/ 37 h 90"/>
                <a:gd name="T14" fmla="*/ 0 w 66"/>
                <a:gd name="T15" fmla="*/ 18 h 90"/>
                <a:gd name="T16" fmla="*/ 0 w 66"/>
                <a:gd name="T17" fmla="*/ 0 h 90"/>
                <a:gd name="T18" fmla="*/ 23 w 66"/>
                <a:gd name="T19" fmla="*/ 0 h 90"/>
                <a:gd name="T20" fmla="*/ 23 w 66"/>
                <a:gd name="T21" fmla="*/ 16 h 90"/>
                <a:gd name="T22" fmla="*/ 27 w 66"/>
                <a:gd name="T23" fmla="*/ 31 h 90"/>
                <a:gd name="T24" fmla="*/ 29 w 66"/>
                <a:gd name="T25" fmla="*/ 42 h 90"/>
                <a:gd name="T26" fmla="*/ 35 w 66"/>
                <a:gd name="T27" fmla="*/ 52 h 90"/>
                <a:gd name="T28" fmla="*/ 41 w 66"/>
                <a:gd name="T29" fmla="*/ 58 h 90"/>
                <a:gd name="T30" fmla="*/ 47 w 66"/>
                <a:gd name="T31" fmla="*/ 63 h 90"/>
                <a:gd name="T32" fmla="*/ 55 w 66"/>
                <a:gd name="T33" fmla="*/ 66 h 90"/>
                <a:gd name="T34" fmla="*/ 66 w 66"/>
                <a:gd name="T35" fmla="*/ 67 h 90"/>
                <a:gd name="T36" fmla="*/ 64 w 66"/>
                <a:gd name="T3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90">
                  <a:moveTo>
                    <a:pt x="64" y="90"/>
                  </a:moveTo>
                  <a:lnTo>
                    <a:pt x="49" y="88"/>
                  </a:lnTo>
                  <a:lnTo>
                    <a:pt x="36" y="83"/>
                  </a:lnTo>
                  <a:lnTo>
                    <a:pt x="24" y="76"/>
                  </a:lnTo>
                  <a:lnTo>
                    <a:pt x="15" y="66"/>
                  </a:lnTo>
                  <a:lnTo>
                    <a:pt x="8" y="52"/>
                  </a:lnTo>
                  <a:lnTo>
                    <a:pt x="4" y="37"/>
                  </a:lnTo>
                  <a:lnTo>
                    <a:pt x="0" y="18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7" y="31"/>
                  </a:lnTo>
                  <a:lnTo>
                    <a:pt x="29" y="42"/>
                  </a:lnTo>
                  <a:lnTo>
                    <a:pt x="35" y="52"/>
                  </a:lnTo>
                  <a:lnTo>
                    <a:pt x="41" y="58"/>
                  </a:lnTo>
                  <a:lnTo>
                    <a:pt x="47" y="63"/>
                  </a:lnTo>
                  <a:lnTo>
                    <a:pt x="55" y="66"/>
                  </a:lnTo>
                  <a:lnTo>
                    <a:pt x="66" y="67"/>
                  </a:lnTo>
                  <a:lnTo>
                    <a:pt x="64" y="9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81" name="Freeform 309">
              <a:extLst>
                <a:ext uri="{FF2B5EF4-FFF2-40B4-BE49-F238E27FC236}">
                  <a16:creationId xmlns:a16="http://schemas.microsoft.com/office/drawing/2014/main" id="{2A7793D9-E71A-7E4E-942B-ABBEC0827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200" y="4034880"/>
              <a:ext cx="15875" cy="20638"/>
            </a:xfrm>
            <a:custGeom>
              <a:avLst/>
              <a:gdLst>
                <a:gd name="T0" fmla="*/ 0 w 14"/>
                <a:gd name="T1" fmla="*/ 23 h 24"/>
                <a:gd name="T2" fmla="*/ 11 w 14"/>
                <a:gd name="T3" fmla="*/ 24 h 24"/>
                <a:gd name="T4" fmla="*/ 14 w 14"/>
                <a:gd name="T5" fmla="*/ 1 h 24"/>
                <a:gd name="T6" fmla="*/ 2 w 14"/>
                <a:gd name="T7" fmla="*/ 0 h 24"/>
                <a:gd name="T8" fmla="*/ 0 w 14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">
                  <a:moveTo>
                    <a:pt x="0" y="23"/>
                  </a:moveTo>
                  <a:lnTo>
                    <a:pt x="11" y="24"/>
                  </a:lnTo>
                  <a:lnTo>
                    <a:pt x="14" y="1"/>
                  </a:lnTo>
                  <a:lnTo>
                    <a:pt x="2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82" name="Rectangle 310">
              <a:extLst>
                <a:ext uri="{FF2B5EF4-FFF2-40B4-BE49-F238E27FC236}">
                  <a16:creationId xmlns:a16="http://schemas.microsoft.com/office/drawing/2014/main" id="{1EBDD3A5-9C9D-4449-BC55-4F72427AD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3725" y="4036468"/>
              <a:ext cx="179388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83" name="Rectangle 311">
              <a:extLst>
                <a:ext uri="{FF2B5EF4-FFF2-40B4-BE49-F238E27FC236}">
                  <a16:creationId xmlns:a16="http://schemas.microsoft.com/office/drawing/2014/main" id="{71F0F191-B647-7A40-8A86-2A4E82019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200" y="4036468"/>
              <a:ext cx="15875" cy="206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84" name="Rectangle 312">
              <a:extLst>
                <a:ext uri="{FF2B5EF4-FFF2-40B4-BE49-F238E27FC236}">
                  <a16:creationId xmlns:a16="http://schemas.microsoft.com/office/drawing/2014/main" id="{AD2E329B-80B7-C34D-A51F-0F0F20920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3113" y="4036468"/>
              <a:ext cx="17462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85" name="Rectangle 313">
              <a:extLst>
                <a:ext uri="{FF2B5EF4-FFF2-40B4-BE49-F238E27FC236}">
                  <a16:creationId xmlns:a16="http://schemas.microsoft.com/office/drawing/2014/main" id="{528EB8E9-A6ED-B549-8B31-1B1A258CA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7863" y="3968205"/>
              <a:ext cx="19050" cy="15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86" name="Freeform 314">
              <a:extLst>
                <a:ext uri="{FF2B5EF4-FFF2-40B4-BE49-F238E27FC236}">
                  <a16:creationId xmlns:a16="http://schemas.microsoft.com/office/drawing/2014/main" id="{A44ECFF9-F336-6447-B172-F88CFEF6D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463" y="4028530"/>
              <a:ext cx="15875" cy="15875"/>
            </a:xfrm>
            <a:custGeom>
              <a:avLst/>
              <a:gdLst>
                <a:gd name="T0" fmla="*/ 9 w 9"/>
                <a:gd name="T1" fmla="*/ 4 h 10"/>
                <a:gd name="T2" fmla="*/ 6 w 9"/>
                <a:gd name="T3" fmla="*/ 0 h 10"/>
                <a:gd name="T4" fmla="*/ 0 w 9"/>
                <a:gd name="T5" fmla="*/ 6 h 10"/>
                <a:gd name="T6" fmla="*/ 2 w 9"/>
                <a:gd name="T7" fmla="*/ 10 h 10"/>
                <a:gd name="T8" fmla="*/ 9 w 9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9" y="4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2" y="1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87" name="Freeform 315">
              <a:extLst>
                <a:ext uri="{FF2B5EF4-FFF2-40B4-BE49-F238E27FC236}">
                  <a16:creationId xmlns:a16="http://schemas.microsoft.com/office/drawing/2014/main" id="{BCCBBBA3-BC27-494B-A784-378A2828E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3552280"/>
              <a:ext cx="47625" cy="76200"/>
            </a:xfrm>
            <a:custGeom>
              <a:avLst/>
              <a:gdLst>
                <a:gd name="T0" fmla="*/ 61 w 61"/>
                <a:gd name="T1" fmla="*/ 10 h 91"/>
                <a:gd name="T2" fmla="*/ 39 w 61"/>
                <a:gd name="T3" fmla="*/ 0 h 91"/>
                <a:gd name="T4" fmla="*/ 0 w 61"/>
                <a:gd name="T5" fmla="*/ 81 h 91"/>
                <a:gd name="T6" fmla="*/ 21 w 61"/>
                <a:gd name="T7" fmla="*/ 91 h 91"/>
                <a:gd name="T8" fmla="*/ 61 w 61"/>
                <a:gd name="T9" fmla="*/ 1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91">
                  <a:moveTo>
                    <a:pt x="61" y="10"/>
                  </a:moveTo>
                  <a:lnTo>
                    <a:pt x="39" y="0"/>
                  </a:lnTo>
                  <a:lnTo>
                    <a:pt x="0" y="81"/>
                  </a:lnTo>
                  <a:lnTo>
                    <a:pt x="21" y="91"/>
                  </a:lnTo>
                  <a:lnTo>
                    <a:pt x="6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88" name="Freeform 316">
              <a:extLst>
                <a:ext uri="{FF2B5EF4-FFF2-40B4-BE49-F238E27FC236}">
                  <a16:creationId xmlns:a16="http://schemas.microsoft.com/office/drawing/2014/main" id="{B03A51BB-3665-E64A-BEDD-55C3223CF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5363" y="3544343"/>
              <a:ext cx="15875" cy="15875"/>
            </a:xfrm>
            <a:custGeom>
              <a:avLst/>
              <a:gdLst>
                <a:gd name="T0" fmla="*/ 22 w 22"/>
                <a:gd name="T1" fmla="*/ 10 h 10"/>
                <a:gd name="T2" fmla="*/ 0 w 22"/>
                <a:gd name="T3" fmla="*/ 0 h 10"/>
                <a:gd name="T4" fmla="*/ 22 w 2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0">
                  <a:moveTo>
                    <a:pt x="22" y="10"/>
                  </a:moveTo>
                  <a:lnTo>
                    <a:pt x="0" y="0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89" name="Freeform 317">
              <a:extLst>
                <a:ext uri="{FF2B5EF4-FFF2-40B4-BE49-F238E27FC236}">
                  <a16:creationId xmlns:a16="http://schemas.microsoft.com/office/drawing/2014/main" id="{33707337-E1A7-C247-ACB6-96458C862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975" y="3620543"/>
              <a:ext cx="38100" cy="52387"/>
            </a:xfrm>
            <a:custGeom>
              <a:avLst/>
              <a:gdLst>
                <a:gd name="T0" fmla="*/ 50 w 50"/>
                <a:gd name="T1" fmla="*/ 12 h 62"/>
                <a:gd name="T2" fmla="*/ 29 w 50"/>
                <a:gd name="T3" fmla="*/ 0 h 62"/>
                <a:gd name="T4" fmla="*/ 0 w 50"/>
                <a:gd name="T5" fmla="*/ 50 h 62"/>
                <a:gd name="T6" fmla="*/ 22 w 50"/>
                <a:gd name="T7" fmla="*/ 62 h 62"/>
                <a:gd name="T8" fmla="*/ 50 w 50"/>
                <a:gd name="T9" fmla="*/ 1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2">
                  <a:moveTo>
                    <a:pt x="50" y="12"/>
                  </a:moveTo>
                  <a:lnTo>
                    <a:pt x="29" y="0"/>
                  </a:lnTo>
                  <a:lnTo>
                    <a:pt x="0" y="50"/>
                  </a:lnTo>
                  <a:lnTo>
                    <a:pt x="22" y="62"/>
                  </a:lnTo>
                  <a:lnTo>
                    <a:pt x="5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90" name="Freeform 318">
              <a:extLst>
                <a:ext uri="{FF2B5EF4-FFF2-40B4-BE49-F238E27FC236}">
                  <a16:creationId xmlns:a16="http://schemas.microsoft.com/office/drawing/2014/main" id="{08CC4791-923D-CF43-941E-3816866A1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3614193"/>
              <a:ext cx="17462" cy="15875"/>
            </a:xfrm>
            <a:custGeom>
              <a:avLst/>
              <a:gdLst>
                <a:gd name="T0" fmla="*/ 21 w 21"/>
                <a:gd name="T1" fmla="*/ 10 h 12"/>
                <a:gd name="T2" fmla="*/ 21 w 21"/>
                <a:gd name="T3" fmla="*/ 12 h 12"/>
                <a:gd name="T4" fmla="*/ 0 w 21"/>
                <a:gd name="T5" fmla="*/ 0 h 12"/>
                <a:gd name="T6" fmla="*/ 21 w 21"/>
                <a:gd name="T7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2">
                  <a:moveTo>
                    <a:pt x="21" y="10"/>
                  </a:moveTo>
                  <a:lnTo>
                    <a:pt x="21" y="12"/>
                  </a:lnTo>
                  <a:lnTo>
                    <a:pt x="0" y="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91" name="Freeform 319">
              <a:extLst>
                <a:ext uri="{FF2B5EF4-FFF2-40B4-BE49-F238E27FC236}">
                  <a16:creationId xmlns:a16="http://schemas.microsoft.com/office/drawing/2014/main" id="{44917EF8-BDED-A24C-92AA-3FCD69144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400" y="3660230"/>
              <a:ext cx="44450" cy="52388"/>
            </a:xfrm>
            <a:custGeom>
              <a:avLst/>
              <a:gdLst>
                <a:gd name="T0" fmla="*/ 59 w 59"/>
                <a:gd name="T1" fmla="*/ 15 h 62"/>
                <a:gd name="T2" fmla="*/ 40 w 59"/>
                <a:gd name="T3" fmla="*/ 0 h 62"/>
                <a:gd name="T4" fmla="*/ 0 w 59"/>
                <a:gd name="T5" fmla="*/ 47 h 62"/>
                <a:gd name="T6" fmla="*/ 19 w 59"/>
                <a:gd name="T7" fmla="*/ 62 h 62"/>
                <a:gd name="T8" fmla="*/ 59 w 59"/>
                <a:gd name="T9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2">
                  <a:moveTo>
                    <a:pt x="59" y="15"/>
                  </a:moveTo>
                  <a:lnTo>
                    <a:pt x="40" y="0"/>
                  </a:lnTo>
                  <a:lnTo>
                    <a:pt x="0" y="47"/>
                  </a:lnTo>
                  <a:lnTo>
                    <a:pt x="19" y="62"/>
                  </a:lnTo>
                  <a:lnTo>
                    <a:pt x="5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92" name="Freeform 320">
              <a:extLst>
                <a:ext uri="{FF2B5EF4-FFF2-40B4-BE49-F238E27FC236}">
                  <a16:creationId xmlns:a16="http://schemas.microsoft.com/office/drawing/2014/main" id="{29E5F4B1-8831-D74C-B4F1-7706CAAA4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975" y="3657055"/>
              <a:ext cx="17463" cy="15875"/>
            </a:xfrm>
            <a:custGeom>
              <a:avLst/>
              <a:gdLst>
                <a:gd name="T0" fmla="*/ 22 w 22"/>
                <a:gd name="T1" fmla="*/ 14 h 15"/>
                <a:gd name="T2" fmla="*/ 21 w 22"/>
                <a:gd name="T3" fmla="*/ 15 h 15"/>
                <a:gd name="T4" fmla="*/ 2 w 22"/>
                <a:gd name="T5" fmla="*/ 0 h 15"/>
                <a:gd name="T6" fmla="*/ 0 w 22"/>
                <a:gd name="T7" fmla="*/ 2 h 15"/>
                <a:gd name="T8" fmla="*/ 22 w 22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5">
                  <a:moveTo>
                    <a:pt x="22" y="14"/>
                  </a:moveTo>
                  <a:lnTo>
                    <a:pt x="21" y="15"/>
                  </a:lnTo>
                  <a:lnTo>
                    <a:pt x="2" y="0"/>
                  </a:lnTo>
                  <a:lnTo>
                    <a:pt x="0" y="2"/>
                  </a:lnTo>
                  <a:lnTo>
                    <a:pt x="2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93" name="Freeform 321">
              <a:extLst>
                <a:ext uri="{FF2B5EF4-FFF2-40B4-BE49-F238E27FC236}">
                  <a16:creationId xmlns:a16="http://schemas.microsoft.com/office/drawing/2014/main" id="{F37FBD2C-DBC7-464B-8E28-7F63ECE6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988" y="3699918"/>
              <a:ext cx="266700" cy="260350"/>
            </a:xfrm>
            <a:custGeom>
              <a:avLst/>
              <a:gdLst>
                <a:gd name="T0" fmla="*/ 345 w 345"/>
                <a:gd name="T1" fmla="*/ 18 h 310"/>
                <a:gd name="T2" fmla="*/ 328 w 345"/>
                <a:gd name="T3" fmla="*/ 0 h 310"/>
                <a:gd name="T4" fmla="*/ 0 w 345"/>
                <a:gd name="T5" fmla="*/ 293 h 310"/>
                <a:gd name="T6" fmla="*/ 17 w 345"/>
                <a:gd name="T7" fmla="*/ 310 h 310"/>
                <a:gd name="T8" fmla="*/ 345 w 345"/>
                <a:gd name="T9" fmla="*/ 1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10">
                  <a:moveTo>
                    <a:pt x="345" y="18"/>
                  </a:moveTo>
                  <a:lnTo>
                    <a:pt x="328" y="0"/>
                  </a:lnTo>
                  <a:lnTo>
                    <a:pt x="0" y="293"/>
                  </a:lnTo>
                  <a:lnTo>
                    <a:pt x="17" y="310"/>
                  </a:lnTo>
                  <a:lnTo>
                    <a:pt x="345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94" name="Freeform 322">
              <a:extLst>
                <a:ext uri="{FF2B5EF4-FFF2-40B4-BE49-F238E27FC236}">
                  <a16:creationId xmlns:a16="http://schemas.microsoft.com/office/drawing/2014/main" id="{0B262FA9-AB06-1E43-B7FA-566E011B3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400" y="3698330"/>
              <a:ext cx="15875" cy="15875"/>
            </a:xfrm>
            <a:custGeom>
              <a:avLst/>
              <a:gdLst>
                <a:gd name="T0" fmla="*/ 19 w 19"/>
                <a:gd name="T1" fmla="*/ 16 h 18"/>
                <a:gd name="T2" fmla="*/ 18 w 19"/>
                <a:gd name="T3" fmla="*/ 18 h 18"/>
                <a:gd name="T4" fmla="*/ 1 w 19"/>
                <a:gd name="T5" fmla="*/ 0 h 18"/>
                <a:gd name="T6" fmla="*/ 0 w 19"/>
                <a:gd name="T7" fmla="*/ 1 h 18"/>
                <a:gd name="T8" fmla="*/ 19 w 19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9" y="16"/>
                  </a:moveTo>
                  <a:lnTo>
                    <a:pt x="18" y="18"/>
                  </a:lnTo>
                  <a:lnTo>
                    <a:pt x="1" y="0"/>
                  </a:lnTo>
                  <a:lnTo>
                    <a:pt x="0" y="1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95" name="Freeform 323">
              <a:extLst>
                <a:ext uri="{FF2B5EF4-FFF2-40B4-BE49-F238E27FC236}">
                  <a16:creationId xmlns:a16="http://schemas.microsoft.com/office/drawing/2014/main" id="{5C0CD375-F866-394B-8978-313E40C8B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525" y="3945980"/>
              <a:ext cx="30163" cy="31750"/>
            </a:xfrm>
            <a:custGeom>
              <a:avLst/>
              <a:gdLst>
                <a:gd name="T0" fmla="*/ 39 w 39"/>
                <a:gd name="T1" fmla="*/ 17 h 37"/>
                <a:gd name="T2" fmla="*/ 22 w 39"/>
                <a:gd name="T3" fmla="*/ 0 h 37"/>
                <a:gd name="T4" fmla="*/ 0 w 39"/>
                <a:gd name="T5" fmla="*/ 20 h 37"/>
                <a:gd name="T6" fmla="*/ 17 w 39"/>
                <a:gd name="T7" fmla="*/ 37 h 37"/>
                <a:gd name="T8" fmla="*/ 39 w 39"/>
                <a:gd name="T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7">
                  <a:moveTo>
                    <a:pt x="39" y="17"/>
                  </a:moveTo>
                  <a:lnTo>
                    <a:pt x="22" y="0"/>
                  </a:lnTo>
                  <a:lnTo>
                    <a:pt x="0" y="20"/>
                  </a:lnTo>
                  <a:lnTo>
                    <a:pt x="17" y="37"/>
                  </a:lnTo>
                  <a:lnTo>
                    <a:pt x="39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96" name="Freeform 324">
              <a:extLst>
                <a:ext uri="{FF2B5EF4-FFF2-40B4-BE49-F238E27FC236}">
                  <a16:creationId xmlns:a16="http://schemas.microsoft.com/office/drawing/2014/main" id="{37E149F5-13A9-D142-B33C-5FBDC3187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988" y="3944393"/>
              <a:ext cx="15875" cy="15875"/>
            </a:xfrm>
            <a:custGeom>
              <a:avLst/>
              <a:gdLst>
                <a:gd name="T0" fmla="*/ 0 w 17"/>
                <a:gd name="T1" fmla="*/ 0 h 17"/>
                <a:gd name="T2" fmla="*/ 17 w 17"/>
                <a:gd name="T3" fmla="*/ 17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7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97" name="Freeform 325">
              <a:extLst>
                <a:ext uri="{FF2B5EF4-FFF2-40B4-BE49-F238E27FC236}">
                  <a16:creationId xmlns:a16="http://schemas.microsoft.com/office/drawing/2014/main" id="{70D0C565-7D9D-0B46-A91C-6ACCFD353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713" y="3963443"/>
              <a:ext cx="38100" cy="39687"/>
            </a:xfrm>
            <a:custGeom>
              <a:avLst/>
              <a:gdLst>
                <a:gd name="T0" fmla="*/ 49 w 49"/>
                <a:gd name="T1" fmla="*/ 17 h 47"/>
                <a:gd name="T2" fmla="*/ 32 w 49"/>
                <a:gd name="T3" fmla="*/ 0 h 47"/>
                <a:gd name="T4" fmla="*/ 0 w 49"/>
                <a:gd name="T5" fmla="*/ 30 h 47"/>
                <a:gd name="T6" fmla="*/ 17 w 49"/>
                <a:gd name="T7" fmla="*/ 47 h 47"/>
                <a:gd name="T8" fmla="*/ 49 w 49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7">
                  <a:moveTo>
                    <a:pt x="49" y="17"/>
                  </a:moveTo>
                  <a:lnTo>
                    <a:pt x="32" y="0"/>
                  </a:lnTo>
                  <a:lnTo>
                    <a:pt x="0" y="30"/>
                  </a:lnTo>
                  <a:lnTo>
                    <a:pt x="17" y="4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98" name="Freeform 326">
              <a:extLst>
                <a:ext uri="{FF2B5EF4-FFF2-40B4-BE49-F238E27FC236}">
                  <a16:creationId xmlns:a16="http://schemas.microsoft.com/office/drawing/2014/main" id="{12DB7DF4-8688-314E-8EE3-581896EC1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525" y="3961855"/>
              <a:ext cx="17463" cy="15875"/>
            </a:xfrm>
            <a:custGeom>
              <a:avLst/>
              <a:gdLst>
                <a:gd name="T0" fmla="*/ 0 w 17"/>
                <a:gd name="T1" fmla="*/ 0 h 17"/>
                <a:gd name="T2" fmla="*/ 17 w 17"/>
                <a:gd name="T3" fmla="*/ 17 h 17"/>
                <a:gd name="T4" fmla="*/ 0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7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199" name="Freeform 327">
              <a:extLst>
                <a:ext uri="{FF2B5EF4-FFF2-40B4-BE49-F238E27FC236}">
                  <a16:creationId xmlns:a16="http://schemas.microsoft.com/office/drawing/2014/main" id="{74713E42-F5DD-8345-A08B-11A013E32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075" y="3987255"/>
              <a:ext cx="33338" cy="33338"/>
            </a:xfrm>
            <a:custGeom>
              <a:avLst/>
              <a:gdLst>
                <a:gd name="T0" fmla="*/ 45 w 45"/>
                <a:gd name="T1" fmla="*/ 20 h 40"/>
                <a:gd name="T2" fmla="*/ 32 w 45"/>
                <a:gd name="T3" fmla="*/ 0 h 40"/>
                <a:gd name="T4" fmla="*/ 0 w 45"/>
                <a:gd name="T5" fmla="*/ 20 h 40"/>
                <a:gd name="T6" fmla="*/ 13 w 45"/>
                <a:gd name="T7" fmla="*/ 40 h 40"/>
                <a:gd name="T8" fmla="*/ 45 w 45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0">
                  <a:moveTo>
                    <a:pt x="45" y="20"/>
                  </a:moveTo>
                  <a:lnTo>
                    <a:pt x="32" y="0"/>
                  </a:lnTo>
                  <a:lnTo>
                    <a:pt x="0" y="20"/>
                  </a:lnTo>
                  <a:lnTo>
                    <a:pt x="13" y="40"/>
                  </a:lnTo>
                  <a:lnTo>
                    <a:pt x="45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00" name="Freeform 328">
              <a:extLst>
                <a:ext uri="{FF2B5EF4-FFF2-40B4-BE49-F238E27FC236}">
                  <a16:creationId xmlns:a16="http://schemas.microsoft.com/office/drawing/2014/main" id="{2A6CFE85-3FD2-F448-BA32-64BD64083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713" y="3987255"/>
              <a:ext cx="17462" cy="17463"/>
            </a:xfrm>
            <a:custGeom>
              <a:avLst/>
              <a:gdLst>
                <a:gd name="T0" fmla="*/ 17 w 17"/>
                <a:gd name="T1" fmla="*/ 18 h 20"/>
                <a:gd name="T2" fmla="*/ 16 w 17"/>
                <a:gd name="T3" fmla="*/ 20 h 20"/>
                <a:gd name="T4" fmla="*/ 3 w 17"/>
                <a:gd name="T5" fmla="*/ 0 h 20"/>
                <a:gd name="T6" fmla="*/ 0 w 17"/>
                <a:gd name="T7" fmla="*/ 1 h 20"/>
                <a:gd name="T8" fmla="*/ 17 w 17"/>
                <a:gd name="T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0">
                  <a:moveTo>
                    <a:pt x="17" y="18"/>
                  </a:moveTo>
                  <a:lnTo>
                    <a:pt x="16" y="20"/>
                  </a:lnTo>
                  <a:lnTo>
                    <a:pt x="3" y="0"/>
                  </a:lnTo>
                  <a:lnTo>
                    <a:pt x="0" y="1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01" name="Freeform 329">
              <a:extLst>
                <a:ext uri="{FF2B5EF4-FFF2-40B4-BE49-F238E27FC236}">
                  <a16:creationId xmlns:a16="http://schemas.microsoft.com/office/drawing/2014/main" id="{FBE6848B-2892-A34F-B4AC-95F846684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800" y="4004718"/>
              <a:ext cx="49213" cy="33337"/>
            </a:xfrm>
            <a:custGeom>
              <a:avLst/>
              <a:gdLst>
                <a:gd name="T0" fmla="*/ 64 w 64"/>
                <a:gd name="T1" fmla="*/ 21 h 41"/>
                <a:gd name="T2" fmla="*/ 53 w 64"/>
                <a:gd name="T3" fmla="*/ 0 h 41"/>
                <a:gd name="T4" fmla="*/ 0 w 64"/>
                <a:gd name="T5" fmla="*/ 20 h 41"/>
                <a:gd name="T6" fmla="*/ 10 w 64"/>
                <a:gd name="T7" fmla="*/ 41 h 41"/>
                <a:gd name="T8" fmla="*/ 64 w 64"/>
                <a:gd name="T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1">
                  <a:moveTo>
                    <a:pt x="64" y="21"/>
                  </a:moveTo>
                  <a:lnTo>
                    <a:pt x="53" y="0"/>
                  </a:lnTo>
                  <a:lnTo>
                    <a:pt x="0" y="20"/>
                  </a:lnTo>
                  <a:lnTo>
                    <a:pt x="10" y="41"/>
                  </a:lnTo>
                  <a:lnTo>
                    <a:pt x="64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02" name="Freeform 330">
              <a:extLst>
                <a:ext uri="{FF2B5EF4-FFF2-40B4-BE49-F238E27FC236}">
                  <a16:creationId xmlns:a16="http://schemas.microsoft.com/office/drawing/2014/main" id="{8C0227E6-F519-BA49-8883-1674C9527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075" y="4004718"/>
              <a:ext cx="15875" cy="17462"/>
            </a:xfrm>
            <a:custGeom>
              <a:avLst/>
              <a:gdLst>
                <a:gd name="T0" fmla="*/ 13 w 13"/>
                <a:gd name="T1" fmla="*/ 20 h 21"/>
                <a:gd name="T2" fmla="*/ 12 w 13"/>
                <a:gd name="T3" fmla="*/ 21 h 21"/>
                <a:gd name="T4" fmla="*/ 1 w 13"/>
                <a:gd name="T5" fmla="*/ 0 h 21"/>
                <a:gd name="T6" fmla="*/ 0 w 13"/>
                <a:gd name="T7" fmla="*/ 0 h 21"/>
                <a:gd name="T8" fmla="*/ 13 w 13"/>
                <a:gd name="T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13" y="20"/>
                  </a:moveTo>
                  <a:lnTo>
                    <a:pt x="12" y="2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03" name="Freeform 331">
              <a:extLst>
                <a:ext uri="{FF2B5EF4-FFF2-40B4-BE49-F238E27FC236}">
                  <a16:creationId xmlns:a16="http://schemas.microsoft.com/office/drawing/2014/main" id="{F2D1D56F-2718-7B43-9F66-828A880E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0" y="4019005"/>
              <a:ext cx="36513" cy="28575"/>
            </a:xfrm>
            <a:custGeom>
              <a:avLst/>
              <a:gdLst>
                <a:gd name="T0" fmla="*/ 48 w 48"/>
                <a:gd name="T1" fmla="*/ 23 h 33"/>
                <a:gd name="T2" fmla="*/ 42 w 48"/>
                <a:gd name="T3" fmla="*/ 0 h 33"/>
                <a:gd name="T4" fmla="*/ 0 w 48"/>
                <a:gd name="T5" fmla="*/ 10 h 33"/>
                <a:gd name="T6" fmla="*/ 6 w 48"/>
                <a:gd name="T7" fmla="*/ 33 h 33"/>
                <a:gd name="T8" fmla="*/ 48 w 48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3">
                  <a:moveTo>
                    <a:pt x="48" y="23"/>
                  </a:moveTo>
                  <a:lnTo>
                    <a:pt x="42" y="0"/>
                  </a:lnTo>
                  <a:lnTo>
                    <a:pt x="0" y="10"/>
                  </a:lnTo>
                  <a:lnTo>
                    <a:pt x="6" y="33"/>
                  </a:lnTo>
                  <a:lnTo>
                    <a:pt x="4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04" name="Freeform 332">
              <a:extLst>
                <a:ext uri="{FF2B5EF4-FFF2-40B4-BE49-F238E27FC236}">
                  <a16:creationId xmlns:a16="http://schemas.microsoft.com/office/drawing/2014/main" id="{62BA6223-7DCB-8C42-8632-4F1AF611E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800" y="4019005"/>
              <a:ext cx="15875" cy="19050"/>
            </a:xfrm>
            <a:custGeom>
              <a:avLst/>
              <a:gdLst>
                <a:gd name="T0" fmla="*/ 10 w 14"/>
                <a:gd name="T1" fmla="*/ 23 h 23"/>
                <a:gd name="T2" fmla="*/ 14 w 14"/>
                <a:gd name="T3" fmla="*/ 22 h 23"/>
                <a:gd name="T4" fmla="*/ 7 w 14"/>
                <a:gd name="T5" fmla="*/ 23 h 23"/>
                <a:gd name="T6" fmla="*/ 1 w 14"/>
                <a:gd name="T7" fmla="*/ 0 h 23"/>
                <a:gd name="T8" fmla="*/ 0 w 14"/>
                <a:gd name="T9" fmla="*/ 2 h 23"/>
                <a:gd name="T10" fmla="*/ 10 w 14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3">
                  <a:moveTo>
                    <a:pt x="10" y="23"/>
                  </a:moveTo>
                  <a:lnTo>
                    <a:pt x="14" y="22"/>
                  </a:lnTo>
                  <a:lnTo>
                    <a:pt x="7" y="23"/>
                  </a:lnTo>
                  <a:lnTo>
                    <a:pt x="1" y="0"/>
                  </a:lnTo>
                  <a:lnTo>
                    <a:pt x="0" y="2"/>
                  </a:lnTo>
                  <a:lnTo>
                    <a:pt x="1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05" name="Freeform 333">
              <a:extLst>
                <a:ext uri="{FF2B5EF4-FFF2-40B4-BE49-F238E27FC236}">
                  <a16:creationId xmlns:a16="http://schemas.microsoft.com/office/drawing/2014/main" id="{76FB5462-4C36-004B-A5A2-4A0C9D073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838" y="4028530"/>
              <a:ext cx="53975" cy="26988"/>
            </a:xfrm>
            <a:custGeom>
              <a:avLst/>
              <a:gdLst>
                <a:gd name="T0" fmla="*/ 70 w 70"/>
                <a:gd name="T1" fmla="*/ 23 h 33"/>
                <a:gd name="T2" fmla="*/ 65 w 70"/>
                <a:gd name="T3" fmla="*/ 0 h 33"/>
                <a:gd name="T4" fmla="*/ 0 w 70"/>
                <a:gd name="T5" fmla="*/ 10 h 33"/>
                <a:gd name="T6" fmla="*/ 5 w 70"/>
                <a:gd name="T7" fmla="*/ 33 h 33"/>
                <a:gd name="T8" fmla="*/ 70 w 7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3">
                  <a:moveTo>
                    <a:pt x="70" y="23"/>
                  </a:moveTo>
                  <a:lnTo>
                    <a:pt x="65" y="0"/>
                  </a:lnTo>
                  <a:lnTo>
                    <a:pt x="0" y="10"/>
                  </a:lnTo>
                  <a:lnTo>
                    <a:pt x="5" y="33"/>
                  </a:lnTo>
                  <a:lnTo>
                    <a:pt x="7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06" name="Freeform 334">
              <a:extLst>
                <a:ext uri="{FF2B5EF4-FFF2-40B4-BE49-F238E27FC236}">
                  <a16:creationId xmlns:a16="http://schemas.microsoft.com/office/drawing/2014/main" id="{1CBC0ADE-D2D7-2741-B387-F13D9BAAF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0" y="4028530"/>
              <a:ext cx="15875" cy="19050"/>
            </a:xfrm>
            <a:custGeom>
              <a:avLst/>
              <a:gdLst>
                <a:gd name="T0" fmla="*/ 6 w 6"/>
                <a:gd name="T1" fmla="*/ 23 h 23"/>
                <a:gd name="T2" fmla="*/ 1 w 6"/>
                <a:gd name="T3" fmla="*/ 0 h 23"/>
                <a:gd name="T4" fmla="*/ 0 w 6"/>
                <a:gd name="T5" fmla="*/ 0 h 23"/>
                <a:gd name="T6" fmla="*/ 6 w 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3">
                  <a:moveTo>
                    <a:pt x="6" y="23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07" name="Rectangle 335">
              <a:extLst>
                <a:ext uri="{FF2B5EF4-FFF2-40B4-BE49-F238E27FC236}">
                  <a16:creationId xmlns:a16="http://schemas.microsoft.com/office/drawing/2014/main" id="{323347D3-46B1-3B4C-BEF0-20F843A48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9888" y="4036468"/>
              <a:ext cx="109537" cy="2063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08" name="Freeform 336">
              <a:extLst>
                <a:ext uri="{FF2B5EF4-FFF2-40B4-BE49-F238E27FC236}">
                  <a16:creationId xmlns:a16="http://schemas.microsoft.com/office/drawing/2014/main" id="{AFE43BB1-A31F-9846-836F-1811AF2A2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6250" y="4036468"/>
              <a:ext cx="15875" cy="20637"/>
            </a:xfrm>
            <a:custGeom>
              <a:avLst/>
              <a:gdLst>
                <a:gd name="T0" fmla="*/ 8 w 8"/>
                <a:gd name="T1" fmla="*/ 23 h 24"/>
                <a:gd name="T2" fmla="*/ 0 w 8"/>
                <a:gd name="T3" fmla="*/ 24 h 24"/>
                <a:gd name="T4" fmla="*/ 5 w 8"/>
                <a:gd name="T5" fmla="*/ 24 h 24"/>
                <a:gd name="T6" fmla="*/ 5 w 8"/>
                <a:gd name="T7" fmla="*/ 0 h 24"/>
                <a:gd name="T8" fmla="*/ 3 w 8"/>
                <a:gd name="T9" fmla="*/ 0 h 24"/>
                <a:gd name="T10" fmla="*/ 8 w 8"/>
                <a:gd name="T1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4">
                  <a:moveTo>
                    <a:pt x="8" y="23"/>
                  </a:moveTo>
                  <a:lnTo>
                    <a:pt x="0" y="24"/>
                  </a:lnTo>
                  <a:lnTo>
                    <a:pt x="5" y="24"/>
                  </a:lnTo>
                  <a:lnTo>
                    <a:pt x="5" y="0"/>
                  </a:lnTo>
                  <a:lnTo>
                    <a:pt x="3" y="0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09" name="Rectangle 337">
              <a:extLst>
                <a:ext uri="{FF2B5EF4-FFF2-40B4-BE49-F238E27FC236}">
                  <a16:creationId xmlns:a16="http://schemas.microsoft.com/office/drawing/2014/main" id="{213DA314-073B-9D4A-A51E-F7512909E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363" y="4036468"/>
              <a:ext cx="15875" cy="2063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10" name="Freeform 338">
              <a:extLst>
                <a:ext uri="{FF2B5EF4-FFF2-40B4-BE49-F238E27FC236}">
                  <a16:creationId xmlns:a16="http://schemas.microsoft.com/office/drawing/2014/main" id="{C47BFB97-6E3B-A949-89FF-696F53CE6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1488" y="3952330"/>
              <a:ext cx="84137" cy="98425"/>
            </a:xfrm>
            <a:custGeom>
              <a:avLst/>
              <a:gdLst>
                <a:gd name="T0" fmla="*/ 0 w 227"/>
                <a:gd name="T1" fmla="*/ 272 h 272"/>
                <a:gd name="T2" fmla="*/ 182 w 227"/>
                <a:gd name="T3" fmla="*/ 182 h 272"/>
                <a:gd name="T4" fmla="*/ 227 w 227"/>
                <a:gd name="T5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cubicBezTo>
                    <a:pt x="72" y="249"/>
                    <a:pt x="144" y="227"/>
                    <a:pt x="182" y="182"/>
                  </a:cubicBezTo>
                  <a:cubicBezTo>
                    <a:pt x="220" y="137"/>
                    <a:pt x="223" y="68"/>
                    <a:pt x="227" y="0"/>
                  </a:cubicBezTo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11" name="Line 339">
              <a:extLst>
                <a:ext uri="{FF2B5EF4-FFF2-40B4-BE49-F238E27FC236}">
                  <a16:creationId xmlns:a16="http://schemas.microsoft.com/office/drawing/2014/main" id="{C8B1EF13-99F6-1246-8A14-752198A1FF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5625" y="3731668"/>
              <a:ext cx="0" cy="23336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12" name="Line 340">
              <a:extLst>
                <a:ext uri="{FF2B5EF4-FFF2-40B4-BE49-F238E27FC236}">
                  <a16:creationId xmlns:a16="http://schemas.microsoft.com/office/drawing/2014/main" id="{F19EAF26-104C-1E40-8233-80CCC5FCE3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02125" y="3742780"/>
              <a:ext cx="63500" cy="133350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13" name="Line 341">
              <a:extLst>
                <a:ext uri="{FF2B5EF4-FFF2-40B4-BE49-F238E27FC236}">
                  <a16:creationId xmlns:a16="http://schemas.microsoft.com/office/drawing/2014/main" id="{D7D4B93D-CEAB-F64B-9010-61B660D4B2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81488" y="3811043"/>
              <a:ext cx="84137" cy="650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14" name="Oval 342">
              <a:extLst>
                <a:ext uri="{FF2B5EF4-FFF2-40B4-BE49-F238E27FC236}">
                  <a16:creationId xmlns:a16="http://schemas.microsoft.com/office/drawing/2014/main" id="{3A4BB89F-B112-194C-8C73-85FB20D82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275" y="4071393"/>
              <a:ext cx="134938" cy="131762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4896" tIns="12449" rIns="24896" bIns="12449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475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15" name="Oval 343">
              <a:extLst>
                <a:ext uri="{FF2B5EF4-FFF2-40B4-BE49-F238E27FC236}">
                  <a16:creationId xmlns:a16="http://schemas.microsoft.com/office/drawing/2014/main" id="{922D2DA7-DCF6-064A-AFB4-CD1989013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068218"/>
              <a:ext cx="134937" cy="131762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3" dirty="0"/>
            </a:p>
          </p:txBody>
        </p:sp>
        <p:sp>
          <p:nvSpPr>
            <p:cNvPr id="216" name="Oval 344">
              <a:extLst>
                <a:ext uri="{FF2B5EF4-FFF2-40B4-BE49-F238E27FC236}">
                  <a16:creationId xmlns:a16="http://schemas.microsoft.com/office/drawing/2014/main" id="{5C66B476-546A-1F4C-83F3-2E5FE2306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525" y="5142955"/>
              <a:ext cx="134938" cy="131763"/>
            </a:xfrm>
            <a:prstGeom prst="ellipse">
              <a:avLst/>
            </a:prstGeom>
            <a:solidFill>
              <a:srgbClr val="3366FF"/>
            </a:solidFill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3" dirty="0"/>
            </a:p>
          </p:txBody>
        </p:sp>
        <p:sp>
          <p:nvSpPr>
            <p:cNvPr id="217" name="Rectangle 345">
              <a:extLst>
                <a:ext uri="{FF2B5EF4-FFF2-40B4-BE49-F238E27FC236}">
                  <a16:creationId xmlns:a16="http://schemas.microsoft.com/office/drawing/2014/main" id="{E5CEBDE8-4F21-6348-A7C4-B3BAC2DC9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163" y="3690393"/>
              <a:ext cx="215900" cy="215900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3" dirty="0"/>
            </a:p>
          </p:txBody>
        </p:sp>
        <p:sp>
          <p:nvSpPr>
            <p:cNvPr id="218" name="Oval 346">
              <a:extLst>
                <a:ext uri="{FF2B5EF4-FFF2-40B4-BE49-F238E27FC236}">
                  <a16:creationId xmlns:a16="http://schemas.microsoft.com/office/drawing/2014/main" id="{0E7A4E00-599B-5949-B7F8-D42144DCA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3163" y="3520530"/>
              <a:ext cx="134937" cy="131763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4896" tIns="12449" rIns="24896" bIns="12449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475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19" name="Oval 347">
              <a:extLst>
                <a:ext uri="{FF2B5EF4-FFF2-40B4-BE49-F238E27FC236}">
                  <a16:creationId xmlns:a16="http://schemas.microsoft.com/office/drawing/2014/main" id="{B2461A82-19FF-FC40-8130-230F01901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225" y="5150893"/>
              <a:ext cx="134938" cy="131762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4896" tIns="12449" rIns="24896" bIns="12449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475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20" name="Rectangle 348">
              <a:extLst>
                <a:ext uri="{FF2B5EF4-FFF2-40B4-BE49-F238E27FC236}">
                  <a16:creationId xmlns:a16="http://schemas.microsoft.com/office/drawing/2014/main" id="{A30C5CF0-8C1D-9249-A696-5BCD3798C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875" y="4299993"/>
              <a:ext cx="1582738" cy="287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50000"/>
                </a:lnSpc>
                <a:spcBef>
                  <a:spcPct val="20000"/>
                </a:spcBef>
              </a:pPr>
              <a:endParaRPr lang="en-US" altLang="en-US" sz="1247" b="1" dirty="0"/>
            </a:p>
            <a:p>
              <a:pPr algn="ctr" eaLnBrk="1" hangingPunct="1">
                <a:lnSpc>
                  <a:spcPct val="50000"/>
                </a:lnSpc>
                <a:spcBef>
                  <a:spcPct val="20000"/>
                </a:spcBef>
              </a:pPr>
              <a:r>
                <a:rPr lang="en-US" altLang="en-US" sz="1247" b="1" dirty="0">
                  <a:solidFill>
                    <a:srgbClr val="0000FF"/>
                  </a:solidFill>
                </a:rPr>
                <a:t>8 % - 15 % speed of light</a:t>
              </a:r>
            </a:p>
            <a:p>
              <a:pPr algn="ctr" eaLnBrk="1" hangingPunct="1">
                <a:lnSpc>
                  <a:spcPct val="50000"/>
                </a:lnSpc>
                <a:spcBef>
                  <a:spcPct val="20000"/>
                </a:spcBef>
              </a:pPr>
              <a:endParaRPr lang="en-US" altLang="en-US" sz="1247" b="1" dirty="0"/>
            </a:p>
          </p:txBody>
        </p:sp>
        <p:sp>
          <p:nvSpPr>
            <p:cNvPr id="221" name="Line 349">
              <a:extLst>
                <a:ext uri="{FF2B5EF4-FFF2-40B4-BE49-F238E27FC236}">
                  <a16:creationId xmlns:a16="http://schemas.microsoft.com/office/drawing/2014/main" id="{EE3DFB2C-B41E-AE49-B85D-4173DFE88D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667677">
              <a:off x="2516188" y="3209380"/>
              <a:ext cx="0" cy="720725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22" name="Text Box 352">
              <a:extLst>
                <a:ext uri="{FF2B5EF4-FFF2-40B4-BE49-F238E27FC236}">
                  <a16:creationId xmlns:a16="http://schemas.microsoft.com/office/drawing/2014/main" id="{7D835FAD-F1FD-7A44-90FA-68C1EEB1D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7539" y="2470858"/>
              <a:ext cx="1728787" cy="827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306" b="1" dirty="0"/>
                <a:t>linear accelerator</a:t>
              </a:r>
            </a:p>
            <a:p>
              <a:pPr algn="ctr"/>
              <a:r>
                <a:rPr lang="en-US" altLang="en-US" sz="1306" b="1" dirty="0"/>
                <a:t>UNILAC</a:t>
              </a: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1CD6872A-B0D0-0643-8B5E-7C37BE9C22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05153" y="3106194"/>
              <a:ext cx="3709866" cy="668338"/>
              <a:chOff x="3533" y="1907"/>
              <a:chExt cx="2660" cy="421"/>
            </a:xfrm>
          </p:grpSpPr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2700D498-1093-144D-86C5-4EE81E6DE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3" y="2241"/>
                <a:ext cx="95" cy="87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4896" tIns="12449" rIns="24896" bIns="12449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475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grpSp>
            <p:nvGrpSpPr>
              <p:cNvPr id="262" name="Group 261">
                <a:extLst>
                  <a:ext uri="{FF2B5EF4-FFF2-40B4-BE49-F238E27FC236}">
                    <a16:creationId xmlns:a16="http://schemas.microsoft.com/office/drawing/2014/main" id="{F113F690-E704-E649-95A9-B708F9BA93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40" y="1907"/>
                <a:ext cx="2353" cy="220"/>
                <a:chOff x="3840" y="1907"/>
                <a:chExt cx="2353" cy="220"/>
              </a:xfrm>
            </p:grpSpPr>
            <p:sp>
              <p:nvSpPr>
                <p:cNvPr id="263" name="Text Box 356">
                  <a:extLst>
                    <a:ext uri="{FF2B5EF4-FFF2-40B4-BE49-F238E27FC236}">
                      <a16:creationId xmlns:a16="http://schemas.microsoft.com/office/drawing/2014/main" id="{339CDEB6-F62C-1A4D-B4B7-F3E21C71BE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18" y="1907"/>
                  <a:ext cx="157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306" b="1" dirty="0"/>
                    <a:t>Fragment Separator</a:t>
                  </a:r>
                </a:p>
              </p:txBody>
            </p:sp>
            <p:sp>
              <p:nvSpPr>
                <p:cNvPr id="264" name="Line 358">
                  <a:extLst>
                    <a:ext uri="{FF2B5EF4-FFF2-40B4-BE49-F238E27FC236}">
                      <a16:creationId xmlns:a16="http://schemas.microsoft.com/office/drawing/2014/main" id="{7A961287-8660-AB48-8CC9-C058C26BA8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0" y="2024"/>
                  <a:ext cx="726" cy="0"/>
                </a:xfrm>
                <a:prstGeom prst="line">
                  <a:avLst/>
                </a:prstGeom>
                <a:noFill/>
                <a:ln w="57150">
                  <a:solidFill>
                    <a:srgbClr val="00CC00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663" dirty="0"/>
                </a:p>
              </p:txBody>
            </p:sp>
          </p:grpSp>
        </p:grpSp>
        <p:sp>
          <p:nvSpPr>
            <p:cNvPr id="224" name="Text Box 363">
              <a:extLst>
                <a:ext uri="{FF2B5EF4-FFF2-40B4-BE49-F238E27FC236}">
                  <a16:creationId xmlns:a16="http://schemas.microsoft.com/office/drawing/2014/main" id="{7B572E86-FD19-3B40-A798-E43774C2C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0263" y="3898008"/>
              <a:ext cx="1907762" cy="34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306" b="1" dirty="0"/>
                <a:t>storage ring ESR</a:t>
              </a:r>
            </a:p>
          </p:txBody>
        </p:sp>
        <p:sp>
          <p:nvSpPr>
            <p:cNvPr id="225" name="Rectangle 367">
              <a:extLst>
                <a:ext uri="{FF2B5EF4-FFF2-40B4-BE49-F238E27FC236}">
                  <a16:creationId xmlns:a16="http://schemas.microsoft.com/office/drawing/2014/main" id="{226D3A74-3441-D747-AEDC-FFFC1A7AD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800" y="1204368"/>
              <a:ext cx="1800225" cy="43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endParaRPr lang="en-US" altLang="en-US" sz="238" b="1" dirty="0">
                <a:solidFill>
                  <a:srgbClr val="690197"/>
                </a:solidFill>
              </a:endParaRPr>
            </a:p>
            <a:p>
              <a:pPr algn="ctr" eaLnBrk="1" hangingPunct="1">
                <a:lnSpc>
                  <a:spcPct val="50000"/>
                </a:lnSpc>
                <a:spcBef>
                  <a:spcPct val="20000"/>
                </a:spcBef>
              </a:pPr>
              <a:r>
                <a:rPr lang="en-US" altLang="en-US" sz="1247" b="1" dirty="0">
                  <a:solidFill>
                    <a:srgbClr val="0000FF"/>
                  </a:solidFill>
                </a:rPr>
                <a:t>up to 90 % speed of light</a:t>
              </a:r>
              <a:r>
                <a:rPr lang="en-US" altLang="en-US" sz="1247" b="1" dirty="0"/>
                <a:t> </a:t>
              </a:r>
            </a:p>
          </p:txBody>
        </p:sp>
        <p:sp>
          <p:nvSpPr>
            <p:cNvPr id="226" name="Text Box 370">
              <a:extLst>
                <a:ext uri="{FF2B5EF4-FFF2-40B4-BE49-F238E27FC236}">
                  <a16:creationId xmlns:a16="http://schemas.microsoft.com/office/drawing/2014/main" id="{A2AB6C25-57F7-A44A-A10D-B94782AB3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0362" y="1952173"/>
              <a:ext cx="2447927" cy="588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306" b="1" dirty="0"/>
                <a:t>heavy-ion synchrotron </a:t>
              </a:r>
            </a:p>
            <a:p>
              <a:r>
                <a:rPr lang="en-US" altLang="en-US" sz="1306" b="1" dirty="0"/>
                <a:t>SIS 18</a:t>
              </a:r>
            </a:p>
          </p:txBody>
        </p:sp>
        <p:sp>
          <p:nvSpPr>
            <p:cNvPr id="227" name="Line 371">
              <a:extLst>
                <a:ext uri="{FF2B5EF4-FFF2-40B4-BE49-F238E27FC236}">
                  <a16:creationId xmlns:a16="http://schemas.microsoft.com/office/drawing/2014/main" id="{D4172D99-B988-734A-A4F6-FA5876308D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0467" y="2139404"/>
              <a:ext cx="488021" cy="7797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28" name="Oval 377">
              <a:extLst>
                <a:ext uri="{FF2B5EF4-FFF2-40B4-BE49-F238E27FC236}">
                  <a16:creationId xmlns:a16="http://schemas.microsoft.com/office/drawing/2014/main" id="{984DF3A1-9E78-BC4B-99CD-6A8D0B4A5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084093"/>
              <a:ext cx="134937" cy="131762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4896" tIns="12449" rIns="24896" bIns="12449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475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29" name="Oval 378">
              <a:extLst>
                <a:ext uri="{FF2B5EF4-FFF2-40B4-BE49-F238E27FC236}">
                  <a16:creationId xmlns:a16="http://schemas.microsoft.com/office/drawing/2014/main" id="{7E5A4014-4868-A143-B493-46768B362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4096793"/>
              <a:ext cx="134937" cy="131762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4896" tIns="12449" rIns="24896" bIns="12449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475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30" name="Oval 379">
              <a:extLst>
                <a:ext uri="{FF2B5EF4-FFF2-40B4-BE49-F238E27FC236}">
                  <a16:creationId xmlns:a16="http://schemas.microsoft.com/office/drawing/2014/main" id="{39BBFD37-92C5-F746-B712-FD5FC0C74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5185" y="3977961"/>
              <a:ext cx="134938" cy="131762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4896" tIns="12449" rIns="24896" bIns="12449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475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31" name="Oval 380">
              <a:extLst>
                <a:ext uri="{FF2B5EF4-FFF2-40B4-BE49-F238E27FC236}">
                  <a16:creationId xmlns:a16="http://schemas.microsoft.com/office/drawing/2014/main" id="{23BC2E6C-B3C3-A44C-B3A7-6A55AA04E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988" y="3644355"/>
              <a:ext cx="134937" cy="131763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4896" tIns="12449" rIns="24896" bIns="12449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475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32" name="Oval 382">
              <a:extLst>
                <a:ext uri="{FF2B5EF4-FFF2-40B4-BE49-F238E27FC236}">
                  <a16:creationId xmlns:a16="http://schemas.microsoft.com/office/drawing/2014/main" id="{4EC5D8B6-120C-A444-A8D8-DF9A69DF6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2838" y="3755480"/>
              <a:ext cx="134937" cy="131763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4896" tIns="12449" rIns="24896" bIns="12449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475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33" name="Line 391">
              <a:extLst>
                <a:ext uri="{FF2B5EF4-FFF2-40B4-BE49-F238E27FC236}">
                  <a16:creationId xmlns:a16="http://schemas.microsoft.com/office/drawing/2014/main" id="{F1906707-FDA5-6046-BFB1-9BE2161DD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6825" y="3811640"/>
              <a:ext cx="3587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34" name="Rectangle 392">
              <a:extLst>
                <a:ext uri="{FF2B5EF4-FFF2-40B4-BE49-F238E27FC236}">
                  <a16:creationId xmlns:a16="http://schemas.microsoft.com/office/drawing/2014/main" id="{019427DA-EB16-514D-B3EE-6AF6CA20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575" y="1779043"/>
              <a:ext cx="1512888" cy="129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3" dirty="0"/>
            </a:p>
          </p:txBody>
        </p:sp>
        <p:sp>
          <p:nvSpPr>
            <p:cNvPr id="235" name="Rectangle 393">
              <a:extLst>
                <a:ext uri="{FF2B5EF4-FFF2-40B4-BE49-F238E27FC236}">
                  <a16:creationId xmlns:a16="http://schemas.microsoft.com/office/drawing/2014/main" id="{9A86AB81-5D39-8A4B-9F2F-5AD0AAFB0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9925" y="3220493"/>
              <a:ext cx="1944688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63" dirty="0"/>
            </a:p>
          </p:txBody>
        </p:sp>
        <p:sp>
          <p:nvSpPr>
            <p:cNvPr id="236" name="Rectangle 398">
              <a:extLst>
                <a:ext uri="{FF2B5EF4-FFF2-40B4-BE49-F238E27FC236}">
                  <a16:creationId xmlns:a16="http://schemas.microsoft.com/office/drawing/2014/main" id="{F7F2734F-91CB-774A-86A8-AB83B377E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610" y="1790996"/>
              <a:ext cx="3240087" cy="43171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7445" tIns="52780" rIns="107445" bIns="52780" anchor="ctr">
              <a:spAutoFit/>
            </a:bodyPr>
            <a:lstStyle/>
            <a:p>
              <a:r>
                <a:rPr lang="en-US" altLang="en-US" sz="1663" b="1" dirty="0">
                  <a:solidFill>
                    <a:srgbClr val="0000FF"/>
                  </a:solidFill>
                </a:rPr>
                <a:t>Ion species: H</a:t>
              </a:r>
              <a:r>
                <a:rPr lang="en-US" altLang="en-US" sz="1663" b="1" baseline="30000" dirty="0">
                  <a:solidFill>
                    <a:srgbClr val="0000FF"/>
                  </a:solidFill>
                </a:rPr>
                <a:t>+</a:t>
              </a:r>
              <a:r>
                <a:rPr lang="en-US" altLang="en-US" sz="1663" b="1" dirty="0">
                  <a:solidFill>
                    <a:srgbClr val="0000FF"/>
                  </a:solidFill>
                </a:rPr>
                <a:t>,..., U</a:t>
              </a:r>
              <a:r>
                <a:rPr lang="en-US" altLang="en-US" sz="1663" b="1" baseline="30000" dirty="0">
                  <a:solidFill>
                    <a:srgbClr val="0000FF"/>
                  </a:solidFill>
                </a:rPr>
                <a:t>92+</a:t>
              </a:r>
            </a:p>
          </p:txBody>
        </p:sp>
        <p:sp>
          <p:nvSpPr>
            <p:cNvPr id="237" name="Line 381">
              <a:extLst>
                <a:ext uri="{FF2B5EF4-FFF2-40B4-BE49-F238E27FC236}">
                  <a16:creationId xmlns:a16="http://schemas.microsoft.com/office/drawing/2014/main" id="{081D8C8D-9221-2748-9765-B1561F3003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075" y="2838483"/>
              <a:ext cx="582487" cy="797902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38" name="Text Box 396">
              <a:extLst>
                <a:ext uri="{FF2B5EF4-FFF2-40B4-BE49-F238E27FC236}">
                  <a16:creationId xmlns:a16="http://schemas.microsoft.com/office/drawing/2014/main" id="{D2CF7C61-F308-9145-8A0C-6E317780CE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4661" y="2511118"/>
              <a:ext cx="1728788" cy="34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306" b="1" dirty="0"/>
                <a:t>PHELIX</a:t>
              </a:r>
            </a:p>
          </p:txBody>
        </p:sp>
        <p:sp>
          <p:nvSpPr>
            <p:cNvPr id="239" name="Line 390">
              <a:extLst>
                <a:ext uri="{FF2B5EF4-FFF2-40B4-BE49-F238E27FC236}">
                  <a16:creationId xmlns:a16="http://schemas.microsoft.com/office/drawing/2014/main" id="{EBD29823-0E4D-F649-8FAE-43B84EAC60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90629" flipV="1">
              <a:off x="6258110" y="3916610"/>
              <a:ext cx="809736" cy="323727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40" name="Oval 347">
              <a:extLst>
                <a:ext uri="{FF2B5EF4-FFF2-40B4-BE49-F238E27FC236}">
                  <a16:creationId xmlns:a16="http://schemas.microsoft.com/office/drawing/2014/main" id="{0FCAF3F2-1ACC-8047-BD6B-687D80989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741" y="5062377"/>
              <a:ext cx="134938" cy="131762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4896" tIns="12449" rIns="24896" bIns="12449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475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41" name="Textfeld 1">
              <a:extLst>
                <a:ext uri="{FF2B5EF4-FFF2-40B4-BE49-F238E27FC236}">
                  <a16:creationId xmlns:a16="http://schemas.microsoft.com/office/drawing/2014/main" id="{AEB475E5-AF3C-BF41-AEFA-3D368E9F4B3A}"/>
                </a:ext>
              </a:extLst>
            </p:cNvPr>
            <p:cNvSpPr txBox="1"/>
            <p:nvPr/>
          </p:nvSpPr>
          <p:spPr>
            <a:xfrm>
              <a:off x="7163145" y="4756889"/>
              <a:ext cx="992839" cy="369895"/>
            </a:xfrm>
            <a:prstGeom prst="rect">
              <a:avLst/>
            </a:prstGeom>
          </p:spPr>
          <p:txBody>
            <a:bodyPr vert="horz" wrap="none" lIns="108577" tIns="54288" rIns="108577" bIns="54288" rtlCol="0" anchor="t">
              <a:spAutoFit/>
            </a:bodyPr>
            <a:lstStyle/>
            <a:p>
              <a:pPr algn="l"/>
              <a:r>
                <a:rPr lang="en-US" sz="1306" b="1" dirty="0"/>
                <a:t>HADES</a:t>
              </a:r>
            </a:p>
          </p:txBody>
        </p:sp>
        <p:sp>
          <p:nvSpPr>
            <p:cNvPr id="242" name="Ellipse 2">
              <a:extLst>
                <a:ext uri="{FF2B5EF4-FFF2-40B4-BE49-F238E27FC236}">
                  <a16:creationId xmlns:a16="http://schemas.microsoft.com/office/drawing/2014/main" id="{40CF0E8F-36E5-F844-A542-6AAA8EE4D2EC}"/>
                </a:ext>
              </a:extLst>
            </p:cNvPr>
            <p:cNvSpPr/>
            <p:nvPr/>
          </p:nvSpPr>
          <p:spPr>
            <a:xfrm>
              <a:off x="6204065" y="5567610"/>
              <a:ext cx="241053" cy="277161"/>
            </a:xfrm>
            <a:prstGeom prst="ellipse">
              <a:avLst/>
            </a:prstGeom>
            <a:noFill/>
            <a:ln w="60325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577" tIns="54288" rIns="108577" bIns="54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63" dirty="0"/>
            </a:p>
          </p:txBody>
        </p:sp>
        <p:sp>
          <p:nvSpPr>
            <p:cNvPr id="243" name="Line 390">
              <a:extLst>
                <a:ext uri="{FF2B5EF4-FFF2-40B4-BE49-F238E27FC236}">
                  <a16:creationId xmlns:a16="http://schemas.microsoft.com/office/drawing/2014/main" id="{217F6A21-C4F3-804F-AC10-5CFA0318EFF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90629" flipH="1">
              <a:off x="5784366" y="5674087"/>
              <a:ext cx="370749" cy="15633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44" name="Textfeld 586">
              <a:extLst>
                <a:ext uri="{FF2B5EF4-FFF2-40B4-BE49-F238E27FC236}">
                  <a16:creationId xmlns:a16="http://schemas.microsoft.com/office/drawing/2014/main" id="{39C5E858-8D79-CE4B-871B-A8069CC4FE25}"/>
                </a:ext>
              </a:extLst>
            </p:cNvPr>
            <p:cNvSpPr txBox="1"/>
            <p:nvPr/>
          </p:nvSpPr>
          <p:spPr>
            <a:xfrm>
              <a:off x="4613624" y="5592800"/>
              <a:ext cx="1220377" cy="369895"/>
            </a:xfrm>
            <a:prstGeom prst="rect">
              <a:avLst/>
            </a:prstGeom>
          </p:spPr>
          <p:txBody>
            <a:bodyPr vert="horz" wrap="none" lIns="108577" tIns="54288" rIns="108577" bIns="54288" rtlCol="0" anchor="t">
              <a:spAutoFit/>
            </a:bodyPr>
            <a:lstStyle/>
            <a:p>
              <a:pPr algn="l"/>
              <a:r>
                <a:rPr lang="en-US" sz="1306" b="1" dirty="0"/>
                <a:t>CRYRING</a:t>
              </a:r>
            </a:p>
          </p:txBody>
        </p:sp>
        <p:sp>
          <p:nvSpPr>
            <p:cNvPr id="245" name="Line 381">
              <a:extLst>
                <a:ext uri="{FF2B5EF4-FFF2-40B4-BE49-F238E27FC236}">
                  <a16:creationId xmlns:a16="http://schemas.microsoft.com/office/drawing/2014/main" id="{18ED7E50-E665-2E4B-A472-1552DB71F6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610903" y="5262724"/>
              <a:ext cx="641127" cy="331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46" name="Text Box 396">
              <a:extLst>
                <a:ext uri="{FF2B5EF4-FFF2-40B4-BE49-F238E27FC236}">
                  <a16:creationId xmlns:a16="http://schemas.microsoft.com/office/drawing/2014/main" id="{B9D79B92-A644-8844-AEEB-7B58B229B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7018" y="3003662"/>
              <a:ext cx="541685" cy="34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306" b="1" dirty="0"/>
                <a:t>Z6</a:t>
              </a:r>
            </a:p>
          </p:txBody>
        </p:sp>
        <p:sp>
          <p:nvSpPr>
            <p:cNvPr id="247" name="Line 381">
              <a:extLst>
                <a:ext uri="{FF2B5EF4-FFF2-40B4-BE49-F238E27FC236}">
                  <a16:creationId xmlns:a16="http://schemas.microsoft.com/office/drawing/2014/main" id="{9A6628E0-7BF2-2144-9661-47429E30C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2963" y="3285317"/>
              <a:ext cx="263282" cy="366569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48" name="Text Box 363">
              <a:extLst>
                <a:ext uri="{FF2B5EF4-FFF2-40B4-BE49-F238E27FC236}">
                  <a16:creationId xmlns:a16="http://schemas.microsoft.com/office/drawing/2014/main" id="{1D68AD65-DC6D-AA44-BE39-5A1E52625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8380" y="3444925"/>
              <a:ext cx="651354" cy="34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306" b="1" dirty="0"/>
                <a:t>HHT</a:t>
              </a:r>
            </a:p>
          </p:txBody>
        </p:sp>
        <p:sp>
          <p:nvSpPr>
            <p:cNvPr id="249" name="Line 390">
              <a:extLst>
                <a:ext uri="{FF2B5EF4-FFF2-40B4-BE49-F238E27FC236}">
                  <a16:creationId xmlns:a16="http://schemas.microsoft.com/office/drawing/2014/main" id="{A93D2BA1-1F86-6B4D-8811-2FA0BDA14F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90629" flipH="1">
              <a:off x="5595800" y="5149715"/>
              <a:ext cx="370749" cy="15633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50" name="Text Box 396">
              <a:extLst>
                <a:ext uri="{FF2B5EF4-FFF2-40B4-BE49-F238E27FC236}">
                  <a16:creationId xmlns:a16="http://schemas.microsoft.com/office/drawing/2014/main" id="{F4685738-27EA-A143-8864-2851B24FAB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9162" y="5104579"/>
              <a:ext cx="1547956" cy="34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306" b="1" dirty="0"/>
                <a:t>Cave A</a:t>
              </a:r>
            </a:p>
          </p:txBody>
        </p:sp>
        <p:sp>
          <p:nvSpPr>
            <p:cNvPr id="251" name="Oval 382">
              <a:extLst>
                <a:ext uri="{FF2B5EF4-FFF2-40B4-BE49-F238E27FC236}">
                  <a16:creationId xmlns:a16="http://schemas.microsoft.com/office/drawing/2014/main" id="{F19D30D7-AA0B-CD4A-AAB6-68172DAAC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6538" y="3722352"/>
              <a:ext cx="134937" cy="131763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4896" tIns="12449" rIns="24896" bIns="12449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475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2" name="Line 381">
              <a:extLst>
                <a:ext uri="{FF2B5EF4-FFF2-40B4-BE49-F238E27FC236}">
                  <a16:creationId xmlns:a16="http://schemas.microsoft.com/office/drawing/2014/main" id="{9A3C4E67-EDB1-704F-B339-36F1973B44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60370" y="3800311"/>
              <a:ext cx="109769" cy="90525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53" name="Text Box 396">
              <a:extLst>
                <a:ext uri="{FF2B5EF4-FFF2-40B4-BE49-F238E27FC236}">
                  <a16:creationId xmlns:a16="http://schemas.microsoft.com/office/drawing/2014/main" id="{0F6C7ED2-2CB7-A64D-8E22-F1578F228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7644" y="4666291"/>
              <a:ext cx="1120698" cy="34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306" b="1" dirty="0"/>
                <a:t>HITRAP</a:t>
              </a:r>
            </a:p>
          </p:txBody>
        </p:sp>
        <p:sp>
          <p:nvSpPr>
            <p:cNvPr id="254" name="Line 371">
              <a:extLst>
                <a:ext uri="{FF2B5EF4-FFF2-40B4-BE49-F238E27FC236}">
                  <a16:creationId xmlns:a16="http://schemas.microsoft.com/office/drawing/2014/main" id="{38A8A876-7B93-2D4A-B320-03B6074CCF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23843" y="4937816"/>
              <a:ext cx="628187" cy="132497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55" name="Text Box 352">
              <a:extLst>
                <a:ext uri="{FF2B5EF4-FFF2-40B4-BE49-F238E27FC236}">
                  <a16:creationId xmlns:a16="http://schemas.microsoft.com/office/drawing/2014/main" id="{6755C775-1839-034B-86E2-D5B38EAFE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712" y="3738600"/>
              <a:ext cx="1728788" cy="588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306" b="1" dirty="0"/>
                <a:t>Ion</a:t>
              </a:r>
            </a:p>
            <a:p>
              <a:pPr algn="ctr"/>
              <a:r>
                <a:rPr lang="en-US" altLang="en-US" sz="1306" b="1" dirty="0"/>
                <a:t>sources</a:t>
              </a:r>
            </a:p>
          </p:txBody>
        </p:sp>
        <p:sp>
          <p:nvSpPr>
            <p:cNvPr id="256" name="Oval 346">
              <a:extLst>
                <a:ext uri="{FF2B5EF4-FFF2-40B4-BE49-F238E27FC236}">
                  <a16:creationId xmlns:a16="http://schemas.microsoft.com/office/drawing/2014/main" id="{DD77B12A-8BD1-0E42-9ACE-393B59D39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3877" y="5337929"/>
              <a:ext cx="134936" cy="131763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4896" tIns="12449" rIns="24896" bIns="12449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475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257" name="Line 371">
              <a:extLst>
                <a:ext uri="{FF2B5EF4-FFF2-40B4-BE49-F238E27FC236}">
                  <a16:creationId xmlns:a16="http://schemas.microsoft.com/office/drawing/2014/main" id="{BD827D8C-C814-7B45-8C83-136A41EC7D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6988" y="5469691"/>
              <a:ext cx="595042" cy="64022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58" name="Textfeld 1">
              <a:extLst>
                <a:ext uri="{FF2B5EF4-FFF2-40B4-BE49-F238E27FC236}">
                  <a16:creationId xmlns:a16="http://schemas.microsoft.com/office/drawing/2014/main" id="{A14FC7D3-D1A9-2247-8746-F8A1EA6454B0}"/>
                </a:ext>
              </a:extLst>
            </p:cNvPr>
            <p:cNvSpPr txBox="1"/>
            <p:nvPr/>
          </p:nvSpPr>
          <p:spPr>
            <a:xfrm>
              <a:off x="7177710" y="5405228"/>
              <a:ext cx="682199" cy="369895"/>
            </a:xfrm>
            <a:prstGeom prst="rect">
              <a:avLst/>
            </a:prstGeom>
          </p:spPr>
          <p:txBody>
            <a:bodyPr vert="horz" wrap="none" lIns="108577" tIns="54288" rIns="108577" bIns="54288" rtlCol="0" anchor="t">
              <a:spAutoFit/>
            </a:bodyPr>
            <a:lstStyle/>
            <a:p>
              <a:pPr algn="l"/>
              <a:r>
                <a:rPr lang="en-US" sz="1306" b="1" dirty="0"/>
                <a:t>R3B</a:t>
              </a:r>
            </a:p>
          </p:txBody>
        </p:sp>
        <p:sp>
          <p:nvSpPr>
            <p:cNvPr id="259" name="Line 381">
              <a:extLst>
                <a:ext uri="{FF2B5EF4-FFF2-40B4-BE49-F238E27FC236}">
                  <a16:creationId xmlns:a16="http://schemas.microsoft.com/office/drawing/2014/main" id="{FD150550-A063-D848-B5B2-DAED8D31DB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9421" y="4137068"/>
              <a:ext cx="46766" cy="406507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63" dirty="0"/>
            </a:p>
          </p:txBody>
        </p:sp>
        <p:sp>
          <p:nvSpPr>
            <p:cNvPr id="260" name="Text Box 396">
              <a:extLst>
                <a:ext uri="{FF2B5EF4-FFF2-40B4-BE49-F238E27FC236}">
                  <a16:creationId xmlns:a16="http://schemas.microsoft.com/office/drawing/2014/main" id="{D71CCB8C-97B2-E145-8559-1D9E757DA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8970" y="4472832"/>
              <a:ext cx="735877" cy="349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306" b="1" dirty="0"/>
                <a:t>SHE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2348" y="1835420"/>
            <a:ext cx="4075894" cy="694155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vert="horz" wrap="square" lIns="108577" tIns="54288" rIns="108577" bIns="54288" rtlCol="0" anchor="t">
            <a:spAutoFit/>
          </a:bodyPr>
          <a:lstStyle/>
          <a:p>
            <a:pPr marL="339290" indent="-339290">
              <a:buFont typeface="Arial" panose="020B0604020202020204" pitchFamily="34" charset="0"/>
              <a:buChar char="•"/>
            </a:pPr>
            <a:r>
              <a:rPr lang="en-US" sz="1899" dirty="0"/>
              <a:t>Started in 2019, annual runs of ~110 days until FAIR operation</a:t>
            </a:r>
          </a:p>
        </p:txBody>
      </p:sp>
      <p:sp>
        <p:nvSpPr>
          <p:cNvPr id="460" name="Oval 346">
            <a:extLst>
              <a:ext uri="{FF2B5EF4-FFF2-40B4-BE49-F238E27FC236}">
                <a16:creationId xmlns:a16="http://schemas.microsoft.com/office/drawing/2014/main" id="{DD77B12A-8BD1-0E42-9ACE-393B59D39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4490" y="5316420"/>
            <a:ext cx="109322" cy="110638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4896" tIns="12449" rIns="24896" bIns="12449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475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61" name="Textfeld 1">
            <a:extLst>
              <a:ext uri="{FF2B5EF4-FFF2-40B4-BE49-F238E27FC236}">
                <a16:creationId xmlns:a16="http://schemas.microsoft.com/office/drawing/2014/main" id="{AEB475E5-AF3C-BF41-AEFA-3D368E9F4B3A}"/>
              </a:ext>
            </a:extLst>
          </p:cNvPr>
          <p:cNvSpPr txBox="1"/>
          <p:nvPr/>
        </p:nvSpPr>
        <p:spPr>
          <a:xfrm>
            <a:off x="10958383" y="5170548"/>
            <a:ext cx="943832" cy="310589"/>
          </a:xfrm>
          <a:prstGeom prst="rect">
            <a:avLst/>
          </a:prstGeom>
        </p:spPr>
        <p:txBody>
          <a:bodyPr vert="horz" wrap="none" lIns="108577" tIns="54288" rIns="108577" bIns="54288" rtlCol="0" anchor="t">
            <a:spAutoFit/>
          </a:bodyPr>
          <a:lstStyle/>
          <a:p>
            <a:pPr algn="l"/>
            <a:r>
              <a:rPr lang="en-US" sz="1306" b="1" dirty="0" err="1"/>
              <a:t>miniCBM</a:t>
            </a:r>
            <a:endParaRPr lang="en-US" sz="1306" b="1" dirty="0"/>
          </a:p>
        </p:txBody>
      </p:sp>
      <p:sp>
        <p:nvSpPr>
          <p:cNvPr id="462" name="Line 381">
            <a:extLst>
              <a:ext uri="{FF2B5EF4-FFF2-40B4-BE49-F238E27FC236}">
                <a16:creationId xmlns:a16="http://schemas.microsoft.com/office/drawing/2014/main" id="{18ED7E50-E665-2E4B-A472-1552DB71F6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357402" y="3970736"/>
            <a:ext cx="519424" cy="278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3" dirty="0"/>
          </a:p>
        </p:txBody>
      </p:sp>
      <p:sp>
        <p:nvSpPr>
          <p:cNvPr id="463" name="Line 381">
            <a:extLst>
              <a:ext uri="{FF2B5EF4-FFF2-40B4-BE49-F238E27FC236}">
                <a16:creationId xmlns:a16="http://schemas.microsoft.com/office/drawing/2014/main" id="{081D8C8D-9221-2748-9765-B1561F3003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6706" y="3521340"/>
            <a:ext cx="235957" cy="430133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3" dirty="0"/>
          </a:p>
        </p:txBody>
      </p:sp>
      <p:sp>
        <p:nvSpPr>
          <p:cNvPr id="465" name="Line 381">
            <a:extLst>
              <a:ext uri="{FF2B5EF4-FFF2-40B4-BE49-F238E27FC236}">
                <a16:creationId xmlns:a16="http://schemas.microsoft.com/office/drawing/2014/main" id="{FD150550-A063-D848-B5B2-DAED8D31DB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239342" y="4309803"/>
            <a:ext cx="135899" cy="318653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3" dirty="0"/>
          </a:p>
        </p:txBody>
      </p:sp>
      <p:sp>
        <p:nvSpPr>
          <p:cNvPr id="466" name="Text Box 396">
            <a:extLst>
              <a:ext uri="{FF2B5EF4-FFF2-40B4-BE49-F238E27FC236}">
                <a16:creationId xmlns:a16="http://schemas.microsoft.com/office/drawing/2014/main" id="{B9D79B92-A644-8844-AEEB-7B58B229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7952" y="4582631"/>
            <a:ext cx="438858" cy="29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306" b="1" dirty="0"/>
              <a:t>X0</a:t>
            </a:r>
          </a:p>
        </p:txBody>
      </p:sp>
      <p:sp>
        <p:nvSpPr>
          <p:cNvPr id="467" name="Text Box 396">
            <a:extLst>
              <a:ext uri="{FF2B5EF4-FFF2-40B4-BE49-F238E27FC236}">
                <a16:creationId xmlns:a16="http://schemas.microsoft.com/office/drawing/2014/main" id="{B9D79B92-A644-8844-AEEB-7B58B229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194" y="3254567"/>
            <a:ext cx="1096074" cy="29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306" b="1" dirty="0"/>
              <a:t>M-branch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16 Nov 2022</a:t>
            </a:r>
            <a:endParaRPr lang="de-DE" dirty="0">
              <a:solidFill>
                <a:prstClr val="black"/>
              </a:solidFill>
            </a:endParaRPr>
          </a:p>
        </p:txBody>
      </p:sp>
      <p:graphicFrame>
        <p:nvGraphicFramePr>
          <p:cNvPr id="464" name="Diagramm 9"/>
          <p:cNvGraphicFramePr>
            <a:graphicFrameLocks/>
          </p:cNvGraphicFramePr>
          <p:nvPr>
            <p:extLst/>
          </p:nvPr>
        </p:nvGraphicFramePr>
        <p:xfrm>
          <a:off x="-301330" y="4393599"/>
          <a:ext cx="7696142" cy="5106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6329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2503522" y="9500876"/>
            <a:ext cx="307777" cy="348813"/>
          </a:xfrm>
        </p:spPr>
        <p:txBody>
          <a:bodyPr/>
          <a:lstStyle/>
          <a:p>
            <a:pPr>
              <a:defRPr/>
            </a:pPr>
            <a:fld id="{EA060780-A5A7-4142-9B37-9DDEF383F355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5" name="Titel 7"/>
          <p:cNvSpPr txBox="1">
            <a:spLocks/>
          </p:cNvSpPr>
          <p:nvPr/>
        </p:nvSpPr>
        <p:spPr>
          <a:xfrm>
            <a:off x="408665" y="312320"/>
            <a:ext cx="12239413" cy="697654"/>
          </a:xfrm>
          <a:prstGeom prst="rect">
            <a:avLst/>
          </a:prstGeom>
        </p:spPr>
        <p:txBody>
          <a:bodyPr vert="horz" lIns="130048" tIns="65024" rIns="130048" bIns="65024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413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Accelerator progress</a:t>
            </a:r>
            <a:endParaRPr lang="de-DE" sz="3413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3" y="6496769"/>
            <a:ext cx="6147766" cy="283363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48704" y="1759013"/>
            <a:ext cx="6147765" cy="7382217"/>
          </a:xfrm>
          <a:prstGeom prst="rect">
            <a:avLst/>
          </a:prstGeom>
          <a:noFill/>
          <a:ln w="12700">
            <a:solidFill>
              <a:srgbClr val="FDBB6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44"/>
          </a:p>
        </p:txBody>
      </p:sp>
      <p:sp>
        <p:nvSpPr>
          <p:cNvPr id="9" name="Textfeld 8"/>
          <p:cNvSpPr txBox="1"/>
          <p:nvPr/>
        </p:nvSpPr>
        <p:spPr bwMode="auto">
          <a:xfrm>
            <a:off x="348704" y="1759014"/>
            <a:ext cx="6049313" cy="260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6560" tIns="128000" rIns="66560" bIns="128000" numCol="1" rtlCol="0" anchor="t" anchorCtr="0" compatLnSpc="1">
            <a:prstTxWarp prst="textNoShape">
              <a:avLst/>
            </a:prstTxWarp>
            <a:noAutofit/>
          </a:bodyPr>
          <a:lstStyle/>
          <a:p>
            <a:pPr lvl="1" algn="ctr" eaLnBrk="0">
              <a:lnSpc>
                <a:spcPct val="140000"/>
              </a:lnSpc>
              <a:spcAft>
                <a:spcPts val="533"/>
              </a:spcAft>
            </a:pPr>
            <a:r>
              <a:rPr lang="en-US" sz="3413" u="sng" dirty="0">
                <a:latin typeface="Calibri" panose="020F0502020204030204" pitchFamily="34" charset="0"/>
              </a:rPr>
              <a:t> December 2023</a:t>
            </a:r>
          </a:p>
          <a:p>
            <a:pPr lvl="1" algn="ctr" eaLnBrk="0">
              <a:lnSpc>
                <a:spcPct val="140000"/>
              </a:lnSpc>
              <a:spcAft>
                <a:spcPts val="533"/>
              </a:spcAft>
            </a:pPr>
            <a:r>
              <a:rPr lang="de-DE" sz="2844" dirty="0" err="1">
                <a:latin typeface="Calibri"/>
              </a:rPr>
              <a:t>Successfull</a:t>
            </a:r>
            <a:r>
              <a:rPr lang="de-DE" sz="2844" dirty="0">
                <a:latin typeface="Calibri"/>
              </a:rPr>
              <a:t> </a:t>
            </a:r>
            <a:r>
              <a:rPr lang="de-DE" sz="2844" dirty="0" err="1">
                <a:latin typeface="Calibri"/>
              </a:rPr>
              <a:t>completion</a:t>
            </a:r>
            <a:r>
              <a:rPr lang="de-DE" sz="2844" dirty="0">
                <a:latin typeface="Calibri"/>
              </a:rPr>
              <a:t> </a:t>
            </a:r>
            <a:r>
              <a:rPr lang="de-DE" sz="2844" dirty="0" err="1">
                <a:latin typeface="Calibri"/>
              </a:rPr>
              <a:t>of</a:t>
            </a:r>
            <a:r>
              <a:rPr lang="de-DE" sz="2844" dirty="0">
                <a:latin typeface="Calibri"/>
              </a:rPr>
              <a:t> </a:t>
            </a:r>
            <a:r>
              <a:rPr lang="de-DE" sz="2844" dirty="0" err="1">
                <a:latin typeface="Calibri"/>
              </a:rPr>
              <a:t>the</a:t>
            </a:r>
            <a:r>
              <a:rPr lang="de-DE" sz="2844" dirty="0">
                <a:latin typeface="Calibri"/>
              </a:rPr>
              <a:t> </a:t>
            </a:r>
            <a:r>
              <a:rPr lang="de-DE" sz="2844" dirty="0" err="1">
                <a:latin typeface="Calibri"/>
              </a:rPr>
              <a:t>first</a:t>
            </a:r>
            <a:r>
              <a:rPr lang="de-DE" sz="2844" dirty="0">
                <a:latin typeface="Calibri"/>
              </a:rPr>
              <a:t> thermal </a:t>
            </a:r>
            <a:r>
              <a:rPr lang="de-DE" sz="2844" dirty="0" err="1">
                <a:latin typeface="Calibri"/>
              </a:rPr>
              <a:t>cycle</a:t>
            </a:r>
            <a:r>
              <a:rPr lang="de-DE" sz="2844" dirty="0">
                <a:latin typeface="Calibri"/>
              </a:rPr>
              <a:t> </a:t>
            </a:r>
            <a:r>
              <a:rPr lang="de-DE" sz="2844" dirty="0" err="1">
                <a:latin typeface="Calibri"/>
              </a:rPr>
              <a:t>of</a:t>
            </a:r>
            <a:r>
              <a:rPr lang="de-DE" sz="2844" dirty="0">
                <a:latin typeface="Calibri"/>
              </a:rPr>
              <a:t> </a:t>
            </a:r>
            <a:r>
              <a:rPr lang="de-DE" sz="2844" dirty="0" err="1">
                <a:latin typeface="Calibri"/>
              </a:rPr>
              <a:t>the</a:t>
            </a:r>
            <a:r>
              <a:rPr lang="de-DE" sz="2844" dirty="0">
                <a:latin typeface="Calibri"/>
              </a:rPr>
              <a:t> SIS100 string.</a:t>
            </a:r>
          </a:p>
          <a:p>
            <a:pPr marL="159848" algn="ctr" eaLnBrk="0">
              <a:lnSpc>
                <a:spcPct val="140000"/>
              </a:lnSpc>
              <a:spcAft>
                <a:spcPts val="533"/>
              </a:spcAft>
            </a:pPr>
            <a:endParaRPr lang="en-US" sz="3413" dirty="0">
              <a:latin typeface="Calibri" panose="020F0502020204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713215" y="1759013"/>
            <a:ext cx="6147765" cy="7382217"/>
          </a:xfrm>
          <a:prstGeom prst="rect">
            <a:avLst/>
          </a:prstGeom>
          <a:noFill/>
          <a:ln w="12700">
            <a:solidFill>
              <a:srgbClr val="FDBB6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44"/>
          </a:p>
        </p:txBody>
      </p:sp>
      <p:sp>
        <p:nvSpPr>
          <p:cNvPr id="11" name="Textfeld 10"/>
          <p:cNvSpPr txBox="1"/>
          <p:nvPr/>
        </p:nvSpPr>
        <p:spPr bwMode="auto">
          <a:xfrm>
            <a:off x="6762440" y="1759013"/>
            <a:ext cx="6049313" cy="300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6560" tIns="128000" rIns="66560" bIns="128000" numCol="1" rtlCol="0" anchor="t" anchorCtr="0" compatLnSpc="1">
            <a:prstTxWarp prst="textNoShape">
              <a:avLst/>
            </a:prstTxWarp>
            <a:noAutofit/>
          </a:bodyPr>
          <a:lstStyle/>
          <a:p>
            <a:pPr lvl="1" algn="ctr" eaLnBrk="0">
              <a:lnSpc>
                <a:spcPct val="140000"/>
              </a:lnSpc>
              <a:spcAft>
                <a:spcPts val="533"/>
              </a:spcAft>
            </a:pPr>
            <a:r>
              <a:rPr lang="en-US" sz="3413" u="sng" dirty="0">
                <a:latin typeface="Calibri" panose="020F0502020204030204" pitchFamily="34" charset="0"/>
              </a:rPr>
              <a:t>February 2024</a:t>
            </a:r>
          </a:p>
          <a:p>
            <a:pPr lvl="1" algn="ctr" eaLnBrk="0">
              <a:lnSpc>
                <a:spcPct val="140000"/>
              </a:lnSpc>
              <a:spcAft>
                <a:spcPts val="533"/>
              </a:spcAft>
            </a:pPr>
            <a:r>
              <a:rPr lang="en-US" sz="2844" dirty="0">
                <a:latin typeface="Calibri" panose="020F0502020204030204" pitchFamily="34" charset="0"/>
              </a:rPr>
              <a:t>Quadrupoles with vacuum chambers for beam line section T1S2 during pre-assembly in testing hall.</a:t>
            </a:r>
          </a:p>
          <a:p>
            <a:pPr algn="ctr">
              <a:lnSpc>
                <a:spcPct val="140000"/>
              </a:lnSpc>
              <a:spcAft>
                <a:spcPts val="533"/>
              </a:spcAft>
              <a:defRPr/>
            </a:pPr>
            <a:endParaRPr lang="de-DE" sz="3413" dirty="0">
              <a:latin typeface="Calibri"/>
            </a:endParaRPr>
          </a:p>
          <a:p>
            <a:pPr marL="159848" algn="ctr" eaLnBrk="0">
              <a:lnSpc>
                <a:spcPct val="140000"/>
              </a:lnSpc>
              <a:spcAft>
                <a:spcPts val="533"/>
              </a:spcAft>
            </a:pPr>
            <a:endParaRPr lang="en-US" sz="3413" dirty="0">
              <a:latin typeface="Calibri" panose="020F050202020403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474FB91-971B-4962-A815-5DCE1CE42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/>
          <a:stretch/>
        </p:blipFill>
        <p:spPr>
          <a:xfrm>
            <a:off x="6713215" y="4949481"/>
            <a:ext cx="6147766" cy="43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41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56" y="6026100"/>
            <a:ext cx="12708489" cy="368060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3DD9F4-D885-9459-9D78-3D2385A69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Prospects and timeline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B3C853-78A5-FAD1-48A4-CEECF69F354A}"/>
              </a:ext>
            </a:extLst>
          </p:cNvPr>
          <p:cNvGrpSpPr/>
          <p:nvPr/>
        </p:nvGrpSpPr>
        <p:grpSpPr>
          <a:xfrm>
            <a:off x="496845" y="1740266"/>
            <a:ext cx="9303435" cy="4919416"/>
            <a:chOff x="-37572" y="1243718"/>
            <a:chExt cx="9121829" cy="59573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813E8D-DDF6-F13F-898C-50F55999D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3" y="1569710"/>
              <a:ext cx="9024514" cy="496855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F4526A8-A5A7-9139-C6EE-F64597F9AFAE}"/>
                </a:ext>
              </a:extLst>
            </p:cNvPr>
            <p:cNvGrpSpPr/>
            <p:nvPr/>
          </p:nvGrpSpPr>
          <p:grpSpPr>
            <a:xfrm>
              <a:off x="251520" y="4718899"/>
              <a:ext cx="1878762" cy="786582"/>
              <a:chOff x="539552" y="4005064"/>
              <a:chExt cx="1878762" cy="78658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4783AE-7C84-89A8-C267-F858441DEBE2}"/>
                  </a:ext>
                </a:extLst>
              </p:cNvPr>
              <p:cNvSpPr/>
              <p:nvPr/>
            </p:nvSpPr>
            <p:spPr>
              <a:xfrm>
                <a:off x="539552" y="4005064"/>
                <a:ext cx="1878023" cy="69249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1493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A2AF2BC-083B-FE4A-523B-9E084AF5ADE2}"/>
                  </a:ext>
                </a:extLst>
              </p:cNvPr>
              <p:cNvGrpSpPr/>
              <p:nvPr/>
            </p:nvGrpSpPr>
            <p:grpSpPr>
              <a:xfrm>
                <a:off x="638589" y="4005064"/>
                <a:ext cx="1686993" cy="371084"/>
                <a:chOff x="638589" y="4005064"/>
                <a:chExt cx="1686993" cy="371084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219B068-79D2-5B3D-FBE9-FFE87843A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589" y="4143563"/>
                  <a:ext cx="477027" cy="0"/>
                </a:xfrm>
                <a:prstGeom prst="line">
                  <a:avLst/>
                </a:prstGeom>
                <a:ln w="50800">
                  <a:solidFill>
                    <a:srgbClr val="02E90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45F9983-9424-C74B-27EB-DB014EFAE343}"/>
                    </a:ext>
                  </a:extLst>
                </p:cNvPr>
                <p:cNvSpPr txBox="1"/>
                <p:nvPr/>
              </p:nvSpPr>
              <p:spPr>
                <a:xfrm>
                  <a:off x="1115615" y="4005064"/>
                  <a:ext cx="1209967" cy="371084"/>
                </a:xfrm>
                <a:prstGeom prst="rect">
                  <a:avLst/>
                </a:prstGeom>
              </p:spPr>
              <p:txBody>
                <a:bodyPr vert="horz" wrap="none" lIns="130048" tIns="65024" rIns="130048" bIns="65024" rtlCol="0" anchor="t">
                  <a:spAutoFit/>
                </a:bodyPr>
                <a:lstStyle/>
                <a:p>
                  <a:pPr algn="l"/>
                  <a:r>
                    <a:rPr lang="en-GB" sz="1138" dirty="0"/>
                    <a:t>First Science +</a:t>
                  </a: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6F71358-10B3-D359-0C1B-A6D28B460DA3}"/>
                  </a:ext>
                </a:extLst>
              </p:cNvPr>
              <p:cNvGrpSpPr/>
              <p:nvPr/>
            </p:nvGrpSpPr>
            <p:grpSpPr>
              <a:xfrm>
                <a:off x="638589" y="4420562"/>
                <a:ext cx="1779725" cy="371084"/>
                <a:chOff x="638589" y="4005064"/>
                <a:chExt cx="1779725" cy="371084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CD4342DD-3825-E93B-B7C5-B7AC2815D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589" y="4143563"/>
                  <a:ext cx="477027" cy="0"/>
                </a:xfrm>
                <a:prstGeom prst="line">
                  <a:avLst/>
                </a:prstGeom>
                <a:ln w="50800">
                  <a:solidFill>
                    <a:srgbClr val="E39C0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7079C26-D313-970D-F039-EA4D17B5AF94}"/>
                    </a:ext>
                  </a:extLst>
                </p:cNvPr>
                <p:cNvSpPr txBox="1"/>
                <p:nvPr/>
              </p:nvSpPr>
              <p:spPr>
                <a:xfrm>
                  <a:off x="1115616" y="4005064"/>
                  <a:ext cx="1302698" cy="371084"/>
                </a:xfrm>
                <a:prstGeom prst="rect">
                  <a:avLst/>
                </a:prstGeom>
              </p:spPr>
              <p:txBody>
                <a:bodyPr vert="horz" wrap="none" lIns="130048" tIns="65024" rIns="130048" bIns="65024" rtlCol="0" anchor="t">
                  <a:spAutoFit/>
                </a:bodyPr>
                <a:lstStyle/>
                <a:p>
                  <a:pPr algn="l"/>
                  <a:r>
                    <a:rPr lang="en-GB" sz="1138" dirty="0"/>
                    <a:t>MSV completion</a:t>
                  </a: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E7C86B7-C7F2-2BA7-F82D-E150B73682F6}"/>
                  </a:ext>
                </a:extLst>
              </p:cNvPr>
              <p:cNvGrpSpPr/>
              <p:nvPr/>
            </p:nvGrpSpPr>
            <p:grpSpPr>
              <a:xfrm>
                <a:off x="638589" y="4216267"/>
                <a:ext cx="1413516" cy="371084"/>
                <a:chOff x="638589" y="4005064"/>
                <a:chExt cx="1413516" cy="371084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DA17BC43-E1F8-5662-B2B9-FEBF8F00E2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8589" y="4143563"/>
                  <a:ext cx="477027" cy="0"/>
                </a:xfrm>
                <a:prstGeom prst="line">
                  <a:avLst/>
                </a:prstGeom>
                <a:ln w="50800">
                  <a:solidFill>
                    <a:srgbClr val="0100DE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35117BE-B980-E995-4ACE-4E0CE1FE611F}"/>
                    </a:ext>
                  </a:extLst>
                </p:cNvPr>
                <p:cNvSpPr txBox="1"/>
                <p:nvPr/>
              </p:nvSpPr>
              <p:spPr>
                <a:xfrm>
                  <a:off x="1115616" y="4005064"/>
                  <a:ext cx="936489" cy="371084"/>
                </a:xfrm>
                <a:prstGeom prst="rect">
                  <a:avLst/>
                </a:prstGeom>
              </p:spPr>
              <p:txBody>
                <a:bodyPr vert="horz" wrap="none" lIns="130048" tIns="65024" rIns="130048" bIns="65024" rtlCol="0" anchor="t">
                  <a:spAutoFit/>
                </a:bodyPr>
                <a:lstStyle/>
                <a:p>
                  <a:pPr algn="l"/>
                  <a:r>
                    <a:rPr lang="en-GB" sz="1138" dirty="0"/>
                    <a:t>Next steps</a:t>
                  </a:r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BB9A48-1ABD-62C3-3E37-BB3DB8241B44}"/>
                </a:ext>
              </a:extLst>
            </p:cNvPr>
            <p:cNvSpPr txBox="1"/>
            <p:nvPr/>
          </p:nvSpPr>
          <p:spPr>
            <a:xfrm>
              <a:off x="3724635" y="2542655"/>
              <a:ext cx="744740" cy="424040"/>
            </a:xfrm>
            <a:prstGeom prst="rect">
              <a:avLst/>
            </a:prstGeom>
          </p:spPr>
          <p:txBody>
            <a:bodyPr vert="horz" wrap="none" lIns="130048" tIns="65024" rIns="130048" bIns="65024" rtlCol="0" anchor="t">
              <a:spAutoFit/>
            </a:bodyPr>
            <a:lstStyle/>
            <a:p>
              <a:pPr algn="l"/>
              <a:r>
                <a:rPr lang="en-GB" sz="1422" dirty="0"/>
                <a:t>SIS18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6EE7BB-5A3A-069D-22B3-670AF82ECDC4}"/>
                </a:ext>
              </a:extLst>
            </p:cNvPr>
            <p:cNvSpPr txBox="1"/>
            <p:nvPr/>
          </p:nvSpPr>
          <p:spPr>
            <a:xfrm>
              <a:off x="6876257" y="2217782"/>
              <a:ext cx="872049" cy="437241"/>
            </a:xfrm>
            <a:prstGeom prst="rect">
              <a:avLst/>
            </a:prstGeom>
          </p:spPr>
          <p:txBody>
            <a:bodyPr vert="horz" wrap="none" lIns="130048" tIns="65024" rIns="130048" bIns="65024" rtlCol="0" anchor="t">
              <a:spAutoFit/>
            </a:bodyPr>
            <a:lstStyle/>
            <a:p>
              <a:pPr algn="l"/>
              <a:r>
                <a:rPr lang="en-GB" sz="1493" dirty="0"/>
                <a:t>SIS100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501FAF-55FA-9D6F-A206-46E8D89133B6}"/>
                </a:ext>
              </a:extLst>
            </p:cNvPr>
            <p:cNvSpPr txBox="1"/>
            <p:nvPr/>
          </p:nvSpPr>
          <p:spPr>
            <a:xfrm>
              <a:off x="6702552" y="4445719"/>
              <a:ext cx="734567" cy="993671"/>
            </a:xfrm>
            <a:prstGeom prst="rect">
              <a:avLst/>
            </a:prstGeom>
          </p:spPr>
          <p:txBody>
            <a:bodyPr vert="horz" wrap="square" lIns="130048" tIns="65024" rIns="130048" bIns="65024" rtlCol="0" anchor="t">
              <a:spAutoFit/>
            </a:bodyPr>
            <a:lstStyle/>
            <a:p>
              <a:pPr algn="l"/>
              <a:r>
                <a:rPr lang="en-GB" sz="1493" dirty="0"/>
                <a:t>Super-FRS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F5F526-F0F5-C848-572E-82FE88616A4E}"/>
                </a:ext>
              </a:extLst>
            </p:cNvPr>
            <p:cNvSpPr txBox="1"/>
            <p:nvPr/>
          </p:nvSpPr>
          <p:spPr>
            <a:xfrm>
              <a:off x="2906191" y="3336402"/>
              <a:ext cx="625290" cy="424040"/>
            </a:xfrm>
            <a:prstGeom prst="rect">
              <a:avLst/>
            </a:prstGeom>
          </p:spPr>
          <p:txBody>
            <a:bodyPr vert="horz" wrap="none" lIns="130048" tIns="65024" rIns="130048" bIns="65024" rtlCol="0" anchor="t">
              <a:spAutoFit/>
            </a:bodyPr>
            <a:lstStyle/>
            <a:p>
              <a:pPr algn="l"/>
              <a:r>
                <a:rPr lang="en-GB" sz="1422" dirty="0"/>
                <a:t>ESR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BDBA6F-EF15-89AA-F89B-ED5211BB9368}"/>
                </a:ext>
              </a:extLst>
            </p:cNvPr>
            <p:cNvSpPr txBox="1"/>
            <p:nvPr/>
          </p:nvSpPr>
          <p:spPr>
            <a:xfrm>
              <a:off x="2336093" y="4119023"/>
              <a:ext cx="890437" cy="689055"/>
            </a:xfrm>
            <a:prstGeom prst="rect">
              <a:avLst/>
            </a:prstGeom>
          </p:spPr>
          <p:txBody>
            <a:bodyPr vert="horz" wrap="square" lIns="130048" tIns="65024" rIns="130048" bIns="65024" rtlCol="0" anchor="t">
              <a:spAutoFit/>
            </a:bodyPr>
            <a:lstStyle/>
            <a:p>
              <a:pPr algn="l"/>
              <a:r>
                <a:rPr lang="en-GB" sz="1422" dirty="0"/>
                <a:t>CRYRING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8EAE8C-DF1F-75F8-8293-D3A542827FDC}"/>
                </a:ext>
              </a:extLst>
            </p:cNvPr>
            <p:cNvSpPr txBox="1"/>
            <p:nvPr/>
          </p:nvSpPr>
          <p:spPr>
            <a:xfrm>
              <a:off x="1031793" y="2594892"/>
              <a:ext cx="912914" cy="424040"/>
            </a:xfrm>
            <a:prstGeom prst="rect">
              <a:avLst/>
            </a:prstGeom>
          </p:spPr>
          <p:txBody>
            <a:bodyPr vert="horz" wrap="none" lIns="130048" tIns="65024" rIns="130048" bIns="65024" rtlCol="0" anchor="t">
              <a:spAutoFit/>
            </a:bodyPr>
            <a:lstStyle/>
            <a:p>
              <a:pPr algn="l"/>
              <a:r>
                <a:rPr lang="en-GB" sz="1422" dirty="0"/>
                <a:t>UNILAC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F960608-5919-2A79-D6B2-472A7DF9DD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1098" y="3729949"/>
              <a:ext cx="1080783" cy="183388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642605-90C5-7E3B-309F-D9BB97A4C937}"/>
                </a:ext>
              </a:extLst>
            </p:cNvPr>
            <p:cNvSpPr txBox="1"/>
            <p:nvPr/>
          </p:nvSpPr>
          <p:spPr>
            <a:xfrm>
              <a:off x="1412240" y="5577715"/>
              <a:ext cx="1979988" cy="1550101"/>
            </a:xfrm>
            <a:prstGeom prst="rect">
              <a:avLst/>
            </a:prstGeom>
          </p:spPr>
          <p:txBody>
            <a:bodyPr vert="horz" wrap="square" lIns="130048" tIns="65024" rIns="130048" bIns="65024" rtlCol="0" anchor="t">
              <a:spAutoFit/>
            </a:bodyPr>
            <a:lstStyle/>
            <a:p>
              <a:pPr algn="ctr"/>
              <a:r>
                <a:rPr lang="en-GB" sz="1493" dirty="0"/>
                <a:t>Continuation of APPA, CBM and NUSTAR experiments in existing facility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F56C47-746C-6E38-61DC-AC72300EA71C}"/>
                </a:ext>
              </a:extLst>
            </p:cNvPr>
            <p:cNvSpPr txBox="1"/>
            <p:nvPr/>
          </p:nvSpPr>
          <p:spPr>
            <a:xfrm>
              <a:off x="6594909" y="5650971"/>
              <a:ext cx="2358219" cy="1550101"/>
            </a:xfrm>
            <a:prstGeom prst="rect">
              <a:avLst/>
            </a:prstGeom>
          </p:spPr>
          <p:txBody>
            <a:bodyPr vert="horz" wrap="square" lIns="130048" tIns="65024" rIns="130048" bIns="65024" rtlCol="0" anchor="t">
              <a:spAutoFit/>
            </a:bodyPr>
            <a:lstStyle/>
            <a:p>
              <a:pPr algn="ctr"/>
              <a:r>
                <a:rPr lang="en-GB" sz="1493" dirty="0"/>
                <a:t>APPA, NUSTAR and PANDA investigate options for further experiments at green lines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87628C-1782-7F14-84A7-563FABF18632}"/>
                </a:ext>
              </a:extLst>
            </p:cNvPr>
            <p:cNvSpPr txBox="1"/>
            <p:nvPr/>
          </p:nvSpPr>
          <p:spPr>
            <a:xfrm>
              <a:off x="7327316" y="3591450"/>
              <a:ext cx="674013" cy="437241"/>
            </a:xfrm>
            <a:prstGeom prst="rect">
              <a:avLst/>
            </a:prstGeom>
          </p:spPr>
          <p:txBody>
            <a:bodyPr vert="horz" wrap="none" lIns="130048" tIns="65024" rIns="130048" bIns="65024" rtlCol="0" anchor="t">
              <a:spAutoFit/>
            </a:bodyPr>
            <a:lstStyle/>
            <a:p>
              <a:pPr algn="l"/>
              <a:r>
                <a:rPr lang="en-GB" sz="1493" dirty="0"/>
                <a:t>CBM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99BA7E-69A7-5C9C-73CD-EC48BFC8880A}"/>
                </a:ext>
              </a:extLst>
            </p:cNvPr>
            <p:cNvSpPr txBox="1"/>
            <p:nvPr/>
          </p:nvSpPr>
          <p:spPr>
            <a:xfrm>
              <a:off x="4975569" y="5308443"/>
              <a:ext cx="999287" cy="715455"/>
            </a:xfrm>
            <a:prstGeom prst="rect">
              <a:avLst/>
            </a:prstGeom>
          </p:spPr>
          <p:txBody>
            <a:bodyPr vert="horz" wrap="square" lIns="130048" tIns="65024" rIns="130048" bIns="65024" rtlCol="0" anchor="t">
              <a:spAutoFit/>
            </a:bodyPr>
            <a:lstStyle/>
            <a:p>
              <a:pPr algn="l"/>
              <a:r>
                <a:rPr lang="en-GB" sz="1493" dirty="0"/>
                <a:t>NUSTAR HEB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84789D-28F8-9926-87CD-F2DD304AC76D}"/>
                </a:ext>
              </a:extLst>
            </p:cNvPr>
            <p:cNvSpPr txBox="1"/>
            <p:nvPr/>
          </p:nvSpPr>
          <p:spPr>
            <a:xfrm>
              <a:off x="3123849" y="2758432"/>
              <a:ext cx="890437" cy="689055"/>
            </a:xfrm>
            <a:prstGeom prst="rect">
              <a:avLst/>
            </a:prstGeom>
          </p:spPr>
          <p:txBody>
            <a:bodyPr vert="horz" wrap="square" lIns="130048" tIns="65024" rIns="130048" bIns="65024" rtlCol="0" anchor="t">
              <a:spAutoFit/>
            </a:bodyPr>
            <a:lstStyle/>
            <a:p>
              <a:pPr algn="l"/>
              <a:r>
                <a:rPr lang="en-GB" sz="1422" dirty="0"/>
                <a:t>HITRAP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B34C2B1-84A6-0D4B-B86B-6C06B1239F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1098" y="3125199"/>
              <a:ext cx="1" cy="2458956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40E539-30F7-AB58-5E9A-03542C8C0257}"/>
                </a:ext>
              </a:extLst>
            </p:cNvPr>
            <p:cNvCxnSpPr>
              <a:cxnSpLocks/>
            </p:cNvCxnSpPr>
            <p:nvPr/>
          </p:nvCxnSpPr>
          <p:spPr>
            <a:xfrm>
              <a:off x="6427673" y="5060907"/>
              <a:ext cx="1329030" cy="52324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CF666A3-AB04-B3BE-A327-9F534A92E96A}"/>
                </a:ext>
              </a:extLst>
            </p:cNvPr>
            <p:cNvCxnSpPr>
              <a:cxnSpLocks/>
            </p:cNvCxnSpPr>
            <p:nvPr/>
          </p:nvCxnSpPr>
          <p:spPr>
            <a:xfrm>
              <a:off x="7426960" y="4261169"/>
              <a:ext cx="329743" cy="130266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AAE6A46-6A91-0A7C-5D4C-059755B8851B}"/>
                </a:ext>
              </a:extLst>
            </p:cNvPr>
            <p:cNvCxnSpPr>
              <a:cxnSpLocks/>
              <a:endCxn id="26" idx="3"/>
            </p:cNvCxnSpPr>
            <p:nvPr/>
          </p:nvCxnSpPr>
          <p:spPr>
            <a:xfrm flipH="1" flipV="1">
              <a:off x="5559790" y="1462339"/>
              <a:ext cx="1535491" cy="19645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6A31DDD-172D-AA26-DECE-BFEBD4133C25}"/>
                </a:ext>
              </a:extLst>
            </p:cNvPr>
            <p:cNvSpPr txBox="1"/>
            <p:nvPr/>
          </p:nvSpPr>
          <p:spPr>
            <a:xfrm>
              <a:off x="4227230" y="1243718"/>
              <a:ext cx="1332560" cy="437241"/>
            </a:xfrm>
            <a:prstGeom prst="rect">
              <a:avLst/>
            </a:prstGeom>
          </p:spPr>
          <p:txBody>
            <a:bodyPr vert="horz" wrap="none" lIns="130048" tIns="65024" rIns="130048" bIns="65024" rtlCol="0" anchor="t">
              <a:spAutoFit/>
            </a:bodyPr>
            <a:lstStyle/>
            <a:p>
              <a:pPr algn="l"/>
              <a:r>
                <a:rPr lang="en-GB" sz="1493" dirty="0"/>
                <a:t>APPA Laser </a:t>
              </a:r>
            </a:p>
          </p:txBody>
        </p:sp>
        <p:sp>
          <p:nvSpPr>
            <p:cNvPr id="27" name="Foliennummernplatzhalter 6">
              <a:extLst>
                <a:ext uri="{FF2B5EF4-FFF2-40B4-BE49-F238E27FC236}">
                  <a16:creationId xmlns:a16="http://schemas.microsoft.com/office/drawing/2014/main" id="{AE33AA09-DD94-BD53-6DFF-737CB13132F3}"/>
                </a:ext>
              </a:extLst>
            </p:cNvPr>
            <p:cNvSpPr txBox="1">
              <a:spLocks/>
            </p:cNvSpPr>
            <p:nvPr/>
          </p:nvSpPr>
          <p:spPr>
            <a:xfrm>
              <a:off x="-37572" y="6632136"/>
              <a:ext cx="2057400" cy="274637"/>
            </a:xfrm>
            <a:prstGeom prst="rect">
              <a:avLst/>
            </a:prstGeom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68A7D314-ADB3-4224-BAA8-FD8F1154CE84}" type="slidenum">
                <a:rPr lang="en-US" sz="996">
                  <a:solidFill>
                    <a:schemeClr val="tx2"/>
                  </a:solidFill>
                </a:rPr>
                <a:pPr/>
                <a:t>36</a:t>
              </a:fld>
              <a:endParaRPr lang="en-US" sz="996" dirty="0">
                <a:solidFill>
                  <a:schemeClr val="tx2"/>
                </a:solidFill>
              </a:endParaRPr>
            </a:p>
          </p:txBody>
        </p:sp>
      </p:grpSp>
      <p:sp>
        <p:nvSpPr>
          <p:cNvPr id="38" name="Pfeil nach links 8">
            <a:extLst>
              <a:ext uri="{FF2B5EF4-FFF2-40B4-BE49-F238E27FC236}">
                <a16:creationId xmlns:a16="http://schemas.microsoft.com/office/drawing/2014/main" id="{8B10F2AA-DEEC-F8BC-97E6-25894A80A845}"/>
              </a:ext>
            </a:extLst>
          </p:cNvPr>
          <p:cNvSpPr/>
          <p:nvPr/>
        </p:nvSpPr>
        <p:spPr>
          <a:xfrm>
            <a:off x="10003653" y="2738150"/>
            <a:ext cx="2405170" cy="505256"/>
          </a:xfrm>
          <a:prstGeom prst="leftArrow">
            <a:avLst/>
          </a:prstGeom>
          <a:solidFill>
            <a:srgbClr val="01D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577" tIns="54288" rIns="108577" bIns="54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dirty="0"/>
              <a:t>until 2028</a:t>
            </a:r>
          </a:p>
        </p:txBody>
      </p:sp>
      <p:sp>
        <p:nvSpPr>
          <p:cNvPr id="39" name="Pfeil nach links 9">
            <a:extLst>
              <a:ext uri="{FF2B5EF4-FFF2-40B4-BE49-F238E27FC236}">
                <a16:creationId xmlns:a16="http://schemas.microsoft.com/office/drawing/2014/main" id="{3395ABD5-4033-A861-A031-68587EC149A7}"/>
              </a:ext>
            </a:extLst>
          </p:cNvPr>
          <p:cNvSpPr/>
          <p:nvPr/>
        </p:nvSpPr>
        <p:spPr>
          <a:xfrm>
            <a:off x="10035178" y="4448201"/>
            <a:ext cx="2386960" cy="531841"/>
          </a:xfrm>
          <a:prstGeom prst="leftArrow">
            <a:avLst/>
          </a:prstGeom>
          <a:gradFill flip="none" rotWithShape="1">
            <a:gsLst>
              <a:gs pos="0">
                <a:srgbClr val="0502E2"/>
              </a:gs>
              <a:gs pos="84000">
                <a:srgbClr val="E69B03"/>
              </a:gs>
            </a:gsLst>
            <a:lin ang="2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577" tIns="54288" rIns="108577" bIns="54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991" dirty="0"/>
              <a:t>after 2028</a:t>
            </a:r>
          </a:p>
        </p:txBody>
      </p:sp>
    </p:spTree>
    <p:extLst>
      <p:ext uri="{BB962C8B-B14F-4D97-AF65-F5344CB8AC3E}">
        <p14:creationId xmlns:p14="http://schemas.microsoft.com/office/powerpoint/2010/main" val="1106038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Shape 1635"/>
          <p:cNvSpPr/>
          <p:nvPr/>
        </p:nvSpPr>
        <p:spPr>
          <a:xfrm>
            <a:off x="4320726" y="9139773"/>
            <a:ext cx="4363352" cy="32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 anchor="ctr">
            <a:spAutoFit/>
          </a:bodyPr>
          <a:lstStyle>
            <a:lvl1pPr algn="ctr" defTabSz="1300458">
              <a:defRPr sz="15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H. Stoecker FAIR Discoveries</a:t>
            </a:r>
          </a:p>
        </p:txBody>
      </p:sp>
      <p:pic>
        <p:nvPicPr>
          <p:cNvPr id="1636" name="image108.jpg"/>
          <p:cNvPicPr>
            <a:picLocks noChangeAspect="1"/>
          </p:cNvPicPr>
          <p:nvPr/>
        </p:nvPicPr>
        <p:blipFill>
          <a:blip r:embed="rId2"/>
          <a:srcRect l="3035" r="7630" b="8055"/>
          <a:stretch>
            <a:fillRect/>
          </a:stretch>
        </p:blipFill>
        <p:spPr>
          <a:xfrm>
            <a:off x="5866" y="-562453"/>
            <a:ext cx="13067574" cy="1038052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677" name="Group 1677"/>
          <p:cNvGrpSpPr/>
          <p:nvPr/>
        </p:nvGrpSpPr>
        <p:grpSpPr>
          <a:xfrm>
            <a:off x="-156831" y="8718879"/>
            <a:ext cx="13045448" cy="1075456"/>
            <a:chOff x="-1" y="-1"/>
            <a:chExt cx="13045446" cy="1075454"/>
          </a:xfrm>
        </p:grpSpPr>
        <p:grpSp>
          <p:nvGrpSpPr>
            <p:cNvPr id="1639" name="Group 1639"/>
            <p:cNvGrpSpPr/>
            <p:nvPr/>
          </p:nvGrpSpPr>
          <p:grpSpPr>
            <a:xfrm>
              <a:off x="-1" y="193209"/>
              <a:ext cx="1014000" cy="882244"/>
              <a:chOff x="0" y="0"/>
              <a:chExt cx="1013998" cy="882243"/>
            </a:xfrm>
          </p:grpSpPr>
          <p:pic>
            <p:nvPicPr>
              <p:cNvPr id="1637" name="image109.png" descr="austri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600" y="0"/>
                <a:ext cx="715717" cy="410919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38" name="Shape 1638"/>
              <p:cNvSpPr/>
              <p:nvPr/>
            </p:nvSpPr>
            <p:spPr>
              <a:xfrm>
                <a:off x="0" y="327379"/>
                <a:ext cx="1013999" cy="5548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/>
              <a:p>
                <a: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Austria Czech</a:t>
                </a:r>
                <a:endParaRPr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Hungary</a:t>
                </a:r>
              </a:p>
            </p:txBody>
          </p:sp>
        </p:grpSp>
        <p:grpSp>
          <p:nvGrpSpPr>
            <p:cNvPr id="1642" name="Group 1642"/>
            <p:cNvGrpSpPr/>
            <p:nvPr/>
          </p:nvGrpSpPr>
          <p:grpSpPr>
            <a:xfrm>
              <a:off x="4416212" y="10626"/>
              <a:ext cx="1163403" cy="741858"/>
              <a:chOff x="-1" y="-189356"/>
              <a:chExt cx="1163402" cy="741855"/>
            </a:xfrm>
          </p:grpSpPr>
          <p:pic>
            <p:nvPicPr>
              <p:cNvPr id="1640" name="image110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17" y="-189356"/>
                <a:ext cx="1100184" cy="677041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41" name="Shape 1641"/>
              <p:cNvSpPr/>
              <p:nvPr/>
            </p:nvSpPr>
            <p:spPr>
              <a:xfrm>
                <a:off x="-1" y="191911"/>
                <a:ext cx="599936" cy="360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1100"/>
                  </a:spcBef>
                  <a:defRPr sz="19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India</a:t>
                </a:r>
              </a:p>
            </p:txBody>
          </p:sp>
        </p:grpSp>
        <p:grpSp>
          <p:nvGrpSpPr>
            <p:cNvPr id="1645" name="Group 1645"/>
            <p:cNvGrpSpPr/>
            <p:nvPr/>
          </p:nvGrpSpPr>
          <p:grpSpPr>
            <a:xfrm>
              <a:off x="887305" y="79331"/>
              <a:ext cx="1008545" cy="861065"/>
              <a:chOff x="-1" y="-120652"/>
              <a:chExt cx="1008544" cy="861064"/>
            </a:xfrm>
          </p:grpSpPr>
          <p:pic>
            <p:nvPicPr>
              <p:cNvPr id="1643" name="image111.png" descr="China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" y="-120652"/>
                <a:ext cx="1008544" cy="524798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44" name="Shape 1644"/>
              <p:cNvSpPr/>
              <p:nvPr/>
            </p:nvSpPr>
            <p:spPr>
              <a:xfrm>
                <a:off x="31608" y="404144"/>
                <a:ext cx="668135" cy="3362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1000"/>
                  </a:spcBef>
                  <a:defRPr sz="1700" b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China</a:t>
                </a:r>
              </a:p>
            </p:txBody>
          </p:sp>
        </p:grpSp>
        <p:sp>
          <p:nvSpPr>
            <p:cNvPr id="1646" name="Shape 1646"/>
            <p:cNvSpPr/>
            <p:nvPr/>
          </p:nvSpPr>
          <p:spPr>
            <a:xfrm>
              <a:off x="1657209" y="265458"/>
              <a:ext cx="739449" cy="299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defTabSz="586952">
                <a:spcBef>
                  <a:spcPts val="900"/>
                </a:spcBef>
                <a:defRPr sz="15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lang="de-DE" dirty="0" err="1"/>
                <a:t>Finland</a:t>
              </a:r>
              <a:endParaRPr lang="de-DE" dirty="0"/>
            </a:p>
          </p:txBody>
        </p:sp>
        <p:grpSp>
          <p:nvGrpSpPr>
            <p:cNvPr id="1649" name="Group 1649"/>
            <p:cNvGrpSpPr/>
            <p:nvPr/>
          </p:nvGrpSpPr>
          <p:grpSpPr>
            <a:xfrm>
              <a:off x="2497101" y="193209"/>
              <a:ext cx="797000" cy="410921"/>
              <a:chOff x="-1" y="0"/>
              <a:chExt cx="796999" cy="410920"/>
            </a:xfrm>
          </p:grpSpPr>
          <p:pic>
            <p:nvPicPr>
              <p:cNvPr id="1647" name="image112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280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48" name="Shape 1648"/>
              <p:cNvSpPr/>
              <p:nvPr/>
            </p:nvSpPr>
            <p:spPr>
              <a:xfrm>
                <a:off x="-1" y="72249"/>
                <a:ext cx="675359" cy="2992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France</a:t>
                </a:r>
              </a:p>
            </p:txBody>
          </p:sp>
        </p:grpSp>
        <p:grpSp>
          <p:nvGrpSpPr>
            <p:cNvPr id="1652" name="Group 1652"/>
            <p:cNvGrpSpPr/>
            <p:nvPr/>
          </p:nvGrpSpPr>
          <p:grpSpPr>
            <a:xfrm>
              <a:off x="3248941" y="36532"/>
              <a:ext cx="1128597" cy="613970"/>
              <a:chOff x="-1" y="-156677"/>
              <a:chExt cx="1128594" cy="613969"/>
            </a:xfrm>
          </p:grpSpPr>
          <p:pic>
            <p:nvPicPr>
              <p:cNvPr id="1650" name="image113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982" y="-156677"/>
                <a:ext cx="988611" cy="567599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51" name="Shape 1651"/>
              <p:cNvSpPr/>
              <p:nvPr/>
            </p:nvSpPr>
            <p:spPr>
              <a:xfrm>
                <a:off x="-1" y="158045"/>
                <a:ext cx="876557" cy="299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Germany</a:t>
                </a:r>
              </a:p>
            </p:txBody>
          </p:sp>
        </p:grpSp>
        <p:grpSp>
          <p:nvGrpSpPr>
            <p:cNvPr id="1655" name="Group 1655"/>
            <p:cNvGrpSpPr/>
            <p:nvPr/>
          </p:nvGrpSpPr>
          <p:grpSpPr>
            <a:xfrm>
              <a:off x="12331984" y="193209"/>
              <a:ext cx="713461" cy="686383"/>
              <a:chOff x="0" y="0"/>
              <a:chExt cx="713460" cy="686382"/>
            </a:xfrm>
          </p:grpSpPr>
          <p:pic>
            <p:nvPicPr>
              <p:cNvPr id="1653" name="image114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713461" cy="410920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54" name="Shape 1654"/>
              <p:cNvSpPr/>
              <p:nvPr/>
            </p:nvSpPr>
            <p:spPr>
              <a:xfrm>
                <a:off x="108373" y="410918"/>
                <a:ext cx="324256" cy="2754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UK</a:t>
                </a:r>
              </a:p>
            </p:txBody>
          </p:sp>
        </p:grpSp>
        <p:grpSp>
          <p:nvGrpSpPr>
            <p:cNvPr id="1658" name="Group 1658"/>
            <p:cNvGrpSpPr/>
            <p:nvPr/>
          </p:nvGrpSpPr>
          <p:grpSpPr>
            <a:xfrm>
              <a:off x="5847645" y="193209"/>
              <a:ext cx="715718" cy="410921"/>
              <a:chOff x="0" y="0"/>
              <a:chExt cx="715717" cy="410920"/>
            </a:xfrm>
          </p:grpSpPr>
          <p:pic>
            <p:nvPicPr>
              <p:cNvPr id="1656" name="image115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-1"/>
                <a:ext cx="715718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57" name="Shape 1657"/>
              <p:cNvSpPr/>
              <p:nvPr/>
            </p:nvSpPr>
            <p:spPr>
              <a:xfrm>
                <a:off x="76764" y="130951"/>
                <a:ext cx="383415" cy="2754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Italy</a:t>
                </a:r>
              </a:p>
            </p:txBody>
          </p:sp>
        </p:grpSp>
        <p:grpSp>
          <p:nvGrpSpPr>
            <p:cNvPr id="1661" name="Group 1661"/>
            <p:cNvGrpSpPr/>
            <p:nvPr/>
          </p:nvGrpSpPr>
          <p:grpSpPr>
            <a:xfrm>
              <a:off x="6683023" y="136765"/>
              <a:ext cx="715718" cy="467365"/>
              <a:chOff x="0" y="0"/>
              <a:chExt cx="715717" cy="467364"/>
            </a:xfrm>
          </p:grpSpPr>
          <p:pic>
            <p:nvPicPr>
              <p:cNvPr id="1659" name="image116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56444"/>
                <a:ext cx="715718" cy="410921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0" name="Shape 1660"/>
              <p:cNvSpPr/>
              <p:nvPr/>
            </p:nvSpPr>
            <p:spPr>
              <a:xfrm>
                <a:off x="2256" y="-1"/>
                <a:ext cx="675826" cy="299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Poland</a:t>
                </a:r>
              </a:p>
            </p:txBody>
          </p:sp>
        </p:grpSp>
        <p:grpSp>
          <p:nvGrpSpPr>
            <p:cNvPr id="1664" name="Group 1664"/>
            <p:cNvGrpSpPr/>
            <p:nvPr/>
          </p:nvGrpSpPr>
          <p:grpSpPr>
            <a:xfrm>
              <a:off x="8064782" y="73546"/>
              <a:ext cx="830867" cy="530584"/>
              <a:chOff x="0" y="0"/>
              <a:chExt cx="830865" cy="530583"/>
            </a:xfrm>
          </p:grpSpPr>
          <p:pic>
            <p:nvPicPr>
              <p:cNvPr id="1662" name="image117.png" descr="800px-Flag_of_Slovenia_sv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146" y="119662"/>
                <a:ext cx="715720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3" name="Shape 1663"/>
              <p:cNvSpPr/>
              <p:nvPr/>
            </p:nvSpPr>
            <p:spPr>
              <a:xfrm>
                <a:off x="0" y="-1"/>
                <a:ext cx="792190" cy="299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Slovenia</a:t>
                </a:r>
              </a:p>
            </p:txBody>
          </p:sp>
        </p:grpSp>
        <p:grpSp>
          <p:nvGrpSpPr>
            <p:cNvPr id="1667" name="Group 1667"/>
            <p:cNvGrpSpPr/>
            <p:nvPr/>
          </p:nvGrpSpPr>
          <p:grpSpPr>
            <a:xfrm>
              <a:off x="9037886" y="193209"/>
              <a:ext cx="715719" cy="410921"/>
              <a:chOff x="0" y="0"/>
              <a:chExt cx="715718" cy="410920"/>
            </a:xfrm>
          </p:grpSpPr>
          <p:pic>
            <p:nvPicPr>
              <p:cNvPr id="1665" name="image118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6" name="Shape 1666"/>
              <p:cNvSpPr/>
              <p:nvPr/>
            </p:nvSpPr>
            <p:spPr>
              <a:xfrm>
                <a:off x="20320" y="72249"/>
                <a:ext cx="489380" cy="2754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700"/>
                  </a:spcBef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Spain </a:t>
                </a:r>
              </a:p>
            </p:txBody>
          </p:sp>
        </p:grpSp>
        <p:grpSp>
          <p:nvGrpSpPr>
            <p:cNvPr id="1670" name="Group 1670"/>
            <p:cNvGrpSpPr/>
            <p:nvPr/>
          </p:nvGrpSpPr>
          <p:grpSpPr>
            <a:xfrm>
              <a:off x="9710704" y="193209"/>
              <a:ext cx="846670" cy="410921"/>
              <a:chOff x="0" y="0"/>
              <a:chExt cx="846669" cy="410920"/>
            </a:xfrm>
          </p:grpSpPr>
          <p:pic>
            <p:nvPicPr>
              <p:cNvPr id="1668" name="image119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0951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69" name="Shape 1669"/>
              <p:cNvSpPr/>
              <p:nvPr/>
            </p:nvSpPr>
            <p:spPr>
              <a:xfrm>
                <a:off x="-1" y="6773"/>
                <a:ext cx="811929" cy="336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1000"/>
                  </a:spcBef>
                  <a:defRPr sz="17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Sweden</a:t>
                </a:r>
              </a:p>
            </p:txBody>
          </p:sp>
        </p:grpSp>
        <p:grpSp>
          <p:nvGrpSpPr>
            <p:cNvPr id="1673" name="Group 1673"/>
            <p:cNvGrpSpPr/>
            <p:nvPr/>
          </p:nvGrpSpPr>
          <p:grpSpPr>
            <a:xfrm>
              <a:off x="10543823" y="193209"/>
              <a:ext cx="845024" cy="410921"/>
              <a:chOff x="0" y="0"/>
              <a:chExt cx="845023" cy="410920"/>
            </a:xfrm>
          </p:grpSpPr>
          <p:pic>
            <p:nvPicPr>
              <p:cNvPr id="1671" name="image257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0631" y="-1"/>
                <a:ext cx="715719" cy="410922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72" name="Shape 1672"/>
              <p:cNvSpPr/>
              <p:nvPr/>
            </p:nvSpPr>
            <p:spPr>
              <a:xfrm>
                <a:off x="-1" y="6773"/>
                <a:ext cx="845025" cy="2992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 numCol="1" anchor="t">
                <a:spAutoFit/>
              </a:bodyPr>
              <a:lstStyle>
                <a:lvl1pPr defTabSz="586952">
                  <a:spcBef>
                    <a:spcPts val="900"/>
                  </a:spcBef>
                  <a:defRPr sz="15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Romania</a:t>
                </a:r>
              </a:p>
            </p:txBody>
          </p:sp>
        </p:grpSp>
        <p:grpSp>
          <p:nvGrpSpPr>
            <p:cNvPr id="1676" name="Group 1676"/>
            <p:cNvGrpSpPr/>
            <p:nvPr/>
          </p:nvGrpSpPr>
          <p:grpSpPr>
            <a:xfrm>
              <a:off x="11354954" y="-1"/>
              <a:ext cx="1171665" cy="779689"/>
              <a:chOff x="0" y="0"/>
              <a:chExt cx="1171664" cy="779687"/>
            </a:xfrm>
          </p:grpSpPr>
          <p:pic>
            <p:nvPicPr>
              <p:cNvPr id="1674" name="image120.png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3072" y="120612"/>
                <a:ext cx="609525" cy="562146"/>
              </a:xfrm>
              <a:prstGeom prst="rect">
                <a:avLst/>
              </a:prstGeom>
              <a:ln w="9525" cap="flat">
                <a:solidFill>
                  <a:srgbClr val="000000"/>
                </a:solidFill>
                <a:prstDash val="sysDot"/>
                <a:miter lim="800000"/>
              </a:ln>
              <a:effectLst/>
            </p:spPr>
          </p:pic>
          <p:sp>
            <p:nvSpPr>
              <p:cNvPr id="1675" name="Shape 1675"/>
              <p:cNvSpPr/>
              <p:nvPr/>
            </p:nvSpPr>
            <p:spPr>
              <a:xfrm>
                <a:off x="0" y="0"/>
                <a:ext cx="1171665" cy="7796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defTabSz="586952">
                  <a:spcBef>
                    <a:spcPts val="1100"/>
                  </a:spcBef>
                  <a:defRPr sz="1900" b="1">
                    <a:solidFill>
                      <a:srgbClr val="0000CC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  Russia</a:t>
                </a:r>
                <a:endParaRPr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defTabSz="586952">
                  <a:spcBef>
                    <a:spcPts val="1100"/>
                  </a:spcBef>
                  <a:defRPr sz="1900" b="1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Rosatom</a:t>
                </a:r>
              </a:p>
            </p:txBody>
          </p:sp>
        </p:grpSp>
      </p:grpSp>
      <p:grpSp>
        <p:nvGrpSpPr>
          <p:cNvPr id="1680" name="Group 1680"/>
          <p:cNvGrpSpPr/>
          <p:nvPr/>
        </p:nvGrpSpPr>
        <p:grpSpPr>
          <a:xfrm>
            <a:off x="-3" y="5879253"/>
            <a:ext cx="1381765" cy="2889959"/>
            <a:chOff x="-1" y="0"/>
            <a:chExt cx="1381763" cy="2889957"/>
          </a:xfrm>
        </p:grpSpPr>
        <p:sp>
          <p:nvSpPr>
            <p:cNvPr id="1678" name="Shape 1678"/>
            <p:cNvSpPr/>
            <p:nvPr/>
          </p:nvSpPr>
          <p:spPr>
            <a:xfrm>
              <a:off x="-1" y="0"/>
              <a:ext cx="1381764" cy="2889958"/>
            </a:xfrm>
            <a:prstGeom prst="rect">
              <a:avLst/>
            </a:prstGeom>
            <a:solidFill>
              <a:srgbClr val="CCECFF">
                <a:alpha val="2509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679" name="Shape 1679"/>
            <p:cNvSpPr/>
            <p:nvPr/>
          </p:nvSpPr>
          <p:spPr>
            <a:xfrm>
              <a:off x="-1" y="-1"/>
              <a:ext cx="1078020" cy="20893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65016" tIns="65016" rIns="65016" bIns="65016" numCol="1" anchor="t">
              <a:spAutoFit/>
            </a:bodyPr>
            <a:lstStyle/>
            <a:p>
              <a:pPr defTabSz="1300458">
                <a:spcBef>
                  <a:spcPts val="10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Observers</a:t>
              </a: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  <a:p>
              <a:pPr defTabSz="1300458">
                <a:spcBef>
                  <a:spcPts val="700"/>
                </a:spcBef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685" name="Group 1685"/>
          <p:cNvGrpSpPr/>
          <p:nvPr/>
        </p:nvGrpSpPr>
        <p:grpSpPr>
          <a:xfrm>
            <a:off x="255131" y="6375964"/>
            <a:ext cx="679595" cy="2149408"/>
            <a:chOff x="0" y="-1"/>
            <a:chExt cx="679593" cy="2149407"/>
          </a:xfrm>
        </p:grpSpPr>
        <p:pic>
          <p:nvPicPr>
            <p:cNvPr id="1681" name="image121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" y="1731098"/>
              <a:ext cx="679595" cy="418309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pic>
          <p:nvPicPr>
            <p:cNvPr id="1682" name="image122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1" y="576156"/>
              <a:ext cx="679595" cy="418307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pic>
          <p:nvPicPr>
            <p:cNvPr id="1683" name="image123.png" descr="Europe_800px-Fla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1" y="-2"/>
              <a:ext cx="679595" cy="418309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pic>
          <p:nvPicPr>
            <p:cNvPr id="1684" name="image124.png" descr="Saudi_Arabia_svg_750x500Px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" y="1154942"/>
              <a:ext cx="679595" cy="415677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</p:grpSp>
      <p:sp>
        <p:nvSpPr>
          <p:cNvPr id="1686" name="Shape 1686"/>
          <p:cNvSpPr/>
          <p:nvPr/>
        </p:nvSpPr>
        <p:spPr>
          <a:xfrm>
            <a:off x="9085302" y="4860997"/>
            <a:ext cx="4585547" cy="594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16" tIns="65016" rIns="65016" bIns="65016">
            <a:spAutoFit/>
          </a:bodyPr>
          <a:lstStyle>
            <a:lvl1pPr algn="ctr" defTabSz="1300458">
              <a:spcBef>
                <a:spcPts val="2000"/>
              </a:spcBef>
              <a:defRPr sz="3400">
                <a:solidFill>
                  <a:srgbClr val="32323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    </a:t>
            </a:r>
          </a:p>
        </p:txBody>
      </p:sp>
      <p:pic>
        <p:nvPicPr>
          <p:cNvPr id="1687" name="image125.png" descr="FAIR_V1"/>
          <p:cNvPicPr>
            <a:picLocks noChangeAspect="1"/>
          </p:cNvPicPr>
          <p:nvPr/>
        </p:nvPicPr>
        <p:blipFill>
          <a:blip r:embed="rId20"/>
          <a:srcRect l="9483" t="9261" r="17240"/>
          <a:stretch>
            <a:fillRect/>
          </a:stretch>
        </p:blipFill>
        <p:spPr>
          <a:xfrm>
            <a:off x="10286849" y="6847817"/>
            <a:ext cx="2766849" cy="1920215"/>
          </a:xfrm>
          <a:prstGeom prst="rect">
            <a:avLst/>
          </a:prstGeom>
          <a:ln w="88900">
            <a:miter lim="400000"/>
          </a:ln>
        </p:spPr>
      </p:pic>
      <p:pic>
        <p:nvPicPr>
          <p:cNvPr id="1688" name="image107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9572" y="5796249"/>
            <a:ext cx="3016165" cy="1485058"/>
          </a:xfrm>
          <a:prstGeom prst="rect">
            <a:avLst/>
          </a:prstGeom>
          <a:ln w="88900">
            <a:miter lim="400000"/>
          </a:ln>
        </p:spPr>
      </p:pic>
      <p:sp>
        <p:nvSpPr>
          <p:cNvPr id="1689" name="Shape 1689"/>
          <p:cNvSpPr/>
          <p:nvPr/>
        </p:nvSpPr>
        <p:spPr>
          <a:xfrm>
            <a:off x="-910730" y="-137511"/>
            <a:ext cx="15011399" cy="2593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16" tIns="65016" rIns="65016" bIns="65016">
            <a:spAutoFit/>
          </a:bodyPr>
          <a:lstStyle/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93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3200" dirty="0">
                <a:solidFill>
                  <a:srgbClr val="FFFB00"/>
                </a:solidFill>
              </a:rPr>
              <a:t>Death-Star- Machines</a:t>
            </a:r>
            <a:r>
              <a:rPr lang="de-DE" sz="3200" dirty="0">
                <a:solidFill>
                  <a:srgbClr val="FFFB00"/>
                </a:solidFill>
              </a:rPr>
              <a:t>:</a:t>
            </a:r>
            <a:r>
              <a:rPr sz="3200" dirty="0">
                <a:solidFill>
                  <a:srgbClr val="FFFB00"/>
                </a:solidFill>
              </a:rPr>
              <a:t> </a:t>
            </a:r>
            <a:r>
              <a:rPr lang="de-DE" sz="3200" dirty="0">
                <a:solidFill>
                  <a:srgbClr val="FFFB00"/>
                </a:solidFill>
              </a:rPr>
              <a:t>GSI-</a:t>
            </a:r>
            <a:r>
              <a:rPr sz="3200" dirty="0">
                <a:solidFill>
                  <a:srgbClr val="FFFB00"/>
                </a:solidFill>
              </a:rPr>
              <a:t>FAIR</a:t>
            </a:r>
            <a:r>
              <a:rPr lang="de-DE" sz="3200" dirty="0">
                <a:solidFill>
                  <a:srgbClr val="FFFB00"/>
                </a:solidFill>
              </a:rPr>
              <a:t>-</a:t>
            </a:r>
            <a:r>
              <a:rPr sz="3200" dirty="0">
                <a:solidFill>
                  <a:srgbClr val="FFFFFF"/>
                </a:solidFill>
              </a:rPr>
              <a:t>HIAF</a:t>
            </a:r>
            <a:r>
              <a:rPr lang="de-DE" sz="3200" dirty="0">
                <a:solidFill>
                  <a:srgbClr val="FFFFFF"/>
                </a:solidFill>
              </a:rPr>
              <a:t>-</a:t>
            </a:r>
            <a:r>
              <a:rPr sz="3200" dirty="0">
                <a:solidFill>
                  <a:srgbClr val="FFFB00"/>
                </a:solidFill>
              </a:rPr>
              <a:t>NICA</a:t>
            </a:r>
            <a:r>
              <a:rPr lang="de-DE" sz="3200" dirty="0">
                <a:solidFill>
                  <a:srgbClr val="FFFB00"/>
                </a:solidFill>
              </a:rPr>
              <a:t>-</a:t>
            </a:r>
            <a:r>
              <a:rPr sz="3200" dirty="0">
                <a:solidFill>
                  <a:srgbClr val="FFFB00"/>
                </a:solidFill>
              </a:rPr>
              <a:t>STAR</a:t>
            </a:r>
            <a:endParaRPr lang="de-DE" sz="3200" dirty="0">
              <a:solidFill>
                <a:srgbClr val="FFFB00"/>
              </a:solidFill>
            </a:endParaRPr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93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de-DE" sz="3200" dirty="0">
                <a:latin typeface="Helvetica"/>
                <a:ea typeface="Helvetica"/>
                <a:cs typeface="Helvetica"/>
                <a:sym typeface="Helvetica"/>
              </a:rPr>
              <a:t>                                         </a:t>
            </a:r>
            <a:r>
              <a:rPr lang="de-DE" sz="3200" dirty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rPr>
              <a:t>Germany EU China Russia USA</a:t>
            </a:r>
            <a:endParaRPr sz="3200" dirty="0">
              <a:solidFill>
                <a:srgbClr val="FF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3200" dirty="0" err="1"/>
              <a:t>NeutronStar</a:t>
            </a:r>
            <a:r>
              <a:rPr lang="de-DE" sz="3200" dirty="0"/>
              <a:t>s</a:t>
            </a:r>
            <a:r>
              <a:rPr sz="3200" dirty="0"/>
              <a:t> ma</a:t>
            </a:r>
            <a:r>
              <a:rPr lang="de-DE" sz="3200" dirty="0"/>
              <a:t>de</a:t>
            </a:r>
            <a:r>
              <a:rPr sz="3200" dirty="0"/>
              <a:t> in Heavy Ion Collisions</a:t>
            </a:r>
            <a:r>
              <a:rPr lang="de-DE" sz="3200" dirty="0"/>
              <a:t> ?</a:t>
            </a:r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 sz="3200" dirty="0"/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de-DE" sz="3200" dirty="0">
                <a:solidFill>
                  <a:srgbClr val="FFFB00"/>
                </a:solidFill>
              </a:rPr>
              <a:t>Strange </a:t>
            </a:r>
            <a:r>
              <a:rPr sz="3200" dirty="0">
                <a:solidFill>
                  <a:srgbClr val="FFFB00"/>
                </a:solidFill>
              </a:rPr>
              <a:t>Charm and Beauty</a:t>
            </a:r>
            <a:r>
              <a:rPr lang="de-DE" sz="3200" dirty="0">
                <a:solidFill>
                  <a:srgbClr val="FFFB00"/>
                </a:solidFill>
              </a:rPr>
              <a:t> </a:t>
            </a:r>
            <a:r>
              <a:rPr lang="de-DE" sz="3200" dirty="0" err="1">
                <a:solidFill>
                  <a:srgbClr val="FFFB00"/>
                </a:solidFill>
              </a:rPr>
              <a:t>of</a:t>
            </a:r>
            <a:r>
              <a:rPr sz="3200" dirty="0">
                <a:solidFill>
                  <a:srgbClr val="FFFB00"/>
                </a:solidFill>
              </a:rPr>
              <a:t> </a:t>
            </a:r>
            <a:r>
              <a:rPr sz="3200" dirty="0">
                <a:solidFill>
                  <a:srgbClr val="FFFF00"/>
                </a:solidFill>
              </a:rPr>
              <a:t>International Collaboration   </a:t>
            </a:r>
          </a:p>
        </p:txBody>
      </p:sp>
      <p:sp>
        <p:nvSpPr>
          <p:cNvPr id="1690" name="Shape 1690"/>
          <p:cNvSpPr>
            <a:spLocks noGrp="1"/>
          </p:cNvSpPr>
          <p:nvPr>
            <p:ph type="sldNum" sz="quarter" idx="2"/>
          </p:nvPr>
        </p:nvSpPr>
        <p:spPr>
          <a:xfrm>
            <a:off x="12353651" y="9139773"/>
            <a:ext cx="346349" cy="32003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/>
          <a:lstStyle>
            <a:lvl1pPr defTabSz="1300458"/>
          </a:lstStyle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1691" name="Shape 1691"/>
          <p:cNvSpPr/>
          <p:nvPr/>
        </p:nvSpPr>
        <p:spPr>
          <a:xfrm>
            <a:off x="1397000" y="9342973"/>
            <a:ext cx="3034454" cy="32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 anchor="ctr">
            <a:spAutoFit/>
          </a:bodyPr>
          <a:lstStyle>
            <a:lvl1pPr defTabSz="1300458">
              <a:defRPr sz="15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11.11. 2019</a:t>
            </a:r>
          </a:p>
        </p:txBody>
      </p:sp>
    </p:spTree>
    <p:extLst>
      <p:ext uri="{BB962C8B-B14F-4D97-AF65-F5344CB8AC3E}">
        <p14:creationId xmlns:p14="http://schemas.microsoft.com/office/powerpoint/2010/main" val="292757013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7" grpId="0" animBg="1" advAuto="0"/>
      <p:bldP spid="1688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Shape 21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2" name="media3">
            <a:hlinkClick r:id="" action="ppaction://media"/>
            <a:extLst>
              <a:ext uri="{FF2B5EF4-FFF2-40B4-BE49-F238E27FC236}">
                <a16:creationId xmlns:a16="http://schemas.microsoft.com/office/drawing/2014/main" id="{04A3938A-7D3D-487C-9BBF-9F829D8683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Shape 16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4" name="Shape 16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5" name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" y="664409"/>
            <a:ext cx="12990158" cy="8654693"/>
          </a:xfrm>
          <a:prstGeom prst="rect">
            <a:avLst/>
          </a:prstGeom>
          <a:ln w="88900">
            <a:miter lim="400000"/>
          </a:ln>
        </p:spPr>
      </p:pic>
      <p:sp>
        <p:nvSpPr>
          <p:cNvPr id="6" name="Shape 1689">
            <a:extLst>
              <a:ext uri="{FF2B5EF4-FFF2-40B4-BE49-F238E27FC236}">
                <a16:creationId xmlns:a16="http://schemas.microsoft.com/office/drawing/2014/main" id="{51281746-4887-4BEB-9BA5-1101EF7A4BBC}"/>
              </a:ext>
            </a:extLst>
          </p:cNvPr>
          <p:cNvSpPr/>
          <p:nvPr/>
        </p:nvSpPr>
        <p:spPr>
          <a:xfrm>
            <a:off x="85607" y="7959271"/>
            <a:ext cx="13004804" cy="1208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16" tIns="65016" rIns="65016" bIns="65016">
            <a:spAutoFit/>
          </a:bodyPr>
          <a:lstStyle/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93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3600" dirty="0">
                <a:solidFill>
                  <a:srgbClr val="FFFB00"/>
                </a:solidFill>
              </a:rPr>
              <a:t>Death-Star- Machines</a:t>
            </a:r>
            <a:r>
              <a:rPr dirty="0"/>
              <a:t> </a:t>
            </a:r>
            <a:r>
              <a:rPr dirty="0">
                <a:solidFill>
                  <a:srgbClr val="FFFB00"/>
                </a:solidFill>
              </a:rPr>
              <a:t>- FAIR</a:t>
            </a:r>
            <a:r>
              <a:rPr dirty="0">
                <a:solidFill>
                  <a:srgbClr val="FFFFFF"/>
                </a:solidFill>
              </a:rPr>
              <a:t> HIAF </a:t>
            </a:r>
            <a:r>
              <a:rPr dirty="0">
                <a:solidFill>
                  <a:srgbClr val="FFFB00"/>
                </a:solidFill>
              </a:rPr>
              <a:t>NICA STAR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algn="ctr" defTabSz="1300458">
              <a:tabLst>
                <a:tab pos="635000" algn="l"/>
                <a:tab pos="1270000" algn="l"/>
                <a:tab pos="1905000" algn="l"/>
                <a:tab pos="2552700" algn="l"/>
                <a:tab pos="3187700" algn="l"/>
                <a:tab pos="3822700" algn="l"/>
                <a:tab pos="4457700" algn="l"/>
                <a:tab pos="5105400" algn="l"/>
                <a:tab pos="5740400" algn="l"/>
                <a:tab pos="6375400" algn="l"/>
                <a:tab pos="7023100" algn="l"/>
                <a:tab pos="7658100" algn="l"/>
                <a:tab pos="8293100" algn="l"/>
                <a:tab pos="8940800" algn="l"/>
                <a:tab pos="9575800" algn="l"/>
                <a:tab pos="10210800" algn="l"/>
                <a:tab pos="10858500" algn="l"/>
                <a:tab pos="11493500" algn="l"/>
                <a:tab pos="12128500" algn="l"/>
                <a:tab pos="12763500" algn="l"/>
              </a:tabLst>
              <a:defRPr sz="34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NeutronStar</a:t>
            </a:r>
            <a:r>
              <a:rPr dirty="0"/>
              <a:t> matter in the Lab - Heavy Ion Collision</a:t>
            </a:r>
            <a:r>
              <a:rPr lang="de-DE" dirty="0"/>
              <a:t>s</a:t>
            </a:r>
            <a:r>
              <a:rPr dirty="0">
                <a:solidFill>
                  <a:srgbClr val="FFFF0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557696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Shape 1356"/>
          <p:cNvSpPr/>
          <p:nvPr/>
        </p:nvSpPr>
        <p:spPr>
          <a:xfrm>
            <a:off x="-58201" y="47725"/>
            <a:ext cx="969624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R="57797" indent="57797" algn="ctr" defTabSz="1295400">
              <a:defRPr sz="4400">
                <a:solidFill>
                  <a:srgbClr val="FF26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D84C79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4800" b="1" dirty="0"/>
              <a:t>Matter, Gravity</a:t>
            </a:r>
            <a:r>
              <a:rPr lang="de-DE" sz="4800" b="1" dirty="0"/>
              <a:t>,</a:t>
            </a:r>
            <a:r>
              <a:rPr sz="4800" b="1" dirty="0"/>
              <a:t> Neutron Stars</a:t>
            </a:r>
            <a:r>
              <a:rPr lang="de-DE" sz="4800" b="1" dirty="0"/>
              <a:t> and BHs</a:t>
            </a:r>
            <a:endParaRPr sz="4800" b="1" dirty="0"/>
          </a:p>
        </p:txBody>
      </p:sp>
      <p:grpSp>
        <p:nvGrpSpPr>
          <p:cNvPr id="1359" name="Group 1359"/>
          <p:cNvGrpSpPr/>
          <p:nvPr/>
        </p:nvGrpSpPr>
        <p:grpSpPr>
          <a:xfrm>
            <a:off x="16934" y="-4236"/>
            <a:ext cx="13000603" cy="3721109"/>
            <a:chOff x="-1" y="-1"/>
            <a:chExt cx="13000601" cy="3721107"/>
          </a:xfrm>
        </p:grpSpPr>
        <p:pic>
          <p:nvPicPr>
            <p:cNvPr id="1357" name="image1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9697" y="-1"/>
              <a:ext cx="3390903" cy="3721107"/>
            </a:xfrm>
            <a:prstGeom prst="rect">
              <a:avLst/>
            </a:prstGeom>
            <a:ln w="88900" cap="flat">
              <a:noFill/>
              <a:miter lim="400000"/>
            </a:ln>
            <a:effectLst>
              <a:outerShdw blurRad="127000" dist="76200" dir="2700000" rotWithShape="0">
                <a:srgbClr val="000000"/>
              </a:outerShdw>
            </a:effectLst>
          </p:spPr>
        </p:pic>
        <p:sp>
          <p:nvSpPr>
            <p:cNvPr id="1358" name="Shape 1358"/>
            <p:cNvSpPr/>
            <p:nvPr/>
          </p:nvSpPr>
          <p:spPr>
            <a:xfrm>
              <a:off x="-1" y="893216"/>
              <a:ext cx="960969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R="57734" defTabSz="1293992">
                <a:spcBef>
                  <a:spcPts val="500"/>
                </a:spcBef>
                <a:defRPr sz="3600">
                  <a:solidFill>
                    <a:srgbClr val="0329D6"/>
                  </a:solidFill>
                  <a:uFill>
                    <a:solidFill>
                      <a:srgbClr val="0329D6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dirty="0"/>
            </a:p>
          </p:txBody>
        </p:sp>
      </p:grpSp>
      <p:sp>
        <p:nvSpPr>
          <p:cNvPr id="1360" name="Shape 1360"/>
          <p:cNvSpPr/>
          <p:nvPr/>
        </p:nvSpPr>
        <p:spPr>
          <a:xfrm>
            <a:off x="-38133" y="1322084"/>
            <a:ext cx="13042933" cy="8212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1915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</a:t>
            </a:r>
            <a:r>
              <a:rPr sz="36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A. Einstein</a:t>
            </a:r>
            <a:r>
              <a:rPr sz="32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,</a:t>
            </a:r>
            <a:r>
              <a:rPr dirty="0"/>
              <a:t> born in Ulm, published G</a:t>
            </a:r>
            <a:r>
              <a:rPr lang="de-DE" dirty="0"/>
              <a:t>en.</a:t>
            </a:r>
            <a:r>
              <a:rPr dirty="0"/>
              <a:t>R</a:t>
            </a:r>
            <a:r>
              <a:rPr lang="de-DE" dirty="0" err="1"/>
              <a:t>elativ</a:t>
            </a:r>
            <a:r>
              <a:rPr lang="de-DE" dirty="0"/>
              <a:t>.</a:t>
            </a:r>
            <a:r>
              <a:rPr dirty="0"/>
              <a:t>: </a:t>
            </a:r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Gravity governs the motion of masses and light </a:t>
            </a:r>
            <a:endParaRPr lang="de-DE" dirty="0"/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by </a:t>
            </a:r>
            <a:r>
              <a:rPr b="1" dirty="0">
                <a:solidFill>
                  <a:srgbClr val="FF0000"/>
                </a:solidFill>
              </a:rPr>
              <a:t>curving</a:t>
            </a:r>
            <a:r>
              <a:rPr dirty="0"/>
              <a:t> spacetime. </a:t>
            </a:r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de-DE" dirty="0"/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1915 </a:t>
            </a:r>
            <a:r>
              <a:rPr sz="4000" b="1" dirty="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rPr>
              <a:t>Karl Schwarz</a:t>
            </a:r>
            <a:r>
              <a:rPr lang="de-DE" sz="4000" b="1" dirty="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rPr>
              <a:t>S</a:t>
            </a:r>
            <a:r>
              <a:rPr sz="4000" b="1" dirty="0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rPr>
              <a:t>child</a:t>
            </a:r>
            <a:r>
              <a:rPr dirty="0"/>
              <a:t>, born</a:t>
            </a:r>
            <a:r>
              <a:rPr lang="de-DE" dirty="0"/>
              <a:t> </a:t>
            </a:r>
            <a:r>
              <a:rPr dirty="0"/>
              <a:t>1873 in </a:t>
            </a:r>
            <a:r>
              <a:rPr sz="4000" b="1" dirty="0"/>
              <a:t>Frankfurt</a:t>
            </a:r>
            <a:r>
              <a:rPr dirty="0"/>
              <a:t>, </a:t>
            </a:r>
            <a:endParaRPr lang="de-DE" dirty="0"/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de-DE" dirty="0"/>
              <a:t> </a:t>
            </a:r>
            <a:r>
              <a:rPr lang="de-DE" dirty="0" err="1"/>
              <a:t>solved</a:t>
            </a:r>
            <a:r>
              <a:rPr dirty="0"/>
              <a:t> G</a:t>
            </a:r>
            <a:r>
              <a:rPr lang="de-DE" dirty="0" err="1"/>
              <a:t>eneral</a:t>
            </a:r>
            <a:r>
              <a:rPr lang="de-DE" dirty="0"/>
              <a:t> </a:t>
            </a:r>
            <a:r>
              <a:rPr dirty="0"/>
              <a:t>R</a:t>
            </a:r>
            <a:r>
              <a:rPr lang="de-DE" dirty="0" err="1"/>
              <a:t>elativity</a:t>
            </a:r>
            <a:r>
              <a:rPr lang="de-DE" b="1" i="1" dirty="0"/>
              <a:t>: </a:t>
            </a:r>
            <a:r>
              <a:rPr lang="de-DE" sz="4000" b="1" i="1" dirty="0">
                <a:solidFill>
                  <a:srgbClr val="FF0000"/>
                </a:solidFill>
              </a:rPr>
              <a:t>Black Holes - </a:t>
            </a:r>
            <a:r>
              <a:rPr lang="de-DE" sz="4000" b="1" i="1" dirty="0" err="1">
                <a:solidFill>
                  <a:srgbClr val="FF0000"/>
                </a:solidFill>
              </a:rPr>
              <a:t>static</a:t>
            </a:r>
            <a:r>
              <a:rPr lang="de-DE" b="1" dirty="0"/>
              <a:t> </a:t>
            </a:r>
            <a:r>
              <a:rPr lang="de-DE" b="1" dirty="0" err="1"/>
              <a:t>piont</a:t>
            </a:r>
            <a:r>
              <a:rPr lang="de-DE" b="1" dirty="0"/>
              <a:t> </a:t>
            </a:r>
            <a:r>
              <a:rPr lang="de-DE" b="1" dirty="0" err="1"/>
              <a:t>sources</a:t>
            </a:r>
            <a:r>
              <a:rPr lang="de-DE" b="1" dirty="0"/>
              <a:t> …</a:t>
            </a:r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en-US" dirty="0"/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en-US" dirty="0"/>
              <a:t>1916 </a:t>
            </a:r>
            <a:r>
              <a:rPr lang="en-US" sz="4000" b="1" dirty="0"/>
              <a:t>Karl</a:t>
            </a:r>
            <a:r>
              <a:rPr lang="en-US" dirty="0"/>
              <a:t>’s last article: a “</a:t>
            </a:r>
            <a:r>
              <a:rPr lang="en-US" sz="4000" b="1" i="1" dirty="0">
                <a:solidFill>
                  <a:srgbClr val="FF0000"/>
                </a:solidFill>
              </a:rPr>
              <a:t>Neutron Star</a:t>
            </a:r>
            <a:r>
              <a:rPr lang="en-US" dirty="0"/>
              <a:t>” - solution of GR:   NS !!</a:t>
            </a:r>
            <a:endParaRPr lang="de-DE" dirty="0"/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de-DE" dirty="0"/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lang="de-DE" b="1" dirty="0" err="1"/>
              <a:t>SchwarzSchild</a:t>
            </a:r>
            <a:r>
              <a:rPr lang="de-DE" b="1" dirty="0"/>
              <a:t> </a:t>
            </a:r>
            <a:r>
              <a:rPr dirty="0"/>
              <a:t>died in WW I just after publishing </a:t>
            </a:r>
            <a:r>
              <a:rPr lang="de-DE" dirty="0"/>
              <a:t>t</a:t>
            </a:r>
            <a:r>
              <a:rPr dirty="0"/>
              <a:t>h</a:t>
            </a:r>
            <a:r>
              <a:rPr lang="de-DE" dirty="0"/>
              <a:t>ese</a:t>
            </a:r>
            <a:r>
              <a:rPr dirty="0"/>
              <a:t> article</a:t>
            </a:r>
            <a:r>
              <a:rPr lang="de-DE" dirty="0"/>
              <a:t>s… </a:t>
            </a:r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 dirty="0" err="1"/>
              <a:t>SchwarzSchild</a:t>
            </a:r>
            <a:r>
              <a:rPr dirty="0" err="1"/>
              <a:t>’s</a:t>
            </a:r>
            <a:r>
              <a:rPr dirty="0"/>
              <a:t> </a:t>
            </a:r>
            <a:r>
              <a:rPr lang="de-DE" dirty="0"/>
              <a:t>solutions of GR</a:t>
            </a:r>
            <a:r>
              <a:rPr dirty="0"/>
              <a:t>: </a:t>
            </a:r>
            <a:r>
              <a:rPr sz="33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black holes</a:t>
            </a:r>
            <a:r>
              <a:rPr lang="de-DE" sz="33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 &amp;</a:t>
            </a:r>
            <a:r>
              <a:rPr sz="3300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 neutron stars</a:t>
            </a:r>
            <a:endParaRPr lang="de-DE" sz="3300" b="1" dirty="0">
              <a:solidFill>
                <a:srgbClr val="FF2600"/>
              </a:solidFill>
              <a:uFill>
                <a:solidFill>
                  <a:srgbClr val="FF2600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  <a:p>
            <a:pPr marR="57734" defTabSz="1293992">
              <a:spcBef>
                <a:spcPts val="500"/>
              </a:spcBef>
              <a:defRPr sz="36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lang="de-DE" sz="3300" b="1" dirty="0">
              <a:solidFill>
                <a:srgbClr val="FF2600"/>
              </a:solidFill>
              <a:uFill>
                <a:solidFill>
                  <a:srgbClr val="FF2600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  <a:p>
            <a:pPr marR="57734" defTabSz="1293992">
              <a:spcBef>
                <a:spcPts val="500"/>
              </a:spcBef>
              <a:defRPr sz="3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Add </a:t>
            </a:r>
            <a:r>
              <a:rPr b="1" dirty="0"/>
              <a:t>Einstein</a:t>
            </a:r>
            <a:r>
              <a:rPr dirty="0"/>
              <a:t>‘s </a:t>
            </a:r>
            <a:r>
              <a:rPr sz="3000" b="1" dirty="0">
                <a:solidFill>
                  <a:srgbClr val="011993"/>
                </a:solidFill>
                <a:latin typeface="Gill Sans"/>
                <a:ea typeface="Gill Sans"/>
                <a:cs typeface="Gill Sans"/>
                <a:sym typeface="Gill Sans"/>
              </a:rPr>
              <a:t>Gravitational Waves  - </a:t>
            </a:r>
            <a:r>
              <a:rPr lang="de-DE" sz="3000" b="1" dirty="0">
                <a:solidFill>
                  <a:srgbClr val="011993"/>
                </a:solidFill>
                <a:latin typeface="Gill Sans"/>
                <a:ea typeface="Gill Sans"/>
                <a:cs typeface="Gill Sans"/>
                <a:sym typeface="Gill Sans"/>
              </a:rPr>
              <a:t>we </a:t>
            </a:r>
            <a:r>
              <a:rPr sz="3200" b="1" dirty="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see a whole new Universe</a:t>
            </a:r>
            <a:r>
              <a:rPr lang="de-DE" sz="3200" b="1" dirty="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!</a:t>
            </a:r>
            <a:endParaRPr sz="3200" b="1" dirty="0">
              <a:solidFill>
                <a:srgbClr val="0329D6"/>
              </a:solidFill>
              <a:uFill>
                <a:solidFill>
                  <a:srgbClr val="0329D6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61" name="Shape 1361"/>
          <p:cNvSpPr>
            <a:spLocks noGrp="1"/>
          </p:cNvSpPr>
          <p:nvPr>
            <p:ph type="sldNum" sz="quarter" idx="2"/>
          </p:nvPr>
        </p:nvSpPr>
        <p:spPr>
          <a:xfrm>
            <a:off x="10664645" y="9202170"/>
            <a:ext cx="342901" cy="3556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362" name="image17.jpeg" descr="http://www.germanculture.com.ua/october/Karl%20Schwarzschi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733" y="41555"/>
            <a:ext cx="3326114" cy="447846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A13F0-FA56-4F1B-8A68-92424CA6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solidFill>
                  <a:srgbClr val="FF0000"/>
                </a:solidFill>
              </a:rPr>
              <a:t>It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started</a:t>
            </a:r>
            <a:r>
              <a:rPr lang="de-DE" b="1" dirty="0">
                <a:solidFill>
                  <a:srgbClr val="FF0000"/>
                </a:solidFill>
              </a:rPr>
              <a:t> all 50 </a:t>
            </a:r>
            <a:r>
              <a:rPr lang="de-DE" b="1" dirty="0" err="1">
                <a:solidFill>
                  <a:srgbClr val="FF0000"/>
                </a:solidFill>
              </a:rPr>
              <a:t>years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ago</a:t>
            </a:r>
            <a:r>
              <a:rPr lang="de-DE" b="1" dirty="0">
                <a:solidFill>
                  <a:srgbClr val="FF0000"/>
                </a:solidFill>
              </a:rPr>
              <a:t>,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>
                <a:solidFill>
                  <a:srgbClr val="FF0000"/>
                </a:solidFill>
              </a:rPr>
              <a:t>at </a:t>
            </a:r>
            <a:r>
              <a:rPr lang="de-DE" b="1" dirty="0" err="1">
                <a:solidFill>
                  <a:srgbClr val="FF0000"/>
                </a:solidFill>
              </a:rPr>
              <a:t>Dubna´s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Syncrophasotron</a:t>
            </a:r>
            <a:r>
              <a:rPr lang="de-DE" b="1" dirty="0">
                <a:solidFill>
                  <a:srgbClr val="FF0000"/>
                </a:solidFill>
              </a:rPr>
              <a:t> and </a:t>
            </a:r>
            <a:r>
              <a:rPr lang="de-DE" b="1" dirty="0" err="1">
                <a:solidFill>
                  <a:srgbClr val="FF0000"/>
                </a:solidFill>
              </a:rPr>
              <a:t>Berkeley´s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Bevalac</a:t>
            </a:r>
            <a:r>
              <a:rPr lang="de-DE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D84356-D965-491F-BD3E-51195A6EA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33168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ome elegant young theorists waiting for data…"/>
          <p:cNvSpPr txBox="1">
            <a:spLocks noGrp="1"/>
          </p:cNvSpPr>
          <p:nvPr>
            <p:ph type="title"/>
          </p:nvPr>
        </p:nvSpPr>
        <p:spPr>
          <a:xfrm>
            <a:off x="-201821" y="0"/>
            <a:ext cx="14208766" cy="876300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</a:lstStyle>
          <a:p>
            <a:r>
              <a:rPr lang="de-DE" dirty="0" err="1">
                <a:solidFill>
                  <a:srgbClr val="FF0000"/>
                </a:solidFill>
              </a:rPr>
              <a:t>Then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young theorists waiting for data…</a:t>
            </a:r>
          </a:p>
        </p:txBody>
      </p:sp>
      <p:sp>
        <p:nvSpPr>
          <p:cNvPr id="27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683986" y="9219593"/>
            <a:ext cx="307777" cy="348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grpSp>
        <p:nvGrpSpPr>
          <p:cNvPr id="279" name="Inhaltsplatzhalter 3"/>
          <p:cNvGrpSpPr/>
          <p:nvPr/>
        </p:nvGrpSpPr>
        <p:grpSpPr>
          <a:xfrm>
            <a:off x="159326" y="1039091"/>
            <a:ext cx="12845473" cy="8859982"/>
            <a:chOff x="0" y="0"/>
            <a:chExt cx="17548428" cy="12165569"/>
          </a:xfrm>
        </p:grpSpPr>
        <p:pic>
          <p:nvPicPr>
            <p:cNvPr id="278" name="Inhaltsplatzhalter 3" descr="Inhaltsplatzhalter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15900" y="157745"/>
              <a:ext cx="17116629" cy="115676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7" name="Inhaltsplatzhalter 3" descr="Inhaltsplatzhalter 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7548429" cy="1216557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21006031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Discovery of Nuclear Collective Flow"/>
          <p:cNvSpPr txBox="1">
            <a:spLocks noGrp="1"/>
          </p:cNvSpPr>
          <p:nvPr>
            <p:ph type="title"/>
          </p:nvPr>
        </p:nvSpPr>
        <p:spPr>
          <a:xfrm>
            <a:off x="-466225" y="230204"/>
            <a:ext cx="13572625" cy="876300"/>
          </a:xfrm>
          <a:prstGeom prst="rect">
            <a:avLst/>
          </a:prstGeom>
        </p:spPr>
        <p:txBody>
          <a:bodyPr/>
          <a:lstStyle>
            <a:lvl1pPr>
              <a:defRPr sz="6300"/>
            </a:lvl1pPr>
          </a:lstStyle>
          <a:p>
            <a:r>
              <a:rPr sz="4800" b="1" dirty="0">
                <a:solidFill>
                  <a:srgbClr val="FF0000"/>
                </a:solidFill>
              </a:rPr>
              <a:t>Discovery of </a:t>
            </a:r>
            <a:r>
              <a:rPr lang="de-DE" sz="4800" b="1" dirty="0" err="1">
                <a:solidFill>
                  <a:srgbClr val="FF0000"/>
                </a:solidFill>
              </a:rPr>
              <a:t>predicted</a:t>
            </a:r>
            <a:r>
              <a:rPr lang="de-DE" sz="4800" b="1" dirty="0">
                <a:solidFill>
                  <a:srgbClr val="FF0000"/>
                </a:solidFill>
              </a:rPr>
              <a:t> </a:t>
            </a:r>
            <a:r>
              <a:rPr sz="4800" b="1" dirty="0">
                <a:solidFill>
                  <a:srgbClr val="FF0000"/>
                </a:solidFill>
              </a:rPr>
              <a:t>Nuclear Collective Flow</a:t>
            </a:r>
          </a:p>
        </p:txBody>
      </p:sp>
      <p:sp>
        <p:nvSpPr>
          <p:cNvPr id="31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683986" y="9219593"/>
            <a:ext cx="307777" cy="348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pic>
        <p:nvPicPr>
          <p:cNvPr id="314" name="Untitled Extract Pages.pdf" descr="Untitled Extract Pages.pdf"/>
          <p:cNvPicPr>
            <a:picLocks noChangeAspect="1"/>
          </p:cNvPicPr>
          <p:nvPr/>
        </p:nvPicPr>
        <p:blipFill>
          <a:blip r:embed="rId2"/>
          <a:srcRect l="7972" t="5714" r="10393" b="69542"/>
          <a:stretch>
            <a:fillRect/>
          </a:stretch>
        </p:blipFill>
        <p:spPr>
          <a:xfrm>
            <a:off x="-177465" y="1172490"/>
            <a:ext cx="8465580" cy="332056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15" name="doc01330820220808131903.pdf" descr="doc01330820220808131903.pdf"/>
          <p:cNvPicPr>
            <a:picLocks noChangeAspect="1"/>
          </p:cNvPicPr>
          <p:nvPr/>
        </p:nvPicPr>
        <p:blipFill>
          <a:blip r:embed="rId3"/>
          <a:srcRect l="13522" t="13763" r="25131" b="16346"/>
          <a:stretch>
            <a:fillRect/>
          </a:stretch>
        </p:blipFill>
        <p:spPr>
          <a:xfrm rot="5400000">
            <a:off x="669461" y="4016596"/>
            <a:ext cx="3770655" cy="510313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16" name="Sphericity Analysis:…"/>
          <p:cNvSpPr txBox="1"/>
          <p:nvPr/>
        </p:nvSpPr>
        <p:spPr>
          <a:xfrm>
            <a:off x="5216857" y="5135402"/>
            <a:ext cx="3771002" cy="167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>
              <a:defRPr sz="3900" b="1">
                <a:solidFill>
                  <a:srgbClr val="D40000"/>
                </a:solidFill>
              </a:defRPr>
            </a:pPr>
            <a:r>
              <a:rPr sz="2080" dirty="0"/>
              <a:t>Sphericity Analysis:</a:t>
            </a:r>
          </a:p>
          <a:p>
            <a:pPr>
              <a:defRPr sz="3900"/>
            </a:pPr>
            <a:r>
              <a:rPr sz="2080" dirty="0"/>
              <a:t>rotationally symmetric ellipsoid inclined </a:t>
            </a:r>
            <a:r>
              <a:rPr sz="2080" dirty="0" err="1"/>
              <a:t>wrt</a:t>
            </a:r>
            <a:r>
              <a:rPr sz="2080" dirty="0"/>
              <a:t> beam axis by flow angle Θ calculated from momenta of particles: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Gleichung"/>
              <p:cNvSpPr txBox="1"/>
              <p:nvPr/>
            </p:nvSpPr>
            <p:spPr>
              <a:xfrm>
                <a:off x="5316765" y="6761011"/>
                <a:ext cx="3269613" cy="6891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8765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24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sz="224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24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limLow>
                        <m:limLowPr>
                          <m:ctrlPr>
                            <a:rPr sz="224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𝜈</m:t>
                          </m:r>
                        </m:lim>
                      </m:limLow>
                      <m:sSub>
                        <m:sSubPr>
                          <m:ctrlPr>
                            <a:rPr sz="224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sz="224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a:rPr sz="224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lim>
                              <m:r>
                                <a:rPr sz="2240" i="1">
                                  <a:latin typeface="Cambria Math" panose="02040503050406030204" pitchFamily="18" charset="0"/>
                                </a:rPr>
                                <m:t>⃗</m:t>
                              </m:r>
                            </m:lim>
                          </m:limUpp>
                        </m:e>
                        <m:sub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224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224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limUpp>
                            <m:limUppPr>
                              <m:ctrlPr>
                                <a:rPr sz="224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a:rPr sz="224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lim>
                              <m:r>
                                <a:rPr sz="2240" i="1">
                                  <a:latin typeface="Cambria Math" panose="02040503050406030204" pitchFamily="18" charset="0"/>
                                </a:rPr>
                                <m:t>⃗</m:t>
                              </m:r>
                            </m:lim>
                          </m:limUpp>
                        </m:e>
                        <m:sub>
                          <m:r>
                            <a:rPr sz="224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sz="224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224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240"/>
              </a:p>
            </p:txBody>
          </p:sp>
        </mc:Choice>
        <mc:Fallback xmlns="">
          <p:sp>
            <p:nvSpPr>
              <p:cNvPr id="317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765" y="6761011"/>
                <a:ext cx="3269613" cy="6891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8" name="(kinetic energy flow)"/>
          <p:cNvSpPr txBox="1"/>
          <p:nvPr/>
        </p:nvSpPr>
        <p:spPr>
          <a:xfrm>
            <a:off x="5216857" y="7516160"/>
            <a:ext cx="2204130" cy="364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500"/>
            </a:lvl1pPr>
          </a:lstStyle>
          <a:p>
            <a:r>
              <a:rPr sz="1867"/>
              <a:t>(kinetic energy flow)</a:t>
            </a:r>
          </a:p>
        </p:txBody>
      </p:sp>
      <p:pic>
        <p:nvPicPr>
          <p:cNvPr id="319" name="Untitled Extract Pages.pdf" descr="Untitled Extract Pages.pdf"/>
          <p:cNvPicPr>
            <a:picLocks noChangeAspect="1"/>
          </p:cNvPicPr>
          <p:nvPr/>
        </p:nvPicPr>
        <p:blipFill>
          <a:blip r:embed="rId5"/>
          <a:srcRect l="8787" t="51445" r="50511" b="14628"/>
          <a:stretch>
            <a:fillRect/>
          </a:stretch>
        </p:blipFill>
        <p:spPr>
          <a:xfrm>
            <a:off x="8288115" y="949036"/>
            <a:ext cx="4675960" cy="499980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20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287" y="5966093"/>
            <a:ext cx="4249690" cy="3770652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21" name="H.Stöcker, Maruhn, Greiner, PRL 44 (1980) 725"/>
          <p:cNvSpPr txBox="1"/>
          <p:nvPr/>
        </p:nvSpPr>
        <p:spPr>
          <a:xfrm>
            <a:off x="8686287" y="5909715"/>
            <a:ext cx="467596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87650">
              <a:defRPr sz="1600" b="1">
                <a:solidFill>
                  <a:srgbClr val="0033C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H.Stöcker</a:t>
            </a:r>
            <a:r>
              <a:rPr dirty="0"/>
              <a:t>, </a:t>
            </a:r>
            <a:r>
              <a:rPr dirty="0" err="1"/>
              <a:t>Maruhn</a:t>
            </a:r>
            <a:r>
              <a:rPr dirty="0"/>
              <a:t>, Greiner, PRL 44 </a:t>
            </a:r>
            <a:r>
              <a:rPr sz="1800" dirty="0">
                <a:latin typeface="Arial"/>
                <a:ea typeface="Arial"/>
                <a:cs typeface="Arial"/>
                <a:sym typeface="Arial"/>
              </a:rPr>
              <a:t>(1980) </a:t>
            </a:r>
            <a:r>
              <a:rPr dirty="0"/>
              <a:t>725</a:t>
            </a:r>
          </a:p>
        </p:txBody>
      </p:sp>
      <p:sp>
        <p:nvSpPr>
          <p:cNvPr id="322" name="Data confirmed hydrodynamical flow calculations and ruled out intranuclear cascade"/>
          <p:cNvSpPr txBox="1"/>
          <p:nvPr/>
        </p:nvSpPr>
        <p:spPr>
          <a:xfrm>
            <a:off x="111895" y="8533365"/>
            <a:ext cx="9464129" cy="1184940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de-DE" sz="3600" b="1" dirty="0"/>
              <a:t>PB </a:t>
            </a:r>
            <a:r>
              <a:rPr sz="3600" b="1" dirty="0"/>
              <a:t>Data confirmed hydro flow calculations</a:t>
            </a:r>
            <a:endParaRPr lang="de-DE" sz="3600" b="1" dirty="0"/>
          </a:p>
          <a:p>
            <a:r>
              <a:rPr lang="de-DE" sz="3600" b="1" dirty="0"/>
              <a:t>-</a:t>
            </a:r>
            <a:r>
              <a:rPr sz="3600" b="1" dirty="0"/>
              <a:t> and ruled out intranuclear cascade  </a:t>
            </a:r>
          </a:p>
        </p:txBody>
      </p:sp>
      <p:sp>
        <p:nvSpPr>
          <p:cNvPr id="323" name="1984"/>
          <p:cNvSpPr txBox="1"/>
          <p:nvPr/>
        </p:nvSpPr>
        <p:spPr>
          <a:xfrm>
            <a:off x="12089003" y="423387"/>
            <a:ext cx="718145" cy="421654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240" dirty="0"/>
              <a:t>1984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D422FCC-2D0A-43D7-8FD3-D55A1706E474}"/>
              </a:ext>
            </a:extLst>
          </p:cNvPr>
          <p:cNvSpPr txBox="1"/>
          <p:nvPr/>
        </p:nvSpPr>
        <p:spPr>
          <a:xfrm>
            <a:off x="35809" y="-74948"/>
            <a:ext cx="572913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Courtesy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Karlheinz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Kampert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046120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Discovery of „Squeeze-Out“ Effect"/>
          <p:cNvSpPr txBox="1">
            <a:spLocks noGrp="1"/>
          </p:cNvSpPr>
          <p:nvPr>
            <p:ph type="title"/>
          </p:nvPr>
        </p:nvSpPr>
        <p:spPr>
          <a:xfrm>
            <a:off x="98216" y="-124884"/>
            <a:ext cx="12798843" cy="876301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FF0000"/>
                </a:solidFill>
              </a:rPr>
              <a:t>Discovery of </a:t>
            </a:r>
            <a:r>
              <a:rPr lang="de-DE" b="1" dirty="0" err="1">
                <a:solidFill>
                  <a:srgbClr val="FF0000"/>
                </a:solidFill>
              </a:rPr>
              <a:t>predicted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b="1" dirty="0">
                <a:solidFill>
                  <a:srgbClr val="FF0000"/>
                </a:solidFill>
              </a:rPr>
              <a:t>„Squeeze-Out“ </a:t>
            </a:r>
          </a:p>
        </p:txBody>
      </p:sp>
      <p:sp>
        <p:nvSpPr>
          <p:cNvPr id="38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683986" y="9219593"/>
            <a:ext cx="307777" cy="348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pic>
        <p:nvPicPr>
          <p:cNvPr id="388" name="doc01330520220808131523.pdf" descr="doc01330520220808131523.pdf"/>
          <p:cNvPicPr>
            <a:picLocks noChangeAspect="1"/>
          </p:cNvPicPr>
          <p:nvPr/>
        </p:nvPicPr>
        <p:blipFill>
          <a:blip r:embed="rId2"/>
          <a:srcRect l="27887" r="8833"/>
          <a:stretch>
            <a:fillRect/>
          </a:stretch>
        </p:blipFill>
        <p:spPr>
          <a:xfrm rot="5400000">
            <a:off x="1928503" y="-543565"/>
            <a:ext cx="2551088" cy="5700980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89" name="H. Gutbrod, KHK, B.W: Kolb, A.M. Poskanzer, H.G. Ritter, H.R. Schmidt; Phys. Lett. B216 (1989) 267"/>
          <p:cNvSpPr txBox="1"/>
          <p:nvPr/>
        </p:nvSpPr>
        <p:spPr>
          <a:xfrm>
            <a:off x="5656596" y="2250975"/>
            <a:ext cx="7951206" cy="1369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>
              <a:defRPr sz="4100"/>
            </a:pPr>
            <a:r>
              <a:rPr sz="2800" b="1" dirty="0"/>
              <a:t>H. </a:t>
            </a:r>
            <a:r>
              <a:rPr sz="2800" b="1" dirty="0" err="1"/>
              <a:t>Gutbrod</a:t>
            </a:r>
            <a:r>
              <a:rPr sz="2800" b="1" dirty="0"/>
              <a:t>, K</a:t>
            </a:r>
            <a:r>
              <a:rPr lang="de-DE" sz="2800" b="1" dirty="0"/>
              <a:t>.</a:t>
            </a:r>
            <a:r>
              <a:rPr sz="2800" b="1" dirty="0"/>
              <a:t>H</a:t>
            </a:r>
            <a:r>
              <a:rPr lang="de-DE" sz="2800" b="1" dirty="0"/>
              <a:t>.</a:t>
            </a:r>
            <a:r>
              <a:rPr sz="2800" b="1" dirty="0"/>
              <a:t>K</a:t>
            </a:r>
            <a:r>
              <a:rPr lang="de-DE" sz="2800" b="1" dirty="0" err="1"/>
              <a:t>ampert</a:t>
            </a:r>
            <a:r>
              <a:rPr sz="2800" b="1" dirty="0"/>
              <a:t>, B.W: Kolb,</a:t>
            </a:r>
            <a:endParaRPr lang="de-DE" sz="2800" b="1" dirty="0"/>
          </a:p>
          <a:p>
            <a:pPr>
              <a:defRPr sz="4100"/>
            </a:pPr>
            <a:r>
              <a:rPr sz="2800" b="1" dirty="0"/>
              <a:t>A.M. </a:t>
            </a:r>
            <a:r>
              <a:rPr sz="2800" b="1" dirty="0" err="1"/>
              <a:t>Poskanzer</a:t>
            </a:r>
            <a:r>
              <a:rPr sz="2800" b="1" dirty="0"/>
              <a:t>, H.G. Ritter,</a:t>
            </a:r>
            <a:r>
              <a:rPr lang="de-DE" sz="2800" b="1" dirty="0"/>
              <a:t> </a:t>
            </a:r>
            <a:r>
              <a:rPr sz="2800" b="1" dirty="0"/>
              <a:t>H.R. Schmidt; Phys. Lett. B216 (1989) 267</a:t>
            </a:r>
          </a:p>
        </p:txBody>
      </p:sp>
      <p:pic>
        <p:nvPicPr>
          <p:cNvPr id="390" name="Untitled Extract Pages.pdf" descr="Untitled Extract Pages.pdf"/>
          <p:cNvPicPr>
            <a:picLocks noChangeAspect="1"/>
          </p:cNvPicPr>
          <p:nvPr/>
        </p:nvPicPr>
        <p:blipFill>
          <a:blip r:embed="rId3"/>
          <a:srcRect l="7440" t="66832" r="51620" b="15699"/>
          <a:stretch>
            <a:fillRect/>
          </a:stretch>
        </p:blipFill>
        <p:spPr>
          <a:xfrm>
            <a:off x="116295" y="3693005"/>
            <a:ext cx="7863582" cy="44736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94" name="Opened a new window to the fireball"/>
          <p:cNvSpPr txBox="1"/>
          <p:nvPr/>
        </p:nvSpPr>
        <p:spPr>
          <a:xfrm>
            <a:off x="6753612" y="7532401"/>
            <a:ext cx="5689058" cy="495520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 sz="5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720" dirty="0"/>
              <a:t>Opened a new window to the fireball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5" name="Aspect ratios of half-axes at"/>
              <p:cNvSpPr txBox="1"/>
              <p:nvPr/>
            </p:nvSpPr>
            <p:spPr>
              <a:xfrm>
                <a:off x="7673104" y="677402"/>
                <a:ext cx="4293035" cy="433965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38100" tIns="38100" rIns="38100" bIns="38100" anchor="ctr">
                <a:spAutoFit/>
              </a:bodyPr>
              <a:lstStyle/>
              <a:p>
                <a:pPr algn="ctr" defTabSz="438122">
                  <a:defRPr sz="4200">
                    <a:solidFill>
                      <a:schemeClr val="accent1">
                        <a:hueOff val="203473"/>
                        <a:lumOff val="-13814"/>
                      </a:schemeClr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r>
                  <a:rPr sz="2240" dirty="0"/>
                  <a:t>Aspect ratios of half-axes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320" i="1">
                            <a:solidFill>
                              <a:srgbClr val="00397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320" i="1">
                            <a:solidFill>
                              <a:srgbClr val="00397A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2320" i="1">
                            <a:solidFill>
                              <a:srgbClr val="00397A"/>
                            </a:solidFill>
                            <a:latin typeface="Cambria Math" panose="02040503050406030204" pitchFamily="18" charset="0"/>
                          </a:rPr>
                          <m:t>mid</m:t>
                        </m:r>
                      </m:sub>
                    </m:sSub>
                  </m:oMath>
                </a14:m>
                <a:endParaRPr sz="2240" dirty="0">
                  <a:solidFill>
                    <a:srgbClr val="00397A"/>
                  </a:solidFill>
                </a:endParaRPr>
              </a:p>
            </p:txBody>
          </p:sp>
        </mc:Choice>
        <mc:Fallback xmlns="">
          <p:sp>
            <p:nvSpPr>
              <p:cNvPr id="395" name="Aspect ratios of half-axes a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104" y="677402"/>
                <a:ext cx="4293035" cy="433965"/>
              </a:xfrm>
              <a:prstGeom prst="rect">
                <a:avLst/>
              </a:prstGeom>
              <a:blipFill>
                <a:blip r:embed="rId4"/>
                <a:stretch>
                  <a:fillRect l="-3125" t="-11268" r="-426" b="-3662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6" name="Au+Au at 400 AMeV"/>
          <p:cNvSpPr txBox="1"/>
          <p:nvPr/>
        </p:nvSpPr>
        <p:spPr>
          <a:xfrm>
            <a:off x="2048596" y="3678160"/>
            <a:ext cx="2627322" cy="413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100">
                <a:solidFill>
                  <a:schemeClr val="accent1">
                    <a:hueOff val="203473"/>
                    <a:lumOff val="-13814"/>
                  </a:schemeClr>
                </a:solidFill>
              </a:defRPr>
            </a:lvl1pPr>
          </a:lstStyle>
          <a:p>
            <a:r>
              <a:rPr sz="2187" dirty="0" err="1"/>
              <a:t>Au+Au</a:t>
            </a:r>
            <a:r>
              <a:rPr sz="2187" dirty="0"/>
              <a:t> at 400 </a:t>
            </a:r>
            <a:r>
              <a:rPr sz="2187" dirty="0" err="1"/>
              <a:t>AMeV</a:t>
            </a:r>
            <a:endParaRPr sz="2187" dirty="0"/>
          </a:p>
        </p:txBody>
      </p:sp>
      <p:sp>
        <p:nvSpPr>
          <p:cNvPr id="397" name="Note, this was the forerunner of the Fourier expansion analysis"/>
          <p:cNvSpPr txBox="1"/>
          <p:nvPr/>
        </p:nvSpPr>
        <p:spPr>
          <a:xfrm>
            <a:off x="6602766" y="6398148"/>
            <a:ext cx="6202019" cy="106182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3200" dirty="0"/>
              <a:t>Note, this was the forerunner</a:t>
            </a:r>
            <a:endParaRPr lang="de-DE" sz="3200" dirty="0"/>
          </a:p>
          <a:p>
            <a:r>
              <a:rPr sz="3200" dirty="0"/>
              <a:t> of the Fourier expansion analysis</a:t>
            </a:r>
          </a:p>
        </p:txBody>
      </p:sp>
      <p:sp>
        <p:nvSpPr>
          <p:cNvPr id="398" name="… after first indications by Diogene experiment"/>
          <p:cNvSpPr txBox="1"/>
          <p:nvPr/>
        </p:nvSpPr>
        <p:spPr>
          <a:xfrm>
            <a:off x="6049622" y="1133768"/>
            <a:ext cx="7112525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100"/>
            </a:lvl1pPr>
          </a:lstStyle>
          <a:p>
            <a:r>
              <a:rPr lang="de-DE" sz="2800" b="1" dirty="0" err="1"/>
              <a:t>Ch</a:t>
            </a:r>
            <a:r>
              <a:rPr lang="de-DE" sz="2800" b="1" dirty="0"/>
              <a:t>. </a:t>
            </a:r>
            <a:r>
              <a:rPr lang="de-DE" sz="2800" b="1" dirty="0" err="1"/>
              <a:t>Hartnack</a:t>
            </a:r>
            <a:r>
              <a:rPr lang="de-DE" sz="2800" b="1" dirty="0"/>
              <a:t> IQMD, v2=(px^2-py^2)/pT^2</a:t>
            </a:r>
          </a:p>
          <a:p>
            <a:r>
              <a:rPr sz="2800" b="1" dirty="0"/>
              <a:t> first indications by </a:t>
            </a:r>
            <a:r>
              <a:rPr sz="2800" b="1" dirty="0" err="1"/>
              <a:t>Diogene</a:t>
            </a:r>
            <a:r>
              <a:rPr sz="2800" b="1" dirty="0"/>
              <a:t> experiment</a:t>
            </a:r>
          </a:p>
        </p:txBody>
      </p:sp>
      <p:sp>
        <p:nvSpPr>
          <p:cNvPr id="399" name="Linien"/>
          <p:cNvSpPr/>
          <p:nvPr/>
        </p:nvSpPr>
        <p:spPr>
          <a:xfrm flipV="1">
            <a:off x="3166774" y="1272150"/>
            <a:ext cx="69631" cy="1184365"/>
          </a:xfrm>
          <a:prstGeom prst="line">
            <a:avLst/>
          </a:prstGeom>
          <a:ln w="76200">
            <a:solidFill>
              <a:srgbClr val="FF26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algn="ctr" defTabSz="438122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40"/>
          </a:p>
        </p:txBody>
      </p:sp>
      <p:sp>
        <p:nvSpPr>
          <p:cNvPr id="400" name="90°"/>
          <p:cNvSpPr txBox="1"/>
          <p:nvPr/>
        </p:nvSpPr>
        <p:spPr>
          <a:xfrm>
            <a:off x="2638159" y="2162078"/>
            <a:ext cx="198772" cy="175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rPr sz="640"/>
              <a:t>90°</a:t>
            </a:r>
          </a:p>
        </p:txBody>
      </p:sp>
      <p:sp>
        <p:nvSpPr>
          <p:cNvPr id="401" name="90°"/>
          <p:cNvSpPr txBox="1"/>
          <p:nvPr/>
        </p:nvSpPr>
        <p:spPr>
          <a:xfrm>
            <a:off x="3163485" y="5065443"/>
            <a:ext cx="198772" cy="175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r>
              <a:rPr sz="640"/>
              <a:t>90°</a:t>
            </a:r>
          </a:p>
        </p:txBody>
      </p:sp>
      <p:sp>
        <p:nvSpPr>
          <p:cNvPr id="402" name="midrapidity"/>
          <p:cNvSpPr txBox="1"/>
          <p:nvPr/>
        </p:nvSpPr>
        <p:spPr>
          <a:xfrm>
            <a:off x="2815376" y="6774909"/>
            <a:ext cx="1232710" cy="364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500">
                <a:solidFill>
                  <a:srgbClr val="FF2600"/>
                </a:solidFill>
              </a:defRPr>
            </a:lvl1pPr>
          </a:lstStyle>
          <a:p>
            <a:r>
              <a:rPr sz="1867"/>
              <a:t>midrapidity</a:t>
            </a:r>
          </a:p>
        </p:txBody>
      </p:sp>
      <p:sp>
        <p:nvSpPr>
          <p:cNvPr id="403" name="forward"/>
          <p:cNvSpPr txBox="1"/>
          <p:nvPr/>
        </p:nvSpPr>
        <p:spPr>
          <a:xfrm>
            <a:off x="4927555" y="6775550"/>
            <a:ext cx="875240" cy="364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500">
                <a:solidFill>
                  <a:srgbClr val="FF2600"/>
                </a:solidFill>
              </a:defRPr>
            </a:lvl1pPr>
          </a:lstStyle>
          <a:p>
            <a:r>
              <a:rPr sz="1867"/>
              <a:t>forward</a:t>
            </a:r>
          </a:p>
        </p:txBody>
      </p:sp>
      <p:sp>
        <p:nvSpPr>
          <p:cNvPr id="404" name="backward"/>
          <p:cNvSpPr txBox="1"/>
          <p:nvPr/>
        </p:nvSpPr>
        <p:spPr>
          <a:xfrm>
            <a:off x="1007254" y="6775550"/>
            <a:ext cx="1102866" cy="364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500">
                <a:solidFill>
                  <a:srgbClr val="FF2600"/>
                </a:solidFill>
              </a:defRPr>
            </a:lvl1pPr>
          </a:lstStyle>
          <a:p>
            <a:r>
              <a:rPr sz="1867"/>
              <a:t>backward</a:t>
            </a:r>
          </a:p>
        </p:txBody>
      </p:sp>
      <p:sp>
        <p:nvSpPr>
          <p:cNvPr id="405" name="1989"/>
          <p:cNvSpPr txBox="1"/>
          <p:nvPr/>
        </p:nvSpPr>
        <p:spPr>
          <a:xfrm>
            <a:off x="12273514" y="50356"/>
            <a:ext cx="718145" cy="421654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240" dirty="0"/>
              <a:t>1989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26F934A-BC30-4A90-92A5-7B479718AB33}"/>
              </a:ext>
            </a:extLst>
          </p:cNvPr>
          <p:cNvSpPr txBox="1"/>
          <p:nvPr/>
        </p:nvSpPr>
        <p:spPr>
          <a:xfrm>
            <a:off x="8679581" y="4406514"/>
            <a:ext cx="395300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Courtesy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Karlheinz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Kampert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762284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An intense phase of data analysis started"/>
          <p:cNvSpPr txBox="1">
            <a:spLocks noGrp="1"/>
          </p:cNvSpPr>
          <p:nvPr>
            <p:ph type="title"/>
          </p:nvPr>
        </p:nvSpPr>
        <p:spPr>
          <a:xfrm>
            <a:off x="250077" y="295158"/>
            <a:ext cx="12711600" cy="876301"/>
          </a:xfrm>
          <a:prstGeom prst="rect">
            <a:avLst/>
          </a:prstGeom>
        </p:spPr>
        <p:txBody>
          <a:bodyPr/>
          <a:lstStyle>
            <a:lvl1pPr algn="l">
              <a:defRPr sz="5800"/>
            </a:lvl1pPr>
          </a:lstStyle>
          <a:p>
            <a:r>
              <a:rPr lang="de-DE" dirty="0">
                <a:solidFill>
                  <a:srgbClr val="FF0000"/>
                </a:solidFill>
              </a:rPr>
              <a:t>Discovery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the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predicted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Sidewards</a:t>
            </a:r>
            <a:r>
              <a:rPr lang="de-DE" dirty="0">
                <a:solidFill>
                  <a:srgbClr val="FF0000"/>
                </a:solidFill>
              </a:rPr>
              <a:t> Flow!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2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683986" y="9219593"/>
            <a:ext cx="307777" cy="3488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32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29" y="4876800"/>
            <a:ext cx="6861289" cy="5445599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28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961" y="1316482"/>
            <a:ext cx="6171716" cy="843711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329" name="1984"/>
          <p:cNvSpPr txBox="1"/>
          <p:nvPr/>
        </p:nvSpPr>
        <p:spPr>
          <a:xfrm>
            <a:off x="7797278" y="1988264"/>
            <a:ext cx="718145" cy="421654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sz="2240"/>
              <a:t>1984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C843F0-2D11-4B19-96B2-CC38FC5973B0}"/>
              </a:ext>
            </a:extLst>
          </p:cNvPr>
          <p:cNvSpPr txBox="1"/>
          <p:nvPr/>
        </p:nvSpPr>
        <p:spPr>
          <a:xfrm>
            <a:off x="361391" y="2199091"/>
            <a:ext cx="5729132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Courtesy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Karlheinz </a:t>
            </a:r>
            <a:r>
              <a:rPr kumimoji="0" lang="de-DE" sz="32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Kampert</a:t>
            </a: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138219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hape 1382"/>
          <p:cNvSpPr>
            <a:spLocks noGrp="1"/>
          </p:cNvSpPr>
          <p:nvPr>
            <p:ph type="title" idx="4294967295"/>
          </p:nvPr>
        </p:nvSpPr>
        <p:spPr>
          <a:xfrm>
            <a:off x="0" y="-305285"/>
            <a:ext cx="13004802" cy="1506635"/>
          </a:xfrm>
          <a:prstGeom prst="rect">
            <a:avLst/>
          </a:prstGeom>
          <a:solidFill>
            <a:srgbClr val="FFFFFF"/>
          </a:solidFill>
          <a:effectLst/>
        </p:spPr>
        <p:txBody>
          <a:bodyPr lIns="0" tIns="0" rIns="0" bIns="0">
            <a:normAutofit/>
          </a:bodyPr>
          <a:lstStyle/>
          <a:p>
            <a:pPr marL="0" marR="0" defTabSz="914400">
              <a:lnSpc>
                <a:spcPct val="93000"/>
              </a:lnSpc>
              <a:tabLst>
                <a:tab pos="571500" algn="l"/>
                <a:tab pos="1155700" algn="l"/>
                <a:tab pos="1727200" algn="l"/>
                <a:tab pos="2311400" algn="l"/>
                <a:tab pos="2882900" algn="l"/>
                <a:tab pos="3467100" algn="l"/>
                <a:tab pos="4051300" algn="l"/>
                <a:tab pos="4622800" algn="l"/>
                <a:tab pos="5207000" algn="l"/>
                <a:tab pos="5778500" algn="l"/>
                <a:tab pos="6362700" algn="l"/>
                <a:tab pos="6946900" algn="l"/>
                <a:tab pos="7518400" algn="l"/>
                <a:tab pos="8102600" algn="l"/>
                <a:tab pos="8674100" algn="l"/>
                <a:tab pos="9258300" algn="l"/>
                <a:tab pos="9842500" algn="l"/>
                <a:tab pos="10414000" algn="l"/>
                <a:tab pos="10998200" algn="l"/>
                <a:tab pos="11569700" algn="l"/>
              </a:tabLst>
              <a:defRPr>
                <a:solidFill>
                  <a:srgbClr val="000000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Neutron Star, </a:t>
            </a:r>
            <a:r>
              <a:rPr>
                <a:solidFill>
                  <a:srgbClr val="FF2431"/>
                </a:solidFill>
              </a:rPr>
              <a:t>Quark Star</a:t>
            </a:r>
            <a:r>
              <a:t>, Black hole ?</a:t>
            </a:r>
          </a:p>
        </p:txBody>
      </p:sp>
      <p:pic>
        <p:nvPicPr>
          <p:cNvPr id="1383" name="image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974"/>
            <a:ext cx="13043548" cy="6398696"/>
          </a:xfrm>
          <a:prstGeom prst="rect">
            <a:avLst/>
          </a:prstGeom>
          <a:ln w="88900">
            <a:miter lim="400000"/>
          </a:ln>
          <a:effectLst>
            <a:outerShdw dist="152735" dir="2700000" rotWithShape="0">
              <a:srgbClr val="808080"/>
            </a:outerShdw>
          </a:effectLst>
        </p:spPr>
      </p:pic>
      <p:sp>
        <p:nvSpPr>
          <p:cNvPr id="1384" name="Shape 13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571500" algn="l"/>
                <a:tab pos="1155700" algn="l"/>
                <a:tab pos="1727200" algn="l"/>
                <a:tab pos="2311400" algn="l"/>
                <a:tab pos="2882900" algn="l"/>
                <a:tab pos="3467100" algn="l"/>
                <a:tab pos="4051300" algn="l"/>
                <a:tab pos="4622800" algn="l"/>
                <a:tab pos="5207000" algn="l"/>
                <a:tab pos="5778500" algn="l"/>
                <a:tab pos="6362700" algn="l"/>
                <a:tab pos="6946900" algn="l"/>
                <a:tab pos="7518400" algn="l"/>
                <a:tab pos="8102600" algn="l"/>
                <a:tab pos="8674100" algn="l"/>
                <a:tab pos="9258300" algn="l"/>
                <a:tab pos="9842500" algn="l"/>
                <a:tab pos="10414000" algn="l"/>
                <a:tab pos="10998200" algn="l"/>
                <a:tab pos="11569700" algn="l"/>
              </a:tabLst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385" name="Shape 1385"/>
          <p:cNvSpPr/>
          <p:nvPr/>
        </p:nvSpPr>
        <p:spPr>
          <a:xfrm>
            <a:off x="11593870" y="5078384"/>
            <a:ext cx="307183" cy="307947"/>
          </a:xfrm>
          <a:prstGeom prst="ellipse">
            <a:avLst/>
          </a:prstGeom>
          <a:solidFill>
            <a:srgbClr val="000000"/>
          </a:solidFill>
          <a:ln w="25400">
            <a:solidFill>
              <a:srgbClr val="80989C"/>
            </a:solidFill>
          </a:ln>
        </p:spPr>
        <p:txBody>
          <a:bodyPr lIns="50800" tIns="50800" rIns="50800" bIns="50800" anchor="ctr"/>
          <a:lstStyle/>
          <a:p>
            <a:pPr defTabSz="456699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1E96101-68B4-4B5C-AAB3-98BB1C436CD7}"/>
              </a:ext>
            </a:extLst>
          </p:cNvPr>
          <p:cNvSpPr txBox="1"/>
          <p:nvPr/>
        </p:nvSpPr>
        <p:spPr>
          <a:xfrm>
            <a:off x="-1" y="7597670"/>
            <a:ext cx="13154891" cy="23185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600" dirty="0">
                <a:solidFill>
                  <a:srgbClr val="FF0000"/>
                </a:solidFill>
              </a:rPr>
              <a:t>								The Universe in </a:t>
            </a:r>
            <a:r>
              <a:rPr lang="de-DE" sz="3600" dirty="0" err="1">
                <a:solidFill>
                  <a:srgbClr val="FF0000"/>
                </a:solidFill>
              </a:rPr>
              <a:t>the</a:t>
            </a:r>
            <a:r>
              <a:rPr lang="de-DE" sz="3600" dirty="0">
                <a:solidFill>
                  <a:srgbClr val="FF0000"/>
                </a:solidFill>
              </a:rPr>
              <a:t> Lab ?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						</a:t>
            </a: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Where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do </a:t>
            </a: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the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de-DE" sz="3600" dirty="0">
                <a:solidFill>
                  <a:srgbClr val="FF0000"/>
                </a:solidFill>
              </a:rPr>
              <a:t>E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lements </a:t>
            </a: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come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from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?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600" dirty="0">
                <a:solidFill>
                  <a:srgbClr val="FF0000"/>
                </a:solidFill>
              </a:rPr>
              <a:t>		</a:t>
            </a:r>
            <a:r>
              <a:rPr lang="de-DE" sz="3600" dirty="0" err="1">
                <a:solidFill>
                  <a:srgbClr val="FF0000"/>
                </a:solidFill>
              </a:rPr>
              <a:t>What</a:t>
            </a:r>
            <a:r>
              <a:rPr lang="de-DE" sz="3600" dirty="0">
                <a:solidFill>
                  <a:srgbClr val="FF0000"/>
                </a:solidFill>
              </a:rPr>
              <a:t> ist </a:t>
            </a:r>
            <a:r>
              <a:rPr lang="de-DE" sz="3600" dirty="0" err="1">
                <a:solidFill>
                  <a:srgbClr val="FF0000"/>
                </a:solidFill>
              </a:rPr>
              <a:t>the</a:t>
            </a:r>
            <a:r>
              <a:rPr lang="de-DE" sz="3600" dirty="0">
                <a:solidFill>
                  <a:srgbClr val="FF0000"/>
                </a:solidFill>
              </a:rPr>
              <a:t> </a:t>
            </a:r>
            <a:r>
              <a:rPr lang="de-DE" sz="3600" dirty="0" err="1">
                <a:solidFill>
                  <a:srgbClr val="FF0000"/>
                </a:solidFill>
              </a:rPr>
              <a:t>Structure</a:t>
            </a:r>
            <a:r>
              <a:rPr lang="de-DE" sz="3600" dirty="0">
                <a:solidFill>
                  <a:srgbClr val="FF0000"/>
                </a:solidFill>
              </a:rPr>
              <a:t> </a:t>
            </a:r>
            <a:r>
              <a:rPr lang="de-DE" sz="3600" dirty="0" err="1">
                <a:solidFill>
                  <a:srgbClr val="FF0000"/>
                </a:solidFill>
              </a:rPr>
              <a:t>of</a:t>
            </a:r>
            <a:r>
              <a:rPr lang="de-DE" sz="3600" dirty="0">
                <a:solidFill>
                  <a:srgbClr val="FF0000"/>
                </a:solidFill>
              </a:rPr>
              <a:t> Matter – </a:t>
            </a:r>
            <a:r>
              <a:rPr lang="de-DE" sz="3600" dirty="0" err="1">
                <a:solidFill>
                  <a:srgbClr val="FF0000"/>
                </a:solidFill>
              </a:rPr>
              <a:t>from</a:t>
            </a:r>
            <a:r>
              <a:rPr lang="de-DE" sz="3600" dirty="0">
                <a:solidFill>
                  <a:srgbClr val="FF0000"/>
                </a:solidFill>
              </a:rPr>
              <a:t> Nuclei </a:t>
            </a:r>
            <a:r>
              <a:rPr lang="de-DE" sz="3600" dirty="0" err="1">
                <a:solidFill>
                  <a:srgbClr val="FF0000"/>
                </a:solidFill>
              </a:rPr>
              <a:t>to</a:t>
            </a:r>
            <a:r>
              <a:rPr lang="de-DE" sz="3600" dirty="0">
                <a:solidFill>
                  <a:srgbClr val="FF0000"/>
                </a:solidFill>
              </a:rPr>
              <a:t> Stars ?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              </a:t>
            </a: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From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Neutron Stars </a:t>
            </a: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to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Heavy Ion </a:t>
            </a: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Collisions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 !?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100907" y="8129138"/>
            <a:ext cx="8038400" cy="55978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707"/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0017" y="2434827"/>
            <a:ext cx="5187322" cy="380022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558400" y="1239040"/>
            <a:ext cx="11887787" cy="761173"/>
          </a:xfrm>
          <a:prstGeom prst="rect">
            <a:avLst/>
          </a:prstGeom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0" algn="l"/>
            <a:r>
              <a:rPr lang="en" dirty="0"/>
              <a:t>QCD phenomenology for the EoS: </a:t>
            </a:r>
            <a:r>
              <a:rPr lang="de-DE" dirty="0"/>
              <a:t>CMF</a:t>
            </a:r>
            <a:endParaRPr dirty="0"/>
          </a:p>
          <a:p>
            <a:pPr marL="0" algn="l"/>
            <a:endParaRPr dirty="0"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12140519" y="7974543"/>
            <a:ext cx="780373" cy="559787"/>
          </a:xfrm>
          <a:prstGeom prst="rect">
            <a:avLst/>
          </a:prstGeom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6</a:t>
            </a:fld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5326827" y="6010205"/>
            <a:ext cx="3000747" cy="92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 sz="1707" b="1">
                <a:latin typeface="Ubuntu"/>
                <a:ea typeface="Ubuntu"/>
                <a:cs typeface="Ubuntu"/>
                <a:sym typeface="Ubuntu"/>
              </a:rPr>
              <a:t>Hadron Resonance Gas</a:t>
            </a:r>
            <a:endParaRPr sz="1707" b="1">
              <a:latin typeface="Ubuntu"/>
              <a:ea typeface="Ubuntu"/>
              <a:cs typeface="Ubuntu"/>
              <a:sym typeface="Ubuntu"/>
            </a:endParaRPr>
          </a:p>
          <a:p>
            <a:r>
              <a:rPr lang="en" sz="1707" b="1">
                <a:latin typeface="Ubuntu"/>
                <a:ea typeface="Ubuntu"/>
                <a:cs typeface="Ubuntu"/>
                <a:sym typeface="Ubuntu"/>
              </a:rPr>
              <a:t> </a:t>
            </a:r>
            <a:endParaRPr sz="1707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291449" y="5081351"/>
            <a:ext cx="5000107" cy="92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 sz="1707" b="1">
                <a:latin typeface="Ubuntu"/>
                <a:ea typeface="Ubuntu"/>
                <a:cs typeface="Ubuntu"/>
                <a:sym typeface="Ubuntu"/>
              </a:rPr>
              <a:t>Parity doubling </a:t>
            </a:r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G. Aarts et al., 1710.08294</a:t>
            </a:r>
            <a:endParaRPr sz="1422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9146062" y="5159787"/>
            <a:ext cx="4092160" cy="92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 sz="1707" b="1">
                <a:latin typeface="Ubuntu"/>
                <a:ea typeface="Ubuntu"/>
                <a:cs typeface="Ubuntu"/>
                <a:sym typeface="Ubuntu"/>
              </a:rPr>
              <a:t>Nuclear matter properties</a:t>
            </a:r>
            <a:endParaRPr sz="1707" b="1">
              <a:latin typeface="Ubuntu"/>
              <a:ea typeface="Ubuntu"/>
              <a:cs typeface="Ubuntu"/>
              <a:sym typeface="Ubuntu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 J. Pochodzalla et al., Phys.Rev.Lett. 75 (1995) 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 V. Vovchenko et al., 1506.05763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endParaRPr sz="1707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9344000" y="1999680"/>
            <a:ext cx="3586133" cy="92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algn="ctr"/>
            <a:r>
              <a:rPr lang="en" sz="1707" b="1">
                <a:latin typeface="Ubuntu"/>
                <a:ea typeface="Ubuntu"/>
                <a:cs typeface="Ubuntu"/>
                <a:sym typeface="Ubuntu"/>
              </a:rPr>
              <a:t>Stefan-Boltzmann limit T=0</a:t>
            </a:r>
            <a:endParaRPr sz="1707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9" name="Google Shape;9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5136" y="2892336"/>
            <a:ext cx="3441293" cy="242990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9801671" y="2308373"/>
            <a:ext cx="4092160" cy="3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A. Kurkela, P. Romatschke,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 A. Vuorinen,  0912.1856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1" name="Google Shape;101;p14"/>
          <p:cNvGrpSpPr/>
          <p:nvPr/>
        </p:nvGrpSpPr>
        <p:grpSpPr>
          <a:xfrm>
            <a:off x="814898" y="2000213"/>
            <a:ext cx="6673493" cy="2876584"/>
            <a:chOff x="776075" y="549150"/>
            <a:chExt cx="4692300" cy="2022598"/>
          </a:xfrm>
        </p:grpSpPr>
        <p:sp>
          <p:nvSpPr>
            <p:cNvPr id="102" name="Google Shape;102;p14"/>
            <p:cNvSpPr txBox="1"/>
            <p:nvPr/>
          </p:nvSpPr>
          <p:spPr>
            <a:xfrm>
              <a:off x="776075" y="549150"/>
              <a:ext cx="4692300" cy="65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noAutofit/>
            </a:bodyPr>
            <a:lstStyle/>
            <a:p>
              <a:r>
                <a:rPr lang="en" sz="1707" b="1">
                  <a:latin typeface="Ubuntu"/>
                  <a:ea typeface="Ubuntu"/>
                  <a:cs typeface="Ubuntu"/>
                  <a:sym typeface="Ubuntu"/>
                </a:rPr>
                <a:t>Stefan-Boltzmann limit </a:t>
              </a:r>
              <a:r>
                <a:rPr lang="en" sz="1707" b="1" i="1">
                  <a:latin typeface="Ubuntu"/>
                  <a:ea typeface="Ubuntu"/>
                  <a:cs typeface="Ubuntu"/>
                  <a:sym typeface="Ubuntu"/>
                </a:rPr>
                <a:t>μ</a:t>
              </a:r>
              <a:r>
                <a:rPr lang="en" sz="1707" b="1" baseline="-25000">
                  <a:latin typeface="Ubuntu"/>
                  <a:ea typeface="Ubuntu"/>
                  <a:cs typeface="Ubuntu"/>
                  <a:sym typeface="Ubuntu"/>
                </a:rPr>
                <a:t>B</a:t>
              </a:r>
              <a:r>
                <a:rPr lang="en" sz="1707" b="1">
                  <a:latin typeface="Ubuntu"/>
                  <a:ea typeface="Ubuntu"/>
                  <a:cs typeface="Ubuntu"/>
                  <a:sym typeface="Ubuntu"/>
                </a:rPr>
                <a:t>=0  </a:t>
              </a:r>
              <a:r>
                <a:rPr lang="en" sz="1422" i="1">
                  <a:latin typeface="Helvetica Neue"/>
                  <a:ea typeface="Helvetica Neue"/>
                  <a:cs typeface="Helvetica Neue"/>
                  <a:sym typeface="Helvetica Neue"/>
                </a:rPr>
                <a:t>HotQCD, 1407.6387</a:t>
              </a:r>
              <a:endParaRPr sz="1422" b="1"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103" name="Google Shape;103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76075" y="863213"/>
              <a:ext cx="2281326" cy="17085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" name="Google Shape;10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1449" y="5597724"/>
            <a:ext cx="3585937" cy="27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/>
        </p:nvSpPr>
        <p:spPr>
          <a:xfrm>
            <a:off x="2390083" y="8288192"/>
            <a:ext cx="3000747" cy="186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endParaRPr sz="1707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03449" y="6221574"/>
            <a:ext cx="3255467" cy="216769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8645262" y="8284879"/>
            <a:ext cx="5028693" cy="287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endParaRPr sz="1707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82401" y="6455147"/>
            <a:ext cx="2888640" cy="2079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/>
          <p:nvPr/>
        </p:nvSpPr>
        <p:spPr>
          <a:xfrm>
            <a:off x="6971058" y="6408427"/>
            <a:ext cx="4266667" cy="426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Vovchenko,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Gorenstein,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Stoecker, 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" sz="1422" i="1">
                <a:latin typeface="Helvetica Neue"/>
                <a:ea typeface="Helvetica Neue"/>
                <a:cs typeface="Helvetica Neue"/>
                <a:sym typeface="Helvetica Neue"/>
              </a:rPr>
              <a:t>1609.03975</a:t>
            </a:r>
            <a:endParaRPr sz="1422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8468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225;p23">
            <a:extLst>
              <a:ext uri="{FF2B5EF4-FFF2-40B4-BE49-F238E27FC236}">
                <a16:creationId xmlns:a16="http://schemas.microsoft.com/office/drawing/2014/main" id="{73744462-42BF-433C-BF1E-2D668B2F5A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0189"/>
          <a:stretch/>
        </p:blipFill>
        <p:spPr>
          <a:xfrm>
            <a:off x="6934199" y="762000"/>
            <a:ext cx="6043059" cy="4403867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Shape 14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Kurtosis and the phase diagram</a:t>
            </a:r>
          </a:p>
        </p:txBody>
      </p:sp>
      <p:sp>
        <p:nvSpPr>
          <p:cNvPr id="1424" name="Shape 14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7" name="Google Shape;226;p23">
            <a:extLst>
              <a:ext uri="{FF2B5EF4-FFF2-40B4-BE49-F238E27FC236}">
                <a16:creationId xmlns:a16="http://schemas.microsoft.com/office/drawing/2014/main" id="{D2F5115B-910E-4CB5-A7BA-46E1B7CC87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1916"/>
          <a:stretch/>
        </p:blipFill>
        <p:spPr>
          <a:xfrm>
            <a:off x="6934199" y="4944369"/>
            <a:ext cx="6070601" cy="412039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27;p23">
            <a:extLst>
              <a:ext uri="{FF2B5EF4-FFF2-40B4-BE49-F238E27FC236}">
                <a16:creationId xmlns:a16="http://schemas.microsoft.com/office/drawing/2014/main" id="{9ED5072A-A48E-4E2C-8492-ACE3C4B6D6EB}"/>
              </a:ext>
            </a:extLst>
          </p:cNvPr>
          <p:cNvSpPr txBox="1">
            <a:spLocks noGrp="1"/>
          </p:cNvSpPr>
          <p:nvPr/>
        </p:nvSpPr>
        <p:spPr>
          <a:xfrm>
            <a:off x="2240791" y="1782706"/>
            <a:ext cx="83586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600"/>
              <a:buFont typeface="Ubuntu"/>
              <a:buNone/>
              <a:defRPr sz="2600" b="1" i="0" u="none" strike="noStrike" cap="none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/>
          </a:p>
        </p:txBody>
      </p:sp>
      <p:sp>
        <p:nvSpPr>
          <p:cNvPr id="29" name="Google Shape;228;p23">
            <a:extLst>
              <a:ext uri="{FF2B5EF4-FFF2-40B4-BE49-F238E27FC236}">
                <a16:creationId xmlns:a16="http://schemas.microsoft.com/office/drawing/2014/main" id="{553081B9-254A-4520-ADEA-2FC39C7CF322}"/>
              </a:ext>
            </a:extLst>
          </p:cNvPr>
          <p:cNvSpPr txBox="1">
            <a:spLocks noGrp="1"/>
          </p:cNvSpPr>
          <p:nvPr/>
        </p:nvSpPr>
        <p:spPr>
          <a:xfrm>
            <a:off x="11026988" y="867116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grpSp>
        <p:nvGrpSpPr>
          <p:cNvPr id="32" name="Google Shape;231;p23">
            <a:extLst>
              <a:ext uri="{FF2B5EF4-FFF2-40B4-BE49-F238E27FC236}">
                <a16:creationId xmlns:a16="http://schemas.microsoft.com/office/drawing/2014/main" id="{93190650-9597-4B6F-97AB-08D6B931B006}"/>
              </a:ext>
            </a:extLst>
          </p:cNvPr>
          <p:cNvGrpSpPr/>
          <p:nvPr/>
        </p:nvGrpSpPr>
        <p:grpSpPr>
          <a:xfrm>
            <a:off x="104689" y="1918412"/>
            <a:ext cx="7049704" cy="7801808"/>
            <a:chOff x="676799" y="625350"/>
            <a:chExt cx="4365202" cy="3390224"/>
          </a:xfrm>
        </p:grpSpPr>
        <p:pic>
          <p:nvPicPr>
            <p:cNvPr id="39" name="Google Shape;232;p23">
              <a:extLst>
                <a:ext uri="{FF2B5EF4-FFF2-40B4-BE49-F238E27FC236}">
                  <a16:creationId xmlns:a16="http://schemas.microsoft.com/office/drawing/2014/main" id="{3140A9D1-5F6F-4A00-9A81-595792FAFF2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6799" y="1033025"/>
              <a:ext cx="4365202" cy="298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233;p23">
              <a:extLst>
                <a:ext uri="{FF2B5EF4-FFF2-40B4-BE49-F238E27FC236}">
                  <a16:creationId xmlns:a16="http://schemas.microsoft.com/office/drawing/2014/main" id="{E874D708-0CDC-429B-A785-0437FF29B20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6028"/>
            <a:stretch/>
          </p:blipFill>
          <p:spPr>
            <a:xfrm>
              <a:off x="1125010" y="625350"/>
              <a:ext cx="3164326" cy="483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234;p23">
              <a:extLst>
                <a:ext uri="{FF2B5EF4-FFF2-40B4-BE49-F238E27FC236}">
                  <a16:creationId xmlns:a16="http://schemas.microsoft.com/office/drawing/2014/main" id="{C3FD8FFD-5C46-49B7-AFF4-FD4C8E59095B}"/>
                </a:ext>
              </a:extLst>
            </p:cNvPr>
            <p:cNvSpPr/>
            <p:nvPr/>
          </p:nvSpPr>
          <p:spPr>
            <a:xfrm>
              <a:off x="2293525" y="3316825"/>
              <a:ext cx="95100" cy="95100"/>
            </a:xfrm>
            <a:prstGeom prst="ellipse">
              <a:avLst/>
            </a:prstGeom>
            <a:solidFill>
              <a:srgbClr val="F1C232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235;p23">
              <a:extLst>
                <a:ext uri="{FF2B5EF4-FFF2-40B4-BE49-F238E27FC236}">
                  <a16:creationId xmlns:a16="http://schemas.microsoft.com/office/drawing/2014/main" id="{344D8CC3-EFE0-4E4B-BB4A-D7C4E0E1952D}"/>
                </a:ext>
              </a:extLst>
            </p:cNvPr>
            <p:cNvSpPr/>
            <p:nvPr/>
          </p:nvSpPr>
          <p:spPr>
            <a:xfrm>
              <a:off x="2849675" y="3343700"/>
              <a:ext cx="95100" cy="95100"/>
            </a:xfrm>
            <a:prstGeom prst="ellipse">
              <a:avLst/>
            </a:prstGeom>
            <a:solidFill>
              <a:srgbClr val="F1C232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3" name="Google Shape;236;p23">
            <a:extLst>
              <a:ext uri="{FF2B5EF4-FFF2-40B4-BE49-F238E27FC236}">
                <a16:creationId xmlns:a16="http://schemas.microsoft.com/office/drawing/2014/main" id="{02CB479E-B1FF-489B-A840-924FF72E6853}"/>
              </a:ext>
            </a:extLst>
          </p:cNvPr>
          <p:cNvSpPr txBox="1"/>
          <p:nvPr/>
        </p:nvSpPr>
        <p:spPr>
          <a:xfrm rot="1734889">
            <a:off x="1210696" y="5521843"/>
            <a:ext cx="1415610" cy="33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Ubuntu"/>
                <a:ea typeface="Ubuntu"/>
                <a:cs typeface="Ubuntu"/>
                <a:sym typeface="Ubuntu"/>
              </a:rPr>
              <a:t>Dilute</a:t>
            </a:r>
            <a:br>
              <a:rPr lang="en" sz="2400" dirty="0">
                <a:latin typeface="Ubuntu"/>
                <a:ea typeface="Ubuntu"/>
                <a:cs typeface="Ubuntu"/>
                <a:sym typeface="Ubuntu"/>
              </a:rPr>
            </a:br>
            <a:r>
              <a:rPr lang="en" sz="2400" dirty="0">
                <a:latin typeface="Ubuntu"/>
                <a:ea typeface="Ubuntu"/>
                <a:cs typeface="Ubuntu"/>
                <a:sym typeface="Ubuntu"/>
              </a:rPr>
              <a:t>hadrons</a:t>
            </a:r>
            <a:endParaRPr sz="2400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" name="Google Shape;237;p23">
            <a:extLst>
              <a:ext uri="{FF2B5EF4-FFF2-40B4-BE49-F238E27FC236}">
                <a16:creationId xmlns:a16="http://schemas.microsoft.com/office/drawing/2014/main" id="{E02CF91D-BA88-4722-B88F-EE63B3A6B5CE}"/>
              </a:ext>
            </a:extLst>
          </p:cNvPr>
          <p:cNvSpPr txBox="1"/>
          <p:nvPr/>
        </p:nvSpPr>
        <p:spPr>
          <a:xfrm rot="3526016">
            <a:off x="3589305" y="4524768"/>
            <a:ext cx="2346487" cy="259521"/>
          </a:xfrm>
          <a:prstGeom prst="rect">
            <a:avLst/>
          </a:prstGeom>
          <a:noFill/>
          <a:ln>
            <a:noFill/>
          </a:ln>
          <a:effectLst>
            <a:outerShdw dist="28575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aseline="-250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Quarks+hadrons,</a:t>
            </a:r>
            <a:endParaRPr sz="3600" baseline="-25000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aseline="-250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Chiral condensate=0</a:t>
            </a:r>
            <a:endParaRPr sz="3600" baseline="-25000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" name="Google Shape;238;p23">
            <a:extLst>
              <a:ext uri="{FF2B5EF4-FFF2-40B4-BE49-F238E27FC236}">
                <a16:creationId xmlns:a16="http://schemas.microsoft.com/office/drawing/2014/main" id="{57BBFCD0-0714-4A41-9924-74CAE908B035}"/>
              </a:ext>
            </a:extLst>
          </p:cNvPr>
          <p:cNvSpPr txBox="1"/>
          <p:nvPr/>
        </p:nvSpPr>
        <p:spPr>
          <a:xfrm rot="2700000">
            <a:off x="5179130" y="3815129"/>
            <a:ext cx="1194303" cy="271953"/>
          </a:xfrm>
          <a:prstGeom prst="rect">
            <a:avLst/>
          </a:prstGeom>
          <a:noFill/>
          <a:ln>
            <a:noFill/>
          </a:ln>
          <a:effectLst>
            <a:outerShdw dist="28575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Quark</a:t>
            </a:r>
            <a:endParaRPr sz="2400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Matter</a:t>
            </a:r>
            <a:endParaRPr sz="2400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" name="Google Shape;239;p23">
            <a:extLst>
              <a:ext uri="{FF2B5EF4-FFF2-40B4-BE49-F238E27FC236}">
                <a16:creationId xmlns:a16="http://schemas.microsoft.com/office/drawing/2014/main" id="{D9446208-9619-486F-8615-905516A7C0D3}"/>
              </a:ext>
            </a:extLst>
          </p:cNvPr>
          <p:cNvSpPr txBox="1"/>
          <p:nvPr/>
        </p:nvSpPr>
        <p:spPr>
          <a:xfrm rot="3617843">
            <a:off x="1689604" y="5802529"/>
            <a:ext cx="2819818" cy="368667"/>
          </a:xfrm>
          <a:prstGeom prst="rect">
            <a:avLst/>
          </a:prstGeom>
          <a:noFill/>
          <a:ln>
            <a:noFill/>
          </a:ln>
          <a:effectLst>
            <a:outerShdw dist="28575" dir="5400000" algn="bl" rotWithShape="0">
              <a:srgbClr val="000000">
                <a:alpha val="85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Hadronic liquid</a:t>
            </a:r>
            <a:endParaRPr sz="2400" dirty="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" name="Google Shape;240;p23">
            <a:extLst>
              <a:ext uri="{FF2B5EF4-FFF2-40B4-BE49-F238E27FC236}">
                <a16:creationId xmlns:a16="http://schemas.microsoft.com/office/drawing/2014/main" id="{FC11B9AC-301B-4E14-92FC-D622843EC00F}"/>
              </a:ext>
            </a:extLst>
          </p:cNvPr>
          <p:cNvSpPr txBox="1"/>
          <p:nvPr/>
        </p:nvSpPr>
        <p:spPr>
          <a:xfrm>
            <a:off x="8177278" y="5317179"/>
            <a:ext cx="4255746" cy="66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baseline="-25000" dirty="0">
                <a:latin typeface="Lato"/>
                <a:ea typeface="Lato"/>
                <a:cs typeface="Lato"/>
                <a:sym typeface="Lato"/>
              </a:rPr>
              <a:t>Chiral condensate</a:t>
            </a:r>
            <a:endParaRPr sz="4400" b="1" baseline="-25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Google Shape;241;p23">
            <a:extLst>
              <a:ext uri="{FF2B5EF4-FFF2-40B4-BE49-F238E27FC236}">
                <a16:creationId xmlns:a16="http://schemas.microsoft.com/office/drawing/2014/main" id="{35AA8E54-291B-4B11-B365-915BB317BD91}"/>
              </a:ext>
            </a:extLst>
          </p:cNvPr>
          <p:cNvSpPr txBox="1"/>
          <p:nvPr/>
        </p:nvSpPr>
        <p:spPr>
          <a:xfrm>
            <a:off x="8876045" y="1244963"/>
            <a:ext cx="3474234" cy="535199"/>
          </a:xfrm>
          <a:prstGeom prst="rect">
            <a:avLst/>
          </a:prstGeom>
          <a:noFill/>
          <a:ln>
            <a:noFill/>
          </a:ln>
          <a:effectLst>
            <a:outerShdw dist="19050" dir="18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Quark fraction</a:t>
            </a:r>
            <a:endParaRPr sz="28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6910115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9" name="image79.png"/>
          <p:cNvPicPr>
            <a:picLocks noChangeAspect="1"/>
          </p:cNvPicPr>
          <p:nvPr/>
        </p:nvPicPr>
        <p:blipFill>
          <a:blip r:embed="rId2"/>
          <a:srcRect l="19981" t="10071" r="8193" b="3530"/>
          <a:stretch>
            <a:fillRect/>
          </a:stretch>
        </p:blipFill>
        <p:spPr>
          <a:xfrm>
            <a:off x="2068072" y="1214635"/>
            <a:ext cx="10829748" cy="7324519"/>
          </a:xfrm>
          <a:prstGeom prst="rect">
            <a:avLst/>
          </a:prstGeom>
          <a:ln w="88900">
            <a:miter lim="400000"/>
          </a:ln>
        </p:spPr>
      </p:pic>
      <p:sp>
        <p:nvSpPr>
          <p:cNvPr id="1410" name="Shape 1410"/>
          <p:cNvSpPr>
            <a:spLocks noGrp="1"/>
          </p:cNvSpPr>
          <p:nvPr>
            <p:ph type="title"/>
          </p:nvPr>
        </p:nvSpPr>
        <p:spPr>
          <a:xfrm>
            <a:off x="3026143" y="0"/>
            <a:ext cx="13004802" cy="101504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33FF"/>
                </a:solidFill>
              </a:defRPr>
            </a:pPr>
            <a:r>
              <a:rPr sz="4800" dirty="0" err="1"/>
              <a:t>Neutr</a:t>
            </a:r>
            <a:r>
              <a:rPr lang="de-DE" sz="4800" dirty="0"/>
              <a:t>o</a:t>
            </a:r>
            <a:r>
              <a:rPr sz="4800" dirty="0"/>
              <a:t>n Star</a:t>
            </a:r>
            <a:r>
              <a:rPr lang="de-DE" sz="4800" dirty="0"/>
              <a:t>s</a:t>
            </a:r>
            <a:r>
              <a:rPr sz="4800" dirty="0"/>
              <a:t> Mass</a:t>
            </a:r>
            <a:r>
              <a:rPr lang="de-DE" sz="4800" dirty="0"/>
              <a:t> vs. </a:t>
            </a:r>
            <a:r>
              <a:rPr sz="4800" dirty="0"/>
              <a:t>Radius</a:t>
            </a:r>
            <a:r>
              <a:rPr lang="de-DE" sz="4800" dirty="0"/>
              <a:t> in CMF</a:t>
            </a:r>
            <a:br>
              <a:rPr lang="x-none" sz="4800" dirty="0"/>
            </a:br>
            <a:r>
              <a:rPr lang="de-DE" sz="2000" dirty="0">
                <a:solidFill>
                  <a:srgbClr val="FF2600"/>
                </a:solidFill>
              </a:rPr>
              <a:t>Anton </a:t>
            </a:r>
            <a:r>
              <a:rPr lang="de-DE" sz="2000" dirty="0" err="1">
                <a:solidFill>
                  <a:srgbClr val="FF2600"/>
                </a:solidFill>
              </a:rPr>
              <a:t>Motornenko</a:t>
            </a:r>
            <a:endParaRPr sz="2000" dirty="0">
              <a:solidFill>
                <a:srgbClr val="FF2600"/>
              </a:solidFill>
            </a:endParaRPr>
          </a:p>
        </p:txBody>
      </p:sp>
      <p:sp>
        <p:nvSpPr>
          <p:cNvPr id="1411" name="Shape 1411"/>
          <p:cNvSpPr>
            <a:spLocks noGrp="1"/>
          </p:cNvSpPr>
          <p:nvPr>
            <p:ph type="sldNum" sz="quarter" idx="2"/>
          </p:nvPr>
        </p:nvSpPr>
        <p:spPr>
          <a:xfrm>
            <a:off x="12450372" y="9142268"/>
            <a:ext cx="470520" cy="47595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412" name="Shape 1412"/>
          <p:cNvSpPr/>
          <p:nvPr/>
        </p:nvSpPr>
        <p:spPr>
          <a:xfrm>
            <a:off x="-184027" y="1779647"/>
            <a:ext cx="3034457" cy="5763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defTabSz="1300480">
              <a:defRPr sz="2700" b="1">
                <a:latin typeface="Arial"/>
                <a:ea typeface="Arial"/>
                <a:cs typeface="Arial"/>
                <a:sym typeface="Arial"/>
              </a:defRPr>
            </a:pPr>
            <a:r>
              <a:rPr lang="x-none" dirty="0"/>
              <a:t>      </a:t>
            </a:r>
            <a:r>
              <a:rPr dirty="0"/>
              <a:t>Features</a:t>
            </a:r>
            <a:r>
              <a:rPr sz="2200" b="0" dirty="0"/>
              <a:t>: </a:t>
            </a:r>
            <a:endParaRPr sz="2200" dirty="0"/>
          </a:p>
          <a:p>
            <a:pPr marL="367391" indent="-367391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Maximum </a:t>
            </a:r>
            <a:r>
              <a:rPr lang="de-DE" dirty="0"/>
              <a:t>TOV </a:t>
            </a:r>
          </a:p>
          <a:p>
            <a:pPr marL="367391" indent="-367391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NS-mass observed</a:t>
            </a:r>
            <a:endParaRPr lang="de-DE" dirty="0"/>
          </a:p>
          <a:p>
            <a:pPr marL="367391" indent="-367391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367391" indent="-367391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&lt;</a:t>
            </a:r>
            <a:r>
              <a:rPr lang="de-DE" dirty="0"/>
              <a:t> </a:t>
            </a:r>
            <a:r>
              <a:rPr b="1" dirty="0">
                <a:solidFill>
                  <a:srgbClr val="FF2600"/>
                </a:solidFill>
              </a:rPr>
              <a:t>2.1x</a:t>
            </a:r>
            <a:r>
              <a:rPr lang="de-DE" b="1" dirty="0">
                <a:solidFill>
                  <a:srgbClr val="FF2600"/>
                </a:solidFill>
              </a:rPr>
              <a:t> </a:t>
            </a:r>
            <a:r>
              <a:rPr b="1" dirty="0">
                <a:solidFill>
                  <a:srgbClr val="FF2600"/>
                </a:solidFill>
              </a:rPr>
              <a:t>M</a:t>
            </a:r>
            <a:r>
              <a:rPr lang="de-DE" b="1" dirty="0">
                <a:solidFill>
                  <a:srgbClr val="FF2600"/>
                </a:solidFill>
              </a:rPr>
              <a:t>_</a:t>
            </a:r>
            <a:r>
              <a:rPr b="1" dirty="0">
                <a:solidFill>
                  <a:srgbClr val="FF2600"/>
                </a:solidFill>
              </a:rPr>
              <a:t>solar</a:t>
            </a:r>
            <a:r>
              <a:rPr dirty="0"/>
              <a:t>  GW170817</a:t>
            </a:r>
            <a:endParaRPr lang="de-DE" dirty="0"/>
          </a:p>
          <a:p>
            <a:pPr marL="367391" indent="-367391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367391" indent="-367391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Radii ~ 13km observed </a:t>
            </a:r>
          </a:p>
          <a:p>
            <a:pPr defTabSz="1300480">
              <a:buSzPct val="100000"/>
              <a:defRPr sz="2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323304" indent="-323304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lang="de-DE" dirty="0"/>
              <a:t>Neutron S</a:t>
            </a:r>
            <a:r>
              <a:rPr dirty="0"/>
              <a:t>tar’s </a:t>
            </a:r>
            <a:r>
              <a:rPr dirty="0" err="1"/>
              <a:t>rel</a:t>
            </a:r>
            <a:r>
              <a:rPr lang="de-DE" dirty="0" err="1"/>
              <a:t>ativistic</a:t>
            </a:r>
            <a:endParaRPr lang="de-DE" dirty="0"/>
          </a:p>
          <a:p>
            <a:pPr marL="323304" indent="-323304" defTabSz="1300480">
              <a:buSzPct val="100000"/>
              <a:buFont typeface="Wingdings"/>
              <a:buChar char="▪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EoS</a:t>
            </a:r>
            <a:r>
              <a:rPr dirty="0"/>
              <a:t> at high 𝝁</a:t>
            </a:r>
            <a:r>
              <a:rPr baseline="-18089" dirty="0"/>
              <a:t>B</a:t>
            </a:r>
            <a:r>
              <a:rPr sz="2500" dirty="0"/>
              <a:t> </a:t>
            </a:r>
            <a:r>
              <a:rPr dirty="0"/>
              <a:t>must </a:t>
            </a:r>
            <a:r>
              <a:rPr b="1" dirty="0">
                <a:solidFill>
                  <a:srgbClr val="0433FF"/>
                </a:solidFill>
              </a:rPr>
              <a:t>agree with lattice QCD data</a:t>
            </a:r>
            <a:r>
              <a:rPr dirty="0"/>
              <a:t> at low 𝝁</a:t>
            </a:r>
            <a:r>
              <a:rPr baseline="-18089" dirty="0"/>
              <a:t>B</a:t>
            </a:r>
            <a:r>
              <a:rPr sz="2500" dirty="0"/>
              <a:t> </a:t>
            </a:r>
          </a:p>
          <a:p>
            <a:pPr defTabSz="1300480"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</a:t>
            </a:r>
          </a:p>
        </p:txBody>
      </p:sp>
      <p:sp>
        <p:nvSpPr>
          <p:cNvPr id="1413" name="Shape 1413"/>
          <p:cNvSpPr/>
          <p:nvPr/>
        </p:nvSpPr>
        <p:spPr>
          <a:xfrm>
            <a:off x="57916" y="8375982"/>
            <a:ext cx="12658120" cy="102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2" tIns="65022" rIns="65022" bIns="65022">
            <a:spAutoFit/>
          </a:bodyPr>
          <a:lstStyle/>
          <a:p>
            <a:pPr defTabSz="1300480">
              <a:defRPr sz="2900" i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Anton </a:t>
            </a:r>
            <a:r>
              <a:rPr b="1" dirty="0" err="1">
                <a:solidFill>
                  <a:schemeClr val="accent1">
                    <a:lumMod val="75000"/>
                  </a:schemeClr>
                </a:solidFill>
              </a:rPr>
              <a:t>Motornenko</a:t>
            </a:r>
            <a:r>
              <a:rPr b="1" dirty="0">
                <a:solidFill>
                  <a:srgbClr val="0433FF"/>
                </a:solidFill>
              </a:rPr>
              <a:t>,</a:t>
            </a:r>
            <a:r>
              <a:rPr dirty="0"/>
              <a:t> </a:t>
            </a:r>
            <a:r>
              <a:rPr lang="de-DE" dirty="0"/>
              <a:t>V.</a:t>
            </a:r>
            <a:r>
              <a:rPr dirty="0" err="1"/>
              <a:t>Vovchenko</a:t>
            </a:r>
            <a:r>
              <a:rPr dirty="0"/>
              <a:t>, </a:t>
            </a:r>
            <a:r>
              <a:rPr lang="de-DE" dirty="0"/>
              <a:t>J.</a:t>
            </a:r>
            <a:r>
              <a:rPr dirty="0" err="1"/>
              <a:t>Steinheimer</a:t>
            </a:r>
            <a:r>
              <a:rPr dirty="0"/>
              <a:t>, </a:t>
            </a:r>
            <a:r>
              <a:rPr dirty="0">
                <a:solidFill>
                  <a:srgbClr val="0433FF"/>
                </a:solidFill>
              </a:rPr>
              <a:t>Stefan Schramm</a:t>
            </a:r>
            <a:r>
              <a:rPr dirty="0"/>
              <a:t>, </a:t>
            </a:r>
            <a:r>
              <a:rPr lang="de-DE" dirty="0"/>
              <a:t>H.</a:t>
            </a:r>
            <a:r>
              <a:rPr dirty="0"/>
              <a:t>Stoecker 1809.02000, NPA (2019), QM’19 </a:t>
            </a:r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Wuhan</a:t>
            </a:r>
          </a:p>
        </p:txBody>
      </p:sp>
      <p:sp>
        <p:nvSpPr>
          <p:cNvPr id="1414" name="Shape 1414"/>
          <p:cNvSpPr/>
          <p:nvPr/>
        </p:nvSpPr>
        <p:spPr>
          <a:xfrm>
            <a:off x="12897968" y="-6016347"/>
            <a:ext cx="1828801" cy="13792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dirty="0"/>
              <a:t>                                            </a:t>
            </a:r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  <a:p>
            <a:pPr defTabSz="456699"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dirty="0"/>
          </a:p>
        </p:txBody>
      </p:sp>
      <p:pic>
        <p:nvPicPr>
          <p:cNvPr id="1415" name="image17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243" y="4893331"/>
            <a:ext cx="7298794" cy="967025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Shape 1461"/>
          <p:cNvSpPr>
            <a:spLocks noGrp="1"/>
          </p:cNvSpPr>
          <p:nvPr>
            <p:ph type="title"/>
          </p:nvPr>
        </p:nvSpPr>
        <p:spPr>
          <a:xfrm>
            <a:off x="-1" y="26453"/>
            <a:ext cx="13004801" cy="1015041"/>
          </a:xfrm>
          <a:prstGeom prst="rect">
            <a:avLst/>
          </a:prstGeom>
        </p:spPr>
        <p:txBody>
          <a:bodyPr/>
          <a:lstStyle/>
          <a:p>
            <a:r>
              <a:rPr lang="x-none" dirty="0"/>
              <a:t>    </a:t>
            </a:r>
            <a:r>
              <a:rPr lang="de-DE" dirty="0"/>
              <a:t>CMF - </a:t>
            </a:r>
            <a:r>
              <a:rPr dirty="0"/>
              <a:t>Equation of state at T=0: </a:t>
            </a:r>
            <a:r>
              <a:rPr lang="de-DE" dirty="0"/>
              <a:t>N</a:t>
            </a:r>
            <a:r>
              <a:rPr dirty="0" err="1"/>
              <a:t>eutron</a:t>
            </a:r>
            <a:r>
              <a:rPr dirty="0"/>
              <a:t> </a:t>
            </a:r>
            <a:r>
              <a:rPr lang="de-DE" dirty="0"/>
              <a:t>S</a:t>
            </a:r>
            <a:r>
              <a:rPr dirty="0"/>
              <a:t>tars</a:t>
            </a:r>
          </a:p>
        </p:txBody>
      </p:sp>
      <p:sp>
        <p:nvSpPr>
          <p:cNvPr id="1462" name="Shape 1462"/>
          <p:cNvSpPr>
            <a:spLocks noGrp="1"/>
          </p:cNvSpPr>
          <p:nvPr>
            <p:ph type="sldNum" sz="quarter" idx="2"/>
          </p:nvPr>
        </p:nvSpPr>
        <p:spPr>
          <a:xfrm>
            <a:off x="12450370" y="9142267"/>
            <a:ext cx="470522" cy="47595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463" name="image56.png"/>
          <p:cNvPicPr>
            <a:picLocks noChangeAspect="1"/>
          </p:cNvPicPr>
          <p:nvPr/>
        </p:nvPicPr>
        <p:blipFill>
          <a:blip r:embed="rId2"/>
          <a:srcRect t="622" b="622"/>
          <a:stretch>
            <a:fillRect/>
          </a:stretch>
        </p:blipFill>
        <p:spPr>
          <a:xfrm>
            <a:off x="-311728" y="840621"/>
            <a:ext cx="7855527" cy="8886526"/>
          </a:xfrm>
          <a:prstGeom prst="rect">
            <a:avLst/>
          </a:prstGeom>
          <a:ln w="88900">
            <a:miter lim="400000"/>
          </a:ln>
        </p:spPr>
      </p:pic>
      <p:sp>
        <p:nvSpPr>
          <p:cNvPr id="1464" name="Shape 1464"/>
          <p:cNvSpPr/>
          <p:nvPr/>
        </p:nvSpPr>
        <p:spPr>
          <a:xfrm>
            <a:off x="7244925" y="840621"/>
            <a:ext cx="5939201" cy="5063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30026" tIns="130026" rIns="130026" bIns="130026">
            <a:spAutoFit/>
          </a:bodyPr>
          <a:lstStyle/>
          <a:p>
            <a:pPr defTabSz="130048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Equation of state for </a:t>
            </a:r>
            <a:r>
              <a:rPr b="1" dirty="0">
                <a:solidFill>
                  <a:srgbClr val="EB5600"/>
                </a:solidFill>
              </a:rPr>
              <a:t>neutron stars</a:t>
            </a:r>
            <a:r>
              <a:rPr dirty="0"/>
              <a:t>:</a:t>
            </a:r>
          </a:p>
          <a:p>
            <a:pPr marL="571500" indent="-457200" defTabSz="1300480">
              <a:buClr>
                <a:srgbClr val="EB5600"/>
              </a:buClr>
              <a:buSzPts val="2400"/>
              <a:buFont typeface="Helvetica Neue"/>
              <a:buChar char="●"/>
              <a:defRPr sz="2400" b="1">
                <a:solidFill>
                  <a:srgbClr val="EB56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T=0</a:t>
            </a: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Electric charge is </a:t>
            </a:r>
            <a:r>
              <a:rPr b="1" dirty="0">
                <a:solidFill>
                  <a:srgbClr val="0070C0"/>
                </a:solidFill>
              </a:rPr>
              <a:t>zero</a:t>
            </a: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 b="1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Leptons</a:t>
            </a:r>
            <a:r>
              <a:rPr b="0" dirty="0">
                <a:solidFill>
                  <a:srgbClr val="000000"/>
                </a:solidFill>
              </a:rPr>
              <a:t> are included</a:t>
            </a:r>
            <a:endParaRPr dirty="0">
              <a:solidFill>
                <a:srgbClr val="000000"/>
              </a:solidFill>
            </a:endParaRP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No nuclear ground state</a:t>
            </a: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Chiral transition is at n≈4n</a:t>
            </a:r>
            <a:r>
              <a:rPr baseline="-20250" dirty="0"/>
              <a:t>0</a:t>
            </a: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Quark matter is at n≈23n</a:t>
            </a:r>
            <a:r>
              <a:rPr baseline="-20250" dirty="0"/>
              <a:t>0</a:t>
            </a: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 b="1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Hyperons</a:t>
            </a:r>
            <a:r>
              <a:rPr b="0" dirty="0">
                <a:solidFill>
                  <a:srgbClr val="000000"/>
                </a:solidFill>
              </a:rPr>
              <a:t> at T=0 are suppressed by hard-core repulsion (nevertheless are present at T ≠ 0)</a:t>
            </a:r>
            <a:endParaRPr dirty="0">
              <a:solidFill>
                <a:srgbClr val="000000"/>
              </a:solidFill>
            </a:endParaRP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 b="1">
                <a:solidFill>
                  <a:srgbClr val="6AA84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Strange quarks</a:t>
            </a:r>
            <a:r>
              <a:rPr b="0" dirty="0">
                <a:solidFill>
                  <a:srgbClr val="000000"/>
                </a:solidFill>
              </a:rPr>
              <a:t> are included</a:t>
            </a:r>
            <a:endParaRPr lang="de-DE" b="0" dirty="0">
              <a:solidFill>
                <a:srgbClr val="000000"/>
              </a:solidFill>
            </a:endParaRPr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 b="1">
                <a:solidFill>
                  <a:srgbClr val="6AA84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de-DE" dirty="0"/>
          </a:p>
          <a:p>
            <a:pPr marL="571500" indent="-457200" defTabSz="1300480">
              <a:buClr>
                <a:srgbClr val="000000"/>
              </a:buClr>
              <a:buSzPts val="2400"/>
              <a:buFont typeface="Helvetica Neue"/>
              <a:buChar char="●"/>
              <a:defRPr sz="2400" b="1">
                <a:solidFill>
                  <a:srgbClr val="6AA84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DE" dirty="0">
                <a:solidFill>
                  <a:srgbClr val="000000"/>
                </a:solidFill>
              </a:rPr>
              <a:t>A. </a:t>
            </a:r>
            <a:r>
              <a:rPr lang="de-DE" dirty="0" err="1">
                <a:solidFill>
                  <a:srgbClr val="000000"/>
                </a:solidFill>
              </a:rPr>
              <a:t>Motornenko</a:t>
            </a:r>
            <a:r>
              <a:rPr lang="de-DE" dirty="0">
                <a:solidFill>
                  <a:srgbClr val="000000"/>
                </a:solidFill>
              </a:rPr>
              <a:t>, Jan Steinheimer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465" name="Shape 1465"/>
          <p:cNvSpPr/>
          <p:nvPr/>
        </p:nvSpPr>
        <p:spPr>
          <a:xfrm>
            <a:off x="233919" y="9082678"/>
            <a:ext cx="7090774" cy="59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30026" tIns="130026" rIns="130026" bIns="130026">
            <a:spAutoFit/>
          </a:bodyPr>
          <a:lstStyle>
            <a:lvl1pPr defTabSz="1300480">
              <a:defRPr sz="2200"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Particle yields normalized to baryon density: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3F4BD46-AE87-4617-82B4-B828A0E3CC25}"/>
              </a:ext>
            </a:extLst>
          </p:cNvPr>
          <p:cNvSpPr txBox="1"/>
          <p:nvPr/>
        </p:nvSpPr>
        <p:spPr>
          <a:xfrm>
            <a:off x="4076699" y="1767811"/>
            <a:ext cx="34671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Quarks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Chalkboard"/>
        <a:ea typeface="Chalkboard"/>
        <a:cs typeface="Chalkboard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2943</Words>
  <Application>Microsoft Office PowerPoint</Application>
  <PresentationFormat>Benutzerdefiniert</PresentationFormat>
  <Paragraphs>650</Paragraphs>
  <Slides>44</Slides>
  <Notes>9</Notes>
  <HiddenSlides>13</HiddenSlides>
  <MMClips>3</MMClips>
  <ScaleCrop>false</ScaleCrop>
  <HeadingPairs>
    <vt:vector size="6" baseType="variant">
      <vt:variant>
        <vt:lpstr>Verwendete Schriftarten</vt:lpstr>
      </vt:variant>
      <vt:variant>
        <vt:i4>32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77" baseType="lpstr">
      <vt:lpstr>等线</vt:lpstr>
      <vt:lpstr>微软雅黑</vt:lpstr>
      <vt:lpstr>MS PGothic</vt:lpstr>
      <vt:lpstr>黑体</vt:lpstr>
      <vt:lpstr>宋体</vt:lpstr>
      <vt:lpstr>华文细黑</vt:lpstr>
      <vt:lpstr>American Typewriter</vt:lpstr>
      <vt:lpstr>Arial</vt:lpstr>
      <vt:lpstr>Calibri</vt:lpstr>
      <vt:lpstr>Cambria Math</vt:lpstr>
      <vt:lpstr>Chalkboard</vt:lpstr>
      <vt:lpstr>Corbel</vt:lpstr>
      <vt:lpstr>仿宋_GB2312</vt:lpstr>
      <vt:lpstr>Gill Sans</vt:lpstr>
      <vt:lpstr>Gill Sans Light</vt:lpstr>
      <vt:lpstr>Gill Sans MT</vt:lpstr>
      <vt:lpstr>Helvetica</vt:lpstr>
      <vt:lpstr>Helvetica Light</vt:lpstr>
      <vt:lpstr>Helvetica Neue</vt:lpstr>
      <vt:lpstr>楷体_GB2312</vt:lpstr>
      <vt:lpstr>Lato</vt:lpstr>
      <vt:lpstr>Lucida Grande</vt:lpstr>
      <vt:lpstr>Lucida Sans</vt:lpstr>
      <vt:lpstr>Open Sans</vt:lpstr>
      <vt:lpstr>Oswald</vt:lpstr>
      <vt:lpstr>Palatino</vt:lpstr>
      <vt:lpstr>Symbol</vt:lpstr>
      <vt:lpstr>Tahoma</vt:lpstr>
      <vt:lpstr>Times New Roman</vt:lpstr>
      <vt:lpstr>Ubuntu</vt:lpstr>
      <vt:lpstr>Verdana</vt:lpstr>
      <vt:lpstr>Wingdings</vt:lpstr>
      <vt:lpstr>Chalkboard</vt:lpstr>
      <vt:lpstr>Prof. Dr. Dr.h.c. Rudolf Bock *1927 - 2024 50 Years of international Friendship and close Collaborations</vt:lpstr>
      <vt:lpstr>      Rudolf Bock‘s 1982 GSI/LBL Plastic Ball  Discovery of predicted Sidewards Flow!</vt:lpstr>
      <vt:lpstr>PowerPoint-Präsentation</vt:lpstr>
      <vt:lpstr>PowerPoint-Präsentation</vt:lpstr>
      <vt:lpstr>Neutron Star, Quark Star, Black hole ?</vt:lpstr>
      <vt:lpstr>QCD phenomenology for the EoS: CMF </vt:lpstr>
      <vt:lpstr>Kurtosis and the phase diagram</vt:lpstr>
      <vt:lpstr>Neutron Stars Mass vs. Radius in CMF Anton Motornenko</vt:lpstr>
      <vt:lpstr>    CMF - Equation of state at T=0: Neutron Stars</vt:lpstr>
      <vt:lpstr>PowerPoint-Präsentation</vt:lpstr>
      <vt:lpstr>Sitzungsberichte der Königlich-Preußischen Akademie der Wissenschaften  </vt:lpstr>
      <vt:lpstr>Gravitational Waves discovered</vt:lpstr>
      <vt:lpstr>PowerPoint-Präsentation</vt:lpstr>
      <vt:lpstr>PowerPoint-Präsentation</vt:lpstr>
      <vt:lpstr>The CMF model applied in fluid dynamical simulations of HIC</vt:lpstr>
      <vt:lpstr>PowerPoint-Präsentation</vt:lpstr>
      <vt:lpstr>PowerPoint-Präsentation</vt:lpstr>
      <vt:lpstr>Where it’s hot and dense in neutron star mergers and HIC</vt:lpstr>
      <vt:lpstr>Light-Flash signals Creation of new Elements</vt:lpstr>
      <vt:lpstr>PowerPoint-Präsentation</vt:lpstr>
      <vt:lpstr>PowerPoint-Präsentation</vt:lpstr>
      <vt:lpstr>Probing phase diagram of CMF in heavy ion collisions</vt:lpstr>
      <vt:lpstr>Bayesian inference of the EoS:  ? New State of Chiral Baryon Resonance Matter n/n_0 ~ 3 ?</vt:lpstr>
      <vt:lpstr>The inferred posteriors</vt:lpstr>
      <vt:lpstr>Why Nuclear Collective Flow 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FAIR: a world-wide project</vt:lpstr>
      <vt:lpstr>PowerPoint-Präsentation</vt:lpstr>
      <vt:lpstr>SIS100 Tunnel – Technical Building Installation</vt:lpstr>
      <vt:lpstr>Ongoing: Early science program FAIR Phase-0</vt:lpstr>
      <vt:lpstr>PowerPoint-Präsentation</vt:lpstr>
      <vt:lpstr>Prospects and timeline</vt:lpstr>
      <vt:lpstr>PowerPoint-Präsentation</vt:lpstr>
      <vt:lpstr>PowerPoint-Präsentation</vt:lpstr>
      <vt:lpstr>PowerPoint-Präsentation</vt:lpstr>
      <vt:lpstr>It started all 50 years ago, at Dubna´s Syncrophasotron and Berkeley´s Bevalac </vt:lpstr>
      <vt:lpstr>Then young theorists waiting for data…</vt:lpstr>
      <vt:lpstr>Discovery of predicted Nuclear Collective Flow</vt:lpstr>
      <vt:lpstr>Discovery of predicted „Squeeze-Out“ </vt:lpstr>
      <vt:lpstr>Discovery of the predicted Sidewards Flow!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Mariia</dc:creator>
  <cp:lastModifiedBy>Horst Stoecker</cp:lastModifiedBy>
  <cp:revision>189</cp:revision>
  <dcterms:modified xsi:type="dcterms:W3CDTF">2024-04-21T02:37:31Z</dcterms:modified>
</cp:coreProperties>
</file>