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0"/>
  </p:notesMasterIdLst>
  <p:handoutMasterIdLst>
    <p:handoutMasterId r:id="rId41"/>
  </p:handoutMasterIdLst>
  <p:sldIdLst>
    <p:sldId id="2660" r:id="rId2"/>
    <p:sldId id="2760" r:id="rId3"/>
    <p:sldId id="2793" r:id="rId4"/>
    <p:sldId id="2806" r:id="rId5"/>
    <p:sldId id="2794" r:id="rId6"/>
    <p:sldId id="2695" r:id="rId7"/>
    <p:sldId id="2766" r:id="rId8"/>
    <p:sldId id="2678" r:id="rId9"/>
    <p:sldId id="2773" r:id="rId10"/>
    <p:sldId id="2031" r:id="rId11"/>
    <p:sldId id="2775" r:id="rId12"/>
    <p:sldId id="2774" r:id="rId13"/>
    <p:sldId id="2795" r:id="rId14"/>
    <p:sldId id="2763" r:id="rId15"/>
    <p:sldId id="2802" r:id="rId16"/>
    <p:sldId id="2792" r:id="rId17"/>
    <p:sldId id="2707" r:id="rId18"/>
    <p:sldId id="2800" r:id="rId19"/>
    <p:sldId id="2705" r:id="rId20"/>
    <p:sldId id="2808" r:id="rId21"/>
    <p:sldId id="2799" r:id="rId22"/>
    <p:sldId id="2801" r:id="rId23"/>
    <p:sldId id="256" r:id="rId24"/>
    <p:sldId id="2796" r:id="rId25"/>
    <p:sldId id="2804" r:id="rId26"/>
    <p:sldId id="2797" r:id="rId27"/>
    <p:sldId id="2809" r:id="rId28"/>
    <p:sldId id="2798" r:id="rId29"/>
    <p:sldId id="2803" r:id="rId30"/>
    <p:sldId id="290" r:id="rId31"/>
    <p:sldId id="2725" r:id="rId32"/>
    <p:sldId id="2659" r:id="rId33"/>
    <p:sldId id="2761" r:id="rId34"/>
    <p:sldId id="2734" r:id="rId35"/>
    <p:sldId id="2717" r:id="rId36"/>
    <p:sldId id="2605" r:id="rId37"/>
    <p:sldId id="2786" r:id="rId38"/>
    <p:sldId id="2787" r:id="rId39"/>
  </p:sldIdLst>
  <p:sldSz cx="12192000" cy="6858000"/>
  <p:notesSz cx="6735763" cy="9869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8B"/>
    <a:srgbClr val="FF00E8"/>
    <a:srgbClr val="FDFCDA"/>
    <a:srgbClr val="FF0000"/>
    <a:srgbClr val="B3FFEB"/>
    <a:srgbClr val="BDFFE1"/>
    <a:srgbClr val="A5FFFE"/>
    <a:srgbClr val="D00085"/>
    <a:srgbClr val="9BE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9538" autoAdjust="0"/>
  </p:normalViewPr>
  <p:slideViewPr>
    <p:cSldViewPr snapToGrid="0">
      <p:cViewPr varScale="1">
        <p:scale>
          <a:sx n="127" d="100"/>
          <a:sy n="127" d="100"/>
        </p:scale>
        <p:origin x="53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6984"/>
    </p:cViewPr>
  </p:sorterViewPr>
  <p:notesViewPr>
    <p:cSldViewPr snapToGrid="0">
      <p:cViewPr varScale="1">
        <p:scale>
          <a:sx n="79" d="100"/>
          <a:sy n="79" d="100"/>
        </p:scale>
        <p:origin x="-2388" y="-102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82128079-D739-DD4B-862F-E5E17DBEF7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6777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4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" y="741363"/>
            <a:ext cx="6573838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938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89969026-F8B2-674D-ADD4-02EAA67B40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7147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861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Times New Roman" charset="0"/>
              <a:ea typeface="ＭＳ Ｐ明朝" charset="0"/>
            </a:endParaRPr>
          </a:p>
        </p:txBody>
      </p:sp>
      <p:sp>
        <p:nvSpPr>
          <p:cNvPr id="128004" name="スライド番号プレースホルダ 3"/>
          <p:cNvSpPr txBox="1">
            <a:spLocks noGrp="1"/>
          </p:cNvSpPr>
          <p:nvPr/>
        </p:nvSpPr>
        <p:spPr bwMode="auto">
          <a:xfrm>
            <a:off x="3815743" y="9374549"/>
            <a:ext cx="2918468" cy="49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9972FA8-C0CC-1F4A-8C63-87EEED68E8C6}" type="slidenum">
              <a:rPr lang="ja-JP" altLang="en-US" sz="1200">
                <a:solidFill>
                  <a:srgbClr val="000000"/>
                </a:solidFill>
                <a:latin typeface="Calibri" charset="0"/>
              </a:rPr>
              <a:pPr algn="r"/>
              <a:t>14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06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BEF1-2A1B-B841-8A39-EB45925F75B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6E7E-6531-E24A-AE59-05484FFB5944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A19B3-D5EC-3A47-A64C-609CBDDABA0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232D-927A-1342-814C-86CA3D3BB5F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CE2C-5CA3-0943-ADDB-470CA58C3C8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43D0-4F0A-3140-A7FB-C6017FAD1EA1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FEC4-FA1D-014D-A0D0-C51F8B63C187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1D90-E547-6646-9F79-61F53E2BAA3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2AD5-B5E6-E743-A64D-633595038696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447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561196" y="915727"/>
            <a:ext cx="34000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Peking University</a:t>
            </a:r>
          </a:p>
          <a:p>
            <a:pPr algn="r">
              <a:defRPr/>
            </a:pPr>
            <a:r>
              <a:rPr lang="en-US" altLang="ja-JP" sz="22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April 21 (20-22), 2024 </a:t>
            </a:r>
          </a:p>
        </p:txBody>
      </p:sp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040751"/>
              </p:ext>
            </p:extLst>
          </p:nvPr>
        </p:nvGraphicFramePr>
        <p:xfrm>
          <a:off x="3668875" y="5781433"/>
          <a:ext cx="2826281" cy="923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2" imgW="5152381" imgH="1838095" progId="MSPhotoEd.3">
                  <p:embed/>
                </p:oleObj>
              </mc:Choice>
              <mc:Fallback>
                <p:oleObj name="Photo Editor 写真" r:id="rId2" imgW="5152381" imgH="1838095" progId="MSPhotoEd.3">
                  <p:embed/>
                  <p:pic>
                    <p:nvPicPr>
                      <p:cNvPr id="1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875" y="5781433"/>
                        <a:ext cx="2826281" cy="923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00" y="5895874"/>
            <a:ext cx="2211684" cy="58978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62D47D-96FC-754D-A89C-92DF20A9432D}"/>
              </a:ext>
            </a:extLst>
          </p:cNvPr>
          <p:cNvSpPr txBox="1"/>
          <p:nvPr/>
        </p:nvSpPr>
        <p:spPr>
          <a:xfrm>
            <a:off x="1922914" y="147694"/>
            <a:ext cx="10038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ja-JP" sz="2200" dirty="0">
                <a:solidFill>
                  <a:schemeClr val="tx1"/>
                </a:solidFill>
                <a:effectLst/>
                <a:latin typeface="Times"/>
              </a:rPr>
              <a:t>Exploring nuclear physics across energy scales 2024:</a:t>
            </a:r>
          </a:p>
          <a:p>
            <a:pPr algn="r"/>
            <a:r>
              <a:rPr lang="en" altLang="ja-JP" sz="2200" dirty="0">
                <a:solidFill>
                  <a:schemeClr val="tx1"/>
                </a:solidFill>
                <a:effectLst/>
                <a:latin typeface="Times"/>
              </a:rPr>
              <a:t>Intersection between nuclear structure and high energy nuclear collisions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75657" y="2313935"/>
            <a:ext cx="9495692" cy="1467047"/>
          </a:xfrm>
        </p:spPr>
        <p:txBody>
          <a:bodyPr>
            <a:noAutofit/>
          </a:bodyPr>
          <a:lstStyle/>
          <a:p>
            <a:pPr>
              <a:lnSpc>
                <a:spcPts val="3480"/>
              </a:lnSpc>
            </a:pPr>
            <a:r>
              <a:rPr lang="en-US" altLang="ja-JP" sz="2800" b="0" i="0" u="none" strike="noStrike" dirty="0">
                <a:solidFill>
                  <a:srgbClr val="0000FF"/>
                </a:solidFill>
                <a:effectLst/>
                <a:latin typeface="Palatino" pitchFamily="2" charset="0"/>
                <a:ea typeface="Palatino" pitchFamily="2" charset="0"/>
              </a:rPr>
              <a:t>Triaxial Shapes and Rotational Energies of Atomic Nuclei</a:t>
            </a:r>
            <a:br>
              <a:rPr lang="en-US" altLang="ja-JP" sz="2400" b="0" i="0" u="none" strike="noStrike" dirty="0">
                <a:solidFill>
                  <a:srgbClr val="0000FF"/>
                </a:solidFill>
                <a:effectLst/>
                <a:latin typeface="Lucida Calligraphy" panose="03010101010101010101" pitchFamily="66" charset="0"/>
              </a:rPr>
            </a:br>
            <a:br>
              <a:rPr lang="en-US" altLang="ja-JP" sz="2400" b="0" i="0" u="none" strike="noStrike" dirty="0">
                <a:solidFill>
                  <a:srgbClr val="0000FF"/>
                </a:solidFill>
                <a:effectLst/>
                <a:latin typeface="Lucida Calligraphy" panose="03010101010101010101" pitchFamily="66" charset="0"/>
              </a:rPr>
            </a:br>
            <a:r>
              <a:rPr lang="en-US" altLang="ja-JP" sz="2400" dirty="0" err="1">
                <a:solidFill>
                  <a:srgbClr val="0000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Takaharu</a:t>
            </a:r>
            <a:r>
              <a:rPr lang="en-US" altLang="ja-JP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Otsuka</a:t>
            </a:r>
            <a:endParaRPr lang="en-US" altLang="ja-JP" sz="2400" i="1" dirty="0">
              <a:solidFill>
                <a:srgbClr val="0000FF"/>
              </a:solidFill>
              <a:latin typeface="Comic Sans MS" panose="030F0902030302020204" pitchFamily="66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817050-EDC2-E8E0-251F-36C2F1310477}"/>
              </a:ext>
            </a:extLst>
          </p:cNvPr>
          <p:cNvSpPr txBox="1"/>
          <p:nvPr/>
        </p:nvSpPr>
        <p:spPr>
          <a:xfrm>
            <a:off x="1175657" y="4681056"/>
            <a:ext cx="10132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Y. </a:t>
            </a:r>
            <a:r>
              <a:rPr kumimoji="1" lang="en-US" altLang="ja-JP" dirty="0" err="1">
                <a:solidFill>
                  <a:schemeClr val="tx1"/>
                </a:solidFill>
              </a:rPr>
              <a:t>Tsunoda</a:t>
            </a:r>
            <a:r>
              <a:rPr kumimoji="1" lang="en-US" altLang="ja-JP" dirty="0">
                <a:solidFill>
                  <a:schemeClr val="tx1"/>
                </a:solidFill>
              </a:rPr>
              <a:t> (CNS, U. Tokyo), N. Shimizu (Tsukuba), Y. </a:t>
            </a:r>
            <a:r>
              <a:rPr kumimoji="1" lang="en-US" altLang="ja-JP" dirty="0" err="1">
                <a:solidFill>
                  <a:schemeClr val="tx1"/>
                </a:solidFill>
              </a:rPr>
              <a:t>Utsuno</a:t>
            </a:r>
            <a:r>
              <a:rPr kumimoji="1" lang="en-US" altLang="ja-JP" dirty="0">
                <a:solidFill>
                  <a:schemeClr val="tx1"/>
                </a:solidFill>
              </a:rPr>
              <a:t> (JAEA),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T. Abe (Keio U.), H. Ueno (Riken)</a:t>
            </a:r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262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63778" y="1547591"/>
          <a:ext cx="3313113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1752480" imgH="444240" progId="Equation.3">
                  <p:embed/>
                </p:oleObj>
              </mc:Choice>
              <mc:Fallback>
                <p:oleObj name="数式" r:id="rId2" imgW="1752480" imgH="44424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78" y="1547591"/>
                        <a:ext cx="3313113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47709C7-30BF-9CF0-0E0E-478AD0D32316}"/>
              </a:ext>
            </a:extLst>
          </p:cNvPr>
          <p:cNvGrpSpPr/>
          <p:nvPr/>
        </p:nvGrpSpPr>
        <p:grpSpPr>
          <a:xfrm>
            <a:off x="663778" y="3669054"/>
            <a:ext cx="4798818" cy="1090614"/>
            <a:chOff x="1712233" y="2781301"/>
            <a:chExt cx="4798818" cy="1090614"/>
          </a:xfrm>
        </p:grpSpPr>
        <p:sp>
          <p:nvSpPr>
            <p:cNvPr id="46" name="正方形/長方形 45"/>
            <p:cNvSpPr/>
            <p:nvPr/>
          </p:nvSpPr>
          <p:spPr>
            <a:xfrm>
              <a:off x="1712233" y="2792415"/>
              <a:ext cx="4779292" cy="107950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1847850" y="2781301"/>
            <a:ext cx="2954338" cy="481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" imgW="1562040" imgH="253800" progId="Equation.3">
                    <p:embed/>
                  </p:oleObj>
                </mc:Choice>
                <mc:Fallback>
                  <p:oleObj name="数式" r:id="rId4" imgW="1562040" imgH="253800" progId="Equation.3">
                    <p:embed/>
                    <p:pic>
                      <p:nvPicPr>
                        <p:cNvPr id="205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7850" y="2781301"/>
                          <a:ext cx="2954338" cy="4810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4" name="テキスト ボックス 19"/>
            <p:cNvSpPr txBox="1">
              <a:spLocks noChangeArrowheads="1"/>
            </p:cNvSpPr>
            <p:nvPr/>
          </p:nvSpPr>
          <p:spPr bwMode="auto">
            <a:xfrm>
              <a:off x="1992313" y="3141663"/>
              <a:ext cx="451873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Calibri" charset="0"/>
                </a:rPr>
                <a:t>Minimize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E(D)</a:t>
              </a:r>
              <a:r>
                <a:rPr lang="en-US" altLang="ja-JP" sz="2000" i="1" dirty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  <a:latin typeface="Calibri" charset="0"/>
                </a:rPr>
                <a:t>with respect to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D</a:t>
              </a:r>
              <a:r>
                <a:rPr lang="en-US" altLang="ja-JP" sz="2000" dirty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US" altLang="ja-JP" sz="2000" dirty="0">
                  <a:solidFill>
                    <a:srgbClr val="000000"/>
                  </a:solidFill>
                  <a:latin typeface="Calibri" charset="0"/>
                </a:rPr>
                <a:t>utilizing </a:t>
              </a:r>
            </a:p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Calibri" charset="0"/>
                </a:rPr>
                <a:t>Quantum MC and variational </a:t>
              </a:r>
              <a:r>
                <a:rPr lang="en-US" altLang="ja-JP" sz="2000" dirty="0">
                  <a:solidFill>
                    <a:srgbClr val="000000"/>
                  </a:solidFill>
                  <a:latin typeface="Calibri" charset="0"/>
                </a:rPr>
                <a:t>methods</a:t>
              </a:r>
              <a:endParaRPr lang="ja-JP" altLang="en-US" sz="200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2055" name="テキスト ボックス 25"/>
          <p:cNvSpPr txBox="1">
            <a:spLocks noChangeArrowheads="1"/>
          </p:cNvSpPr>
          <p:nvPr/>
        </p:nvSpPr>
        <p:spPr bwMode="auto">
          <a:xfrm>
            <a:off x="1900216" y="4995364"/>
            <a:ext cx="10241314" cy="707886"/>
          </a:xfrm>
          <a:prstGeom prst="rect">
            <a:avLst/>
          </a:prstGeom>
          <a:solidFill>
            <a:srgbClr val="EBF1D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Step 1</a:t>
            </a:r>
            <a:r>
              <a:rPr lang="ja-JP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:</a:t>
            </a:r>
            <a:r>
              <a:rPr lang="en-US" altLang="ja-JP" sz="1800" dirty="0">
                <a:solidFill>
                  <a:srgbClr val="000000"/>
                </a:solidFill>
                <a:latin typeface="Calibri" charset="0"/>
              </a:rPr>
              <a:t>  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</a:rPr>
              <a:t>Shift randomly 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matrix matrix D.   (The initial guess can be taken from Hartree-</a:t>
            </a:r>
            <a:r>
              <a:rPr lang="en-US" altLang="ja-JP" sz="2000" dirty="0" err="1">
                <a:solidFill>
                  <a:srgbClr val="000000"/>
                </a:solidFill>
                <a:latin typeface="Calibri" charset="0"/>
              </a:rPr>
              <a:t>Fock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.)</a:t>
            </a:r>
          </a:p>
          <a:p>
            <a:pPr eaLnBrk="1" hangingPunct="1"/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                 Select the one producing the lowest </a:t>
            </a:r>
            <a:r>
              <a:rPr lang="en-US" altLang="ja-JP" sz="2000" i="1" dirty="0">
                <a:solidFill>
                  <a:srgbClr val="000000"/>
                </a:solidFill>
                <a:latin typeface="Calibri" charset="0"/>
              </a:rPr>
              <a:t>E(D)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ja-JP" altLang="en-US" sz="2000" dirty="0">
                <a:solidFill>
                  <a:srgbClr val="000000"/>
                </a:solidFill>
                <a:latin typeface="Calibri" charset="0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(rate &lt; 0.1 %) </a:t>
            </a:r>
            <a:r>
              <a:rPr lang="ja-JP" altLang="en-US" sz="2000" dirty="0">
                <a:solidFill>
                  <a:srgbClr val="000000"/>
                </a:solidFill>
                <a:latin typeface="Calibri" charset="0"/>
              </a:rPr>
              <a:t>　</a:t>
            </a:r>
            <a:r>
              <a:rPr lang="ja-JP" altLang="en-US" sz="1800" dirty="0">
                <a:solidFill>
                  <a:srgbClr val="000000"/>
                </a:solidFill>
                <a:latin typeface="Calibri" charset="0"/>
              </a:rPr>
              <a:t>　　　　　</a:t>
            </a:r>
            <a:endParaRPr lang="en-US" altLang="ja-JP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57" name="テキスト ボックス 27"/>
          <p:cNvSpPr txBox="1">
            <a:spLocks noChangeArrowheads="1"/>
          </p:cNvSpPr>
          <p:nvPr/>
        </p:nvSpPr>
        <p:spPr bwMode="auto">
          <a:xfrm>
            <a:off x="1879572" y="6207468"/>
            <a:ext cx="9494550" cy="400110"/>
          </a:xfrm>
          <a:prstGeom prst="rect">
            <a:avLst/>
          </a:prstGeom>
          <a:solidFill>
            <a:srgbClr val="EBF1D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Step 2 :   Polish </a:t>
            </a:r>
            <a:r>
              <a:rPr lang="en-US" altLang="ja-JP" sz="2000" i="1" dirty="0">
                <a:solidFill>
                  <a:srgbClr val="000000"/>
                </a:solidFill>
                <a:latin typeface="Calibri" charset="0"/>
              </a:rPr>
              <a:t>D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 by means of the </a:t>
            </a:r>
            <a:r>
              <a:rPr lang="en-US" altLang="ja-JP" sz="2000" dirty="0">
                <a:solidFill>
                  <a:srgbClr val="0000FF"/>
                </a:solidFill>
                <a:latin typeface="Calibri" charset="0"/>
              </a:rPr>
              <a:t>conjugate gradient (CG) 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method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</a:rPr>
              <a:t>variationally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.  </a:t>
            </a:r>
            <a:r>
              <a:rPr lang="ja-JP" altLang="en-US" sz="2000">
                <a:solidFill>
                  <a:srgbClr val="000000"/>
                </a:solidFill>
                <a:latin typeface="Calibri" charset="0"/>
              </a:rPr>
              <a:t>　　　　　　</a:t>
            </a:r>
            <a:endParaRPr lang="en-US" altLang="ja-JP" sz="2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58" name="タイトル 1"/>
          <p:cNvSpPr txBox="1">
            <a:spLocks/>
          </p:cNvSpPr>
          <p:nvPr/>
        </p:nvSpPr>
        <p:spPr bwMode="auto">
          <a:xfrm>
            <a:off x="2664741" y="192783"/>
            <a:ext cx="6862518" cy="431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Basic formulation of </a:t>
            </a:r>
            <a:r>
              <a:rPr lang="en-US" altLang="ja-JP" dirty="0">
                <a:solidFill>
                  <a:srgbClr val="0000FF"/>
                </a:solidFill>
                <a:latin typeface="Comic Sans MS" panose="030F0902030302020204" pitchFamily="66" charset="0"/>
              </a:rPr>
              <a:t>Monte Carlo Shell Model</a:t>
            </a:r>
            <a:endParaRPr lang="ja-JP" altLang="en-US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06699" y="872295"/>
            <a:ext cx="3132138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 dirty="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ja-JP" sz="2000" i="1" baseline="-25000" dirty="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B</a:t>
            </a:r>
            <a:r>
              <a:rPr lang="en-US" altLang="ja-JP" sz="2000" dirty="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 : number of basis vectors </a:t>
            </a:r>
            <a:endParaRPr lang="ja-JP" altLang="en-US" sz="2000">
              <a:solidFill>
                <a:srgbClr val="17375E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22" name="直線矢印コネクタ 21"/>
          <p:cNvCxnSpPr>
            <a:cxnSpLocks/>
          </p:cNvCxnSpPr>
          <p:nvPr/>
        </p:nvCxnSpPr>
        <p:spPr>
          <a:xfrm flipH="1">
            <a:off x="2032203" y="1289529"/>
            <a:ext cx="548181" cy="329498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テキスト ボックス 23"/>
          <p:cNvSpPr txBox="1">
            <a:spLocks noChangeArrowheads="1"/>
          </p:cNvSpPr>
          <p:nvPr/>
        </p:nvSpPr>
        <p:spPr bwMode="auto">
          <a:xfrm>
            <a:off x="2096911" y="3100618"/>
            <a:ext cx="1479892" cy="369332"/>
          </a:xfrm>
          <a:prstGeom prst="rect">
            <a:avLst/>
          </a:prstGeom>
          <a:solidFill>
            <a:srgbClr val="E3CFFF"/>
          </a:solidFill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6600CC"/>
                </a:solidFill>
                <a:latin typeface="Times New Roman" charset="0"/>
                <a:cs typeface="Times New Roman" charset="0"/>
              </a:rPr>
              <a:t>Projection op.</a:t>
            </a:r>
            <a:endParaRPr lang="ja-JP" altLang="en-US" sz="1800">
              <a:solidFill>
                <a:srgbClr val="6600CC"/>
              </a:solidFill>
            </a:endParaRPr>
          </a:p>
        </p:txBody>
      </p:sp>
      <p:sp>
        <p:nvSpPr>
          <p:cNvPr id="2071" name="テキスト ボックス 44"/>
          <p:cNvSpPr txBox="1">
            <a:spLocks noChangeArrowheads="1"/>
          </p:cNvSpPr>
          <p:nvPr/>
        </p:nvSpPr>
        <p:spPr bwMode="auto">
          <a:xfrm>
            <a:off x="7377342" y="2606423"/>
            <a:ext cx="4764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 dirty="0">
                <a:solidFill>
                  <a:srgbClr val="FF0000"/>
                </a:solidFill>
              </a:rPr>
              <a:t>n-</a:t>
            </a:r>
            <a:r>
              <a:rPr lang="en-US" altLang="ja-JP" sz="2000" b="1" dirty="0" err="1">
                <a:solidFill>
                  <a:srgbClr val="FF0000"/>
                </a:solidFill>
              </a:rPr>
              <a:t>th</a:t>
            </a:r>
            <a:r>
              <a:rPr lang="en-US" altLang="ja-JP" sz="2000" b="1" dirty="0">
                <a:solidFill>
                  <a:srgbClr val="FF0000"/>
                </a:solidFill>
              </a:rPr>
              <a:t> basis vector  </a:t>
            </a:r>
            <a:r>
              <a:rPr lang="en-US" altLang="ja-JP" sz="1600" b="1" dirty="0"/>
              <a:t>(</a:t>
            </a:r>
            <a:r>
              <a:rPr lang="en-US" altLang="ja-JP" sz="1800" b="1" dirty="0">
                <a:solidFill>
                  <a:srgbClr val="0000FF"/>
                </a:solidFill>
              </a:rPr>
              <a:t>Slater determinant</a:t>
            </a:r>
            <a:r>
              <a:rPr lang="en-US" altLang="ja-JP" sz="1600" b="1" dirty="0"/>
              <a:t>)</a:t>
            </a:r>
          </a:p>
        </p:txBody>
      </p:sp>
      <p:cxnSp>
        <p:nvCxnSpPr>
          <p:cNvPr id="34" name="直線矢印コネクタ 33"/>
          <p:cNvCxnSpPr>
            <a:cxnSpLocks/>
            <a:stCxn id="2064" idx="0"/>
          </p:cNvCxnSpPr>
          <p:nvPr/>
        </p:nvCxnSpPr>
        <p:spPr>
          <a:xfrm flipH="1" flipV="1">
            <a:off x="2609252" y="2187012"/>
            <a:ext cx="227605" cy="91360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cxnSpLocks/>
          </p:cNvCxnSpPr>
          <p:nvPr/>
        </p:nvCxnSpPr>
        <p:spPr>
          <a:xfrm flipH="1" flipV="1">
            <a:off x="2259475" y="2169786"/>
            <a:ext cx="38619" cy="5162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4" name="テキスト ボックス 39"/>
          <p:cNvSpPr txBox="1">
            <a:spLocks noChangeArrowheads="1"/>
          </p:cNvSpPr>
          <p:nvPr/>
        </p:nvSpPr>
        <p:spPr bwMode="auto">
          <a:xfrm>
            <a:off x="1294146" y="2522642"/>
            <a:ext cx="1225015" cy="369332"/>
          </a:xfrm>
          <a:prstGeom prst="rect">
            <a:avLst/>
          </a:prstGeom>
          <a:solidFill>
            <a:srgbClr val="83FFDD"/>
          </a:solidFill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/>
              <a:t>amplitude</a:t>
            </a:r>
            <a:endParaRPr lang="ja-JP" altLang="en-US" sz="180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B26F32D-B3C0-52F9-B54C-271C8A173EE5}"/>
              </a:ext>
            </a:extLst>
          </p:cNvPr>
          <p:cNvGrpSpPr/>
          <p:nvPr/>
        </p:nvGrpSpPr>
        <p:grpSpPr>
          <a:xfrm>
            <a:off x="3968282" y="1412776"/>
            <a:ext cx="7954937" cy="2489886"/>
            <a:chOff x="3774948" y="1125656"/>
            <a:chExt cx="7954937" cy="248988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BFDA1A74-2085-4348-AA79-9C54AE32975C}"/>
                </a:ext>
              </a:extLst>
            </p:cNvPr>
            <p:cNvSpPr/>
            <p:nvPr/>
          </p:nvSpPr>
          <p:spPr>
            <a:xfrm>
              <a:off x="3774948" y="2060695"/>
              <a:ext cx="3406775" cy="936625"/>
            </a:xfrm>
            <a:prstGeom prst="rect">
              <a:avLst/>
            </a:prstGeom>
            <a:solidFill>
              <a:srgbClr val="83FF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3809872" y="2060695"/>
            <a:ext cx="3371850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6" imgW="1828800" imgH="507960" progId="Equation.3">
                    <p:embed/>
                  </p:oleObj>
                </mc:Choice>
                <mc:Fallback>
                  <p:oleObj name="数式" r:id="rId6" imgW="1828800" imgH="507960" progId="Equation.3">
                    <p:embed/>
                    <p:pic>
                      <p:nvPicPr>
                        <p:cNvPr id="205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9872" y="2060695"/>
                          <a:ext cx="3371850" cy="936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直線矢印コネクタ 29"/>
            <p:cNvCxnSpPr/>
            <p:nvPr/>
          </p:nvCxnSpPr>
          <p:spPr>
            <a:xfrm>
              <a:off x="4890961" y="1486019"/>
              <a:ext cx="358775" cy="647700"/>
            </a:xfrm>
            <a:prstGeom prst="straightConnector1">
              <a:avLst/>
            </a:prstGeom>
            <a:ln w="28575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>
              <a:off x="5825997" y="1917819"/>
              <a:ext cx="649288" cy="215900"/>
            </a:xfrm>
            <a:prstGeom prst="straightConnector1">
              <a:avLst/>
            </a:prstGeom>
            <a:ln w="38100">
              <a:solidFill>
                <a:srgbClr val="8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7" name="テキスト ボックス 28"/>
            <p:cNvSpPr txBox="1">
              <a:spLocks noChangeArrowheads="1"/>
            </p:cNvSpPr>
            <p:nvPr/>
          </p:nvSpPr>
          <p:spPr bwMode="auto">
            <a:xfrm>
              <a:off x="5573585" y="1557456"/>
              <a:ext cx="3960812" cy="400050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i="1">
                  <a:solidFill>
                    <a:srgbClr val="800000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altLang="ja-JP" sz="2000" i="1" baseline="-25000">
                  <a:solidFill>
                    <a:srgbClr val="800000"/>
                  </a:solidFill>
                  <a:latin typeface="Times New Roman" charset="0"/>
                  <a:cs typeface="Times New Roman" charset="0"/>
                </a:rPr>
                <a:t>sp</a:t>
              </a:r>
              <a:r>
                <a:rPr lang="en-US" altLang="ja-JP" sz="2000">
                  <a:solidFill>
                    <a:srgbClr val="800000"/>
                  </a:solidFill>
                  <a:latin typeface="Times New Roman" charset="0"/>
                  <a:cs typeface="Times New Roman" charset="0"/>
                </a:rPr>
                <a:t> : number of single-particle states</a:t>
              </a:r>
              <a:endParaRPr lang="ja-JP" altLang="en-US" sz="2000">
                <a:solidFill>
                  <a:srgbClr val="80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068" name="テキスト ボックス 27"/>
            <p:cNvSpPr txBox="1">
              <a:spLocks noChangeArrowheads="1"/>
            </p:cNvSpPr>
            <p:nvPr/>
          </p:nvSpPr>
          <p:spPr bwMode="auto">
            <a:xfrm>
              <a:off x="4241673" y="1125656"/>
              <a:ext cx="3529013" cy="400050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i="1">
                  <a:solidFill>
                    <a:srgbClr val="006600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altLang="ja-JP" sz="2000" i="1" baseline="-25000">
                  <a:solidFill>
                    <a:srgbClr val="006600"/>
                  </a:solidFill>
                  <a:latin typeface="Times New Roman" charset="0"/>
                  <a:cs typeface="Times New Roman" charset="0"/>
                </a:rPr>
                <a:t>p</a:t>
              </a:r>
              <a:r>
                <a:rPr lang="en-US" altLang="ja-JP" sz="2000">
                  <a:solidFill>
                    <a:srgbClr val="006600"/>
                  </a:solidFill>
                  <a:latin typeface="Times New Roman" charset="0"/>
                  <a:cs typeface="Times New Roman" charset="0"/>
                </a:rPr>
                <a:t> : number of (active) particles</a:t>
              </a:r>
              <a:endParaRPr lang="ja-JP" altLang="en-US" sz="2000">
                <a:solidFill>
                  <a:srgbClr val="0066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069" name="テキスト ボックス 38"/>
            <p:cNvSpPr txBox="1">
              <a:spLocks noChangeArrowheads="1"/>
            </p:cNvSpPr>
            <p:nvPr/>
          </p:nvSpPr>
          <p:spPr bwMode="auto">
            <a:xfrm>
              <a:off x="5825998" y="3215432"/>
              <a:ext cx="5903887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295D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295D"/>
                  </a:solidFill>
                </a:rPr>
                <a:t>Superposition of original single-particle state</a:t>
              </a:r>
              <a:endParaRPr lang="ja-JP" altLang="en-US" sz="2000" dirty="0">
                <a:solidFill>
                  <a:srgbClr val="FF295D"/>
                </a:solidFill>
              </a:endParaRPr>
            </a:p>
          </p:txBody>
        </p:sp>
        <p:sp>
          <p:nvSpPr>
            <p:cNvPr id="44" name="右中かっこ 43"/>
            <p:cNvSpPr/>
            <p:nvPr/>
          </p:nvSpPr>
          <p:spPr>
            <a:xfrm rot="5400000">
              <a:off x="5994272" y="2470269"/>
              <a:ext cx="312738" cy="1223962"/>
            </a:xfrm>
            <a:prstGeom prst="rightBrace">
              <a:avLst/>
            </a:prstGeom>
            <a:ln w="381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9" name="テキスト ボックス 25"/>
            <p:cNvSpPr txBox="1">
              <a:spLocks noChangeArrowheads="1"/>
            </p:cNvSpPr>
            <p:nvPr/>
          </p:nvSpPr>
          <p:spPr bwMode="auto">
            <a:xfrm>
              <a:off x="5895860" y="2316281"/>
              <a:ext cx="212700" cy="400110"/>
            </a:xfrm>
            <a:prstGeom prst="rect">
              <a:avLst/>
            </a:prstGeom>
            <a:solidFill>
              <a:srgbClr val="83FF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i="1" dirty="0">
                  <a:solidFill>
                    <a:schemeClr val="tx1"/>
                  </a:solidFill>
                  <a:latin typeface="Times New Roman" charset="0"/>
                  <a:cs typeface="Times New Roman" charset="0"/>
                </a:rPr>
                <a:t>a</a:t>
              </a:r>
              <a:endParaRPr lang="ja-JP" altLang="en-US" sz="2000" i="1" dirty="0">
                <a:solidFill>
                  <a:schemeClr val="tx1"/>
                </a:solidFill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A945AF53-7C73-BC90-1EBE-D5EF1407AEAA}"/>
              </a:ext>
            </a:extLst>
          </p:cNvPr>
          <p:cNvSpPr/>
          <p:nvPr/>
        </p:nvSpPr>
        <p:spPr>
          <a:xfrm>
            <a:off x="111284" y="2126368"/>
            <a:ext cx="451742" cy="1903048"/>
          </a:xfrm>
          <a:custGeom>
            <a:avLst/>
            <a:gdLst>
              <a:gd name="connsiteX0" fmla="*/ 502417 w 563254"/>
              <a:gd name="connsiteY0" fmla="*/ 0 h 1828800"/>
              <a:gd name="connsiteX1" fmla="*/ 432079 w 563254"/>
              <a:gd name="connsiteY1" fmla="*/ 30145 h 1828800"/>
              <a:gd name="connsiteX2" fmla="*/ 401934 w 563254"/>
              <a:gd name="connsiteY2" fmla="*/ 40193 h 1828800"/>
              <a:gd name="connsiteX3" fmla="*/ 341644 w 563254"/>
              <a:gd name="connsiteY3" fmla="*/ 90435 h 1828800"/>
              <a:gd name="connsiteX4" fmla="*/ 281354 w 563254"/>
              <a:gd name="connsiteY4" fmla="*/ 130628 h 1828800"/>
              <a:gd name="connsiteX5" fmla="*/ 241160 w 563254"/>
              <a:gd name="connsiteY5" fmla="*/ 190918 h 1828800"/>
              <a:gd name="connsiteX6" fmla="*/ 221063 w 563254"/>
              <a:gd name="connsiteY6" fmla="*/ 221063 h 1828800"/>
              <a:gd name="connsiteX7" fmla="*/ 170822 w 563254"/>
              <a:gd name="connsiteY7" fmla="*/ 281354 h 1828800"/>
              <a:gd name="connsiteX8" fmla="*/ 160773 w 563254"/>
              <a:gd name="connsiteY8" fmla="*/ 311499 h 1828800"/>
              <a:gd name="connsiteX9" fmla="*/ 140677 w 563254"/>
              <a:gd name="connsiteY9" fmla="*/ 341644 h 1828800"/>
              <a:gd name="connsiteX10" fmla="*/ 120580 w 563254"/>
              <a:gd name="connsiteY10" fmla="*/ 381837 h 1828800"/>
              <a:gd name="connsiteX11" fmla="*/ 80387 w 563254"/>
              <a:gd name="connsiteY11" fmla="*/ 452176 h 1828800"/>
              <a:gd name="connsiteX12" fmla="*/ 60290 w 563254"/>
              <a:gd name="connsiteY12" fmla="*/ 512466 h 1828800"/>
              <a:gd name="connsiteX13" fmla="*/ 50242 w 563254"/>
              <a:gd name="connsiteY13" fmla="*/ 542611 h 1828800"/>
              <a:gd name="connsiteX14" fmla="*/ 30145 w 563254"/>
              <a:gd name="connsiteY14" fmla="*/ 643094 h 1828800"/>
              <a:gd name="connsiteX15" fmla="*/ 0 w 563254"/>
              <a:gd name="connsiteY15" fmla="*/ 793819 h 1828800"/>
              <a:gd name="connsiteX16" fmla="*/ 10048 w 563254"/>
              <a:gd name="connsiteY16" fmla="*/ 1045028 h 1828800"/>
              <a:gd name="connsiteX17" fmla="*/ 30145 w 563254"/>
              <a:gd name="connsiteY17" fmla="*/ 1105318 h 1828800"/>
              <a:gd name="connsiteX18" fmla="*/ 40193 w 563254"/>
              <a:gd name="connsiteY18" fmla="*/ 1135463 h 1828800"/>
              <a:gd name="connsiteX19" fmla="*/ 50242 w 563254"/>
              <a:gd name="connsiteY19" fmla="*/ 1165608 h 1828800"/>
              <a:gd name="connsiteX20" fmla="*/ 60290 w 563254"/>
              <a:gd name="connsiteY20" fmla="*/ 1205802 h 1828800"/>
              <a:gd name="connsiteX21" fmla="*/ 90435 w 563254"/>
              <a:gd name="connsiteY21" fmla="*/ 1245995 h 1828800"/>
              <a:gd name="connsiteX22" fmla="*/ 130628 w 563254"/>
              <a:gd name="connsiteY22" fmla="*/ 1306285 h 1828800"/>
              <a:gd name="connsiteX23" fmla="*/ 170822 w 563254"/>
              <a:gd name="connsiteY23" fmla="*/ 1366576 h 1828800"/>
              <a:gd name="connsiteX24" fmla="*/ 190918 w 563254"/>
              <a:gd name="connsiteY24" fmla="*/ 1396721 h 1828800"/>
              <a:gd name="connsiteX25" fmla="*/ 211015 w 563254"/>
              <a:gd name="connsiteY25" fmla="*/ 1426866 h 1828800"/>
              <a:gd name="connsiteX26" fmla="*/ 291402 w 563254"/>
              <a:gd name="connsiteY26" fmla="*/ 1547446 h 1828800"/>
              <a:gd name="connsiteX27" fmla="*/ 321547 w 563254"/>
              <a:gd name="connsiteY27" fmla="*/ 1577591 h 1828800"/>
              <a:gd name="connsiteX28" fmla="*/ 351692 w 563254"/>
              <a:gd name="connsiteY28" fmla="*/ 1627833 h 1828800"/>
              <a:gd name="connsiteX29" fmla="*/ 371789 w 563254"/>
              <a:gd name="connsiteY29" fmla="*/ 1657978 h 1828800"/>
              <a:gd name="connsiteX30" fmla="*/ 411982 w 563254"/>
              <a:gd name="connsiteY30" fmla="*/ 1728316 h 1828800"/>
              <a:gd name="connsiteX31" fmla="*/ 482321 w 563254"/>
              <a:gd name="connsiteY31" fmla="*/ 1788606 h 1828800"/>
              <a:gd name="connsiteX32" fmla="*/ 542611 w 563254"/>
              <a:gd name="connsiteY32" fmla="*/ 1828800 h 1828800"/>
              <a:gd name="connsiteX33" fmla="*/ 562707 w 563254"/>
              <a:gd name="connsiteY33" fmla="*/ 1798655 h 1828800"/>
              <a:gd name="connsiteX34" fmla="*/ 552659 w 563254"/>
              <a:gd name="connsiteY34" fmla="*/ 1688123 h 1828800"/>
              <a:gd name="connsiteX35" fmla="*/ 542611 w 563254"/>
              <a:gd name="connsiteY35" fmla="*/ 162783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3254" h="1828800">
                <a:moveTo>
                  <a:pt x="502417" y="0"/>
                </a:moveTo>
                <a:cubicBezTo>
                  <a:pt x="478971" y="10048"/>
                  <a:pt x="455763" y="20671"/>
                  <a:pt x="432079" y="30145"/>
                </a:cubicBezTo>
                <a:cubicBezTo>
                  <a:pt x="422245" y="34079"/>
                  <a:pt x="411408" y="35456"/>
                  <a:pt x="401934" y="40193"/>
                </a:cubicBezTo>
                <a:cubicBezTo>
                  <a:pt x="358847" y="61736"/>
                  <a:pt x="381644" y="59324"/>
                  <a:pt x="341644" y="90435"/>
                </a:cubicBezTo>
                <a:cubicBezTo>
                  <a:pt x="322579" y="105264"/>
                  <a:pt x="281354" y="130628"/>
                  <a:pt x="281354" y="130628"/>
                </a:cubicBezTo>
                <a:lnTo>
                  <a:pt x="241160" y="190918"/>
                </a:lnTo>
                <a:cubicBezTo>
                  <a:pt x="234461" y="200966"/>
                  <a:pt x="229602" y="212524"/>
                  <a:pt x="221063" y="221063"/>
                </a:cubicBezTo>
                <a:cubicBezTo>
                  <a:pt x="198836" y="243290"/>
                  <a:pt x="184813" y="253371"/>
                  <a:pt x="170822" y="281354"/>
                </a:cubicBezTo>
                <a:cubicBezTo>
                  <a:pt x="166085" y="290828"/>
                  <a:pt x="165510" y="302025"/>
                  <a:pt x="160773" y="311499"/>
                </a:cubicBezTo>
                <a:cubicBezTo>
                  <a:pt x="155372" y="322301"/>
                  <a:pt x="146669" y="331159"/>
                  <a:pt x="140677" y="341644"/>
                </a:cubicBezTo>
                <a:cubicBezTo>
                  <a:pt x="133245" y="354650"/>
                  <a:pt x="128012" y="368832"/>
                  <a:pt x="120580" y="381837"/>
                </a:cubicBezTo>
                <a:cubicBezTo>
                  <a:pt x="96408" y="424138"/>
                  <a:pt x="100632" y="401562"/>
                  <a:pt x="80387" y="452176"/>
                </a:cubicBezTo>
                <a:cubicBezTo>
                  <a:pt x="72520" y="471845"/>
                  <a:pt x="66989" y="492369"/>
                  <a:pt x="60290" y="512466"/>
                </a:cubicBezTo>
                <a:cubicBezTo>
                  <a:pt x="56941" y="522514"/>
                  <a:pt x="52319" y="532225"/>
                  <a:pt x="50242" y="542611"/>
                </a:cubicBezTo>
                <a:cubicBezTo>
                  <a:pt x="43543" y="576105"/>
                  <a:pt x="38430" y="609956"/>
                  <a:pt x="30145" y="643094"/>
                </a:cubicBezTo>
                <a:cubicBezTo>
                  <a:pt x="4304" y="746458"/>
                  <a:pt x="13954" y="696138"/>
                  <a:pt x="0" y="793819"/>
                </a:cubicBezTo>
                <a:cubicBezTo>
                  <a:pt x="3349" y="877555"/>
                  <a:pt x="1976" y="961614"/>
                  <a:pt x="10048" y="1045028"/>
                </a:cubicBezTo>
                <a:cubicBezTo>
                  <a:pt x="12089" y="1066113"/>
                  <a:pt x="23446" y="1085221"/>
                  <a:pt x="30145" y="1105318"/>
                </a:cubicBezTo>
                <a:lnTo>
                  <a:pt x="40193" y="1135463"/>
                </a:lnTo>
                <a:cubicBezTo>
                  <a:pt x="43543" y="1145511"/>
                  <a:pt x="47673" y="1155332"/>
                  <a:pt x="50242" y="1165608"/>
                </a:cubicBezTo>
                <a:cubicBezTo>
                  <a:pt x="53591" y="1179006"/>
                  <a:pt x="54114" y="1193450"/>
                  <a:pt x="60290" y="1205802"/>
                </a:cubicBezTo>
                <a:cubicBezTo>
                  <a:pt x="67779" y="1220781"/>
                  <a:pt x="80831" y="1232275"/>
                  <a:pt x="90435" y="1245995"/>
                </a:cubicBezTo>
                <a:cubicBezTo>
                  <a:pt x="104286" y="1265782"/>
                  <a:pt x="117230" y="1286188"/>
                  <a:pt x="130628" y="1306285"/>
                </a:cubicBezTo>
                <a:lnTo>
                  <a:pt x="170822" y="1366576"/>
                </a:lnTo>
                <a:lnTo>
                  <a:pt x="190918" y="1396721"/>
                </a:lnTo>
                <a:lnTo>
                  <a:pt x="211015" y="1426866"/>
                </a:lnTo>
                <a:cubicBezTo>
                  <a:pt x="230095" y="1484108"/>
                  <a:pt x="225537" y="1481581"/>
                  <a:pt x="291402" y="1547446"/>
                </a:cubicBezTo>
                <a:cubicBezTo>
                  <a:pt x="301450" y="1557494"/>
                  <a:pt x="313021" y="1566223"/>
                  <a:pt x="321547" y="1577591"/>
                </a:cubicBezTo>
                <a:cubicBezTo>
                  <a:pt x="333265" y="1593215"/>
                  <a:pt x="341341" y="1611271"/>
                  <a:pt x="351692" y="1627833"/>
                </a:cubicBezTo>
                <a:cubicBezTo>
                  <a:pt x="358093" y="1638074"/>
                  <a:pt x="365797" y="1647493"/>
                  <a:pt x="371789" y="1657978"/>
                </a:cubicBezTo>
                <a:cubicBezTo>
                  <a:pt x="389661" y="1689254"/>
                  <a:pt x="389724" y="1701606"/>
                  <a:pt x="411982" y="1728316"/>
                </a:cubicBezTo>
                <a:cubicBezTo>
                  <a:pt x="432801" y="1753298"/>
                  <a:pt x="455706" y="1769976"/>
                  <a:pt x="482321" y="1788606"/>
                </a:cubicBezTo>
                <a:cubicBezTo>
                  <a:pt x="502108" y="1802457"/>
                  <a:pt x="542611" y="1828800"/>
                  <a:pt x="542611" y="1828800"/>
                </a:cubicBezTo>
                <a:cubicBezTo>
                  <a:pt x="549310" y="1818752"/>
                  <a:pt x="561847" y="1810701"/>
                  <a:pt x="562707" y="1798655"/>
                </a:cubicBezTo>
                <a:cubicBezTo>
                  <a:pt x="565343" y="1761753"/>
                  <a:pt x="557891" y="1724747"/>
                  <a:pt x="552659" y="1688123"/>
                </a:cubicBezTo>
                <a:cubicBezTo>
                  <a:pt x="539434" y="1595541"/>
                  <a:pt x="542611" y="1718759"/>
                  <a:pt x="542611" y="162783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CC32A209-E678-8166-924A-2DAC1531D91B}"/>
              </a:ext>
            </a:extLst>
          </p:cNvPr>
          <p:cNvSpPr/>
          <p:nvPr/>
        </p:nvSpPr>
        <p:spPr>
          <a:xfrm>
            <a:off x="356897" y="4055651"/>
            <a:ext cx="185485" cy="73032"/>
          </a:xfrm>
          <a:custGeom>
            <a:avLst/>
            <a:gdLst>
              <a:gd name="connsiteX0" fmla="*/ 0 w 211016"/>
              <a:gd name="connsiteY0" fmla="*/ 100484 h 120580"/>
              <a:gd name="connsiteX1" fmla="*/ 70339 w 211016"/>
              <a:gd name="connsiteY1" fmla="*/ 120580 h 120580"/>
              <a:gd name="connsiteX2" fmla="*/ 130629 w 211016"/>
              <a:gd name="connsiteY2" fmla="*/ 100484 h 120580"/>
              <a:gd name="connsiteX3" fmla="*/ 170822 w 211016"/>
              <a:gd name="connsiteY3" fmla="*/ 40194 h 120580"/>
              <a:gd name="connsiteX4" fmla="*/ 211016 w 211016"/>
              <a:gd name="connsiteY4" fmla="*/ 0 h 12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16" h="120580">
                <a:moveTo>
                  <a:pt x="0" y="100484"/>
                </a:moveTo>
                <a:cubicBezTo>
                  <a:pt x="23446" y="107183"/>
                  <a:pt x="45955" y="120580"/>
                  <a:pt x="70339" y="120580"/>
                </a:cubicBezTo>
                <a:cubicBezTo>
                  <a:pt x="91523" y="120580"/>
                  <a:pt x="130629" y="100484"/>
                  <a:pt x="130629" y="100484"/>
                </a:cubicBezTo>
                <a:cubicBezTo>
                  <a:pt x="144027" y="80387"/>
                  <a:pt x="150725" y="53592"/>
                  <a:pt x="170822" y="40194"/>
                </a:cubicBezTo>
                <a:cubicBezTo>
                  <a:pt x="207199" y="15942"/>
                  <a:pt x="195566" y="30899"/>
                  <a:pt x="211016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9470CF5-5B5E-0378-5DA5-268420DA0AAB}"/>
              </a:ext>
            </a:extLst>
          </p:cNvPr>
          <p:cNvSpPr/>
          <p:nvPr/>
        </p:nvSpPr>
        <p:spPr>
          <a:xfrm>
            <a:off x="2881599" y="1703277"/>
            <a:ext cx="1185383" cy="577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屈折矢印 11">
            <a:extLst>
              <a:ext uri="{FF2B5EF4-FFF2-40B4-BE49-F238E27FC236}">
                <a16:creationId xmlns:a16="http://schemas.microsoft.com/office/drawing/2014/main" id="{E8797DA5-20E1-B3D2-A44E-E5CEDABE8D59}"/>
              </a:ext>
            </a:extLst>
          </p:cNvPr>
          <p:cNvSpPr/>
          <p:nvPr/>
        </p:nvSpPr>
        <p:spPr>
          <a:xfrm rot="5400000">
            <a:off x="3327820" y="2328035"/>
            <a:ext cx="625471" cy="502408"/>
          </a:xfrm>
          <a:prstGeom prst="bentUpArrow">
            <a:avLst>
              <a:gd name="adj1" fmla="val 17000"/>
              <a:gd name="adj2" fmla="val 25000"/>
              <a:gd name="adj3" fmla="val 27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9DE053-0CE6-E1B1-2ADC-06AD0763A3B7}"/>
              </a:ext>
            </a:extLst>
          </p:cNvPr>
          <p:cNvSpPr txBox="1"/>
          <p:nvPr/>
        </p:nvSpPr>
        <p:spPr>
          <a:xfrm>
            <a:off x="275614" y="1152241"/>
            <a:ext cx="126509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eigenstate</a:t>
            </a:r>
            <a:endParaRPr kumimoji="1" lang="ja-JP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69693"/>
      </p:ext>
    </p:extLst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3265" y="72869"/>
            <a:ext cx="8390539" cy="59126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ja-JP" sz="2800" dirty="0">
                <a:latin typeface="Comic Sans MS" panose="030F0902030302020204" pitchFamily="66" charset="0"/>
              </a:rPr>
              <a:t>Identification of nuclear shape by T-plot of MCSM</a:t>
            </a:r>
            <a:endParaRPr lang="ja-JP" altLang="en-US" sz="2800" dirty="0">
              <a:latin typeface="Comic Sans MS" panose="030F0902030302020204" pitchFamily="66" charset="0"/>
            </a:endParaRPr>
          </a:p>
        </p:txBody>
      </p:sp>
      <p:pic>
        <p:nvPicPr>
          <p:cNvPr id="25" name="Picture 2" descr="E:\research\t2ktsukuba\20130922\e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5830321"/>
            <a:ext cx="2596057" cy="6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正方形/長方形 25"/>
          <p:cNvSpPr/>
          <p:nvPr/>
        </p:nvSpPr>
        <p:spPr>
          <a:xfrm>
            <a:off x="4059376" y="5830321"/>
            <a:ext cx="1032280" cy="47900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2445200" y="5830320"/>
            <a:ext cx="516140" cy="47900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24" name="テキスト ボックス 1">
            <a:extLst>
              <a:ext uri="{FF2B5EF4-FFF2-40B4-BE49-F238E27FC236}">
                <a16:creationId xmlns:a16="http://schemas.microsoft.com/office/drawing/2014/main" id="{143B0416-E4A8-4CB4-ACD8-B54E6C5EF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58" y="6381329"/>
            <a:ext cx="2524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FF"/>
                </a:solidFill>
              </a:rPr>
              <a:t>MCSM</a:t>
            </a:r>
            <a:r>
              <a:rPr lang="ja-JP" altLang="en-US" sz="2000">
                <a:solidFill>
                  <a:srgbClr val="0000FF"/>
                </a:solidFill>
              </a:rPr>
              <a:t> </a:t>
            </a:r>
            <a:r>
              <a:rPr lang="en-US" altLang="ja-JP" sz="2000" dirty="0">
                <a:solidFill>
                  <a:srgbClr val="0000FF"/>
                </a:solidFill>
              </a:rPr>
              <a:t>basis vector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34" name="テキスト ボックス 1">
            <a:extLst>
              <a:ext uri="{FF2B5EF4-FFF2-40B4-BE49-F238E27FC236}">
                <a16:creationId xmlns:a16="http://schemas.microsoft.com/office/drawing/2014/main" id="{A4C31AEC-114D-4AC9-8100-716996000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68" y="6354974"/>
            <a:ext cx="31128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FF"/>
                </a:solidFill>
              </a:rPr>
              <a:t>MCSM</a:t>
            </a:r>
            <a:r>
              <a:rPr lang="ja-JP" altLang="en-US" sz="2000">
                <a:solidFill>
                  <a:srgbClr val="0000FF"/>
                </a:solidFill>
              </a:rPr>
              <a:t> </a:t>
            </a:r>
            <a:r>
              <a:rPr lang="en-US" altLang="ja-JP" sz="2000" dirty="0">
                <a:solidFill>
                  <a:srgbClr val="0000FF"/>
                </a:solidFill>
              </a:rPr>
              <a:t>eigen wave function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9920D0AE-5D44-4323-A304-4F6AD66452AC}"/>
              </a:ext>
            </a:extLst>
          </p:cNvPr>
          <p:cNvCxnSpPr>
            <a:cxnSpLocks/>
          </p:cNvCxnSpPr>
          <p:nvPr/>
        </p:nvCxnSpPr>
        <p:spPr>
          <a:xfrm flipH="1">
            <a:off x="4968458" y="5536396"/>
            <a:ext cx="229317" cy="2363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1">
            <a:extLst>
              <a:ext uri="{FF2B5EF4-FFF2-40B4-BE49-F238E27FC236}">
                <a16:creationId xmlns:a16="http://schemas.microsoft.com/office/drawing/2014/main" id="{BF306E29-D929-4A1D-9DFB-7217FDE64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488" y="4938557"/>
            <a:ext cx="20293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/>
              <a:t>Slater</a:t>
            </a:r>
            <a:r>
              <a:rPr lang="ja-JP" altLang="en-US" sz="2000" dirty="0"/>
              <a:t> </a:t>
            </a:r>
            <a:r>
              <a:rPr lang="en-US" altLang="ja-JP" sz="2000" dirty="0"/>
              <a:t>determinant</a:t>
            </a:r>
            <a:endParaRPr lang="ja-JP" altLang="en-US" sz="2000" dirty="0"/>
          </a:p>
        </p:txBody>
      </p:sp>
      <p:sp>
        <p:nvSpPr>
          <p:cNvPr id="37" name="テキスト ボックス 14">
            <a:extLst>
              <a:ext uri="{FF2B5EF4-FFF2-40B4-BE49-F238E27FC236}">
                <a16:creationId xmlns:a16="http://schemas.microsoft.com/office/drawing/2014/main" id="{E9025A05-F718-40ED-B023-610AE94A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83" y="4638920"/>
            <a:ext cx="2088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/>
              <a:t>angular-momentum, parity projection</a:t>
            </a:r>
            <a:endParaRPr lang="ja-JP" altLang="en-US" sz="2000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ABED00BB-0DD1-4A98-ADB7-A2F4C6671791}"/>
              </a:ext>
            </a:extLst>
          </p:cNvPr>
          <p:cNvCxnSpPr/>
          <p:nvPr/>
        </p:nvCxnSpPr>
        <p:spPr>
          <a:xfrm>
            <a:off x="3863752" y="5536396"/>
            <a:ext cx="264726" cy="228799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97E91D-1073-A83F-48D2-959447A996AB}"/>
              </a:ext>
            </a:extLst>
          </p:cNvPr>
          <p:cNvSpPr txBox="1"/>
          <p:nvPr/>
        </p:nvSpPr>
        <p:spPr>
          <a:xfrm>
            <a:off x="5778055" y="745917"/>
            <a:ext cx="6126965" cy="461665"/>
          </a:xfrm>
          <a:prstGeom prst="rect">
            <a:avLst/>
          </a:prstGeom>
          <a:solidFill>
            <a:srgbClr val="84FFC4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T-plot </a:t>
            </a:r>
            <a:r>
              <a:rPr lang="en-US" altLang="ja-JP" dirty="0"/>
              <a:t>of 0</a:t>
            </a:r>
            <a:r>
              <a:rPr lang="en-US" altLang="ja-JP" baseline="30000" dirty="0"/>
              <a:t>+</a:t>
            </a:r>
            <a:r>
              <a:rPr lang="en-US" altLang="ja-JP" dirty="0"/>
              <a:t> states of </a:t>
            </a:r>
            <a:r>
              <a:rPr lang="en-US" altLang="ja-JP" baseline="30000" dirty="0"/>
              <a:t>78</a:t>
            </a:r>
            <a:r>
              <a:rPr lang="en-US" altLang="ja-JP" dirty="0"/>
              <a:t>Ni (Z=28, N=50)</a:t>
            </a:r>
            <a:endParaRPr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A9629D6-E10E-7BC2-0F03-A3951AA17F57}"/>
              </a:ext>
            </a:extLst>
          </p:cNvPr>
          <p:cNvGrpSpPr/>
          <p:nvPr/>
        </p:nvGrpSpPr>
        <p:grpSpPr>
          <a:xfrm>
            <a:off x="5227778" y="1298734"/>
            <a:ext cx="3806079" cy="3455936"/>
            <a:chOff x="4594177" y="1278021"/>
            <a:chExt cx="3806079" cy="345593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51A27B2C-0633-C19C-21F0-34F0B028E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648" y="1278021"/>
              <a:ext cx="3657608" cy="274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DA3DB06-11B9-B0B8-43BF-584C77510A27}"/>
                </a:ext>
              </a:extLst>
            </p:cNvPr>
            <p:cNvSpPr txBox="1"/>
            <p:nvPr/>
          </p:nvSpPr>
          <p:spPr>
            <a:xfrm>
              <a:off x="4594177" y="4333847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rgbClr val="2020C0"/>
                  </a:solidFill>
                </a:rPr>
                <a:t>spherical</a:t>
              </a:r>
              <a:endParaRPr lang="ja-JP" altLang="en-US" sz="2000" dirty="0">
                <a:solidFill>
                  <a:srgbClr val="2020C0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A4C3B47-0763-7F64-277D-1BA63FD3621D}"/>
                </a:ext>
              </a:extLst>
            </p:cNvPr>
            <p:cNvSpPr txBox="1"/>
            <p:nvPr/>
          </p:nvSpPr>
          <p:spPr>
            <a:xfrm>
              <a:off x="6209195" y="1467624"/>
              <a:ext cx="1116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rgbClr val="008040"/>
                  </a:solidFill>
                </a:rPr>
                <a:t>oblate</a:t>
              </a:r>
              <a:endParaRPr lang="ja-JP" altLang="en-US" sz="2000" dirty="0">
                <a:solidFill>
                  <a:srgbClr val="008040"/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A1E4A5F-B681-E125-5692-D8EC5213D05A}"/>
                </a:ext>
              </a:extLst>
            </p:cNvPr>
            <p:cNvSpPr txBox="1"/>
            <p:nvPr/>
          </p:nvSpPr>
          <p:spPr>
            <a:xfrm>
              <a:off x="6337464" y="4302039"/>
              <a:ext cx="1118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err="1">
                  <a:solidFill>
                    <a:srgbClr val="FF0000"/>
                  </a:solidFill>
                </a:rPr>
                <a:t>prolate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2BBEEE0-4625-0A18-BA87-48F61CE29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821" y="1360798"/>
              <a:ext cx="764469" cy="764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2668BEB-1E36-BAAB-93B8-D8D35275F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399" y="3796772"/>
              <a:ext cx="774957" cy="774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D9BC3389-8800-59B9-E6AB-5F1D3CC00E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991" y="3716845"/>
              <a:ext cx="785299" cy="785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76E1894-E6C6-375C-F79A-C8EDC39FCED0}"/>
                </a:ext>
              </a:extLst>
            </p:cNvPr>
            <p:cNvSpPr txBox="1"/>
            <p:nvPr/>
          </p:nvSpPr>
          <p:spPr>
            <a:xfrm>
              <a:off x="7086020" y="1703362"/>
              <a:ext cx="606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0</a:t>
              </a:r>
              <a:r>
                <a:rPr lang="en-US" altLang="ja-JP" baseline="30000" dirty="0"/>
                <a:t>+</a:t>
              </a:r>
              <a:r>
                <a:rPr lang="en-US" altLang="ja-JP" baseline="-25000" dirty="0"/>
                <a:t>2</a:t>
              </a:r>
              <a:endParaRPr lang="ja-JP" altLang="en-US" baseline="-25000" dirty="0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2FA058B-8ADD-750F-B175-18002660442E}"/>
              </a:ext>
            </a:extLst>
          </p:cNvPr>
          <p:cNvGrpSpPr/>
          <p:nvPr/>
        </p:nvGrpSpPr>
        <p:grpSpPr>
          <a:xfrm>
            <a:off x="8877171" y="2549294"/>
            <a:ext cx="3657608" cy="2743206"/>
            <a:chOff x="7783448" y="3885760"/>
            <a:chExt cx="3657608" cy="274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63F6FDE-2D1A-8020-3899-CA63A8CC5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448" y="3885760"/>
              <a:ext cx="3657608" cy="2743206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F57ADE3-1655-A82A-0CCD-E0A3C90DE922}"/>
                </a:ext>
              </a:extLst>
            </p:cNvPr>
            <p:cNvSpPr txBox="1"/>
            <p:nvPr/>
          </p:nvSpPr>
          <p:spPr>
            <a:xfrm>
              <a:off x="10204241" y="4271262"/>
              <a:ext cx="606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0</a:t>
              </a:r>
              <a:r>
                <a:rPr lang="en-US" altLang="ja-JP" baseline="30000" dirty="0"/>
                <a:t>+</a:t>
              </a:r>
              <a:r>
                <a:rPr lang="en-US" altLang="ja-JP" baseline="-25000" dirty="0"/>
                <a:t>1</a:t>
              </a:r>
              <a:endParaRPr lang="ja-JP" altLang="en-US" baseline="-25000" dirty="0"/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6980" y="988877"/>
            <a:ext cx="4869403" cy="377394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ts val="2440"/>
              </a:lnSpc>
            </a:pPr>
            <a:r>
              <a:rPr lang="ja-JP" altLang="en-US" sz="2000" dirty="0"/>
              <a:t> </a:t>
            </a:r>
            <a:r>
              <a:rPr lang="en-US" altLang="ja-JP" sz="5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circle:  </a:t>
            </a:r>
            <a:r>
              <a:rPr lang="en-US" altLang="ja-JP" sz="5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br>
              <a:rPr lang="en-US" altLang="ja-JP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5500" dirty="0">
                <a:latin typeface="Arial" panose="020B0604020202020204" pitchFamily="34" charset="0"/>
                <a:cs typeface="Arial" panose="020B0604020202020204" pitchFamily="34" charset="0"/>
              </a:rPr>
              <a:t>quadrupole deformation of </a:t>
            </a:r>
            <a:br>
              <a:rPr lang="en-US" altLang="ja-JP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5500" dirty="0" err="1">
                <a:latin typeface="Arial" panose="020B0604020202020204" pitchFamily="34" charset="0"/>
                <a:cs typeface="Arial" panose="020B0604020202020204" pitchFamily="34" charset="0"/>
              </a:rPr>
              <a:t>unprojected</a:t>
            </a:r>
            <a:r>
              <a:rPr lang="en-US" altLang="ja-JP" sz="5500" dirty="0">
                <a:latin typeface="Arial" panose="020B0604020202020204" pitchFamily="34" charset="0"/>
                <a:cs typeface="Arial" panose="020B0604020202020204" pitchFamily="34" charset="0"/>
              </a:rPr>
              <a:t> MCSM basis vector</a:t>
            </a:r>
            <a:br>
              <a:rPr lang="en-US" altLang="ja-JP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ja-JP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40"/>
              </a:lnSpc>
            </a:pPr>
            <a:r>
              <a:rPr lang="en-US" altLang="ja-JP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5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of circle: </a:t>
            </a:r>
            <a:r>
              <a:rPr lang="en-US" altLang="ja-JP" sz="5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</a:t>
            </a:r>
          </a:p>
          <a:p>
            <a:pPr marL="0" indent="0">
              <a:lnSpc>
                <a:spcPts val="2440"/>
              </a:lnSpc>
              <a:buNone/>
            </a:pPr>
            <a:r>
              <a:rPr lang="en-US" altLang="ja-JP" sz="5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5500" dirty="0">
                <a:latin typeface="Arial" panose="020B0604020202020204" pitchFamily="34" charset="0"/>
                <a:cs typeface="Arial" panose="020B0604020202020204" pitchFamily="34" charset="0"/>
              </a:rPr>
              <a:t>overlap probability between each projected </a:t>
            </a:r>
          </a:p>
          <a:p>
            <a:pPr marL="0" indent="0">
              <a:lnSpc>
                <a:spcPts val="2440"/>
              </a:lnSpc>
              <a:buNone/>
            </a:pPr>
            <a:r>
              <a:rPr lang="en-US" altLang="ja-JP" sz="5500" dirty="0">
                <a:latin typeface="Arial" panose="020B0604020202020204" pitchFamily="34" charset="0"/>
                <a:cs typeface="Arial" panose="020B0604020202020204" pitchFamily="34" charset="0"/>
              </a:rPr>
              <a:t>   basis vector and the eigen wave function</a:t>
            </a:r>
          </a:p>
          <a:p>
            <a:endParaRPr lang="en-US" altLang="ja-JP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</a:pPr>
            <a:r>
              <a:rPr lang="en-US" altLang="ja-JP" sz="5000" dirty="0">
                <a:latin typeface="Arial" panose="020B0604020202020204" pitchFamily="34" charset="0"/>
                <a:cs typeface="Arial" panose="020B0604020202020204" pitchFamily="34" charset="0"/>
              </a:rPr>
              <a:t>  Potential energy surface (</a:t>
            </a:r>
            <a:r>
              <a:rPr lang="en-US" altLang="ja-JP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</a:t>
            </a:r>
            <a:r>
              <a:rPr lang="en-US" altLang="ja-JP" sz="5000" dirty="0">
                <a:latin typeface="Arial" panose="020B0604020202020204" pitchFamily="34" charset="0"/>
                <a:cs typeface="Arial" panose="020B0604020202020204" pitchFamily="34" charset="0"/>
              </a:rPr>
              <a:t>) is calculated by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ja-JP" sz="5000" dirty="0">
                <a:latin typeface="Arial" panose="020B0604020202020204" pitchFamily="34" charset="0"/>
                <a:cs typeface="Arial" panose="020B0604020202020204" pitchFamily="34" charset="0"/>
              </a:rPr>
              <a:t>   Constrained HF for the same interaction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1EFD8E2-017F-4789-7F9F-EC3EB3A05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10854" y="5280942"/>
            <a:ext cx="1032280" cy="160275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4D5478-DFA8-8BE9-4B81-E562D5F5C3E3}"/>
              </a:ext>
            </a:extLst>
          </p:cNvPr>
          <p:cNvSpPr txBox="1"/>
          <p:nvPr/>
        </p:nvSpPr>
        <p:spPr>
          <a:xfrm>
            <a:off x="7741396" y="6084948"/>
            <a:ext cx="3169457" cy="798745"/>
          </a:xfrm>
          <a:prstGeom prst="rect">
            <a:avLst/>
          </a:prstGeom>
          <a:solidFill>
            <a:srgbClr val="B8FFF5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dirty="0">
                <a:latin typeface="Times New Roman"/>
                <a:cs typeface="Times New Roman"/>
              </a:rPr>
              <a:t>Y. </a:t>
            </a:r>
            <a:r>
              <a:rPr lang="en-US" altLang="ja-JP" sz="2000" dirty="0" err="1">
                <a:latin typeface="Times New Roman"/>
                <a:cs typeface="Times New Roman"/>
              </a:rPr>
              <a:t>Tsunoda</a:t>
            </a:r>
            <a:r>
              <a:rPr lang="en-US" altLang="ja-JP" sz="2000" dirty="0">
                <a:latin typeface="Times New Roman"/>
                <a:cs typeface="Times New Roman"/>
              </a:rPr>
              <a:t>, </a:t>
            </a:r>
            <a:r>
              <a:rPr lang="en-US" altLang="ja-JP" sz="2000" i="1" dirty="0">
                <a:latin typeface="Times New Roman"/>
                <a:cs typeface="Times New Roman"/>
              </a:rPr>
              <a:t>et al.</a:t>
            </a:r>
          </a:p>
          <a:p>
            <a:pPr>
              <a:lnSpc>
                <a:spcPct val="120000"/>
              </a:lnSpc>
            </a:pPr>
            <a:r>
              <a:rPr lang="en-US" altLang="ja-JP" sz="2000" dirty="0">
                <a:latin typeface="Times New Roman"/>
                <a:cs typeface="Times New Roman"/>
              </a:rPr>
              <a:t>PRC 89, 031301 (R) (2014)  </a:t>
            </a:r>
            <a:endParaRPr lang="ja-JP" alt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0629813"/>
      </p:ext>
    </p:extLst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12B4418-82DB-39CB-AD7B-ABD6057E60B8}"/>
              </a:ext>
            </a:extLst>
          </p:cNvPr>
          <p:cNvSpPr txBox="1"/>
          <p:nvPr/>
        </p:nvSpPr>
        <p:spPr>
          <a:xfrm>
            <a:off x="2225706" y="242813"/>
            <a:ext cx="27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7DCFF512-6703-1AEE-C7B1-5367E7E4CCB6}"/>
              </a:ext>
            </a:extLst>
          </p:cNvPr>
          <p:cNvSpPr txBox="1">
            <a:spLocks/>
          </p:cNvSpPr>
          <p:nvPr/>
        </p:nvSpPr>
        <p:spPr>
          <a:xfrm>
            <a:off x="237464" y="54101"/>
            <a:ext cx="11717072" cy="427974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ja-JP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Shape variables and their visualization for the ground and lowest states of </a:t>
            </a:r>
            <a:r>
              <a:rPr lang="en-US" altLang="ja-JP" sz="2400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166</a:t>
            </a:r>
            <a:r>
              <a:rPr lang="en-US" altLang="ja-JP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Er</a:t>
            </a:r>
            <a:endParaRPr lang="ja-JP" altLang="en-US" sz="2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  <a:cs typeface="Arial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E43E09-C9B3-EC7A-F9A3-3F131A86C160}"/>
              </a:ext>
            </a:extLst>
          </p:cNvPr>
          <p:cNvSpPr txBox="1"/>
          <p:nvPr/>
        </p:nvSpPr>
        <p:spPr>
          <a:xfrm>
            <a:off x="5561141" y="537260"/>
            <a:ext cx="458767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T-plot: Distribution of basis vectors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5F36603-F5C3-CCC4-BEA5-18C9EF4D190C}"/>
              </a:ext>
            </a:extLst>
          </p:cNvPr>
          <p:cNvGrpSpPr/>
          <p:nvPr/>
        </p:nvGrpSpPr>
        <p:grpSpPr>
          <a:xfrm>
            <a:off x="907585" y="892316"/>
            <a:ext cx="11364668" cy="5965684"/>
            <a:chOff x="314732" y="892316"/>
            <a:chExt cx="11364668" cy="596568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A04184E-9BCD-F54F-8CC8-0B495F25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32" y="892316"/>
              <a:ext cx="10179071" cy="5965684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7F3A1C3-89EA-E699-BDDD-25EDA365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2831027"/>
              <a:ext cx="520192" cy="520192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1EFEA04-17F7-D05B-CD2D-687C3219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068" y="1344029"/>
              <a:ext cx="780288" cy="780288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0391375-34D0-3B89-7503-6028A7687D01}"/>
                </a:ext>
              </a:extLst>
            </p:cNvPr>
            <p:cNvSpPr txBox="1"/>
            <p:nvPr/>
          </p:nvSpPr>
          <p:spPr>
            <a:xfrm>
              <a:off x="3366079" y="2764011"/>
              <a:ext cx="1043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prolate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C71C23F-EEB0-AE66-43E3-B8FB0B08D9F8}"/>
                </a:ext>
              </a:extLst>
            </p:cNvPr>
            <p:cNvSpPr txBox="1"/>
            <p:nvPr/>
          </p:nvSpPr>
          <p:spPr>
            <a:xfrm>
              <a:off x="2976531" y="1241048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triaxial</a:t>
              </a:r>
              <a:endParaRPr kumimoji="1" lang="ja-JP" altLang="en-US" sz="2000"/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C0BEDD4-2CBB-FC47-D049-78DB3793EE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9256" y="1344029"/>
              <a:ext cx="1921398" cy="349418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D4B5B993-B444-9854-7086-AF7BF652BB2A}"/>
                </a:ext>
              </a:extLst>
            </p:cNvPr>
            <p:cNvCxnSpPr>
              <a:cxnSpLocks/>
            </p:cNvCxnSpPr>
            <p:nvPr/>
          </p:nvCxnSpPr>
          <p:spPr>
            <a:xfrm>
              <a:off x="3449256" y="6227180"/>
              <a:ext cx="1794076" cy="2777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7C9BF27-74A8-21DD-7186-56F747D37123}"/>
                </a:ext>
              </a:extLst>
            </p:cNvPr>
            <p:cNvSpPr txBox="1"/>
            <p:nvPr/>
          </p:nvSpPr>
          <p:spPr>
            <a:xfrm>
              <a:off x="10108136" y="1344029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triaxial with </a:t>
              </a:r>
            </a:p>
            <a:p>
              <a:r>
                <a:rPr kumimoji="1" lang="en-US" altLang="ja-JP" sz="1800" dirty="0"/>
                <a:t>&lt;</a:t>
              </a:r>
              <a:r>
                <a:rPr kumimoji="1" lang="en-US" altLang="ja-JP" sz="1800" dirty="0">
                  <a:latin typeface="Symbol" pitchFamily="2" charset="2"/>
                </a:rPr>
                <a:t>g</a:t>
              </a:r>
              <a:r>
                <a:rPr kumimoji="1" lang="en-US" altLang="ja-JP" sz="1800" dirty="0"/>
                <a:t>&gt; =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8.4</a:t>
              </a:r>
              <a:r>
                <a:rPr kumimoji="1" lang="en-US" altLang="ja-JP" sz="1800" dirty="0"/>
                <a:t> deg</a:t>
              </a:r>
              <a:endParaRPr kumimoji="1" lang="ja-JP" altLang="en-US" sz="180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B8F1DC8-B4B0-E4E4-2D19-3BF57CA17F7E}"/>
                </a:ext>
              </a:extLst>
            </p:cNvPr>
            <p:cNvSpPr txBox="1"/>
            <p:nvPr/>
          </p:nvSpPr>
          <p:spPr>
            <a:xfrm>
              <a:off x="10090500" y="3205998"/>
              <a:ext cx="1502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triaxial with</a:t>
              </a:r>
            </a:p>
            <a:p>
              <a:r>
                <a:rPr kumimoji="1" lang="en-US" altLang="ja-JP" sz="1800" dirty="0"/>
                <a:t>&lt;</a:t>
              </a:r>
              <a:r>
                <a:rPr kumimoji="1" lang="en-US" altLang="ja-JP" sz="1800" dirty="0">
                  <a:latin typeface="Symbol" pitchFamily="2" charset="2"/>
                </a:rPr>
                <a:t>g</a:t>
              </a:r>
              <a:r>
                <a:rPr kumimoji="1" lang="en-US" altLang="ja-JP" sz="1800" dirty="0"/>
                <a:t>&gt; =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9.1</a:t>
              </a:r>
              <a:r>
                <a:rPr kumimoji="1" lang="en-US" altLang="ja-JP" sz="1800" dirty="0"/>
                <a:t> deg</a:t>
              </a:r>
              <a:endParaRPr kumimoji="1" lang="ja-JP" altLang="en-US" sz="180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DF62AD2-B25A-5D73-7C65-5BB655927F81}"/>
                </a:ext>
              </a:extLst>
            </p:cNvPr>
            <p:cNvSpPr txBox="1"/>
            <p:nvPr/>
          </p:nvSpPr>
          <p:spPr>
            <a:xfrm>
              <a:off x="6747492" y="5101369"/>
              <a:ext cx="17283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&lt;</a:t>
              </a:r>
              <a:r>
                <a:rPr kumimoji="1" lang="en-US" altLang="ja-JP" dirty="0">
                  <a:latin typeface="Symbol" pitchFamily="2" charset="2"/>
                </a:rPr>
                <a:t>g</a:t>
              </a:r>
              <a:r>
                <a:rPr kumimoji="1" lang="en-US" altLang="ja-JP" dirty="0"/>
                <a:t>&gt; </a:t>
              </a:r>
              <a:r>
                <a:rPr kumimoji="1" lang="en-US" altLang="ja-JP" sz="2000" dirty="0"/>
                <a:t>= 9.5 deg</a:t>
              </a:r>
              <a:endParaRPr kumimoji="1" lang="ja-JP" altLang="en-US" sz="2000"/>
            </a:p>
          </p:txBody>
        </p:sp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E199032B-0643-A9B0-C2B2-AF69985DD1ED}"/>
                </a:ext>
              </a:extLst>
            </p:cNvPr>
            <p:cNvSpPr/>
            <p:nvPr/>
          </p:nvSpPr>
          <p:spPr>
            <a:xfrm>
              <a:off x="2363725" y="2276872"/>
              <a:ext cx="380668" cy="3883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8F09FCED-0D29-AE0E-D756-DE18B120DA3F}"/>
                </a:ext>
              </a:extLst>
            </p:cNvPr>
            <p:cNvSpPr/>
            <p:nvPr/>
          </p:nvSpPr>
          <p:spPr>
            <a:xfrm>
              <a:off x="2212032" y="2896944"/>
              <a:ext cx="380668" cy="3883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03C8CA0C-F85A-8E04-A782-E81521516439}"/>
                </a:ext>
              </a:extLst>
            </p:cNvPr>
            <p:cNvSpPr/>
            <p:nvPr/>
          </p:nvSpPr>
          <p:spPr>
            <a:xfrm>
              <a:off x="2417142" y="4728889"/>
              <a:ext cx="453122" cy="1416818"/>
            </a:xfrm>
            <a:custGeom>
              <a:avLst/>
              <a:gdLst>
                <a:gd name="connsiteX0" fmla="*/ 0 w 453122"/>
                <a:gd name="connsiteY0" fmla="*/ 0 h 1416818"/>
                <a:gd name="connsiteX1" fmla="*/ 30145 w 453122"/>
                <a:gd name="connsiteY1" fmla="*/ 100484 h 1416818"/>
                <a:gd name="connsiteX2" fmla="*/ 60291 w 453122"/>
                <a:gd name="connsiteY2" fmla="*/ 120581 h 1416818"/>
                <a:gd name="connsiteX3" fmla="*/ 80387 w 453122"/>
                <a:gd name="connsiteY3" fmla="*/ 150726 h 1416818"/>
                <a:gd name="connsiteX4" fmla="*/ 90436 w 453122"/>
                <a:gd name="connsiteY4" fmla="*/ 180871 h 1416818"/>
                <a:gd name="connsiteX5" fmla="*/ 120581 w 453122"/>
                <a:gd name="connsiteY5" fmla="*/ 200967 h 1416818"/>
                <a:gd name="connsiteX6" fmla="*/ 130629 w 453122"/>
                <a:gd name="connsiteY6" fmla="*/ 231113 h 1416818"/>
                <a:gd name="connsiteX7" fmla="*/ 170822 w 453122"/>
                <a:gd name="connsiteY7" fmla="*/ 291403 h 1416818"/>
                <a:gd name="connsiteX8" fmla="*/ 200967 w 453122"/>
                <a:gd name="connsiteY8" fmla="*/ 351693 h 1416818"/>
                <a:gd name="connsiteX9" fmla="*/ 231113 w 453122"/>
                <a:gd name="connsiteY9" fmla="*/ 411983 h 1416818"/>
                <a:gd name="connsiteX10" fmla="*/ 271306 w 453122"/>
                <a:gd name="connsiteY10" fmla="*/ 502418 h 1416818"/>
                <a:gd name="connsiteX11" fmla="*/ 311499 w 453122"/>
                <a:gd name="connsiteY11" fmla="*/ 622998 h 1416818"/>
                <a:gd name="connsiteX12" fmla="*/ 331596 w 453122"/>
                <a:gd name="connsiteY12" fmla="*/ 683288 h 1416818"/>
                <a:gd name="connsiteX13" fmla="*/ 351693 w 453122"/>
                <a:gd name="connsiteY13" fmla="*/ 763675 h 1416818"/>
                <a:gd name="connsiteX14" fmla="*/ 371789 w 453122"/>
                <a:gd name="connsiteY14" fmla="*/ 874207 h 1416818"/>
                <a:gd name="connsiteX15" fmla="*/ 401935 w 453122"/>
                <a:gd name="connsiteY15" fmla="*/ 994787 h 1416818"/>
                <a:gd name="connsiteX16" fmla="*/ 411983 w 453122"/>
                <a:gd name="connsiteY16" fmla="*/ 1034981 h 1416818"/>
                <a:gd name="connsiteX17" fmla="*/ 442128 w 453122"/>
                <a:gd name="connsiteY17" fmla="*/ 1195754 h 1416818"/>
                <a:gd name="connsiteX18" fmla="*/ 452176 w 453122"/>
                <a:gd name="connsiteY18" fmla="*/ 1276141 h 1416818"/>
                <a:gd name="connsiteX19" fmla="*/ 452176 w 453122"/>
                <a:gd name="connsiteY19" fmla="*/ 1416818 h 141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3122" h="1416818">
                  <a:moveTo>
                    <a:pt x="0" y="0"/>
                  </a:moveTo>
                  <a:cubicBezTo>
                    <a:pt x="6325" y="44270"/>
                    <a:pt x="-319" y="70020"/>
                    <a:pt x="30145" y="100484"/>
                  </a:cubicBezTo>
                  <a:cubicBezTo>
                    <a:pt x="38685" y="109024"/>
                    <a:pt x="50242" y="113882"/>
                    <a:pt x="60291" y="120581"/>
                  </a:cubicBezTo>
                  <a:cubicBezTo>
                    <a:pt x="66990" y="130629"/>
                    <a:pt x="74986" y="139924"/>
                    <a:pt x="80387" y="150726"/>
                  </a:cubicBezTo>
                  <a:cubicBezTo>
                    <a:pt x="85124" y="160200"/>
                    <a:pt x="83819" y="172600"/>
                    <a:pt x="90436" y="180871"/>
                  </a:cubicBezTo>
                  <a:cubicBezTo>
                    <a:pt x="97980" y="190301"/>
                    <a:pt x="110533" y="194268"/>
                    <a:pt x="120581" y="200967"/>
                  </a:cubicBezTo>
                  <a:cubicBezTo>
                    <a:pt x="123930" y="211016"/>
                    <a:pt x="125485" y="221854"/>
                    <a:pt x="130629" y="231113"/>
                  </a:cubicBezTo>
                  <a:cubicBezTo>
                    <a:pt x="142359" y="252227"/>
                    <a:pt x="163184" y="268489"/>
                    <a:pt x="170822" y="291403"/>
                  </a:cubicBezTo>
                  <a:cubicBezTo>
                    <a:pt x="196081" y="367174"/>
                    <a:pt x="162009" y="273777"/>
                    <a:pt x="200967" y="351693"/>
                  </a:cubicBezTo>
                  <a:cubicBezTo>
                    <a:pt x="242565" y="434888"/>
                    <a:pt x="173524" y="325601"/>
                    <a:pt x="231113" y="411983"/>
                  </a:cubicBezTo>
                  <a:cubicBezTo>
                    <a:pt x="255028" y="483730"/>
                    <a:pt x="239458" y="454647"/>
                    <a:pt x="271306" y="502418"/>
                  </a:cubicBezTo>
                  <a:lnTo>
                    <a:pt x="311499" y="622998"/>
                  </a:lnTo>
                  <a:lnTo>
                    <a:pt x="331596" y="683288"/>
                  </a:lnTo>
                  <a:cubicBezTo>
                    <a:pt x="338295" y="710084"/>
                    <a:pt x="347152" y="736430"/>
                    <a:pt x="351693" y="763675"/>
                  </a:cubicBezTo>
                  <a:cubicBezTo>
                    <a:pt x="357847" y="800597"/>
                    <a:pt x="363364" y="837698"/>
                    <a:pt x="371789" y="874207"/>
                  </a:cubicBezTo>
                  <a:cubicBezTo>
                    <a:pt x="371814" y="874315"/>
                    <a:pt x="396897" y="974636"/>
                    <a:pt x="401935" y="994787"/>
                  </a:cubicBezTo>
                  <a:cubicBezTo>
                    <a:pt x="405285" y="1008185"/>
                    <a:pt x="409275" y="1021439"/>
                    <a:pt x="411983" y="1034981"/>
                  </a:cubicBezTo>
                  <a:cubicBezTo>
                    <a:pt x="422947" y="1089801"/>
                    <a:pt x="434295" y="1140924"/>
                    <a:pt x="442128" y="1195754"/>
                  </a:cubicBezTo>
                  <a:cubicBezTo>
                    <a:pt x="445947" y="1222487"/>
                    <a:pt x="450950" y="1249165"/>
                    <a:pt x="452176" y="1276141"/>
                  </a:cubicBezTo>
                  <a:cubicBezTo>
                    <a:pt x="454305" y="1322985"/>
                    <a:pt x="452176" y="1369926"/>
                    <a:pt x="452176" y="1416818"/>
                  </a:cubicBezTo>
                </a:path>
              </a:pathLst>
            </a:custGeom>
            <a:noFill/>
            <a:ln w="57150">
              <a:solidFill>
                <a:srgbClr val="FF00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7CF31B1-D52D-FF07-1EDC-E90747211F4F}"/>
                </a:ext>
              </a:extLst>
            </p:cNvPr>
            <p:cNvSpPr txBox="1"/>
            <p:nvPr/>
          </p:nvSpPr>
          <p:spPr>
            <a:xfrm rot="4761486">
              <a:off x="2683788" y="5287049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cut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080EE86F-920D-2FA9-CFD4-0B1E7A9AF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6" y="1667194"/>
            <a:ext cx="1953331" cy="1075089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ECF3713-1C51-2E9E-FBCD-18E3CA12F641}"/>
              </a:ext>
            </a:extLst>
          </p:cNvPr>
          <p:cNvGrpSpPr/>
          <p:nvPr/>
        </p:nvGrpSpPr>
        <p:grpSpPr>
          <a:xfrm>
            <a:off x="8180161" y="5963406"/>
            <a:ext cx="3998210" cy="714667"/>
            <a:chOff x="7764186" y="5744931"/>
            <a:chExt cx="3998210" cy="714667"/>
          </a:xfrm>
        </p:grpSpPr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F34280B-646F-F63C-51E8-B1C59AADE7A1}"/>
                </a:ext>
              </a:extLst>
            </p:cNvPr>
            <p:cNvSpPr txBox="1"/>
            <p:nvPr/>
          </p:nvSpPr>
          <p:spPr>
            <a:xfrm>
              <a:off x="7764186" y="5783914"/>
              <a:ext cx="3998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Similar result from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Kumar invariant</a:t>
              </a:r>
              <a:endParaRPr kumimoji="1" lang="ja-JP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54797BC-79F7-D5F1-20AF-686D9C2BD86C}"/>
                </a:ext>
              </a:extLst>
            </p:cNvPr>
            <p:cNvSpPr txBox="1"/>
            <p:nvPr/>
          </p:nvSpPr>
          <p:spPr>
            <a:xfrm>
              <a:off x="8676772" y="6090266"/>
              <a:ext cx="2811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&lt;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2" charset="2"/>
                </a:rPr>
                <a:t>g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&gt; ~ 9.2 deg, &lt;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2" charset="2"/>
                </a:rPr>
                <a:t>b</a:t>
              </a:r>
              <a:r>
                <a:rPr kumimoji="1" lang="en-US" altLang="ja-JP" sz="18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&gt; ~ 0.30</a:t>
              </a:r>
              <a:endParaRPr kumimoji="1" lang="ja-JP" altLang="en-US" sz="1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2BCF437D-D169-6158-47ED-1DFE7F2672C3}"/>
                </a:ext>
              </a:extLst>
            </p:cNvPr>
            <p:cNvSpPr/>
            <p:nvPr/>
          </p:nvSpPr>
          <p:spPr>
            <a:xfrm>
              <a:off x="7764186" y="5744931"/>
              <a:ext cx="3998210" cy="71466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FF7A0F-35FA-17F0-4BBA-D9008D13A8F8}"/>
              </a:ext>
            </a:extLst>
          </p:cNvPr>
          <p:cNvGrpSpPr/>
          <p:nvPr/>
        </p:nvGrpSpPr>
        <p:grpSpPr>
          <a:xfrm>
            <a:off x="2115876" y="580291"/>
            <a:ext cx="1400785" cy="783543"/>
            <a:chOff x="1357661" y="560486"/>
            <a:chExt cx="1400785" cy="78354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AE53BBD-C083-D4C5-D58A-96AF2E39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82" y="628765"/>
              <a:ext cx="715264" cy="715264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66173CF-8ADA-C52C-BE33-CE70EC1626E1}"/>
                </a:ext>
              </a:extLst>
            </p:cNvPr>
            <p:cNvSpPr txBox="1"/>
            <p:nvPr/>
          </p:nvSpPr>
          <p:spPr>
            <a:xfrm>
              <a:off x="1357661" y="560486"/>
              <a:ext cx="934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oblate</a:t>
              </a:r>
              <a:endParaRPr kumimoji="1" lang="ja-JP" altLang="en-US" sz="2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5DF0308-0DFF-5D67-589B-7DDB652D503C}"/>
              </a:ext>
            </a:extLst>
          </p:cNvPr>
          <p:cNvSpPr/>
          <p:nvPr/>
        </p:nvSpPr>
        <p:spPr>
          <a:xfrm>
            <a:off x="3625590" y="2471051"/>
            <a:ext cx="1000494" cy="292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868485"/>
      </p:ext>
    </p:extLst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66EEC25-B474-E1EC-1044-E7BE2E70C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596" y="273647"/>
            <a:ext cx="7035381" cy="63107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D4459AD-21B2-1C1F-8790-7A83EAA99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6" y="398065"/>
            <a:ext cx="2819201" cy="520891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37767F-8BD3-7AD4-2572-C77D0D64F347}"/>
              </a:ext>
            </a:extLst>
          </p:cNvPr>
          <p:cNvSpPr/>
          <p:nvPr/>
        </p:nvSpPr>
        <p:spPr>
          <a:xfrm>
            <a:off x="2481943" y="2793443"/>
            <a:ext cx="1004835" cy="74357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上矢印 6">
            <a:extLst>
              <a:ext uri="{FF2B5EF4-FFF2-40B4-BE49-F238E27FC236}">
                <a16:creationId xmlns:a16="http://schemas.microsoft.com/office/drawing/2014/main" id="{C89266EE-850B-F280-E706-EF9AB977499B}"/>
              </a:ext>
            </a:extLst>
          </p:cNvPr>
          <p:cNvSpPr/>
          <p:nvPr/>
        </p:nvSpPr>
        <p:spPr>
          <a:xfrm rot="2837077">
            <a:off x="3785086" y="1946119"/>
            <a:ext cx="218710" cy="95565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8C1CD582-02CE-5A05-5B72-651DEE7DF92C}"/>
              </a:ext>
            </a:extLst>
          </p:cNvPr>
          <p:cNvSpPr/>
          <p:nvPr/>
        </p:nvSpPr>
        <p:spPr>
          <a:xfrm>
            <a:off x="9636369" y="5451230"/>
            <a:ext cx="311499" cy="311499"/>
          </a:xfrm>
          <a:prstGeom prst="ellipse">
            <a:avLst/>
          </a:prstGeom>
          <a:noFill/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5B69371F-D873-C962-33E3-A1151E390FC6}"/>
              </a:ext>
            </a:extLst>
          </p:cNvPr>
          <p:cNvSpPr/>
          <p:nvPr/>
        </p:nvSpPr>
        <p:spPr>
          <a:xfrm>
            <a:off x="8954756" y="4086329"/>
            <a:ext cx="311499" cy="311499"/>
          </a:xfrm>
          <a:prstGeom prst="ellipse">
            <a:avLst/>
          </a:prstGeom>
          <a:noFill/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94FE46-6FF2-B832-A528-73B42BBF89BA}"/>
              </a:ext>
            </a:extLst>
          </p:cNvPr>
          <p:cNvSpPr txBox="1"/>
          <p:nvPr/>
        </p:nvSpPr>
        <p:spPr>
          <a:xfrm>
            <a:off x="10630533" y="4652386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opposite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3CEF216-485B-D657-5810-CF727377699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9266255" y="4397828"/>
            <a:ext cx="1364278" cy="48539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E7D374F-21DF-8948-8EC3-076EE5897FC1}"/>
              </a:ext>
            </a:extLst>
          </p:cNvPr>
          <p:cNvCxnSpPr>
            <a:cxnSpLocks/>
          </p:cNvCxnSpPr>
          <p:nvPr/>
        </p:nvCxnSpPr>
        <p:spPr>
          <a:xfrm flipV="1">
            <a:off x="9947868" y="4960232"/>
            <a:ext cx="682665" cy="4909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579566-B9A6-E541-CDB0-382BA0CD652B}"/>
              </a:ext>
            </a:extLst>
          </p:cNvPr>
          <p:cNvSpPr txBox="1"/>
          <p:nvPr/>
        </p:nvSpPr>
        <p:spPr>
          <a:xfrm>
            <a:off x="5933628" y="3468914"/>
            <a:ext cx="617188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finite triaxial deformation </a:t>
            </a:r>
            <a:r>
              <a:rPr kumimoji="1" lang="en-US" altLang="ja-JP" sz="2000" dirty="0">
                <a:solidFill>
                  <a:srgbClr val="FF0000"/>
                </a:solidFill>
                <a:sym typeface="Wingdings" pitchFamily="2" charset="2"/>
              </a:rPr>
              <a:t> more binding energy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9" name="左中かっこ 18">
            <a:extLst>
              <a:ext uri="{FF2B5EF4-FFF2-40B4-BE49-F238E27FC236}">
                <a16:creationId xmlns:a16="http://schemas.microsoft.com/office/drawing/2014/main" id="{C9004792-D82A-9E13-2958-C5375173BDF0}"/>
              </a:ext>
            </a:extLst>
          </p:cNvPr>
          <p:cNvSpPr/>
          <p:nvPr/>
        </p:nvSpPr>
        <p:spPr>
          <a:xfrm>
            <a:off x="4340197" y="1343129"/>
            <a:ext cx="281354" cy="1364901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963635"/>
      </p:ext>
    </p:extLst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テキスト ボックス 58"/>
          <p:cNvSpPr txBox="1">
            <a:spLocks noChangeArrowheads="1"/>
          </p:cNvSpPr>
          <p:nvPr/>
        </p:nvSpPr>
        <p:spPr bwMode="auto">
          <a:xfrm>
            <a:off x="9354717" y="612129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3082" name="グループ化 28"/>
          <p:cNvGrpSpPr>
            <a:grpSpLocks/>
          </p:cNvGrpSpPr>
          <p:nvPr/>
        </p:nvGrpSpPr>
        <p:grpSpPr bwMode="auto">
          <a:xfrm>
            <a:off x="672075" y="2104844"/>
            <a:ext cx="5184576" cy="4176464"/>
            <a:chOff x="4960938" y="260350"/>
            <a:chExt cx="4183062" cy="3297238"/>
          </a:xfrm>
        </p:grpSpPr>
        <p:grpSp>
          <p:nvGrpSpPr>
            <p:cNvPr id="3088" name="グループ化 15"/>
            <p:cNvGrpSpPr>
              <a:grpSpLocks/>
            </p:cNvGrpSpPr>
            <p:nvPr/>
          </p:nvGrpSpPr>
          <p:grpSpPr bwMode="auto">
            <a:xfrm>
              <a:off x="4960938" y="260350"/>
              <a:ext cx="4183062" cy="2760663"/>
              <a:chOff x="4960655" y="1949594"/>
              <a:chExt cx="4183345" cy="2760952"/>
            </a:xfrm>
          </p:grpSpPr>
          <p:pic>
            <p:nvPicPr>
              <p:cNvPr id="3092" name="図 45" descr="ge64_cg_di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655" y="1949594"/>
                <a:ext cx="4183345" cy="2760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93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6173315" y="2145002"/>
                <a:ext cx="2970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2000" baseline="30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64</a:t>
                </a:r>
                <a:r>
                  <a:rPr lang="en-US" altLang="ja-JP" sz="2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Ge in pfg9-shell, 10</a:t>
                </a:r>
                <a:r>
                  <a:rPr lang="en-US" altLang="ja-JP" sz="2000" baseline="30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14</a:t>
                </a:r>
                <a:r>
                  <a:rPr lang="en-US" altLang="ja-JP" sz="2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dim</a:t>
                </a:r>
                <a:endParaRPr lang="ja-JP" altLang="en-US" sz="200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3089" name="テキスト ボックス 16"/>
            <p:cNvSpPr txBox="1">
              <a:spLocks noChangeArrowheads="1"/>
            </p:cNvSpPr>
            <p:nvPr/>
          </p:nvSpPr>
          <p:spPr bwMode="auto">
            <a:xfrm>
              <a:off x="5580063" y="2849563"/>
              <a:ext cx="3379787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chemeClr val="tx1"/>
                  </a:solidFill>
                  <a:latin typeface="Times New Roman" charset="0"/>
                  <a:cs typeface="Times New Roman" charset="0"/>
                </a:rPr>
                <a:t>Number of basis vectors</a:t>
              </a:r>
            </a:p>
            <a:p>
              <a:pPr eaLnBrk="1" hangingPunct="1"/>
              <a:r>
                <a:rPr lang="en-US" altLang="ja-JP" sz="2000">
                  <a:solidFill>
                    <a:schemeClr val="tx1"/>
                  </a:solidFill>
                  <a:latin typeface="Times New Roman" charset="0"/>
                  <a:cs typeface="Times New Roman" charset="0"/>
                </a:rPr>
                <a:t>(deformed Slater determinants)</a:t>
              </a:r>
              <a:endParaRPr lang="ja-JP" altLang="en-US" sz="2000">
                <a:solidFill>
                  <a:schemeClr val="tx1"/>
                </a:solidFill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4FE976-E656-F731-9E6A-C61E37C789E7}"/>
              </a:ext>
            </a:extLst>
          </p:cNvPr>
          <p:cNvSpPr txBox="1"/>
          <p:nvPr/>
        </p:nvSpPr>
        <p:spPr>
          <a:xfrm>
            <a:off x="1021346" y="384640"/>
            <a:ext cx="997260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  <a:latin typeface="Comic Sans MS" panose="030F0902030302020204" pitchFamily="66" charset="0"/>
              </a:rPr>
              <a:t>By including more basis vectors, we can get closer to exact solutions.</a:t>
            </a:r>
            <a:endParaRPr kumimoji="1" lang="ja-JP" altLang="en-US" sz="240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408124-0C23-D3F2-1F2D-B8D40ABC67AD}"/>
              </a:ext>
            </a:extLst>
          </p:cNvPr>
          <p:cNvSpPr txBox="1"/>
          <p:nvPr/>
        </p:nvSpPr>
        <p:spPr>
          <a:xfrm>
            <a:off x="6359600" y="1145512"/>
            <a:ext cx="4644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MCSM calculation is carried out by</a:t>
            </a:r>
          </a:p>
          <a:p>
            <a:r>
              <a:rPr lang="en-US" altLang="ja-JP" sz="2000" dirty="0"/>
              <a:t>successive search of basis vectors:</a:t>
            </a:r>
            <a:endParaRPr kumimoji="1" lang="en-US" altLang="ja-JP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832E589-1367-F2B5-ADFA-72D0F19484F0}"/>
              </a:ext>
            </a:extLst>
          </p:cNvPr>
          <p:cNvSpPr txBox="1"/>
          <p:nvPr/>
        </p:nvSpPr>
        <p:spPr>
          <a:xfrm>
            <a:off x="6600056" y="3177279"/>
            <a:ext cx="484139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</a:t>
            </a:r>
            <a:r>
              <a:rPr kumimoji="1" lang="en-US" altLang="ja-JP" sz="2000" i="1" dirty="0">
                <a:solidFill>
                  <a:srgbClr val="FF00FF"/>
                </a:solidFill>
              </a:rPr>
              <a:t>n</a:t>
            </a:r>
            <a:r>
              <a:rPr kumimoji="1" lang="en-US" altLang="ja-JP" sz="2000" dirty="0">
                <a:solidFill>
                  <a:srgbClr val="FF00FF"/>
                </a:solidFill>
              </a:rPr>
              <a:t>=1</a:t>
            </a:r>
            <a:r>
              <a:rPr kumimoji="1" lang="en-US" altLang="ja-JP" sz="2000" dirty="0"/>
              <a:t> basis vector is fixed first by</a:t>
            </a:r>
          </a:p>
          <a:p>
            <a:r>
              <a:rPr lang="en-US" altLang="ja-JP" sz="2000" dirty="0">
                <a:solidFill>
                  <a:srgbClr val="0000FF"/>
                </a:solidFill>
              </a:rPr>
              <a:t>stochastic </a:t>
            </a:r>
            <a:r>
              <a:rPr lang="en-US" altLang="ja-JP" sz="2000" dirty="0"/>
              <a:t>and </a:t>
            </a:r>
            <a:r>
              <a:rPr lang="en-US" altLang="ja-JP" sz="2000" dirty="0">
                <a:solidFill>
                  <a:srgbClr val="0000FF"/>
                </a:solidFill>
              </a:rPr>
              <a:t>variational</a:t>
            </a:r>
            <a:r>
              <a:rPr lang="en-US" altLang="ja-JP" sz="2000" dirty="0"/>
              <a:t> searches for</a:t>
            </a:r>
          </a:p>
          <a:p>
            <a:r>
              <a:rPr lang="en-US" altLang="ja-JP" sz="2000" dirty="0"/>
              <a:t>the most optimal  </a:t>
            </a:r>
            <a:r>
              <a:rPr lang="en-US" altLang="ja-JP" sz="2000" i="1" dirty="0">
                <a:solidFill>
                  <a:srgbClr val="FF00FF"/>
                </a:solidFill>
              </a:rPr>
              <a:t>D</a:t>
            </a:r>
            <a:r>
              <a:rPr lang="en-US" altLang="ja-JP" sz="2000" baseline="30000" dirty="0">
                <a:solidFill>
                  <a:srgbClr val="FF00FF"/>
                </a:solidFill>
              </a:rPr>
              <a:t>(n=1)</a:t>
            </a:r>
            <a:r>
              <a:rPr lang="en-US" altLang="ja-JP" sz="2000" baseline="30000" dirty="0"/>
              <a:t> </a:t>
            </a:r>
            <a:r>
              <a:rPr lang="en-US" altLang="ja-JP" sz="2000" dirty="0"/>
              <a:t>matrix.</a:t>
            </a:r>
          </a:p>
          <a:p>
            <a:r>
              <a:rPr lang="en-US" altLang="ja-JP" sz="2000" dirty="0"/>
              <a:t>The initial guess for this search can be a </a:t>
            </a:r>
          </a:p>
          <a:p>
            <a:r>
              <a:rPr lang="en-US" altLang="ja-JP" sz="2000" dirty="0"/>
              <a:t>mean-field solution, and we go beyond. 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D4F665F-642A-145F-0050-1B203D2060DB}"/>
              </a:ext>
            </a:extLst>
          </p:cNvPr>
          <p:cNvGrpSpPr/>
          <p:nvPr/>
        </p:nvGrpSpPr>
        <p:grpSpPr>
          <a:xfrm>
            <a:off x="7067841" y="1968113"/>
            <a:ext cx="3406775" cy="936625"/>
            <a:chOff x="4270878" y="3736486"/>
            <a:chExt cx="3406775" cy="936625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2306387-BD44-A98F-362A-C7C3FA2BD0E3}"/>
                </a:ext>
              </a:extLst>
            </p:cNvPr>
            <p:cNvSpPr/>
            <p:nvPr/>
          </p:nvSpPr>
          <p:spPr>
            <a:xfrm>
              <a:off x="4270878" y="3736486"/>
              <a:ext cx="3406775" cy="936625"/>
            </a:xfrm>
            <a:prstGeom prst="rect">
              <a:avLst/>
            </a:prstGeom>
            <a:solidFill>
              <a:srgbClr val="83FF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9" name="Object 4">
              <a:extLst>
                <a:ext uri="{FF2B5EF4-FFF2-40B4-BE49-F238E27FC236}">
                  <a16:creationId xmlns:a16="http://schemas.microsoft.com/office/drawing/2014/main" id="{3ADB45B3-EC2D-0109-713E-E4241817F9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05802" y="3736486"/>
            <a:ext cx="3371850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" imgW="1828800" imgH="507960" progId="Equation.3">
                    <p:embed/>
                  </p:oleObj>
                </mc:Choice>
                <mc:Fallback>
                  <p:oleObj name="数式" r:id="rId4" imgW="1828800" imgH="507960" progId="Equation.3">
                    <p:embed/>
                    <p:pic>
                      <p:nvPicPr>
                        <p:cNvPr id="9" name="Object 4">
                          <a:extLst>
                            <a:ext uri="{FF2B5EF4-FFF2-40B4-BE49-F238E27FC236}">
                              <a16:creationId xmlns:a16="http://schemas.microsoft.com/office/drawing/2014/main" id="{3ADB45B3-EC2D-0109-713E-E4241817F9F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5802" y="3736486"/>
                          <a:ext cx="3371850" cy="936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テキスト ボックス 25">
              <a:extLst>
                <a:ext uri="{FF2B5EF4-FFF2-40B4-BE49-F238E27FC236}">
                  <a16:creationId xmlns:a16="http://schemas.microsoft.com/office/drawing/2014/main" id="{3E9A508B-DCFA-604B-5883-108B81869A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1790" y="3992072"/>
              <a:ext cx="212700" cy="400110"/>
            </a:xfrm>
            <a:prstGeom prst="rect">
              <a:avLst/>
            </a:prstGeom>
            <a:solidFill>
              <a:srgbClr val="83FF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i="1" dirty="0">
                  <a:solidFill>
                    <a:schemeClr val="tx1"/>
                  </a:solidFill>
                  <a:latin typeface="Times New Roman" charset="0"/>
                  <a:cs typeface="Times New Roman" charset="0"/>
                </a:rPr>
                <a:t>a</a:t>
              </a:r>
              <a:endParaRPr lang="ja-JP" altLang="en-US" sz="2000" i="1" dirty="0">
                <a:solidFill>
                  <a:schemeClr val="tx1"/>
                </a:solidFill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21" name="円/楕円 20">
            <a:extLst>
              <a:ext uri="{FF2B5EF4-FFF2-40B4-BE49-F238E27FC236}">
                <a16:creationId xmlns:a16="http://schemas.microsoft.com/office/drawing/2014/main" id="{153BA6E7-9CDD-9DEC-1959-05901818D703}"/>
              </a:ext>
            </a:extLst>
          </p:cNvPr>
          <p:cNvSpPr/>
          <p:nvPr/>
        </p:nvSpPr>
        <p:spPr>
          <a:xfrm>
            <a:off x="9519470" y="2129750"/>
            <a:ext cx="504056" cy="646725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A38D177-45F9-A340-9B45-753652933165}"/>
              </a:ext>
            </a:extLst>
          </p:cNvPr>
          <p:cNvCxnSpPr>
            <a:cxnSpLocks/>
          </p:cNvCxnSpPr>
          <p:nvPr/>
        </p:nvCxnSpPr>
        <p:spPr>
          <a:xfrm flipV="1">
            <a:off x="9068381" y="2776475"/>
            <a:ext cx="513824" cy="1076773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905C97D-A3A8-3CA1-7AFF-C681D42A533E}"/>
              </a:ext>
            </a:extLst>
          </p:cNvPr>
          <p:cNvSpPr txBox="1"/>
          <p:nvPr/>
        </p:nvSpPr>
        <p:spPr>
          <a:xfrm>
            <a:off x="6600056" y="5000446"/>
            <a:ext cx="4790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</a:t>
            </a:r>
            <a:r>
              <a:rPr kumimoji="1" lang="en-US" altLang="ja-JP" sz="2000" i="1" dirty="0">
                <a:solidFill>
                  <a:srgbClr val="FF00FF"/>
                </a:solidFill>
              </a:rPr>
              <a:t>n</a:t>
            </a:r>
            <a:r>
              <a:rPr kumimoji="1" lang="en-US" altLang="ja-JP" sz="2000" dirty="0">
                <a:solidFill>
                  <a:srgbClr val="FF00FF"/>
                </a:solidFill>
              </a:rPr>
              <a:t>=2</a:t>
            </a:r>
            <a:r>
              <a:rPr kumimoji="1" lang="en-US" altLang="ja-JP" sz="2000" dirty="0"/>
              <a:t> basis vector is fixed next, under</a:t>
            </a:r>
          </a:p>
          <a:p>
            <a:r>
              <a:rPr lang="en-US" altLang="ja-JP" sz="2000" dirty="0"/>
              <a:t>the presence of the </a:t>
            </a:r>
            <a:r>
              <a:rPr lang="en-US" altLang="ja-JP" sz="2000" i="1" dirty="0"/>
              <a:t>n</a:t>
            </a:r>
            <a:r>
              <a:rPr lang="en-US" altLang="ja-JP" sz="2000" dirty="0"/>
              <a:t>=1 basis vector.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8E42C3-4D34-6262-7404-0F67840D465D}"/>
              </a:ext>
            </a:extLst>
          </p:cNvPr>
          <p:cNvSpPr txBox="1"/>
          <p:nvPr/>
        </p:nvSpPr>
        <p:spPr>
          <a:xfrm>
            <a:off x="6600056" y="5848749"/>
            <a:ext cx="5474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</a:t>
            </a:r>
            <a:r>
              <a:rPr kumimoji="1" lang="en-US" altLang="ja-JP" sz="2000" i="1" dirty="0">
                <a:solidFill>
                  <a:srgbClr val="FF00FF"/>
                </a:solidFill>
              </a:rPr>
              <a:t>n</a:t>
            </a:r>
            <a:r>
              <a:rPr kumimoji="1" lang="en-US" altLang="ja-JP" sz="2000" dirty="0">
                <a:solidFill>
                  <a:srgbClr val="FF00FF"/>
                </a:solidFill>
              </a:rPr>
              <a:t>=3, 4, …</a:t>
            </a:r>
            <a:r>
              <a:rPr kumimoji="1" lang="en-US" altLang="ja-JP" sz="2000" dirty="0"/>
              <a:t> basis vectors are fixed </a:t>
            </a:r>
            <a:r>
              <a:rPr lang="en-US" altLang="ja-JP" sz="2000" dirty="0"/>
              <a:t>likewise,</a:t>
            </a:r>
          </a:p>
          <a:p>
            <a:r>
              <a:rPr kumimoji="1" lang="en-US" altLang="ja-JP" sz="2000" dirty="0"/>
              <a:t>driving the result closer to the exact solution.</a:t>
            </a: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4DA2B88-39CF-E25B-2726-713957E1D7CA}"/>
              </a:ext>
            </a:extLst>
          </p:cNvPr>
          <p:cNvCxnSpPr>
            <a:cxnSpLocks/>
          </p:cNvCxnSpPr>
          <p:nvPr/>
        </p:nvCxnSpPr>
        <p:spPr>
          <a:xfrm flipH="1" flipV="1">
            <a:off x="1703512" y="2936651"/>
            <a:ext cx="4860078" cy="45829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CE8A3E2B-3249-FD7D-EDAB-C50D843F3890}"/>
              </a:ext>
            </a:extLst>
          </p:cNvPr>
          <p:cNvCxnSpPr>
            <a:cxnSpLocks/>
            <a:endCxn id="4" idx="6"/>
          </p:cNvCxnSpPr>
          <p:nvPr/>
        </p:nvCxnSpPr>
        <p:spPr>
          <a:xfrm flipH="1" flipV="1">
            <a:off x="1742577" y="3535065"/>
            <a:ext cx="4857479" cy="1597973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7D41CFF-7C1A-885A-74E6-994406D38412}"/>
              </a:ext>
            </a:extLst>
          </p:cNvPr>
          <p:cNvCxnSpPr>
            <a:cxnSpLocks/>
            <a:endCxn id="7" idx="6"/>
          </p:cNvCxnSpPr>
          <p:nvPr/>
        </p:nvCxnSpPr>
        <p:spPr>
          <a:xfrm flipH="1" flipV="1">
            <a:off x="1787204" y="3735315"/>
            <a:ext cx="4776386" cy="2282351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円/楕円 2">
            <a:extLst>
              <a:ext uri="{FF2B5EF4-FFF2-40B4-BE49-F238E27FC236}">
                <a16:creationId xmlns:a16="http://schemas.microsoft.com/office/drawing/2014/main" id="{2B7BD0D6-7606-26A7-C0FF-1DC57A8064EB}"/>
              </a:ext>
            </a:extLst>
          </p:cNvPr>
          <p:cNvSpPr/>
          <p:nvPr/>
        </p:nvSpPr>
        <p:spPr>
          <a:xfrm>
            <a:off x="1573368" y="2855409"/>
            <a:ext cx="144016" cy="144016"/>
          </a:xfrm>
          <a:prstGeom prst="ellipse">
            <a:avLst/>
          </a:prstGeom>
          <a:noFill/>
          <a:ln w="9525">
            <a:solidFill>
              <a:srgbClr val="FF0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98CC18B3-6962-FF8E-8231-0527D9554984}"/>
              </a:ext>
            </a:extLst>
          </p:cNvPr>
          <p:cNvSpPr/>
          <p:nvPr/>
        </p:nvSpPr>
        <p:spPr>
          <a:xfrm>
            <a:off x="1598561" y="3463057"/>
            <a:ext cx="144016" cy="144016"/>
          </a:xfrm>
          <a:prstGeom prst="ellipse">
            <a:avLst/>
          </a:prstGeom>
          <a:noFill/>
          <a:ln w="9525">
            <a:solidFill>
              <a:srgbClr val="FF0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AC8F9138-79E1-8D0E-4199-3582CF908557}"/>
              </a:ext>
            </a:extLst>
          </p:cNvPr>
          <p:cNvSpPr/>
          <p:nvPr/>
        </p:nvSpPr>
        <p:spPr>
          <a:xfrm>
            <a:off x="1643188" y="3663307"/>
            <a:ext cx="144016" cy="144016"/>
          </a:xfrm>
          <a:prstGeom prst="ellipse">
            <a:avLst/>
          </a:prstGeom>
          <a:noFill/>
          <a:ln w="9525">
            <a:solidFill>
              <a:srgbClr val="FF0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41352CA7-AEAA-E226-E936-4E4C8F7FD5E1}"/>
              </a:ext>
            </a:extLst>
          </p:cNvPr>
          <p:cNvSpPr/>
          <p:nvPr/>
        </p:nvSpPr>
        <p:spPr>
          <a:xfrm>
            <a:off x="1688701" y="3831232"/>
            <a:ext cx="144016" cy="144016"/>
          </a:xfrm>
          <a:prstGeom prst="ellipse">
            <a:avLst/>
          </a:prstGeom>
          <a:noFill/>
          <a:ln w="9525">
            <a:solidFill>
              <a:srgbClr val="FF0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E4B8DA8-A9BC-94E5-3F73-53AF46B1EDFB}"/>
              </a:ext>
            </a:extLst>
          </p:cNvPr>
          <p:cNvCxnSpPr>
            <a:cxnSpLocks/>
          </p:cNvCxnSpPr>
          <p:nvPr/>
        </p:nvCxnSpPr>
        <p:spPr>
          <a:xfrm flipH="1" flipV="1">
            <a:off x="1832717" y="3942334"/>
            <a:ext cx="4730873" cy="207533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154355"/>
      </p:ext>
    </p:extLst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008F2A0-FE07-F1E6-B164-C07740760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80" y="937828"/>
            <a:ext cx="8375092" cy="518026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7F0912-7F60-16FB-AE50-9D5FF92E5E7C}"/>
              </a:ext>
            </a:extLst>
          </p:cNvPr>
          <p:cNvSpPr txBox="1"/>
          <p:nvPr/>
        </p:nvSpPr>
        <p:spPr>
          <a:xfrm>
            <a:off x="3463708" y="281354"/>
            <a:ext cx="5264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Projection of the first basis vector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633178"/>
      </p:ext>
    </p:extLst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789E6C-F427-44D4-A770-A14ABBD7F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4" y="1122764"/>
            <a:ext cx="6019800" cy="5054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F51365-000F-DA5D-2F2C-A050AC40C7E8}"/>
              </a:ext>
            </a:extLst>
          </p:cNvPr>
          <p:cNvSpPr txBox="1"/>
          <p:nvPr/>
        </p:nvSpPr>
        <p:spPr>
          <a:xfrm>
            <a:off x="945019" y="376619"/>
            <a:ext cx="3696846" cy="461665"/>
          </a:xfrm>
          <a:prstGeom prst="rect">
            <a:avLst/>
          </a:prstGeom>
          <a:solidFill>
            <a:srgbClr val="BDFFE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Along the cut in the PES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21E54A-8041-C943-B889-A3CF87BE5450}"/>
              </a:ext>
            </a:extLst>
          </p:cNvPr>
          <p:cNvSpPr txBox="1"/>
          <p:nvPr/>
        </p:nvSpPr>
        <p:spPr>
          <a:xfrm>
            <a:off x="6923314" y="661099"/>
            <a:ext cx="4626588" cy="91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en-US" altLang="ja-JP" dirty="0"/>
              <a:t>HFB with good particle number</a:t>
            </a:r>
          </a:p>
          <a:p>
            <a:pPr>
              <a:lnSpc>
                <a:spcPts val="3280"/>
              </a:lnSpc>
            </a:pPr>
            <a:r>
              <a:rPr lang="en-US" altLang="ja-JP" dirty="0"/>
              <a:t>   for the same Hamiltonian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E282EB-60BE-CD19-5E5F-2CA3626B0192}"/>
              </a:ext>
            </a:extLst>
          </p:cNvPr>
          <p:cNvSpPr txBox="1"/>
          <p:nvPr/>
        </p:nvSpPr>
        <p:spPr>
          <a:xfrm>
            <a:off x="6923314" y="2441750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lowering of K=0 projected state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4AF21D-3B43-5C18-C3BA-3C09190A2837}"/>
              </a:ext>
            </a:extLst>
          </p:cNvPr>
          <p:cNvSpPr txBox="1"/>
          <p:nvPr/>
        </p:nvSpPr>
        <p:spPr>
          <a:xfrm>
            <a:off x="7192141" y="3940072"/>
            <a:ext cx="3932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basic triaxiality 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gives more binding energy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6" name="上矢印 5">
            <a:extLst>
              <a:ext uri="{FF2B5EF4-FFF2-40B4-BE49-F238E27FC236}">
                <a16:creationId xmlns:a16="http://schemas.microsoft.com/office/drawing/2014/main" id="{0105605A-E41C-8064-C090-6A2F32ADE187}"/>
              </a:ext>
            </a:extLst>
          </p:cNvPr>
          <p:cNvSpPr/>
          <p:nvPr/>
        </p:nvSpPr>
        <p:spPr>
          <a:xfrm>
            <a:off x="8808025" y="3074796"/>
            <a:ext cx="484632" cy="663191"/>
          </a:xfrm>
          <a:prstGeom prst="upArrow">
            <a:avLst>
              <a:gd name="adj1" fmla="val 41706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5CD0FB-76A5-0797-E3BF-124AE3D09A88}"/>
              </a:ext>
            </a:extLst>
          </p:cNvPr>
          <p:cNvSpPr txBox="1"/>
          <p:nvPr/>
        </p:nvSpPr>
        <p:spPr>
          <a:xfrm>
            <a:off x="7015168" y="5087261"/>
            <a:ext cx="4070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Triaxiality is not </a:t>
            </a:r>
          </a:p>
          <a:p>
            <a:pPr algn="ctr"/>
            <a:r>
              <a:rPr lang="en-US" altLang="ja-JP" dirty="0"/>
              <a:t>a characterless fluctuation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647785"/>
      </p:ext>
    </p:extLst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EE8DA1-1D30-A32E-6B39-B5F52DAEE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77" y="867383"/>
            <a:ext cx="7774592" cy="579253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76713E-9056-30D5-DBD1-5912CDD965CA}"/>
              </a:ext>
            </a:extLst>
          </p:cNvPr>
          <p:cNvSpPr txBox="1"/>
          <p:nvPr/>
        </p:nvSpPr>
        <p:spPr>
          <a:xfrm>
            <a:off x="390740" y="2793341"/>
            <a:ext cx="2843108" cy="1631216"/>
          </a:xfrm>
          <a:prstGeom prst="rect">
            <a:avLst/>
          </a:prstGeom>
          <a:solidFill>
            <a:srgbClr val="A4FFB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two most </a:t>
            </a:r>
            <a:r>
              <a:rPr lang="en-US" altLang="ja-JP" sz="2000" dirty="0">
                <a:solidFill>
                  <a:srgbClr val="FF0000"/>
                </a:solidFill>
              </a:rPr>
              <a:t>attractive</a:t>
            </a:r>
          </a:p>
          <a:p>
            <a:r>
              <a:rPr kumimoji="1" lang="en-US" altLang="ja-JP" sz="2000" dirty="0"/>
              <a:t>monopole interactions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h</a:t>
            </a:r>
            <a:r>
              <a:rPr kumimoji="1" lang="en-US" altLang="ja-JP" sz="2000" baseline="-25000" dirty="0">
                <a:solidFill>
                  <a:srgbClr val="FF0000"/>
                </a:solidFill>
              </a:rPr>
              <a:t>11/2</a:t>
            </a:r>
            <a:r>
              <a:rPr kumimoji="1" lang="en-US" altLang="ja-JP" sz="2000" dirty="0">
                <a:solidFill>
                  <a:srgbClr val="FF0000"/>
                </a:solidFill>
              </a:rPr>
              <a:t>-h</a:t>
            </a:r>
            <a:r>
              <a:rPr kumimoji="1" lang="en-US" altLang="ja-JP" sz="2000" baseline="-25000" dirty="0">
                <a:solidFill>
                  <a:srgbClr val="FF0000"/>
                </a:solidFill>
              </a:rPr>
              <a:t>9/2</a:t>
            </a:r>
            <a:r>
              <a:rPr kumimoji="1" lang="en-US" altLang="ja-JP" sz="2000" dirty="0"/>
              <a:t> and </a:t>
            </a:r>
            <a:r>
              <a:rPr kumimoji="1" lang="en-US" altLang="ja-JP" sz="2000" dirty="0">
                <a:solidFill>
                  <a:srgbClr val="FF0000"/>
                </a:solidFill>
              </a:rPr>
              <a:t>g</a:t>
            </a:r>
            <a:r>
              <a:rPr kumimoji="1" lang="en-US" altLang="ja-JP" sz="2000" baseline="-25000" dirty="0">
                <a:solidFill>
                  <a:srgbClr val="FF0000"/>
                </a:solidFill>
              </a:rPr>
              <a:t>7/2</a:t>
            </a:r>
            <a:r>
              <a:rPr kumimoji="1" lang="en-US" altLang="ja-JP" sz="2000" dirty="0">
                <a:solidFill>
                  <a:srgbClr val="FF0000"/>
                </a:solidFill>
              </a:rPr>
              <a:t>-i</a:t>
            </a:r>
            <a:r>
              <a:rPr kumimoji="1" lang="en-US" altLang="ja-JP" sz="2000" baseline="-25000" dirty="0">
                <a:solidFill>
                  <a:srgbClr val="FF0000"/>
                </a:solidFill>
              </a:rPr>
              <a:t>13/2</a:t>
            </a:r>
            <a:r>
              <a:rPr kumimoji="1" lang="en-US" altLang="ja-JP" sz="2000" dirty="0">
                <a:solidFill>
                  <a:srgbClr val="FF0000"/>
                </a:solidFill>
              </a:rPr>
              <a:t> </a:t>
            </a:r>
            <a:r>
              <a:rPr kumimoji="1" lang="en-US" altLang="ja-JP" sz="2000" dirty="0"/>
              <a:t>are weakened to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average</a:t>
            </a:r>
            <a:r>
              <a:rPr lang="en-US" altLang="ja-JP" sz="2000" dirty="0"/>
              <a:t> value</a:t>
            </a:r>
            <a:r>
              <a:rPr kumimoji="1" lang="en-US" altLang="ja-JP" sz="2000" dirty="0"/>
              <a:t> </a:t>
            </a:r>
            <a:endParaRPr kumimoji="1" lang="ja-JP" altLang="en-US" sz="20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A1CD2C-AC5D-4D29-AEA2-25E855AA78B0}"/>
              </a:ext>
            </a:extLst>
          </p:cNvPr>
          <p:cNvSpPr txBox="1"/>
          <p:nvPr/>
        </p:nvSpPr>
        <p:spPr>
          <a:xfrm>
            <a:off x="254071" y="4567075"/>
            <a:ext cx="3216716" cy="1631216"/>
          </a:xfrm>
          <a:prstGeom prst="rect">
            <a:avLst/>
          </a:prstGeom>
          <a:solidFill>
            <a:srgbClr val="A5FFFE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monopole interactions</a:t>
            </a:r>
          </a:p>
          <a:p>
            <a:r>
              <a:rPr kumimoji="1" lang="en-US" altLang="ja-JP" sz="2000" dirty="0"/>
              <a:t>are replaced by constant SPEs assessed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for spherical reference </a:t>
            </a:r>
            <a:r>
              <a:rPr lang="en-US" altLang="ja-JP" sz="2000" dirty="0">
                <a:solidFill>
                  <a:srgbClr val="FF0000"/>
                </a:solidFill>
              </a:rPr>
              <a:t>state (Monopole-Frozen)</a:t>
            </a:r>
            <a:endParaRPr kumimoji="1" lang="ja-JP" altLang="en-US" sz="20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A6156D-0626-D870-021B-9A79D598D6BD}"/>
              </a:ext>
            </a:extLst>
          </p:cNvPr>
          <p:cNvSpPr txBox="1"/>
          <p:nvPr/>
        </p:nvSpPr>
        <p:spPr>
          <a:xfrm>
            <a:off x="3848464" y="1513939"/>
            <a:ext cx="217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minimum is </a:t>
            </a:r>
            <a:r>
              <a:rPr kumimoji="1" lang="en-US" altLang="ja-JP" sz="1600" dirty="0">
                <a:solidFill>
                  <a:srgbClr val="FF0000"/>
                </a:solidFill>
              </a:rPr>
              <a:t>0.4 MeV </a:t>
            </a:r>
          </a:p>
          <a:p>
            <a:r>
              <a:rPr kumimoji="1" lang="en-US" altLang="ja-JP" sz="1600" dirty="0"/>
              <a:t>below prolate energy</a:t>
            </a:r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EB24A1-7577-11E2-9BA8-7AACDD9E8A41}"/>
              </a:ext>
            </a:extLst>
          </p:cNvPr>
          <p:cNvSpPr txBox="1"/>
          <p:nvPr/>
        </p:nvSpPr>
        <p:spPr>
          <a:xfrm>
            <a:off x="3894149" y="3748133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minimum is </a:t>
            </a:r>
            <a:r>
              <a:rPr kumimoji="1" lang="en-US" altLang="ja-JP" sz="1600" dirty="0">
                <a:solidFill>
                  <a:srgbClr val="FF0000"/>
                </a:solidFill>
              </a:rPr>
              <a:t>0.1 MeV </a:t>
            </a:r>
          </a:p>
          <a:p>
            <a:r>
              <a:rPr kumimoji="1" lang="en-US" altLang="ja-JP" sz="1600" dirty="0"/>
              <a:t>below prolate</a:t>
            </a:r>
            <a:endParaRPr kumimoji="1" lang="ja-JP" altLang="en-US" sz="16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CDD676-A5C4-937D-DDE5-9A749587D842}"/>
              </a:ext>
            </a:extLst>
          </p:cNvPr>
          <p:cNvSpPr txBox="1"/>
          <p:nvPr/>
        </p:nvSpPr>
        <p:spPr>
          <a:xfrm>
            <a:off x="3901442" y="5339374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minimum is </a:t>
            </a:r>
            <a:r>
              <a:rPr kumimoji="1" lang="en-US" altLang="ja-JP" sz="1600" dirty="0">
                <a:solidFill>
                  <a:srgbClr val="FF0000"/>
                </a:solidFill>
              </a:rPr>
              <a:t>0.1 MeV </a:t>
            </a:r>
          </a:p>
          <a:p>
            <a:r>
              <a:rPr kumimoji="1" lang="en-US" altLang="ja-JP" sz="1600" dirty="0"/>
              <a:t>below prolate</a:t>
            </a:r>
            <a:endParaRPr kumimoji="1" lang="ja-JP" altLang="en-US" sz="16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97280F-18CA-A616-8976-98092FF196CA}"/>
              </a:ext>
            </a:extLst>
          </p:cNvPr>
          <p:cNvSpPr txBox="1"/>
          <p:nvPr/>
        </p:nvSpPr>
        <p:spPr>
          <a:xfrm>
            <a:off x="2620246" y="67862"/>
            <a:ext cx="659988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PES near the minimum: refined contour plots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7C399E-3FF0-5874-5C0E-01FB13647678}"/>
              </a:ext>
            </a:extLst>
          </p:cNvPr>
          <p:cNvSpPr txBox="1"/>
          <p:nvPr/>
        </p:nvSpPr>
        <p:spPr>
          <a:xfrm>
            <a:off x="3959729" y="1052048"/>
            <a:ext cx="2605200" cy="400110"/>
          </a:xfrm>
          <a:prstGeom prst="rect">
            <a:avLst/>
          </a:prstGeom>
          <a:solidFill>
            <a:srgbClr val="D6FFE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Original Hamiltonian</a:t>
            </a:r>
            <a:endParaRPr kumimoji="1" lang="ja-JP" altLang="en-US" sz="20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0FFD4EF-FA3D-B0E0-1ED8-0FEA76FEB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631" y="2735858"/>
            <a:ext cx="1746044" cy="18312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278A12D-4C38-BB4C-183E-7479A30AB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439" y="4741332"/>
            <a:ext cx="1700177" cy="17001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4756C8C-EECA-711C-CD3E-A66B94976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644" y="867383"/>
            <a:ext cx="1803917" cy="169421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E407258-3B4F-8650-DC6A-A4FF2475AE23}"/>
              </a:ext>
            </a:extLst>
          </p:cNvPr>
          <p:cNvSpPr txBox="1"/>
          <p:nvPr/>
        </p:nvSpPr>
        <p:spPr>
          <a:xfrm>
            <a:off x="9613896" y="295220"/>
            <a:ext cx="2137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 plot of 0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state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24557"/>
      </p:ext>
    </p:extLst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789E6C-F427-44D4-A770-A14ABBD7F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4" y="1122764"/>
            <a:ext cx="6019800" cy="50546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0363A8D-581D-6EF5-36C4-80A901D70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87" y="376619"/>
            <a:ext cx="5809869" cy="390579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5FA1F9-5DAE-B33F-3D93-26CB9604E612}"/>
              </a:ext>
            </a:extLst>
          </p:cNvPr>
          <p:cNvSpPr txBox="1"/>
          <p:nvPr/>
        </p:nvSpPr>
        <p:spPr>
          <a:xfrm>
            <a:off x="7166292" y="4476323"/>
            <a:ext cx="4642614" cy="1938992"/>
          </a:xfrm>
          <a:prstGeom prst="rect">
            <a:avLst/>
          </a:prstGeom>
          <a:solidFill>
            <a:srgbClr val="FDFCD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Prominent triaxiality </a:t>
            </a:r>
            <a:r>
              <a:rPr lang="en-US" altLang="ja-JP" dirty="0"/>
              <a:t>due to </a:t>
            </a:r>
            <a:r>
              <a:rPr lang="en-US" altLang="ja-JP" dirty="0">
                <a:solidFill>
                  <a:srgbClr val="FF00E8"/>
                </a:solidFill>
              </a:rPr>
              <a:t>monopole interaction of the tensor force </a:t>
            </a:r>
            <a:r>
              <a:rPr kumimoji="1" lang="en-US" altLang="ja-JP" dirty="0"/>
              <a:t>through a self-organization </a:t>
            </a:r>
            <a:r>
              <a:rPr lang="en-US" altLang="ja-JP" dirty="0"/>
              <a:t>mechanism.</a:t>
            </a:r>
          </a:p>
          <a:p>
            <a:r>
              <a:rPr lang="en-US" altLang="ja-JP" dirty="0"/>
              <a:t>Feature for </a:t>
            </a:r>
            <a:r>
              <a:rPr lang="en-US" altLang="ja-JP" dirty="0">
                <a:solidFill>
                  <a:srgbClr val="FF00E8"/>
                </a:solidFill>
              </a:rPr>
              <a:t>unprojected </a:t>
            </a:r>
            <a:r>
              <a:rPr lang="en-US" altLang="ja-JP" dirty="0"/>
              <a:t>state.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96B309-E8BF-D877-DFEC-FA7A936921E9}"/>
              </a:ext>
            </a:extLst>
          </p:cNvPr>
          <p:cNvSpPr txBox="1"/>
          <p:nvPr/>
        </p:nvSpPr>
        <p:spPr>
          <a:xfrm>
            <a:off x="3750904" y="3952914"/>
            <a:ext cx="2962671" cy="1200329"/>
          </a:xfrm>
          <a:prstGeom prst="rect">
            <a:avLst/>
          </a:prstGeom>
          <a:solidFill>
            <a:srgbClr val="BDFFE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8B"/>
                </a:solidFill>
              </a:rPr>
              <a:t>Profound minimum</a:t>
            </a:r>
          </a:p>
          <a:p>
            <a:r>
              <a:rPr lang="en-US" altLang="ja-JP" dirty="0">
                <a:solidFill>
                  <a:srgbClr val="FF008B"/>
                </a:solidFill>
              </a:rPr>
              <a:t>is gone, if the</a:t>
            </a:r>
          </a:p>
          <a:p>
            <a:r>
              <a:rPr kumimoji="1" lang="en-US" altLang="ja-JP" dirty="0">
                <a:solidFill>
                  <a:srgbClr val="FF008B"/>
                </a:solidFill>
              </a:rPr>
              <a:t>tensor force is off</a:t>
            </a:r>
            <a:endParaRPr kumimoji="1" lang="ja-JP" altLang="en-US">
              <a:solidFill>
                <a:srgbClr val="FF008B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BFA5AF59-C3C3-177C-23E3-CC76B21EAC8E}"/>
              </a:ext>
            </a:extLst>
          </p:cNvPr>
          <p:cNvCxnSpPr>
            <a:cxnSpLocks/>
          </p:cNvCxnSpPr>
          <p:nvPr/>
        </p:nvCxnSpPr>
        <p:spPr>
          <a:xfrm flipV="1">
            <a:off x="2823587" y="2813538"/>
            <a:ext cx="5697415" cy="1468875"/>
          </a:xfrm>
          <a:prstGeom prst="straightConnector1">
            <a:avLst/>
          </a:prstGeom>
          <a:ln w="28575">
            <a:solidFill>
              <a:srgbClr val="FF0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F51365-000F-DA5D-2F2C-A050AC40C7E8}"/>
              </a:ext>
            </a:extLst>
          </p:cNvPr>
          <p:cNvSpPr txBox="1"/>
          <p:nvPr/>
        </p:nvSpPr>
        <p:spPr>
          <a:xfrm>
            <a:off x="3392994" y="218971"/>
            <a:ext cx="472597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Another origin </a:t>
            </a:r>
            <a:r>
              <a:rPr kumimoji="1" lang="en-US" altLang="ja-JP" dirty="0"/>
              <a:t>of triaxial shape</a:t>
            </a:r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02ED14-4FF4-9440-3D03-E50F6DAD6AE5}"/>
              </a:ext>
            </a:extLst>
          </p:cNvPr>
          <p:cNvSpPr/>
          <p:nvPr/>
        </p:nvSpPr>
        <p:spPr>
          <a:xfrm>
            <a:off x="9566031" y="680636"/>
            <a:ext cx="1959428" cy="3342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56DDFC-C15E-6D48-4D8D-DE0C99C7C189}"/>
              </a:ext>
            </a:extLst>
          </p:cNvPr>
          <p:cNvSpPr txBox="1"/>
          <p:nvPr/>
        </p:nvSpPr>
        <p:spPr>
          <a:xfrm>
            <a:off x="1788607" y="1843740"/>
            <a:ext cx="2504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E8"/>
                </a:solidFill>
              </a:rPr>
              <a:t>with full tensor int.</a:t>
            </a:r>
            <a:endParaRPr kumimoji="1" lang="ja-JP" altLang="en-US" sz="2000">
              <a:solidFill>
                <a:srgbClr val="FF00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01414"/>
      </p:ext>
    </p:extLst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8FB68B5-4C55-C5F1-69EF-D67B332903A3}"/>
              </a:ext>
            </a:extLst>
          </p:cNvPr>
          <p:cNvSpPr txBox="1"/>
          <p:nvPr/>
        </p:nvSpPr>
        <p:spPr>
          <a:xfrm>
            <a:off x="972068" y="2667408"/>
            <a:ext cx="10455252" cy="858055"/>
          </a:xfrm>
          <a:prstGeom prst="rect">
            <a:avLst/>
          </a:prstGeom>
          <a:solidFill>
            <a:srgbClr val="94FFF8"/>
          </a:solidFill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 single-particle orbit with large </a:t>
            </a:r>
            <a:r>
              <a:rPr lang="en-US" altLang="ja-JP" b="1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 (e.g. h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11/2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) can produce sizable triaxiality (i.e., Q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), if the number of particles in the orbit is appropriate.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0C739-68D9-5351-6AA1-5E43C31452B9}"/>
              </a:ext>
            </a:extLst>
          </p:cNvPr>
          <p:cNvSpPr txBox="1"/>
          <p:nvPr/>
        </p:nvSpPr>
        <p:spPr>
          <a:xfrm>
            <a:off x="954751" y="3588211"/>
            <a:ext cx="10455252" cy="1243930"/>
          </a:xfrm>
          <a:prstGeom prst="rect">
            <a:avLst/>
          </a:prstGeom>
          <a:solidFill>
            <a:srgbClr val="CAF6F7"/>
          </a:solidFill>
        </p:spPr>
        <p:txBody>
          <a:bodyPr wrap="square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Proton single-particle orbit with large </a:t>
            </a:r>
            <a:r>
              <a:rPr lang="en-US" altLang="ja-JP" b="1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and neutron orbit with large  </a:t>
            </a:r>
            <a:r>
              <a:rPr lang="en-US" altLang="ja-JP" b="1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are coupled by the </a:t>
            </a:r>
            <a:r>
              <a:rPr lang="en-US" altLang="ja-JP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monopole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interactions of the </a:t>
            </a:r>
            <a:r>
              <a:rPr lang="en-US" altLang="ja-JP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forces, </a:t>
            </a:r>
            <a:r>
              <a:rPr lang="en-US" altLang="ja-JP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it occurs in the shell evolution.</a:t>
            </a:r>
            <a:endParaRPr lang="ja-JP" altLang="en-US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B2094FF-9C5F-56F1-2C69-3D44FD3052D0}"/>
              </a:ext>
            </a:extLst>
          </p:cNvPr>
          <p:cNvGrpSpPr/>
          <p:nvPr/>
        </p:nvGrpSpPr>
        <p:grpSpPr>
          <a:xfrm>
            <a:off x="1756335" y="4894889"/>
            <a:ext cx="7173848" cy="1737923"/>
            <a:chOff x="1756335" y="4894889"/>
            <a:chExt cx="7173848" cy="1737923"/>
          </a:xfrm>
        </p:grpSpPr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FC587F0C-5FE8-E03A-2343-0D9F409499DC}"/>
                </a:ext>
              </a:extLst>
            </p:cNvPr>
            <p:cNvCxnSpPr/>
            <p:nvPr/>
          </p:nvCxnSpPr>
          <p:spPr>
            <a:xfrm>
              <a:off x="3711613" y="6050982"/>
              <a:ext cx="12241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9F1E0D02-0586-54F4-8936-50AA9AEED29E}"/>
                </a:ext>
              </a:extLst>
            </p:cNvPr>
            <p:cNvCxnSpPr/>
            <p:nvPr/>
          </p:nvCxnSpPr>
          <p:spPr>
            <a:xfrm>
              <a:off x="5587626" y="5624781"/>
              <a:ext cx="122413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F9A52AE-0BD2-B52F-0E3D-5F5D6925917A}"/>
                </a:ext>
              </a:extLst>
            </p:cNvPr>
            <p:cNvSpPr txBox="1"/>
            <p:nvPr/>
          </p:nvSpPr>
          <p:spPr>
            <a:xfrm>
              <a:off x="7014274" y="5440115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Comic Sans MS" panose="030F0902030302020204" pitchFamily="66" charset="0"/>
                </a:rPr>
                <a:t>neutron h</a:t>
              </a:r>
              <a:r>
                <a:rPr lang="en-US" altLang="ja-JP" baseline="-25000" dirty="0">
                  <a:latin typeface="Comic Sans MS" panose="030F0902030302020204" pitchFamily="66" charset="0"/>
                </a:rPr>
                <a:t>9/2</a:t>
              </a:r>
              <a:endParaRPr lang="ja-JP" altLang="en-US" baseline="-25000">
                <a:latin typeface="Comic Sans MS" panose="030F0902030302020204" pitchFamily="66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1F68A7E-17AE-4E16-46D5-215E09279315}"/>
                </a:ext>
              </a:extLst>
            </p:cNvPr>
            <p:cNvSpPr txBox="1"/>
            <p:nvPr/>
          </p:nvSpPr>
          <p:spPr>
            <a:xfrm>
              <a:off x="1756335" y="5748149"/>
              <a:ext cx="18133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Comic Sans MS" panose="030F0902030302020204" pitchFamily="66" charset="0"/>
                  <a:cs typeface="Arial" panose="020B0604020202020204" pitchFamily="34" charset="0"/>
                </a:rPr>
                <a:t>proton h</a:t>
              </a:r>
              <a:r>
                <a:rPr lang="en-US" altLang="ja-JP" baseline="-25000" dirty="0">
                  <a:latin typeface="Comic Sans MS" panose="030F0902030302020204" pitchFamily="66" charset="0"/>
                  <a:cs typeface="Arial" panose="020B0604020202020204" pitchFamily="34" charset="0"/>
                </a:rPr>
                <a:t>11/2</a:t>
              </a:r>
              <a:endParaRPr lang="ja-JP" altLang="en-US" baseline="-25000">
                <a:latin typeface="Comic Sans MS" panose="030F09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9BD83565-2ED5-8620-C0F4-ECCB12C9C939}"/>
                </a:ext>
              </a:extLst>
            </p:cNvPr>
            <p:cNvSpPr/>
            <p:nvPr/>
          </p:nvSpPr>
          <p:spPr>
            <a:xfrm>
              <a:off x="3855629" y="5978982"/>
              <a:ext cx="144016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CF775380-1BC0-DBBC-FB88-B9F084427CFD}"/>
                </a:ext>
              </a:extLst>
            </p:cNvPr>
            <p:cNvSpPr/>
            <p:nvPr/>
          </p:nvSpPr>
          <p:spPr>
            <a:xfrm>
              <a:off x="4096898" y="5969731"/>
              <a:ext cx="144016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ACBDFFB1-1B05-AA35-0A6A-7EA906BB7DA7}"/>
                </a:ext>
              </a:extLst>
            </p:cNvPr>
            <p:cNvSpPr/>
            <p:nvPr/>
          </p:nvSpPr>
          <p:spPr>
            <a:xfrm>
              <a:off x="5763841" y="5557878"/>
              <a:ext cx="144016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0FB8D15A-EA10-91E1-5F45-3FC9C193C3CB}"/>
                </a:ext>
              </a:extLst>
            </p:cNvPr>
            <p:cNvSpPr/>
            <p:nvPr/>
          </p:nvSpPr>
          <p:spPr>
            <a:xfrm>
              <a:off x="6038361" y="5552781"/>
              <a:ext cx="144016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3E58988-511B-D276-1628-4488728DBBCF}"/>
                </a:ext>
              </a:extLst>
            </p:cNvPr>
            <p:cNvSpPr txBox="1"/>
            <p:nvPr/>
          </p:nvSpPr>
          <p:spPr>
            <a:xfrm>
              <a:off x="3711613" y="5292025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/>
                <a:t>triaxiality</a:t>
              </a:r>
            </a:p>
            <a:p>
              <a:pPr algn="ctr"/>
              <a:r>
                <a:rPr lang="en-US" altLang="ja-JP" sz="1800" dirty="0"/>
                <a:t>(Q</a:t>
              </a:r>
              <a:r>
                <a:rPr lang="en-US" altLang="ja-JP" sz="1800" baseline="-25000" dirty="0"/>
                <a:t>2</a:t>
              </a:r>
              <a:r>
                <a:rPr lang="en-US" altLang="ja-JP" sz="1800" dirty="0"/>
                <a:t>)</a:t>
              </a:r>
              <a:endParaRPr lang="ja-JP" altLang="en-US" sz="1800"/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7132B895-E751-3CDD-D03B-DB44E7A3EDDD}"/>
                </a:ext>
              </a:extLst>
            </p:cNvPr>
            <p:cNvCxnSpPr/>
            <p:nvPr/>
          </p:nvCxnSpPr>
          <p:spPr>
            <a:xfrm flipV="1">
              <a:off x="5105589" y="5691686"/>
              <a:ext cx="406225" cy="273011"/>
            </a:xfrm>
            <a:prstGeom prst="straightConnector1">
              <a:avLst/>
            </a:prstGeom>
            <a:ln w="38100">
              <a:solidFill>
                <a:srgbClr val="F7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A37E6B4-0967-6526-9341-9FE626DBC10D}"/>
                </a:ext>
              </a:extLst>
            </p:cNvPr>
            <p:cNvSpPr txBox="1"/>
            <p:nvPr/>
          </p:nvSpPr>
          <p:spPr>
            <a:xfrm>
              <a:off x="3567362" y="6171147"/>
              <a:ext cx="12510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b="1" i="1" dirty="0">
                  <a:latin typeface="Palatino Linotype" panose="02040502050505030304" pitchFamily="18" charset="0"/>
                </a:rPr>
                <a:t>j </a:t>
              </a:r>
              <a:r>
                <a:rPr lang="en-US" altLang="ja-JP" dirty="0">
                  <a:latin typeface="Palatino Linotype" panose="02040502050505030304" pitchFamily="18" charset="0"/>
                </a:rPr>
                <a:t>= </a:t>
              </a:r>
              <a:r>
                <a:rPr lang="en-US" altLang="ja-JP" b="1" i="1" dirty="0">
                  <a:latin typeface="Palatino Linotype" panose="02040502050505030304" pitchFamily="18" charset="0"/>
                </a:rPr>
                <a:t>l</a:t>
              </a:r>
              <a:r>
                <a:rPr lang="en-US" altLang="ja-JP" b="1" dirty="0">
                  <a:latin typeface="Palatino Linotype" panose="02040502050505030304" pitchFamily="18" charset="0"/>
                </a:rPr>
                <a:t> + ½</a:t>
              </a:r>
              <a:endParaRPr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7C577B5-9179-CBD2-AA2F-4F31623BC614}"/>
                </a:ext>
              </a:extLst>
            </p:cNvPr>
            <p:cNvSpPr txBox="1"/>
            <p:nvPr/>
          </p:nvSpPr>
          <p:spPr>
            <a:xfrm>
              <a:off x="5562844" y="5714089"/>
              <a:ext cx="14976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b="1" i="1" dirty="0">
                  <a:latin typeface="Palatino Linotype" panose="02040502050505030304" pitchFamily="18" charset="0"/>
                </a:rPr>
                <a:t>j’ </a:t>
              </a:r>
              <a:r>
                <a:rPr lang="en-US" altLang="ja-JP" dirty="0">
                  <a:latin typeface="Palatino Linotype" panose="02040502050505030304" pitchFamily="18" charset="0"/>
                </a:rPr>
                <a:t>= </a:t>
              </a:r>
              <a:r>
                <a:rPr lang="en-US" altLang="ja-JP" b="1" i="1" dirty="0">
                  <a:latin typeface="Palatino Linotype" panose="02040502050505030304" pitchFamily="18" charset="0"/>
                </a:rPr>
                <a:t>l</a:t>
              </a:r>
              <a:r>
                <a:rPr lang="en-US" altLang="ja-JP" b="1" dirty="0">
                  <a:latin typeface="Palatino Linotype" panose="02040502050505030304" pitchFamily="18" charset="0"/>
                </a:rPr>
                <a:t> - ½ </a:t>
              </a:r>
              <a:endParaRPr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721669A-E2B9-CE16-CAD7-F1D843E8D84F}"/>
                </a:ext>
              </a:extLst>
            </p:cNvPr>
            <p:cNvSpPr txBox="1"/>
            <p:nvPr/>
          </p:nvSpPr>
          <p:spPr>
            <a:xfrm>
              <a:off x="5587626" y="4894889"/>
              <a:ext cx="1261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/>
                <a:t>triaxiality</a:t>
              </a:r>
            </a:p>
            <a:p>
              <a:pPr algn="ctr"/>
              <a:r>
                <a:rPr lang="en-US" altLang="ja-JP" sz="1800" dirty="0"/>
                <a:t>(Q</a:t>
              </a:r>
              <a:r>
                <a:rPr lang="en-US" altLang="ja-JP" sz="1800" baseline="-25000" dirty="0"/>
                <a:t>2</a:t>
              </a:r>
              <a:r>
                <a:rPr lang="en-US" altLang="ja-JP" sz="1800" dirty="0"/>
                <a:t>)</a:t>
              </a:r>
              <a:endParaRPr lang="ja-JP" altLang="en-US" sz="1800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F48F5B4-36E5-78A7-7A2D-255BCCF690F7}"/>
              </a:ext>
            </a:extLst>
          </p:cNvPr>
          <p:cNvSpPr txBox="1"/>
          <p:nvPr/>
        </p:nvSpPr>
        <p:spPr>
          <a:xfrm>
            <a:off x="905756" y="317552"/>
            <a:ext cx="1041823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A possible candidate of the </a:t>
            </a:r>
            <a:r>
              <a:rPr kumimoji="1" lang="en-US" altLang="ja-JP" dirty="0">
                <a:solidFill>
                  <a:srgbClr val="FF0000"/>
                </a:solidFill>
              </a:rPr>
              <a:t>underlying mechanism </a:t>
            </a:r>
            <a:r>
              <a:rPr kumimoji="1" lang="en-US" altLang="ja-JP" dirty="0"/>
              <a:t>for the triaxial shape</a:t>
            </a:r>
            <a:endParaRPr kumimoji="1" lang="ja-JP" altLang="en-US"/>
          </a:p>
          <a:p>
            <a:pPr algn="ctr"/>
            <a:r>
              <a:rPr kumimoji="1" lang="en-US" altLang="ja-JP" dirty="0"/>
              <a:t>and its </a:t>
            </a:r>
            <a:r>
              <a:rPr kumimoji="1" lang="en-US" altLang="ja-JP" dirty="0">
                <a:solidFill>
                  <a:srgbClr val="FF0000"/>
                </a:solidFill>
              </a:rPr>
              <a:t>robustness</a:t>
            </a:r>
            <a:r>
              <a:rPr kumimoji="1" lang="en-US" altLang="ja-JP" dirty="0"/>
              <a:t>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4BFFAD-D490-ABA0-549C-9F7AE94077B7}"/>
              </a:ext>
            </a:extLst>
          </p:cNvPr>
          <p:cNvSpPr txBox="1"/>
          <p:nvPr/>
        </p:nvSpPr>
        <p:spPr>
          <a:xfrm>
            <a:off x="703411" y="1330497"/>
            <a:ext cx="10620215" cy="461665"/>
          </a:xfrm>
          <a:prstGeom prst="rect">
            <a:avLst/>
          </a:prstGeom>
          <a:solidFill>
            <a:srgbClr val="84FFC4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  Closely lying </a:t>
            </a:r>
            <a:r>
              <a:rPr kumimoji="1" lang="en-US" altLang="ja-JP" dirty="0"/>
              <a:t>single-particle orbits of the same parity </a:t>
            </a:r>
            <a:r>
              <a:rPr kumimoji="1" lang="en-US" altLang="ja-JP" dirty="0">
                <a:sym typeface="Wingdings" pitchFamily="2" charset="2"/>
              </a:rPr>
              <a:t> axial symmetry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106A94-156E-A53A-7ABA-712E5C371DB8}"/>
              </a:ext>
            </a:extLst>
          </p:cNvPr>
          <p:cNvSpPr txBox="1"/>
          <p:nvPr/>
        </p:nvSpPr>
        <p:spPr>
          <a:xfrm>
            <a:off x="1523483" y="1850548"/>
            <a:ext cx="8768747" cy="461665"/>
          </a:xfrm>
          <a:prstGeom prst="rect">
            <a:avLst/>
          </a:prstGeom>
          <a:solidFill>
            <a:srgbClr val="F7FFD2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  </a:t>
            </a:r>
            <a:r>
              <a:rPr lang="en-US" altLang="ja-JP" dirty="0">
                <a:solidFill>
                  <a:srgbClr val="FF00FF"/>
                </a:solidFill>
              </a:rPr>
              <a:t>A different mechanism must be present in nuclear system !</a:t>
            </a:r>
            <a:endParaRPr kumimoji="1" lang="ja-JP" altLang="en-US">
              <a:solidFill>
                <a:srgbClr val="FF00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018DCA-12D5-77B7-3F49-4B47323828F3}"/>
              </a:ext>
            </a:extLst>
          </p:cNvPr>
          <p:cNvSpPr txBox="1"/>
          <p:nvPr/>
        </p:nvSpPr>
        <p:spPr>
          <a:xfrm>
            <a:off x="5447446" y="6348623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extra energy gain</a:t>
            </a:r>
            <a:endParaRPr kumimoji="1" lang="ja-JP" altLang="en-US"/>
          </a:p>
        </p:txBody>
      </p:sp>
      <p:sp>
        <p:nvSpPr>
          <p:cNvPr id="12" name="ストライプ矢印 11">
            <a:extLst>
              <a:ext uri="{FF2B5EF4-FFF2-40B4-BE49-F238E27FC236}">
                <a16:creationId xmlns:a16="http://schemas.microsoft.com/office/drawing/2014/main" id="{CED2F519-3F5C-F601-BFFA-14F577FBD12C}"/>
              </a:ext>
            </a:extLst>
          </p:cNvPr>
          <p:cNvSpPr/>
          <p:nvPr/>
        </p:nvSpPr>
        <p:spPr>
          <a:xfrm rot="5400000">
            <a:off x="5019748" y="6140891"/>
            <a:ext cx="504056" cy="531106"/>
          </a:xfrm>
          <a:prstGeom prst="stripedRightArrow">
            <a:avLst>
              <a:gd name="adj1" fmla="val 50000"/>
              <a:gd name="adj2" fmla="val 5153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47740380"/>
      </p:ext>
    </p:extLst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6FFEAB-6317-35FB-C8E9-6558CFF2CEBC}"/>
              </a:ext>
            </a:extLst>
          </p:cNvPr>
          <p:cNvSpPr txBox="1"/>
          <p:nvPr/>
        </p:nvSpPr>
        <p:spPr>
          <a:xfrm>
            <a:off x="407369" y="184883"/>
            <a:ext cx="11644042" cy="85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kumimoji="1" lang="en-US" altLang="ja-JP" sz="2000" dirty="0"/>
              <a:t>Some models of atomic nuclei in nuclear physics were conceived based on intuitions obtained in</a:t>
            </a:r>
            <a:r>
              <a:rPr lang="en-US" altLang="ja-JP" sz="2000" dirty="0"/>
              <a:t> the 1950’s.</a:t>
            </a:r>
            <a:r>
              <a:rPr kumimoji="1" lang="en-US" altLang="ja-JP" sz="2000" dirty="0"/>
              <a:t>   A good example is a </a:t>
            </a:r>
            <a:r>
              <a:rPr kumimoji="1" lang="en-US" altLang="ja-JP" sz="2000" dirty="0">
                <a:solidFill>
                  <a:srgbClr val="FF0000"/>
                </a:solidFill>
              </a:rPr>
              <a:t>liquid drop </a:t>
            </a:r>
            <a:r>
              <a:rPr kumimoji="1" lang="en-US" altLang="ja-JP" sz="2000" dirty="0"/>
              <a:t>model and related works.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4FB1F8-3B92-70C8-CB37-E13E01F290F4}"/>
              </a:ext>
            </a:extLst>
          </p:cNvPr>
          <p:cNvSpPr txBox="1"/>
          <p:nvPr/>
        </p:nvSpPr>
        <p:spPr>
          <a:xfrm>
            <a:off x="4107792" y="5339450"/>
            <a:ext cx="7879472" cy="12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ja-JP" sz="2000" dirty="0"/>
              <a:t>Those are excellent pieces of physics ideas.   However, </a:t>
            </a:r>
            <a:r>
              <a:rPr lang="en-US" altLang="ja-JP" sz="2000" dirty="0">
                <a:solidFill>
                  <a:srgbClr val="FF0000"/>
                </a:solidFill>
              </a:rPr>
              <a:t>quantum many-body approaches </a:t>
            </a:r>
            <a:r>
              <a:rPr lang="en-US" altLang="ja-JP" sz="2000" dirty="0"/>
              <a:t>may provide us with </a:t>
            </a:r>
            <a:r>
              <a:rPr lang="en-US" altLang="ja-JP" sz="2000" dirty="0">
                <a:solidFill>
                  <a:srgbClr val="FF0000"/>
                </a:solidFill>
              </a:rPr>
              <a:t>different pictures</a:t>
            </a:r>
            <a:r>
              <a:rPr lang="en-US" altLang="ja-JP" sz="2000" dirty="0"/>
              <a:t>.  </a:t>
            </a:r>
            <a:r>
              <a:rPr lang="en-US" altLang="ja-JP" sz="2000" dirty="0">
                <a:sym typeface="Wingdings" pitchFamily="2" charset="2"/>
              </a:rPr>
              <a:t> </a:t>
            </a:r>
            <a:r>
              <a:rPr lang="en-US" altLang="ja-JP" sz="2000" i="1" dirty="0">
                <a:sym typeface="Wingdings" pitchFamily="2" charset="2"/>
              </a:rPr>
              <a:t>This talk</a:t>
            </a:r>
            <a:endParaRPr lang="en-US" altLang="ja-JP" sz="2000" i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24CECE0-099E-F8A4-E30A-009952BD7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77" y="3217632"/>
            <a:ext cx="1244600" cy="17653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D44F32C-D52A-0046-A6F7-F3B9FC263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62" y="3159529"/>
            <a:ext cx="1752600" cy="21463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13735D8-FC44-9124-ECD1-DC277AAF8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89" y="1560400"/>
            <a:ext cx="1866900" cy="18542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FE9C60E-4A5B-E963-721F-C6426C356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38" y="1585307"/>
            <a:ext cx="1320800" cy="14224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48E2F2D-FF9B-45CE-8770-7B5304AA43EA}"/>
              </a:ext>
            </a:extLst>
          </p:cNvPr>
          <p:cNvSpPr txBox="1"/>
          <p:nvPr/>
        </p:nvSpPr>
        <p:spPr>
          <a:xfrm>
            <a:off x="5645838" y="1299254"/>
            <a:ext cx="373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omic Sans MS" panose="030F0902030302020204" pitchFamily="66" charset="0"/>
              </a:rPr>
              <a:t>liquid drop of uniform density</a:t>
            </a:r>
            <a:endParaRPr kumimoji="1" lang="ja-JP" altLang="en-US" sz="2000">
              <a:latin typeface="Comic Sans MS" panose="030F0902030302020204" pitchFamily="66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6A472D7-0D26-CDB2-375D-7B6F9845BB5F}"/>
              </a:ext>
            </a:extLst>
          </p:cNvPr>
          <p:cNvSpPr txBox="1"/>
          <p:nvPr/>
        </p:nvSpPr>
        <p:spPr>
          <a:xfrm>
            <a:off x="1847086" y="1149268"/>
            <a:ext cx="2686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Comic Sans MS" panose="030F0902030302020204" pitchFamily="66" charset="0"/>
              </a:rPr>
              <a:t>atomic nucleus as </a:t>
            </a:r>
          </a:p>
          <a:p>
            <a:pPr algn="ctr"/>
            <a:r>
              <a:rPr kumimoji="1" lang="en-US" altLang="ja-JP" sz="2000" dirty="0">
                <a:latin typeface="Comic Sans MS" panose="030F0902030302020204" pitchFamily="66" charset="0"/>
              </a:rPr>
              <a:t>multi-nucleon system</a:t>
            </a:r>
            <a:endParaRPr kumimoji="1" lang="ja-JP" altLang="en-US" sz="2000">
              <a:latin typeface="Comic Sans MS" panose="030F0902030302020204" pitchFamily="66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4194D97-5D53-C730-6808-201CF6F595FE}"/>
              </a:ext>
            </a:extLst>
          </p:cNvPr>
          <p:cNvSpPr txBox="1"/>
          <p:nvPr/>
        </p:nvSpPr>
        <p:spPr>
          <a:xfrm>
            <a:off x="621474" y="2270344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omic Sans MS" panose="030F0902030302020204" pitchFamily="66" charset="0"/>
              </a:rPr>
              <a:t>sphere</a:t>
            </a:r>
            <a:endParaRPr kumimoji="1" lang="ja-JP" altLang="en-US" sz="2000">
              <a:latin typeface="Comic Sans MS" panose="030F0902030302020204" pitchFamily="66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6ED09A2-CED8-CD87-F64D-DE13D7EA53E0}"/>
              </a:ext>
            </a:extLst>
          </p:cNvPr>
          <p:cNvSpPr txBox="1"/>
          <p:nvPr/>
        </p:nvSpPr>
        <p:spPr>
          <a:xfrm>
            <a:off x="660544" y="3963931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omic Sans MS" panose="030F0902030302020204" pitchFamily="66" charset="0"/>
              </a:rPr>
              <a:t>ellipsoid</a:t>
            </a:r>
            <a:endParaRPr kumimoji="1" lang="ja-JP" altLang="en-US" sz="2000">
              <a:latin typeface="Comic Sans MS" panose="030F0902030302020204" pitchFamily="66" charset="0"/>
            </a:endParaRPr>
          </a:p>
        </p:txBody>
      </p:sp>
      <p:sp>
        <p:nvSpPr>
          <p:cNvPr id="23" name="曲折矢印 22">
            <a:extLst>
              <a:ext uri="{FF2B5EF4-FFF2-40B4-BE49-F238E27FC236}">
                <a16:creationId xmlns:a16="http://schemas.microsoft.com/office/drawing/2014/main" id="{C21362DD-C696-9C96-A731-B7BCA27B3AB0}"/>
              </a:ext>
            </a:extLst>
          </p:cNvPr>
          <p:cNvSpPr/>
          <p:nvPr/>
        </p:nvSpPr>
        <p:spPr>
          <a:xfrm rot="19239174" flipH="1" flipV="1">
            <a:off x="6789181" y="2934014"/>
            <a:ext cx="648072" cy="743869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5AB3A1A-41D8-CAD7-B176-65695D10F559}"/>
              </a:ext>
            </a:extLst>
          </p:cNvPr>
          <p:cNvSpPr txBox="1"/>
          <p:nvPr/>
        </p:nvSpPr>
        <p:spPr>
          <a:xfrm>
            <a:off x="7406416" y="2835324"/>
            <a:ext cx="4572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</a:rPr>
              <a:t>Many nuclei exhibit s</a:t>
            </a:r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</a:rPr>
              <a:t>trong deformation</a:t>
            </a:r>
          </a:p>
          <a:p>
            <a:r>
              <a:rPr lang="ja-JP" altLang="en-US" sz="2000">
                <a:solidFill>
                  <a:schemeClr val="accent6">
                    <a:lumMod val="50000"/>
                  </a:schemeClr>
                </a:solidFill>
              </a:rPr>
              <a:t>　</a:t>
            </a: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</a:rPr>
              <a:t>    (long axis </a:t>
            </a:r>
            <a:r>
              <a:rPr lang="en-US" altLang="ja-JP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~</a:t>
            </a: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</a:rPr>
              <a:t> 1.3 </a:t>
            </a: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sz="2000" dirty="0">
                <a:solidFill>
                  <a:schemeClr val="accent6">
                    <a:lumMod val="50000"/>
                  </a:schemeClr>
                </a:solidFill>
              </a:rPr>
              <a:t> short axis)</a:t>
            </a:r>
            <a:endParaRPr kumimoji="1" lang="ja-JP" alt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C15485-855D-76FD-9598-1A2E0ACE8555}"/>
              </a:ext>
            </a:extLst>
          </p:cNvPr>
          <p:cNvSpPr txBox="1"/>
          <p:nvPr/>
        </p:nvSpPr>
        <p:spPr>
          <a:xfrm>
            <a:off x="8253750" y="4474068"/>
            <a:ext cx="389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Nilsson model </a:t>
            </a:r>
            <a:r>
              <a:rPr kumimoji="1" lang="en-US" altLang="ja-JP" sz="1800" dirty="0"/>
              <a:t>(1955), </a:t>
            </a:r>
            <a:r>
              <a:rPr kumimoji="1" lang="en-US" altLang="ja-JP" sz="1800" i="1" dirty="0">
                <a:solidFill>
                  <a:srgbClr val="FF0000"/>
                </a:solidFill>
              </a:rPr>
              <a:t>DFT models</a:t>
            </a:r>
            <a:r>
              <a:rPr kumimoji="1" lang="en-US" altLang="ja-JP" sz="1800" dirty="0"/>
              <a:t>,</a:t>
            </a:r>
            <a:endParaRPr kumimoji="1" lang="ja-JP" altLang="en-US" sz="18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12DA50A-EC9A-5AB5-FCC4-1A8FF61C5361}"/>
              </a:ext>
            </a:extLst>
          </p:cNvPr>
          <p:cNvSpPr txBox="1"/>
          <p:nvPr/>
        </p:nvSpPr>
        <p:spPr>
          <a:xfrm>
            <a:off x="8253750" y="4830586"/>
            <a:ext cx="360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Interacting Boson Model </a:t>
            </a:r>
            <a:r>
              <a:rPr kumimoji="1" lang="en-US" altLang="ja-JP" sz="1800" dirty="0"/>
              <a:t>(1975)</a:t>
            </a:r>
            <a:endParaRPr kumimoji="1" lang="ja-JP" altLang="en-US" sz="1800"/>
          </a:p>
        </p:txBody>
      </p:sp>
      <p:sp>
        <p:nvSpPr>
          <p:cNvPr id="28" name="下矢印 27">
            <a:extLst>
              <a:ext uri="{FF2B5EF4-FFF2-40B4-BE49-F238E27FC236}">
                <a16:creationId xmlns:a16="http://schemas.microsoft.com/office/drawing/2014/main" id="{BD5D8BEA-4997-969A-3040-D598CDD01E85}"/>
              </a:ext>
            </a:extLst>
          </p:cNvPr>
          <p:cNvSpPr/>
          <p:nvPr/>
        </p:nvSpPr>
        <p:spPr>
          <a:xfrm rot="16200000">
            <a:off x="4945755" y="1252933"/>
            <a:ext cx="308507" cy="50055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97434D-2440-B1C9-B52F-055B72A798C5}"/>
              </a:ext>
            </a:extLst>
          </p:cNvPr>
          <p:cNvSpPr txBox="1"/>
          <p:nvPr/>
        </p:nvSpPr>
        <p:spPr>
          <a:xfrm>
            <a:off x="7444955" y="3711477"/>
            <a:ext cx="4655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described by Bohr Hamiltonian </a:t>
            </a:r>
          </a:p>
          <a:p>
            <a:r>
              <a:rPr kumimoji="1" lang="en-US" altLang="ja-JP" sz="2000" dirty="0"/>
              <a:t>(</a:t>
            </a:r>
            <a:r>
              <a:rPr kumimoji="1" lang="en-US" altLang="ja-JP" sz="2000" dirty="0" err="1"/>
              <a:t>Aage</a:t>
            </a:r>
            <a:r>
              <a:rPr kumimoji="1" lang="en-US" altLang="ja-JP" sz="2000" dirty="0"/>
              <a:t> Bohr and B.R. Mottelson, 1952)</a:t>
            </a:r>
            <a:endParaRPr kumimoji="1" lang="ja-JP" altLang="en-US" sz="2000"/>
          </a:p>
        </p:txBody>
      </p:sp>
      <p:sp>
        <p:nvSpPr>
          <p:cNvPr id="6" name="屈折矢印 5">
            <a:extLst>
              <a:ext uri="{FF2B5EF4-FFF2-40B4-BE49-F238E27FC236}">
                <a16:creationId xmlns:a16="http://schemas.microsoft.com/office/drawing/2014/main" id="{FE155556-C441-7BEE-99C4-C92225F77DCE}"/>
              </a:ext>
            </a:extLst>
          </p:cNvPr>
          <p:cNvSpPr/>
          <p:nvPr/>
        </p:nvSpPr>
        <p:spPr>
          <a:xfrm rot="5400000">
            <a:off x="7880745" y="4565891"/>
            <a:ext cx="333566" cy="366277"/>
          </a:xfrm>
          <a:prstGeom prst="bentUpArrow">
            <a:avLst>
              <a:gd name="adj1" fmla="val 25000"/>
              <a:gd name="adj2" fmla="val 25000"/>
              <a:gd name="adj3" fmla="val 4006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4142"/>
      </p:ext>
    </p:extLst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BE5E7D-D062-B47C-0BCE-B9C959200600}"/>
              </a:ext>
            </a:extLst>
          </p:cNvPr>
          <p:cNvSpPr txBox="1"/>
          <p:nvPr/>
        </p:nvSpPr>
        <p:spPr>
          <a:xfrm>
            <a:off x="1077182" y="580429"/>
            <a:ext cx="4860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Two origins and two appearances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E752D9-011D-EB96-3D41-AE2BCF67C6CD}"/>
              </a:ext>
            </a:extLst>
          </p:cNvPr>
          <p:cNvSpPr txBox="1"/>
          <p:nvPr/>
        </p:nvSpPr>
        <p:spPr>
          <a:xfrm>
            <a:off x="1567543" y="1450726"/>
            <a:ext cx="843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Basic (modest) triaxiality due to symmetry restoration 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59651B-2EB6-7406-64DF-589DEE510553}"/>
              </a:ext>
            </a:extLst>
          </p:cNvPr>
          <p:cNvSpPr txBox="1"/>
          <p:nvPr/>
        </p:nvSpPr>
        <p:spPr>
          <a:xfrm>
            <a:off x="1520254" y="3386711"/>
            <a:ext cx="781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Prominent triaxiality due to symmetry restoration 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604083-02B3-7ED3-E84F-5349CF51558F}"/>
              </a:ext>
            </a:extLst>
          </p:cNvPr>
          <p:cNvSpPr txBox="1"/>
          <p:nvPr/>
        </p:nvSpPr>
        <p:spPr>
          <a:xfrm>
            <a:off x="2238399" y="2183420"/>
            <a:ext cx="7092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If only this works, gamma is typically 3 degrees.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24685C-E064-1D4F-4A00-0EA2F139E56C}"/>
              </a:ext>
            </a:extLst>
          </p:cNvPr>
          <p:cNvSpPr txBox="1"/>
          <p:nvPr/>
        </p:nvSpPr>
        <p:spPr>
          <a:xfrm>
            <a:off x="2061586" y="4257008"/>
            <a:ext cx="7752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gamma ranges from 6 degrees to 14 degrees or more</a:t>
            </a:r>
          </a:p>
          <a:p>
            <a:r>
              <a:rPr lang="en-US" altLang="ja-JP" dirty="0"/>
              <a:t>in heavy nuclei.</a:t>
            </a:r>
          </a:p>
          <a:p>
            <a:endParaRPr lang="en-US" altLang="ja-JP" dirty="0"/>
          </a:p>
          <a:p>
            <a:r>
              <a:rPr lang="en-US" altLang="ja-JP" dirty="0"/>
              <a:t>In lighter nuclei, gamma may be larger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046771"/>
      </p:ext>
    </p:extLst>
  </p:cSld>
  <p:clrMapOvr>
    <a:masterClrMapping/>
  </p:clrMapOvr>
  <p:transition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87FACDB-D388-E3D2-6636-4E841133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94" y="2679406"/>
            <a:ext cx="7168632" cy="36034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1D8507-9D7E-0B07-4B3B-12C6E3334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2" y="2512758"/>
            <a:ext cx="4282273" cy="342581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4F3B51-7292-4E8B-8CEC-0319D29036C8}"/>
              </a:ext>
            </a:extLst>
          </p:cNvPr>
          <p:cNvSpPr txBox="1"/>
          <p:nvPr/>
        </p:nvSpPr>
        <p:spPr>
          <a:xfrm>
            <a:off x="964640" y="575113"/>
            <a:ext cx="10564110" cy="9101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en-US" altLang="ja-JP" baseline="30000" dirty="0">
                <a:solidFill>
                  <a:schemeClr val="tx1"/>
                </a:solidFill>
              </a:rPr>
              <a:t>154</a:t>
            </a:r>
            <a:r>
              <a:rPr kumimoji="1" lang="en-US" altLang="ja-JP" dirty="0">
                <a:solidFill>
                  <a:schemeClr val="tx1"/>
                </a:solidFill>
              </a:rPr>
              <a:t>Sm</a:t>
            </a:r>
            <a:r>
              <a:rPr kumimoji="1" lang="en-US" altLang="ja-JP" dirty="0"/>
              <a:t> :  basic triaxiality (gamma~</a:t>
            </a:r>
            <a:r>
              <a:rPr kumimoji="1" lang="en-US" altLang="ja-JP" dirty="0">
                <a:solidFill>
                  <a:srgbClr val="FF0000"/>
                </a:solidFill>
              </a:rPr>
              <a:t>3.3</a:t>
            </a:r>
            <a:r>
              <a:rPr kumimoji="1" lang="en-US" altLang="ja-JP" dirty="0"/>
              <a:t> deg.) in the ground band</a:t>
            </a:r>
          </a:p>
          <a:p>
            <a:pPr>
              <a:lnSpc>
                <a:spcPts val="3280"/>
              </a:lnSpc>
            </a:pPr>
            <a:r>
              <a:rPr lang="en-US" altLang="ja-JP" dirty="0"/>
              <a:t>             </a:t>
            </a:r>
            <a:r>
              <a:rPr kumimoji="1" lang="en-US" altLang="ja-JP" dirty="0">
                <a:solidFill>
                  <a:srgbClr val="00B050"/>
                </a:solidFill>
              </a:rPr>
              <a:t>prominent triaxiality (gamma~</a:t>
            </a:r>
            <a:r>
              <a:rPr kumimoji="1" lang="en-US" altLang="ja-JP" dirty="0">
                <a:solidFill>
                  <a:srgbClr val="FF0000"/>
                </a:solidFill>
              </a:rPr>
              <a:t>13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deg.) in the </a:t>
            </a:r>
            <a:r>
              <a:rPr kumimoji="1" lang="en-US" altLang="ja-JP" dirty="0" err="1">
                <a:solidFill>
                  <a:srgbClr val="00B050"/>
                </a:solidFill>
              </a:rPr>
              <a:t>beta+gamma</a:t>
            </a:r>
            <a:r>
              <a:rPr kumimoji="1" lang="en-US" altLang="ja-JP" dirty="0">
                <a:solidFill>
                  <a:srgbClr val="00B050"/>
                </a:solidFill>
              </a:rPr>
              <a:t> bands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0404875-75DC-6EF1-596E-AB8912D38FAA}"/>
              </a:ext>
            </a:extLst>
          </p:cNvPr>
          <p:cNvSpPr/>
          <p:nvPr/>
        </p:nvSpPr>
        <p:spPr>
          <a:xfrm>
            <a:off x="2803490" y="5315578"/>
            <a:ext cx="472273" cy="66319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80A4E7-FAFC-D2C9-E8C1-20A933CB9428}"/>
              </a:ext>
            </a:extLst>
          </p:cNvPr>
          <p:cNvSpPr/>
          <p:nvPr/>
        </p:nvSpPr>
        <p:spPr>
          <a:xfrm>
            <a:off x="3598985" y="3617407"/>
            <a:ext cx="1153885" cy="12778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85A937ED-84CD-11DF-5F60-55B2B0F387EB}"/>
              </a:ext>
            </a:extLst>
          </p:cNvPr>
          <p:cNvSpPr/>
          <p:nvPr/>
        </p:nvSpPr>
        <p:spPr>
          <a:xfrm>
            <a:off x="3195376" y="2331218"/>
            <a:ext cx="653143" cy="53256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B191ABB-44E3-382C-4BE6-B18AF53F8130}"/>
              </a:ext>
            </a:extLst>
          </p:cNvPr>
          <p:cNvGrpSpPr/>
          <p:nvPr/>
        </p:nvGrpSpPr>
        <p:grpSpPr>
          <a:xfrm>
            <a:off x="1587636" y="999811"/>
            <a:ext cx="1085226" cy="4506686"/>
            <a:chOff x="1587636" y="999811"/>
            <a:chExt cx="1085226" cy="4506686"/>
          </a:xfrm>
        </p:grpSpPr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B856BD51-4FFF-DFE5-41CD-FF0F620B8A6B}"/>
                </a:ext>
              </a:extLst>
            </p:cNvPr>
            <p:cNvSpPr/>
            <p:nvPr/>
          </p:nvSpPr>
          <p:spPr>
            <a:xfrm>
              <a:off x="1587636" y="999811"/>
              <a:ext cx="1085226" cy="4481565"/>
            </a:xfrm>
            <a:custGeom>
              <a:avLst/>
              <a:gdLst>
                <a:gd name="connsiteX0" fmla="*/ 562707 w 1085226"/>
                <a:gd name="connsiteY0" fmla="*/ 0 h 4481565"/>
                <a:gd name="connsiteX1" fmla="*/ 512465 w 1085226"/>
                <a:gd name="connsiteY1" fmla="*/ 70339 h 4481565"/>
                <a:gd name="connsiteX2" fmla="*/ 502417 w 1085226"/>
                <a:gd name="connsiteY2" fmla="*/ 100484 h 4481565"/>
                <a:gd name="connsiteX3" fmla="*/ 462224 w 1085226"/>
                <a:gd name="connsiteY3" fmla="*/ 160774 h 4481565"/>
                <a:gd name="connsiteX4" fmla="*/ 432079 w 1085226"/>
                <a:gd name="connsiteY4" fmla="*/ 211016 h 4481565"/>
                <a:gd name="connsiteX5" fmla="*/ 411982 w 1085226"/>
                <a:gd name="connsiteY5" fmla="*/ 251209 h 4481565"/>
                <a:gd name="connsiteX6" fmla="*/ 391885 w 1085226"/>
                <a:gd name="connsiteY6" fmla="*/ 281354 h 4481565"/>
                <a:gd name="connsiteX7" fmla="*/ 351692 w 1085226"/>
                <a:gd name="connsiteY7" fmla="*/ 351693 h 4481565"/>
                <a:gd name="connsiteX8" fmla="*/ 321547 w 1085226"/>
                <a:gd name="connsiteY8" fmla="*/ 452176 h 4481565"/>
                <a:gd name="connsiteX9" fmla="*/ 311498 w 1085226"/>
                <a:gd name="connsiteY9" fmla="*/ 482321 h 4481565"/>
                <a:gd name="connsiteX10" fmla="*/ 291402 w 1085226"/>
                <a:gd name="connsiteY10" fmla="*/ 512466 h 4481565"/>
                <a:gd name="connsiteX11" fmla="*/ 251208 w 1085226"/>
                <a:gd name="connsiteY11" fmla="*/ 653143 h 4481565"/>
                <a:gd name="connsiteX12" fmla="*/ 231112 w 1085226"/>
                <a:gd name="connsiteY12" fmla="*/ 713433 h 4481565"/>
                <a:gd name="connsiteX13" fmla="*/ 211015 w 1085226"/>
                <a:gd name="connsiteY13" fmla="*/ 803869 h 4481565"/>
                <a:gd name="connsiteX14" fmla="*/ 190918 w 1085226"/>
                <a:gd name="connsiteY14" fmla="*/ 864159 h 4481565"/>
                <a:gd name="connsiteX15" fmla="*/ 180870 w 1085226"/>
                <a:gd name="connsiteY15" fmla="*/ 934497 h 4481565"/>
                <a:gd name="connsiteX16" fmla="*/ 160773 w 1085226"/>
                <a:gd name="connsiteY16" fmla="*/ 994787 h 4481565"/>
                <a:gd name="connsiteX17" fmla="*/ 140676 w 1085226"/>
                <a:gd name="connsiteY17" fmla="*/ 1075174 h 4481565"/>
                <a:gd name="connsiteX18" fmla="*/ 130628 w 1085226"/>
                <a:gd name="connsiteY18" fmla="*/ 1105319 h 4481565"/>
                <a:gd name="connsiteX19" fmla="*/ 110531 w 1085226"/>
                <a:gd name="connsiteY19" fmla="*/ 1185706 h 4481565"/>
                <a:gd name="connsiteX20" fmla="*/ 90435 w 1085226"/>
                <a:gd name="connsiteY20" fmla="*/ 1276141 h 4481565"/>
                <a:gd name="connsiteX21" fmla="*/ 70338 w 1085226"/>
                <a:gd name="connsiteY21" fmla="*/ 1306286 h 4481565"/>
                <a:gd name="connsiteX22" fmla="*/ 60290 w 1085226"/>
                <a:gd name="connsiteY22" fmla="*/ 1346480 h 4481565"/>
                <a:gd name="connsiteX23" fmla="*/ 50241 w 1085226"/>
                <a:gd name="connsiteY23" fmla="*/ 1416818 h 4481565"/>
                <a:gd name="connsiteX24" fmla="*/ 40193 w 1085226"/>
                <a:gd name="connsiteY24" fmla="*/ 1467060 h 4481565"/>
                <a:gd name="connsiteX25" fmla="*/ 20096 w 1085226"/>
                <a:gd name="connsiteY25" fmla="*/ 1858945 h 4481565"/>
                <a:gd name="connsiteX26" fmla="*/ 0 w 1085226"/>
                <a:gd name="connsiteY26" fmla="*/ 2120203 h 4481565"/>
                <a:gd name="connsiteX27" fmla="*/ 10048 w 1085226"/>
                <a:gd name="connsiteY27" fmla="*/ 2612572 h 4481565"/>
                <a:gd name="connsiteX28" fmla="*/ 40193 w 1085226"/>
                <a:gd name="connsiteY28" fmla="*/ 2723104 h 4481565"/>
                <a:gd name="connsiteX29" fmla="*/ 50241 w 1085226"/>
                <a:gd name="connsiteY29" fmla="*/ 2783394 h 4481565"/>
                <a:gd name="connsiteX30" fmla="*/ 60290 w 1085226"/>
                <a:gd name="connsiteY30" fmla="*/ 2823587 h 4481565"/>
                <a:gd name="connsiteX31" fmla="*/ 70338 w 1085226"/>
                <a:gd name="connsiteY31" fmla="*/ 2883877 h 4481565"/>
                <a:gd name="connsiteX32" fmla="*/ 90435 w 1085226"/>
                <a:gd name="connsiteY32" fmla="*/ 2954216 h 4481565"/>
                <a:gd name="connsiteX33" fmla="*/ 100483 w 1085226"/>
                <a:gd name="connsiteY33" fmla="*/ 3024554 h 4481565"/>
                <a:gd name="connsiteX34" fmla="*/ 120580 w 1085226"/>
                <a:gd name="connsiteY34" fmla="*/ 3074796 h 4481565"/>
                <a:gd name="connsiteX35" fmla="*/ 140676 w 1085226"/>
                <a:gd name="connsiteY35" fmla="*/ 3135086 h 4481565"/>
                <a:gd name="connsiteX36" fmla="*/ 160773 w 1085226"/>
                <a:gd name="connsiteY36" fmla="*/ 3235570 h 4481565"/>
                <a:gd name="connsiteX37" fmla="*/ 180870 w 1085226"/>
                <a:gd name="connsiteY37" fmla="*/ 3326005 h 4481565"/>
                <a:gd name="connsiteX38" fmla="*/ 200967 w 1085226"/>
                <a:gd name="connsiteY38" fmla="*/ 3376247 h 4481565"/>
                <a:gd name="connsiteX39" fmla="*/ 211015 w 1085226"/>
                <a:gd name="connsiteY39" fmla="*/ 3436537 h 4481565"/>
                <a:gd name="connsiteX40" fmla="*/ 231112 w 1085226"/>
                <a:gd name="connsiteY40" fmla="*/ 3466682 h 4481565"/>
                <a:gd name="connsiteX41" fmla="*/ 251208 w 1085226"/>
                <a:gd name="connsiteY41" fmla="*/ 3547069 h 4481565"/>
                <a:gd name="connsiteX42" fmla="*/ 281353 w 1085226"/>
                <a:gd name="connsiteY42" fmla="*/ 3627455 h 4481565"/>
                <a:gd name="connsiteX43" fmla="*/ 301450 w 1085226"/>
                <a:gd name="connsiteY43" fmla="*/ 3687745 h 4481565"/>
                <a:gd name="connsiteX44" fmla="*/ 321547 w 1085226"/>
                <a:gd name="connsiteY44" fmla="*/ 3727939 h 4481565"/>
                <a:gd name="connsiteX45" fmla="*/ 361740 w 1085226"/>
                <a:gd name="connsiteY45" fmla="*/ 3828422 h 4481565"/>
                <a:gd name="connsiteX46" fmla="*/ 401934 w 1085226"/>
                <a:gd name="connsiteY46" fmla="*/ 3918858 h 4481565"/>
                <a:gd name="connsiteX47" fmla="*/ 442127 w 1085226"/>
                <a:gd name="connsiteY47" fmla="*/ 3999244 h 4481565"/>
                <a:gd name="connsiteX48" fmla="*/ 492369 w 1085226"/>
                <a:gd name="connsiteY48" fmla="*/ 4109776 h 4481565"/>
                <a:gd name="connsiteX49" fmla="*/ 522514 w 1085226"/>
                <a:gd name="connsiteY49" fmla="*/ 4170066 h 4481565"/>
                <a:gd name="connsiteX50" fmla="*/ 562707 w 1085226"/>
                <a:gd name="connsiteY50" fmla="*/ 4220308 h 4481565"/>
                <a:gd name="connsiteX51" fmla="*/ 582804 w 1085226"/>
                <a:gd name="connsiteY51" fmla="*/ 4250453 h 4481565"/>
                <a:gd name="connsiteX52" fmla="*/ 622997 w 1085226"/>
                <a:gd name="connsiteY52" fmla="*/ 4270550 h 4481565"/>
                <a:gd name="connsiteX53" fmla="*/ 653142 w 1085226"/>
                <a:gd name="connsiteY53" fmla="*/ 4290647 h 4481565"/>
                <a:gd name="connsiteX54" fmla="*/ 733529 w 1085226"/>
                <a:gd name="connsiteY54" fmla="*/ 4320792 h 4481565"/>
                <a:gd name="connsiteX55" fmla="*/ 783771 w 1085226"/>
                <a:gd name="connsiteY55" fmla="*/ 4340888 h 4481565"/>
                <a:gd name="connsiteX56" fmla="*/ 864158 w 1085226"/>
                <a:gd name="connsiteY56" fmla="*/ 4381082 h 4481565"/>
                <a:gd name="connsiteX57" fmla="*/ 914400 w 1085226"/>
                <a:gd name="connsiteY57" fmla="*/ 4391130 h 4481565"/>
                <a:gd name="connsiteX58" fmla="*/ 974690 w 1085226"/>
                <a:gd name="connsiteY58" fmla="*/ 4421275 h 4481565"/>
                <a:gd name="connsiteX59" fmla="*/ 1055076 w 1085226"/>
                <a:gd name="connsiteY59" fmla="*/ 4451420 h 4481565"/>
                <a:gd name="connsiteX60" fmla="*/ 1075173 w 1085226"/>
                <a:gd name="connsiteY60" fmla="*/ 4481565 h 4481565"/>
                <a:gd name="connsiteX61" fmla="*/ 1085222 w 1085226"/>
                <a:gd name="connsiteY61" fmla="*/ 4451420 h 4481565"/>
                <a:gd name="connsiteX62" fmla="*/ 1075173 w 1085226"/>
                <a:gd name="connsiteY62" fmla="*/ 4411227 h 4481565"/>
                <a:gd name="connsiteX63" fmla="*/ 1065125 w 1085226"/>
                <a:gd name="connsiteY63" fmla="*/ 4340888 h 448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85226" h="4481565">
                  <a:moveTo>
                    <a:pt x="562707" y="0"/>
                  </a:moveTo>
                  <a:cubicBezTo>
                    <a:pt x="545960" y="23446"/>
                    <a:pt x="527289" y="45632"/>
                    <a:pt x="512465" y="70339"/>
                  </a:cubicBezTo>
                  <a:cubicBezTo>
                    <a:pt x="507016" y="79421"/>
                    <a:pt x="507561" y="91225"/>
                    <a:pt x="502417" y="100484"/>
                  </a:cubicBezTo>
                  <a:cubicBezTo>
                    <a:pt x="490687" y="121598"/>
                    <a:pt x="474651" y="140063"/>
                    <a:pt x="462224" y="160774"/>
                  </a:cubicBezTo>
                  <a:cubicBezTo>
                    <a:pt x="452176" y="177521"/>
                    <a:pt x="441564" y="193943"/>
                    <a:pt x="432079" y="211016"/>
                  </a:cubicBezTo>
                  <a:cubicBezTo>
                    <a:pt x="424804" y="224110"/>
                    <a:pt x="419414" y="238204"/>
                    <a:pt x="411982" y="251209"/>
                  </a:cubicBezTo>
                  <a:cubicBezTo>
                    <a:pt x="405990" y="261694"/>
                    <a:pt x="397877" y="270868"/>
                    <a:pt x="391885" y="281354"/>
                  </a:cubicBezTo>
                  <a:cubicBezTo>
                    <a:pt x="340890" y="370596"/>
                    <a:pt x="400655" y="278250"/>
                    <a:pt x="351692" y="351693"/>
                  </a:cubicBezTo>
                  <a:cubicBezTo>
                    <a:pt x="336507" y="412434"/>
                    <a:pt x="346010" y="378790"/>
                    <a:pt x="321547" y="452176"/>
                  </a:cubicBezTo>
                  <a:cubicBezTo>
                    <a:pt x="318197" y="462224"/>
                    <a:pt x="317373" y="473508"/>
                    <a:pt x="311498" y="482321"/>
                  </a:cubicBezTo>
                  <a:cubicBezTo>
                    <a:pt x="304799" y="492369"/>
                    <a:pt x="296307" y="501430"/>
                    <a:pt x="291402" y="512466"/>
                  </a:cubicBezTo>
                  <a:cubicBezTo>
                    <a:pt x="265597" y="570527"/>
                    <a:pt x="272496" y="589275"/>
                    <a:pt x="251208" y="653143"/>
                  </a:cubicBezTo>
                  <a:cubicBezTo>
                    <a:pt x="244509" y="673240"/>
                    <a:pt x="235267" y="692661"/>
                    <a:pt x="231112" y="713433"/>
                  </a:cubicBezTo>
                  <a:cubicBezTo>
                    <a:pt x="225377" y="742106"/>
                    <a:pt x="219526" y="775497"/>
                    <a:pt x="211015" y="803869"/>
                  </a:cubicBezTo>
                  <a:cubicBezTo>
                    <a:pt x="204928" y="824159"/>
                    <a:pt x="190918" y="864159"/>
                    <a:pt x="190918" y="864159"/>
                  </a:cubicBezTo>
                  <a:cubicBezTo>
                    <a:pt x="187569" y="887605"/>
                    <a:pt x="186196" y="911419"/>
                    <a:pt x="180870" y="934497"/>
                  </a:cubicBezTo>
                  <a:cubicBezTo>
                    <a:pt x="176107" y="955138"/>
                    <a:pt x="166593" y="974418"/>
                    <a:pt x="160773" y="994787"/>
                  </a:cubicBezTo>
                  <a:cubicBezTo>
                    <a:pt x="153185" y="1021345"/>
                    <a:pt x="149410" y="1048971"/>
                    <a:pt x="140676" y="1075174"/>
                  </a:cubicBezTo>
                  <a:cubicBezTo>
                    <a:pt x="137327" y="1085222"/>
                    <a:pt x="133415" y="1095100"/>
                    <a:pt x="130628" y="1105319"/>
                  </a:cubicBezTo>
                  <a:cubicBezTo>
                    <a:pt x="123361" y="1131966"/>
                    <a:pt x="115948" y="1158622"/>
                    <a:pt x="110531" y="1185706"/>
                  </a:cubicBezTo>
                  <a:cubicBezTo>
                    <a:pt x="108743" y="1194647"/>
                    <a:pt x="95756" y="1263724"/>
                    <a:pt x="90435" y="1276141"/>
                  </a:cubicBezTo>
                  <a:cubicBezTo>
                    <a:pt x="85678" y="1287241"/>
                    <a:pt x="77037" y="1296238"/>
                    <a:pt x="70338" y="1306286"/>
                  </a:cubicBezTo>
                  <a:cubicBezTo>
                    <a:pt x="66989" y="1319684"/>
                    <a:pt x="62760" y="1332892"/>
                    <a:pt x="60290" y="1346480"/>
                  </a:cubicBezTo>
                  <a:cubicBezTo>
                    <a:pt x="56053" y="1369782"/>
                    <a:pt x="54135" y="1393456"/>
                    <a:pt x="50241" y="1416818"/>
                  </a:cubicBezTo>
                  <a:cubicBezTo>
                    <a:pt x="47433" y="1433665"/>
                    <a:pt x="43542" y="1450313"/>
                    <a:pt x="40193" y="1467060"/>
                  </a:cubicBezTo>
                  <a:cubicBezTo>
                    <a:pt x="18798" y="2044735"/>
                    <a:pt x="42053" y="1529601"/>
                    <a:pt x="20096" y="1858945"/>
                  </a:cubicBezTo>
                  <a:cubicBezTo>
                    <a:pt x="3600" y="2106381"/>
                    <a:pt x="19751" y="1962188"/>
                    <a:pt x="0" y="2120203"/>
                  </a:cubicBezTo>
                  <a:cubicBezTo>
                    <a:pt x="3349" y="2284326"/>
                    <a:pt x="4292" y="2448516"/>
                    <a:pt x="10048" y="2612572"/>
                  </a:cubicBezTo>
                  <a:cubicBezTo>
                    <a:pt x="12828" y="2691793"/>
                    <a:pt x="9037" y="2676371"/>
                    <a:pt x="40193" y="2723104"/>
                  </a:cubicBezTo>
                  <a:cubicBezTo>
                    <a:pt x="43542" y="2743201"/>
                    <a:pt x="46245" y="2763416"/>
                    <a:pt x="50241" y="2783394"/>
                  </a:cubicBezTo>
                  <a:cubicBezTo>
                    <a:pt x="52949" y="2796936"/>
                    <a:pt x="57582" y="2810045"/>
                    <a:pt x="60290" y="2823587"/>
                  </a:cubicBezTo>
                  <a:cubicBezTo>
                    <a:pt x="64286" y="2843565"/>
                    <a:pt x="66343" y="2863899"/>
                    <a:pt x="70338" y="2883877"/>
                  </a:cubicBezTo>
                  <a:cubicBezTo>
                    <a:pt x="76648" y="2915427"/>
                    <a:pt x="80856" y="2925481"/>
                    <a:pt x="90435" y="2954216"/>
                  </a:cubicBezTo>
                  <a:cubicBezTo>
                    <a:pt x="93784" y="2977662"/>
                    <a:pt x="94739" y="3001577"/>
                    <a:pt x="100483" y="3024554"/>
                  </a:cubicBezTo>
                  <a:cubicBezTo>
                    <a:pt x="104858" y="3042053"/>
                    <a:pt x="114416" y="3057844"/>
                    <a:pt x="120580" y="3074796"/>
                  </a:cubicBezTo>
                  <a:cubicBezTo>
                    <a:pt x="127819" y="3094704"/>
                    <a:pt x="133977" y="3114989"/>
                    <a:pt x="140676" y="3135086"/>
                  </a:cubicBezTo>
                  <a:cubicBezTo>
                    <a:pt x="165294" y="3307399"/>
                    <a:pt x="137390" y="3142042"/>
                    <a:pt x="160773" y="3235570"/>
                  </a:cubicBezTo>
                  <a:cubicBezTo>
                    <a:pt x="168733" y="3267408"/>
                    <a:pt x="170560" y="3295074"/>
                    <a:pt x="180870" y="3326005"/>
                  </a:cubicBezTo>
                  <a:cubicBezTo>
                    <a:pt x="186574" y="3343117"/>
                    <a:pt x="194268" y="3359500"/>
                    <a:pt x="200967" y="3376247"/>
                  </a:cubicBezTo>
                  <a:cubicBezTo>
                    <a:pt x="204316" y="3396344"/>
                    <a:pt x="204572" y="3417209"/>
                    <a:pt x="211015" y="3436537"/>
                  </a:cubicBezTo>
                  <a:cubicBezTo>
                    <a:pt x="214834" y="3447994"/>
                    <a:pt x="226985" y="3455332"/>
                    <a:pt x="231112" y="3466682"/>
                  </a:cubicBezTo>
                  <a:cubicBezTo>
                    <a:pt x="240551" y="3492639"/>
                    <a:pt x="243941" y="3520422"/>
                    <a:pt x="251208" y="3547069"/>
                  </a:cubicBezTo>
                  <a:cubicBezTo>
                    <a:pt x="259349" y="3576918"/>
                    <a:pt x="270287" y="3597023"/>
                    <a:pt x="281353" y="3627455"/>
                  </a:cubicBezTo>
                  <a:cubicBezTo>
                    <a:pt x="288592" y="3647363"/>
                    <a:pt x="293582" y="3668076"/>
                    <a:pt x="301450" y="3687745"/>
                  </a:cubicBezTo>
                  <a:cubicBezTo>
                    <a:pt x="307013" y="3701653"/>
                    <a:pt x="315646" y="3714171"/>
                    <a:pt x="321547" y="3727939"/>
                  </a:cubicBezTo>
                  <a:cubicBezTo>
                    <a:pt x="335757" y="3761097"/>
                    <a:pt x="345607" y="3796156"/>
                    <a:pt x="361740" y="3828422"/>
                  </a:cubicBezTo>
                  <a:cubicBezTo>
                    <a:pt x="432522" y="3969987"/>
                    <a:pt x="324954" y="3752069"/>
                    <a:pt x="401934" y="3918858"/>
                  </a:cubicBezTo>
                  <a:cubicBezTo>
                    <a:pt x="414488" y="3946059"/>
                    <a:pt x="432654" y="3970823"/>
                    <a:pt x="442127" y="3999244"/>
                  </a:cubicBezTo>
                  <a:cubicBezTo>
                    <a:pt x="461649" y="4057811"/>
                    <a:pt x="447438" y="4019914"/>
                    <a:pt x="492369" y="4109776"/>
                  </a:cubicBezTo>
                  <a:cubicBezTo>
                    <a:pt x="502417" y="4129873"/>
                    <a:pt x="508478" y="4152521"/>
                    <a:pt x="522514" y="4170066"/>
                  </a:cubicBezTo>
                  <a:cubicBezTo>
                    <a:pt x="535912" y="4186813"/>
                    <a:pt x="549839" y="4203150"/>
                    <a:pt x="562707" y="4220308"/>
                  </a:cubicBezTo>
                  <a:cubicBezTo>
                    <a:pt x="569953" y="4229969"/>
                    <a:pt x="573526" y="4242722"/>
                    <a:pt x="582804" y="4250453"/>
                  </a:cubicBezTo>
                  <a:cubicBezTo>
                    <a:pt x="594311" y="4260042"/>
                    <a:pt x="609992" y="4263118"/>
                    <a:pt x="622997" y="4270550"/>
                  </a:cubicBezTo>
                  <a:cubicBezTo>
                    <a:pt x="633482" y="4276542"/>
                    <a:pt x="642340" y="4285246"/>
                    <a:pt x="653142" y="4290647"/>
                  </a:cubicBezTo>
                  <a:cubicBezTo>
                    <a:pt x="691961" y="4310056"/>
                    <a:pt x="698755" y="4307752"/>
                    <a:pt x="733529" y="4320792"/>
                  </a:cubicBezTo>
                  <a:cubicBezTo>
                    <a:pt x="750418" y="4327125"/>
                    <a:pt x="767394" y="4333329"/>
                    <a:pt x="783771" y="4340888"/>
                  </a:cubicBezTo>
                  <a:cubicBezTo>
                    <a:pt x="810972" y="4353442"/>
                    <a:pt x="834781" y="4375207"/>
                    <a:pt x="864158" y="4381082"/>
                  </a:cubicBezTo>
                  <a:lnTo>
                    <a:pt x="914400" y="4391130"/>
                  </a:lnTo>
                  <a:cubicBezTo>
                    <a:pt x="934497" y="4401178"/>
                    <a:pt x="954235" y="4411977"/>
                    <a:pt x="974690" y="4421275"/>
                  </a:cubicBezTo>
                  <a:cubicBezTo>
                    <a:pt x="1007738" y="4436297"/>
                    <a:pt x="1023690" y="4440958"/>
                    <a:pt x="1055076" y="4451420"/>
                  </a:cubicBezTo>
                  <a:cubicBezTo>
                    <a:pt x="1061775" y="4461468"/>
                    <a:pt x="1063096" y="4481565"/>
                    <a:pt x="1075173" y="4481565"/>
                  </a:cubicBezTo>
                  <a:cubicBezTo>
                    <a:pt x="1085765" y="4481565"/>
                    <a:pt x="1085222" y="4462012"/>
                    <a:pt x="1085222" y="4451420"/>
                  </a:cubicBezTo>
                  <a:cubicBezTo>
                    <a:pt x="1085222" y="4437610"/>
                    <a:pt x="1078169" y="4424708"/>
                    <a:pt x="1075173" y="4411227"/>
                  </a:cubicBezTo>
                  <a:cubicBezTo>
                    <a:pt x="1063811" y="4360100"/>
                    <a:pt x="1065125" y="4375835"/>
                    <a:pt x="1065125" y="4340888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AC33A47B-236F-2177-0306-443AA8F7F4ED}"/>
                </a:ext>
              </a:extLst>
            </p:cNvPr>
            <p:cNvSpPr/>
            <p:nvPr/>
          </p:nvSpPr>
          <p:spPr>
            <a:xfrm>
              <a:off x="2502040" y="5456255"/>
              <a:ext cx="170822" cy="50242"/>
            </a:xfrm>
            <a:custGeom>
              <a:avLst/>
              <a:gdLst>
                <a:gd name="connsiteX0" fmla="*/ 0 w 170822"/>
                <a:gd name="connsiteY0" fmla="*/ 40193 h 50242"/>
                <a:gd name="connsiteX1" fmla="*/ 70338 w 170822"/>
                <a:gd name="connsiteY1" fmla="*/ 50242 h 50242"/>
                <a:gd name="connsiteX2" fmla="*/ 160773 w 170822"/>
                <a:gd name="connsiteY2" fmla="*/ 30145 h 50242"/>
                <a:gd name="connsiteX3" fmla="*/ 170822 w 170822"/>
                <a:gd name="connsiteY3" fmla="*/ 0 h 5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822" h="50242">
                  <a:moveTo>
                    <a:pt x="0" y="40193"/>
                  </a:moveTo>
                  <a:cubicBezTo>
                    <a:pt x="23446" y="43543"/>
                    <a:pt x="46654" y="50242"/>
                    <a:pt x="70338" y="50242"/>
                  </a:cubicBezTo>
                  <a:cubicBezTo>
                    <a:pt x="105703" y="50242"/>
                    <a:pt x="129689" y="40506"/>
                    <a:pt x="160773" y="30145"/>
                  </a:cubicBezTo>
                  <a:lnTo>
                    <a:pt x="170822" y="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BDAF62F-4706-612D-324E-F7E1F4C4D638}"/>
              </a:ext>
            </a:extLst>
          </p:cNvPr>
          <p:cNvGrpSpPr/>
          <p:nvPr/>
        </p:nvGrpSpPr>
        <p:grpSpPr>
          <a:xfrm>
            <a:off x="4301030" y="1485299"/>
            <a:ext cx="558381" cy="2092411"/>
            <a:chOff x="4301030" y="1485299"/>
            <a:chExt cx="558381" cy="2092411"/>
          </a:xfrm>
        </p:grpSpPr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DB19A85C-B5F9-A83E-C0A4-45BF2DD8E4AC}"/>
                </a:ext>
              </a:extLst>
            </p:cNvPr>
            <p:cNvSpPr/>
            <p:nvPr/>
          </p:nvSpPr>
          <p:spPr>
            <a:xfrm>
              <a:off x="4361320" y="1485299"/>
              <a:ext cx="498091" cy="2092411"/>
            </a:xfrm>
            <a:custGeom>
              <a:avLst/>
              <a:gdLst>
                <a:gd name="connsiteX0" fmla="*/ 477306 w 498091"/>
                <a:gd name="connsiteY0" fmla="*/ 0 h 2092411"/>
                <a:gd name="connsiteX1" fmla="*/ 497403 w 498091"/>
                <a:gd name="connsiteY1" fmla="*/ 70338 h 2092411"/>
                <a:gd name="connsiteX2" fmla="*/ 487355 w 498091"/>
                <a:gd name="connsiteY2" fmla="*/ 602901 h 2092411"/>
                <a:gd name="connsiteX3" fmla="*/ 477306 w 498091"/>
                <a:gd name="connsiteY3" fmla="*/ 683288 h 2092411"/>
                <a:gd name="connsiteX4" fmla="*/ 457209 w 498091"/>
                <a:gd name="connsiteY4" fmla="*/ 743578 h 2092411"/>
                <a:gd name="connsiteX5" fmla="*/ 406968 w 498091"/>
                <a:gd name="connsiteY5" fmla="*/ 894303 h 2092411"/>
                <a:gd name="connsiteX6" fmla="*/ 376823 w 498091"/>
                <a:gd name="connsiteY6" fmla="*/ 984738 h 2092411"/>
                <a:gd name="connsiteX7" fmla="*/ 346678 w 498091"/>
                <a:gd name="connsiteY7" fmla="*/ 1065125 h 2092411"/>
                <a:gd name="connsiteX8" fmla="*/ 326581 w 498091"/>
                <a:gd name="connsiteY8" fmla="*/ 1095270 h 2092411"/>
                <a:gd name="connsiteX9" fmla="*/ 306484 w 498091"/>
                <a:gd name="connsiteY9" fmla="*/ 1155560 h 2092411"/>
                <a:gd name="connsiteX10" fmla="*/ 286388 w 498091"/>
                <a:gd name="connsiteY10" fmla="*/ 1185705 h 2092411"/>
                <a:gd name="connsiteX11" fmla="*/ 246194 w 498091"/>
                <a:gd name="connsiteY11" fmla="*/ 1276140 h 2092411"/>
                <a:gd name="connsiteX12" fmla="*/ 226097 w 498091"/>
                <a:gd name="connsiteY12" fmla="*/ 1336430 h 2092411"/>
                <a:gd name="connsiteX13" fmla="*/ 206001 w 498091"/>
                <a:gd name="connsiteY13" fmla="*/ 1366576 h 2092411"/>
                <a:gd name="connsiteX14" fmla="*/ 185904 w 498091"/>
                <a:gd name="connsiteY14" fmla="*/ 1426866 h 2092411"/>
                <a:gd name="connsiteX15" fmla="*/ 165807 w 498091"/>
                <a:gd name="connsiteY15" fmla="*/ 1467059 h 2092411"/>
                <a:gd name="connsiteX16" fmla="*/ 145711 w 498091"/>
                <a:gd name="connsiteY16" fmla="*/ 1527349 h 2092411"/>
                <a:gd name="connsiteX17" fmla="*/ 135662 w 498091"/>
                <a:gd name="connsiteY17" fmla="*/ 1557494 h 2092411"/>
                <a:gd name="connsiteX18" fmla="*/ 95469 w 498091"/>
                <a:gd name="connsiteY18" fmla="*/ 1647929 h 2092411"/>
                <a:gd name="connsiteX19" fmla="*/ 85420 w 498091"/>
                <a:gd name="connsiteY19" fmla="*/ 1678074 h 2092411"/>
                <a:gd name="connsiteX20" fmla="*/ 45227 w 498091"/>
                <a:gd name="connsiteY20" fmla="*/ 1768510 h 2092411"/>
                <a:gd name="connsiteX21" fmla="*/ 25130 w 498091"/>
                <a:gd name="connsiteY21" fmla="*/ 1828800 h 2092411"/>
                <a:gd name="connsiteX22" fmla="*/ 15082 w 498091"/>
                <a:gd name="connsiteY22" fmla="*/ 1858945 h 2092411"/>
                <a:gd name="connsiteX23" fmla="*/ 5034 w 498091"/>
                <a:gd name="connsiteY23" fmla="*/ 1899138 h 2092411"/>
                <a:gd name="connsiteX24" fmla="*/ 45227 w 498091"/>
                <a:gd name="connsiteY24" fmla="*/ 2059912 h 2092411"/>
                <a:gd name="connsiteX25" fmla="*/ 65324 w 498091"/>
                <a:gd name="connsiteY25" fmla="*/ 2029767 h 2092411"/>
                <a:gd name="connsiteX26" fmla="*/ 95469 w 498091"/>
                <a:gd name="connsiteY26" fmla="*/ 1979525 h 209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8091" h="2092411">
                  <a:moveTo>
                    <a:pt x="477306" y="0"/>
                  </a:moveTo>
                  <a:cubicBezTo>
                    <a:pt x="484005" y="23446"/>
                    <a:pt x="496997" y="45957"/>
                    <a:pt x="497403" y="70338"/>
                  </a:cubicBezTo>
                  <a:cubicBezTo>
                    <a:pt x="500362" y="247866"/>
                    <a:pt x="493173" y="425444"/>
                    <a:pt x="487355" y="602901"/>
                  </a:cubicBezTo>
                  <a:cubicBezTo>
                    <a:pt x="486470" y="629891"/>
                    <a:pt x="482964" y="656883"/>
                    <a:pt x="477306" y="683288"/>
                  </a:cubicBezTo>
                  <a:cubicBezTo>
                    <a:pt x="472867" y="704002"/>
                    <a:pt x="463908" y="723481"/>
                    <a:pt x="457209" y="743578"/>
                  </a:cubicBezTo>
                  <a:lnTo>
                    <a:pt x="406968" y="894303"/>
                  </a:lnTo>
                  <a:lnTo>
                    <a:pt x="376823" y="984738"/>
                  </a:lnTo>
                  <a:cubicBezTo>
                    <a:pt x="368129" y="1010819"/>
                    <a:pt x="358686" y="1041108"/>
                    <a:pt x="346678" y="1065125"/>
                  </a:cubicBezTo>
                  <a:cubicBezTo>
                    <a:pt x="341277" y="1075927"/>
                    <a:pt x="333280" y="1085222"/>
                    <a:pt x="326581" y="1095270"/>
                  </a:cubicBezTo>
                  <a:cubicBezTo>
                    <a:pt x="319882" y="1115367"/>
                    <a:pt x="318234" y="1137934"/>
                    <a:pt x="306484" y="1155560"/>
                  </a:cubicBezTo>
                  <a:cubicBezTo>
                    <a:pt x="299785" y="1165608"/>
                    <a:pt x="291293" y="1174669"/>
                    <a:pt x="286388" y="1185705"/>
                  </a:cubicBezTo>
                  <a:cubicBezTo>
                    <a:pt x="238560" y="1293320"/>
                    <a:pt x="291674" y="1207921"/>
                    <a:pt x="246194" y="1276140"/>
                  </a:cubicBezTo>
                  <a:cubicBezTo>
                    <a:pt x="239495" y="1296237"/>
                    <a:pt x="237847" y="1318804"/>
                    <a:pt x="226097" y="1336430"/>
                  </a:cubicBezTo>
                  <a:cubicBezTo>
                    <a:pt x="219398" y="1346479"/>
                    <a:pt x="210906" y="1355540"/>
                    <a:pt x="206001" y="1366576"/>
                  </a:cubicBezTo>
                  <a:cubicBezTo>
                    <a:pt x="197398" y="1385934"/>
                    <a:pt x="193772" y="1407197"/>
                    <a:pt x="185904" y="1426866"/>
                  </a:cubicBezTo>
                  <a:cubicBezTo>
                    <a:pt x="180341" y="1440774"/>
                    <a:pt x="171370" y="1453151"/>
                    <a:pt x="165807" y="1467059"/>
                  </a:cubicBezTo>
                  <a:cubicBezTo>
                    <a:pt x="157940" y="1486728"/>
                    <a:pt x="152410" y="1507252"/>
                    <a:pt x="145711" y="1527349"/>
                  </a:cubicBezTo>
                  <a:cubicBezTo>
                    <a:pt x="142362" y="1537397"/>
                    <a:pt x="141537" y="1548681"/>
                    <a:pt x="135662" y="1557494"/>
                  </a:cubicBezTo>
                  <a:cubicBezTo>
                    <a:pt x="103815" y="1605266"/>
                    <a:pt x="119386" y="1576181"/>
                    <a:pt x="95469" y="1647929"/>
                  </a:cubicBezTo>
                  <a:cubicBezTo>
                    <a:pt x="92119" y="1657977"/>
                    <a:pt x="91295" y="1669261"/>
                    <a:pt x="85420" y="1678074"/>
                  </a:cubicBezTo>
                  <a:cubicBezTo>
                    <a:pt x="53574" y="1725845"/>
                    <a:pt x="69142" y="1696763"/>
                    <a:pt x="45227" y="1768510"/>
                  </a:cubicBezTo>
                  <a:lnTo>
                    <a:pt x="25130" y="1828800"/>
                  </a:lnTo>
                  <a:cubicBezTo>
                    <a:pt x="21781" y="1838848"/>
                    <a:pt x="17651" y="1848669"/>
                    <a:pt x="15082" y="1858945"/>
                  </a:cubicBezTo>
                  <a:lnTo>
                    <a:pt x="5034" y="1899138"/>
                  </a:lnTo>
                  <a:cubicBezTo>
                    <a:pt x="12490" y="2040803"/>
                    <a:pt x="-29236" y="2149267"/>
                    <a:pt x="45227" y="2059912"/>
                  </a:cubicBezTo>
                  <a:cubicBezTo>
                    <a:pt x="52958" y="2050634"/>
                    <a:pt x="58625" y="2039815"/>
                    <a:pt x="65324" y="2029767"/>
                  </a:cubicBezTo>
                  <a:cubicBezTo>
                    <a:pt x="78368" y="1990634"/>
                    <a:pt x="67882" y="2007112"/>
                    <a:pt x="95469" y="1979525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E9EA4C1A-0CA0-2023-9F43-AFBD9883C42A}"/>
                </a:ext>
              </a:extLst>
            </p:cNvPr>
            <p:cNvSpPr/>
            <p:nvPr/>
          </p:nvSpPr>
          <p:spPr>
            <a:xfrm>
              <a:off x="4301030" y="3461782"/>
              <a:ext cx="60290" cy="101536"/>
            </a:xfrm>
            <a:custGeom>
              <a:avLst/>
              <a:gdLst>
                <a:gd name="connsiteX0" fmla="*/ 0 w 60290"/>
                <a:gd name="connsiteY0" fmla="*/ 0 h 101536"/>
                <a:gd name="connsiteX1" fmla="*/ 50242 w 60290"/>
                <a:gd name="connsiteY1" fmla="*/ 100484 h 101536"/>
                <a:gd name="connsiteX2" fmla="*/ 60290 w 60290"/>
                <a:gd name="connsiteY2" fmla="*/ 100484 h 10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90" h="101536">
                  <a:moveTo>
                    <a:pt x="0" y="0"/>
                  </a:moveTo>
                  <a:cubicBezTo>
                    <a:pt x="7777" y="18147"/>
                    <a:pt x="28837" y="79079"/>
                    <a:pt x="50242" y="100484"/>
                  </a:cubicBezTo>
                  <a:cubicBezTo>
                    <a:pt x="52610" y="102852"/>
                    <a:pt x="56941" y="100484"/>
                    <a:pt x="60290" y="100484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7621007"/>
      </p:ext>
    </p:extLst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EC514CC-32F8-374A-2C7A-26B0C084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13" y="740112"/>
            <a:ext cx="5561065" cy="569932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941B05-20BD-4C21-5EF5-DCBA79C77ABE}"/>
              </a:ext>
            </a:extLst>
          </p:cNvPr>
          <p:cNvSpPr txBox="1"/>
          <p:nvPr/>
        </p:nvSpPr>
        <p:spPr>
          <a:xfrm>
            <a:off x="6973557" y="994787"/>
            <a:ext cx="44438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154</a:t>
            </a:r>
            <a:r>
              <a:rPr kumimoji="1" lang="en-US" altLang="ja-JP" dirty="0"/>
              <a:t>Sm  HFB</a:t>
            </a:r>
          </a:p>
          <a:p>
            <a:endParaRPr lang="en-US" altLang="ja-JP" dirty="0"/>
          </a:p>
          <a:p>
            <a:r>
              <a:rPr kumimoji="1" lang="en-US" altLang="ja-JP" dirty="0"/>
              <a:t>weak tensor</a:t>
            </a:r>
            <a:r>
              <a:rPr lang="en-US" altLang="ja-JP" dirty="0"/>
              <a:t> monopole </a:t>
            </a:r>
            <a:r>
              <a:rPr kumimoji="1" lang="en-US" altLang="ja-JP" dirty="0"/>
              <a:t>effect </a:t>
            </a:r>
          </a:p>
          <a:p>
            <a:r>
              <a:rPr lang="en-US" altLang="ja-JP" dirty="0"/>
              <a:t>from full Hamiltonian</a:t>
            </a:r>
            <a:endParaRPr kumimoji="1" lang="en-US" altLang="ja-JP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BB9400CB-C162-06CA-6801-5811D6E5C7EE}"/>
              </a:ext>
            </a:extLst>
          </p:cNvPr>
          <p:cNvCxnSpPr/>
          <p:nvPr/>
        </p:nvCxnSpPr>
        <p:spPr>
          <a:xfrm>
            <a:off x="4731489" y="1881963"/>
            <a:ext cx="0" cy="2945218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3E9B15-23BC-81E7-0E50-FBDEC3BA02AE}"/>
              </a:ext>
            </a:extLst>
          </p:cNvPr>
          <p:cNvSpPr txBox="1"/>
          <p:nvPr/>
        </p:nvSpPr>
        <p:spPr>
          <a:xfrm>
            <a:off x="4768297" y="3429000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deep jump ~ 7 MeV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815146-10A2-7CC0-13EB-D225FD35B935}"/>
              </a:ext>
            </a:extLst>
          </p:cNvPr>
          <p:cNvSpPr txBox="1"/>
          <p:nvPr/>
        </p:nvSpPr>
        <p:spPr>
          <a:xfrm>
            <a:off x="8841617" y="3428149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MeV in </a:t>
            </a:r>
            <a:r>
              <a:rPr kumimoji="1" lang="en-US" altLang="ja-JP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166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左右矢印 7">
            <a:extLst>
              <a:ext uri="{FF2B5EF4-FFF2-40B4-BE49-F238E27FC236}">
                <a16:creationId xmlns:a16="http://schemas.microsoft.com/office/drawing/2014/main" id="{653F7915-5946-EC8C-6EAD-D4FBB0EBB325}"/>
              </a:ext>
            </a:extLst>
          </p:cNvPr>
          <p:cNvSpPr/>
          <p:nvPr/>
        </p:nvSpPr>
        <p:spPr>
          <a:xfrm>
            <a:off x="7905042" y="3552655"/>
            <a:ext cx="733646" cy="212651"/>
          </a:xfrm>
          <a:prstGeom prst="left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67F390-572D-D94A-E38B-466744D676E9}"/>
              </a:ext>
            </a:extLst>
          </p:cNvPr>
          <p:cNvSpPr txBox="1"/>
          <p:nvPr/>
        </p:nvSpPr>
        <p:spPr>
          <a:xfrm>
            <a:off x="4952862" y="4167962"/>
            <a:ext cx="2973891" cy="1200329"/>
          </a:xfrm>
          <a:prstGeom prst="rect">
            <a:avLst/>
          </a:prstGeom>
          <a:solidFill>
            <a:srgbClr val="FDFCDA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Palatino" pitchFamily="2" charset="0"/>
                <a:cs typeface="Arial" panose="020B0604020202020204" pitchFamily="34" charset="0"/>
              </a:rPr>
              <a:t>There is a tendency </a:t>
            </a:r>
          </a:p>
          <a:p>
            <a:r>
              <a:rPr kumimoji="1" lang="en-US" altLang="ja-JP" dirty="0">
                <a:latin typeface="Arial" panose="020B0604020202020204" pitchFamily="34" charset="0"/>
                <a:ea typeface="Palatino" pitchFamily="2" charset="0"/>
                <a:cs typeface="Arial" panose="020B0604020202020204" pitchFamily="34" charset="0"/>
              </a:rPr>
              <a:t> towards</a:t>
            </a:r>
            <a:r>
              <a:rPr lang="en-US" altLang="ja-JP" dirty="0">
                <a:latin typeface="Arial" panose="020B0604020202020204" pitchFamily="34" charset="0"/>
                <a:ea typeface="Palatino" pitchFamily="2" charset="0"/>
                <a:cs typeface="Arial" panose="020B0604020202020204" pitchFamily="34" charset="0"/>
              </a:rPr>
              <a:t> a prolate</a:t>
            </a:r>
          </a:p>
          <a:p>
            <a:r>
              <a:rPr lang="en-US" altLang="ja-JP" dirty="0">
                <a:latin typeface="Arial" panose="020B0604020202020204" pitchFamily="34" charset="0"/>
                <a:ea typeface="Palatino" pitchFamily="2" charset="0"/>
                <a:cs typeface="Arial" panose="020B0604020202020204" pitchFamily="34" charset="0"/>
              </a:rPr>
              <a:t> shape</a:t>
            </a:r>
            <a:r>
              <a:rPr kumimoji="1" lang="en-US" altLang="ja-JP" dirty="0">
                <a:latin typeface="Arial" panose="020B0604020202020204" pitchFamily="34" charset="0"/>
                <a:ea typeface="Palatino" pitchFamily="2" charset="0"/>
                <a:cs typeface="Arial" panose="020B0604020202020204" pitchFamily="34" charset="0"/>
              </a:rPr>
              <a:t> in </a:t>
            </a:r>
            <a:r>
              <a:rPr kumimoji="1" lang="en-US" altLang="ja-JP" baseline="30000" dirty="0">
                <a:latin typeface="Arial" panose="020B0604020202020204" pitchFamily="34" charset="0"/>
                <a:ea typeface="Palatino" pitchFamily="2" charset="0"/>
                <a:cs typeface="Arial" panose="020B0604020202020204" pitchFamily="34" charset="0"/>
              </a:rPr>
              <a:t>154</a:t>
            </a:r>
            <a:r>
              <a:rPr kumimoji="1" lang="en-US" altLang="ja-JP" dirty="0">
                <a:latin typeface="Arial" panose="020B0604020202020204" pitchFamily="34" charset="0"/>
                <a:ea typeface="Palatino" pitchFamily="2" charset="0"/>
                <a:cs typeface="Arial" panose="020B0604020202020204" pitchFamily="34" charset="0"/>
              </a:rPr>
              <a:t>Sm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66890"/>
      </p:ext>
    </p:extLst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B0E4EB-1DF4-6153-487F-880B09D6CDB5}"/>
              </a:ext>
            </a:extLst>
          </p:cNvPr>
          <p:cNvSpPr txBox="1"/>
          <p:nvPr/>
        </p:nvSpPr>
        <p:spPr>
          <a:xfrm>
            <a:off x="262514" y="69032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mechanics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822368B-8812-4366-DC3F-1DF39C2D11C0}"/>
              </a:ext>
            </a:extLst>
          </p:cNvPr>
          <p:cNvCxnSpPr>
            <a:cxnSpLocks/>
          </p:cNvCxnSpPr>
          <p:nvPr/>
        </p:nvCxnSpPr>
        <p:spPr>
          <a:xfrm rot="-1320000">
            <a:off x="-1786160" y="2840235"/>
            <a:ext cx="149059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18D7B0DB-DC82-CF57-0F67-7D898F823196}"/>
              </a:ext>
            </a:extLst>
          </p:cNvPr>
          <p:cNvGrpSpPr/>
          <p:nvPr/>
        </p:nvGrpSpPr>
        <p:grpSpPr>
          <a:xfrm>
            <a:off x="-1125082" y="1619263"/>
            <a:ext cx="464323" cy="690185"/>
            <a:chOff x="3425094" y="3187103"/>
            <a:chExt cx="464323" cy="690185"/>
          </a:xfrm>
        </p:grpSpPr>
        <p:sp>
          <p:nvSpPr>
            <p:cNvPr id="43" name="円弧 42">
              <a:extLst>
                <a:ext uri="{FF2B5EF4-FFF2-40B4-BE49-F238E27FC236}">
                  <a16:creationId xmlns:a16="http://schemas.microsoft.com/office/drawing/2014/main" id="{E8620459-0288-132F-6BD7-8E6FA63FFF5E}"/>
                </a:ext>
              </a:extLst>
            </p:cNvPr>
            <p:cNvSpPr/>
            <p:nvPr/>
          </p:nvSpPr>
          <p:spPr>
            <a:xfrm>
              <a:off x="3425094" y="3213000"/>
              <a:ext cx="464323" cy="664288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53D31AD1-8F57-333E-CCCA-14CFB77953A9}"/>
                </a:ext>
              </a:extLst>
            </p:cNvPr>
            <p:cNvCxnSpPr>
              <a:cxnSpLocks/>
            </p:cNvCxnSpPr>
            <p:nvPr/>
          </p:nvCxnSpPr>
          <p:spPr>
            <a:xfrm rot="4680000">
              <a:off x="3612000" y="3267000"/>
              <a:ext cx="143195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29E5C0F8-5DAB-3E49-2228-7083811BAFA6}"/>
                </a:ext>
              </a:extLst>
            </p:cNvPr>
            <p:cNvCxnSpPr/>
            <p:nvPr/>
          </p:nvCxnSpPr>
          <p:spPr>
            <a:xfrm>
              <a:off x="3648000" y="3187103"/>
              <a:ext cx="143195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下矢印 46">
            <a:extLst>
              <a:ext uri="{FF2B5EF4-FFF2-40B4-BE49-F238E27FC236}">
                <a16:creationId xmlns:a16="http://schemas.microsoft.com/office/drawing/2014/main" id="{5778C933-C398-880C-E952-E4ECC80D60F4}"/>
              </a:ext>
            </a:extLst>
          </p:cNvPr>
          <p:cNvSpPr/>
          <p:nvPr/>
        </p:nvSpPr>
        <p:spPr>
          <a:xfrm>
            <a:off x="2750284" y="3122637"/>
            <a:ext cx="303705" cy="4328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CF8160E-1875-7451-A326-E3F27CAAB98D}"/>
              </a:ext>
            </a:extLst>
          </p:cNvPr>
          <p:cNvGrpSpPr/>
          <p:nvPr/>
        </p:nvGrpSpPr>
        <p:grpSpPr>
          <a:xfrm>
            <a:off x="361317" y="1013742"/>
            <a:ext cx="5068163" cy="1797575"/>
            <a:chOff x="360342" y="720475"/>
            <a:chExt cx="5068163" cy="179757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55A2E20-DEC1-5737-7A5F-43026797F6D0}"/>
                </a:ext>
              </a:extLst>
            </p:cNvPr>
            <p:cNvSpPr txBox="1"/>
            <p:nvPr/>
          </p:nvSpPr>
          <p:spPr>
            <a:xfrm>
              <a:off x="2880844" y="1837278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 t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kumimoji="1" lang="ja-JP" altLang="en-US" sz="20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0C5B32E-5D7E-2413-F6C1-FE099BA50B1D}"/>
                </a:ext>
              </a:extLst>
            </p:cNvPr>
            <p:cNvSpPr txBox="1"/>
            <p:nvPr/>
          </p:nvSpPr>
          <p:spPr>
            <a:xfrm>
              <a:off x="360342" y="720475"/>
              <a:ext cx="215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time t,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(t)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A172AC8-974C-9F84-04D7-7E18C8CD868B}"/>
                </a:ext>
              </a:extLst>
            </p:cNvPr>
            <p:cNvGrpSpPr/>
            <p:nvPr/>
          </p:nvGrpSpPr>
          <p:grpSpPr>
            <a:xfrm>
              <a:off x="2414809" y="1141108"/>
              <a:ext cx="464323" cy="690185"/>
              <a:chOff x="3425094" y="3187103"/>
              <a:chExt cx="464323" cy="690185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4AD062C3-A28F-1C73-72B9-44FFC8FD2BEE}"/>
                  </a:ext>
                </a:extLst>
              </p:cNvPr>
              <p:cNvSpPr/>
              <p:nvPr/>
            </p:nvSpPr>
            <p:spPr>
              <a:xfrm>
                <a:off x="3425094" y="3213000"/>
                <a:ext cx="464323" cy="664288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D582653F-FE75-60FD-3E9C-313630137433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3612000" y="3267000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8316B660-B7AD-9302-7D91-C901E2359B0D}"/>
                  </a:ext>
                </a:extLst>
              </p:cNvPr>
              <p:cNvCxnSpPr/>
              <p:nvPr/>
            </p:nvCxnSpPr>
            <p:spPr>
              <a:xfrm>
                <a:off x="3648000" y="3187103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A6FD437-8564-A285-0C8F-DCA0D8592935}"/>
                </a:ext>
              </a:extLst>
            </p:cNvPr>
            <p:cNvSpPr txBox="1"/>
            <p:nvPr/>
          </p:nvSpPr>
          <p:spPr>
            <a:xfrm>
              <a:off x="2922691" y="958500"/>
              <a:ext cx="2505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rigid body</a:t>
              </a:r>
              <a:endParaRPr kumimoji="1" lang="ja-JP" alt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2CBCDAD-CD15-FEE2-FAFE-2749F97F3A99}"/>
                </a:ext>
              </a:extLst>
            </p:cNvPr>
            <p:cNvGrpSpPr/>
            <p:nvPr/>
          </p:nvGrpSpPr>
          <p:grpSpPr>
            <a:xfrm>
              <a:off x="880309" y="1671172"/>
              <a:ext cx="2049889" cy="846878"/>
              <a:chOff x="6902400" y="2615400"/>
              <a:chExt cx="2049889" cy="846878"/>
            </a:xfrm>
          </p:grpSpPr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579B0BB9-53F9-2509-6D4D-4EAB21BCD6A8}"/>
                  </a:ext>
                </a:extLst>
              </p:cNvPr>
              <p:cNvGrpSpPr/>
              <p:nvPr/>
            </p:nvGrpSpPr>
            <p:grpSpPr>
              <a:xfrm>
                <a:off x="6921302" y="2632032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4" name="円/楕円 53">
                  <a:extLst>
                    <a:ext uri="{FF2B5EF4-FFF2-40B4-BE49-F238E27FC236}">
                      <a16:creationId xmlns:a16="http://schemas.microsoft.com/office/drawing/2014/main" id="{451149BF-22DC-C95D-4E6E-11E0FBE05FA4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" name="直線矢印コネクタ 54">
                  <a:extLst>
                    <a:ext uri="{FF2B5EF4-FFF2-40B4-BE49-F238E27FC236}">
                      <a16:creationId xmlns:a16="http://schemas.microsoft.com/office/drawing/2014/main" id="{D3FD0D60-0C78-448B-0871-27AAA76F4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942114B4-5311-4901-5D30-7BE3D0D5E1E6}"/>
                  </a:ext>
                </a:extLst>
              </p:cNvPr>
              <p:cNvGrpSpPr/>
              <p:nvPr/>
            </p:nvGrpSpPr>
            <p:grpSpPr>
              <a:xfrm rot="19320000">
                <a:off x="6902400" y="2615400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2" name="円/楕円 51">
                  <a:extLst>
                    <a:ext uri="{FF2B5EF4-FFF2-40B4-BE49-F238E27FC236}">
                      <a16:creationId xmlns:a16="http://schemas.microsoft.com/office/drawing/2014/main" id="{42386E62-37A7-DA99-938D-9BA4D3505A5B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" name="直線矢印コネクタ 52">
                  <a:extLst>
                    <a:ext uri="{FF2B5EF4-FFF2-40B4-BE49-F238E27FC236}">
                      <a16:creationId xmlns:a16="http://schemas.microsoft.com/office/drawing/2014/main" id="{4AD0442A-2912-1E7B-821A-230C7C659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09EB9A8D-3862-5EBF-85F8-EC05DF6A9B72}"/>
              </a:ext>
            </a:extLst>
          </p:cNvPr>
          <p:cNvGrpSpPr/>
          <p:nvPr/>
        </p:nvGrpSpPr>
        <p:grpSpPr>
          <a:xfrm>
            <a:off x="590209" y="4487468"/>
            <a:ext cx="2049889" cy="2071003"/>
            <a:chOff x="766973" y="4480324"/>
            <a:chExt cx="2049889" cy="2071003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47C677A5-4D97-B292-BB19-9F314D8AC951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62" name="円/楕円 61">
                <a:extLst>
                  <a:ext uri="{FF2B5EF4-FFF2-40B4-BE49-F238E27FC236}">
                    <a16:creationId xmlns:a16="http://schemas.microsoft.com/office/drawing/2014/main" id="{F4F5001C-DD42-2C9C-E191-E6730159F17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2AD7F8CF-8E0D-BD7C-F52C-9B8FFB865A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578C0F4B-98D4-3825-D69B-BAA2A2F46A4D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F5D9E87B-F960-B1F1-1B5D-297C6053075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矢印コネクタ 60">
                <a:extLst>
                  <a:ext uri="{FF2B5EF4-FFF2-40B4-BE49-F238E27FC236}">
                    <a16:creationId xmlns:a16="http://schemas.microsoft.com/office/drawing/2014/main" id="{FA7D0BD7-8A34-D00F-6160-251BAEF66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AF657423-1C14-0081-94FC-6572C65A8066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02F3DC42-1EB0-FEB3-D4B0-98822D24D47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1CA4B851-282F-553D-718F-097CF50A8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79BCBE8F-A2F4-B7BC-8B2E-334DB54DE947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60C90983-1BB3-D57D-481A-6AD062236FDB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" name="直線矢印コネクタ 65">
                <a:extLst>
                  <a:ext uri="{FF2B5EF4-FFF2-40B4-BE49-F238E27FC236}">
                    <a16:creationId xmlns:a16="http://schemas.microsoft.com/office/drawing/2014/main" id="{7746D4FC-EF62-871A-8A9C-93B32B531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ECC33CBE-3E4F-4ECD-132C-82472DD8B709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71" name="円/楕円 70">
                <a:extLst>
                  <a:ext uri="{FF2B5EF4-FFF2-40B4-BE49-F238E27FC236}">
                    <a16:creationId xmlns:a16="http://schemas.microsoft.com/office/drawing/2014/main" id="{00579EEE-1C7F-0080-F75C-96A8ACD8B4D9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93BE81B0-9345-279E-FD2B-4CBA6BFDD3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02EA019-BE04-C031-804F-41DF5F215859}"/>
              </a:ext>
            </a:extLst>
          </p:cNvPr>
          <p:cNvSpPr txBox="1"/>
          <p:nvPr/>
        </p:nvSpPr>
        <p:spPr>
          <a:xfrm>
            <a:off x="2890264" y="4345223"/>
            <a:ext cx="29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6C9DD33-3771-5347-11A3-34432F14874D}"/>
              </a:ext>
            </a:extLst>
          </p:cNvPr>
          <p:cNvSpPr txBox="1"/>
          <p:nvPr/>
        </p:nvSpPr>
        <p:spPr>
          <a:xfrm>
            <a:off x="2873870" y="5146452"/>
            <a:ext cx="3501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axially symmetric shape,</a:t>
            </a:r>
          </a:p>
          <a:p>
            <a:r>
              <a:rPr kumimoji="1"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rule is suggested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8FA52A5-DA1E-48A9-52F9-6E0FEF642193}"/>
              </a:ext>
            </a:extLst>
          </p:cNvPr>
          <p:cNvSpPr txBox="1"/>
          <p:nvPr/>
        </p:nvSpPr>
        <p:spPr>
          <a:xfrm>
            <a:off x="2858578" y="5998608"/>
            <a:ext cx="2869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kinetic energy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interaction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905B120-C1EA-1EB6-01F6-B45F4AE80788}"/>
              </a:ext>
            </a:extLst>
          </p:cNvPr>
          <p:cNvGrpSpPr/>
          <p:nvPr/>
        </p:nvGrpSpPr>
        <p:grpSpPr>
          <a:xfrm>
            <a:off x="226351" y="3582363"/>
            <a:ext cx="5295039" cy="707886"/>
            <a:chOff x="226351" y="3582363"/>
            <a:chExt cx="5295039" cy="707886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145660F-9098-C906-E959-AFD6ABA12F01}"/>
                </a:ext>
              </a:extLst>
            </p:cNvPr>
            <p:cNvSpPr txBox="1"/>
            <p:nvPr/>
          </p:nvSpPr>
          <p:spPr>
            <a:xfrm>
              <a:off x="226351" y="3582363"/>
              <a:ext cx="5295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quantization of free rotation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this rigid body </a:t>
              </a:r>
            </a:p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  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7B4950A-B0B4-777F-CCEB-187903F382A6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00" y="4018186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F6B3AAB-715C-729F-93E8-E9C8DA013526}"/>
              </a:ext>
            </a:extLst>
          </p:cNvPr>
          <p:cNvSpPr txBox="1"/>
          <p:nvPr/>
        </p:nvSpPr>
        <p:spPr>
          <a:xfrm>
            <a:off x="6707936" y="785906"/>
            <a:ext cx="5067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mechanics for many-body system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57BEF7-8555-8D51-3115-43CD6FAD5E88}"/>
              </a:ext>
            </a:extLst>
          </p:cNvPr>
          <p:cNvSpPr txBox="1"/>
          <p:nvPr/>
        </p:nvSpPr>
        <p:spPr>
          <a:xfrm>
            <a:off x="1647659" y="415537"/>
            <a:ext cx="2937022" cy="400110"/>
          </a:xfrm>
          <a:prstGeom prst="rect">
            <a:avLst/>
          </a:prstGeom>
          <a:solidFill>
            <a:srgbClr val="A5FFFE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description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62A4E2-0FD4-044D-1430-19F79881C2F9}"/>
              </a:ext>
            </a:extLst>
          </p:cNvPr>
          <p:cNvSpPr txBox="1"/>
          <p:nvPr/>
        </p:nvSpPr>
        <p:spPr>
          <a:xfrm>
            <a:off x="8440230" y="422328"/>
            <a:ext cx="1653017" cy="400110"/>
          </a:xfrm>
          <a:prstGeom prst="rect">
            <a:avLst/>
          </a:prstGeom>
          <a:solidFill>
            <a:srgbClr val="A5FFFE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view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E6860B6-F2EF-1BD0-474B-A3C86002E778}"/>
              </a:ext>
            </a:extLst>
          </p:cNvPr>
          <p:cNvCxnSpPr>
            <a:cxnSpLocks/>
          </p:cNvCxnSpPr>
          <p:nvPr/>
        </p:nvCxnSpPr>
        <p:spPr>
          <a:xfrm>
            <a:off x="6386166" y="690329"/>
            <a:ext cx="32265" cy="59060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0E3616C5-493B-598F-89B5-7BDFC7BC3B54}"/>
              </a:ext>
            </a:extLst>
          </p:cNvPr>
          <p:cNvGrpSpPr/>
          <p:nvPr/>
        </p:nvGrpSpPr>
        <p:grpSpPr>
          <a:xfrm>
            <a:off x="6767788" y="2783007"/>
            <a:ext cx="2049889" cy="2071003"/>
            <a:chOff x="6888903" y="1227170"/>
            <a:chExt cx="2049889" cy="2071003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278A9C91-27F2-0021-FA25-61D4B55FEAF8}"/>
                </a:ext>
              </a:extLst>
            </p:cNvPr>
            <p:cNvGrpSpPr/>
            <p:nvPr/>
          </p:nvGrpSpPr>
          <p:grpSpPr>
            <a:xfrm>
              <a:off x="6907805" y="1871326"/>
              <a:ext cx="2030987" cy="830246"/>
              <a:chOff x="3740037" y="1954952"/>
              <a:chExt cx="2030987" cy="830246"/>
            </a:xfrm>
          </p:grpSpPr>
          <p:sp>
            <p:nvSpPr>
              <p:cNvPr id="36" name="円/楕円 35">
                <a:extLst>
                  <a:ext uri="{FF2B5EF4-FFF2-40B4-BE49-F238E27FC236}">
                    <a16:creationId xmlns:a16="http://schemas.microsoft.com/office/drawing/2014/main" id="{EDBD28D8-4B6D-7F95-2CF9-59315A5F1BD9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" name="直線矢印コネクタ 36">
                <a:extLst>
                  <a:ext uri="{FF2B5EF4-FFF2-40B4-BE49-F238E27FC236}">
                    <a16:creationId xmlns:a16="http://schemas.microsoft.com/office/drawing/2014/main" id="{12895025-18F6-33BF-1EB3-BD9D7A830D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EC66A06E-0541-1CD1-755D-60A621221EDD}"/>
                </a:ext>
              </a:extLst>
            </p:cNvPr>
            <p:cNvGrpSpPr/>
            <p:nvPr/>
          </p:nvGrpSpPr>
          <p:grpSpPr>
            <a:xfrm rot="19320000">
              <a:off x="6888903" y="1854694"/>
              <a:ext cx="2030987" cy="830246"/>
              <a:chOff x="3740037" y="1954952"/>
              <a:chExt cx="2030987" cy="830246"/>
            </a:xfrm>
          </p:grpSpPr>
          <p:sp>
            <p:nvSpPr>
              <p:cNvPr id="34" name="円/楕円 33">
                <a:extLst>
                  <a:ext uri="{FF2B5EF4-FFF2-40B4-BE49-F238E27FC236}">
                    <a16:creationId xmlns:a16="http://schemas.microsoft.com/office/drawing/2014/main" id="{E40911EE-FCD3-C9FA-C789-5D62B4350678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2B40B0F4-AAE7-CCDB-1731-FB8DED8B11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83A01DE0-81A9-E595-8E60-65720CFDF3C9}"/>
                </a:ext>
              </a:extLst>
            </p:cNvPr>
            <p:cNvGrpSpPr/>
            <p:nvPr/>
          </p:nvGrpSpPr>
          <p:grpSpPr>
            <a:xfrm rot="17400000">
              <a:off x="6852205" y="1827541"/>
              <a:ext cx="2030987" cy="830246"/>
              <a:chOff x="3740037" y="1954952"/>
              <a:chExt cx="2030987" cy="830246"/>
            </a:xfrm>
          </p:grpSpPr>
          <p:sp>
            <p:nvSpPr>
              <p:cNvPr id="32" name="円/楕円 31">
                <a:extLst>
                  <a:ext uri="{FF2B5EF4-FFF2-40B4-BE49-F238E27FC236}">
                    <a16:creationId xmlns:a16="http://schemas.microsoft.com/office/drawing/2014/main" id="{70FC560E-A0E0-FE21-6509-56A4B19EF2D8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54D33EDB-71F2-F390-5323-9FC3A8D8E6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108EBB3B-AAD2-2F17-E8EE-1C0EE01AEB3A}"/>
                </a:ext>
              </a:extLst>
            </p:cNvPr>
            <p:cNvGrpSpPr/>
            <p:nvPr/>
          </p:nvGrpSpPr>
          <p:grpSpPr>
            <a:xfrm rot="15600000">
              <a:off x="6811165" y="1854693"/>
              <a:ext cx="2030987" cy="830246"/>
              <a:chOff x="3740037" y="1954952"/>
              <a:chExt cx="2030987" cy="830246"/>
            </a:xfrm>
          </p:grpSpPr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13E8B398-99C3-19BE-32A1-B22046D6848E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" name="直線矢印コネクタ 30">
                <a:extLst>
                  <a:ext uri="{FF2B5EF4-FFF2-40B4-BE49-F238E27FC236}">
                    <a16:creationId xmlns:a16="http://schemas.microsoft.com/office/drawing/2014/main" id="{CB8DB527-1313-AD3C-3EEA-B0F59C882C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23322F87-D8D3-37F5-6A66-D7D1145E7A81}"/>
                </a:ext>
              </a:extLst>
            </p:cNvPr>
            <p:cNvGrpSpPr/>
            <p:nvPr/>
          </p:nvGrpSpPr>
          <p:grpSpPr>
            <a:xfrm rot="13560000">
              <a:off x="6811163" y="1867557"/>
              <a:ext cx="2030987" cy="830246"/>
              <a:chOff x="3740037" y="1954952"/>
              <a:chExt cx="2030987" cy="830246"/>
            </a:xfrm>
          </p:grpSpPr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37ADDBB9-CBCD-3FC6-A5A5-07A330CDFA30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E4715737-B74D-740A-58ED-E65660A5F7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EA6DB068-524A-9519-D1A9-FD5669C58CB2}"/>
              </a:ext>
            </a:extLst>
          </p:cNvPr>
          <p:cNvGrpSpPr/>
          <p:nvPr/>
        </p:nvGrpSpPr>
        <p:grpSpPr>
          <a:xfrm>
            <a:off x="6975469" y="1240001"/>
            <a:ext cx="4655442" cy="400110"/>
            <a:chOff x="7043396" y="4255377"/>
            <a:chExt cx="4655442" cy="400110"/>
          </a:xfrm>
        </p:grpSpPr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BBA8BB5-A3A6-F0D2-0477-EC255A112F98}"/>
                </a:ext>
              </a:extLst>
            </p:cNvPr>
            <p:cNvSpPr txBox="1"/>
            <p:nvPr/>
          </p:nvSpPr>
          <p:spPr>
            <a:xfrm>
              <a:off x="7043396" y="4255377"/>
              <a:ext cx="4655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E6AF39AB-6C99-4E5B-C50E-FDC1045E0992}"/>
                </a:ext>
              </a:extLst>
            </p:cNvPr>
            <p:cNvCxnSpPr>
              <a:cxnSpLocks/>
            </p:cNvCxnSpPr>
            <p:nvPr/>
          </p:nvCxnSpPr>
          <p:spPr>
            <a:xfrm>
              <a:off x="11214466" y="4392460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4FB4DF82-E9FF-6171-86D1-BE29DD179DB2}"/>
              </a:ext>
            </a:extLst>
          </p:cNvPr>
          <p:cNvSpPr txBox="1"/>
          <p:nvPr/>
        </p:nvSpPr>
        <p:spPr>
          <a:xfrm>
            <a:off x="6995971" y="1830773"/>
            <a:ext cx="498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9F94FE5C-1D19-5439-BA5D-8FB8D8F7E3DD}"/>
              </a:ext>
            </a:extLst>
          </p:cNvPr>
          <p:cNvSpPr txBox="1"/>
          <p:nvPr/>
        </p:nvSpPr>
        <p:spPr>
          <a:xfrm>
            <a:off x="8764130" y="2263958"/>
            <a:ext cx="3110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Hamiltonian </a:t>
            </a:r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</a:t>
            </a:r>
          </a:p>
          <a:p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interactions, couples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states at different angles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F3F50B5F-ABB4-E155-E034-DA4CC78BAC60}"/>
              </a:ext>
            </a:extLst>
          </p:cNvPr>
          <p:cNvSpPr txBox="1"/>
          <p:nvPr/>
        </p:nvSpPr>
        <p:spPr>
          <a:xfrm>
            <a:off x="8765681" y="3359016"/>
            <a:ext cx="3472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resultant excitation energy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depicts the 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– K</a:t>
            </a:r>
            <a:r>
              <a:rPr lang="en-US" altLang="ja-JP" sz="20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 strong deformation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A7E22B7B-281C-1851-9FCD-9D26F603A02C}"/>
              </a:ext>
            </a:extLst>
          </p:cNvPr>
          <p:cNvSpPr txBox="1"/>
          <p:nvPr/>
        </p:nvSpPr>
        <p:spPr>
          <a:xfrm>
            <a:off x="6693844" y="5795268"/>
            <a:ext cx="562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lower K and J provide more binding energies 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755C48CB-F083-5FE7-5649-B98251489ACB}"/>
              </a:ext>
            </a:extLst>
          </p:cNvPr>
          <p:cNvSpPr txBox="1"/>
          <p:nvPr/>
        </p:nvSpPr>
        <p:spPr>
          <a:xfrm>
            <a:off x="6693844" y="6289890"/>
            <a:ext cx="5371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this feature is general and robust </a:t>
            </a:r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3D04FF2E-F31D-9D3B-4EB5-011857296946}"/>
              </a:ext>
            </a:extLst>
          </p:cNvPr>
          <p:cNvCxnSpPr>
            <a:cxnSpLocks/>
          </p:cNvCxnSpPr>
          <p:nvPr/>
        </p:nvCxnSpPr>
        <p:spPr>
          <a:xfrm flipH="1">
            <a:off x="5728466" y="2124560"/>
            <a:ext cx="1247003" cy="2399564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C305406-3B3C-EC39-BF05-978B78D5357C}"/>
              </a:ext>
            </a:extLst>
          </p:cNvPr>
          <p:cNvSpPr txBox="1"/>
          <p:nvPr/>
        </p:nvSpPr>
        <p:spPr>
          <a:xfrm>
            <a:off x="8751044" y="4428664"/>
            <a:ext cx="34339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this rule arises from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angle dependence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mixing patterns, which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is governed by </a:t>
            </a:r>
            <a:r>
              <a:rPr lang="en-US" altLang="ja-JP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曲線コネクタ 2">
            <a:extLst>
              <a:ext uri="{FF2B5EF4-FFF2-40B4-BE49-F238E27FC236}">
                <a16:creationId xmlns:a16="http://schemas.microsoft.com/office/drawing/2014/main" id="{27EA52DD-62AB-5DAF-8466-7D9E787F53C2}"/>
              </a:ext>
            </a:extLst>
          </p:cNvPr>
          <p:cNvCxnSpPr>
            <a:cxnSpLocks/>
          </p:cNvCxnSpPr>
          <p:nvPr/>
        </p:nvCxnSpPr>
        <p:spPr>
          <a:xfrm>
            <a:off x="7705541" y="2675434"/>
            <a:ext cx="585158" cy="188635"/>
          </a:xfrm>
          <a:prstGeom prst="curvedConnector3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D075CD-5CA2-7888-0D79-668D6B6916B3}"/>
              </a:ext>
            </a:extLst>
          </p:cNvPr>
          <p:cNvSpPr txBox="1"/>
          <p:nvPr/>
        </p:nvSpPr>
        <p:spPr>
          <a:xfrm>
            <a:off x="7868305" y="240981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2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4934F5-747F-AD1F-BD5B-DE8B427206ED}"/>
              </a:ext>
            </a:extLst>
          </p:cNvPr>
          <p:cNvSpPr txBox="1"/>
          <p:nvPr/>
        </p:nvSpPr>
        <p:spPr>
          <a:xfrm>
            <a:off x="1121223" y="29851"/>
            <a:ext cx="1004954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the infamous </a:t>
            </a:r>
            <a:r>
              <a:rPr kumimoji="1" lang="en-US" altLang="ja-JP" dirty="0">
                <a:solidFill>
                  <a:srgbClr val="FF0000"/>
                </a:solidFill>
              </a:rPr>
              <a:t>J(J+1)-K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2</a:t>
            </a:r>
            <a:r>
              <a:rPr kumimoji="1" lang="en-US" altLang="ja-JP" dirty="0">
                <a:solidFill>
                  <a:srgbClr val="FF0000"/>
                </a:solidFill>
              </a:rPr>
              <a:t> rule </a:t>
            </a:r>
            <a:r>
              <a:rPr kumimoji="1" lang="en-US" altLang="ja-JP" dirty="0"/>
              <a:t>of rotational excitation energy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998019"/>
      </p:ext>
    </p:extLst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388BBC9-9AEF-D81D-D841-43B6E735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07" y="603495"/>
            <a:ext cx="4018500" cy="6697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765B59-426B-9631-4EA4-A1DF7563E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764" y="4036188"/>
            <a:ext cx="3453031" cy="280326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DB64464-3258-EDD0-64E7-9562FD765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6" y="306013"/>
            <a:ext cx="5054879" cy="33614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4108C59-E8DA-D0EF-D496-951730900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45" y="3843705"/>
            <a:ext cx="3983055" cy="4059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6B57383-8CB5-F076-AC8C-40484BD67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595" y="4322605"/>
            <a:ext cx="1985309" cy="259981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778D184-5EDD-B95E-B05A-EA62F7A09A8F}"/>
              </a:ext>
            </a:extLst>
          </p:cNvPr>
          <p:cNvCxnSpPr>
            <a:cxnSpLocks/>
          </p:cNvCxnSpPr>
          <p:nvPr/>
        </p:nvCxnSpPr>
        <p:spPr>
          <a:xfrm flipV="1">
            <a:off x="2662813" y="1444589"/>
            <a:ext cx="753626" cy="1765960"/>
          </a:xfrm>
          <a:prstGeom prst="straightConnector1">
            <a:avLst/>
          </a:prstGeom>
          <a:ln w="28575">
            <a:solidFill>
              <a:srgbClr val="FF0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6F221A9-2EE7-0DC8-F405-335D752C77DB}"/>
              </a:ext>
            </a:extLst>
          </p:cNvPr>
          <p:cNvCxnSpPr>
            <a:cxnSpLocks/>
          </p:cNvCxnSpPr>
          <p:nvPr/>
        </p:nvCxnSpPr>
        <p:spPr>
          <a:xfrm flipV="1">
            <a:off x="2755124" y="3484405"/>
            <a:ext cx="507608" cy="385668"/>
          </a:xfrm>
          <a:prstGeom prst="straightConnector1">
            <a:avLst/>
          </a:prstGeom>
          <a:ln w="28575">
            <a:solidFill>
              <a:srgbClr val="FF0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875CED5-A0F0-9218-5F80-BE536E9C9CE6}"/>
              </a:ext>
            </a:extLst>
          </p:cNvPr>
          <p:cNvGrpSpPr/>
          <p:nvPr/>
        </p:nvGrpSpPr>
        <p:grpSpPr>
          <a:xfrm>
            <a:off x="286500" y="4725437"/>
            <a:ext cx="3995696" cy="418073"/>
            <a:chOff x="584116" y="5002101"/>
            <a:chExt cx="3995696" cy="418073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81FA78FF-A3B6-F487-8273-B09C1DC1B658}"/>
                </a:ext>
              </a:extLst>
            </p:cNvPr>
            <p:cNvGrpSpPr/>
            <p:nvPr/>
          </p:nvGrpSpPr>
          <p:grpSpPr>
            <a:xfrm>
              <a:off x="584116" y="5002101"/>
              <a:ext cx="3744936" cy="400110"/>
              <a:chOff x="592693" y="5020064"/>
              <a:chExt cx="3744936" cy="400110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A3E2D0C1-90DE-D172-AC11-A01298831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7623" y="5131908"/>
                <a:ext cx="955640" cy="260629"/>
              </a:xfrm>
              <a:prstGeom prst="rect">
                <a:avLst/>
              </a:prstGeom>
            </p:spPr>
          </p:pic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9CE0490-2987-836F-6CCE-26D0CFA78815}"/>
                  </a:ext>
                </a:extLst>
              </p:cNvPr>
              <p:cNvSpPr txBox="1"/>
              <p:nvPr/>
            </p:nvSpPr>
            <p:spPr>
              <a:xfrm>
                <a:off x="592693" y="5020064"/>
                <a:ext cx="3744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Power counting of (            )</a:t>
                </a:r>
                <a:r>
                  <a:rPr kumimoji="1" lang="en-US" altLang="ja-JP" baseline="30000" dirty="0"/>
                  <a:t>k </a:t>
                </a:r>
                <a:r>
                  <a:rPr kumimoji="1" lang="en-US" altLang="ja-JP" sz="2000" dirty="0"/>
                  <a:t> </a:t>
                </a:r>
                <a:endParaRPr kumimoji="1" lang="ja-JP" altLang="en-US" sz="2000"/>
              </a:p>
            </p:txBody>
          </p:sp>
        </p:grp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4FEC7B7-5044-C3A6-89E1-850C264DA8EB}"/>
                </a:ext>
              </a:extLst>
            </p:cNvPr>
            <p:cNvSpPr txBox="1"/>
            <p:nvPr/>
          </p:nvSpPr>
          <p:spPr>
            <a:xfrm>
              <a:off x="3999819" y="5020064"/>
              <a:ext cx="5799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, in</a:t>
              </a:r>
              <a:endParaRPr kumimoji="1" lang="ja-JP" altLang="en-US" sz="2000"/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248DC157-A351-7685-54CF-4C08A2DB7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60" y="5143510"/>
            <a:ext cx="3033513" cy="157377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B5BBC05-91E2-8EAD-6994-57955B54DDB7}"/>
              </a:ext>
            </a:extLst>
          </p:cNvPr>
          <p:cNvSpPr txBox="1"/>
          <p:nvPr/>
        </p:nvSpPr>
        <p:spPr>
          <a:xfrm>
            <a:off x="5824694" y="117205"/>
            <a:ext cx="5586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From the lowest and next-to-leading orders,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FCD543-00F2-D664-BCAB-80B87EE909A1}"/>
              </a:ext>
            </a:extLst>
          </p:cNvPr>
          <p:cNvSpPr txBox="1"/>
          <p:nvPr/>
        </p:nvSpPr>
        <p:spPr>
          <a:xfrm>
            <a:off x="5824694" y="2076659"/>
            <a:ext cx="6555000" cy="1756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en-US" altLang="ja-JP" sz="2000" dirty="0">
                <a:solidFill>
                  <a:schemeClr val="tx1"/>
                </a:solidFill>
              </a:rPr>
              <a:t>From the next-next-to-leading order,</a:t>
            </a:r>
          </a:p>
          <a:p>
            <a:pPr>
              <a:lnSpc>
                <a:spcPts val="3280"/>
              </a:lnSpc>
            </a:pPr>
            <a:r>
              <a:rPr lang="en-US" altLang="ja-JP" sz="2000" dirty="0">
                <a:solidFill>
                  <a:schemeClr val="tx1"/>
                </a:solidFill>
              </a:rPr>
              <a:t>      J(J+1) and {J(J+1)}</a:t>
            </a:r>
            <a:r>
              <a:rPr lang="en-US" altLang="ja-JP" sz="2000" baseline="30000" dirty="0">
                <a:solidFill>
                  <a:schemeClr val="tx1"/>
                </a:solidFill>
              </a:rPr>
              <a:t>2</a:t>
            </a:r>
            <a:r>
              <a:rPr lang="en-US" altLang="ja-JP" sz="2000" dirty="0">
                <a:solidFill>
                  <a:schemeClr val="tx1"/>
                </a:solidFill>
              </a:rPr>
              <a:t> terms</a:t>
            </a:r>
          </a:p>
          <a:p>
            <a:pPr>
              <a:lnSpc>
                <a:spcPts val="3280"/>
              </a:lnSpc>
            </a:pPr>
            <a:r>
              <a:rPr lang="en-US" altLang="ja-JP" sz="2000" dirty="0">
                <a:solidFill>
                  <a:schemeClr val="tx1"/>
                </a:solidFill>
              </a:rPr>
              <a:t>Nothing but f</a:t>
            </a:r>
            <a:r>
              <a:rPr kumimoji="1" lang="en-US" altLang="ja-JP" sz="2000" dirty="0">
                <a:solidFill>
                  <a:schemeClr val="tx1"/>
                </a:solidFill>
              </a:rPr>
              <a:t>requently used </a:t>
            </a:r>
            <a:r>
              <a:rPr lang="en-US" altLang="ja-JP" sz="2000" dirty="0">
                <a:solidFill>
                  <a:schemeClr val="tx1"/>
                </a:solidFill>
              </a:rPr>
              <a:t>empirical fit formula</a:t>
            </a:r>
          </a:p>
          <a:p>
            <a:pPr>
              <a:lnSpc>
                <a:spcPts val="3280"/>
              </a:lnSpc>
            </a:pPr>
            <a:r>
              <a:rPr kumimoji="1" lang="en-US" altLang="ja-JP" sz="2000" dirty="0">
                <a:solidFill>
                  <a:schemeClr val="tx1"/>
                </a:solidFill>
              </a:rPr>
              <a:t>in molecular physics &amp; chemistry; no longer </a:t>
            </a:r>
            <a:r>
              <a:rPr lang="en-US" altLang="ja-JP" sz="2000" dirty="0">
                <a:solidFill>
                  <a:schemeClr val="tx1"/>
                </a:solidFill>
              </a:rPr>
              <a:t>empirical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657273C-EB73-249A-D62D-207B1DE77FAF}"/>
              </a:ext>
            </a:extLst>
          </p:cNvPr>
          <p:cNvSpPr txBox="1"/>
          <p:nvPr/>
        </p:nvSpPr>
        <p:spPr>
          <a:xfrm>
            <a:off x="5824694" y="1236426"/>
            <a:ext cx="6141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E8"/>
                </a:solidFill>
              </a:rPr>
              <a:t>Direct link between the rotation and interactions.</a:t>
            </a:r>
          </a:p>
          <a:p>
            <a:r>
              <a:rPr lang="en-US" altLang="ja-JP" sz="2000" dirty="0">
                <a:solidFill>
                  <a:srgbClr val="FF00E8"/>
                </a:solidFill>
              </a:rPr>
              <a:t>Required condition : strong deformation.</a:t>
            </a:r>
            <a:endParaRPr kumimoji="1" lang="ja-JP" altLang="en-US" sz="2000">
              <a:solidFill>
                <a:srgbClr val="FF00E8"/>
              </a:solidFill>
            </a:endParaRPr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39D95FBC-45FD-21D2-58F8-1D6E2EFBBC58}"/>
              </a:ext>
            </a:extLst>
          </p:cNvPr>
          <p:cNvSpPr/>
          <p:nvPr/>
        </p:nvSpPr>
        <p:spPr>
          <a:xfrm>
            <a:off x="3326004" y="2148735"/>
            <a:ext cx="180870" cy="357668"/>
          </a:xfrm>
          <a:prstGeom prst="roundRect">
            <a:avLst/>
          </a:prstGeom>
          <a:noFill/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ED51EE5-6179-9414-80EE-66CE517927BD}"/>
              </a:ext>
            </a:extLst>
          </p:cNvPr>
          <p:cNvSpPr/>
          <p:nvPr/>
        </p:nvSpPr>
        <p:spPr>
          <a:xfrm>
            <a:off x="6601767" y="603495"/>
            <a:ext cx="4220308" cy="669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125274"/>
      </p:ext>
    </p:extLst>
  </p:cSld>
  <p:clrMapOvr>
    <a:masterClrMapping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229C05B-3BA4-5F1F-0144-7234297A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781559"/>
            <a:ext cx="6261100" cy="3937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7065E1C-3ED1-0CFD-5CAD-79A81E8B5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754619"/>
            <a:ext cx="5803900" cy="39639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D4BD18-6D3F-23E7-B640-90DD71B0A8B6}"/>
              </a:ext>
            </a:extLst>
          </p:cNvPr>
          <p:cNvSpPr txBox="1"/>
          <p:nvPr/>
        </p:nvSpPr>
        <p:spPr>
          <a:xfrm>
            <a:off x="2976757" y="933135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Gamma=3.3 deg</a:t>
            </a:r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401DC9-9855-D75A-9DEC-44DDC16DE599}"/>
              </a:ext>
            </a:extLst>
          </p:cNvPr>
          <p:cNvCxnSpPr>
            <a:cxnSpLocks/>
          </p:cNvCxnSpPr>
          <p:nvPr/>
        </p:nvCxnSpPr>
        <p:spPr>
          <a:xfrm flipH="1">
            <a:off x="2672862" y="1496645"/>
            <a:ext cx="462224" cy="13269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AF7E4F8-3867-ED16-E2BA-2337834780A3}"/>
              </a:ext>
            </a:extLst>
          </p:cNvPr>
          <p:cNvCxnSpPr>
            <a:cxnSpLocks/>
          </p:cNvCxnSpPr>
          <p:nvPr/>
        </p:nvCxnSpPr>
        <p:spPr>
          <a:xfrm>
            <a:off x="5376773" y="1421740"/>
            <a:ext cx="3184423" cy="28789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C075AC-DD8F-C621-7298-B1D1A1ACE65C}"/>
              </a:ext>
            </a:extLst>
          </p:cNvPr>
          <p:cNvSpPr txBox="1"/>
          <p:nvPr/>
        </p:nvSpPr>
        <p:spPr>
          <a:xfrm>
            <a:off x="4471517" y="227168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Systematic behaviors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3263583"/>
      </p:ext>
    </p:extLst>
  </p:cSld>
  <p:clrMapOvr>
    <a:masterClrMapping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0A0783-73D6-8A39-7E7E-660B3706FEAE}"/>
              </a:ext>
            </a:extLst>
          </p:cNvPr>
          <p:cNvSpPr txBox="1"/>
          <p:nvPr/>
        </p:nvSpPr>
        <p:spPr>
          <a:xfrm>
            <a:off x="408416" y="102941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830A0D-2847-A1E5-3823-A993A5434B0F}"/>
              </a:ext>
            </a:extLst>
          </p:cNvPr>
          <p:cNvSpPr txBox="1"/>
          <p:nvPr/>
        </p:nvSpPr>
        <p:spPr>
          <a:xfrm>
            <a:off x="408416" y="564606"/>
            <a:ext cx="11783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1. Triaxial deformation occurs </a:t>
            </a:r>
            <a:r>
              <a:rPr lang="en-US" altLang="ja-JP" dirty="0"/>
              <a:t>virtually in all deformed nuclei, because it gives</a:t>
            </a:r>
          </a:p>
          <a:p>
            <a:r>
              <a:rPr lang="en-US" altLang="ja-JP" dirty="0"/>
              <a:t>   more binding energy than traditionally believed prolate (axially symmetric) </a:t>
            </a:r>
          </a:p>
          <a:p>
            <a:r>
              <a:rPr lang="en-US" altLang="ja-JP" dirty="0"/>
              <a:t>   deformation.  The triaxiality is NOT a fluctuation, but a BINDING mechanism.</a:t>
            </a:r>
          </a:p>
          <a:p>
            <a:r>
              <a:rPr kumimoji="1" lang="en-US" altLang="ja-JP" dirty="0"/>
              <a:t>   K projection is crucial.   Example: </a:t>
            </a:r>
            <a:r>
              <a:rPr kumimoji="1" lang="en-US" altLang="ja-JP" baseline="30000" dirty="0"/>
              <a:t>154</a:t>
            </a:r>
            <a:r>
              <a:rPr kumimoji="1" lang="en-US" altLang="ja-JP" dirty="0"/>
              <a:t>Sm.</a:t>
            </a:r>
          </a:p>
          <a:p>
            <a:endParaRPr kumimoji="1" lang="en-US" altLang="ja-JP" dirty="0"/>
          </a:p>
          <a:p>
            <a:r>
              <a:rPr lang="en-US" altLang="ja-JP" dirty="0"/>
              <a:t>     “</a:t>
            </a:r>
            <a:r>
              <a:rPr lang="en-US" altLang="ja-JP" dirty="0">
                <a:solidFill>
                  <a:srgbClr val="FF008B"/>
                </a:solidFill>
              </a:rPr>
              <a:t>basic triaxiality </a:t>
            </a:r>
            <a:r>
              <a:rPr lang="en-US" altLang="ja-JP" dirty="0">
                <a:solidFill>
                  <a:srgbClr val="FF00E8"/>
                </a:solidFill>
              </a:rPr>
              <a:t>created by symmetry restoration</a:t>
            </a:r>
            <a:r>
              <a:rPr lang="en-US" altLang="ja-JP" dirty="0"/>
              <a:t>”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BC688B-D6E3-851F-2D1F-493DA2F34DA3}"/>
              </a:ext>
            </a:extLst>
          </p:cNvPr>
          <p:cNvSpPr txBox="1"/>
          <p:nvPr/>
        </p:nvSpPr>
        <p:spPr>
          <a:xfrm>
            <a:off x="408416" y="3059668"/>
            <a:ext cx="11579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2. triaxiality occurs due to the tensor + central forces</a:t>
            </a:r>
          </a:p>
          <a:p>
            <a:r>
              <a:rPr kumimoji="1" lang="en-US" altLang="ja-JP" dirty="0"/>
              <a:t>        in selected nuclei, for instance </a:t>
            </a:r>
            <a:r>
              <a:rPr kumimoji="1" lang="en-US" altLang="ja-JP" baseline="30000" dirty="0"/>
              <a:t>166</a:t>
            </a:r>
            <a:r>
              <a:rPr kumimoji="1" lang="en-US" altLang="ja-JP" dirty="0"/>
              <a:t>Er, through self-organization mechanism.</a:t>
            </a:r>
          </a:p>
          <a:p>
            <a:endParaRPr lang="en-US" altLang="ja-JP" dirty="0"/>
          </a:p>
          <a:p>
            <a:r>
              <a:rPr kumimoji="1" lang="en-US" altLang="ja-JP" dirty="0"/>
              <a:t>     “</a:t>
            </a:r>
            <a:r>
              <a:rPr kumimoji="1" lang="en-US" altLang="ja-JP" dirty="0">
                <a:solidFill>
                  <a:srgbClr val="FF00E8"/>
                </a:solidFill>
              </a:rPr>
              <a:t>monopole-(interaction) induced </a:t>
            </a:r>
            <a:r>
              <a:rPr kumimoji="1" lang="en-US" altLang="ja-JP" dirty="0">
                <a:solidFill>
                  <a:srgbClr val="FF008B"/>
                </a:solidFill>
              </a:rPr>
              <a:t>prominent triaxiality</a:t>
            </a:r>
            <a:r>
              <a:rPr kumimoji="1" lang="en-US" altLang="ja-JP" dirty="0"/>
              <a:t>”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146978-7C1D-646A-3D5E-50CBD4D76194}"/>
              </a:ext>
            </a:extLst>
          </p:cNvPr>
          <p:cNvSpPr txBox="1"/>
          <p:nvPr/>
        </p:nvSpPr>
        <p:spPr>
          <a:xfrm>
            <a:off x="408416" y="4816067"/>
            <a:ext cx="109873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 Rotational excitation energy </a:t>
            </a:r>
            <a:r>
              <a:rPr lang="en-US" altLang="ja-JP" dirty="0"/>
              <a:t>proportional to</a:t>
            </a:r>
            <a:r>
              <a:rPr kumimoji="1" lang="en-US" altLang="ja-JP" dirty="0"/>
              <a:t> J(J+1) – K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 is derived</a:t>
            </a:r>
          </a:p>
          <a:p>
            <a:r>
              <a:rPr lang="en-US" altLang="ja-JP" dirty="0"/>
              <a:t>     in quantum many-body approach</a:t>
            </a:r>
            <a:r>
              <a:rPr kumimoji="1" lang="en-US" altLang="ja-JP" dirty="0"/>
              <a:t>, without resorting to the quantization </a:t>
            </a:r>
          </a:p>
          <a:p>
            <a:r>
              <a:rPr lang="en-US" altLang="ja-JP" dirty="0"/>
              <a:t>     of classical rigid body (like symmetric top).</a:t>
            </a:r>
            <a:r>
              <a:rPr kumimoji="1" lang="en-US" altLang="ja-JP" dirty="0"/>
              <a:t>  Applicable to molecules, too.</a:t>
            </a:r>
          </a:p>
          <a:p>
            <a:endParaRPr lang="en-US" altLang="ja-JP" dirty="0"/>
          </a:p>
          <a:p>
            <a:r>
              <a:rPr kumimoji="1" lang="en-US" altLang="ja-JP" dirty="0"/>
              <a:t>         Quantum view of rotation </a:t>
            </a:r>
            <a:r>
              <a:rPr kumimoji="1" lang="en-US" altLang="ja-JP" dirty="0">
                <a:sym typeface="Wingdings" pitchFamily="2" charset="2"/>
              </a:rPr>
              <a:t> excitation energies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819656"/>
      </p:ext>
    </p:extLst>
  </p:cSld>
  <p:clrMapOvr>
    <a:masterClrMapping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022850-9F09-7C68-8FCC-2C78FFBCF637}"/>
              </a:ext>
            </a:extLst>
          </p:cNvPr>
          <p:cNvSpPr txBox="1"/>
          <p:nvPr/>
        </p:nvSpPr>
        <p:spPr>
          <a:xfrm>
            <a:off x="1075561" y="622999"/>
            <a:ext cx="608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Experimental test of triaxiality is crucial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72DD98C-4EF0-D96F-8D0D-1CE47993C194}"/>
              </a:ext>
            </a:extLst>
          </p:cNvPr>
          <p:cNvSpPr txBox="1"/>
          <p:nvPr/>
        </p:nvSpPr>
        <p:spPr>
          <a:xfrm>
            <a:off x="1665251" y="1484784"/>
            <a:ext cx="7720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Direct measurement of the shape is most desirable 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4FE0FB-8326-769C-E10F-2D3E27AA4A75}"/>
              </a:ext>
            </a:extLst>
          </p:cNvPr>
          <p:cNvSpPr txBox="1"/>
          <p:nvPr/>
        </p:nvSpPr>
        <p:spPr>
          <a:xfrm>
            <a:off x="2284225" y="2281813"/>
            <a:ext cx="4879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8B"/>
                </a:solidFill>
              </a:rPr>
              <a:t>Relativistic Heavy-Ion Collision </a:t>
            </a:r>
            <a:endParaRPr kumimoji="1" lang="ja-JP" altLang="en-US">
              <a:solidFill>
                <a:srgbClr val="FF008B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03E516-114C-D3F7-AEE1-0D47D735EE51}"/>
              </a:ext>
            </a:extLst>
          </p:cNvPr>
          <p:cNvSpPr txBox="1"/>
          <p:nvPr/>
        </p:nvSpPr>
        <p:spPr>
          <a:xfrm>
            <a:off x="1678075" y="3940628"/>
            <a:ext cx="7707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8B"/>
                </a:solidFill>
              </a:rPr>
              <a:t>Multiple Coulomb excitation </a:t>
            </a:r>
            <a:r>
              <a:rPr kumimoji="1" lang="en-US" altLang="ja-JP" dirty="0"/>
              <a:t>(initiated by Doug Cline)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20ED72-1F82-25B1-57D1-E16D336332F5}"/>
              </a:ext>
            </a:extLst>
          </p:cNvPr>
          <p:cNvSpPr txBox="1"/>
          <p:nvPr/>
        </p:nvSpPr>
        <p:spPr>
          <a:xfrm>
            <a:off x="2284225" y="3025670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Can cover basic </a:t>
            </a:r>
            <a:r>
              <a:rPr kumimoji="1" lang="en-US" altLang="ja-JP" dirty="0" err="1"/>
              <a:t>triaxilality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693903-3CBD-B31F-719E-351325189BB9}"/>
              </a:ext>
            </a:extLst>
          </p:cNvPr>
          <p:cNvSpPr txBox="1"/>
          <p:nvPr/>
        </p:nvSpPr>
        <p:spPr>
          <a:xfrm>
            <a:off x="2284225" y="4624753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involves several states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C53D09-35A7-466E-15D0-BA38E52227BF}"/>
              </a:ext>
            </a:extLst>
          </p:cNvPr>
          <p:cNvSpPr txBox="1"/>
          <p:nvPr/>
        </p:nvSpPr>
        <p:spPr>
          <a:xfrm>
            <a:off x="2284225" y="5295481"/>
            <a:ext cx="9712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already provided with consistent data with strange interpretation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570251"/>
      </p:ext>
    </p:extLst>
  </p:cSld>
  <p:clrMapOvr>
    <a:masterClrMapping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D7AD8A-08CC-DA11-F6A9-8EF17DC51C47}"/>
              </a:ext>
            </a:extLst>
          </p:cNvPr>
          <p:cNvSpPr txBox="1"/>
          <p:nvPr/>
        </p:nvSpPr>
        <p:spPr>
          <a:xfrm>
            <a:off x="2929795" y="127280"/>
            <a:ext cx="59907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en-US" altLang="ja-JP" dirty="0"/>
              <a:t>ppearance of prominent triaxial shapes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6FBE3F8-6F84-9568-40D8-C5C832038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2" y="739509"/>
            <a:ext cx="8909009" cy="599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51388"/>
      </p:ext>
    </p:extLst>
  </p:cSld>
  <p:clrMapOvr>
    <a:masterClrMapping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3407CA-809F-FC81-68DC-EED81AA7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13" y="0"/>
            <a:ext cx="671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07142"/>
      </p:ext>
    </p:extLst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B9D34B-49E2-6BEA-0EE3-5997A5AA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4" y="874207"/>
            <a:ext cx="9843772" cy="54196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640A2F-25BC-0CA0-858E-23884C284F0E}"/>
              </a:ext>
            </a:extLst>
          </p:cNvPr>
          <p:cNvSpPr txBox="1"/>
          <p:nvPr/>
        </p:nvSpPr>
        <p:spPr>
          <a:xfrm>
            <a:off x="2843026" y="190919"/>
            <a:ext cx="61638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Types of rotations in molecules and nuclei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333908"/>
      </p:ext>
    </p:extLst>
  </p:cSld>
  <p:clrMapOvr>
    <a:masterClrMapping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15631" y="1621198"/>
            <a:ext cx="4989429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8000" b="1" i="1" dirty="0">
                <a:latin typeface="Palatino"/>
                <a:cs typeface="Palatino"/>
              </a:rPr>
              <a:t>E N D</a:t>
            </a:r>
          </a:p>
          <a:p>
            <a:pPr algn="ctr"/>
            <a:endParaRPr lang="en-US" altLang="ja-JP" sz="8000" b="1" i="1" dirty="0">
              <a:latin typeface="Palatino"/>
              <a:cs typeface="Palatino"/>
            </a:endParaRPr>
          </a:p>
          <a:p>
            <a:pPr algn="ctr"/>
            <a:r>
              <a:rPr lang="en-US" altLang="ja-JP" sz="2800" b="1" i="1" dirty="0">
                <a:latin typeface="Palatino"/>
                <a:cs typeface="Palatino"/>
              </a:rPr>
              <a:t>Thank you for your attention</a:t>
            </a:r>
            <a:endParaRPr lang="ja-JP" altLang="en-US" sz="2800" b="1" i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29081626"/>
      </p:ext>
    </p:extLst>
  </p:cSld>
  <p:clrMapOvr>
    <a:masterClrMapping/>
  </p:clrMapOvr>
  <p:transition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7F461AAF-495F-73A1-D5F4-454DFF814488}"/>
              </a:ext>
            </a:extLst>
          </p:cNvPr>
          <p:cNvSpPr/>
          <p:nvPr/>
        </p:nvSpPr>
        <p:spPr>
          <a:xfrm>
            <a:off x="6190256" y="3569465"/>
            <a:ext cx="4759287" cy="2633031"/>
          </a:xfrm>
          <a:prstGeom prst="roundRect">
            <a:avLst/>
          </a:prstGeom>
          <a:solidFill>
            <a:srgbClr val="FFED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EA3D955-4023-CB33-4298-ED873EE25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41" y="1010069"/>
            <a:ext cx="4438684" cy="554294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BE8D01-60AE-0B89-7A21-C650F0FD5E8A}"/>
              </a:ext>
            </a:extLst>
          </p:cNvPr>
          <p:cNvSpPr txBox="1"/>
          <p:nvPr/>
        </p:nvSpPr>
        <p:spPr>
          <a:xfrm>
            <a:off x="3920784" y="1674565"/>
            <a:ext cx="6279614" cy="88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80"/>
              </a:lnSpc>
            </a:pPr>
            <a:r>
              <a:rPr kumimoji="1" lang="en-US" altLang="ja-JP" dirty="0"/>
              <a:t>valence nucleons are </a:t>
            </a:r>
            <a:r>
              <a:rPr lang="en-US" altLang="ja-JP" dirty="0"/>
              <a:t>sparsely </a:t>
            </a:r>
          </a:p>
          <a:p>
            <a:pPr>
              <a:lnSpc>
                <a:spcPts val="3180"/>
              </a:lnSpc>
            </a:pPr>
            <a:r>
              <a:rPr lang="en-US" altLang="ja-JP" dirty="0"/>
              <a:t>configured because of the shell structure 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71B128E-DE17-9BAF-61C4-A8A4BCFE261D}"/>
              </a:ext>
            </a:extLst>
          </p:cNvPr>
          <p:cNvSpPr/>
          <p:nvPr/>
        </p:nvSpPr>
        <p:spPr>
          <a:xfrm>
            <a:off x="3414006" y="5860974"/>
            <a:ext cx="2170323" cy="451691"/>
          </a:xfrm>
          <a:prstGeom prst="rect">
            <a:avLst/>
          </a:prstGeom>
          <a:noFill/>
          <a:ln w="19050">
            <a:solidFill>
              <a:srgbClr val="FF0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BEF3A8-82B4-EBF3-09B8-DAE179606914}"/>
              </a:ext>
            </a:extLst>
          </p:cNvPr>
          <p:cNvSpPr txBox="1"/>
          <p:nvPr/>
        </p:nvSpPr>
        <p:spPr>
          <a:xfrm>
            <a:off x="2205902" y="216156"/>
            <a:ext cx="79944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Why is the deformation </a:t>
            </a:r>
            <a:r>
              <a:rPr lang="en-US" altLang="ja-JP" dirty="0"/>
              <a:t>a “must”  in (most of) nuclei ?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FD8676-5F6A-0D69-E4BB-C02D9778B34C}"/>
              </a:ext>
            </a:extLst>
          </p:cNvPr>
          <p:cNvSpPr txBox="1"/>
          <p:nvPr/>
        </p:nvSpPr>
        <p:spPr>
          <a:xfrm>
            <a:off x="6643014" y="3749976"/>
            <a:ext cx="355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range of nuclear forces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31945C-FE05-C73D-01EF-68847DD90668}"/>
              </a:ext>
            </a:extLst>
          </p:cNvPr>
          <p:cNvSpPr txBox="1"/>
          <p:nvPr/>
        </p:nvSpPr>
        <p:spPr>
          <a:xfrm>
            <a:off x="8270363" y="421164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&lt;&lt;</a:t>
            </a:r>
            <a:endParaRPr kumimoji="1" lang="ja-JP" altLang="en-US" sz="32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288705-5811-A1F7-7438-AA07CE918A39}"/>
              </a:ext>
            </a:extLst>
          </p:cNvPr>
          <p:cNvSpPr txBox="1"/>
          <p:nvPr/>
        </p:nvSpPr>
        <p:spPr>
          <a:xfrm>
            <a:off x="6336339" y="4944215"/>
            <a:ext cx="4366901" cy="91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en-US" altLang="ja-JP" dirty="0"/>
              <a:t>size of single-particle orbital</a:t>
            </a:r>
          </a:p>
          <a:p>
            <a:pPr>
              <a:lnSpc>
                <a:spcPts val="3280"/>
              </a:lnSpc>
            </a:pPr>
            <a:r>
              <a:rPr lang="en-US" altLang="ja-JP" dirty="0"/>
              <a:t>    (the bigger the heavier)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602563"/>
      </p:ext>
    </p:extLst>
  </p:cSld>
  <p:clrMapOvr>
    <a:masterClrMapping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85D2D13-6582-0D40-847C-72280FCE73DB}"/>
              </a:ext>
            </a:extLst>
          </p:cNvPr>
          <p:cNvSpPr/>
          <p:nvPr/>
        </p:nvSpPr>
        <p:spPr bwMode="auto">
          <a:xfrm>
            <a:off x="6580085" y="1"/>
            <a:ext cx="4188512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Comic Sans MS" pitchFamily="66" charset="0"/>
              <a:ea typeface="ＭＳ Ｐゴシック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B4BC17-D4F6-8A47-9D0B-C1C57C3DAB5D}"/>
              </a:ext>
            </a:extLst>
          </p:cNvPr>
          <p:cNvSpPr txBox="1"/>
          <p:nvPr/>
        </p:nvSpPr>
        <p:spPr>
          <a:xfrm>
            <a:off x="659513" y="5552082"/>
            <a:ext cx="11287649" cy="865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</a:pPr>
            <a:r>
              <a:rPr lang="en-US" altLang="ja-JP" dirty="0"/>
              <a:t>What happens in </a:t>
            </a:r>
            <a:r>
              <a:rPr lang="en-US" altLang="ja-JP" dirty="0">
                <a:solidFill>
                  <a:srgbClr val="FF0000"/>
                </a:solidFill>
              </a:rPr>
              <a:t>heavy deformed nuclei</a:t>
            </a:r>
            <a:r>
              <a:rPr lang="en-US" altLang="ja-JP" dirty="0"/>
              <a:t>, where the structure is </a:t>
            </a:r>
            <a:r>
              <a:rPr lang="en-US" altLang="ja-JP" dirty="0">
                <a:solidFill>
                  <a:srgbClr val="FF0000"/>
                </a:solidFill>
              </a:rPr>
              <a:t>not of single-particle nature</a:t>
            </a:r>
            <a:r>
              <a:rPr lang="en-US" altLang="ja-JP" dirty="0"/>
              <a:t>, but is dominated by </a:t>
            </a:r>
            <a:r>
              <a:rPr lang="en-US" altLang="ja-JP" dirty="0">
                <a:solidFill>
                  <a:srgbClr val="FF0000"/>
                </a:solidFill>
              </a:rPr>
              <a:t>strong ellipsoidal deformation</a:t>
            </a:r>
            <a:r>
              <a:rPr lang="en-US" altLang="ja-JP" dirty="0">
                <a:solidFill>
                  <a:srgbClr val="0034FF"/>
                </a:solidFill>
              </a:rPr>
              <a:t>.</a:t>
            </a:r>
            <a:r>
              <a:rPr lang="en-US" altLang="ja-JP" dirty="0"/>
              <a:t> </a:t>
            </a:r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748DC79-1484-B650-5BE8-FA5E2959B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86" y="1477198"/>
            <a:ext cx="6921500" cy="38227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DFBA70-54DC-DEEE-0E72-67EEB84D30B4}"/>
              </a:ext>
            </a:extLst>
          </p:cNvPr>
          <p:cNvSpPr txBox="1"/>
          <p:nvPr/>
        </p:nvSpPr>
        <p:spPr>
          <a:xfrm>
            <a:off x="6303338" y="2162033"/>
            <a:ext cx="322716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What happens here ?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74D7627-3ED2-C1AC-E216-839DC0278ADB}"/>
              </a:ext>
            </a:extLst>
          </p:cNvPr>
          <p:cNvCxnSpPr>
            <a:cxnSpLocks/>
          </p:cNvCxnSpPr>
          <p:nvPr/>
        </p:nvCxnSpPr>
        <p:spPr>
          <a:xfrm>
            <a:off x="8199146" y="2623697"/>
            <a:ext cx="170822" cy="1323046"/>
          </a:xfrm>
          <a:prstGeom prst="straightConnector1">
            <a:avLst/>
          </a:prstGeom>
          <a:ln w="76200">
            <a:solidFill>
              <a:srgbClr val="FF0A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F886C6E-8202-8A85-F681-818D9DEF8047}"/>
              </a:ext>
            </a:extLst>
          </p:cNvPr>
          <p:cNvCxnSpPr>
            <a:cxnSpLocks/>
          </p:cNvCxnSpPr>
          <p:nvPr/>
        </p:nvCxnSpPr>
        <p:spPr>
          <a:xfrm flipH="1">
            <a:off x="7093828" y="2623698"/>
            <a:ext cx="120581" cy="1745077"/>
          </a:xfrm>
          <a:prstGeom prst="straightConnector1">
            <a:avLst/>
          </a:prstGeom>
          <a:ln w="38100">
            <a:solidFill>
              <a:srgbClr val="FF0AB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291BB2-A3F2-341C-F2EA-0E8B54645A63}"/>
              </a:ext>
            </a:extLst>
          </p:cNvPr>
          <p:cNvSpPr txBox="1"/>
          <p:nvPr/>
        </p:nvSpPr>
        <p:spPr>
          <a:xfrm>
            <a:off x="357130" y="884779"/>
            <a:ext cx="1159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omic Sans MS" panose="030F0902030302020204" pitchFamily="66" charset="0"/>
                <a:cs typeface="Times New Roman" panose="02020603050405020304" pitchFamily="18" charset="0"/>
              </a:rPr>
              <a:t>Observed excitation energies of the </a:t>
            </a:r>
            <a:r>
              <a:rPr lang="en-US" altLang="ja-JP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first excited 2</a:t>
            </a:r>
            <a:r>
              <a:rPr lang="en-US" altLang="ja-JP" baseline="30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+</a:t>
            </a:r>
            <a:r>
              <a:rPr lang="en-US" altLang="ja-JP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states </a:t>
            </a:r>
            <a:r>
              <a:rPr lang="en-US" altLang="ja-JP" dirty="0">
                <a:latin typeface="Comic Sans MS" panose="030F0902030302020204" pitchFamily="66" charset="0"/>
                <a:cs typeface="Times New Roman" panose="02020603050405020304" pitchFamily="18" charset="0"/>
              </a:rPr>
              <a:t>of even-even nuclei</a:t>
            </a:r>
            <a:endParaRPr lang="ja-JP" altLang="en-US">
              <a:solidFill>
                <a:srgbClr val="FF000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455464-AD0E-9D4B-CCA5-0D7CAD7081BF}"/>
              </a:ext>
            </a:extLst>
          </p:cNvPr>
          <p:cNvSpPr txBox="1"/>
          <p:nvPr/>
        </p:nvSpPr>
        <p:spPr>
          <a:xfrm>
            <a:off x="3617345" y="230833"/>
            <a:ext cx="429957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now move on to “shapes”.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068098"/>
      </p:ext>
    </p:extLst>
  </p:cSld>
  <p:clrMapOvr>
    <a:masterClrMapping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1E13812-1FC3-B1F3-4817-EC0D5E61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20" y="301451"/>
            <a:ext cx="7445616" cy="16223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770441-18BD-165A-9110-241F23FAD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34" y="2743605"/>
            <a:ext cx="4547756" cy="15069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989A54-4BB3-E136-EEE0-382857324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34" y="4509082"/>
            <a:ext cx="4733398" cy="18376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AB1A47B-85A7-BE20-DC4B-5362D8B9D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353" y="695200"/>
            <a:ext cx="4312701" cy="47803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C72D03A-0BBA-B49E-D6CC-DFB0ED6D2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354" y="5611872"/>
            <a:ext cx="4461784" cy="7348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D5CF828-8B34-459A-E321-AE2C75330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1" y="881115"/>
            <a:ext cx="1318963" cy="172633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70245E3-1DA3-365A-001E-D70C69C618E7}"/>
              </a:ext>
            </a:extLst>
          </p:cNvPr>
          <p:cNvSpPr/>
          <p:nvPr/>
        </p:nvSpPr>
        <p:spPr>
          <a:xfrm>
            <a:off x="7217923" y="3638145"/>
            <a:ext cx="1673158" cy="13132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BE06FF-A70A-89FB-307C-96F1FF35B865}"/>
              </a:ext>
            </a:extLst>
          </p:cNvPr>
          <p:cNvSpPr/>
          <p:nvPr/>
        </p:nvSpPr>
        <p:spPr>
          <a:xfrm>
            <a:off x="1504974" y="356288"/>
            <a:ext cx="605180" cy="2097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56779"/>
      </p:ext>
    </p:extLst>
  </p:cSld>
  <p:clrMapOvr>
    <a:masterClrMapping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グループ化 33"/>
          <p:cNvGrpSpPr>
            <a:grpSpLocks/>
          </p:cNvGrpSpPr>
          <p:nvPr/>
        </p:nvGrpSpPr>
        <p:grpSpPr bwMode="auto">
          <a:xfrm>
            <a:off x="2685747" y="753939"/>
            <a:ext cx="5511800" cy="1575579"/>
            <a:chOff x="0" y="1612118"/>
            <a:chExt cx="5512159" cy="1575579"/>
          </a:xfrm>
        </p:grpSpPr>
        <p:sp>
          <p:nvSpPr>
            <p:cNvPr id="101401" name="Oval 4"/>
            <p:cNvSpPr>
              <a:spLocks noChangeArrowheads="1"/>
            </p:cNvSpPr>
            <p:nvPr/>
          </p:nvSpPr>
          <p:spPr bwMode="auto">
            <a:xfrm>
              <a:off x="2938778" y="2538509"/>
              <a:ext cx="2420938" cy="649188"/>
            </a:xfrm>
            <a:prstGeom prst="ellipse">
              <a:avLst/>
            </a:prstGeom>
            <a:solidFill>
              <a:srgbClr val="CCFFFF"/>
            </a:solidFill>
            <a:ln w="19050">
              <a:solidFill>
                <a:srgbClr val="00CC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01402" name="AutoShape 5"/>
            <p:cNvSpPr>
              <a:spLocks noChangeArrowheads="1"/>
            </p:cNvSpPr>
            <p:nvPr/>
          </p:nvSpPr>
          <p:spPr bwMode="auto">
            <a:xfrm rot="10800000">
              <a:off x="340286" y="2532818"/>
              <a:ext cx="2325688" cy="644805"/>
            </a:xfrm>
            <a:prstGeom prst="wedgeRoundRectCallout">
              <a:avLst>
                <a:gd name="adj1" fmla="val -41949"/>
                <a:gd name="adj2" fmla="val 110880"/>
                <a:gd name="adj3" fmla="val 16667"/>
              </a:avLst>
            </a:prstGeom>
            <a:solidFill>
              <a:srgbClr val="CCFF99"/>
            </a:solidFill>
            <a:ln w="19050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ja-JP" altLang="en-US" sz="2800" b="1">
                <a:solidFill>
                  <a:srgbClr val="99FF66"/>
                </a:solidFill>
                <a:latin typeface="Times New Roman" charset="0"/>
              </a:endParaRPr>
            </a:p>
          </p:txBody>
        </p:sp>
        <p:sp>
          <p:nvSpPr>
            <p:cNvPr id="101403" name="Text Box 6"/>
            <p:cNvSpPr txBox="1">
              <a:spLocks noChangeArrowheads="1"/>
            </p:cNvSpPr>
            <p:nvPr/>
          </p:nvSpPr>
          <p:spPr bwMode="auto">
            <a:xfrm>
              <a:off x="0" y="1612118"/>
              <a:ext cx="55121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dirty="0">
                  <a:solidFill>
                    <a:schemeClr val="tx1"/>
                  </a:solidFill>
                  <a:latin typeface="Times New Roman" charset="0"/>
                </a:rPr>
                <a:t>V</a:t>
              </a:r>
              <a:r>
                <a:rPr lang="en-US" altLang="ja-JP" baseline="-25000" dirty="0">
                  <a:solidFill>
                    <a:schemeClr val="tx1"/>
                  </a:solidFill>
                  <a:latin typeface="Times New Roman" charset="0"/>
                </a:rPr>
                <a:t>T </a:t>
              </a:r>
              <a:r>
                <a:rPr lang="en-US" altLang="ja-JP" dirty="0">
                  <a:solidFill>
                    <a:schemeClr val="tx1"/>
                  </a:solidFill>
                  <a:latin typeface="Times New Roman" charset="0"/>
                </a:rPr>
                <a:t>= (</a:t>
              </a:r>
              <a:r>
                <a:rPr lang="en-US" altLang="ja-JP" dirty="0">
                  <a:solidFill>
                    <a:schemeClr val="tx1"/>
                  </a:solidFill>
                  <a:latin typeface="Symbol" charset="0"/>
                </a:rPr>
                <a:t>t</a:t>
              </a:r>
              <a:r>
                <a:rPr lang="en-US" altLang="ja-JP" baseline="-25000" dirty="0">
                  <a:solidFill>
                    <a:schemeClr val="tx1"/>
                  </a:solidFill>
                  <a:latin typeface="Symbol" charset="0"/>
                </a:rPr>
                <a:t>1</a:t>
              </a:r>
              <a:r>
                <a:rPr lang="en-US" altLang="ja-JP" dirty="0">
                  <a:solidFill>
                    <a:schemeClr val="tx1"/>
                  </a:solidFill>
                  <a:latin typeface="Symbol" charset="0"/>
                </a:rPr>
                <a:t>t</a:t>
              </a:r>
              <a:r>
                <a:rPr lang="en-US" altLang="ja-JP" baseline="-25000" dirty="0">
                  <a:solidFill>
                    <a:schemeClr val="tx1"/>
                  </a:solidFill>
                  <a:latin typeface="Symbol" charset="0"/>
                </a:rPr>
                <a:t>2</a:t>
              </a:r>
              <a:r>
                <a:rPr lang="en-US" altLang="ja-JP" dirty="0">
                  <a:solidFill>
                    <a:schemeClr val="tx1"/>
                  </a:solidFill>
                  <a:latin typeface="Symbol" charset="0"/>
                </a:rPr>
                <a:t>) ( [s</a:t>
              </a:r>
              <a:r>
                <a:rPr lang="en-US" altLang="ja-JP" baseline="-25000" dirty="0">
                  <a:solidFill>
                    <a:schemeClr val="tx1"/>
                  </a:solidFill>
                  <a:latin typeface="Symbol" charset="0"/>
                </a:rPr>
                <a:t>1</a:t>
              </a:r>
              <a:r>
                <a:rPr lang="en-US" altLang="ja-JP" dirty="0">
                  <a:solidFill>
                    <a:schemeClr val="tx1"/>
                  </a:solidFill>
                  <a:latin typeface="Symbol" charset="0"/>
                </a:rPr>
                <a:t>s</a:t>
              </a:r>
              <a:r>
                <a:rPr lang="en-US" altLang="ja-JP" baseline="-25000" dirty="0">
                  <a:solidFill>
                    <a:schemeClr val="tx1"/>
                  </a:solidFill>
                  <a:latin typeface="Symbol" charset="0"/>
                </a:rPr>
                <a:t>2</a:t>
              </a:r>
              <a:r>
                <a:rPr lang="en-US" altLang="ja-JP" dirty="0">
                  <a:solidFill>
                    <a:schemeClr val="tx1"/>
                  </a:solidFill>
                  <a:latin typeface="Symbol" charset="0"/>
                </a:rPr>
                <a:t>]</a:t>
              </a:r>
              <a:r>
                <a:rPr lang="en-US" altLang="ja-JP" baseline="30000" dirty="0">
                  <a:solidFill>
                    <a:schemeClr val="tx1"/>
                  </a:solidFill>
                  <a:latin typeface="Symbol" charset="0"/>
                </a:rPr>
                <a:t>(</a:t>
              </a:r>
              <a:r>
                <a:rPr lang="en-US" altLang="ja-JP" baseline="30000" dirty="0">
                  <a:solidFill>
                    <a:schemeClr val="tx1"/>
                  </a:solidFill>
                  <a:latin typeface="Times New Roman" charset="0"/>
                </a:rPr>
                <a:t>2) </a:t>
              </a:r>
              <a:r>
                <a:rPr lang="en-US" altLang="ja-JP" dirty="0">
                  <a:solidFill>
                    <a:schemeClr val="tx1"/>
                  </a:solidFill>
                  <a:latin typeface="Times New Roman" charset="0"/>
                </a:rPr>
                <a:t>Y</a:t>
              </a:r>
              <a:r>
                <a:rPr lang="en-US" altLang="ja-JP" baseline="30000" dirty="0">
                  <a:solidFill>
                    <a:schemeClr val="tx1"/>
                  </a:solidFill>
                  <a:latin typeface="Times New Roman" charset="0"/>
                </a:rPr>
                <a:t>(2</a:t>
              </a:r>
              <a:r>
                <a:rPr lang="en-US" altLang="ja-JP" baseline="30000" dirty="0">
                  <a:solidFill>
                    <a:schemeClr val="tx1"/>
                  </a:solidFill>
                  <a:latin typeface="Symbol" charset="0"/>
                </a:rPr>
                <a:t>) </a:t>
              </a:r>
              <a:r>
                <a:rPr lang="en-US" altLang="ja-JP" dirty="0">
                  <a:solidFill>
                    <a:schemeClr val="tx1"/>
                  </a:solidFill>
                  <a:latin typeface="Symbol" charset="0"/>
                </a:rPr>
                <a:t>(W) )</a:t>
              </a:r>
              <a:r>
                <a:rPr lang="en-US" altLang="ja-JP" dirty="0">
                  <a:solidFill>
                    <a:schemeClr val="tx1"/>
                  </a:solidFill>
                  <a:latin typeface="Times New Roman" charset="0"/>
                </a:rPr>
                <a:t> Z(</a:t>
              </a:r>
              <a:r>
                <a:rPr lang="en-US" altLang="ja-JP" i="1" dirty="0">
                  <a:solidFill>
                    <a:schemeClr val="tx1"/>
                  </a:solidFill>
                  <a:latin typeface="Times New Roman" charset="0"/>
                </a:rPr>
                <a:t>r</a:t>
              </a:r>
              <a:r>
                <a:rPr lang="en-US" altLang="ja-JP" dirty="0">
                  <a:solidFill>
                    <a:schemeClr val="tx1"/>
                  </a:solidFill>
                  <a:latin typeface="Times New Roman" charset="0"/>
                </a:rPr>
                <a:t>)</a:t>
              </a:r>
            </a:p>
          </p:txBody>
        </p:sp>
        <p:sp>
          <p:nvSpPr>
            <p:cNvPr id="101404" name="Text Box 7"/>
            <p:cNvSpPr txBox="1">
              <a:spLocks noChangeArrowheads="1"/>
            </p:cNvSpPr>
            <p:nvPr/>
          </p:nvSpPr>
          <p:spPr bwMode="auto">
            <a:xfrm>
              <a:off x="503798" y="2471333"/>
              <a:ext cx="1997075" cy="70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sz="2000">
                  <a:solidFill>
                    <a:srgbClr val="008000"/>
                  </a:solidFill>
                  <a:latin typeface="Times New Roman" charset="0"/>
                </a:rPr>
                <a:t>contributes </a:t>
              </a:r>
            </a:p>
            <a:p>
              <a:pPr algn="ctr" eaLnBrk="1" hangingPunct="1"/>
              <a:r>
                <a:rPr lang="en-US" altLang="ja-JP" sz="2000">
                  <a:solidFill>
                    <a:srgbClr val="008000"/>
                  </a:solidFill>
                  <a:latin typeface="Times New Roman" charset="0"/>
                </a:rPr>
                <a:t>only to </a:t>
              </a:r>
              <a:r>
                <a:rPr lang="en-US" altLang="ja-JP" sz="2000" b="1">
                  <a:solidFill>
                    <a:srgbClr val="008000"/>
                  </a:solidFill>
                  <a:latin typeface="Times New Roman" charset="0"/>
                </a:rPr>
                <a:t>S=1</a:t>
              </a:r>
              <a:r>
                <a:rPr lang="en-US" altLang="ja-JP" sz="2000">
                  <a:solidFill>
                    <a:srgbClr val="008000"/>
                  </a:solidFill>
                  <a:latin typeface="Times New Roman" charset="0"/>
                </a:rPr>
                <a:t> states</a:t>
              </a:r>
            </a:p>
          </p:txBody>
        </p:sp>
        <p:sp>
          <p:nvSpPr>
            <p:cNvPr id="101405" name="Text Box 8"/>
            <p:cNvSpPr txBox="1">
              <a:spLocks noChangeArrowheads="1"/>
            </p:cNvSpPr>
            <p:nvPr/>
          </p:nvSpPr>
          <p:spPr bwMode="auto">
            <a:xfrm>
              <a:off x="3032619" y="2647639"/>
              <a:ext cx="23479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00FF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sz="2000" b="1">
                  <a:solidFill>
                    <a:srgbClr val="0000CC"/>
                  </a:solidFill>
                </a:rPr>
                <a:t>relative motion</a:t>
              </a:r>
            </a:p>
          </p:txBody>
        </p:sp>
        <p:sp>
          <p:nvSpPr>
            <p:cNvPr id="101406" name="Line 9"/>
            <p:cNvSpPr>
              <a:spLocks noChangeShapeType="1"/>
            </p:cNvSpPr>
            <p:nvPr/>
          </p:nvSpPr>
          <p:spPr bwMode="auto">
            <a:xfrm flipH="1" flipV="1">
              <a:off x="3969999" y="2086377"/>
              <a:ext cx="45719" cy="416219"/>
            </a:xfrm>
            <a:prstGeom prst="line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01407" name="Line 10"/>
            <p:cNvSpPr>
              <a:spLocks noChangeShapeType="1"/>
            </p:cNvSpPr>
            <p:nvPr/>
          </p:nvSpPr>
          <p:spPr bwMode="auto">
            <a:xfrm flipH="1" flipV="1">
              <a:off x="4327304" y="2504439"/>
              <a:ext cx="142070" cy="4571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01408" name="Line 11"/>
            <p:cNvSpPr>
              <a:spLocks noChangeShapeType="1"/>
            </p:cNvSpPr>
            <p:nvPr/>
          </p:nvSpPr>
          <p:spPr bwMode="auto">
            <a:xfrm flipV="1">
              <a:off x="4392444" y="2059231"/>
              <a:ext cx="309093" cy="489397"/>
            </a:xfrm>
            <a:prstGeom prst="line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01379" name="Text Box 12"/>
          <p:cNvSpPr txBox="1">
            <a:spLocks noChangeArrowheads="1"/>
          </p:cNvSpPr>
          <p:nvPr/>
        </p:nvSpPr>
        <p:spPr bwMode="auto">
          <a:xfrm>
            <a:off x="2169001" y="4730198"/>
            <a:ext cx="6253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Symbol" charset="0"/>
              <a:buNone/>
            </a:pPr>
            <a:r>
              <a:rPr lang="en-US" altLang="ja-JP" b="1" dirty="0">
                <a:latin typeface="Times New Roman" charset="0"/>
              </a:rPr>
              <a:t> </a:t>
            </a:r>
            <a:r>
              <a:rPr lang="en-US" altLang="ja-JP" b="1" dirty="0">
                <a:solidFill>
                  <a:srgbClr val="006699"/>
                </a:solidFill>
                <a:latin typeface="Symbol" charset="0"/>
              </a:rPr>
              <a:t>r</a:t>
            </a:r>
            <a:r>
              <a:rPr lang="en-US" altLang="ja-JP" b="1" dirty="0">
                <a:solidFill>
                  <a:srgbClr val="006699"/>
                </a:solidFill>
                <a:latin typeface="Times New Roman" charset="0"/>
              </a:rPr>
              <a:t> meson</a:t>
            </a:r>
            <a:r>
              <a:rPr lang="en-US" altLang="ja-JP" sz="2800" b="1" dirty="0">
                <a:solidFill>
                  <a:srgbClr val="006699"/>
                </a:solidFill>
                <a:latin typeface="Times New Roman" charset="0"/>
              </a:rPr>
              <a:t> (~ </a:t>
            </a:r>
            <a:r>
              <a:rPr lang="en-US" altLang="ja-JP" sz="2800" b="1" dirty="0" err="1">
                <a:solidFill>
                  <a:srgbClr val="006699"/>
                </a:solidFill>
                <a:latin typeface="Symbol" charset="0"/>
              </a:rPr>
              <a:t>p</a:t>
            </a:r>
            <a:r>
              <a:rPr lang="en-US" altLang="ja-JP" sz="2800" b="1" dirty="0" err="1">
                <a:solidFill>
                  <a:srgbClr val="006699"/>
                </a:solidFill>
                <a:latin typeface="Times New Roman" charset="0"/>
              </a:rPr>
              <a:t>+</a:t>
            </a:r>
            <a:r>
              <a:rPr lang="en-US" altLang="ja-JP" sz="2800" b="1" dirty="0" err="1">
                <a:solidFill>
                  <a:srgbClr val="006699"/>
                </a:solidFill>
                <a:latin typeface="Symbol" charset="0"/>
              </a:rPr>
              <a:t>p</a:t>
            </a:r>
            <a:r>
              <a:rPr lang="en-US" altLang="ja-JP" sz="2800" b="1" dirty="0">
                <a:solidFill>
                  <a:srgbClr val="006699"/>
                </a:solidFill>
                <a:latin typeface="Times New Roman" charset="0"/>
              </a:rPr>
              <a:t>) : </a:t>
            </a:r>
            <a:r>
              <a:rPr lang="en-US" altLang="ja-JP" b="1" dirty="0">
                <a:solidFill>
                  <a:srgbClr val="006699"/>
                </a:solidFill>
                <a:latin typeface="Times New Roman" charset="0"/>
              </a:rPr>
              <a:t>minor (~1/4) cancellation </a:t>
            </a:r>
            <a:endParaRPr lang="en-US" altLang="ja-JP" sz="2800" b="1" dirty="0">
              <a:solidFill>
                <a:srgbClr val="006699"/>
              </a:solidFill>
              <a:latin typeface="Symbol" charset="0"/>
            </a:endParaRPr>
          </a:p>
        </p:txBody>
      </p:sp>
      <p:sp>
        <p:nvSpPr>
          <p:cNvPr id="101390" name="Text Box 28"/>
          <p:cNvSpPr txBox="1">
            <a:spLocks noChangeArrowheads="1"/>
          </p:cNvSpPr>
          <p:nvPr/>
        </p:nvSpPr>
        <p:spPr bwMode="auto">
          <a:xfrm>
            <a:off x="2354263" y="60563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endParaRPr lang="ja-JP" altLang="en-US" sz="2800" b="1">
              <a:solidFill>
                <a:srgbClr val="99FF66"/>
              </a:solidFill>
              <a:latin typeface="Times New Roman" charset="0"/>
              <a:ea typeface="GungsuhChe" charset="0"/>
              <a:cs typeface="GungsuhChe" charset="0"/>
            </a:endParaRPr>
          </a:p>
        </p:txBody>
      </p:sp>
      <p:sp>
        <p:nvSpPr>
          <p:cNvPr id="101391" name="Text Box 29"/>
          <p:cNvSpPr txBox="1">
            <a:spLocks noChangeArrowheads="1"/>
          </p:cNvSpPr>
          <p:nvPr/>
        </p:nvSpPr>
        <p:spPr bwMode="auto">
          <a:xfrm>
            <a:off x="2776598" y="5318017"/>
            <a:ext cx="5400837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latin typeface="+mn-lt"/>
                <a:ea typeface="GungsuhChe" charset="0"/>
                <a:cs typeface="GungsuhChe" charset="0"/>
              </a:rPr>
              <a:t>Ref: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  <a:ea typeface="GungsuhChe" charset="0"/>
                <a:cs typeface="GungsuhChe" charset="0"/>
              </a:rPr>
              <a:t> </a:t>
            </a:r>
            <a:r>
              <a:rPr lang="en-US" altLang="ja-JP" sz="2000" dirty="0" err="1">
                <a:solidFill>
                  <a:schemeClr val="tx1"/>
                </a:solidFill>
                <a:latin typeface="+mn-lt"/>
                <a:ea typeface="ＭＳ ゴシック" charset="0"/>
                <a:cs typeface="ＭＳ ゴシック" charset="0"/>
              </a:rPr>
              <a:t>Osterfeld</a:t>
            </a:r>
            <a:r>
              <a:rPr lang="en-US" altLang="ja-JP" sz="2000" dirty="0">
                <a:solidFill>
                  <a:schemeClr val="tx1"/>
                </a:solidFill>
                <a:latin typeface="+mn-lt"/>
                <a:ea typeface="ＭＳ ゴシック" charset="0"/>
                <a:cs typeface="ＭＳ ゴシック" charset="0"/>
              </a:rPr>
              <a:t>, Rev. Mod. Phys. 64, 491 (92)</a:t>
            </a:r>
            <a:r>
              <a:rPr lang="en-US" altLang="ja-JP" sz="1800" dirty="0">
                <a:solidFill>
                  <a:schemeClr val="tx1"/>
                </a:solidFill>
                <a:latin typeface="+mn-lt"/>
                <a:ea typeface="ＭＳ ゴシック" charset="0"/>
                <a:cs typeface="ＭＳ ゴシック" charset="0"/>
              </a:rPr>
              <a:t> </a:t>
            </a:r>
            <a:endParaRPr lang="en-US" altLang="ja-JP" sz="1800" b="1" dirty="0">
              <a:solidFill>
                <a:schemeClr val="tx1"/>
              </a:solidFill>
              <a:latin typeface="+mn-lt"/>
              <a:ea typeface="GungsuhChe" charset="0"/>
              <a:cs typeface="GungsuhChe" charset="0"/>
            </a:endParaRPr>
          </a:p>
        </p:txBody>
      </p:sp>
      <p:sp>
        <p:nvSpPr>
          <p:cNvPr id="101395" name="Text Box 2"/>
          <p:cNvSpPr txBox="1">
            <a:spLocks noChangeArrowheads="1"/>
          </p:cNvSpPr>
          <p:nvPr/>
        </p:nvSpPr>
        <p:spPr bwMode="auto">
          <a:xfrm>
            <a:off x="1048064" y="750610"/>
            <a:ext cx="18880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dirty="0">
                <a:solidFill>
                  <a:schemeClr val="tx1"/>
                </a:solidFill>
                <a:latin typeface="Times New Roman" charset="0"/>
              </a:rPr>
              <a:t>Tensor force :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8622F5-2663-DB40-923A-F1831BA38E70}"/>
              </a:ext>
            </a:extLst>
          </p:cNvPr>
          <p:cNvSpPr txBox="1"/>
          <p:nvPr/>
        </p:nvSpPr>
        <p:spPr>
          <a:xfrm>
            <a:off x="1594236" y="180009"/>
            <a:ext cx="580145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The tensor force is expressed as    </a:t>
            </a:r>
            <a:endParaRPr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AF542A5-3C57-4F73-1381-7C6F6FB831E7}"/>
              </a:ext>
            </a:extLst>
          </p:cNvPr>
          <p:cNvGrpSpPr/>
          <p:nvPr/>
        </p:nvGrpSpPr>
        <p:grpSpPr>
          <a:xfrm>
            <a:off x="2246681" y="2497521"/>
            <a:ext cx="4057650" cy="2298906"/>
            <a:chOff x="2192036" y="2448311"/>
            <a:chExt cx="4057650" cy="2298906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31E31CB-6AFA-5B45-ABAD-59EAFDB86845}"/>
                </a:ext>
              </a:extLst>
            </p:cNvPr>
            <p:cNvGrpSpPr/>
            <p:nvPr/>
          </p:nvGrpSpPr>
          <p:grpSpPr>
            <a:xfrm>
              <a:off x="2192036" y="2448311"/>
              <a:ext cx="4057650" cy="2041828"/>
              <a:chOff x="511175" y="3263597"/>
              <a:chExt cx="4057650" cy="2041828"/>
            </a:xfrm>
          </p:grpSpPr>
          <p:sp>
            <p:nvSpPr>
              <p:cNvPr id="101380" name="Text Box 14"/>
              <p:cNvSpPr txBox="1">
                <a:spLocks noChangeArrowheads="1"/>
              </p:cNvSpPr>
              <p:nvPr/>
            </p:nvSpPr>
            <p:spPr bwMode="auto">
              <a:xfrm>
                <a:off x="511175" y="3263597"/>
                <a:ext cx="405765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Symbol" charset="0"/>
                  <a:buNone/>
                </a:pPr>
                <a:r>
                  <a:rPr lang="en-US" altLang="ja-JP" sz="2800" b="1" dirty="0">
                    <a:latin typeface="Symbol" charset="0"/>
                  </a:rPr>
                  <a:t>p </a:t>
                </a:r>
                <a:r>
                  <a:rPr lang="en-US" altLang="ja-JP" b="1" dirty="0"/>
                  <a:t>meson : primary source</a:t>
                </a:r>
              </a:p>
            </p:txBody>
          </p:sp>
          <p:sp>
            <p:nvSpPr>
              <p:cNvPr id="101381" name="Freeform 15"/>
              <p:cNvSpPr>
                <a:spLocks/>
              </p:cNvSpPr>
              <p:nvPr/>
            </p:nvSpPr>
            <p:spPr bwMode="auto">
              <a:xfrm>
                <a:off x="2105025" y="4695825"/>
                <a:ext cx="184731" cy="461665"/>
              </a:xfrm>
              <a:custGeom>
                <a:avLst/>
                <a:gdLst>
                  <a:gd name="T0" fmla="*/ 0 w 397"/>
                  <a:gd name="T1" fmla="*/ 2147483647 h 134"/>
                  <a:gd name="T2" fmla="*/ 2147483647 w 397"/>
                  <a:gd name="T3" fmla="*/ 2147483647 h 134"/>
                  <a:gd name="T4" fmla="*/ 2147483647 w 397"/>
                  <a:gd name="T5" fmla="*/ 2147483647 h 134"/>
                  <a:gd name="T6" fmla="*/ 2147483647 w 397"/>
                  <a:gd name="T7" fmla="*/ 2147483647 h 134"/>
                  <a:gd name="T8" fmla="*/ 2147483647 w 397"/>
                  <a:gd name="T9" fmla="*/ 2147483647 h 134"/>
                  <a:gd name="T10" fmla="*/ 2147483647 w 397"/>
                  <a:gd name="T11" fmla="*/ 2147483647 h 134"/>
                  <a:gd name="T12" fmla="*/ 2147483647 w 397"/>
                  <a:gd name="T13" fmla="*/ 2147483647 h 134"/>
                  <a:gd name="T14" fmla="*/ 2147483647 w 397"/>
                  <a:gd name="T15" fmla="*/ 2147483647 h 134"/>
                  <a:gd name="T16" fmla="*/ 2147483647 w 397"/>
                  <a:gd name="T17" fmla="*/ 2147483647 h 134"/>
                  <a:gd name="T18" fmla="*/ 2147483647 w 397"/>
                  <a:gd name="T19" fmla="*/ 2147483647 h 134"/>
                  <a:gd name="T20" fmla="*/ 2147483647 w 397"/>
                  <a:gd name="T21" fmla="*/ 2147483647 h 134"/>
                  <a:gd name="T22" fmla="*/ 2147483647 w 397"/>
                  <a:gd name="T23" fmla="*/ 2147483647 h 134"/>
                  <a:gd name="T24" fmla="*/ 2147483647 w 397"/>
                  <a:gd name="T25" fmla="*/ 2147483647 h 134"/>
                  <a:gd name="T26" fmla="*/ 2147483647 w 397"/>
                  <a:gd name="T27" fmla="*/ 2147483647 h 134"/>
                  <a:gd name="T28" fmla="*/ 2147483647 w 397"/>
                  <a:gd name="T29" fmla="*/ 0 h 134"/>
                  <a:gd name="T30" fmla="*/ 2147483647 w 397"/>
                  <a:gd name="T31" fmla="*/ 2147483647 h 13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7"/>
                  <a:gd name="T49" fmla="*/ 0 h 134"/>
                  <a:gd name="T50" fmla="*/ 397 w 397"/>
                  <a:gd name="T51" fmla="*/ 134 h 13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7" h="134">
                    <a:moveTo>
                      <a:pt x="0" y="134"/>
                    </a:moveTo>
                    <a:cubicBezTo>
                      <a:pt x="7" y="116"/>
                      <a:pt x="17" y="106"/>
                      <a:pt x="28" y="90"/>
                    </a:cubicBezTo>
                    <a:cubicBezTo>
                      <a:pt x="50" y="94"/>
                      <a:pt x="68" y="99"/>
                      <a:pt x="89" y="106"/>
                    </a:cubicBezTo>
                    <a:cubicBezTo>
                      <a:pt x="93" y="102"/>
                      <a:pt x="96" y="98"/>
                      <a:pt x="101" y="95"/>
                    </a:cubicBezTo>
                    <a:cubicBezTo>
                      <a:pt x="106" y="92"/>
                      <a:pt x="114" y="95"/>
                      <a:pt x="117" y="90"/>
                    </a:cubicBezTo>
                    <a:cubicBezTo>
                      <a:pt x="122" y="82"/>
                      <a:pt x="119" y="71"/>
                      <a:pt x="123" y="62"/>
                    </a:cubicBezTo>
                    <a:cubicBezTo>
                      <a:pt x="125" y="57"/>
                      <a:pt x="130" y="54"/>
                      <a:pt x="134" y="50"/>
                    </a:cubicBezTo>
                    <a:cubicBezTo>
                      <a:pt x="157" y="58"/>
                      <a:pt x="177" y="71"/>
                      <a:pt x="201" y="78"/>
                    </a:cubicBezTo>
                    <a:cubicBezTo>
                      <a:pt x="228" y="72"/>
                      <a:pt x="236" y="67"/>
                      <a:pt x="252" y="45"/>
                    </a:cubicBezTo>
                    <a:cubicBezTo>
                      <a:pt x="254" y="39"/>
                      <a:pt x="260" y="13"/>
                      <a:pt x="268" y="11"/>
                    </a:cubicBezTo>
                    <a:cubicBezTo>
                      <a:pt x="274" y="10"/>
                      <a:pt x="275" y="20"/>
                      <a:pt x="280" y="23"/>
                    </a:cubicBezTo>
                    <a:cubicBezTo>
                      <a:pt x="285" y="26"/>
                      <a:pt x="291" y="26"/>
                      <a:pt x="296" y="28"/>
                    </a:cubicBezTo>
                    <a:cubicBezTo>
                      <a:pt x="328" y="26"/>
                      <a:pt x="359" y="21"/>
                      <a:pt x="391" y="23"/>
                    </a:cubicBezTo>
                    <a:cubicBezTo>
                      <a:pt x="397" y="23"/>
                      <a:pt x="381" y="34"/>
                      <a:pt x="375" y="34"/>
                    </a:cubicBezTo>
                    <a:cubicBezTo>
                      <a:pt x="365" y="34"/>
                      <a:pt x="339" y="6"/>
                      <a:pt x="330" y="0"/>
                    </a:cubicBezTo>
                    <a:cubicBezTo>
                      <a:pt x="317" y="20"/>
                      <a:pt x="319" y="10"/>
                      <a:pt x="319" y="28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01382" name="Line 16"/>
              <p:cNvSpPr>
                <a:spLocks noChangeShapeType="1"/>
              </p:cNvSpPr>
              <p:nvPr/>
            </p:nvSpPr>
            <p:spPr bwMode="auto">
              <a:xfrm>
                <a:off x="1739900" y="3813175"/>
                <a:ext cx="401638" cy="82550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01383" name="Line 17"/>
              <p:cNvSpPr>
                <a:spLocks noChangeShapeType="1"/>
              </p:cNvSpPr>
              <p:nvPr/>
            </p:nvSpPr>
            <p:spPr bwMode="auto">
              <a:xfrm flipH="1">
                <a:off x="1822450" y="4638675"/>
                <a:ext cx="319088" cy="62865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01384" name="Freeform 18"/>
              <p:cNvSpPr>
                <a:spLocks/>
              </p:cNvSpPr>
              <p:nvPr/>
            </p:nvSpPr>
            <p:spPr bwMode="auto">
              <a:xfrm>
                <a:off x="2145687" y="4573422"/>
                <a:ext cx="651488" cy="65253"/>
              </a:xfrm>
              <a:custGeom>
                <a:avLst/>
                <a:gdLst>
                  <a:gd name="T0" fmla="*/ 0 w 481"/>
                  <a:gd name="T1" fmla="*/ 2147483647 h 74"/>
                  <a:gd name="T2" fmla="*/ 2147483647 w 481"/>
                  <a:gd name="T3" fmla="*/ 2147483647 h 74"/>
                  <a:gd name="T4" fmla="*/ 2147483647 w 481"/>
                  <a:gd name="T5" fmla="*/ 2147483647 h 74"/>
                  <a:gd name="T6" fmla="*/ 2147483647 w 481"/>
                  <a:gd name="T7" fmla="*/ 2147483647 h 74"/>
                  <a:gd name="T8" fmla="*/ 2147483647 w 481"/>
                  <a:gd name="T9" fmla="*/ 2147483647 h 74"/>
                  <a:gd name="T10" fmla="*/ 2147483647 w 481"/>
                  <a:gd name="T11" fmla="*/ 2147483647 h 74"/>
                  <a:gd name="T12" fmla="*/ 2147483647 w 481"/>
                  <a:gd name="T13" fmla="*/ 0 h 74"/>
                  <a:gd name="T14" fmla="*/ 2147483647 w 481"/>
                  <a:gd name="T15" fmla="*/ 2147483647 h 74"/>
                  <a:gd name="T16" fmla="*/ 2147483647 w 481"/>
                  <a:gd name="T17" fmla="*/ 2147483647 h 74"/>
                  <a:gd name="T18" fmla="*/ 2147483647 w 481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1"/>
                  <a:gd name="T31" fmla="*/ 0 h 74"/>
                  <a:gd name="T32" fmla="*/ 481 w 481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1" h="74">
                    <a:moveTo>
                      <a:pt x="0" y="74"/>
                    </a:moveTo>
                    <a:cubicBezTo>
                      <a:pt x="23" y="67"/>
                      <a:pt x="39" y="54"/>
                      <a:pt x="61" y="47"/>
                    </a:cubicBezTo>
                    <a:cubicBezTo>
                      <a:pt x="117" y="67"/>
                      <a:pt x="79" y="71"/>
                      <a:pt x="156" y="61"/>
                    </a:cubicBezTo>
                    <a:cubicBezTo>
                      <a:pt x="202" y="30"/>
                      <a:pt x="181" y="39"/>
                      <a:pt x="217" y="27"/>
                    </a:cubicBezTo>
                    <a:cubicBezTo>
                      <a:pt x="240" y="33"/>
                      <a:pt x="262" y="39"/>
                      <a:pt x="284" y="47"/>
                    </a:cubicBezTo>
                    <a:cubicBezTo>
                      <a:pt x="358" y="32"/>
                      <a:pt x="289" y="54"/>
                      <a:pt x="332" y="20"/>
                    </a:cubicBezTo>
                    <a:cubicBezTo>
                      <a:pt x="344" y="11"/>
                      <a:pt x="360" y="8"/>
                      <a:pt x="372" y="0"/>
                    </a:cubicBezTo>
                    <a:cubicBezTo>
                      <a:pt x="394" y="7"/>
                      <a:pt x="411" y="19"/>
                      <a:pt x="433" y="27"/>
                    </a:cubicBezTo>
                    <a:cubicBezTo>
                      <a:pt x="444" y="25"/>
                      <a:pt x="457" y="26"/>
                      <a:pt x="467" y="20"/>
                    </a:cubicBezTo>
                    <a:cubicBezTo>
                      <a:pt x="474" y="16"/>
                      <a:pt x="481" y="0"/>
                      <a:pt x="481" y="0"/>
                    </a:cubicBezTo>
                  </a:path>
                </a:pathLst>
              </a:custGeom>
              <a:noFill/>
              <a:ln w="28575">
                <a:solidFill>
                  <a:srgbClr val="FF33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01385" name="Line 19"/>
              <p:cNvSpPr>
                <a:spLocks noChangeShapeType="1"/>
              </p:cNvSpPr>
              <p:nvPr/>
            </p:nvSpPr>
            <p:spPr bwMode="auto">
              <a:xfrm flipV="1">
                <a:off x="2871788" y="3929063"/>
                <a:ext cx="268287" cy="65881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01386" name="Line 20"/>
              <p:cNvSpPr>
                <a:spLocks noChangeShapeType="1"/>
              </p:cNvSpPr>
              <p:nvPr/>
            </p:nvSpPr>
            <p:spPr bwMode="auto">
              <a:xfrm>
                <a:off x="2874963" y="4545013"/>
                <a:ext cx="339725" cy="76041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01387" name="Text Box 21"/>
              <p:cNvSpPr txBox="1">
                <a:spLocks noChangeArrowheads="1"/>
              </p:cNvSpPr>
              <p:nvPr/>
            </p:nvSpPr>
            <p:spPr bwMode="auto">
              <a:xfrm>
                <a:off x="2336800" y="4443413"/>
                <a:ext cx="379413" cy="51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00FF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altLang="ja-JP" sz="2800" b="1" dirty="0">
                    <a:solidFill>
                      <a:srgbClr val="FF33CC"/>
                    </a:solidFill>
                    <a:latin typeface="Symbol" charset="0"/>
                  </a:rPr>
                  <a:t>p</a:t>
                </a:r>
              </a:p>
            </p:txBody>
          </p:sp>
          <p:grpSp>
            <p:nvGrpSpPr>
              <p:cNvPr id="101388" name="Group 22"/>
              <p:cNvGrpSpPr>
                <a:grpSpLocks/>
              </p:cNvGrpSpPr>
              <p:nvPr/>
            </p:nvGrpSpPr>
            <p:grpSpPr bwMode="auto">
              <a:xfrm>
                <a:off x="2898768" y="4238625"/>
                <a:ext cx="794782" cy="579438"/>
                <a:chOff x="3958" y="2467"/>
                <a:chExt cx="522" cy="418"/>
              </a:xfrm>
            </p:grpSpPr>
            <p:sp>
              <p:nvSpPr>
                <p:cNvPr id="10139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958" y="2467"/>
                  <a:ext cx="387" cy="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altLang="ja-JP" sz="2800" b="1">
                      <a:solidFill>
                        <a:srgbClr val="0000CC"/>
                      </a:solidFill>
                      <a:latin typeface="Symbol" charset="0"/>
                      <a:ea typeface="ＭＳ ゴシック" charset="0"/>
                      <a:cs typeface="ＭＳ ゴシック" charset="0"/>
                    </a:rPr>
                    <a:t>s </a:t>
                  </a:r>
                  <a:r>
                    <a:rPr lang="en-US" altLang="ja-JP" sz="4800" b="1" baseline="12000">
                      <a:solidFill>
                        <a:srgbClr val="0000CC"/>
                      </a:solidFill>
                      <a:latin typeface="Symbol" charset="0"/>
                      <a:ea typeface="ＭＳ ゴシック" charset="0"/>
                      <a:cs typeface="ＭＳ ゴシック" charset="0"/>
                    </a:rPr>
                    <a:t>.</a:t>
                  </a:r>
                </a:p>
              </p:txBody>
            </p:sp>
            <p:sp>
              <p:nvSpPr>
                <p:cNvPr id="101400" name="AutoShape 24"/>
                <p:cNvSpPr>
                  <a:spLocks noChangeArrowheads="1"/>
                </p:cNvSpPr>
                <p:nvPr/>
              </p:nvSpPr>
              <p:spPr bwMode="auto">
                <a:xfrm rot="5400000">
                  <a:off x="4325" y="2687"/>
                  <a:ext cx="172" cy="138"/>
                </a:xfrm>
                <a:prstGeom prst="rtTriangle">
                  <a:avLst/>
                </a:prstGeom>
                <a:noFill/>
                <a:ln w="19050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1389" name="Group 25"/>
              <p:cNvGrpSpPr>
                <a:grpSpLocks/>
              </p:cNvGrpSpPr>
              <p:nvPr/>
            </p:nvGrpSpPr>
            <p:grpSpPr bwMode="auto">
              <a:xfrm>
                <a:off x="1219268" y="4332287"/>
                <a:ext cx="794782" cy="585374"/>
                <a:chOff x="3957" y="2467"/>
                <a:chExt cx="522" cy="389"/>
              </a:xfrm>
            </p:grpSpPr>
            <p:sp>
              <p:nvSpPr>
                <p:cNvPr id="10139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957" y="2467"/>
                  <a:ext cx="390" cy="3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rgbClr val="0000FF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altLang="ja-JP" sz="2800" b="1">
                      <a:solidFill>
                        <a:srgbClr val="0000CC"/>
                      </a:solidFill>
                      <a:latin typeface="Symbol" charset="0"/>
                      <a:ea typeface="ＭＳ ゴシック" charset="0"/>
                      <a:cs typeface="ＭＳ ゴシック" charset="0"/>
                    </a:rPr>
                    <a:t>s </a:t>
                  </a:r>
                  <a:r>
                    <a:rPr lang="en-US" altLang="ja-JP" sz="4800" b="1" baseline="12000">
                      <a:solidFill>
                        <a:srgbClr val="0000CC"/>
                      </a:solidFill>
                      <a:latin typeface="Symbol" charset="0"/>
                      <a:ea typeface="ＭＳ ゴシック" charset="0"/>
                      <a:cs typeface="ＭＳ ゴシック" charset="0"/>
                    </a:rPr>
                    <a:t>.</a:t>
                  </a:r>
                </a:p>
              </p:txBody>
            </p:sp>
            <p:sp>
              <p:nvSpPr>
                <p:cNvPr id="101398" name="AutoShape 27"/>
                <p:cNvSpPr>
                  <a:spLocks noChangeArrowheads="1"/>
                </p:cNvSpPr>
                <p:nvPr/>
              </p:nvSpPr>
              <p:spPr bwMode="auto">
                <a:xfrm rot="5400000">
                  <a:off x="4332" y="2643"/>
                  <a:ext cx="153" cy="141"/>
                </a:xfrm>
                <a:prstGeom prst="rtTriangle">
                  <a:avLst/>
                </a:prstGeom>
                <a:noFill/>
                <a:ln w="19050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ja-JP" altLang="en-US" b="1">
                    <a:latin typeface="Symbol" pitchFamily="2" charset="2"/>
                  </a:endParaRPr>
                </a:p>
              </p:txBody>
            </p:sp>
          </p:grpSp>
        </p:grp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58115DB-FC20-D945-BF0A-A5AF4B5098B4}"/>
                </a:ext>
              </a:extLst>
            </p:cNvPr>
            <p:cNvSpPr txBox="1"/>
            <p:nvPr/>
          </p:nvSpPr>
          <p:spPr>
            <a:xfrm>
              <a:off x="4913465" y="4090636"/>
              <a:ext cx="1242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tx1"/>
                  </a:solidFill>
                </a:rPr>
                <a:t>nucleon</a:t>
              </a:r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0C2012B-A3C4-E64D-9966-BE21A62D7D6F}"/>
                </a:ext>
              </a:extLst>
            </p:cNvPr>
            <p:cNvSpPr txBox="1"/>
            <p:nvPr/>
          </p:nvSpPr>
          <p:spPr>
            <a:xfrm>
              <a:off x="2339640" y="4285552"/>
              <a:ext cx="1242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tx1"/>
                  </a:solidFill>
                </a:rPr>
                <a:t>nucleon</a:t>
              </a:r>
              <a:endParaRPr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EF4E42-B0FE-D544-BC5B-CC1E868ED5EA}"/>
              </a:ext>
            </a:extLst>
          </p:cNvPr>
          <p:cNvSpPr txBox="1"/>
          <p:nvPr/>
        </p:nvSpPr>
        <p:spPr>
          <a:xfrm>
            <a:off x="714357" y="5846994"/>
            <a:ext cx="11070659" cy="830997"/>
          </a:xfrm>
          <a:prstGeom prst="rect">
            <a:avLst/>
          </a:prstGeom>
          <a:solidFill>
            <a:srgbClr val="FAFF95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It is analogous to </a:t>
            </a:r>
            <a:r>
              <a:rPr lang="en-US" altLang="ja-JP" dirty="0">
                <a:solidFill>
                  <a:srgbClr val="FF0000"/>
                </a:solidFill>
              </a:rPr>
              <a:t>dipole-dipole interactions in the electro-magnetic forces</a:t>
            </a:r>
            <a:r>
              <a:rPr lang="en-US" altLang="ja-JP" dirty="0"/>
              <a:t>, </a:t>
            </a:r>
          </a:p>
          <a:p>
            <a:r>
              <a:rPr lang="en-US" altLang="ja-JP" dirty="0"/>
              <a:t>but the nuclear tensor force is strong.</a:t>
            </a:r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192EB61-FEA9-A226-95DF-60262929C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383" y="1282637"/>
            <a:ext cx="3561453" cy="12672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F601704-D2BC-E174-0186-FFE7E11EF21D}"/>
              </a:ext>
            </a:extLst>
          </p:cNvPr>
          <p:cNvSpPr txBox="1"/>
          <p:nvPr/>
        </p:nvSpPr>
        <p:spPr>
          <a:xfrm>
            <a:off x="8613082" y="476227"/>
            <a:ext cx="316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equivalent to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standard e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xpression: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2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5C9410-1D5C-04F8-B5C1-F5BA90ACA273}"/>
              </a:ext>
            </a:extLst>
          </p:cNvPr>
          <p:cNvSpPr txBox="1"/>
          <p:nvPr/>
        </p:nvSpPr>
        <p:spPr>
          <a:xfrm>
            <a:off x="914653" y="178073"/>
            <a:ext cx="6718506" cy="461665"/>
          </a:xfrm>
          <a:prstGeom prst="rect">
            <a:avLst/>
          </a:prstGeom>
          <a:solidFill>
            <a:srgbClr val="98FFB4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Monopole interactions depict robust features</a:t>
            </a:r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E5741F-C23B-0848-0972-8F7C21B5D6A1}"/>
              </a:ext>
            </a:extLst>
          </p:cNvPr>
          <p:cNvSpPr txBox="1"/>
          <p:nvPr/>
        </p:nvSpPr>
        <p:spPr>
          <a:xfrm>
            <a:off x="1114944" y="639738"/>
            <a:ext cx="2707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for</a:t>
            </a:r>
            <a:r>
              <a:rPr lang="en-US" altLang="ja-JP" dirty="0">
                <a:solidFill>
                  <a:srgbClr val="FF0000"/>
                </a:solidFill>
              </a:rPr>
              <a:t> Central force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2D0D8F-7CEA-3A25-4E98-9A3CCCAE6498}"/>
              </a:ext>
            </a:extLst>
          </p:cNvPr>
          <p:cNvSpPr txBox="1"/>
          <p:nvPr/>
        </p:nvSpPr>
        <p:spPr>
          <a:xfrm>
            <a:off x="1600916" y="1069609"/>
            <a:ext cx="9404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attraction between single-particle orbits of similar radial wave functions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        </a:t>
            </a:r>
            <a:r>
              <a:rPr lang="en-US" altLang="ja-JP" dirty="0">
                <a:solidFill>
                  <a:schemeClr val="tx1"/>
                </a:solidFill>
                <a:latin typeface="Palatino Linotype" panose="02040502050505030304" pitchFamily="18" charset="0"/>
              </a:rPr>
              <a:t>ex.:  f </a:t>
            </a:r>
            <a:r>
              <a:rPr lang="en-US" altLang="ja-JP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7/2</a:t>
            </a:r>
            <a:r>
              <a:rPr lang="en-US" altLang="ja-JP" dirty="0">
                <a:solidFill>
                  <a:schemeClr val="tx1"/>
                </a:solidFill>
                <a:latin typeface="Palatino Linotype" panose="02040502050505030304" pitchFamily="18" charset="0"/>
              </a:rPr>
              <a:t> – f </a:t>
            </a:r>
            <a:r>
              <a:rPr lang="en-US" altLang="ja-JP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5/2</a:t>
            </a:r>
            <a:r>
              <a:rPr lang="en-US" altLang="ja-JP" dirty="0">
                <a:solidFill>
                  <a:schemeClr val="tx1"/>
                </a:solidFill>
                <a:latin typeface="Palatino Linotype" panose="02040502050505030304" pitchFamily="18" charset="0"/>
              </a:rPr>
              <a:t>,   g </a:t>
            </a:r>
            <a:r>
              <a:rPr lang="en-US" altLang="ja-JP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9/2</a:t>
            </a:r>
            <a:r>
              <a:rPr lang="en-US" altLang="ja-JP" dirty="0">
                <a:solidFill>
                  <a:schemeClr val="tx1"/>
                </a:solidFill>
                <a:latin typeface="Palatino Linotype" panose="02040502050505030304" pitchFamily="18" charset="0"/>
              </a:rPr>
              <a:t> – h </a:t>
            </a:r>
            <a:r>
              <a:rPr lang="en-US" altLang="ja-JP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11/2</a:t>
            </a:r>
            <a:endParaRPr lang="ja-JP" altLang="en-US" sz="2000" i="1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F642E7-AB5A-A6EC-746B-3DA718E3E54B}"/>
              </a:ext>
            </a:extLst>
          </p:cNvPr>
          <p:cNvSpPr txBox="1"/>
          <p:nvPr/>
        </p:nvSpPr>
        <p:spPr>
          <a:xfrm>
            <a:off x="1086825" y="2174736"/>
            <a:ext cx="52783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for</a:t>
            </a:r>
            <a:r>
              <a:rPr lang="en-US" altLang="ja-JP" dirty="0">
                <a:solidFill>
                  <a:srgbClr val="FF0000"/>
                </a:solidFill>
              </a:rPr>
              <a:t> Tensor force 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  (</a:t>
            </a:r>
            <a:r>
              <a:rPr lang="en-US" altLang="ja-JP" dirty="0">
                <a:solidFill>
                  <a:schemeClr val="tx1"/>
                </a:solidFill>
              </a:rPr>
              <a:t>long-range part</a:t>
            </a:r>
            <a:r>
              <a:rPr lang="en-US" altLang="ja-JP" sz="2000" dirty="0">
                <a:solidFill>
                  <a:schemeClr val="tx1"/>
                </a:solidFill>
              </a:rPr>
              <a:t>, 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  or 1</a:t>
            </a:r>
            <a:r>
              <a:rPr lang="en-US" altLang="ja-JP" sz="2000" dirty="0">
                <a:solidFill>
                  <a:schemeClr val="tx1"/>
                </a:solidFill>
                <a:latin typeface="Symbol" pitchFamily="2" charset="2"/>
              </a:rPr>
              <a:t>p</a:t>
            </a:r>
            <a:r>
              <a:rPr lang="en-US" altLang="ja-JP" sz="2000" dirty="0">
                <a:solidFill>
                  <a:schemeClr val="tx1"/>
                </a:solidFill>
              </a:rPr>
              <a:t>, 2</a:t>
            </a:r>
            <a:r>
              <a:rPr lang="en-US" altLang="ja-JP" sz="2000" dirty="0">
                <a:solidFill>
                  <a:schemeClr val="tx1"/>
                </a:solidFill>
                <a:latin typeface="Symbol" pitchFamily="2" charset="2"/>
              </a:rPr>
              <a:t>p</a:t>
            </a:r>
            <a:r>
              <a:rPr lang="en-US" altLang="ja-JP" sz="2000" dirty="0">
                <a:solidFill>
                  <a:schemeClr val="tx1"/>
                </a:solidFill>
              </a:rPr>
              <a:t> exchange)</a:t>
            </a:r>
            <a:endParaRPr lang="ja-JP" altLang="en-US" sz="2000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0F6ABE-0A21-FEB5-9594-18E60C80A69C}"/>
              </a:ext>
            </a:extLst>
          </p:cNvPr>
          <p:cNvSpPr txBox="1"/>
          <p:nvPr/>
        </p:nvSpPr>
        <p:spPr>
          <a:xfrm>
            <a:off x="1023244" y="4789185"/>
            <a:ext cx="8680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for</a:t>
            </a:r>
            <a:r>
              <a:rPr lang="en-US" altLang="ja-JP" dirty="0">
                <a:solidFill>
                  <a:srgbClr val="FF0000"/>
                </a:solidFill>
              </a:rPr>
              <a:t> Three-nucleon force (</a:t>
            </a:r>
            <a:r>
              <a:rPr lang="en-US" altLang="ja-JP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altLang="ja-JP" dirty="0">
                <a:solidFill>
                  <a:srgbClr val="FF0000"/>
                </a:solidFill>
              </a:rPr>
              <a:t>-hole) </a:t>
            </a:r>
            <a:r>
              <a:rPr lang="en-US" altLang="ja-JP" dirty="0">
                <a:solidFill>
                  <a:schemeClr val="tx1"/>
                </a:solidFill>
              </a:rPr>
              <a:t>: overall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repulsive effect</a:t>
            </a:r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5873036-CE4E-28C4-315C-A40C39A8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21" y="2073962"/>
            <a:ext cx="4901005" cy="254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D7DBA5-ACF6-4B96-F30A-895BF9052EBA}"/>
              </a:ext>
            </a:extLst>
          </p:cNvPr>
          <p:cNvSpPr txBox="1"/>
          <p:nvPr/>
        </p:nvSpPr>
        <p:spPr>
          <a:xfrm>
            <a:off x="2285259" y="3382727"/>
            <a:ext cx="1738915" cy="1094402"/>
          </a:xfrm>
          <a:prstGeom prst="rect">
            <a:avLst/>
          </a:prstGeom>
          <a:solidFill>
            <a:srgbClr val="B9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en-US" altLang="ja-JP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  j</a:t>
            </a:r>
            <a:r>
              <a:rPr lang="en-US" altLang="ja-JP" b="1" i="1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&gt;</a:t>
            </a:r>
            <a:r>
              <a:rPr lang="en-US" altLang="ja-JP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Palatino Linotype" panose="02040502050505030304" pitchFamily="18" charset="0"/>
              </a:rPr>
              <a:t>= </a:t>
            </a:r>
            <a:r>
              <a:rPr lang="en-US" altLang="ja-JP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l</a:t>
            </a:r>
            <a:r>
              <a:rPr lang="en-US" altLang="ja-JP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+ ½ </a:t>
            </a:r>
          </a:p>
          <a:p>
            <a:pPr>
              <a:lnSpc>
                <a:spcPts val="4080"/>
              </a:lnSpc>
            </a:pPr>
            <a:r>
              <a:rPr lang="en-US" altLang="ja-JP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  j</a:t>
            </a:r>
            <a:r>
              <a:rPr lang="en-US" altLang="ja-JP" b="1" i="1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&lt;</a:t>
            </a:r>
            <a:r>
              <a:rPr lang="en-US" altLang="ja-JP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Palatino Linotype" panose="02040502050505030304" pitchFamily="18" charset="0"/>
              </a:rPr>
              <a:t>= </a:t>
            </a:r>
            <a:r>
              <a:rPr lang="en-US" altLang="ja-JP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l</a:t>
            </a:r>
            <a:r>
              <a:rPr lang="en-US" altLang="ja-JP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- ½</a:t>
            </a:r>
            <a:endParaRPr lang="ja-JP" altLang="en-US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76127C-75FE-199F-F23C-A15A76044896}"/>
              </a:ext>
            </a:extLst>
          </p:cNvPr>
          <p:cNvSpPr txBox="1"/>
          <p:nvPr/>
        </p:nvSpPr>
        <p:spPr>
          <a:xfrm>
            <a:off x="6644767" y="1432837"/>
            <a:ext cx="2978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cf</a:t>
            </a:r>
            <a:r>
              <a:rPr lang="en-US" altLang="ja-JP" sz="20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: </a:t>
            </a:r>
            <a:r>
              <a:rPr lang="en-US" altLang="ja-JP" sz="2000" i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Federman-Pittel</a:t>
            </a:r>
            <a:r>
              <a:rPr lang="en-US" altLang="ja-JP" sz="20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 (1977)</a:t>
            </a:r>
            <a:endParaRPr kumimoji="1" lang="ja-JP" alt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1CA7204-AC9D-D5F7-F9E3-0D1A3A49D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186" y="2268921"/>
            <a:ext cx="2848135" cy="1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22980"/>
      </p:ext>
    </p:extLst>
  </p:cSld>
  <p:clrMapOvr>
    <a:masterClrMapping/>
  </p:clrMapOvr>
  <p:transition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DE84089-7279-51B6-FC6E-93C0DF27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63" y="233466"/>
            <a:ext cx="7917253" cy="201176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35BD7D-3219-B7BA-AE03-AAE096F01935}"/>
              </a:ext>
            </a:extLst>
          </p:cNvPr>
          <p:cNvSpPr txBox="1"/>
          <p:nvPr/>
        </p:nvSpPr>
        <p:spPr>
          <a:xfrm>
            <a:off x="2448555" y="154598"/>
            <a:ext cx="5107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dirty="0">
                <a:solidFill>
                  <a:schemeClr val="tx1"/>
                </a:solidFill>
              </a:rPr>
              <a:t>Physics 2022, 4, 258–285. </a:t>
            </a:r>
          </a:p>
          <a:p>
            <a:r>
              <a:rPr lang="en" altLang="ja-JP" sz="2000" dirty="0">
                <a:solidFill>
                  <a:schemeClr val="tx1"/>
                </a:solidFill>
              </a:rPr>
              <a:t>https://</a:t>
            </a:r>
            <a:r>
              <a:rPr lang="en" altLang="ja-JP" sz="2000" dirty="0" err="1">
                <a:solidFill>
                  <a:schemeClr val="tx1"/>
                </a:solidFill>
              </a:rPr>
              <a:t>doi.org</a:t>
            </a:r>
            <a:r>
              <a:rPr lang="en" altLang="ja-JP" sz="2000" dirty="0">
                <a:solidFill>
                  <a:schemeClr val="tx1"/>
                </a:solidFill>
              </a:rPr>
              <a:t>/10.3390/physics4010018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907608F-09E1-E8A5-008E-A548E68C861B}"/>
              </a:ext>
            </a:extLst>
          </p:cNvPr>
          <p:cNvGrpSpPr/>
          <p:nvPr/>
        </p:nvGrpSpPr>
        <p:grpSpPr>
          <a:xfrm>
            <a:off x="1217238" y="3164664"/>
            <a:ext cx="5796872" cy="723030"/>
            <a:chOff x="1930671" y="2354239"/>
            <a:chExt cx="5796872" cy="723030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9D6967F-B938-70CD-E455-048D312456FB}"/>
                </a:ext>
              </a:extLst>
            </p:cNvPr>
            <p:cNvSpPr txBox="1"/>
            <p:nvPr/>
          </p:nvSpPr>
          <p:spPr>
            <a:xfrm>
              <a:off x="1930671" y="2354239"/>
              <a:ext cx="55915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Palatino" pitchFamily="2" charset="0"/>
                  <a:ea typeface="Palatino" pitchFamily="2" charset="0"/>
                </a:rPr>
                <a:t>Shell evolution due to the monopole interaction</a:t>
              </a:r>
              <a:endParaRPr lang="ja-JP" altLang="en-US" sz="2000">
                <a:latin typeface="Palatino" pitchFamily="2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9D3B4A8-21EF-C799-85D1-3D051B51E7B6}"/>
                </a:ext>
              </a:extLst>
            </p:cNvPr>
            <p:cNvSpPr txBox="1"/>
            <p:nvPr/>
          </p:nvSpPr>
          <p:spPr>
            <a:xfrm>
              <a:off x="2429874" y="2677159"/>
              <a:ext cx="52976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Palatino" pitchFamily="2" charset="0"/>
                  <a:ea typeface="Palatino" pitchFamily="2" charset="0"/>
                </a:rPr>
                <a:t>Type II shell evolution and shape coexistence</a:t>
              </a:r>
              <a:endParaRPr lang="ja-JP" altLang="en-US" sz="2000">
                <a:latin typeface="Palatino" pitchFamily="2" charset="0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35D346-0E6E-1BA3-D2B9-5957102E8B42}"/>
              </a:ext>
            </a:extLst>
          </p:cNvPr>
          <p:cNvSpPr txBox="1"/>
          <p:nvPr/>
        </p:nvSpPr>
        <p:spPr>
          <a:xfrm>
            <a:off x="1217238" y="5244181"/>
            <a:ext cx="8669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New neutron dripline mechanism due to the monopole-quadrupole interplay, exemplified for F, Ne, Na and Mg isotopes</a:t>
            </a:r>
            <a:endParaRPr lang="en-US" altLang="ja-JP" sz="2000" i="1" dirty="0">
              <a:latin typeface="Palatino" pitchFamily="2" charset="0"/>
              <a:ea typeface="Palatino" pitchFamily="2" charset="0"/>
            </a:endParaRPr>
          </a:p>
          <a:p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   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" pitchFamily="2" charset="0"/>
                <a:ea typeface="Palatino" pitchFamily="2" charset="0"/>
              </a:rPr>
              <a:t>besides</a:t>
            </a:r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" pitchFamily="2" charset="0"/>
                <a:ea typeface="Palatino" pitchFamily="2" charset="0"/>
              </a:rPr>
              <a:t>the traditional mechanism with single-particle nature</a:t>
            </a:r>
            <a:endParaRPr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Palatino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CC4C5CD-26A4-D2C4-F684-28F111D8B5E5}"/>
              </a:ext>
            </a:extLst>
          </p:cNvPr>
          <p:cNvSpPr txBox="1"/>
          <p:nvPr/>
        </p:nvSpPr>
        <p:spPr>
          <a:xfrm>
            <a:off x="1217238" y="4063883"/>
            <a:ext cx="1023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Triaxiality dominance in heavy nuclei as a consequence of the</a:t>
            </a:r>
          </a:p>
          <a:p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self-organization due to the monopole-quadrupole interplay   </a:t>
            </a:r>
            <a:r>
              <a:rPr lang="en-US" altLang="ja-JP" sz="2000" dirty="0">
                <a:latin typeface="Palatino" pitchFamily="2" charset="0"/>
                <a:ea typeface="Palatino" pitchFamily="2" charset="0"/>
                <a:sym typeface="Wingdings" pitchFamily="2" charset="2"/>
              </a:rPr>
              <a:t> </a:t>
            </a:r>
            <a:r>
              <a:rPr lang="en-US" altLang="ja-JP" sz="2000" i="1" dirty="0">
                <a:latin typeface="Palatino" pitchFamily="2" charset="0"/>
                <a:ea typeface="Palatino" pitchFamily="2" charset="0"/>
                <a:sym typeface="Wingdings" pitchFamily="2" charset="2"/>
              </a:rPr>
              <a:t>a bit more progress</a:t>
            </a:r>
            <a:endParaRPr lang="en-US" altLang="ja-JP" sz="2000" dirty="0">
              <a:latin typeface="Palatino" pitchFamily="2" charset="0"/>
              <a:ea typeface="Palatino" pitchFamily="2" charset="0"/>
            </a:endParaRPr>
          </a:p>
          <a:p>
            <a:r>
              <a:rPr lang="en-US" altLang="ja-JP" sz="2000" dirty="0">
                <a:latin typeface="Palatino" pitchFamily="2" charset="0"/>
                <a:ea typeface="Palatino" pitchFamily="2" charset="0"/>
              </a:rPr>
              <a:t>   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" pitchFamily="2" charset="0"/>
                <a:ea typeface="Palatino" pitchFamily="2" charset="0"/>
                <a:sym typeface="Wingdings" pitchFamily="2" charset="2"/>
              </a:rPr>
              <a:t> traditional prolate dominance picture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" pitchFamily="2" charset="0"/>
                <a:ea typeface="Palatino" pitchFamily="2" charset="0"/>
              </a:rPr>
              <a:t>  </a:t>
            </a:r>
            <a:endParaRPr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Palatino" pitchFamily="2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AC9A30-5432-7032-E634-87CDBF0BDF43}"/>
              </a:ext>
            </a:extLst>
          </p:cNvPr>
          <p:cNvSpPr txBox="1"/>
          <p:nvPr/>
        </p:nvSpPr>
        <p:spPr>
          <a:xfrm>
            <a:off x="2220687" y="2253749"/>
            <a:ext cx="10066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i="1" u="none" strike="noStrik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Special Issue "The </a:t>
            </a:r>
            <a:r>
              <a:rPr lang="en" altLang="ja-JP" sz="2000" i="1" u="none" strike="noStrike" dirty="0">
                <a:solidFill>
                  <a:srgbClr val="FF00E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 Shell Model 70 Years </a:t>
            </a:r>
            <a:r>
              <a:rPr lang="en" altLang="ja-JP" sz="2000" i="1" u="none" strike="noStrik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 Its Advent: Achievements and Prospects"</a:t>
            </a:r>
          </a:p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edited by A. Gargano, G. De Gregorio and S. M. </a:t>
            </a:r>
            <a:r>
              <a:rPr kumimoji="1" lang="en-US" altLang="ja-JP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Lenzi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BE5AF9B-DD6E-246E-EB96-6039C26BDF6B}"/>
              </a:ext>
            </a:extLst>
          </p:cNvPr>
          <p:cNvSpPr txBox="1"/>
          <p:nvPr/>
        </p:nvSpPr>
        <p:spPr>
          <a:xfrm>
            <a:off x="1285333" y="6424479"/>
            <a:ext cx="866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0"/>
                <a:ea typeface="Palatino" pitchFamily="2" charset="0"/>
              </a:rPr>
              <a:t>Alpha-clustering is not included</a:t>
            </a:r>
            <a:endParaRPr lang="ja-JP" altLang="en-US" sz="2000" i="1">
              <a:solidFill>
                <a:schemeClr val="tx1">
                  <a:lumMod val="75000"/>
                  <a:lumOff val="25000"/>
                </a:schemeClr>
              </a:solidFill>
              <a:latin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8647"/>
      </p:ext>
    </p:extLst>
  </p:cSld>
  <p:clrMapOvr>
    <a:masterClrMapping/>
  </p:clrMapOvr>
  <p:transition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D19FDD-2D53-50F3-DB44-DBF047692D80}"/>
              </a:ext>
            </a:extLst>
          </p:cNvPr>
          <p:cNvSpPr txBox="1"/>
          <p:nvPr/>
        </p:nvSpPr>
        <p:spPr>
          <a:xfrm>
            <a:off x="140678" y="140196"/>
            <a:ext cx="12051322" cy="707886"/>
          </a:xfrm>
          <a:prstGeom prst="rect">
            <a:avLst/>
          </a:prstGeom>
          <a:solidFill>
            <a:srgbClr val="D6FFEC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  18 </a:t>
            </a:r>
            <a:r>
              <a:rPr lang="en-US" altLang="ja-JP" sz="2000" dirty="0">
                <a:solidFill>
                  <a:schemeClr val="tx1"/>
                </a:solidFill>
              </a:rPr>
              <a:t>+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7524F4"/>
                </a:solidFill>
              </a:rPr>
              <a:t>12</a:t>
            </a:r>
            <a:r>
              <a:rPr lang="en-US" altLang="ja-JP" sz="2000" dirty="0">
                <a:solidFill>
                  <a:srgbClr val="FF0000"/>
                </a:solidFill>
              </a:rPr>
              <a:t> strongly deformed nuclei </a:t>
            </a:r>
            <a:r>
              <a:rPr lang="en-US" altLang="ja-JP" sz="2000" dirty="0">
                <a:solidFill>
                  <a:schemeClr val="tx1"/>
                </a:solidFill>
              </a:rPr>
              <a:t>with</a:t>
            </a:r>
            <a:r>
              <a:rPr lang="en-US" altLang="ja-JP" sz="2000" dirty="0">
                <a:solidFill>
                  <a:srgbClr val="FF0000"/>
                </a:solidFill>
              </a:rPr>
              <a:t> triaxiality </a:t>
            </a:r>
            <a:r>
              <a:rPr lang="en-US" altLang="ja-JP" sz="2000" dirty="0">
                <a:solidFill>
                  <a:schemeClr val="tx1"/>
                </a:solidFill>
              </a:rPr>
              <a:t>in the neighborhood of </a:t>
            </a:r>
            <a:r>
              <a:rPr lang="en-US" altLang="ja-JP" sz="2000" baseline="30000" dirty="0">
                <a:solidFill>
                  <a:schemeClr val="tx1"/>
                </a:solidFill>
              </a:rPr>
              <a:t>166</a:t>
            </a:r>
            <a:r>
              <a:rPr lang="en-US" altLang="ja-JP" sz="2000" dirty="0">
                <a:solidFill>
                  <a:schemeClr val="tx1"/>
                </a:solidFill>
              </a:rPr>
              <a:t>Er – </a:t>
            </a:r>
            <a:r>
              <a:rPr lang="en-US" altLang="ja-JP" sz="2000" dirty="0"/>
              <a:t>EXPERIMENTAL</a:t>
            </a:r>
            <a:r>
              <a:rPr lang="en-US" altLang="ja-JP" sz="2000" dirty="0">
                <a:solidFill>
                  <a:schemeClr val="tx1"/>
                </a:solidFill>
              </a:rPr>
              <a:t> - 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(triaxiality means (Ex(2</a:t>
            </a:r>
            <a:r>
              <a:rPr lang="en-US" altLang="ja-JP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&lt; Ex(0</a:t>
            </a:r>
            <a:r>
              <a:rPr lang="en-US" altLang="ja-JP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; 66 strongly deformed (Ex(4</a:t>
            </a:r>
            <a:r>
              <a:rPr lang="en-US" altLang="ja-JP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/ Ex(2</a:t>
            </a:r>
            <a:r>
              <a:rPr lang="en-US" altLang="ja-JP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&gt; 3.00) nuclei in total)</a:t>
            </a:r>
            <a:endParaRPr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E2F6FF-7B3F-9815-0B3F-D184B61EC78D}"/>
              </a:ext>
            </a:extLst>
          </p:cNvPr>
          <p:cNvSpPr txBox="1"/>
          <p:nvPr/>
        </p:nvSpPr>
        <p:spPr>
          <a:xfrm>
            <a:off x="8747515" y="1147166"/>
            <a:ext cx="3479341" cy="47089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Besides existing </a:t>
            </a:r>
            <a:r>
              <a:rPr kumimoji="1" lang="en-US" altLang="ja-JP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Coulex</a:t>
            </a:r>
            <a:r>
              <a:rPr kumimoji="1"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we 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their shapes by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 </a:t>
            </a:r>
          </a:p>
          <a:p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Heavy-Ion </a:t>
            </a:r>
            <a:r>
              <a:rPr kumimoji="1"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r>
              <a:rPr kumimoji="1"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  <a:r>
              <a:rPr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ja-JP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Giacalone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en-US" altLang="ja-JP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scissors mode </a:t>
            </a:r>
          </a:p>
          <a:p>
            <a:r>
              <a:rPr kumimoji="1"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(rolling mode) 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another </a:t>
            </a:r>
          </a:p>
          <a:p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</a:t>
            </a:r>
            <a:r>
              <a:rPr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studied in </a:t>
            </a:r>
          </a:p>
          <a:p>
            <a:r>
              <a:rPr lang="en-US" altLang="ja-JP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US" altLang="ja-JP" sz="2000" i="1" dirty="0" err="1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altLang="ja-JP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RCNP</a:t>
            </a:r>
            <a:r>
              <a:rPr kumimoji="1"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ja-JP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 nuclei (with </a:t>
            </a:r>
            <a:r>
              <a:rPr kumimoji="1" lang="en-US" altLang="ja-JP" sz="2000" b="1" i="1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kumimoji="1"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particle) are another possibility in</a:t>
            </a:r>
          </a:p>
          <a:p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J-Lab</a:t>
            </a:r>
            <a:r>
              <a:rPr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JPARC</a:t>
            </a:r>
            <a:r>
              <a:rPr kumimoji="1"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ひし形 23">
            <a:extLst>
              <a:ext uri="{FF2B5EF4-FFF2-40B4-BE49-F238E27FC236}">
                <a16:creationId xmlns:a16="http://schemas.microsoft.com/office/drawing/2014/main" id="{E5739B3B-F155-69EB-20A8-8CA93D836FDD}"/>
              </a:ext>
            </a:extLst>
          </p:cNvPr>
          <p:cNvSpPr>
            <a:spLocks noChangeAspect="1"/>
          </p:cNvSpPr>
          <p:nvPr/>
        </p:nvSpPr>
        <p:spPr>
          <a:xfrm>
            <a:off x="8850644" y="6515768"/>
            <a:ext cx="180000" cy="18000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禁止 26">
            <a:extLst>
              <a:ext uri="{FF2B5EF4-FFF2-40B4-BE49-F238E27FC236}">
                <a16:creationId xmlns:a16="http://schemas.microsoft.com/office/drawing/2014/main" id="{37ADFDC8-8B37-D23E-FA9E-E18DE80CB13C}"/>
              </a:ext>
            </a:extLst>
          </p:cNvPr>
          <p:cNvSpPr>
            <a:spLocks noChangeAspect="1"/>
          </p:cNvSpPr>
          <p:nvPr/>
        </p:nvSpPr>
        <p:spPr>
          <a:xfrm>
            <a:off x="8850644" y="6091597"/>
            <a:ext cx="180000" cy="180000"/>
          </a:xfrm>
          <a:prstGeom prst="noSmoking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516F031-0BCF-07AE-5AF7-C506B9191E52}"/>
              </a:ext>
            </a:extLst>
          </p:cNvPr>
          <p:cNvSpPr txBox="1"/>
          <p:nvPr/>
        </p:nvSpPr>
        <p:spPr>
          <a:xfrm>
            <a:off x="9101089" y="5981542"/>
            <a:ext cx="2885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sufficient shape data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C6C65D1-2F1C-A61A-AAB6-B76BFD6F3124}"/>
              </a:ext>
            </a:extLst>
          </p:cNvPr>
          <p:cNvSpPr txBox="1"/>
          <p:nvPr/>
        </p:nvSpPr>
        <p:spPr>
          <a:xfrm>
            <a:off x="9092745" y="6405713"/>
            <a:ext cx="2230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lower than 2</a:t>
            </a:r>
            <a:r>
              <a:rPr kumimoji="1" lang="en-US" altLang="ja-JP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kumimoji="1" lang="ja-JP" altLang="en-U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674C253-F094-D926-BE49-378192B25CB5}"/>
              </a:ext>
            </a:extLst>
          </p:cNvPr>
          <p:cNvGrpSpPr/>
          <p:nvPr/>
        </p:nvGrpSpPr>
        <p:grpSpPr>
          <a:xfrm>
            <a:off x="204993" y="1011804"/>
            <a:ext cx="8406841" cy="5706000"/>
            <a:chOff x="219600" y="1001347"/>
            <a:chExt cx="8406841" cy="5706000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23035E31-5183-6022-86DE-4F4E8AD05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600" y="1001347"/>
              <a:ext cx="8406841" cy="5706000"/>
            </a:xfrm>
            <a:prstGeom prst="rect">
              <a:avLst/>
            </a:prstGeom>
          </p:spPr>
        </p:pic>
        <p:sp>
          <p:nvSpPr>
            <p:cNvPr id="3" name="禁止 2">
              <a:extLst>
                <a:ext uri="{FF2B5EF4-FFF2-40B4-BE49-F238E27FC236}">
                  <a16:creationId xmlns:a16="http://schemas.microsoft.com/office/drawing/2014/main" id="{5112DDD6-AE53-32B3-F9F4-484ACA1213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56" y="2401091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禁止 5">
              <a:extLst>
                <a:ext uri="{FF2B5EF4-FFF2-40B4-BE49-F238E27FC236}">
                  <a16:creationId xmlns:a16="http://schemas.microsoft.com/office/drawing/2014/main" id="{1D4F5DC2-2548-C584-305D-16797FD9F5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1197" y="4650089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禁止 6">
              <a:extLst>
                <a:ext uri="{FF2B5EF4-FFF2-40B4-BE49-F238E27FC236}">
                  <a16:creationId xmlns:a16="http://schemas.microsoft.com/office/drawing/2014/main" id="{F53C487D-656D-BF29-2A3B-6140453E2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885" y="4647192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禁止 7">
              <a:extLst>
                <a:ext uri="{FF2B5EF4-FFF2-40B4-BE49-F238E27FC236}">
                  <a16:creationId xmlns:a16="http://schemas.microsoft.com/office/drawing/2014/main" id="{D1260426-4BFF-6EF0-9D88-5A115F041A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885" y="4366909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禁止 8">
              <a:extLst>
                <a:ext uri="{FF2B5EF4-FFF2-40B4-BE49-F238E27FC236}">
                  <a16:creationId xmlns:a16="http://schemas.microsoft.com/office/drawing/2014/main" id="{47A6A362-4DA8-D21A-273C-BEE53471E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46000" y="4366909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ひし形 9">
              <a:extLst>
                <a:ext uri="{FF2B5EF4-FFF2-40B4-BE49-F238E27FC236}">
                  <a16:creationId xmlns:a16="http://schemas.microsoft.com/office/drawing/2014/main" id="{AAAB9D68-F73A-0DB4-5BB3-FD1171702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1197" y="4366909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禁止 10">
              <a:extLst>
                <a:ext uri="{FF2B5EF4-FFF2-40B4-BE49-F238E27FC236}">
                  <a16:creationId xmlns:a16="http://schemas.microsoft.com/office/drawing/2014/main" id="{53152B44-CC2F-0927-2055-290EDB09A7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2000" y="4086000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禁止 11">
              <a:extLst>
                <a:ext uri="{FF2B5EF4-FFF2-40B4-BE49-F238E27FC236}">
                  <a16:creationId xmlns:a16="http://schemas.microsoft.com/office/drawing/2014/main" id="{96A7E741-4E60-8718-DCD6-83AF96437B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0000" y="4366909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禁止 12">
              <a:extLst>
                <a:ext uri="{FF2B5EF4-FFF2-40B4-BE49-F238E27FC236}">
                  <a16:creationId xmlns:a16="http://schemas.microsoft.com/office/drawing/2014/main" id="{C2C5B4BA-EA3D-E329-809B-C10576D742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46000" y="4086000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禁止 14">
              <a:extLst>
                <a:ext uri="{FF2B5EF4-FFF2-40B4-BE49-F238E27FC236}">
                  <a16:creationId xmlns:a16="http://schemas.microsoft.com/office/drawing/2014/main" id="{E9703164-6E27-0294-880E-71394565C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2000" y="4366909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禁止 15">
              <a:extLst>
                <a:ext uri="{FF2B5EF4-FFF2-40B4-BE49-F238E27FC236}">
                  <a16:creationId xmlns:a16="http://schemas.microsoft.com/office/drawing/2014/main" id="{E5C9330E-DD20-6428-DE38-3862BED466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0000" y="4092202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ひし形 18">
              <a:extLst>
                <a:ext uri="{FF2B5EF4-FFF2-40B4-BE49-F238E27FC236}">
                  <a16:creationId xmlns:a16="http://schemas.microsoft.com/office/drawing/2014/main" id="{353BB644-A4B4-F91D-6B0D-8215ECD055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4981" y="4092202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ひし形 19">
              <a:extLst>
                <a:ext uri="{FF2B5EF4-FFF2-40B4-BE49-F238E27FC236}">
                  <a16:creationId xmlns:a16="http://schemas.microsoft.com/office/drawing/2014/main" id="{AC9EF664-FF12-EF34-CC4E-86B722CEE3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1197" y="4092202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ひし形 20">
              <a:extLst>
                <a:ext uri="{FF2B5EF4-FFF2-40B4-BE49-F238E27FC236}">
                  <a16:creationId xmlns:a16="http://schemas.microsoft.com/office/drawing/2014/main" id="{3FD6A0EE-45E6-0B96-D810-7FE6836DA4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0000" y="3806957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ひし形 21">
              <a:extLst>
                <a:ext uri="{FF2B5EF4-FFF2-40B4-BE49-F238E27FC236}">
                  <a16:creationId xmlns:a16="http://schemas.microsoft.com/office/drawing/2014/main" id="{C664851A-A240-1A6E-365B-2A3EBBEA2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0000" y="4086000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ひし形 22">
              <a:extLst>
                <a:ext uri="{FF2B5EF4-FFF2-40B4-BE49-F238E27FC236}">
                  <a16:creationId xmlns:a16="http://schemas.microsoft.com/office/drawing/2014/main" id="{83F3F8EF-B4A4-324D-A952-A8A02182DB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1197" y="3806957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禁止 24">
              <a:extLst>
                <a:ext uri="{FF2B5EF4-FFF2-40B4-BE49-F238E27FC236}">
                  <a16:creationId xmlns:a16="http://schemas.microsoft.com/office/drawing/2014/main" id="{71A5577E-110D-F1D7-5DC5-E1E7F8C08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0000" y="3834805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禁止 25">
              <a:extLst>
                <a:ext uri="{FF2B5EF4-FFF2-40B4-BE49-F238E27FC236}">
                  <a16:creationId xmlns:a16="http://schemas.microsoft.com/office/drawing/2014/main" id="{43B8BCCB-69B4-305E-9B4B-9B4AEE906A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2084" y="3833848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禁止 29">
              <a:extLst>
                <a:ext uri="{FF2B5EF4-FFF2-40B4-BE49-F238E27FC236}">
                  <a16:creationId xmlns:a16="http://schemas.microsoft.com/office/drawing/2014/main" id="{781CF312-8DC7-D628-8C55-BEF448245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2084" y="3537657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禁止 30">
              <a:extLst>
                <a:ext uri="{FF2B5EF4-FFF2-40B4-BE49-F238E27FC236}">
                  <a16:creationId xmlns:a16="http://schemas.microsoft.com/office/drawing/2014/main" id="{9FFBAF14-9F27-C27A-B669-3EE688943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1473" y="2401091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禁止 31">
              <a:extLst>
                <a:ext uri="{FF2B5EF4-FFF2-40B4-BE49-F238E27FC236}">
                  <a16:creationId xmlns:a16="http://schemas.microsoft.com/office/drawing/2014/main" id="{E435DD47-B225-B7B6-D9F0-24E2E9AE8C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2683" y="2682000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禁止 32">
              <a:extLst>
                <a:ext uri="{FF2B5EF4-FFF2-40B4-BE49-F238E27FC236}">
                  <a16:creationId xmlns:a16="http://schemas.microsoft.com/office/drawing/2014/main" id="{2A10DDEB-3022-94A3-F6B8-2E3AC43EB0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52010" y="3254891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星 16 33">
              <a:extLst>
                <a:ext uri="{FF2B5EF4-FFF2-40B4-BE49-F238E27FC236}">
                  <a16:creationId xmlns:a16="http://schemas.microsoft.com/office/drawing/2014/main" id="{86F27A58-BC5A-AF0F-AE97-9F0F54C466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6010" y="3501657"/>
              <a:ext cx="252000" cy="252000"/>
            </a:xfrm>
            <a:prstGeom prst="star16">
              <a:avLst/>
            </a:prstGeom>
            <a:solidFill>
              <a:srgbClr val="FF00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ひし形 34">
              <a:extLst>
                <a:ext uri="{FF2B5EF4-FFF2-40B4-BE49-F238E27FC236}">
                  <a16:creationId xmlns:a16="http://schemas.microsoft.com/office/drawing/2014/main" id="{FA6861B6-33FC-AECE-1B65-F74B75156C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2084" y="3250910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ひし形 35">
              <a:extLst>
                <a:ext uri="{FF2B5EF4-FFF2-40B4-BE49-F238E27FC236}">
                  <a16:creationId xmlns:a16="http://schemas.microsoft.com/office/drawing/2014/main" id="{44F87C16-6D63-58F9-DF82-A7B406CC86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156" y="2971915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ひし形 36">
              <a:extLst>
                <a:ext uri="{FF2B5EF4-FFF2-40B4-BE49-F238E27FC236}">
                  <a16:creationId xmlns:a16="http://schemas.microsoft.com/office/drawing/2014/main" id="{AB2D146C-1736-4221-A9AD-C6EE6CBFB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4123" y="2973662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ひし形 37">
              <a:extLst>
                <a:ext uri="{FF2B5EF4-FFF2-40B4-BE49-F238E27FC236}">
                  <a16:creationId xmlns:a16="http://schemas.microsoft.com/office/drawing/2014/main" id="{9130560F-FE62-3222-7D95-759B09297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8010" y="2973662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ひし形 38">
              <a:extLst>
                <a:ext uri="{FF2B5EF4-FFF2-40B4-BE49-F238E27FC236}">
                  <a16:creationId xmlns:a16="http://schemas.microsoft.com/office/drawing/2014/main" id="{B3153C6A-D293-8CFC-4F5F-C79799F3D8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3936" y="2971915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ひし形 39">
              <a:extLst>
                <a:ext uri="{FF2B5EF4-FFF2-40B4-BE49-F238E27FC236}">
                  <a16:creationId xmlns:a16="http://schemas.microsoft.com/office/drawing/2014/main" id="{815B5FC4-2391-9C5A-0062-C500A54D98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1473" y="2682000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ひし形 40">
              <a:extLst>
                <a:ext uri="{FF2B5EF4-FFF2-40B4-BE49-F238E27FC236}">
                  <a16:creationId xmlns:a16="http://schemas.microsoft.com/office/drawing/2014/main" id="{A05A8C67-0C94-FFBF-00E3-8584E4DDEA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1912" y="2682000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ひし形 41">
              <a:extLst>
                <a:ext uri="{FF2B5EF4-FFF2-40B4-BE49-F238E27FC236}">
                  <a16:creationId xmlns:a16="http://schemas.microsoft.com/office/drawing/2014/main" id="{35AC593E-0E87-B37B-92E0-ECBC4DCF0A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4123" y="2685306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ひし形 42">
              <a:extLst>
                <a:ext uri="{FF2B5EF4-FFF2-40B4-BE49-F238E27FC236}">
                  <a16:creationId xmlns:a16="http://schemas.microsoft.com/office/drawing/2014/main" id="{4F4F671A-D9E2-FF4E-7595-FFA9D06A2B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5807" y="2664953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ひし形 49">
              <a:extLst>
                <a:ext uri="{FF2B5EF4-FFF2-40B4-BE49-F238E27FC236}">
                  <a16:creationId xmlns:a16="http://schemas.microsoft.com/office/drawing/2014/main" id="{B17D88E7-63E0-2D18-DE4B-1BDD71B407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45930" y="2390513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ひし形 50">
              <a:extLst>
                <a:ext uri="{FF2B5EF4-FFF2-40B4-BE49-F238E27FC236}">
                  <a16:creationId xmlns:a16="http://schemas.microsoft.com/office/drawing/2014/main" id="{F3836A87-D9B6-ED36-36C9-D803308EC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351" y="2390513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禁止 55">
              <a:extLst>
                <a:ext uri="{FF2B5EF4-FFF2-40B4-BE49-F238E27FC236}">
                  <a16:creationId xmlns:a16="http://schemas.microsoft.com/office/drawing/2014/main" id="{A92AE708-3DB6-11E9-2C4E-BA08AAA448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4446" y="2682000"/>
              <a:ext cx="180000" cy="180000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星 16 59">
              <a:extLst>
                <a:ext uri="{FF2B5EF4-FFF2-40B4-BE49-F238E27FC236}">
                  <a16:creationId xmlns:a16="http://schemas.microsoft.com/office/drawing/2014/main" id="{DFF71DEF-7AA1-B974-191F-18B9E9F50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7936" y="2354513"/>
              <a:ext cx="252000" cy="252000"/>
            </a:xfrm>
            <a:prstGeom prst="star16">
              <a:avLst/>
            </a:prstGeom>
            <a:solidFill>
              <a:srgbClr val="7524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星 16 60">
              <a:extLst>
                <a:ext uri="{FF2B5EF4-FFF2-40B4-BE49-F238E27FC236}">
                  <a16:creationId xmlns:a16="http://schemas.microsoft.com/office/drawing/2014/main" id="{A8AA3240-A229-B256-5A14-95EACF24B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8446" y="2077594"/>
              <a:ext cx="252000" cy="252000"/>
            </a:xfrm>
            <a:prstGeom prst="star16">
              <a:avLst/>
            </a:prstGeom>
            <a:solidFill>
              <a:srgbClr val="7524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ひし形 61">
              <a:extLst>
                <a:ext uri="{FF2B5EF4-FFF2-40B4-BE49-F238E27FC236}">
                  <a16:creationId xmlns:a16="http://schemas.microsoft.com/office/drawing/2014/main" id="{3C880A8D-0AB7-071C-003F-C60EE1FB9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5764" y="2124000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ひし形 62">
              <a:extLst>
                <a:ext uri="{FF2B5EF4-FFF2-40B4-BE49-F238E27FC236}">
                  <a16:creationId xmlns:a16="http://schemas.microsoft.com/office/drawing/2014/main" id="{0F7E3878-A91D-E58D-21A8-E64257228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8000" y="2124000"/>
              <a:ext cx="180000" cy="180000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星 16 13">
              <a:extLst>
                <a:ext uri="{FF2B5EF4-FFF2-40B4-BE49-F238E27FC236}">
                  <a16:creationId xmlns:a16="http://schemas.microsoft.com/office/drawing/2014/main" id="{AC5BEA1A-B16D-A200-70CD-16EB99134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2251" y="2633146"/>
              <a:ext cx="252000" cy="252000"/>
            </a:xfrm>
            <a:prstGeom prst="star16">
              <a:avLst/>
            </a:prstGeom>
            <a:solidFill>
              <a:srgbClr val="7524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星 16 16">
              <a:extLst>
                <a:ext uri="{FF2B5EF4-FFF2-40B4-BE49-F238E27FC236}">
                  <a16:creationId xmlns:a16="http://schemas.microsoft.com/office/drawing/2014/main" id="{1C2924C9-D5EF-D0A7-D828-8AB8454FEF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9452" y="2354513"/>
              <a:ext cx="252000" cy="252000"/>
            </a:xfrm>
            <a:prstGeom prst="star16">
              <a:avLst/>
            </a:prstGeom>
            <a:solidFill>
              <a:srgbClr val="7524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EEBC6519-8312-4B35-A649-3821E733235C}"/>
                </a:ext>
              </a:extLst>
            </p:cNvPr>
            <p:cNvCxnSpPr>
              <a:cxnSpLocks/>
            </p:cNvCxnSpPr>
            <p:nvPr/>
          </p:nvCxnSpPr>
          <p:spPr>
            <a:xfrm>
              <a:off x="5491447" y="3561165"/>
              <a:ext cx="528720" cy="1793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2A810DC3-E2B1-3169-6BFE-A0B1EEBE8DBF}"/>
                </a:ext>
              </a:extLst>
            </p:cNvPr>
            <p:cNvCxnSpPr>
              <a:cxnSpLocks/>
            </p:cNvCxnSpPr>
            <p:nvPr/>
          </p:nvCxnSpPr>
          <p:spPr>
            <a:xfrm rot="-60000">
              <a:off x="6911993" y="2286000"/>
              <a:ext cx="491911" cy="5053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円/楕円 52">
            <a:extLst>
              <a:ext uri="{FF2B5EF4-FFF2-40B4-BE49-F238E27FC236}">
                <a16:creationId xmlns:a16="http://schemas.microsoft.com/office/drawing/2014/main" id="{7F6B9EE6-E404-BCE7-DC9C-B4878859496F}"/>
              </a:ext>
            </a:extLst>
          </p:cNvPr>
          <p:cNvSpPr>
            <a:spLocks noChangeAspect="1"/>
          </p:cNvSpPr>
          <p:nvPr/>
        </p:nvSpPr>
        <p:spPr>
          <a:xfrm>
            <a:off x="4169374" y="2982372"/>
            <a:ext cx="162000" cy="162000"/>
          </a:xfrm>
          <a:prstGeom prst="ellipse">
            <a:avLst/>
          </a:prstGeom>
          <a:solidFill>
            <a:srgbClr val="FFAD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>
            <a:extLst>
              <a:ext uri="{FF2B5EF4-FFF2-40B4-BE49-F238E27FC236}">
                <a16:creationId xmlns:a16="http://schemas.microsoft.com/office/drawing/2014/main" id="{1CA0259F-5438-BB19-B55A-8D757B0E899E}"/>
              </a:ext>
            </a:extLst>
          </p:cNvPr>
          <p:cNvSpPr>
            <a:spLocks noChangeAspect="1"/>
          </p:cNvSpPr>
          <p:nvPr/>
        </p:nvSpPr>
        <p:spPr>
          <a:xfrm>
            <a:off x="4745866" y="2960548"/>
            <a:ext cx="162000" cy="162000"/>
          </a:xfrm>
          <a:prstGeom prst="ellipse">
            <a:avLst/>
          </a:prstGeom>
          <a:solidFill>
            <a:srgbClr val="FFAD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>
            <a:extLst>
              <a:ext uri="{FF2B5EF4-FFF2-40B4-BE49-F238E27FC236}">
                <a16:creationId xmlns:a16="http://schemas.microsoft.com/office/drawing/2014/main" id="{87ADE083-F075-1F89-29FB-AEE4132E72F4}"/>
              </a:ext>
            </a:extLst>
          </p:cNvPr>
          <p:cNvSpPr>
            <a:spLocks noChangeAspect="1"/>
          </p:cNvSpPr>
          <p:nvPr/>
        </p:nvSpPr>
        <p:spPr>
          <a:xfrm>
            <a:off x="4754866" y="3841200"/>
            <a:ext cx="162000" cy="162000"/>
          </a:xfrm>
          <a:prstGeom prst="ellipse">
            <a:avLst/>
          </a:prstGeom>
          <a:solidFill>
            <a:srgbClr val="FFAD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>
            <a:extLst>
              <a:ext uri="{FF2B5EF4-FFF2-40B4-BE49-F238E27FC236}">
                <a16:creationId xmlns:a16="http://schemas.microsoft.com/office/drawing/2014/main" id="{A9B99713-F6C0-E63A-EBB0-FA19BDD7D8E9}"/>
              </a:ext>
            </a:extLst>
          </p:cNvPr>
          <p:cNvSpPr>
            <a:spLocks noChangeAspect="1"/>
          </p:cNvSpPr>
          <p:nvPr/>
        </p:nvSpPr>
        <p:spPr>
          <a:xfrm>
            <a:off x="4468002" y="2710457"/>
            <a:ext cx="162000" cy="162000"/>
          </a:xfrm>
          <a:prstGeom prst="ellipse">
            <a:avLst/>
          </a:prstGeom>
          <a:solidFill>
            <a:srgbClr val="FFAD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>
            <a:extLst>
              <a:ext uri="{FF2B5EF4-FFF2-40B4-BE49-F238E27FC236}">
                <a16:creationId xmlns:a16="http://schemas.microsoft.com/office/drawing/2014/main" id="{8844B918-E01A-DB64-0A71-A8F83E692FA7}"/>
              </a:ext>
            </a:extLst>
          </p:cNvPr>
          <p:cNvSpPr>
            <a:spLocks noChangeAspect="1"/>
          </p:cNvSpPr>
          <p:nvPr/>
        </p:nvSpPr>
        <p:spPr>
          <a:xfrm>
            <a:off x="3884590" y="3560707"/>
            <a:ext cx="162000" cy="162000"/>
          </a:xfrm>
          <a:prstGeom prst="ellipse">
            <a:avLst/>
          </a:prstGeom>
          <a:solidFill>
            <a:srgbClr val="FFAD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>
            <a:extLst>
              <a:ext uri="{FF2B5EF4-FFF2-40B4-BE49-F238E27FC236}">
                <a16:creationId xmlns:a16="http://schemas.microsoft.com/office/drawing/2014/main" id="{E97B94B9-2435-7050-4791-E87B61B5F57E}"/>
              </a:ext>
            </a:extLst>
          </p:cNvPr>
          <p:cNvSpPr>
            <a:spLocks noChangeAspect="1"/>
          </p:cNvSpPr>
          <p:nvPr/>
        </p:nvSpPr>
        <p:spPr>
          <a:xfrm>
            <a:off x="5048148" y="3257079"/>
            <a:ext cx="162000" cy="162000"/>
          </a:xfrm>
          <a:prstGeom prst="ellipse">
            <a:avLst/>
          </a:prstGeom>
          <a:solidFill>
            <a:srgbClr val="FFAD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25D7F5E3-4D30-8AF2-928F-3F776D8A5ED6}"/>
              </a:ext>
            </a:extLst>
          </p:cNvPr>
          <p:cNvSpPr/>
          <p:nvPr/>
        </p:nvSpPr>
        <p:spPr>
          <a:xfrm>
            <a:off x="5651200" y="5856147"/>
            <a:ext cx="2939907" cy="325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63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6BAFFC4-6D8A-07FB-C3D1-D23B300E9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07" y="734191"/>
            <a:ext cx="7852989" cy="59316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29DE33-6540-DF7B-A3E4-49FC64BB09AA}"/>
              </a:ext>
            </a:extLst>
          </p:cNvPr>
          <p:cNvSpPr txBox="1"/>
          <p:nvPr/>
        </p:nvSpPr>
        <p:spPr>
          <a:xfrm>
            <a:off x="2755181" y="65466"/>
            <a:ext cx="537858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Variations as Z and/or N changes (examples) </a:t>
            </a:r>
            <a:endParaRPr kumimoji="1" lang="ja-JP" altLang="en-US" sz="2000"/>
          </a:p>
        </p:txBody>
      </p:sp>
      <p:sp>
        <p:nvSpPr>
          <p:cNvPr id="8" name="上下矢印 7">
            <a:extLst>
              <a:ext uri="{FF2B5EF4-FFF2-40B4-BE49-F238E27FC236}">
                <a16:creationId xmlns:a16="http://schemas.microsoft.com/office/drawing/2014/main" id="{F45A425A-2100-A66B-FF6F-87EA90B3E90E}"/>
              </a:ext>
            </a:extLst>
          </p:cNvPr>
          <p:cNvSpPr/>
          <p:nvPr/>
        </p:nvSpPr>
        <p:spPr>
          <a:xfrm>
            <a:off x="2148031" y="3339832"/>
            <a:ext cx="241160" cy="1005131"/>
          </a:xfrm>
          <a:prstGeom prst="upDown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9DB942-809F-5AD4-F4FE-ECFC3677F003}"/>
              </a:ext>
            </a:extLst>
          </p:cNvPr>
          <p:cNvSpPr txBox="1"/>
          <p:nvPr/>
        </p:nvSpPr>
        <p:spPr>
          <a:xfrm>
            <a:off x="2268611" y="3629255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no major change</a:t>
            </a:r>
            <a:endParaRPr kumimoji="1" lang="ja-JP" altLang="en-US" sz="2000">
              <a:solidFill>
                <a:srgbClr val="FF00FF"/>
              </a:solidFill>
            </a:endParaRPr>
          </a:p>
        </p:txBody>
      </p:sp>
      <p:sp>
        <p:nvSpPr>
          <p:cNvPr id="10" name="上矢印 9">
            <a:extLst>
              <a:ext uri="{FF2B5EF4-FFF2-40B4-BE49-F238E27FC236}">
                <a16:creationId xmlns:a16="http://schemas.microsoft.com/office/drawing/2014/main" id="{3E382BCF-A83D-7581-7BBD-C5C0CC8D470E}"/>
              </a:ext>
            </a:extLst>
          </p:cNvPr>
          <p:cNvSpPr/>
          <p:nvPr/>
        </p:nvSpPr>
        <p:spPr>
          <a:xfrm>
            <a:off x="6792747" y="1557936"/>
            <a:ext cx="231111" cy="241159"/>
          </a:xfrm>
          <a:prstGeom prst="up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CEFBD84-DA1D-9A95-14DB-D1D6A942A7E4}"/>
              </a:ext>
            </a:extLst>
          </p:cNvPr>
          <p:cNvCxnSpPr>
            <a:cxnSpLocks/>
          </p:cNvCxnSpPr>
          <p:nvPr/>
        </p:nvCxnSpPr>
        <p:spPr>
          <a:xfrm>
            <a:off x="1980349" y="1792973"/>
            <a:ext cx="5852402" cy="0"/>
          </a:xfrm>
          <a:prstGeom prst="line">
            <a:avLst/>
          </a:prstGeom>
          <a:ln w="28575">
            <a:solidFill>
              <a:srgbClr val="FF00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72AED30-B4DC-C885-1D2E-7C2A6D2F76C5}"/>
              </a:ext>
            </a:extLst>
          </p:cNvPr>
          <p:cNvSpPr txBox="1"/>
          <p:nvPr/>
        </p:nvSpPr>
        <p:spPr>
          <a:xfrm>
            <a:off x="9723428" y="3306088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~ prolate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704D6AE-099F-A22B-63A6-189540AE3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82" y="1024444"/>
            <a:ext cx="3231945" cy="224494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A9C6A0-89EA-93C1-562D-1BBC4979E64B}"/>
              </a:ext>
            </a:extLst>
          </p:cNvPr>
          <p:cNvSpPr txBox="1"/>
          <p:nvPr/>
        </p:nvSpPr>
        <p:spPr>
          <a:xfrm>
            <a:off x="9041822" y="562779"/>
            <a:ext cx="27879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tx1"/>
                </a:solidFill>
              </a:rPr>
              <a:t>170</a:t>
            </a:r>
            <a:r>
              <a:rPr kumimoji="1" lang="en-US" altLang="ja-JP" dirty="0">
                <a:solidFill>
                  <a:schemeClr val="tx1"/>
                </a:solidFill>
              </a:rPr>
              <a:t>Er (not triaxial)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351D3F-498D-2D8B-50B8-376A14F862FA}"/>
              </a:ext>
            </a:extLst>
          </p:cNvPr>
          <p:cNvSpPr txBox="1"/>
          <p:nvPr/>
        </p:nvSpPr>
        <p:spPr>
          <a:xfrm>
            <a:off x="109416" y="562779"/>
            <a:ext cx="8675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166</a:t>
            </a:r>
            <a:r>
              <a:rPr kumimoji="1" lang="en-US" altLang="ja-JP" dirty="0"/>
              <a:t>Er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9EC4BC-48A4-66A7-F724-4AB63E6A08FF}"/>
              </a:ext>
            </a:extLst>
          </p:cNvPr>
          <p:cNvSpPr txBox="1"/>
          <p:nvPr/>
        </p:nvSpPr>
        <p:spPr>
          <a:xfrm>
            <a:off x="4438506" y="584111"/>
            <a:ext cx="8675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162</a:t>
            </a:r>
            <a:r>
              <a:rPr kumimoji="1" lang="en-US" altLang="ja-JP" dirty="0"/>
              <a:t>Er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0055C68-EC8A-6B6B-B039-40445A62A89A}"/>
              </a:ext>
            </a:extLst>
          </p:cNvPr>
          <p:cNvSpPr txBox="1"/>
          <p:nvPr/>
        </p:nvSpPr>
        <p:spPr>
          <a:xfrm>
            <a:off x="109416" y="3536921"/>
            <a:ext cx="9108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164</a:t>
            </a:r>
            <a:r>
              <a:rPr kumimoji="1" lang="en-US" altLang="ja-JP" dirty="0"/>
              <a:t>Dy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E113B65-3167-24AE-7035-712599397F07}"/>
              </a:ext>
            </a:extLst>
          </p:cNvPr>
          <p:cNvSpPr txBox="1"/>
          <p:nvPr/>
        </p:nvSpPr>
        <p:spPr>
          <a:xfrm>
            <a:off x="5109309" y="1255087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higher</a:t>
            </a:r>
            <a:endParaRPr kumimoji="1" lang="ja-JP" altLang="en-US" sz="2000">
              <a:solidFill>
                <a:srgbClr val="FF00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E4C58E-2639-B39E-7A7A-57752E03CD70}"/>
              </a:ext>
            </a:extLst>
          </p:cNvPr>
          <p:cNvSpPr txBox="1"/>
          <p:nvPr/>
        </p:nvSpPr>
        <p:spPr>
          <a:xfrm>
            <a:off x="10557954" y="1792973"/>
            <a:ext cx="1757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lowest </a:t>
            </a:r>
            <a:r>
              <a:rPr lang="en-US" altLang="ja-JP" sz="2000" dirty="0" err="1">
                <a:solidFill>
                  <a:schemeClr val="tx1"/>
                </a:solidFill>
              </a:rPr>
              <a:t>y</a:t>
            </a:r>
            <a:r>
              <a:rPr kumimoji="1" lang="en-US" altLang="ja-JP" sz="2000" dirty="0" err="1">
                <a:solidFill>
                  <a:schemeClr val="tx1"/>
                </a:solidFill>
              </a:rPr>
              <a:t>rare</a:t>
            </a:r>
            <a:r>
              <a:rPr kumimoji="1" lang="en-US" altLang="ja-JP" sz="2000" dirty="0">
                <a:solidFill>
                  <a:schemeClr val="tx1"/>
                </a:solidFill>
              </a:rPr>
              <a:t> 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is 0</a:t>
            </a:r>
            <a:r>
              <a:rPr lang="en-US" altLang="ja-JP" sz="2000" baseline="30000" dirty="0">
                <a:solidFill>
                  <a:schemeClr val="tx1"/>
                </a:solidFill>
              </a:rPr>
              <a:t>+</a:t>
            </a:r>
            <a:r>
              <a:rPr lang="en-US" altLang="ja-JP" sz="2000" dirty="0">
                <a:solidFill>
                  <a:schemeClr val="tx1"/>
                </a:solidFill>
              </a:rPr>
              <a:t>, not 2</a:t>
            </a:r>
            <a:r>
              <a:rPr lang="en-US" altLang="ja-JP" sz="2000" baseline="30000" dirty="0">
                <a:solidFill>
                  <a:schemeClr val="tx1"/>
                </a:solidFill>
              </a:rPr>
              <a:t>+</a:t>
            </a:r>
            <a:endParaRPr kumimoji="1" lang="ja-JP" altLang="en-US" sz="2000" baseline="30000">
              <a:solidFill>
                <a:schemeClr val="tx1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5F531E0-EEA3-3193-28A9-75DFDBF9E118}"/>
              </a:ext>
            </a:extLst>
          </p:cNvPr>
          <p:cNvCxnSpPr>
            <a:cxnSpLocks/>
          </p:cNvCxnSpPr>
          <p:nvPr/>
        </p:nvCxnSpPr>
        <p:spPr>
          <a:xfrm flipH="1">
            <a:off x="8767200" y="584111"/>
            <a:ext cx="18743" cy="3414475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94319555-5BED-0816-4597-9C7BEC34C2F4}"/>
              </a:ext>
            </a:extLst>
          </p:cNvPr>
          <p:cNvSpPr/>
          <p:nvPr/>
        </p:nvSpPr>
        <p:spPr>
          <a:xfrm>
            <a:off x="11103429" y="1610882"/>
            <a:ext cx="478971" cy="1468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AD414ED-BD57-658C-5AF6-C1971D9D6A5B}"/>
              </a:ext>
            </a:extLst>
          </p:cNvPr>
          <p:cNvSpPr txBox="1"/>
          <p:nvPr/>
        </p:nvSpPr>
        <p:spPr>
          <a:xfrm>
            <a:off x="4387210" y="3536922"/>
            <a:ext cx="9188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158</a:t>
            </a:r>
            <a:r>
              <a:rPr kumimoji="1" lang="en-US" altLang="ja-JP" dirty="0"/>
              <a:t>Gd</a:t>
            </a:r>
            <a:endParaRPr kumimoji="1" lang="ja-JP" altLang="en-US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B78A0C9-6A50-EEE1-A20E-457AD803AC63}"/>
              </a:ext>
            </a:extLst>
          </p:cNvPr>
          <p:cNvCxnSpPr>
            <a:cxnSpLocks/>
          </p:cNvCxnSpPr>
          <p:nvPr/>
        </p:nvCxnSpPr>
        <p:spPr>
          <a:xfrm>
            <a:off x="5306051" y="5215135"/>
            <a:ext cx="2621311" cy="0"/>
          </a:xfrm>
          <a:prstGeom prst="line">
            <a:avLst/>
          </a:prstGeom>
          <a:ln w="28575">
            <a:solidFill>
              <a:srgbClr val="FF00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18A79DA-3E64-3C94-0A62-B0C17E6CC38A}"/>
              </a:ext>
            </a:extLst>
          </p:cNvPr>
          <p:cNvCxnSpPr>
            <a:cxnSpLocks/>
          </p:cNvCxnSpPr>
          <p:nvPr/>
        </p:nvCxnSpPr>
        <p:spPr>
          <a:xfrm flipH="1">
            <a:off x="5636339" y="4579938"/>
            <a:ext cx="2291023" cy="0"/>
          </a:xfrm>
          <a:prstGeom prst="line">
            <a:avLst/>
          </a:prstGeom>
          <a:ln w="28575">
            <a:solidFill>
              <a:srgbClr val="FF00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9D7BCD5-D3DB-C969-2159-E782BF6AEE9A}"/>
              </a:ext>
            </a:extLst>
          </p:cNvPr>
          <p:cNvCxnSpPr>
            <a:cxnSpLocks/>
          </p:cNvCxnSpPr>
          <p:nvPr/>
        </p:nvCxnSpPr>
        <p:spPr>
          <a:xfrm flipH="1">
            <a:off x="6008869" y="1557936"/>
            <a:ext cx="1808749" cy="10315"/>
          </a:xfrm>
          <a:prstGeom prst="line">
            <a:avLst/>
          </a:prstGeom>
          <a:ln w="28575">
            <a:solidFill>
              <a:srgbClr val="FF00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上矢印 24">
            <a:extLst>
              <a:ext uri="{FF2B5EF4-FFF2-40B4-BE49-F238E27FC236}">
                <a16:creationId xmlns:a16="http://schemas.microsoft.com/office/drawing/2014/main" id="{320A3219-BFFB-AB4A-C358-84837636A8CB}"/>
              </a:ext>
            </a:extLst>
          </p:cNvPr>
          <p:cNvSpPr/>
          <p:nvPr/>
        </p:nvSpPr>
        <p:spPr>
          <a:xfrm>
            <a:off x="6665584" y="4551150"/>
            <a:ext cx="254325" cy="645093"/>
          </a:xfrm>
          <a:prstGeom prst="up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027FFC9-8640-29F8-3ECD-CC9C2D9D17F7}"/>
              </a:ext>
            </a:extLst>
          </p:cNvPr>
          <p:cNvSpPr txBox="1"/>
          <p:nvPr/>
        </p:nvSpPr>
        <p:spPr>
          <a:xfrm>
            <a:off x="6257484" y="5252919"/>
            <a:ext cx="1340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 of </a:t>
            </a:r>
            <a:r>
              <a:rPr kumimoji="1" lang="en-US" altLang="ja-JP" sz="1600" baseline="30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kumimoji="1" lang="en-US" altLang="ja-JP" sz="1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kumimoji="1" lang="ja-JP" altLang="en-US" sz="160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B5FB5B0-996E-7116-B9FB-707604A68DC7}"/>
              </a:ext>
            </a:extLst>
          </p:cNvPr>
          <p:cNvSpPr txBox="1"/>
          <p:nvPr/>
        </p:nvSpPr>
        <p:spPr>
          <a:xfrm>
            <a:off x="6865863" y="4664561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higher</a:t>
            </a:r>
            <a:endParaRPr kumimoji="1" lang="ja-JP" altLang="en-US" sz="2000">
              <a:solidFill>
                <a:srgbClr val="FF00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E52223-EFAD-7671-F658-E982BFE48911}"/>
              </a:ext>
            </a:extLst>
          </p:cNvPr>
          <p:cNvSpPr txBox="1"/>
          <p:nvPr/>
        </p:nvSpPr>
        <p:spPr>
          <a:xfrm>
            <a:off x="6781850" y="364234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g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=5.9 deg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AE7D36-B916-0203-4DFC-38E2313191BB}"/>
              </a:ext>
            </a:extLst>
          </p:cNvPr>
          <p:cNvSpPr txBox="1"/>
          <p:nvPr/>
        </p:nvSpPr>
        <p:spPr>
          <a:xfrm>
            <a:off x="2635348" y="4121698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g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=7.4 deg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BBEA311-F7D6-890E-371E-64F05567F0E3}"/>
              </a:ext>
            </a:extLst>
          </p:cNvPr>
          <p:cNvSpPr txBox="1"/>
          <p:nvPr/>
        </p:nvSpPr>
        <p:spPr>
          <a:xfrm>
            <a:off x="8416392" y="4333601"/>
            <a:ext cx="3757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Coulex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</a:t>
            </a:r>
            <a:r>
              <a:rPr kumimoji="1" lang="en-US" altLang="ja-JP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showed consistent</a:t>
            </a:r>
          </a:p>
          <a:p>
            <a:r>
              <a:rPr kumimoji="1" lang="en-US" altLang="ja-JP" sz="2000" b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g </a:t>
            </a:r>
            <a:r>
              <a:rPr lang="en-US" altLang="ja-JP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endParaRPr kumimoji="1" lang="en-US" altLang="ja-JP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Cline et al. (1986)</a:t>
            </a:r>
          </a:p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ja-JP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Fahlander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(1990)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Werner et al. (2005),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which natural interpretation is the triaxiality in the ground states.</a:t>
            </a: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DC05949D-C648-3FCF-027A-978835EC6C36}"/>
              </a:ext>
            </a:extLst>
          </p:cNvPr>
          <p:cNvCxnSpPr>
            <a:cxnSpLocks/>
          </p:cNvCxnSpPr>
          <p:nvPr/>
        </p:nvCxnSpPr>
        <p:spPr>
          <a:xfrm flipH="1">
            <a:off x="8748009" y="4002948"/>
            <a:ext cx="3425918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52808A3-0E94-B01A-AD01-A67DD63B86E7}"/>
              </a:ext>
            </a:extLst>
          </p:cNvPr>
          <p:cNvSpPr txBox="1"/>
          <p:nvPr/>
        </p:nvSpPr>
        <p:spPr>
          <a:xfrm>
            <a:off x="2635348" y="674778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g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=8.4 deg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55159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EA3D955-4023-CB33-4298-ED873EE25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8" y="1278365"/>
            <a:ext cx="3220678" cy="4021920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506336D-FD6C-DBE5-B1D6-0DE7F368F7BA}"/>
              </a:ext>
            </a:extLst>
          </p:cNvPr>
          <p:cNvGrpSpPr/>
          <p:nvPr/>
        </p:nvGrpSpPr>
        <p:grpSpPr>
          <a:xfrm>
            <a:off x="33391" y="590296"/>
            <a:ext cx="5301243" cy="901844"/>
            <a:chOff x="-1487312" y="491985"/>
            <a:chExt cx="5301243" cy="901844"/>
          </a:xfrm>
        </p:grpSpPr>
        <p:sp>
          <p:nvSpPr>
            <p:cNvPr id="13" name="角丸四角形 12">
              <a:extLst>
                <a:ext uri="{FF2B5EF4-FFF2-40B4-BE49-F238E27FC236}">
                  <a16:creationId xmlns:a16="http://schemas.microsoft.com/office/drawing/2014/main" id="{750743CC-0C29-4F2E-F49E-1159AF387E36}"/>
                </a:ext>
              </a:extLst>
            </p:cNvPr>
            <p:cNvSpPr/>
            <p:nvPr/>
          </p:nvSpPr>
          <p:spPr>
            <a:xfrm>
              <a:off x="-1487312" y="491985"/>
              <a:ext cx="5227057" cy="901844"/>
            </a:xfrm>
            <a:prstGeom prst="roundRect">
              <a:avLst/>
            </a:prstGeom>
            <a:solidFill>
              <a:srgbClr val="FFEDB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7BE8D01-60AE-0B89-7A21-C650F0FD5E8A}"/>
                </a:ext>
              </a:extLst>
            </p:cNvPr>
            <p:cNvSpPr txBox="1"/>
            <p:nvPr/>
          </p:nvSpPr>
          <p:spPr>
            <a:xfrm>
              <a:off x="-1276296" y="518973"/>
              <a:ext cx="5090227" cy="874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80"/>
                </a:lnSpc>
              </a:pPr>
              <a:r>
                <a:rPr kumimoji="1" lang="en-US" altLang="ja-JP" sz="2000" dirty="0"/>
                <a:t>valence nucleons are </a:t>
              </a:r>
              <a:r>
                <a:rPr lang="en-US" altLang="ja-JP" sz="2000" dirty="0"/>
                <a:t>sparsely configured because of the shell structure </a:t>
              </a:r>
              <a:endParaRPr kumimoji="1" lang="ja-JP" altLang="en-US" sz="2000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86618C2-C5B2-3550-76DC-D615ACDD6754}"/>
              </a:ext>
            </a:extLst>
          </p:cNvPr>
          <p:cNvGrpSpPr/>
          <p:nvPr/>
        </p:nvGrpSpPr>
        <p:grpSpPr>
          <a:xfrm>
            <a:off x="596981" y="5172766"/>
            <a:ext cx="3709397" cy="1577199"/>
            <a:chOff x="104534" y="5280800"/>
            <a:chExt cx="3709397" cy="1577199"/>
          </a:xfrm>
        </p:grpSpPr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7F461AAF-495F-73A1-D5F4-454DFF814488}"/>
                </a:ext>
              </a:extLst>
            </p:cNvPr>
            <p:cNvSpPr/>
            <p:nvPr/>
          </p:nvSpPr>
          <p:spPr>
            <a:xfrm>
              <a:off x="104534" y="5280800"/>
              <a:ext cx="3676006" cy="1577199"/>
            </a:xfrm>
            <a:prstGeom prst="roundRect">
              <a:avLst/>
            </a:prstGeom>
            <a:solidFill>
              <a:srgbClr val="FFEDB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8FD8676-5F6A-0D69-E4BB-C02D9778B34C}"/>
                </a:ext>
              </a:extLst>
            </p:cNvPr>
            <p:cNvSpPr txBox="1"/>
            <p:nvPr/>
          </p:nvSpPr>
          <p:spPr>
            <a:xfrm>
              <a:off x="283281" y="5357592"/>
              <a:ext cx="29979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range of nuclear forces</a:t>
              </a:r>
              <a:endParaRPr kumimoji="1" lang="ja-JP" altLang="en-US" sz="200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531945C-FE05-C73D-01EF-68847DD90668}"/>
                </a:ext>
              </a:extLst>
            </p:cNvPr>
            <p:cNvSpPr txBox="1"/>
            <p:nvPr/>
          </p:nvSpPr>
          <p:spPr>
            <a:xfrm>
              <a:off x="1483038" y="5651874"/>
              <a:ext cx="4187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&lt;&lt;</a:t>
              </a:r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6288705-5811-A1F7-7438-AA07CE918A39}"/>
                </a:ext>
              </a:extLst>
            </p:cNvPr>
            <p:cNvSpPr txBox="1"/>
            <p:nvPr/>
          </p:nvSpPr>
          <p:spPr>
            <a:xfrm>
              <a:off x="137925" y="5941584"/>
              <a:ext cx="3676006" cy="897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80"/>
                </a:lnSpc>
              </a:pPr>
              <a:r>
                <a:rPr kumimoji="1" lang="en-US" altLang="ja-JP" sz="2000" dirty="0"/>
                <a:t>size of single-particle orbital</a:t>
              </a:r>
            </a:p>
            <a:p>
              <a:pPr>
                <a:lnSpc>
                  <a:spcPts val="3280"/>
                </a:lnSpc>
              </a:pPr>
              <a:r>
                <a:rPr lang="en-US" altLang="ja-JP" sz="2000" dirty="0"/>
                <a:t>    (the bigger the heavier)</a:t>
              </a:r>
              <a:endParaRPr kumimoji="1" lang="ja-JP" altLang="en-US" sz="2000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BEF3A8-82B4-EBF3-09B8-DAE179606914}"/>
              </a:ext>
            </a:extLst>
          </p:cNvPr>
          <p:cNvSpPr txBox="1"/>
          <p:nvPr/>
        </p:nvSpPr>
        <p:spPr>
          <a:xfrm>
            <a:off x="1692390" y="57308"/>
            <a:ext cx="880721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Why is the deformation </a:t>
            </a:r>
            <a:r>
              <a:rPr lang="en-US" altLang="ja-JP" dirty="0"/>
              <a:t>a “must”  in (most of) heavy nuclei ?</a:t>
            </a:r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787ED8D-2598-50CA-9863-097CAAE8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634" y="667841"/>
            <a:ext cx="6611702" cy="63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9099"/>
      </p:ext>
    </p:extLst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6EFAE5-6E93-8C92-D660-F88DD29D8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8" y="562708"/>
            <a:ext cx="11361624" cy="64115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981D98-3B15-D103-0275-427A3F31D07A}"/>
              </a:ext>
            </a:extLst>
          </p:cNvPr>
          <p:cNvSpPr txBox="1"/>
          <p:nvPr/>
        </p:nvSpPr>
        <p:spPr>
          <a:xfrm>
            <a:off x="1952499" y="80947"/>
            <a:ext cx="81259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Appearance of (ground-state) rotational bands in nuclei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071005"/>
      </p:ext>
    </p:extLst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9AC170D-9C78-134C-B51D-E9B37236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54" y="0"/>
            <a:ext cx="6600825" cy="6725840"/>
          </a:xfrm>
          <a:prstGeom prst="rect">
            <a:avLst/>
          </a:prstGeom>
          <a:solidFill>
            <a:srgbClr val="FFD8FB"/>
          </a:solidFill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FD67A4-801E-104D-AB4A-E6D84BD9A2D5}"/>
              </a:ext>
            </a:extLst>
          </p:cNvPr>
          <p:cNvSpPr txBox="1"/>
          <p:nvPr/>
        </p:nvSpPr>
        <p:spPr>
          <a:xfrm>
            <a:off x="537953" y="241323"/>
            <a:ext cx="3143354" cy="1200329"/>
          </a:xfrm>
          <a:prstGeom prst="rect">
            <a:avLst/>
          </a:prstGeom>
          <a:solidFill>
            <a:srgbClr val="A9FFF9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Aage</a:t>
            </a:r>
            <a:r>
              <a:rPr lang="en-US" altLang="ja-JP" dirty="0"/>
              <a:t> Bohr</a:t>
            </a:r>
          </a:p>
          <a:p>
            <a:r>
              <a:rPr lang="en-US" altLang="ja-JP" dirty="0"/>
              <a:t>Novel Prize Lecture</a:t>
            </a:r>
          </a:p>
          <a:p>
            <a:r>
              <a:rPr lang="en-US" altLang="ja-JP" dirty="0"/>
              <a:t>(1975)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5B1C65-09D3-9742-9CF3-84B3A509C2E9}"/>
              </a:ext>
            </a:extLst>
          </p:cNvPr>
          <p:cNvSpPr txBox="1"/>
          <p:nvPr/>
        </p:nvSpPr>
        <p:spPr>
          <a:xfrm>
            <a:off x="4304887" y="2721445"/>
            <a:ext cx="1778051" cy="400110"/>
          </a:xfrm>
          <a:prstGeom prst="rect">
            <a:avLst/>
          </a:prstGeom>
          <a:solidFill>
            <a:srgbClr val="FFD8FB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altLang="ja-JP" sz="2000" dirty="0">
                <a:solidFill>
                  <a:srgbClr val="FF0000"/>
                </a:solidFill>
              </a:rPr>
              <a:t> – vibration 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F598D479-DF12-E340-B47A-5DBF36CC4E91}"/>
              </a:ext>
            </a:extLst>
          </p:cNvPr>
          <p:cNvSpPr/>
          <p:nvPr/>
        </p:nvSpPr>
        <p:spPr>
          <a:xfrm>
            <a:off x="4478347" y="2159681"/>
            <a:ext cx="1574800" cy="39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C078CB7-DB7A-5347-8E90-2242A325EB44}"/>
              </a:ext>
            </a:extLst>
          </p:cNvPr>
          <p:cNvCxnSpPr>
            <a:cxnSpLocks/>
          </p:cNvCxnSpPr>
          <p:nvPr/>
        </p:nvCxnSpPr>
        <p:spPr>
          <a:xfrm flipH="1" flipV="1">
            <a:off x="5989963" y="2553381"/>
            <a:ext cx="598016" cy="17428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220B98-5775-D943-805D-667ADAE1A94B}"/>
              </a:ext>
            </a:extLst>
          </p:cNvPr>
          <p:cNvSpPr txBox="1"/>
          <p:nvPr/>
        </p:nvSpPr>
        <p:spPr>
          <a:xfrm>
            <a:off x="7473707" y="4333405"/>
            <a:ext cx="2839239" cy="1138773"/>
          </a:xfrm>
          <a:prstGeom prst="rect">
            <a:avLst/>
          </a:prstGeom>
          <a:solidFill>
            <a:srgbClr val="A9FFF9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Axially symmetric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prolate ellipsoid</a:t>
            </a:r>
          </a:p>
          <a:p>
            <a:r>
              <a:rPr lang="en-US" altLang="ja-JP" sz="2000" dirty="0"/>
              <a:t>(equilibrium)</a:t>
            </a:r>
            <a:endParaRPr lang="ja-JP" altLang="en-US" sz="200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0970B38-2D7C-2419-08F7-491332128CC8}"/>
              </a:ext>
            </a:extLst>
          </p:cNvPr>
          <p:cNvGrpSpPr/>
          <p:nvPr/>
        </p:nvGrpSpPr>
        <p:grpSpPr>
          <a:xfrm>
            <a:off x="2511618" y="2074053"/>
            <a:ext cx="1872729" cy="1162934"/>
            <a:chOff x="3279510" y="3803324"/>
            <a:chExt cx="2404776" cy="1682185"/>
          </a:xfrm>
        </p:grpSpPr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C380BB51-F925-596E-E74C-40043556072A}"/>
                </a:ext>
              </a:extLst>
            </p:cNvPr>
            <p:cNvSpPr/>
            <p:nvPr/>
          </p:nvSpPr>
          <p:spPr>
            <a:xfrm>
              <a:off x="3502086" y="4191145"/>
              <a:ext cx="1942242" cy="890376"/>
            </a:xfrm>
            <a:prstGeom prst="ellipse">
              <a:avLst/>
            </a:prstGeom>
            <a:solidFill>
              <a:srgbClr val="FFFF00"/>
            </a:solidFill>
            <a:effectLst>
              <a:innerShdw blurRad="111125" dist="381000" dir="7860000">
                <a:srgbClr val="000000">
                  <a:alpha val="18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DC90B3B-79DD-F82E-7240-41CD1097C3AF}"/>
                </a:ext>
              </a:extLst>
            </p:cNvPr>
            <p:cNvGrpSpPr/>
            <p:nvPr/>
          </p:nvGrpSpPr>
          <p:grpSpPr>
            <a:xfrm>
              <a:off x="3279510" y="3875701"/>
              <a:ext cx="2003491" cy="1609808"/>
              <a:chOff x="3113314" y="5635055"/>
              <a:chExt cx="2003491" cy="1609808"/>
            </a:xfrm>
          </p:grpSpPr>
          <p:sp>
            <p:nvSpPr>
              <p:cNvPr id="22" name="円弧 21">
                <a:extLst>
                  <a:ext uri="{FF2B5EF4-FFF2-40B4-BE49-F238E27FC236}">
                    <a16:creationId xmlns:a16="http://schemas.microsoft.com/office/drawing/2014/main" id="{CCCEB782-2FD5-2382-31F6-8EF772A1176A}"/>
                  </a:ext>
                </a:extLst>
              </p:cNvPr>
              <p:cNvSpPr/>
              <p:nvPr/>
            </p:nvSpPr>
            <p:spPr>
              <a:xfrm rot="19337593">
                <a:off x="3113314" y="5854553"/>
                <a:ext cx="2003491" cy="139031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3" name="円弧 22">
                <a:extLst>
                  <a:ext uri="{FF2B5EF4-FFF2-40B4-BE49-F238E27FC236}">
                    <a16:creationId xmlns:a16="http://schemas.microsoft.com/office/drawing/2014/main" id="{13A9BC34-86DE-54F2-BCF1-1A70E14866DF}"/>
                  </a:ext>
                </a:extLst>
              </p:cNvPr>
              <p:cNvSpPr/>
              <p:nvPr/>
            </p:nvSpPr>
            <p:spPr>
              <a:xfrm rot="19610257">
                <a:off x="3320842" y="5635055"/>
                <a:ext cx="1680531" cy="117217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F654CCB9-66F2-B9D0-C868-DF16C37DAFC8}"/>
                </a:ext>
              </a:extLst>
            </p:cNvPr>
            <p:cNvGrpSpPr/>
            <p:nvPr/>
          </p:nvGrpSpPr>
          <p:grpSpPr>
            <a:xfrm rot="10800000">
              <a:off x="3680795" y="3803324"/>
              <a:ext cx="2003491" cy="1609808"/>
              <a:chOff x="3113314" y="5635055"/>
              <a:chExt cx="2003491" cy="1609808"/>
            </a:xfrm>
          </p:grpSpPr>
          <p:sp>
            <p:nvSpPr>
              <p:cNvPr id="11" name="円弧 10">
                <a:extLst>
                  <a:ext uri="{FF2B5EF4-FFF2-40B4-BE49-F238E27FC236}">
                    <a16:creationId xmlns:a16="http://schemas.microsoft.com/office/drawing/2014/main" id="{239153C2-590B-43E5-7788-D86B6AAE23BB}"/>
                  </a:ext>
                </a:extLst>
              </p:cNvPr>
              <p:cNvSpPr/>
              <p:nvPr/>
            </p:nvSpPr>
            <p:spPr>
              <a:xfrm rot="19337593">
                <a:off x="3113314" y="5854553"/>
                <a:ext cx="2003491" cy="139031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1" name="円弧 20">
                <a:extLst>
                  <a:ext uri="{FF2B5EF4-FFF2-40B4-BE49-F238E27FC236}">
                    <a16:creationId xmlns:a16="http://schemas.microsoft.com/office/drawing/2014/main" id="{AF38A285-6D40-EF72-C1CC-95D98C7ADB4D}"/>
                  </a:ext>
                </a:extLst>
              </p:cNvPr>
              <p:cNvSpPr/>
              <p:nvPr/>
            </p:nvSpPr>
            <p:spPr>
              <a:xfrm rot="19610257">
                <a:off x="3320842" y="5635055"/>
                <a:ext cx="1680531" cy="117217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6990CDD-E7CB-D41E-F7DF-6EB6E4EDC292}"/>
              </a:ext>
            </a:extLst>
          </p:cNvPr>
          <p:cNvGrpSpPr/>
          <p:nvPr/>
        </p:nvGrpSpPr>
        <p:grpSpPr>
          <a:xfrm>
            <a:off x="7718329" y="3121556"/>
            <a:ext cx="1394934" cy="1154323"/>
            <a:chOff x="7216548" y="2115626"/>
            <a:chExt cx="1942242" cy="1483960"/>
          </a:xfrm>
        </p:grpSpPr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A8310975-29E2-0B61-8472-092322A805DF}"/>
                </a:ext>
              </a:extLst>
            </p:cNvPr>
            <p:cNvSpPr/>
            <p:nvPr/>
          </p:nvSpPr>
          <p:spPr>
            <a:xfrm>
              <a:off x="7216548" y="2709210"/>
              <a:ext cx="1942242" cy="890376"/>
            </a:xfrm>
            <a:prstGeom prst="ellipse">
              <a:avLst/>
            </a:prstGeom>
            <a:solidFill>
              <a:srgbClr val="FFFF00"/>
            </a:solidFill>
            <a:effectLst>
              <a:innerShdw blurRad="111125" dist="381000" dir="7860000">
                <a:srgbClr val="000000">
                  <a:alpha val="18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50511F2-B706-C509-F013-79C601E143BE}"/>
                </a:ext>
              </a:extLst>
            </p:cNvPr>
            <p:cNvGrpSpPr/>
            <p:nvPr/>
          </p:nvGrpSpPr>
          <p:grpSpPr>
            <a:xfrm>
              <a:off x="7672193" y="2115626"/>
              <a:ext cx="951298" cy="556486"/>
              <a:chOff x="1015073" y="3019896"/>
              <a:chExt cx="951298" cy="556486"/>
            </a:xfrm>
          </p:grpSpPr>
          <p:sp>
            <p:nvSpPr>
              <p:cNvPr id="16" name="上矢印 15">
                <a:extLst>
                  <a:ext uri="{FF2B5EF4-FFF2-40B4-BE49-F238E27FC236}">
                    <a16:creationId xmlns:a16="http://schemas.microsoft.com/office/drawing/2014/main" id="{6355423F-18CF-1757-200D-A1D06CD3F07E}"/>
                  </a:ext>
                </a:extLst>
              </p:cNvPr>
              <p:cNvSpPr/>
              <p:nvPr/>
            </p:nvSpPr>
            <p:spPr>
              <a:xfrm>
                <a:off x="1371811" y="3019896"/>
                <a:ext cx="317100" cy="556485"/>
              </a:xfrm>
              <a:prstGeom prst="up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8493F145-3781-D555-9B92-F9DBF8E12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073" y="3205391"/>
                <a:ext cx="951298" cy="259692"/>
              </a:xfrm>
              <a:prstGeom prst="ellipse">
                <a:avLst/>
              </a:prstGeom>
              <a:noFill/>
              <a:ln w="57150" cmpd="sng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B9698C5A-24D7-C362-AA5E-89E8882B2E47}"/>
                  </a:ext>
                </a:extLst>
              </p:cNvPr>
              <p:cNvSpPr/>
              <p:nvPr/>
            </p:nvSpPr>
            <p:spPr>
              <a:xfrm>
                <a:off x="1371811" y="3168292"/>
                <a:ext cx="317101" cy="115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CACADB9A-2507-2F61-9212-43D7414FE424}"/>
                  </a:ext>
                </a:extLst>
              </p:cNvPr>
              <p:cNvCxnSpPr/>
              <p:nvPr/>
            </p:nvCxnSpPr>
            <p:spPr>
              <a:xfrm flipH="1">
                <a:off x="1451086" y="3465085"/>
                <a:ext cx="118913" cy="111297"/>
              </a:xfrm>
              <a:prstGeom prst="line">
                <a:avLst/>
              </a:prstGeom>
              <a:ln w="57150" cmpd="sng"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EE986C43-4B58-2AF4-50B6-8EC6F28D8E6E}"/>
                  </a:ext>
                </a:extLst>
              </p:cNvPr>
              <p:cNvCxnSpPr/>
              <p:nvPr/>
            </p:nvCxnSpPr>
            <p:spPr>
              <a:xfrm flipH="1" flipV="1">
                <a:off x="1451086" y="3390887"/>
                <a:ext cx="123528" cy="78517"/>
              </a:xfrm>
              <a:prstGeom prst="line">
                <a:avLst/>
              </a:prstGeom>
              <a:ln w="57150" cmpd="sng"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29FCFD41-5D6F-3B7B-0DEF-C08A6CE87945}"/>
                  </a:ext>
                </a:extLst>
              </p:cNvPr>
              <p:cNvSpPr/>
              <p:nvPr/>
            </p:nvSpPr>
            <p:spPr>
              <a:xfrm>
                <a:off x="1451086" y="3131193"/>
                <a:ext cx="158551" cy="18549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29CC914-CF9C-727D-13EC-309F166A5ABE}"/>
              </a:ext>
            </a:extLst>
          </p:cNvPr>
          <p:cNvSpPr txBox="1"/>
          <p:nvPr/>
        </p:nvSpPr>
        <p:spPr>
          <a:xfrm>
            <a:off x="4941831" y="3502408"/>
            <a:ext cx="1394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phonon</a:t>
            </a: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endParaRPr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382DBE56-9C87-8719-006E-8589778D2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59" y="526489"/>
            <a:ext cx="2981797" cy="3631348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FE1323-CF06-3E72-13DD-4F8310386CC0}"/>
              </a:ext>
            </a:extLst>
          </p:cNvPr>
          <p:cNvSpPr txBox="1"/>
          <p:nvPr/>
        </p:nvSpPr>
        <p:spPr>
          <a:xfrm>
            <a:off x="8529533" y="11191"/>
            <a:ext cx="2721964" cy="714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20"/>
              </a:lnSpc>
            </a:pP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 case of the textbook example:</a:t>
            </a:r>
          </a:p>
          <a:p>
            <a:pPr>
              <a:lnSpc>
                <a:spcPts val="2620"/>
              </a:lnSpc>
            </a:pPr>
            <a:r>
              <a:rPr lang="ja-JP" altLang="en-US" sz="14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原子核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by M.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Nogami</a:t>
            </a:r>
            <a:endParaRPr lang="en-US" altLang="ja-JP" sz="1400" dirty="0">
              <a:solidFill>
                <a:schemeClr val="tx1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9B5D5FFC-E1D0-1EA4-86F2-D83260034495}"/>
              </a:ext>
            </a:extLst>
          </p:cNvPr>
          <p:cNvSpPr/>
          <p:nvPr/>
        </p:nvSpPr>
        <p:spPr>
          <a:xfrm>
            <a:off x="8288594" y="226142"/>
            <a:ext cx="3696929" cy="4365529"/>
          </a:xfrm>
          <a:custGeom>
            <a:avLst/>
            <a:gdLst>
              <a:gd name="connsiteX0" fmla="*/ 0 w 3696929"/>
              <a:gd name="connsiteY0" fmla="*/ 0 h 4365529"/>
              <a:gd name="connsiteX1" fmla="*/ 19664 w 3696929"/>
              <a:gd name="connsiteY1" fmla="*/ 226142 h 4365529"/>
              <a:gd name="connsiteX2" fmla="*/ 29496 w 3696929"/>
              <a:gd name="connsiteY2" fmla="*/ 294968 h 4365529"/>
              <a:gd name="connsiteX3" fmla="*/ 49161 w 3696929"/>
              <a:gd name="connsiteY3" fmla="*/ 757084 h 4365529"/>
              <a:gd name="connsiteX4" fmla="*/ 58993 w 3696929"/>
              <a:gd name="connsiteY4" fmla="*/ 796413 h 4365529"/>
              <a:gd name="connsiteX5" fmla="*/ 68825 w 3696929"/>
              <a:gd name="connsiteY5" fmla="*/ 865239 h 4365529"/>
              <a:gd name="connsiteX6" fmla="*/ 78658 w 3696929"/>
              <a:gd name="connsiteY6" fmla="*/ 924232 h 4365529"/>
              <a:gd name="connsiteX7" fmla="*/ 88490 w 3696929"/>
              <a:gd name="connsiteY7" fmla="*/ 1022555 h 4365529"/>
              <a:gd name="connsiteX8" fmla="*/ 98322 w 3696929"/>
              <a:gd name="connsiteY8" fmla="*/ 1071716 h 4365529"/>
              <a:gd name="connsiteX9" fmla="*/ 117987 w 3696929"/>
              <a:gd name="connsiteY9" fmla="*/ 1179871 h 4365529"/>
              <a:gd name="connsiteX10" fmla="*/ 137651 w 3696929"/>
              <a:gd name="connsiteY10" fmla="*/ 1307690 h 4365529"/>
              <a:gd name="connsiteX11" fmla="*/ 147483 w 3696929"/>
              <a:gd name="connsiteY11" fmla="*/ 1337187 h 4365529"/>
              <a:gd name="connsiteX12" fmla="*/ 157316 w 3696929"/>
              <a:gd name="connsiteY12" fmla="*/ 1376516 h 4365529"/>
              <a:gd name="connsiteX13" fmla="*/ 176980 w 3696929"/>
              <a:gd name="connsiteY13" fmla="*/ 1484671 h 4365529"/>
              <a:gd name="connsiteX14" fmla="*/ 186812 w 3696929"/>
              <a:gd name="connsiteY14" fmla="*/ 1514168 h 4365529"/>
              <a:gd name="connsiteX15" fmla="*/ 196645 w 3696929"/>
              <a:gd name="connsiteY15" fmla="*/ 1563329 h 4365529"/>
              <a:gd name="connsiteX16" fmla="*/ 206477 w 3696929"/>
              <a:gd name="connsiteY16" fmla="*/ 1592826 h 4365529"/>
              <a:gd name="connsiteX17" fmla="*/ 216309 w 3696929"/>
              <a:gd name="connsiteY17" fmla="*/ 1632155 h 4365529"/>
              <a:gd name="connsiteX18" fmla="*/ 235974 w 3696929"/>
              <a:gd name="connsiteY18" fmla="*/ 1691148 h 4365529"/>
              <a:gd name="connsiteX19" fmla="*/ 255638 w 3696929"/>
              <a:gd name="connsiteY19" fmla="*/ 1789471 h 4365529"/>
              <a:gd name="connsiteX20" fmla="*/ 285135 w 3696929"/>
              <a:gd name="connsiteY20" fmla="*/ 1858297 h 4365529"/>
              <a:gd name="connsiteX21" fmla="*/ 294967 w 3696929"/>
              <a:gd name="connsiteY21" fmla="*/ 1907458 h 4365529"/>
              <a:gd name="connsiteX22" fmla="*/ 324464 w 3696929"/>
              <a:gd name="connsiteY22" fmla="*/ 1995948 h 4365529"/>
              <a:gd name="connsiteX23" fmla="*/ 334296 w 3696929"/>
              <a:gd name="connsiteY23" fmla="*/ 2025445 h 4365529"/>
              <a:gd name="connsiteX24" fmla="*/ 344129 w 3696929"/>
              <a:gd name="connsiteY24" fmla="*/ 2054942 h 4365529"/>
              <a:gd name="connsiteX25" fmla="*/ 363793 w 3696929"/>
              <a:gd name="connsiteY25" fmla="*/ 2153264 h 4365529"/>
              <a:gd name="connsiteX26" fmla="*/ 403122 w 3696929"/>
              <a:gd name="connsiteY26" fmla="*/ 2241755 h 4365529"/>
              <a:gd name="connsiteX27" fmla="*/ 432619 w 3696929"/>
              <a:gd name="connsiteY27" fmla="*/ 2310581 h 4365529"/>
              <a:gd name="connsiteX28" fmla="*/ 452283 w 3696929"/>
              <a:gd name="connsiteY28" fmla="*/ 2369574 h 4365529"/>
              <a:gd name="connsiteX29" fmla="*/ 462116 w 3696929"/>
              <a:gd name="connsiteY29" fmla="*/ 2408903 h 4365529"/>
              <a:gd name="connsiteX30" fmla="*/ 501445 w 3696929"/>
              <a:gd name="connsiteY30" fmla="*/ 2467897 h 4365529"/>
              <a:gd name="connsiteX31" fmla="*/ 521109 w 3696929"/>
              <a:gd name="connsiteY31" fmla="*/ 2497393 h 4365529"/>
              <a:gd name="connsiteX32" fmla="*/ 540774 w 3696929"/>
              <a:gd name="connsiteY32" fmla="*/ 2536723 h 4365529"/>
              <a:gd name="connsiteX33" fmla="*/ 619432 w 3696929"/>
              <a:gd name="connsiteY33" fmla="*/ 2644877 h 4365529"/>
              <a:gd name="connsiteX34" fmla="*/ 658761 w 3696929"/>
              <a:gd name="connsiteY34" fmla="*/ 2694039 h 4365529"/>
              <a:gd name="connsiteX35" fmla="*/ 688258 w 3696929"/>
              <a:gd name="connsiteY35" fmla="*/ 2723535 h 4365529"/>
              <a:gd name="connsiteX36" fmla="*/ 757083 w 3696929"/>
              <a:gd name="connsiteY36" fmla="*/ 2831690 h 4365529"/>
              <a:gd name="connsiteX37" fmla="*/ 845574 w 3696929"/>
              <a:gd name="connsiteY37" fmla="*/ 2930013 h 4365529"/>
              <a:gd name="connsiteX38" fmla="*/ 884903 w 3696929"/>
              <a:gd name="connsiteY38" fmla="*/ 2989006 h 4365529"/>
              <a:gd name="connsiteX39" fmla="*/ 924232 w 3696929"/>
              <a:gd name="connsiteY39" fmla="*/ 3038168 h 4365529"/>
              <a:gd name="connsiteX40" fmla="*/ 963561 w 3696929"/>
              <a:gd name="connsiteY40" fmla="*/ 3097161 h 4365529"/>
              <a:gd name="connsiteX41" fmla="*/ 993058 w 3696929"/>
              <a:gd name="connsiteY41" fmla="*/ 3126658 h 4365529"/>
              <a:gd name="connsiteX42" fmla="*/ 1052051 w 3696929"/>
              <a:gd name="connsiteY42" fmla="*/ 3224981 h 4365529"/>
              <a:gd name="connsiteX43" fmla="*/ 1081548 w 3696929"/>
              <a:gd name="connsiteY43" fmla="*/ 3254477 h 4365529"/>
              <a:gd name="connsiteX44" fmla="*/ 1101212 w 3696929"/>
              <a:gd name="connsiteY44" fmla="*/ 3283974 h 4365529"/>
              <a:gd name="connsiteX45" fmla="*/ 1160206 w 3696929"/>
              <a:gd name="connsiteY45" fmla="*/ 3342968 h 4365529"/>
              <a:gd name="connsiteX46" fmla="*/ 1189703 w 3696929"/>
              <a:gd name="connsiteY46" fmla="*/ 3372464 h 4365529"/>
              <a:gd name="connsiteX47" fmla="*/ 1258529 w 3696929"/>
              <a:gd name="connsiteY47" fmla="*/ 3421626 h 4365529"/>
              <a:gd name="connsiteX48" fmla="*/ 1278193 w 3696929"/>
              <a:gd name="connsiteY48" fmla="*/ 3451123 h 4365529"/>
              <a:gd name="connsiteX49" fmla="*/ 1337187 w 3696929"/>
              <a:gd name="connsiteY49" fmla="*/ 3490452 h 4365529"/>
              <a:gd name="connsiteX50" fmla="*/ 1425677 w 3696929"/>
              <a:gd name="connsiteY50" fmla="*/ 3549445 h 4365529"/>
              <a:gd name="connsiteX51" fmla="*/ 1455174 w 3696929"/>
              <a:gd name="connsiteY51" fmla="*/ 3569110 h 4365529"/>
              <a:gd name="connsiteX52" fmla="*/ 1484671 w 3696929"/>
              <a:gd name="connsiteY52" fmla="*/ 3588774 h 4365529"/>
              <a:gd name="connsiteX53" fmla="*/ 1543664 w 3696929"/>
              <a:gd name="connsiteY53" fmla="*/ 3647768 h 4365529"/>
              <a:gd name="connsiteX54" fmla="*/ 1602658 w 3696929"/>
              <a:gd name="connsiteY54" fmla="*/ 3696929 h 4365529"/>
              <a:gd name="connsiteX55" fmla="*/ 1661651 w 3696929"/>
              <a:gd name="connsiteY55" fmla="*/ 3736258 h 4365529"/>
              <a:gd name="connsiteX56" fmla="*/ 1740309 w 3696929"/>
              <a:gd name="connsiteY56" fmla="*/ 3805084 h 4365529"/>
              <a:gd name="connsiteX57" fmla="*/ 1828800 w 3696929"/>
              <a:gd name="connsiteY57" fmla="*/ 3864077 h 4365529"/>
              <a:gd name="connsiteX58" fmla="*/ 1887793 w 3696929"/>
              <a:gd name="connsiteY58" fmla="*/ 3903406 h 4365529"/>
              <a:gd name="connsiteX59" fmla="*/ 1976283 w 3696929"/>
              <a:gd name="connsiteY59" fmla="*/ 3942735 h 4365529"/>
              <a:gd name="connsiteX60" fmla="*/ 2064774 w 3696929"/>
              <a:gd name="connsiteY60" fmla="*/ 4011561 h 4365529"/>
              <a:gd name="connsiteX61" fmla="*/ 2104103 w 3696929"/>
              <a:gd name="connsiteY61" fmla="*/ 4031226 h 4365529"/>
              <a:gd name="connsiteX62" fmla="*/ 2143432 w 3696929"/>
              <a:gd name="connsiteY62" fmla="*/ 4060723 h 4365529"/>
              <a:gd name="connsiteX63" fmla="*/ 2172929 w 3696929"/>
              <a:gd name="connsiteY63" fmla="*/ 4070555 h 4365529"/>
              <a:gd name="connsiteX64" fmla="*/ 2222090 w 3696929"/>
              <a:gd name="connsiteY64" fmla="*/ 4100052 h 4365529"/>
              <a:gd name="connsiteX65" fmla="*/ 2281083 w 3696929"/>
              <a:gd name="connsiteY65" fmla="*/ 4119716 h 4365529"/>
              <a:gd name="connsiteX66" fmla="*/ 2310580 w 3696929"/>
              <a:gd name="connsiteY66" fmla="*/ 4149213 h 4365529"/>
              <a:gd name="connsiteX67" fmla="*/ 2408903 w 3696929"/>
              <a:gd name="connsiteY67" fmla="*/ 4178710 h 4365529"/>
              <a:gd name="connsiteX68" fmla="*/ 2448232 w 3696929"/>
              <a:gd name="connsiteY68" fmla="*/ 4198374 h 4365529"/>
              <a:gd name="connsiteX69" fmla="*/ 2517058 w 3696929"/>
              <a:gd name="connsiteY69" fmla="*/ 4227871 h 4365529"/>
              <a:gd name="connsiteX70" fmla="*/ 2576051 w 3696929"/>
              <a:gd name="connsiteY70" fmla="*/ 4247535 h 4365529"/>
              <a:gd name="connsiteX71" fmla="*/ 2644877 w 3696929"/>
              <a:gd name="connsiteY71" fmla="*/ 4286864 h 4365529"/>
              <a:gd name="connsiteX72" fmla="*/ 2694038 w 3696929"/>
              <a:gd name="connsiteY72" fmla="*/ 4296697 h 4365529"/>
              <a:gd name="connsiteX73" fmla="*/ 2979174 w 3696929"/>
              <a:gd name="connsiteY73" fmla="*/ 4326193 h 4365529"/>
              <a:gd name="connsiteX74" fmla="*/ 3195483 w 3696929"/>
              <a:gd name="connsiteY74" fmla="*/ 4355690 h 4365529"/>
              <a:gd name="connsiteX75" fmla="*/ 3696929 w 3696929"/>
              <a:gd name="connsiteY75" fmla="*/ 4365523 h 436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96929" h="4365529">
                <a:moveTo>
                  <a:pt x="0" y="0"/>
                </a:moveTo>
                <a:cubicBezTo>
                  <a:pt x="22237" y="155660"/>
                  <a:pt x="-2891" y="-33249"/>
                  <a:pt x="19664" y="226142"/>
                </a:cubicBezTo>
                <a:cubicBezTo>
                  <a:pt x="21672" y="249230"/>
                  <a:pt x="26219" y="272026"/>
                  <a:pt x="29496" y="294968"/>
                </a:cubicBezTo>
                <a:cubicBezTo>
                  <a:pt x="30661" y="324100"/>
                  <a:pt x="45774" y="713057"/>
                  <a:pt x="49161" y="757084"/>
                </a:cubicBezTo>
                <a:cubicBezTo>
                  <a:pt x="50197" y="770557"/>
                  <a:pt x="56576" y="783118"/>
                  <a:pt x="58993" y="796413"/>
                </a:cubicBezTo>
                <a:cubicBezTo>
                  <a:pt x="63139" y="819214"/>
                  <a:pt x="65301" y="842334"/>
                  <a:pt x="68825" y="865239"/>
                </a:cubicBezTo>
                <a:cubicBezTo>
                  <a:pt x="71856" y="884943"/>
                  <a:pt x="76185" y="904450"/>
                  <a:pt x="78658" y="924232"/>
                </a:cubicBezTo>
                <a:cubicBezTo>
                  <a:pt x="82744" y="956915"/>
                  <a:pt x="84137" y="989906"/>
                  <a:pt x="88490" y="1022555"/>
                </a:cubicBezTo>
                <a:cubicBezTo>
                  <a:pt x="90699" y="1039120"/>
                  <a:pt x="95781" y="1055199"/>
                  <a:pt x="98322" y="1071716"/>
                </a:cubicBezTo>
                <a:cubicBezTo>
                  <a:pt x="114204" y="1174950"/>
                  <a:pt x="97929" y="1119701"/>
                  <a:pt x="117987" y="1179871"/>
                </a:cubicBezTo>
                <a:cubicBezTo>
                  <a:pt x="121123" y="1201827"/>
                  <a:pt x="132194" y="1283133"/>
                  <a:pt x="137651" y="1307690"/>
                </a:cubicBezTo>
                <a:cubicBezTo>
                  <a:pt x="139899" y="1317807"/>
                  <a:pt x="144636" y="1327222"/>
                  <a:pt x="147483" y="1337187"/>
                </a:cubicBezTo>
                <a:cubicBezTo>
                  <a:pt x="151195" y="1350180"/>
                  <a:pt x="154666" y="1363265"/>
                  <a:pt x="157316" y="1376516"/>
                </a:cubicBezTo>
                <a:cubicBezTo>
                  <a:pt x="166085" y="1420358"/>
                  <a:pt x="166433" y="1442481"/>
                  <a:pt x="176980" y="1484671"/>
                </a:cubicBezTo>
                <a:cubicBezTo>
                  <a:pt x="179494" y="1494726"/>
                  <a:pt x="184298" y="1504113"/>
                  <a:pt x="186812" y="1514168"/>
                </a:cubicBezTo>
                <a:cubicBezTo>
                  <a:pt x="190865" y="1530381"/>
                  <a:pt x="192592" y="1547116"/>
                  <a:pt x="196645" y="1563329"/>
                </a:cubicBezTo>
                <a:cubicBezTo>
                  <a:pt x="199159" y="1573384"/>
                  <a:pt x="203630" y="1582861"/>
                  <a:pt x="206477" y="1592826"/>
                </a:cubicBezTo>
                <a:cubicBezTo>
                  <a:pt x="210189" y="1605819"/>
                  <a:pt x="212426" y="1619212"/>
                  <a:pt x="216309" y="1632155"/>
                </a:cubicBezTo>
                <a:cubicBezTo>
                  <a:pt x="222265" y="1652009"/>
                  <a:pt x="231909" y="1670822"/>
                  <a:pt x="235974" y="1691148"/>
                </a:cubicBezTo>
                <a:cubicBezTo>
                  <a:pt x="242529" y="1723922"/>
                  <a:pt x="240690" y="1759576"/>
                  <a:pt x="255638" y="1789471"/>
                </a:cubicBezTo>
                <a:cubicBezTo>
                  <a:pt x="269709" y="1817613"/>
                  <a:pt x="277901" y="1829360"/>
                  <a:pt x="285135" y="1858297"/>
                </a:cubicBezTo>
                <a:cubicBezTo>
                  <a:pt x="289188" y="1874510"/>
                  <a:pt x="290376" y="1891389"/>
                  <a:pt x="294967" y="1907458"/>
                </a:cubicBezTo>
                <a:cubicBezTo>
                  <a:pt x="303509" y="1937354"/>
                  <a:pt x="314632" y="1966451"/>
                  <a:pt x="324464" y="1995948"/>
                </a:cubicBezTo>
                <a:lnTo>
                  <a:pt x="334296" y="2025445"/>
                </a:lnTo>
                <a:lnTo>
                  <a:pt x="344129" y="2054942"/>
                </a:lnTo>
                <a:cubicBezTo>
                  <a:pt x="347527" y="2075330"/>
                  <a:pt x="354993" y="2129798"/>
                  <a:pt x="363793" y="2153264"/>
                </a:cubicBezTo>
                <a:cubicBezTo>
                  <a:pt x="415186" y="2290310"/>
                  <a:pt x="349314" y="2080326"/>
                  <a:pt x="403122" y="2241755"/>
                </a:cubicBezTo>
                <a:cubicBezTo>
                  <a:pt x="424285" y="2305245"/>
                  <a:pt x="398056" y="2258737"/>
                  <a:pt x="432619" y="2310581"/>
                </a:cubicBezTo>
                <a:cubicBezTo>
                  <a:pt x="439174" y="2330245"/>
                  <a:pt x="446327" y="2349720"/>
                  <a:pt x="452283" y="2369574"/>
                </a:cubicBezTo>
                <a:cubicBezTo>
                  <a:pt x="456166" y="2382517"/>
                  <a:pt x="456073" y="2396816"/>
                  <a:pt x="462116" y="2408903"/>
                </a:cubicBezTo>
                <a:cubicBezTo>
                  <a:pt x="472685" y="2430042"/>
                  <a:pt x="488335" y="2448232"/>
                  <a:pt x="501445" y="2467897"/>
                </a:cubicBezTo>
                <a:cubicBezTo>
                  <a:pt x="508000" y="2477729"/>
                  <a:pt x="515824" y="2486824"/>
                  <a:pt x="521109" y="2497393"/>
                </a:cubicBezTo>
                <a:cubicBezTo>
                  <a:pt x="527664" y="2510503"/>
                  <a:pt x="533502" y="2523997"/>
                  <a:pt x="540774" y="2536723"/>
                </a:cubicBezTo>
                <a:cubicBezTo>
                  <a:pt x="555829" y="2563069"/>
                  <a:pt x="616555" y="2641137"/>
                  <a:pt x="619432" y="2644877"/>
                </a:cubicBezTo>
                <a:cubicBezTo>
                  <a:pt x="632227" y="2661511"/>
                  <a:pt x="643921" y="2679200"/>
                  <a:pt x="658761" y="2694039"/>
                </a:cubicBezTo>
                <a:cubicBezTo>
                  <a:pt x="668593" y="2703871"/>
                  <a:pt x="679721" y="2712559"/>
                  <a:pt x="688258" y="2723535"/>
                </a:cubicBezTo>
                <a:cubicBezTo>
                  <a:pt x="749147" y="2801821"/>
                  <a:pt x="706566" y="2759521"/>
                  <a:pt x="757083" y="2831690"/>
                </a:cubicBezTo>
                <a:cubicBezTo>
                  <a:pt x="826737" y="2931197"/>
                  <a:pt x="764072" y="2830401"/>
                  <a:pt x="845574" y="2930013"/>
                </a:cubicBezTo>
                <a:cubicBezTo>
                  <a:pt x="860540" y="2948304"/>
                  <a:pt x="870139" y="2970551"/>
                  <a:pt x="884903" y="2989006"/>
                </a:cubicBezTo>
                <a:cubicBezTo>
                  <a:pt x="898013" y="3005393"/>
                  <a:pt x="911889" y="3021196"/>
                  <a:pt x="924232" y="3038168"/>
                </a:cubicBezTo>
                <a:cubicBezTo>
                  <a:pt x="938133" y="3057281"/>
                  <a:pt x="946849" y="3080449"/>
                  <a:pt x="963561" y="3097161"/>
                </a:cubicBezTo>
                <a:cubicBezTo>
                  <a:pt x="973393" y="3106993"/>
                  <a:pt x="984156" y="3115976"/>
                  <a:pt x="993058" y="3126658"/>
                </a:cubicBezTo>
                <a:cubicBezTo>
                  <a:pt x="1018196" y="3156824"/>
                  <a:pt x="1026913" y="3194816"/>
                  <a:pt x="1052051" y="3224981"/>
                </a:cubicBezTo>
                <a:cubicBezTo>
                  <a:pt x="1060953" y="3235663"/>
                  <a:pt x="1072646" y="3243795"/>
                  <a:pt x="1081548" y="3254477"/>
                </a:cubicBezTo>
                <a:cubicBezTo>
                  <a:pt x="1089113" y="3263555"/>
                  <a:pt x="1093361" y="3275142"/>
                  <a:pt x="1101212" y="3283974"/>
                </a:cubicBezTo>
                <a:cubicBezTo>
                  <a:pt x="1119688" y="3304760"/>
                  <a:pt x="1140541" y="3323303"/>
                  <a:pt x="1160206" y="3342968"/>
                </a:cubicBezTo>
                <a:cubicBezTo>
                  <a:pt x="1170038" y="3352800"/>
                  <a:pt x="1178134" y="3364751"/>
                  <a:pt x="1189703" y="3372464"/>
                </a:cubicBezTo>
                <a:cubicBezTo>
                  <a:pt x="1232835" y="3401219"/>
                  <a:pt x="1209746" y="3385039"/>
                  <a:pt x="1258529" y="3421626"/>
                </a:cubicBezTo>
                <a:cubicBezTo>
                  <a:pt x="1265084" y="3431458"/>
                  <a:pt x="1269300" y="3443342"/>
                  <a:pt x="1278193" y="3451123"/>
                </a:cubicBezTo>
                <a:cubicBezTo>
                  <a:pt x="1295979" y="3466686"/>
                  <a:pt x="1317522" y="3477342"/>
                  <a:pt x="1337187" y="3490452"/>
                </a:cubicBezTo>
                <a:lnTo>
                  <a:pt x="1425677" y="3549445"/>
                </a:lnTo>
                <a:lnTo>
                  <a:pt x="1455174" y="3569110"/>
                </a:lnTo>
                <a:cubicBezTo>
                  <a:pt x="1465006" y="3575665"/>
                  <a:pt x="1476315" y="3580418"/>
                  <a:pt x="1484671" y="3588774"/>
                </a:cubicBezTo>
                <a:cubicBezTo>
                  <a:pt x="1504335" y="3608439"/>
                  <a:pt x="1520525" y="3632342"/>
                  <a:pt x="1543664" y="3647768"/>
                </a:cubicBezTo>
                <a:cubicBezTo>
                  <a:pt x="1649050" y="3718023"/>
                  <a:pt x="1489120" y="3608621"/>
                  <a:pt x="1602658" y="3696929"/>
                </a:cubicBezTo>
                <a:cubicBezTo>
                  <a:pt x="1621313" y="3711439"/>
                  <a:pt x="1661651" y="3736258"/>
                  <a:pt x="1661651" y="3736258"/>
                </a:cubicBezTo>
                <a:cubicBezTo>
                  <a:pt x="1698250" y="3791155"/>
                  <a:pt x="1663836" y="3747729"/>
                  <a:pt x="1740309" y="3805084"/>
                </a:cubicBezTo>
                <a:cubicBezTo>
                  <a:pt x="1812278" y="3859061"/>
                  <a:pt x="1745351" y="3810974"/>
                  <a:pt x="1828800" y="3864077"/>
                </a:cubicBezTo>
                <a:cubicBezTo>
                  <a:pt x="1848739" y="3876765"/>
                  <a:pt x="1866654" y="3892837"/>
                  <a:pt x="1887793" y="3903406"/>
                </a:cubicBezTo>
                <a:cubicBezTo>
                  <a:pt x="1956057" y="3937538"/>
                  <a:pt x="1925929" y="3925950"/>
                  <a:pt x="1976283" y="3942735"/>
                </a:cubicBezTo>
                <a:cubicBezTo>
                  <a:pt x="2005780" y="3965677"/>
                  <a:pt x="2031351" y="3994849"/>
                  <a:pt x="2064774" y="4011561"/>
                </a:cubicBezTo>
                <a:cubicBezTo>
                  <a:pt x="2077884" y="4018116"/>
                  <a:pt x="2091674" y="4023458"/>
                  <a:pt x="2104103" y="4031226"/>
                </a:cubicBezTo>
                <a:cubicBezTo>
                  <a:pt x="2117999" y="4039911"/>
                  <a:pt x="2129204" y="4052593"/>
                  <a:pt x="2143432" y="4060723"/>
                </a:cubicBezTo>
                <a:cubicBezTo>
                  <a:pt x="2152431" y="4065865"/>
                  <a:pt x="2163659" y="4065920"/>
                  <a:pt x="2172929" y="4070555"/>
                </a:cubicBezTo>
                <a:cubicBezTo>
                  <a:pt x="2190022" y="4079101"/>
                  <a:pt x="2204693" y="4092144"/>
                  <a:pt x="2222090" y="4100052"/>
                </a:cubicBezTo>
                <a:cubicBezTo>
                  <a:pt x="2240960" y="4108629"/>
                  <a:pt x="2281083" y="4119716"/>
                  <a:pt x="2281083" y="4119716"/>
                </a:cubicBezTo>
                <a:cubicBezTo>
                  <a:pt x="2290915" y="4129548"/>
                  <a:pt x="2298425" y="4142460"/>
                  <a:pt x="2310580" y="4149213"/>
                </a:cubicBezTo>
                <a:cubicBezTo>
                  <a:pt x="2357117" y="4175067"/>
                  <a:pt x="2365943" y="4162600"/>
                  <a:pt x="2408903" y="4178710"/>
                </a:cubicBezTo>
                <a:cubicBezTo>
                  <a:pt x="2422627" y="4183856"/>
                  <a:pt x="2434889" y="4192309"/>
                  <a:pt x="2448232" y="4198374"/>
                </a:cubicBezTo>
                <a:cubicBezTo>
                  <a:pt x="2470955" y="4208703"/>
                  <a:pt x="2493762" y="4218911"/>
                  <a:pt x="2517058" y="4227871"/>
                </a:cubicBezTo>
                <a:cubicBezTo>
                  <a:pt x="2536404" y="4235312"/>
                  <a:pt x="2576051" y="4247535"/>
                  <a:pt x="2576051" y="4247535"/>
                </a:cubicBezTo>
                <a:cubicBezTo>
                  <a:pt x="2597631" y="4261922"/>
                  <a:pt x="2619925" y="4278546"/>
                  <a:pt x="2644877" y="4286864"/>
                </a:cubicBezTo>
                <a:cubicBezTo>
                  <a:pt x="2660731" y="4292149"/>
                  <a:pt x="2677915" y="4292300"/>
                  <a:pt x="2694038" y="4296697"/>
                </a:cubicBezTo>
                <a:cubicBezTo>
                  <a:pt x="2859124" y="4341721"/>
                  <a:pt x="2606699" y="4309999"/>
                  <a:pt x="2979174" y="4326193"/>
                </a:cubicBezTo>
                <a:cubicBezTo>
                  <a:pt x="3051277" y="4336025"/>
                  <a:pt x="3122732" y="4353998"/>
                  <a:pt x="3195483" y="4355690"/>
                </a:cubicBezTo>
                <a:cubicBezTo>
                  <a:pt x="3644483" y="4366133"/>
                  <a:pt x="3477304" y="4365523"/>
                  <a:pt x="3696929" y="43655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46FF266-84B2-5EA2-463C-5DB55B760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2" y="1693359"/>
            <a:ext cx="1453088" cy="2139472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204C07-3507-8F90-A05B-E0CFE459CCD3}"/>
              </a:ext>
            </a:extLst>
          </p:cNvPr>
          <p:cNvSpPr txBox="1"/>
          <p:nvPr/>
        </p:nvSpPr>
        <p:spPr>
          <a:xfrm>
            <a:off x="326184" y="3945340"/>
            <a:ext cx="257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Aage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Bohr, 1922-2009</a:t>
            </a:r>
          </a:p>
          <a:p>
            <a:r>
              <a:rPr kumimoji="1"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Foundation </a:t>
            </a:r>
            <a:r>
              <a:rPr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rchive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942C7E2-98AE-57B7-2B72-ED9471F2D4A9}"/>
              </a:ext>
            </a:extLst>
          </p:cNvPr>
          <p:cNvSpPr txBox="1"/>
          <p:nvPr/>
        </p:nvSpPr>
        <p:spPr>
          <a:xfrm>
            <a:off x="6644614" y="226142"/>
            <a:ext cx="867545" cy="461665"/>
          </a:xfrm>
          <a:prstGeom prst="rect">
            <a:avLst/>
          </a:prstGeom>
          <a:solidFill>
            <a:srgbClr val="F7FFD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tx1"/>
                </a:solidFill>
              </a:rPr>
              <a:t>166</a:t>
            </a:r>
            <a:r>
              <a:rPr kumimoji="1" lang="en-US" altLang="ja-JP" dirty="0">
                <a:solidFill>
                  <a:schemeClr val="tx1"/>
                </a:solidFill>
              </a:rPr>
              <a:t>Er</a:t>
            </a:r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90493"/>
      </p:ext>
    </p:extLst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E9B6D1-4DD9-BDA3-40D6-3DD171E13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97" y="1916832"/>
            <a:ext cx="6276779" cy="470433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27F2E88-F673-1B89-460C-CED5BEEE8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73" y="152257"/>
            <a:ext cx="9781736" cy="1516419"/>
          </a:xfrm>
          <a:prstGeom prst="rect">
            <a:avLst/>
          </a:prstGeom>
        </p:spPr>
      </p:pic>
      <p:sp>
        <p:nvSpPr>
          <p:cNvPr id="5" name="V 字形矢印 4">
            <a:extLst>
              <a:ext uri="{FF2B5EF4-FFF2-40B4-BE49-F238E27FC236}">
                <a16:creationId xmlns:a16="http://schemas.microsoft.com/office/drawing/2014/main" id="{4C9F2BB2-0B3E-908E-E0B6-80E29F4CF2A7}"/>
              </a:ext>
            </a:extLst>
          </p:cNvPr>
          <p:cNvSpPr/>
          <p:nvPr/>
        </p:nvSpPr>
        <p:spPr>
          <a:xfrm rot="10280855">
            <a:off x="7634783" y="3490691"/>
            <a:ext cx="2047287" cy="206077"/>
          </a:xfrm>
          <a:prstGeom prst="notchedRightArrow">
            <a:avLst/>
          </a:prstGeom>
          <a:solidFill>
            <a:srgbClr val="FF00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F23DDF51-D772-DC4F-B78E-2B4EB6D04535}"/>
              </a:ext>
            </a:extLst>
          </p:cNvPr>
          <p:cNvSpPr/>
          <p:nvPr/>
        </p:nvSpPr>
        <p:spPr>
          <a:xfrm>
            <a:off x="6752705" y="3490190"/>
            <a:ext cx="875007" cy="636828"/>
          </a:xfrm>
          <a:prstGeom prst="ellipse">
            <a:avLst/>
          </a:prstGeom>
          <a:noFill/>
          <a:ln>
            <a:solidFill>
              <a:srgbClr val="FF00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52EC6E-149C-3302-8A94-23C5B7F89AB1}"/>
              </a:ext>
            </a:extLst>
          </p:cNvPr>
          <p:cNvSpPr txBox="1"/>
          <p:nvPr/>
        </p:nvSpPr>
        <p:spPr>
          <a:xfrm>
            <a:off x="9748110" y="2921168"/>
            <a:ext cx="2272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Axial symmetry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supposed to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dominate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the region of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current interest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  </a:t>
            </a:r>
            <a:r>
              <a:rPr kumimoji="1" lang="en-US" altLang="ja-JP" sz="2000" i="1" dirty="0">
                <a:solidFill>
                  <a:srgbClr val="FF0000"/>
                </a:solidFill>
              </a:rPr>
              <a:t>a la </a:t>
            </a:r>
            <a:r>
              <a:rPr kumimoji="1" lang="en-US" altLang="ja-JP" sz="2000" dirty="0" err="1">
                <a:solidFill>
                  <a:srgbClr val="FF0000"/>
                </a:solidFill>
              </a:rPr>
              <a:t>Aage</a:t>
            </a:r>
            <a:r>
              <a:rPr kumimoji="1" lang="en-US" altLang="ja-JP" sz="2000" dirty="0">
                <a:solidFill>
                  <a:srgbClr val="FF0000"/>
                </a:solidFill>
              </a:rPr>
              <a:t> Bohr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94009D-3B3F-C462-87E7-F23D5B933AAF}"/>
              </a:ext>
            </a:extLst>
          </p:cNvPr>
          <p:cNvSpPr txBox="1"/>
          <p:nvPr/>
        </p:nvSpPr>
        <p:spPr>
          <a:xfrm rot="19746429">
            <a:off x="367567" y="2573870"/>
            <a:ext cx="26869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Conventional view</a:t>
            </a:r>
            <a:endParaRPr kumimoji="1" lang="ja-JP" altLang="en-US" sz="2400"/>
          </a:p>
        </p:txBody>
      </p:sp>
      <p:sp>
        <p:nvSpPr>
          <p:cNvPr id="8" name="太陽 7">
            <a:extLst>
              <a:ext uri="{FF2B5EF4-FFF2-40B4-BE49-F238E27FC236}">
                <a16:creationId xmlns:a16="http://schemas.microsoft.com/office/drawing/2014/main" id="{1743D8A4-C39E-B555-6C0C-4A2B6541DDA9}"/>
              </a:ext>
            </a:extLst>
          </p:cNvPr>
          <p:cNvSpPr/>
          <p:nvPr/>
        </p:nvSpPr>
        <p:spPr>
          <a:xfrm>
            <a:off x="6974185" y="3676460"/>
            <a:ext cx="216024" cy="194320"/>
          </a:xfrm>
          <a:prstGeom prst="sun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A3F300B-7285-BC97-4D4C-BCD4A7179193}"/>
              </a:ext>
            </a:extLst>
          </p:cNvPr>
          <p:cNvGrpSpPr/>
          <p:nvPr/>
        </p:nvGrpSpPr>
        <p:grpSpPr>
          <a:xfrm>
            <a:off x="5744320" y="2856025"/>
            <a:ext cx="1256037" cy="836549"/>
            <a:chOff x="9474647" y="4199538"/>
            <a:chExt cx="1256037" cy="836549"/>
          </a:xfrm>
        </p:grpSpPr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4EB03EFD-8F92-71FF-CEB0-2D61DBDC2ACF}"/>
                </a:ext>
              </a:extLst>
            </p:cNvPr>
            <p:cNvCxnSpPr>
              <a:cxnSpLocks/>
            </p:cNvCxnSpPr>
            <p:nvPr/>
          </p:nvCxnSpPr>
          <p:spPr>
            <a:xfrm>
              <a:off x="10059906" y="4523671"/>
              <a:ext cx="670778" cy="5124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156D174-29FF-12AB-E938-DA06C4A51DB9}"/>
                </a:ext>
              </a:extLst>
            </p:cNvPr>
            <p:cNvSpPr txBox="1"/>
            <p:nvPr/>
          </p:nvSpPr>
          <p:spPr>
            <a:xfrm>
              <a:off x="9474647" y="4199538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aseline="30000" dirty="0"/>
                <a:t>166</a:t>
              </a:r>
              <a:r>
                <a:rPr kumimoji="1" lang="en-US" altLang="ja-JP" sz="2000" dirty="0"/>
                <a:t>Er</a:t>
              </a:r>
              <a:endParaRPr kumimoji="1" lang="ja-JP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92781237"/>
      </p:ext>
    </p:extLst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373633C4-50C3-4A43-944D-C2DEFFCF8189}"/>
              </a:ext>
            </a:extLst>
          </p:cNvPr>
          <p:cNvGrpSpPr/>
          <p:nvPr/>
        </p:nvGrpSpPr>
        <p:grpSpPr>
          <a:xfrm>
            <a:off x="7980627" y="2352358"/>
            <a:ext cx="958344" cy="2474396"/>
            <a:chOff x="4508063" y="2798960"/>
            <a:chExt cx="958344" cy="2474396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613796" y="4904024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4555229" y="4544957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4579027" y="4240471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2s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" name="テキスト ボックス 117"/>
            <p:cNvSpPr txBox="1"/>
            <p:nvPr/>
          </p:nvSpPr>
          <p:spPr>
            <a:xfrm>
              <a:off x="4557701" y="3943046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4562218" y="3703173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CFAB1FC8-1650-4C4A-9C90-2D051F7DD42E}"/>
                </a:ext>
              </a:extLst>
            </p:cNvPr>
            <p:cNvSpPr txBox="1"/>
            <p:nvPr/>
          </p:nvSpPr>
          <p:spPr>
            <a:xfrm>
              <a:off x="4508063" y="3434524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5934C5D9-13AC-0348-9C17-C981CC1150F3}"/>
                </a:ext>
              </a:extLst>
            </p:cNvPr>
            <p:cNvSpPr txBox="1"/>
            <p:nvPr/>
          </p:nvSpPr>
          <p:spPr>
            <a:xfrm>
              <a:off x="4510769" y="308710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E3563F63-D16E-584F-A9A6-A4B9EF03752E}"/>
                </a:ext>
              </a:extLst>
            </p:cNvPr>
            <p:cNvSpPr txBox="1"/>
            <p:nvPr/>
          </p:nvSpPr>
          <p:spPr>
            <a:xfrm>
              <a:off x="4509392" y="2798960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51FBDFE9-4B9F-714B-BDF8-65D8214880C3}"/>
              </a:ext>
            </a:extLst>
          </p:cNvPr>
          <p:cNvGrpSpPr/>
          <p:nvPr/>
        </p:nvGrpSpPr>
        <p:grpSpPr>
          <a:xfrm>
            <a:off x="11440955" y="482491"/>
            <a:ext cx="931364" cy="2976193"/>
            <a:chOff x="8098987" y="894773"/>
            <a:chExt cx="931364" cy="2976193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8177740" y="3074279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77739" y="283183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8141439" y="198921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8111123" y="1708135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8180378" y="3501634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8145965" y="2545109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F98842C1-A16F-4443-9417-B7BBE109B672}"/>
                </a:ext>
              </a:extLst>
            </p:cNvPr>
            <p:cNvSpPr txBox="1"/>
            <p:nvPr/>
          </p:nvSpPr>
          <p:spPr>
            <a:xfrm>
              <a:off x="8161341" y="2253797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0i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27CF9A5A-3358-DE4A-AC3F-071BC0EBA329}"/>
                </a:ext>
              </a:extLst>
            </p:cNvPr>
            <p:cNvSpPr txBox="1"/>
            <p:nvPr/>
          </p:nvSpPr>
          <p:spPr>
            <a:xfrm>
              <a:off x="8098987" y="1412986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14877540-1E0F-E343-8EEF-E7BA2203E29A}"/>
                </a:ext>
              </a:extLst>
            </p:cNvPr>
            <p:cNvSpPr txBox="1"/>
            <p:nvPr/>
          </p:nvSpPr>
          <p:spPr>
            <a:xfrm>
              <a:off x="8104218" y="1154548"/>
              <a:ext cx="729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1DB88686-9919-5442-838F-ED2E6F47F590}"/>
                </a:ext>
              </a:extLst>
            </p:cNvPr>
            <p:cNvSpPr txBox="1"/>
            <p:nvPr/>
          </p:nvSpPr>
          <p:spPr>
            <a:xfrm>
              <a:off x="8098987" y="894773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3s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54D78679-57DE-9346-8468-B60AA7AFEB73}"/>
              </a:ext>
            </a:extLst>
          </p:cNvPr>
          <p:cNvGrpSpPr/>
          <p:nvPr/>
        </p:nvGrpSpPr>
        <p:grpSpPr>
          <a:xfrm>
            <a:off x="8726818" y="392429"/>
            <a:ext cx="2888943" cy="5493930"/>
            <a:chOff x="5254253" y="839031"/>
            <a:chExt cx="2888943" cy="5493930"/>
          </a:xfrm>
        </p:grpSpPr>
        <p:sp>
          <p:nvSpPr>
            <p:cNvPr id="87" name="正方形/長方形 86"/>
            <p:cNvSpPr/>
            <p:nvPr/>
          </p:nvSpPr>
          <p:spPr>
            <a:xfrm>
              <a:off x="5422211" y="839031"/>
              <a:ext cx="2521134" cy="474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6764716" y="3516273"/>
              <a:ext cx="1060356" cy="1326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5510525" y="3504762"/>
              <a:ext cx="1060356" cy="1326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5510603" y="4955444"/>
              <a:ext cx="2342255" cy="442537"/>
            </a:xfrm>
            <a:prstGeom prst="rect">
              <a:avLst/>
            </a:prstGeom>
            <a:solidFill>
              <a:srgbClr val="7AE8FF"/>
            </a:solidFill>
            <a:ln w="254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0" name="直線コネクタ 9"/>
            <p:cNvCxnSpPr>
              <a:cxnSpLocks/>
            </p:cNvCxnSpPr>
            <p:nvPr/>
          </p:nvCxnSpPr>
          <p:spPr>
            <a:xfrm>
              <a:off x="5278398" y="5097214"/>
              <a:ext cx="1402318" cy="12104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>
              <a:cxnSpLocks/>
            </p:cNvCxnSpPr>
            <p:nvPr/>
          </p:nvCxnSpPr>
          <p:spPr>
            <a:xfrm>
              <a:off x="5278398" y="4477138"/>
              <a:ext cx="1402318" cy="793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cxnSpLocks/>
            </p:cNvCxnSpPr>
            <p:nvPr/>
          </p:nvCxnSpPr>
          <p:spPr>
            <a:xfrm>
              <a:off x="5278398" y="4221599"/>
              <a:ext cx="1387215" cy="880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cxnSpLocks/>
            </p:cNvCxnSpPr>
            <p:nvPr/>
          </p:nvCxnSpPr>
          <p:spPr>
            <a:xfrm>
              <a:off x="5278398" y="4710586"/>
              <a:ext cx="140231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cxnSpLocks/>
            </p:cNvCxnSpPr>
            <p:nvPr/>
          </p:nvCxnSpPr>
          <p:spPr>
            <a:xfrm>
              <a:off x="5295799" y="4000942"/>
              <a:ext cx="1369814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5485416" y="5920513"/>
              <a:ext cx="12081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proton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836360" y="5932851"/>
              <a:ext cx="1173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neutron</a:t>
              </a:r>
              <a:endParaRPr lang="ja-JP" altLang="en-US" sz="2000" dirty="0"/>
            </a:p>
          </p:txBody>
        </p: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E95B2121-BD85-9148-A664-0EE209E63EC2}"/>
                </a:ext>
              </a:extLst>
            </p:cNvPr>
            <p:cNvCxnSpPr>
              <a:cxnSpLocks/>
            </p:cNvCxnSpPr>
            <p:nvPr/>
          </p:nvCxnSpPr>
          <p:spPr>
            <a:xfrm>
              <a:off x="5291106" y="3699519"/>
              <a:ext cx="2719128" cy="303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335BFD70-5980-144B-9159-5AFC166B62E3}"/>
                </a:ext>
              </a:extLst>
            </p:cNvPr>
            <p:cNvSpPr/>
            <p:nvPr/>
          </p:nvSpPr>
          <p:spPr>
            <a:xfrm>
              <a:off x="6789972" y="1701245"/>
              <a:ext cx="1060356" cy="168595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17EA5BFB-8FEE-DD4E-B95B-6BD923C0D014}"/>
                </a:ext>
              </a:extLst>
            </p:cNvPr>
            <p:cNvSpPr/>
            <p:nvPr/>
          </p:nvSpPr>
          <p:spPr>
            <a:xfrm>
              <a:off x="5542222" y="1701245"/>
              <a:ext cx="1060356" cy="1685956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AF4D6EDF-71DE-BD40-AA8A-D2A5CACD3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1106" y="3303848"/>
              <a:ext cx="2719128" cy="716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48EC2102-FA62-4E45-B8BF-4507694305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6049" y="3011960"/>
              <a:ext cx="2719128" cy="716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B2E11842-7B1F-0C48-8F64-C4B95A5E4FEF}"/>
                </a:ext>
              </a:extLst>
            </p:cNvPr>
            <p:cNvCxnSpPr>
              <a:cxnSpLocks/>
            </p:cNvCxnSpPr>
            <p:nvPr/>
          </p:nvCxnSpPr>
          <p:spPr>
            <a:xfrm>
              <a:off x="6703067" y="2721003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A7BA3A6F-49DE-E44F-8295-106B6FD172FE}"/>
                </a:ext>
              </a:extLst>
            </p:cNvPr>
            <p:cNvCxnSpPr>
              <a:cxnSpLocks/>
            </p:cNvCxnSpPr>
            <p:nvPr/>
          </p:nvCxnSpPr>
          <p:spPr>
            <a:xfrm>
              <a:off x="6678654" y="1881081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A6671850-A26B-CA4A-ABCD-48B5170BCDBC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2212800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B30F3D16-8B9B-9F48-BFFC-15A6DB26D085}"/>
                </a:ext>
              </a:extLst>
            </p:cNvPr>
            <p:cNvCxnSpPr>
              <a:cxnSpLocks/>
            </p:cNvCxnSpPr>
            <p:nvPr/>
          </p:nvCxnSpPr>
          <p:spPr>
            <a:xfrm>
              <a:off x="6703067" y="2505673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正方形/長方形 128">
              <a:extLst>
                <a:ext uri="{FF2B5EF4-FFF2-40B4-BE49-F238E27FC236}">
                  <a16:creationId xmlns:a16="http://schemas.microsoft.com/office/drawing/2014/main" id="{8B9B3B91-E39B-6043-AD89-176ABBC01D5F}"/>
                </a:ext>
              </a:extLst>
            </p:cNvPr>
            <p:cNvSpPr/>
            <p:nvPr/>
          </p:nvSpPr>
          <p:spPr>
            <a:xfrm>
              <a:off x="6786928" y="995284"/>
              <a:ext cx="1060356" cy="654637"/>
            </a:xfrm>
            <a:prstGeom prst="rect">
              <a:avLst/>
            </a:prstGeom>
            <a:solidFill>
              <a:srgbClr val="FDBEFF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5A2D157F-DA1C-5546-A30F-EEAA833DF8AD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1605201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F438496B-8529-C040-BF49-4EF338A39A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1377207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E6832809-6ED2-884B-B63C-99864291D0D9}"/>
                </a:ext>
              </a:extLst>
            </p:cNvPr>
            <p:cNvCxnSpPr>
              <a:cxnSpLocks/>
            </p:cNvCxnSpPr>
            <p:nvPr/>
          </p:nvCxnSpPr>
          <p:spPr>
            <a:xfrm>
              <a:off x="6678654" y="1075444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角丸四角形 63">
              <a:extLst>
                <a:ext uri="{FF2B5EF4-FFF2-40B4-BE49-F238E27FC236}">
                  <a16:creationId xmlns:a16="http://schemas.microsoft.com/office/drawing/2014/main" id="{93FF7C74-E966-B544-A629-C30DA218EB6C}"/>
                </a:ext>
              </a:extLst>
            </p:cNvPr>
            <p:cNvSpPr/>
            <p:nvPr/>
          </p:nvSpPr>
          <p:spPr bwMode="auto">
            <a:xfrm>
              <a:off x="6713842" y="3822315"/>
              <a:ext cx="1429354" cy="510778"/>
            </a:xfrm>
            <a:prstGeom prst="roundRect">
              <a:avLst/>
            </a:prstGeom>
            <a:solidFill>
              <a:srgbClr val="00C8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omic Sans MS" pitchFamily="66" charset="0"/>
                <a:ea typeface="ＭＳ Ｐゴシック" pitchFamily="50" charset="-128"/>
              </a:endParaRPr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5254253" y="5241857"/>
              <a:ext cx="2885126" cy="538302"/>
            </a:xfrm>
            <a:prstGeom prst="roundRect">
              <a:avLst/>
            </a:prstGeom>
            <a:solidFill>
              <a:srgbClr val="00C83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aseline="30000" dirty="0"/>
                <a:t>110</a:t>
              </a:r>
              <a:r>
                <a:rPr lang="en-US" altLang="ja-JP" sz="2000" dirty="0"/>
                <a:t>Zr</a:t>
              </a:r>
              <a:endParaRPr lang="ja-JP" altLang="en-US" sz="2000" dirty="0"/>
            </a:p>
          </p:txBody>
        </p:sp>
      </p:grp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D9C6EA41-9180-7A4E-AA2F-C3A1A4DCA9E2}"/>
              </a:ext>
            </a:extLst>
          </p:cNvPr>
          <p:cNvSpPr txBox="1"/>
          <p:nvPr/>
        </p:nvSpPr>
        <p:spPr>
          <a:xfrm>
            <a:off x="3297225" y="1576930"/>
            <a:ext cx="4256784" cy="850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dirty="0">
                <a:solidFill>
                  <a:srgbClr val="1940FF"/>
                </a:solidFill>
              </a:rPr>
              <a:t>Nucleons are excited fully within this model space   (no truncation)</a:t>
            </a:r>
            <a:endParaRPr lang="ja-JP" altLang="en-US" sz="2000" dirty="0">
              <a:solidFill>
                <a:srgbClr val="1940FF"/>
              </a:solidFill>
            </a:endParaRPr>
          </a:p>
        </p:txBody>
      </p:sp>
      <p:sp>
        <p:nvSpPr>
          <p:cNvPr id="132" name="テキスト ボックス 14">
            <a:extLst>
              <a:ext uri="{FF2B5EF4-FFF2-40B4-BE49-F238E27FC236}">
                <a16:creationId xmlns:a16="http://schemas.microsoft.com/office/drawing/2014/main" id="{91C947EE-EE6B-124B-AD21-6612B004F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499" y="2459223"/>
            <a:ext cx="5116014" cy="2783839"/>
          </a:xfrm>
          <a:prstGeom prst="rect">
            <a:avLst/>
          </a:prstGeom>
          <a:solidFill>
            <a:srgbClr val="D6FFE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We performed Monte Carlo Shell Model (MCSM) calculations, where the largest case corresponds to the diagonalization of </a:t>
            </a:r>
            <a:r>
              <a:rPr lang="en-US" altLang="ja-JP" sz="2000" dirty="0">
                <a:solidFill>
                  <a:srgbClr val="FF0000"/>
                </a:solidFill>
              </a:rPr>
              <a:t>3.9 x 10 </a:t>
            </a:r>
            <a:r>
              <a:rPr lang="en-US" altLang="ja-JP" sz="2000" baseline="30000" dirty="0">
                <a:solidFill>
                  <a:srgbClr val="FF0000"/>
                </a:solidFill>
              </a:rPr>
              <a:t>31</a:t>
            </a:r>
            <a:r>
              <a:rPr lang="en-US" altLang="ja-JP" sz="2000" dirty="0">
                <a:solidFill>
                  <a:srgbClr val="FF0000"/>
                </a:solidFill>
              </a:rPr>
              <a:t> dimension</a:t>
            </a:r>
            <a:r>
              <a:rPr lang="en-US" altLang="ja-JP" sz="2000" dirty="0"/>
              <a:t> matrix.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Its recent extension, </a:t>
            </a:r>
            <a:r>
              <a:rPr lang="en-US" altLang="ja-JP" sz="2000" dirty="0">
                <a:solidFill>
                  <a:srgbClr val="FF0000"/>
                </a:solidFill>
              </a:rPr>
              <a:t>Quasiparticle </a:t>
            </a:r>
            <a:r>
              <a:rPr lang="en-US" altLang="ja-JP" sz="2000" dirty="0" err="1">
                <a:solidFill>
                  <a:srgbClr val="FF0000"/>
                </a:solidFill>
              </a:rPr>
              <a:t>Vacua</a:t>
            </a:r>
            <a:r>
              <a:rPr lang="en-US" altLang="ja-JP" sz="2000" dirty="0">
                <a:solidFill>
                  <a:srgbClr val="FF0000"/>
                </a:solidFill>
              </a:rPr>
              <a:t> Shell Model</a:t>
            </a:r>
            <a:r>
              <a:rPr lang="en-US" altLang="ja-JP" sz="2000" dirty="0"/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(QVSM)* </a:t>
            </a:r>
            <a:r>
              <a:rPr lang="en-US" altLang="ja-JP" sz="2000" dirty="0"/>
              <a:t>is used,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for most of the calculations to be shown.  * Shimizu </a:t>
            </a:r>
            <a:r>
              <a:rPr lang="en-US" altLang="ja-JP" sz="2000" i="1" dirty="0"/>
              <a:t>et al</a:t>
            </a:r>
            <a:r>
              <a:rPr lang="en-US" altLang="ja-JP" sz="2000" dirty="0"/>
              <a:t>, PRC 103, 014312 (2021)</a:t>
            </a:r>
            <a:endParaRPr lang="ja-JP" altLang="en-US" sz="200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E8D5503-C2B4-8F44-9780-E0A0DA9A3083}"/>
              </a:ext>
            </a:extLst>
          </p:cNvPr>
          <p:cNvSpPr txBox="1"/>
          <p:nvPr/>
        </p:nvSpPr>
        <p:spPr>
          <a:xfrm>
            <a:off x="2934119" y="745960"/>
            <a:ext cx="5164833" cy="8822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Effective interaction: G-matrix*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+ </a:t>
            </a:r>
            <a:r>
              <a:rPr lang="en-US" altLang="ja-JP" sz="2000" i="1" dirty="0"/>
              <a:t>V</a:t>
            </a:r>
            <a:r>
              <a:rPr lang="en-US" altLang="ja-JP" sz="2000" baseline="-25000" dirty="0"/>
              <a:t>MU</a:t>
            </a:r>
          </a:p>
          <a:p>
            <a:endParaRPr lang="en-US" altLang="ja-JP" sz="2000" baseline="-25000" dirty="0"/>
          </a:p>
          <a:p>
            <a:r>
              <a:rPr lang="en-US" altLang="ja-JP" sz="2000" baseline="-25000" dirty="0"/>
              <a:t>        </a:t>
            </a: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* Brown, PRL 85, 5300 (2000)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795978" y="152624"/>
            <a:ext cx="566382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Revisit with Monte Carlo Shell Model</a:t>
            </a:r>
            <a:endParaRPr lang="ja-JP" altLang="en-US" sz="2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B92CC5-E8CA-C44B-9DBA-1298BD604770}"/>
              </a:ext>
            </a:extLst>
          </p:cNvPr>
          <p:cNvSpPr txBox="1"/>
          <p:nvPr/>
        </p:nvSpPr>
        <p:spPr>
          <a:xfrm>
            <a:off x="9307354" y="482675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40</a:t>
            </a:r>
            <a:endParaRPr lang="ja-JP" altLang="en-US" sz="2000">
              <a:solidFill>
                <a:srgbClr val="FFFF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7A5318F-EAB2-274C-8A09-1A3692AA464B}"/>
              </a:ext>
            </a:extLst>
          </p:cNvPr>
          <p:cNvSpPr txBox="1"/>
          <p:nvPr/>
        </p:nvSpPr>
        <p:spPr>
          <a:xfrm>
            <a:off x="10651485" y="346032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70</a:t>
            </a:r>
            <a:endParaRPr lang="ja-JP" altLang="en-US" sz="2000">
              <a:solidFill>
                <a:srgbClr val="FFFF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837DD9-B093-DC2B-5140-B9DA64141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" y="1538647"/>
            <a:ext cx="2603500" cy="32512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5479F4-A7BC-67B3-06BD-400EA6DBE018}"/>
              </a:ext>
            </a:extLst>
          </p:cNvPr>
          <p:cNvSpPr txBox="1"/>
          <p:nvPr/>
        </p:nvSpPr>
        <p:spPr>
          <a:xfrm>
            <a:off x="624790" y="6183420"/>
            <a:ext cx="1094241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i="1" dirty="0"/>
              <a:t>V</a:t>
            </a:r>
            <a:r>
              <a:rPr lang="en-US" altLang="ja-JP" sz="2400" baseline="-25000" dirty="0"/>
              <a:t>MU  </a:t>
            </a:r>
            <a:r>
              <a:rPr lang="en-US" altLang="ja-JP" sz="2400" dirty="0"/>
              <a:t>: </a:t>
            </a:r>
            <a:r>
              <a:rPr kumimoji="1" lang="en-US" altLang="ja-JP" dirty="0"/>
              <a:t>same interaction for the description of shell evolution in exotic nuclei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F0D7CE1-70CA-23FE-DC7C-6011AF904631}"/>
              </a:ext>
            </a:extLst>
          </p:cNvPr>
          <p:cNvSpPr txBox="1"/>
          <p:nvPr/>
        </p:nvSpPr>
        <p:spPr>
          <a:xfrm>
            <a:off x="2886499" y="5428556"/>
            <a:ext cx="4475905" cy="369332"/>
          </a:xfrm>
          <a:prstGeom prst="rect">
            <a:avLst/>
          </a:prstGeom>
          <a:solidFill>
            <a:srgbClr val="B3FFEB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+ </a:t>
            </a:r>
            <a:r>
              <a:rPr kumimoji="1" lang="en-US" altLang="ja-JP" sz="1800" dirty="0">
                <a:solidFill>
                  <a:srgbClr val="FF0000"/>
                </a:solidFill>
              </a:rPr>
              <a:t>HFB</a:t>
            </a:r>
            <a:r>
              <a:rPr kumimoji="1" lang="en-US" altLang="ja-JP" sz="1800" dirty="0"/>
              <a:t> (number VAP, J VBP) + GCM for </a:t>
            </a:r>
            <a:r>
              <a:rPr kumimoji="1" lang="en-US" altLang="ja-JP" sz="1800" b="1" dirty="0">
                <a:latin typeface="Symbol" pitchFamily="2" charset="2"/>
              </a:rPr>
              <a:t>g</a:t>
            </a:r>
            <a:endParaRPr kumimoji="1" lang="ja-JP" altLang="en-US" sz="1800" b="1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7901147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E20134-183E-F440-AC1C-BC44D0108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97" y="592853"/>
            <a:ext cx="6310465" cy="36776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D51131-F1C4-C347-896E-3B5998BA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5" y="1038365"/>
            <a:ext cx="5386378" cy="431178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5EF87B-5FA4-7A7D-1018-1E1758C3BA3E}"/>
              </a:ext>
            </a:extLst>
          </p:cNvPr>
          <p:cNvSpPr txBox="1"/>
          <p:nvPr/>
        </p:nvSpPr>
        <p:spPr>
          <a:xfrm>
            <a:off x="5863254" y="89449"/>
            <a:ext cx="6417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Result of MCSM calculation (CI calculation)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F90650-96CA-6923-324A-01A723595351}"/>
              </a:ext>
            </a:extLst>
          </p:cNvPr>
          <p:cNvSpPr txBox="1"/>
          <p:nvPr/>
        </p:nvSpPr>
        <p:spPr>
          <a:xfrm>
            <a:off x="630552" y="75364"/>
            <a:ext cx="196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/>
              <a:t>Aage</a:t>
            </a:r>
            <a:r>
              <a:rPr kumimoji="1" lang="en-US" altLang="ja-JP" dirty="0"/>
              <a:t> Bohr’s </a:t>
            </a:r>
          </a:p>
          <a:p>
            <a:pPr algn="ctr"/>
            <a:r>
              <a:rPr kumimoji="1" lang="en-US" altLang="ja-JP" dirty="0"/>
              <a:t>picture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5DA4CC-3805-10C1-0BD9-22973A44C07D}"/>
              </a:ext>
            </a:extLst>
          </p:cNvPr>
          <p:cNvSpPr txBox="1"/>
          <p:nvPr/>
        </p:nvSpPr>
        <p:spPr>
          <a:xfrm>
            <a:off x="3400702" y="69451"/>
            <a:ext cx="196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Our picture</a:t>
            </a:r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597ECDCC-2E42-A0C6-7648-54D2040958F9}"/>
              </a:ext>
            </a:extLst>
          </p:cNvPr>
          <p:cNvSpPr/>
          <p:nvPr/>
        </p:nvSpPr>
        <p:spPr>
          <a:xfrm>
            <a:off x="1870667" y="906361"/>
            <a:ext cx="778744" cy="435924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C6EB98-928F-E05E-B196-222216EBC646}"/>
              </a:ext>
            </a:extLst>
          </p:cNvPr>
          <p:cNvSpPr txBox="1"/>
          <p:nvPr/>
        </p:nvSpPr>
        <p:spPr>
          <a:xfrm>
            <a:off x="9993719" y="785769"/>
            <a:ext cx="205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E2 quantities in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99735A29-D3C1-23E0-0D4D-13A48B2C3833}"/>
              </a:ext>
            </a:extLst>
          </p:cNvPr>
          <p:cNvSpPr/>
          <p:nvPr/>
        </p:nvSpPr>
        <p:spPr>
          <a:xfrm>
            <a:off x="4519621" y="906361"/>
            <a:ext cx="778744" cy="43592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DFC6F77-44B9-78BE-B5F6-5AFB5CE7BBD3}"/>
              </a:ext>
            </a:extLst>
          </p:cNvPr>
          <p:cNvGrpSpPr/>
          <p:nvPr/>
        </p:nvGrpSpPr>
        <p:grpSpPr>
          <a:xfrm>
            <a:off x="4372301" y="2156846"/>
            <a:ext cx="363578" cy="358045"/>
            <a:chOff x="4541855" y="3429000"/>
            <a:chExt cx="407484" cy="461665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06CE0A9-FBAF-414E-83A7-AE26F45103A4}"/>
                </a:ext>
              </a:extLst>
            </p:cNvPr>
            <p:cNvSpPr txBox="1"/>
            <p:nvPr/>
          </p:nvSpPr>
          <p:spPr>
            <a:xfrm>
              <a:off x="4541855" y="34290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kumimoji="1" lang="ja-JP" altLang="en-US" b="1" i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4D3BA8C7-AA8B-71AB-A4B0-7BF9E1645384}"/>
                </a:ext>
              </a:extLst>
            </p:cNvPr>
            <p:cNvCxnSpPr>
              <a:cxnSpLocks/>
            </p:cNvCxnSpPr>
            <p:nvPr/>
          </p:nvCxnSpPr>
          <p:spPr>
            <a:xfrm>
              <a:off x="4645113" y="3429000"/>
              <a:ext cx="218289" cy="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10D1D80-2729-3321-3A7C-4DF17ACD5F16}"/>
              </a:ext>
            </a:extLst>
          </p:cNvPr>
          <p:cNvGrpSpPr/>
          <p:nvPr/>
        </p:nvGrpSpPr>
        <p:grpSpPr>
          <a:xfrm>
            <a:off x="5331013" y="3157373"/>
            <a:ext cx="407484" cy="461665"/>
            <a:chOff x="4541855" y="3429000"/>
            <a:chExt cx="407484" cy="461665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800F0DC-5F87-25CA-617E-885D3B404268}"/>
                </a:ext>
              </a:extLst>
            </p:cNvPr>
            <p:cNvSpPr txBox="1"/>
            <p:nvPr/>
          </p:nvSpPr>
          <p:spPr>
            <a:xfrm>
              <a:off x="4541855" y="34290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kumimoji="1" lang="ja-JP" altLang="en-US" b="1" i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D5FFF34D-C319-82FC-0FAA-71FE1C0F2194}"/>
                </a:ext>
              </a:extLst>
            </p:cNvPr>
            <p:cNvCxnSpPr>
              <a:cxnSpLocks/>
            </p:cNvCxnSpPr>
            <p:nvPr/>
          </p:nvCxnSpPr>
          <p:spPr>
            <a:xfrm>
              <a:off x="4645113" y="3429000"/>
              <a:ext cx="218289" cy="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77F0BE2-F3FA-722D-701C-399DE3793B5C}"/>
              </a:ext>
            </a:extLst>
          </p:cNvPr>
          <p:cNvSpPr txBox="1"/>
          <p:nvPr/>
        </p:nvSpPr>
        <p:spPr>
          <a:xfrm>
            <a:off x="3400702" y="508171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= R + K</a:t>
            </a:r>
            <a:endParaRPr kumimoji="1" lang="ja-JP" altLang="en-US" b="1" i="1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919E83C-B3BD-3D15-C1D5-99811C38FB04}"/>
              </a:ext>
            </a:extLst>
          </p:cNvPr>
          <p:cNvCxnSpPr>
            <a:cxnSpLocks/>
          </p:cNvCxnSpPr>
          <p:nvPr/>
        </p:nvCxnSpPr>
        <p:spPr>
          <a:xfrm>
            <a:off x="3503960" y="5081718"/>
            <a:ext cx="218289" cy="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9A19314-596F-568F-E32D-9459A48E1C53}"/>
              </a:ext>
            </a:extLst>
          </p:cNvPr>
          <p:cNvCxnSpPr>
            <a:cxnSpLocks/>
          </p:cNvCxnSpPr>
          <p:nvPr/>
        </p:nvCxnSpPr>
        <p:spPr>
          <a:xfrm>
            <a:off x="4036523" y="5081718"/>
            <a:ext cx="218289" cy="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E416D24-B0F0-DCFB-CB38-D510831B70BE}"/>
              </a:ext>
            </a:extLst>
          </p:cNvPr>
          <p:cNvCxnSpPr>
            <a:cxnSpLocks/>
          </p:cNvCxnSpPr>
          <p:nvPr/>
        </p:nvCxnSpPr>
        <p:spPr>
          <a:xfrm>
            <a:off x="4626735" y="5081718"/>
            <a:ext cx="218289" cy="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B33AB2-D1BF-423D-F605-23F55D7293E7}"/>
              </a:ext>
            </a:extLst>
          </p:cNvPr>
          <p:cNvSpPr txBox="1"/>
          <p:nvPr/>
        </p:nvSpPr>
        <p:spPr>
          <a:xfrm>
            <a:off x="7798358" y="4070495"/>
            <a:ext cx="8066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 0</a:t>
            </a:r>
            <a:endParaRPr kumimoji="1" lang="ja-JP" altLang="en-US" sz="20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E77008-E4B4-B971-92C8-7D6BB2D3BC32}"/>
              </a:ext>
            </a:extLst>
          </p:cNvPr>
          <p:cNvSpPr txBox="1"/>
          <p:nvPr/>
        </p:nvSpPr>
        <p:spPr>
          <a:xfrm>
            <a:off x="7700399" y="1166087"/>
            <a:ext cx="8066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 2</a:t>
            </a:r>
            <a:endParaRPr kumimoji="1" lang="ja-JP" altLang="en-US" sz="2000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CECA402D-F962-F92B-0179-DA4F58F6DAB5}"/>
              </a:ext>
            </a:extLst>
          </p:cNvPr>
          <p:cNvSpPr>
            <a:spLocks noChangeAspect="1"/>
          </p:cNvSpPr>
          <p:nvPr/>
        </p:nvSpPr>
        <p:spPr>
          <a:xfrm>
            <a:off x="1098000" y="5081718"/>
            <a:ext cx="288032" cy="288000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8BB7805-45C1-52A1-0302-0A94D5B1A73D}"/>
              </a:ext>
            </a:extLst>
          </p:cNvPr>
          <p:cNvCxnSpPr/>
          <p:nvPr/>
        </p:nvCxnSpPr>
        <p:spPr>
          <a:xfrm>
            <a:off x="1083028" y="4128718"/>
            <a:ext cx="0" cy="10115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CE5CA29E-6EA0-ABC6-3336-753FC2735805}"/>
              </a:ext>
            </a:extLst>
          </p:cNvPr>
          <p:cNvCxnSpPr/>
          <p:nvPr/>
        </p:nvCxnSpPr>
        <p:spPr>
          <a:xfrm>
            <a:off x="1395205" y="4128718"/>
            <a:ext cx="0" cy="10115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B6BF8D-3BA8-F438-B548-5153E76B10B6}"/>
              </a:ext>
            </a:extLst>
          </p:cNvPr>
          <p:cNvSpPr txBox="1"/>
          <p:nvPr/>
        </p:nvSpPr>
        <p:spPr>
          <a:xfrm>
            <a:off x="1454951" y="5041052"/>
            <a:ext cx="106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circle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0824D56-6669-D9D9-BD36-D6C79EE1E05C}"/>
              </a:ext>
            </a:extLst>
          </p:cNvPr>
          <p:cNvCxnSpPr>
            <a:cxnSpLocks/>
          </p:cNvCxnSpPr>
          <p:nvPr/>
        </p:nvCxnSpPr>
        <p:spPr>
          <a:xfrm>
            <a:off x="1245600" y="4128718"/>
            <a:ext cx="0" cy="115522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5D21E5D-8294-21F0-C320-398EF8403618}"/>
              </a:ext>
            </a:extLst>
          </p:cNvPr>
          <p:cNvSpPr txBox="1"/>
          <p:nvPr/>
        </p:nvSpPr>
        <p:spPr>
          <a:xfrm>
            <a:off x="3049066" y="4548625"/>
            <a:ext cx="112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ellipse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902CD0D5-2023-AFA6-4F0F-0D6505FB382F}"/>
              </a:ext>
            </a:extLst>
          </p:cNvPr>
          <p:cNvCxnSpPr>
            <a:cxnSpLocks/>
          </p:cNvCxnSpPr>
          <p:nvPr/>
        </p:nvCxnSpPr>
        <p:spPr>
          <a:xfrm flipV="1">
            <a:off x="2451798" y="4900600"/>
            <a:ext cx="649917" cy="38334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4CB8C9EA-98C9-15A6-EEEB-9E4034EB6086}"/>
              </a:ext>
            </a:extLst>
          </p:cNvPr>
          <p:cNvSpPr/>
          <p:nvPr/>
        </p:nvSpPr>
        <p:spPr>
          <a:xfrm>
            <a:off x="1805255" y="1551602"/>
            <a:ext cx="844156" cy="435924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56"/>
              </a:solidFill>
            </a:endParaRPr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AC8DE120-4F6E-5DD1-749F-856BBD2BBD77}"/>
              </a:ext>
            </a:extLst>
          </p:cNvPr>
          <p:cNvSpPr/>
          <p:nvPr/>
        </p:nvSpPr>
        <p:spPr>
          <a:xfrm>
            <a:off x="4674275" y="1455733"/>
            <a:ext cx="844156" cy="587665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56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1587798-D254-10D6-3636-F4E7A2B72425}"/>
              </a:ext>
            </a:extLst>
          </p:cNvPr>
          <p:cNvSpPr txBox="1"/>
          <p:nvPr/>
        </p:nvSpPr>
        <p:spPr>
          <a:xfrm>
            <a:off x="884255" y="5417359"/>
            <a:ext cx="201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(cannot rotate)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5DDB34C-1A8D-A538-388F-8ECEA1D89DD2}"/>
              </a:ext>
            </a:extLst>
          </p:cNvPr>
          <p:cNvSpPr txBox="1"/>
          <p:nvPr/>
        </p:nvSpPr>
        <p:spPr>
          <a:xfrm>
            <a:off x="3101715" y="5718288"/>
            <a:ext cx="877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The CI result points to a triaxial shape with axis ratio, </a:t>
            </a:r>
            <a:r>
              <a:rPr lang="en-US" altLang="ja-JP" sz="2000" dirty="0"/>
              <a:t>1.00 : 1.06 : 1.35</a:t>
            </a:r>
            <a:r>
              <a:rPr kumimoji="1" lang="en-US" altLang="ja-JP" sz="2000" dirty="0"/>
              <a:t>.</a:t>
            </a:r>
          </a:p>
          <a:p>
            <a:r>
              <a:rPr lang="en-US" altLang="ja-JP" sz="2000" dirty="0"/>
              <a:t>No hint of vibrational excitation.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543167934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L_Padova_2" id="{D83C04A6-A9CE-8B4A-A1F3-AF6A1C243962}" vid="{02F9F0C7-9161-774B-811F-3E31E46DF66F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ホワイト</Template>
  <TotalTime>7637</TotalTime>
  <Words>2391</Words>
  <Application>Microsoft Macintosh PowerPoint</Application>
  <PresentationFormat>ワイド画面</PresentationFormat>
  <Paragraphs>391</Paragraphs>
  <Slides>38</Slides>
  <Notes>2</Notes>
  <HiddenSlides>1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38</vt:i4>
      </vt:variant>
    </vt:vector>
  </HeadingPairs>
  <TitlesOfParts>
    <vt:vector size="52" baseType="lpstr">
      <vt:lpstr>Times</vt:lpstr>
      <vt:lpstr>Yu Gothic</vt:lpstr>
      <vt:lpstr>Yu Gothic Light</vt:lpstr>
      <vt:lpstr>Arial</vt:lpstr>
      <vt:lpstr>Calibri</vt:lpstr>
      <vt:lpstr>Comic Sans MS</vt:lpstr>
      <vt:lpstr>Lucida Calligraphy</vt:lpstr>
      <vt:lpstr>Palatino</vt:lpstr>
      <vt:lpstr>Palatino Linotype</vt:lpstr>
      <vt:lpstr>Symbol</vt:lpstr>
      <vt:lpstr>Times New Roman</vt:lpstr>
      <vt:lpstr>ホワイト</vt:lpstr>
      <vt:lpstr>Photo Editor 写真</vt:lpstr>
      <vt:lpstr>数式</vt:lpstr>
      <vt:lpstr>Triaxial Shapes and Rotational Energies of Atomic Nuclei  Takaharu Otsuka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Identification of nuclear shape by T-plot of MCSM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phase transitions and self-organization  in atomic nuclei,  and  the role of the tensor force </dc:title>
  <dc:creator>大塚孝治</dc:creator>
  <cp:lastModifiedBy>孝治 大塚</cp:lastModifiedBy>
  <cp:revision>579</cp:revision>
  <cp:lastPrinted>2020-02-18T04:59:49Z</cp:lastPrinted>
  <dcterms:created xsi:type="dcterms:W3CDTF">2018-10-06T10:56:28Z</dcterms:created>
  <dcterms:modified xsi:type="dcterms:W3CDTF">2024-04-21T01:22:57Z</dcterms:modified>
</cp:coreProperties>
</file>