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1" r:id="rId1"/>
  </p:sldMasterIdLst>
  <p:notesMasterIdLst>
    <p:notesMasterId r:id="rId15"/>
  </p:notesMasterIdLst>
  <p:handoutMasterIdLst>
    <p:handoutMasterId r:id="rId16"/>
  </p:handoutMasterIdLst>
  <p:sldIdLst>
    <p:sldId id="423" r:id="rId2"/>
    <p:sldId id="756" r:id="rId3"/>
    <p:sldId id="799" r:id="rId4"/>
    <p:sldId id="760" r:id="rId5"/>
    <p:sldId id="800" r:id="rId6"/>
    <p:sldId id="801" r:id="rId7"/>
    <p:sldId id="736" r:id="rId8"/>
    <p:sldId id="763" r:id="rId9"/>
    <p:sldId id="802" r:id="rId10"/>
    <p:sldId id="805" r:id="rId11"/>
    <p:sldId id="804" r:id="rId12"/>
    <p:sldId id="806" r:id="rId13"/>
    <p:sldId id="742" r:id="rId1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ke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85565" autoAdjust="0"/>
  </p:normalViewPr>
  <p:slideViewPr>
    <p:cSldViewPr>
      <p:cViewPr varScale="1">
        <p:scale>
          <a:sx n="81" d="100"/>
          <a:sy n="81" d="100"/>
        </p:scale>
        <p:origin x="120" y="16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37" d="100"/>
          <a:sy n="137" d="100"/>
        </p:scale>
        <p:origin x="1622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41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r">
              <a:defRPr sz="1200"/>
            </a:lvl1pPr>
          </a:lstStyle>
          <a:p>
            <a:fld id="{E9CCA479-EB8F-4BFC-A9AA-4AAFD2ADB582}" type="datetimeFigureOut">
              <a:rPr lang="nl-NL" smtClean="0"/>
              <a:pPr/>
              <a:t>20-4-2024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218"/>
            <a:ext cx="2946400" cy="49641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r">
              <a:defRPr sz="1200"/>
            </a:lvl1pPr>
          </a:lstStyle>
          <a:p>
            <a:fld id="{6831870B-7C67-4FC4-BEF5-2ACD4DF981D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41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r">
              <a:defRPr sz="1200"/>
            </a:lvl1pPr>
          </a:lstStyle>
          <a:p>
            <a:fld id="{A70ED500-B3E1-471C-A9B2-CD8A511BE04B}" type="datetimeFigureOut">
              <a:rPr lang="nl-NL" smtClean="0"/>
              <a:pPr/>
              <a:t>20-4-2024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8" tIns="45859" rIns="91718" bIns="45859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718" tIns="45859" rIns="91718" bIns="458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r">
              <a:defRPr sz="1200"/>
            </a:lvl1pPr>
          </a:lstStyle>
          <a:p>
            <a:fld id="{20A93C87-F0F0-4BC6-BDC5-2C6B968D78C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9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3195-29C5-4042-A450-98C8D476F76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9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623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733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467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19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234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13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53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70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03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788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666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50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0433-150C-447F-9FFC-AF24AA8E2DE9}" type="datetime1">
              <a:rPr lang="nl-NL" smtClean="0"/>
              <a:pPr/>
              <a:t>20-4-2024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9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AC46-674D-4E4A-A028-7F0C6C230921}" type="datetime1">
              <a:rPr lang="nl-NL" smtClean="0"/>
              <a:pPr/>
              <a:t>20-4-2024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12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9564-2026-4974-AD2F-20BD4F973867}" type="datetime1">
              <a:rPr lang="nl-NL" smtClean="0"/>
              <a:pPr/>
              <a:t>20-4-2024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32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749A-1546-454C-BB68-60CBF38B78B2}" type="datetime1">
              <a:rPr lang="nl-NL" smtClean="0"/>
              <a:pPr/>
              <a:t>20-4-2024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41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326-F20E-4FB1-AB68-E3C700D0A079}" type="datetime1">
              <a:rPr lang="nl-NL" smtClean="0"/>
              <a:pPr/>
              <a:t>20-4-2024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71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7776-E099-4984-8B60-76848BAB2E26}" type="datetime1">
              <a:rPr lang="nl-NL" smtClean="0"/>
              <a:pPr/>
              <a:t>20-4-2024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87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0B8A-84FA-41C6-8A41-CD6B6025AECB}" type="datetime1">
              <a:rPr lang="nl-NL" smtClean="0"/>
              <a:pPr/>
              <a:t>20-4-2024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34671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CF1D-D203-42D2-9024-C11945ED8C09}" type="datetime1">
              <a:rPr lang="nl-NL" smtClean="0"/>
              <a:pPr/>
              <a:t>20-4-2024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96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D4-ADBC-4B47-A8A5-0D08DA2649AF}" type="datetime1">
              <a:rPr lang="nl-NL" smtClean="0"/>
              <a:pPr/>
              <a:t>20-4-2024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12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A5D93F-3442-4693-93B6-87F31361A5E8}" type="datetime1">
              <a:rPr lang="nl-NL" smtClean="0"/>
              <a:pPr/>
              <a:t>20-4-2024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6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6A3B-B161-406A-8D19-8D7F6B6D71CB}" type="datetime1">
              <a:rPr lang="nl-NL" smtClean="0"/>
              <a:pPr/>
              <a:t>20-4-2024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57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110B8A-84FA-41C6-8A41-CD6B6025AECB}" type="datetime1">
              <a:rPr lang="nl-NL" smtClean="0"/>
              <a:pPr/>
              <a:t>20-4-2024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00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ilkevanderschee.nl/trajectum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sites.google.com/view/govertnijs/trajectum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47800" y="2981808"/>
            <a:ext cx="10470319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GB" sz="3400" b="1" dirty="0"/>
              <a:t>O+O and impact of clustering in high-energy collisions</a:t>
            </a:r>
            <a:endParaRPr lang="en-US" sz="3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749501" y="3643950"/>
            <a:ext cx="9037638" cy="4714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US" sz="2500" spc="-80" dirty="0">
                <a:solidFill>
                  <a:srgbClr val="C00000"/>
                </a:solidFill>
                <a:latin typeface="Tw Cen MT" pitchFamily="34" charset="0"/>
                <a:ea typeface="+mj-ea"/>
                <a:cs typeface="+mj-cs"/>
              </a:rPr>
              <a:t>Interplaying nuclear structure and quark-gluon plasma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2111" y="5385618"/>
            <a:ext cx="68762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700" b="1" dirty="0"/>
              <a:t>Wilke van der Schee</a:t>
            </a:r>
            <a:endParaRPr lang="nl-NL" sz="1700" dirty="0"/>
          </a:p>
          <a:p>
            <a:pPr algn="r"/>
            <a:r>
              <a:rPr lang="en-US" sz="1700" dirty="0"/>
              <a:t>RHIC nuclear structure workshop, Beijing</a:t>
            </a:r>
          </a:p>
          <a:p>
            <a:pPr algn="r"/>
            <a:r>
              <a:rPr lang="en-US" sz="1700" dirty="0"/>
              <a:t>21 April 2024</a:t>
            </a:r>
            <a:endParaRPr lang="nl-NL" sz="1700" dirty="0"/>
          </a:p>
        </p:txBody>
      </p:sp>
      <p:pic>
        <p:nvPicPr>
          <p:cNvPr id="15" name="Picture 2" descr="Image result for cern logo">
            <a:extLst>
              <a:ext uri="{FF2B5EF4-FFF2-40B4-BE49-F238E27FC236}">
                <a16:creationId xmlns:a16="http://schemas.microsoft.com/office/drawing/2014/main" id="{B2D6CF3D-6565-4D3C-B247-426A40C88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"/>
          <a:stretch/>
        </p:blipFill>
        <p:spPr bwMode="auto">
          <a:xfrm>
            <a:off x="-67235" y="16164"/>
            <a:ext cx="1981200" cy="20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DB8A181-1E44-441D-9D0C-60EF415D7F30}"/>
              </a:ext>
            </a:extLst>
          </p:cNvPr>
          <p:cNvGrpSpPr/>
          <p:nvPr/>
        </p:nvGrpSpPr>
        <p:grpSpPr>
          <a:xfrm>
            <a:off x="3844572" y="4859712"/>
            <a:ext cx="3786139" cy="1355488"/>
            <a:chOff x="8815339" y="3893982"/>
            <a:chExt cx="3200400" cy="120986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0C7571-6D12-4694-9A9A-5A4F2C108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339" y="4035366"/>
              <a:ext cx="3200400" cy="85620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CC32CFF-0B43-4745-BDCA-B35C525F5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FF66"/>
                </a:clrFrom>
                <a:clrTo>
                  <a:srgbClr val="00FF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188073" y="3893982"/>
              <a:ext cx="437553" cy="120986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5F80112-7AF1-4D34-9D13-A1A17E361817}"/>
              </a:ext>
            </a:extLst>
          </p:cNvPr>
          <p:cNvSpPr txBox="1"/>
          <p:nvPr/>
        </p:nvSpPr>
        <p:spPr>
          <a:xfrm>
            <a:off x="2559276" y="4158636"/>
            <a:ext cx="929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2402.05995 (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</a:rPr>
              <a:t>Giuliano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 Giacalone, Benjamin Bally, Govert Nijs,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</a:rPr>
              <a:t>Shihang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</a:rPr>
              <a:t>Shen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 et al)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1600" dirty="0" err="1">
                <a:solidFill>
                  <a:schemeClr val="accent1">
                    <a:lumMod val="75000"/>
                  </a:schemeClr>
                </a:solidFill>
              </a:rPr>
              <a:t>appear</a:t>
            </a:r>
            <a:endParaRPr lang="nl-N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52FB49-E279-5A75-884E-91A4F9793CAE}"/>
              </a:ext>
            </a:extLst>
          </p:cNvPr>
          <p:cNvGrpSpPr/>
          <p:nvPr/>
        </p:nvGrpSpPr>
        <p:grpSpPr>
          <a:xfrm>
            <a:off x="8858241" y="-548400"/>
            <a:ext cx="3200400" cy="2342322"/>
            <a:chOff x="6400255" y="-862273"/>
            <a:chExt cx="5548320" cy="3909624"/>
          </a:xfrm>
        </p:grpSpPr>
        <p:pic>
          <p:nvPicPr>
            <p:cNvPr id="8" name="Picture 8" descr="Voorbeeld van het aangepaste UU-logo">
              <a:extLst>
                <a:ext uri="{FF2B5EF4-FFF2-40B4-BE49-F238E27FC236}">
                  <a16:creationId xmlns:a16="http://schemas.microsoft.com/office/drawing/2014/main" id="{28086C36-A740-D912-501D-A7553D142F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r="53750"/>
            <a:stretch/>
          </p:blipFill>
          <p:spPr bwMode="auto">
            <a:xfrm>
              <a:off x="6400255" y="-862273"/>
              <a:ext cx="3651958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Voorbeeld van het aangepaste UU-logo">
              <a:extLst>
                <a:ext uri="{FF2B5EF4-FFF2-40B4-BE49-F238E27FC236}">
                  <a16:creationId xmlns:a16="http://schemas.microsoft.com/office/drawing/2014/main" id="{7FC2BD33-B7ED-5BBC-F565-C5B52CAF84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5121"/>
            <a:stretch/>
          </p:blipFill>
          <p:spPr bwMode="auto">
            <a:xfrm>
              <a:off x="10134600" y="-762649"/>
              <a:ext cx="18139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12C7F7E-382B-1629-288F-E75C46757BE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7235" y="3264701"/>
            <a:ext cx="3472983" cy="3152341"/>
          </a:xfrm>
          <a:prstGeom prst="rect">
            <a:avLst/>
          </a:prstGeom>
        </p:spPr>
      </p:pic>
      <p:pic>
        <p:nvPicPr>
          <p:cNvPr id="11" name="Picture 10" descr="Opportunities of OO and pO collisions at the LHC">
            <a:extLst>
              <a:ext uri="{FF2B5EF4-FFF2-40B4-BE49-F238E27FC236}">
                <a16:creationId xmlns:a16="http://schemas.microsoft.com/office/drawing/2014/main" id="{A2C111E2-9D7A-D574-8AEC-3AF8A26C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03" y="17125"/>
            <a:ext cx="4541066" cy="19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26570"/>
            <a:ext cx="10442448" cy="43088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 novel idea? Correlations between spectators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944" y="2084755"/>
            <a:ext cx="8158655" cy="478112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sz="1800" dirty="0"/>
              <a:t>Implemented relatively advanced spectator model (unfinished)</a:t>
            </a:r>
          </a:p>
          <a:p>
            <a:pPr marL="749808" lvl="1" indent="-457200">
              <a:lnSpc>
                <a:spcPct val="125000"/>
              </a:lnSpc>
            </a:pPr>
            <a:r>
              <a:rPr lang="en-US" dirty="0"/>
              <a:t>Spectators cluster depending on density / distance</a:t>
            </a:r>
          </a:p>
          <a:p>
            <a:pPr marL="749808" lvl="1" indent="-457200">
              <a:lnSpc>
                <a:spcPct val="125000"/>
              </a:lnSpc>
            </a:pPr>
            <a:r>
              <a:rPr lang="en-US" dirty="0"/>
              <a:t>Clusters decayed using Gemini</a:t>
            </a:r>
          </a:p>
          <a:p>
            <a:pPr marL="292608" lvl="1" indent="0">
              <a:lnSpc>
                <a:spcPct val="125000"/>
              </a:lnSpc>
              <a:buNone/>
            </a:pPr>
            <a:endParaRPr lang="en-US" dirty="0"/>
          </a:p>
          <a:p>
            <a:pPr marL="292608" lvl="1" indent="0">
              <a:lnSpc>
                <a:spcPct val="125000"/>
              </a:lnSpc>
              <a:buNone/>
            </a:pPr>
            <a:r>
              <a:rPr lang="en-US" dirty="0"/>
              <a:t>Seems to have a big effect:</a:t>
            </a:r>
          </a:p>
          <a:p>
            <a:pPr marL="578358" lvl="1" indent="-285750">
              <a:lnSpc>
                <a:spcPct val="125000"/>
              </a:lnSpc>
            </a:pPr>
            <a:r>
              <a:rPr lang="en-US" dirty="0"/>
              <a:t>Solid has advanced spectator model</a:t>
            </a:r>
          </a:p>
          <a:p>
            <a:pPr marL="578358" lvl="1" indent="-285750">
              <a:lnSpc>
                <a:spcPct val="125000"/>
              </a:lnSpc>
            </a:pPr>
            <a:r>
              <a:rPr lang="en-US" dirty="0"/>
              <a:t>Blue is ‘shuffled’</a:t>
            </a:r>
          </a:p>
          <a:p>
            <a:pPr marL="292608" lvl="1" indent="0">
              <a:lnSpc>
                <a:spcPct val="125000"/>
              </a:lnSpc>
              <a:buNone/>
            </a:pPr>
            <a:endParaRPr lang="en-US" dirty="0"/>
          </a:p>
          <a:p>
            <a:pPr marL="292608" lvl="1" indent="0">
              <a:lnSpc>
                <a:spcPct val="125000"/>
              </a:lnSpc>
              <a:buNone/>
            </a:pPr>
            <a:r>
              <a:rPr lang="en-US" dirty="0"/>
              <a:t>Can we get the clustering under control? Improve the model?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BE604-9211-D03F-3978-358372047A42}"/>
              </a:ext>
            </a:extLst>
          </p:cNvPr>
          <p:cNvSpPr txBox="1"/>
          <p:nvPr/>
        </p:nvSpPr>
        <p:spPr>
          <a:xfrm>
            <a:off x="-1979" y="6493582"/>
            <a:ext cx="1196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>
                <a:solidFill>
                  <a:schemeClr val="bg1"/>
                </a:solidFill>
                <a:latin typeface="Tw Cen MT" pitchFamily="34" charset="0"/>
              </a:rPr>
              <a:t>To</a:t>
            </a:r>
            <a:r>
              <a:rPr lang="nl-NL" sz="11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Tw Cen MT" pitchFamily="34" charset="0"/>
              </a:rPr>
              <a:t>appear</a:t>
            </a:r>
            <a:r>
              <a:rPr lang="nl-NL" sz="11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Tw Cen MT" pitchFamily="34" charset="0"/>
              </a:rPr>
              <a:t>with</a:t>
            </a:r>
            <a:r>
              <a:rPr lang="nl-NL" sz="1100" dirty="0">
                <a:solidFill>
                  <a:schemeClr val="bg1"/>
                </a:solidFill>
                <a:latin typeface="Tw Cen MT" pitchFamily="34" charset="0"/>
              </a:rPr>
              <a:t> Govert</a:t>
            </a:r>
            <a:endParaRPr lang="en-GB" sz="11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A4EA0F-432B-6255-D927-E76334501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6779" y="2738111"/>
            <a:ext cx="4265221" cy="39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7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0442448" cy="43088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Small Bayesian scan of spectator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799319"/>
            <a:ext cx="9987456" cy="478112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sz="1800" dirty="0"/>
              <a:t>Quite some parameters, but most related to deuteron, triton and He-3 not very important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BE604-9211-D03F-3978-358372047A42}"/>
              </a:ext>
            </a:extLst>
          </p:cNvPr>
          <p:cNvSpPr txBox="1"/>
          <p:nvPr/>
        </p:nvSpPr>
        <p:spPr>
          <a:xfrm>
            <a:off x="-1979" y="6493582"/>
            <a:ext cx="1196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>
                <a:solidFill>
                  <a:schemeClr val="bg1"/>
                </a:solidFill>
                <a:latin typeface="Tw Cen MT" pitchFamily="34" charset="0"/>
              </a:rPr>
              <a:t>To</a:t>
            </a:r>
            <a:r>
              <a:rPr lang="nl-NL" sz="11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Tw Cen MT" pitchFamily="34" charset="0"/>
              </a:rPr>
              <a:t>appear</a:t>
            </a:r>
            <a:r>
              <a:rPr lang="nl-NL" sz="11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Tw Cen MT" pitchFamily="34" charset="0"/>
              </a:rPr>
              <a:t>with</a:t>
            </a:r>
            <a:r>
              <a:rPr lang="nl-NL" sz="1100" dirty="0">
                <a:solidFill>
                  <a:schemeClr val="bg1"/>
                </a:solidFill>
                <a:latin typeface="Tw Cen MT" pitchFamily="34" charset="0"/>
              </a:rPr>
              <a:t> Govert</a:t>
            </a:r>
            <a:endParaRPr lang="en-GB" sz="11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670FE-45C7-6D01-7049-C3794444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71322"/>
            <a:ext cx="8763000" cy="5686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C3BAA0-0AC4-5F7C-D8A1-C7D3F93C1DE9}"/>
              </a:ext>
            </a:extLst>
          </p:cNvPr>
          <p:cNvSpPr txBox="1"/>
          <p:nvPr/>
        </p:nvSpPr>
        <p:spPr>
          <a:xfrm>
            <a:off x="10668000" y="3192943"/>
            <a:ext cx="992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b="1" dirty="0"/>
              <a:t>Pb-208</a:t>
            </a:r>
            <a:endParaRPr lang="en-GB" sz="2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8B9C8-3FEE-5ACF-50BB-56FE8D48C8D1}"/>
              </a:ext>
            </a:extLst>
          </p:cNvPr>
          <p:cNvSpPr txBox="1"/>
          <p:nvPr/>
        </p:nvSpPr>
        <p:spPr>
          <a:xfrm>
            <a:off x="10690761" y="5188034"/>
            <a:ext cx="747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b="1" dirty="0"/>
              <a:t>O-16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79823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26570"/>
            <a:ext cx="10442448" cy="43088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Spectators in Pb-208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944" y="2084755"/>
            <a:ext cx="8158655" cy="478112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sz="1800" dirty="0"/>
              <a:t>Still significant problem with prior (right) and posterior (left). Also, no good data exists..</a:t>
            </a:r>
          </a:p>
          <a:p>
            <a:pPr marL="292608" lvl="1" indent="0">
              <a:lnSpc>
                <a:spcPct val="125000"/>
              </a:lnSpc>
              <a:buNone/>
            </a:pPr>
            <a:endParaRPr lang="en-US" dirty="0"/>
          </a:p>
          <a:p>
            <a:pPr marL="292608" lvl="1" indent="0">
              <a:lnSpc>
                <a:spcPct val="125000"/>
              </a:lnSpc>
              <a:buNone/>
            </a:pPr>
            <a:endParaRPr lang="en-US" dirty="0"/>
          </a:p>
          <a:p>
            <a:pPr marL="292608" lvl="1" indent="0">
              <a:lnSpc>
                <a:spcPct val="125000"/>
              </a:lnSpc>
              <a:buNone/>
            </a:pPr>
            <a:endParaRPr lang="en-US" dirty="0"/>
          </a:p>
          <a:p>
            <a:pPr marL="292608" lvl="1" indent="0">
              <a:lnSpc>
                <a:spcPct val="125000"/>
              </a:lnSpc>
              <a:buNone/>
            </a:pPr>
            <a:endParaRPr lang="en-US" dirty="0"/>
          </a:p>
          <a:p>
            <a:pPr marL="292608" lvl="1" indent="0">
              <a:lnSpc>
                <a:spcPct val="125000"/>
              </a:lnSpc>
              <a:buNone/>
            </a:pPr>
            <a:endParaRPr lang="en-US" dirty="0"/>
          </a:p>
          <a:p>
            <a:pPr marL="292608" lvl="1" indent="0">
              <a:lnSpc>
                <a:spcPct val="125000"/>
              </a:lnSpc>
              <a:buNone/>
            </a:pPr>
            <a:endParaRPr lang="en-US" dirty="0"/>
          </a:p>
          <a:p>
            <a:pPr marL="292608" lvl="1" indent="0">
              <a:lnSpc>
                <a:spcPct val="125000"/>
              </a:lnSpc>
              <a:buNone/>
            </a:pPr>
            <a:endParaRPr lang="en-US" dirty="0"/>
          </a:p>
          <a:p>
            <a:pPr marL="0" indent="0">
              <a:lnSpc>
                <a:spcPct val="125000"/>
              </a:lnSpc>
              <a:buNone/>
            </a:pPr>
            <a:r>
              <a:rPr lang="en-US" dirty="0"/>
              <a:t>Can we get the clustering under control? Improve the model?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BE604-9211-D03F-3978-358372047A42}"/>
              </a:ext>
            </a:extLst>
          </p:cNvPr>
          <p:cNvSpPr txBox="1"/>
          <p:nvPr/>
        </p:nvSpPr>
        <p:spPr>
          <a:xfrm>
            <a:off x="-1979" y="6493582"/>
            <a:ext cx="1196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>
                <a:solidFill>
                  <a:schemeClr val="bg1"/>
                </a:solidFill>
                <a:latin typeface="Tw Cen MT" pitchFamily="34" charset="0"/>
              </a:rPr>
              <a:t>To</a:t>
            </a:r>
            <a:r>
              <a:rPr lang="nl-NL" sz="11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Tw Cen MT" pitchFamily="34" charset="0"/>
              </a:rPr>
              <a:t>appear</a:t>
            </a:r>
            <a:r>
              <a:rPr lang="nl-NL" sz="11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Tw Cen MT" pitchFamily="34" charset="0"/>
              </a:rPr>
              <a:t>with</a:t>
            </a:r>
            <a:r>
              <a:rPr lang="nl-NL" sz="1100" dirty="0">
                <a:solidFill>
                  <a:schemeClr val="bg1"/>
                </a:solidFill>
                <a:latin typeface="Tw Cen MT" pitchFamily="34" charset="0"/>
              </a:rPr>
              <a:t> Govert</a:t>
            </a:r>
            <a:endParaRPr lang="en-GB" sz="11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11141-FA68-D4BE-15B7-C2FEDAC4D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44" y="2717457"/>
            <a:ext cx="6400800" cy="27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2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13</a:t>
            </a:fld>
            <a:r>
              <a:rPr lang="nl-NL" dirty="0"/>
              <a:t>/13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268287"/>
            <a:ext cx="8382000" cy="914400"/>
          </a:xfrm>
        </p:spPr>
        <p:txBody>
          <a:bodyPr>
            <a:normAutofit/>
          </a:bodyPr>
          <a:lstStyle/>
          <a:p>
            <a:r>
              <a:rPr lang="nl-NL" sz="3200" dirty="0" err="1"/>
              <a:t>Alpha</a:t>
            </a:r>
            <a:r>
              <a:rPr lang="nl-NL" sz="3200" dirty="0"/>
              <a:t> clustering in O-16 </a:t>
            </a:r>
            <a:r>
              <a:rPr lang="nl-NL" sz="3200" dirty="0" err="1"/>
              <a:t>and</a:t>
            </a:r>
            <a:r>
              <a:rPr lang="nl-NL" sz="3200" dirty="0"/>
              <a:t> RHIC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02531" y="1404392"/>
            <a:ext cx="9913938" cy="5053012"/>
          </a:xfrm>
        </p:spPr>
        <p:txBody>
          <a:bodyPr>
            <a:normAutofit/>
          </a:bodyPr>
          <a:lstStyle/>
          <a:p>
            <a:r>
              <a:rPr lang="en-US" dirty="0"/>
              <a:t>Tried to give an overview what is done and known</a:t>
            </a:r>
          </a:p>
          <a:p>
            <a:pPr lvl="1"/>
            <a:r>
              <a:rPr lang="en-US" dirty="0"/>
              <a:t>Varying alpha-clustered versus spherical O-16</a:t>
            </a:r>
          </a:p>
          <a:p>
            <a:pPr lvl="2"/>
            <a:r>
              <a:rPr lang="en-US" dirty="0"/>
              <a:t>Has the disadvantage that it’s a counterfactual comparison; we don’t have spherical O-16</a:t>
            </a:r>
          </a:p>
          <a:p>
            <a:pPr lvl="1"/>
            <a:r>
              <a:rPr lang="en-US" dirty="0"/>
              <a:t>Quite curious that O-16 seems an irregular tetrahedron</a:t>
            </a:r>
          </a:p>
          <a:p>
            <a:pPr lvl="1">
              <a:buClr>
                <a:schemeClr val="accent6"/>
              </a:buClr>
            </a:pPr>
            <a:endParaRPr lang="en-US" sz="800" dirty="0">
              <a:solidFill>
                <a:srgbClr val="00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800" dirty="0">
              <a:solidFill>
                <a:srgbClr val="00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800" dirty="0">
              <a:solidFill>
                <a:srgbClr val="000000"/>
              </a:solidFill>
            </a:endParaRPr>
          </a:p>
          <a:p>
            <a:r>
              <a:rPr lang="en-US" dirty="0"/>
              <a:t>Exciting progress using spectators (?)</a:t>
            </a:r>
          </a:p>
          <a:p>
            <a:pPr lvl="1">
              <a:buClr>
                <a:schemeClr val="accent6"/>
              </a:buClr>
            </a:pPr>
            <a:r>
              <a:rPr lang="en-US" dirty="0">
                <a:solidFill>
                  <a:srgbClr val="000000"/>
                </a:solidFill>
              </a:rPr>
              <a:t>Several features to be studied more carefully/improved</a:t>
            </a:r>
          </a:p>
          <a:p>
            <a:pPr lvl="1">
              <a:buClr>
                <a:schemeClr val="accent6"/>
              </a:buClr>
            </a:pPr>
            <a:r>
              <a:rPr lang="en-US" dirty="0">
                <a:solidFill>
                  <a:srgbClr val="000000"/>
                </a:solidFill>
              </a:rPr>
              <a:t>A lot of opportunity for new type of measurements in ZDC</a:t>
            </a:r>
          </a:p>
          <a:p>
            <a:pPr lvl="2">
              <a:buClr>
                <a:schemeClr val="accent6"/>
              </a:buClr>
            </a:pPr>
            <a:r>
              <a:rPr lang="en-US" dirty="0">
                <a:solidFill>
                  <a:srgbClr val="000000"/>
                </a:solidFill>
              </a:rPr>
              <a:t>Correlations with e.g. v2 at mid-rapidity?</a:t>
            </a:r>
          </a:p>
          <a:p>
            <a:pPr>
              <a:buClr>
                <a:schemeClr val="accent6"/>
              </a:buClr>
            </a:pPr>
            <a:endParaRPr lang="en-US" b="1" dirty="0">
              <a:solidFill>
                <a:srgbClr val="000000"/>
              </a:solidFill>
            </a:endParaRPr>
          </a:p>
          <a:p>
            <a:pPr>
              <a:buClr>
                <a:schemeClr val="accent6"/>
              </a:buClr>
            </a:pPr>
            <a:r>
              <a:rPr lang="en-US" b="1" dirty="0">
                <a:solidFill>
                  <a:srgbClr val="000000"/>
                </a:solidFill>
              </a:rPr>
              <a:t>Neon needed for percent level science; start campaign now?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972B8A-85A9-4E40-869C-D4A856E570AA}"/>
              </a:ext>
            </a:extLst>
          </p:cNvPr>
          <p:cNvCxnSpPr/>
          <p:nvPr/>
        </p:nvCxnSpPr>
        <p:spPr>
          <a:xfrm flipV="1">
            <a:off x="1295400" y="1219200"/>
            <a:ext cx="5791200" cy="7620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movie6hq2">
            <a:hlinkClick r:id="" action="ppaction://media"/>
            <a:extLst>
              <a:ext uri="{FF2B5EF4-FFF2-40B4-BE49-F238E27FC236}">
                <a16:creationId xmlns:a16="http://schemas.microsoft.com/office/drawing/2014/main" id="{806E683A-760A-C2E0-0B06-BCB0E987BC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0458" y="4527345"/>
            <a:ext cx="1922830" cy="1668667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5513FEE8-3BEC-4AAF-AD22-0E94D90681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b="16552"/>
          <a:stretch/>
        </p:blipFill>
        <p:spPr>
          <a:xfrm rot="10800000">
            <a:off x="7167965" y="-1"/>
            <a:ext cx="5013701" cy="4614985"/>
          </a:xfrm>
          <a:prstGeom prst="rect">
            <a:avLst/>
          </a:prstGeom>
        </p:spPr>
      </p:pic>
      <p:pic>
        <p:nvPicPr>
          <p:cNvPr id="5" name="Picture 4" descr="Opportunities of OO and pO collisions at the LHC">
            <a:extLst>
              <a:ext uri="{FF2B5EF4-FFF2-40B4-BE49-F238E27FC236}">
                <a16:creationId xmlns:a16="http://schemas.microsoft.com/office/drawing/2014/main" id="{68530A76-7615-3B70-B5DF-CB5991FA5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25916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</a:t>
            </a:fld>
            <a:r>
              <a:rPr lang="nl-NL" dirty="0"/>
              <a:t>/13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8077" y="364331"/>
            <a:ext cx="8382000" cy="914400"/>
          </a:xfrm>
        </p:spPr>
        <p:txBody>
          <a:bodyPr>
            <a:normAutofit/>
          </a:bodyPr>
          <a:lstStyle/>
          <a:p>
            <a:r>
              <a:rPr lang="nl-NL" sz="3200" dirty="0" err="1"/>
              <a:t>Outline</a:t>
            </a:r>
            <a:endParaRPr lang="nl-NL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581400" y="2026920"/>
            <a:ext cx="9913938" cy="5053012"/>
          </a:xfrm>
        </p:spPr>
        <p:txBody>
          <a:bodyPr>
            <a:normAutofit/>
          </a:bodyPr>
          <a:lstStyle/>
          <a:p>
            <a:pPr marL="544068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Brief introduction on alpha clustering</a:t>
            </a:r>
          </a:p>
          <a:p>
            <a:pPr marL="544068" lvl="1" indent="-342900">
              <a:lnSpc>
                <a:spcPct val="120000"/>
              </a:lnSpc>
              <a:buFont typeface="+mj-lt"/>
              <a:buAutoNum type="arabicPeriod"/>
            </a:pPr>
            <a:endParaRPr lang="en-US" sz="2400" dirty="0"/>
          </a:p>
          <a:p>
            <a:pPr marL="544068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Even more brief introduction on </a:t>
            </a:r>
            <a:r>
              <a:rPr lang="en-US" sz="2400" dirty="0" err="1"/>
              <a:t>Trajectum</a:t>
            </a:r>
            <a:endParaRPr lang="en-US" sz="2400" dirty="0"/>
          </a:p>
          <a:p>
            <a:pPr marL="544068" lvl="1" indent="-342900">
              <a:lnSpc>
                <a:spcPct val="120000"/>
              </a:lnSpc>
              <a:buFont typeface="+mj-lt"/>
              <a:buAutoNum type="arabicPeriod"/>
            </a:pPr>
            <a:endParaRPr lang="en-US" sz="2400" dirty="0"/>
          </a:p>
          <a:p>
            <a:pPr marL="544068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Some very preliminary (=unfinished) results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  <a:buClr>
                <a:schemeClr val="accent6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972B8A-85A9-4E40-869C-D4A856E570AA}"/>
              </a:ext>
            </a:extLst>
          </p:cNvPr>
          <p:cNvCxnSpPr/>
          <p:nvPr/>
        </p:nvCxnSpPr>
        <p:spPr>
          <a:xfrm flipV="1">
            <a:off x="1295400" y="1219200"/>
            <a:ext cx="5791200" cy="7620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10A230-3ED4-4405-8458-D3F04F5428F0}"/>
              </a:ext>
            </a:extLst>
          </p:cNvPr>
          <p:cNvSpPr txBox="1"/>
          <p:nvPr/>
        </p:nvSpPr>
        <p:spPr>
          <a:xfrm>
            <a:off x="8633251" y="6207"/>
            <a:ext cx="25792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663827-B504-C673-A4A8-451ED82E6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7142" y="1356360"/>
            <a:ext cx="4926017" cy="48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6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2" y="214359"/>
            <a:ext cx="10442448" cy="1295082"/>
          </a:xfrm>
        </p:spPr>
        <p:txBody>
          <a:bodyPr>
            <a:normAutofit/>
          </a:bodyPr>
          <a:lstStyle/>
          <a:p>
            <a:r>
              <a:rPr lang="en-US" sz="2800" dirty="0"/>
              <a:t>Oxygen nuclear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04584"/>
            <a:ext cx="5168828" cy="47811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relatively obvious approach: </a:t>
            </a:r>
            <a:br>
              <a:rPr lang="en-US" sz="1800" dirty="0"/>
            </a:br>
            <a:r>
              <a:rPr lang="en-US" sz="1800" dirty="0"/>
              <a:t>compare spherical with 4-alpha initial condition</a:t>
            </a:r>
          </a:p>
          <a:p>
            <a:pPr marL="749808" lvl="1" indent="-457200"/>
            <a:endParaRPr lang="en-US" sz="1600" dirty="0"/>
          </a:p>
          <a:p>
            <a:pPr marL="749808" lvl="1" indent="-457200"/>
            <a:r>
              <a:rPr lang="en-US" sz="1600" dirty="0"/>
              <a:t>Wood-Saxon: spherical</a:t>
            </a:r>
            <a:endParaRPr lang="en-US" sz="1600" baseline="-25000" dirty="0"/>
          </a:p>
          <a:p>
            <a:pPr marL="749808" lvl="1" indent="-457200"/>
            <a:r>
              <a:rPr lang="en-US" sz="1600" dirty="0"/>
              <a:t>Wood-Saxon + quarks: same but with finer substructure / more fluctuations</a:t>
            </a:r>
          </a:p>
          <a:p>
            <a:pPr marL="749808" lvl="1" indent="-457200"/>
            <a:r>
              <a:rPr lang="en-US" sz="1600" dirty="0"/>
              <a:t>Alpha clustering: NLEFT</a:t>
            </a:r>
          </a:p>
          <a:p>
            <a:pPr marL="749808" lvl="1" indent="-457200"/>
            <a:endParaRPr lang="en-US" sz="1600" dirty="0"/>
          </a:p>
          <a:p>
            <a:pPr marL="749808" lvl="1" indent="-457200"/>
            <a:endParaRPr lang="en-US" sz="1600" dirty="0"/>
          </a:p>
          <a:p>
            <a:pPr marL="749808" lvl="1" indent="-457200"/>
            <a:r>
              <a:rPr lang="en-US" sz="1600" dirty="0"/>
              <a:t>Some differences can be seen, but is the interpretation unique? Even `quarks’ can cause differences</a:t>
            </a:r>
          </a:p>
          <a:p>
            <a:pPr marL="749808" lvl="1" indent="-457200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A0C487-B306-3D9F-B5D6-A4AB2AAAC186}"/>
              </a:ext>
            </a:extLst>
          </p:cNvPr>
          <p:cNvSpPr txBox="1"/>
          <p:nvPr/>
        </p:nvSpPr>
        <p:spPr>
          <a:xfrm>
            <a:off x="0" y="6439133"/>
            <a:ext cx="1196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Nicholas Summerfield, Bing-Nan Lu, Christopher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Plumberg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, Dean Lee, Jacquelyn Noronha-Hostler and Anthony Timmins, 16O16O collisions at RHIC and the LHC comparing </a:t>
            </a:r>
            <a:r>
              <a:rPr lang="el-GR" sz="1100" dirty="0">
                <a:solidFill>
                  <a:schemeClr val="bg1"/>
                </a:solidFill>
                <a:latin typeface="Tw Cen MT" pitchFamily="34" charset="0"/>
              </a:rPr>
              <a:t>α 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clustering vs substructure (2021)</a:t>
            </a:r>
          </a:p>
          <a:p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See also Maciej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Rybczynski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, Milena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Piotrowska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and Wojciech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Broniowski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, Signatures of </a:t>
            </a:r>
            <a:r>
              <a:rPr lang="el-GR" sz="1100" dirty="0">
                <a:solidFill>
                  <a:schemeClr val="bg1"/>
                </a:solidFill>
                <a:latin typeface="Tw Cen MT" pitchFamily="34" charset="0"/>
              </a:rPr>
              <a:t>α 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clustering in ultra-relativistic collisions with light nuclei (2017)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2C869-E3D9-1410-24CC-820A80DF2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831" y="2209800"/>
            <a:ext cx="5168829" cy="3269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729C0E-A633-D5A8-8F80-A73B85373087}"/>
              </a:ext>
            </a:extLst>
          </p:cNvPr>
          <p:cNvSpPr txBox="1"/>
          <p:nvPr/>
        </p:nvSpPr>
        <p:spPr>
          <a:xfrm>
            <a:off x="8001000" y="0"/>
            <a:ext cx="3200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See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Guo</a:t>
            </a:r>
            <a:r>
              <a:rPr lang="nl-NL" dirty="0"/>
              <a:t>-Liang Ma on 22.04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22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2" y="214359"/>
            <a:ext cx="10442448" cy="1295082"/>
          </a:xfrm>
        </p:spPr>
        <p:txBody>
          <a:bodyPr>
            <a:normAutofit/>
          </a:bodyPr>
          <a:lstStyle/>
          <a:p>
            <a:r>
              <a:rPr lang="en-US" sz="2800" dirty="0"/>
              <a:t>Oxygen nuclear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04584"/>
            <a:ext cx="10591800" cy="47811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Comparing two state-of-the-art </a:t>
            </a:r>
            <a:r>
              <a:rPr lang="en-US" sz="1800" dirty="0" err="1"/>
              <a:t>microscopics</a:t>
            </a:r>
            <a:r>
              <a:rPr lang="en-US" sz="1800" dirty="0"/>
              <a:t> with old profile (MAP run with 1M hydro events per run)</a:t>
            </a:r>
          </a:p>
          <a:p>
            <a:pPr marL="749808" lvl="1" indent="-457200"/>
            <a:r>
              <a:rPr lang="en-US" sz="1600" dirty="0"/>
              <a:t>3pF: 3 parameter Wood-Saxon Fermi fit from 1976 with </a:t>
            </a:r>
            <a:r>
              <a:rPr lang="en-US" sz="1600" dirty="0" err="1"/>
              <a:t>d</a:t>
            </a:r>
            <a:r>
              <a:rPr lang="en-US" sz="1600" baseline="-25000" dirty="0" err="1"/>
              <a:t>min</a:t>
            </a:r>
            <a:endParaRPr lang="en-US" sz="1600" baseline="-25000" dirty="0"/>
          </a:p>
          <a:p>
            <a:pPr marL="749808" lvl="1" indent="-457200"/>
            <a:r>
              <a:rPr lang="en-US" sz="1600" dirty="0"/>
              <a:t>VMC: Variational Monte Carlo to sample wave function with advanced nucleon interaction</a:t>
            </a:r>
          </a:p>
          <a:p>
            <a:pPr marL="749808" lvl="1" indent="-457200"/>
            <a:r>
              <a:rPr lang="en-US" sz="1600" dirty="0"/>
              <a:t>NLEFT: Nuclear Lattice Effective Field Theory, ground state with `pin holes‘ (no repulsive interaction implemented)</a:t>
            </a:r>
          </a:p>
          <a:p>
            <a:pPr marL="749808" lvl="1" indent="-457200"/>
            <a:endParaRPr lang="en-US" sz="1600" dirty="0"/>
          </a:p>
          <a:p>
            <a:pPr marL="749808" lvl="1" indent="-457200"/>
            <a:endParaRPr lang="en-US" sz="1600" dirty="0"/>
          </a:p>
          <a:p>
            <a:pPr marL="749808" lvl="1" indent="-457200"/>
            <a:endParaRPr lang="en-US" sz="1600" dirty="0"/>
          </a:p>
          <a:p>
            <a:pPr marL="749808" lvl="1" indent="-457200"/>
            <a:endParaRPr lang="en-US" sz="1600" dirty="0"/>
          </a:p>
          <a:p>
            <a:pPr marL="749808" lvl="1" indent="-457200"/>
            <a:endParaRPr lang="en-US" sz="1600" dirty="0"/>
          </a:p>
          <a:p>
            <a:pPr marL="749808" lvl="1" indent="-457200"/>
            <a:endParaRPr lang="en-US" sz="1600" dirty="0"/>
          </a:p>
          <a:p>
            <a:pPr marL="749808" lvl="1" indent="-457200"/>
            <a:endParaRPr lang="en-US" sz="1600" dirty="0"/>
          </a:p>
          <a:p>
            <a:pPr marL="749808" lvl="1" indent="-457200"/>
            <a:endParaRPr lang="en-US" sz="1600" dirty="0"/>
          </a:p>
          <a:p>
            <a:pPr marL="749808" lvl="1" indent="-457200"/>
            <a:endParaRPr lang="en-US" sz="1600" dirty="0"/>
          </a:p>
          <a:p>
            <a:pPr marL="749808" lvl="1" indent="-457200"/>
            <a:endParaRPr lang="en-US" sz="1600" dirty="0"/>
          </a:p>
          <a:p>
            <a:pPr marL="749808" lvl="1" indent="-457200"/>
            <a:r>
              <a:rPr lang="en-US" sz="1600" dirty="0"/>
              <a:t>Trento works quite well for v</a:t>
            </a:r>
            <a:r>
              <a:rPr lang="en-US" sz="1600" baseline="-25000" dirty="0"/>
              <a:t>2</a:t>
            </a:r>
            <a:r>
              <a:rPr lang="en-US" sz="1600" dirty="0"/>
              <a:t>, are the sizes similar? Dissimilar for isobars.</a:t>
            </a:r>
          </a:p>
          <a:p>
            <a:pPr marL="749808" lvl="1" indent="-457200"/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5CD3CCC-50D4-4C22-973B-17569282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4</a:t>
            </a:fld>
            <a:r>
              <a:rPr lang="nl-NL" dirty="0"/>
              <a:t>/13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CD9D089-9A5B-B563-3BD4-D72AA81D7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38" y="0"/>
            <a:ext cx="3436557" cy="1677067"/>
          </a:xfrm>
          <a:prstGeom prst="rect">
            <a:avLst/>
          </a:prstGeom>
        </p:spPr>
      </p:pic>
      <p:pic>
        <p:nvPicPr>
          <p:cNvPr id="18" name="Picture 17" descr="Graphical user interface, chart, scatter chart&#10;&#10;Description automatically generated">
            <a:extLst>
              <a:ext uri="{FF2B5EF4-FFF2-40B4-BE49-F238E27FC236}">
                <a16:creationId xmlns:a16="http://schemas.microsoft.com/office/drawing/2014/main" id="{D76E2A08-399A-B5AD-4358-E51B36BEA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66" y="3124200"/>
            <a:ext cx="9201668" cy="27001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A0C487-B306-3D9F-B5D6-A4AB2AAAC186}"/>
              </a:ext>
            </a:extLst>
          </p:cNvPr>
          <p:cNvSpPr txBox="1"/>
          <p:nvPr/>
        </p:nvSpPr>
        <p:spPr>
          <a:xfrm>
            <a:off x="0" y="6489868"/>
            <a:ext cx="8768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Emmi task force, Heidelberg (2022)</a:t>
            </a:r>
          </a:p>
          <a:p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D.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Lonardoni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, A. Lovato, Steven C. Pieper and R.B.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Wiringa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, Variational calculation of the ground state of closed-shell nuclei up to A=40 (2017)</a:t>
            </a:r>
          </a:p>
        </p:txBody>
      </p:sp>
    </p:spTree>
    <p:extLst>
      <p:ext uri="{BB962C8B-B14F-4D97-AF65-F5344CB8AC3E}">
        <p14:creationId xmlns:p14="http://schemas.microsoft.com/office/powerpoint/2010/main" val="144971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2" y="214359"/>
            <a:ext cx="10442448" cy="1295082"/>
          </a:xfrm>
        </p:spPr>
        <p:txBody>
          <a:bodyPr>
            <a:normAutofit/>
          </a:bodyPr>
          <a:lstStyle/>
          <a:p>
            <a:r>
              <a:rPr lang="en-US" sz="2800" dirty="0"/>
              <a:t>Oxygen nuclear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04584"/>
            <a:ext cx="10591800" cy="47811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Comparing regular tetrahedrons of varying side lengths</a:t>
            </a:r>
          </a:p>
          <a:p>
            <a:pPr marL="749808" lvl="1" indent="-457200"/>
            <a:r>
              <a:rPr lang="en-US" sz="1600" dirty="0"/>
              <a:t>Size alpha clusters is fixed by charge radius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A0C487-B306-3D9F-B5D6-A4AB2AAAC186}"/>
              </a:ext>
            </a:extLst>
          </p:cNvPr>
          <p:cNvSpPr txBox="1"/>
          <p:nvPr/>
        </p:nvSpPr>
        <p:spPr>
          <a:xfrm>
            <a:off x="0" y="6526055"/>
            <a:ext cx="1196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Yuanyuan Wang ,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Shujun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Zhao, Boxing Cao, Hao-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jie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Xu and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Huichao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Song, Exploring the compactness of </a:t>
            </a:r>
            <a:r>
              <a:rPr lang="el-GR" sz="1100" dirty="0">
                <a:solidFill>
                  <a:schemeClr val="bg1"/>
                </a:solidFill>
                <a:latin typeface="Tw Cen MT" pitchFamily="34" charset="0"/>
              </a:rPr>
              <a:t>α 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cluster in the 16 O nuclei with relativistic 16O+16O collisions (2024)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63D941-D0E2-0079-2B1D-04982B6C8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52" y="2620518"/>
            <a:ext cx="3713548" cy="36103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EE51BA-2B53-DA67-CB5B-FF6DC2351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768" y="3429000"/>
            <a:ext cx="5658299" cy="23855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FEDF00-838E-64AA-4C58-0EDD996513AB}"/>
              </a:ext>
            </a:extLst>
          </p:cNvPr>
          <p:cNvSpPr txBox="1">
            <a:spLocks/>
          </p:cNvSpPr>
          <p:nvPr/>
        </p:nvSpPr>
        <p:spPr>
          <a:xfrm>
            <a:off x="5782867" y="2971800"/>
            <a:ext cx="5486400" cy="18530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Again relatively large difference, except for case II (?):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CE204A-7A3D-2989-F27D-F3CC72F77C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562"/>
          <a:stretch/>
        </p:blipFill>
        <p:spPr>
          <a:xfrm>
            <a:off x="9952950" y="10886"/>
            <a:ext cx="2198195" cy="108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5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2" y="214359"/>
            <a:ext cx="10442448" cy="1295082"/>
          </a:xfrm>
        </p:spPr>
        <p:txBody>
          <a:bodyPr>
            <a:normAutofit/>
          </a:bodyPr>
          <a:lstStyle/>
          <a:p>
            <a:r>
              <a:rPr lang="en-US" sz="2800" dirty="0"/>
              <a:t>Alphas from nuclear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04584"/>
            <a:ext cx="60960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Two big surprises (at least to me </a:t>
            </a:r>
            <a:r>
              <a:rPr lang="en-US" sz="1800" dirty="0">
                <a:sym typeface="Wingdings" panose="05000000000000000000" pitchFamily="2" charset="2"/>
              </a:rPr>
              <a:t>)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O-16 alphas do not form a regular tetrahedron (!)</a:t>
            </a:r>
            <a:br>
              <a:rPr lang="en-US" sz="1800" dirty="0"/>
            </a:b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more like two coupled rods </a:t>
            </a:r>
            <a:br>
              <a:rPr lang="en-US" sz="1800" dirty="0"/>
            </a:br>
            <a:r>
              <a:rPr lang="en-US" sz="1800" dirty="0"/>
              <a:t>2.4 </a:t>
            </a:r>
            <a:r>
              <a:rPr lang="en-US" sz="1800" dirty="0" err="1"/>
              <a:t>fm</a:t>
            </a:r>
            <a:r>
              <a:rPr lang="en-US" sz="1800" dirty="0"/>
              <a:t> not too far from case II previous slide (3.0 </a:t>
            </a:r>
            <a:r>
              <a:rPr lang="en-US" sz="1800" dirty="0" err="1"/>
              <a:t>fm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Similar results in NLEFT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Ne-20 alphas do not form a bipyramid (!)</a:t>
            </a:r>
            <a:br>
              <a:rPr lang="en-US" sz="1800" dirty="0"/>
            </a:br>
            <a:r>
              <a:rPr lang="en-US" sz="1800" dirty="0">
                <a:sym typeface="Wingdings" panose="05000000000000000000" pitchFamily="2" charset="2"/>
              </a:rPr>
              <a:t> seemingly randomly placed on top…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(was a challenge to find due to breaking of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symmetry, credit to Benjamin)</a:t>
            </a:r>
            <a:br>
              <a:rPr lang="en-US" sz="1800" dirty="0">
                <a:sym typeface="Wingdings" panose="05000000000000000000" pitchFamily="2" charset="2"/>
              </a:rPr>
            </a:br>
            <a:endParaRPr lang="en-US" sz="18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ym typeface="Wingdings" panose="05000000000000000000" pitchFamily="2" charset="2"/>
              </a:rPr>
              <a:t>Of course the intuition of alphas as point particles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with interaction energy is really quite naïve…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A0C487-B306-3D9F-B5D6-A4AB2AAAC186}"/>
              </a:ext>
            </a:extLst>
          </p:cNvPr>
          <p:cNvSpPr txBox="1"/>
          <p:nvPr/>
        </p:nvSpPr>
        <p:spPr>
          <a:xfrm>
            <a:off x="0" y="6526055"/>
            <a:ext cx="1196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Yuanyuan Wang ,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Shujun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Zhao, Boxing Cao, Hao-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jie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Xu and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Huichao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Song, Exploring the compactness of </a:t>
            </a:r>
            <a:r>
              <a:rPr lang="el-GR" sz="1100" dirty="0">
                <a:solidFill>
                  <a:schemeClr val="bg1"/>
                </a:solidFill>
                <a:latin typeface="Tw Cen MT" pitchFamily="34" charset="0"/>
              </a:rPr>
              <a:t>α 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cluster in the 16 O nuclei with relativistic 16O+16O collisions (2024)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ECCD1-D1A8-848A-EA40-9FD1FEEC47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1600" y="70335"/>
            <a:ext cx="3364490" cy="3053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2BCF8C-1C36-59E4-6538-A50883D3B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948" y="3957757"/>
            <a:ext cx="3048000" cy="2900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F33A7E-512F-76E5-FEB0-C2E8C05585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8356" y="360727"/>
            <a:ext cx="2400592" cy="26788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B01870-0049-987D-A247-914533525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0497" y="3719946"/>
            <a:ext cx="1881472" cy="27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7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2" y="214359"/>
            <a:ext cx="9832848" cy="1295082"/>
          </a:xfrm>
        </p:spPr>
        <p:txBody>
          <a:bodyPr>
            <a:normAutofit/>
          </a:bodyPr>
          <a:lstStyle/>
          <a:p>
            <a:r>
              <a:rPr lang="en-US" i="1" dirty="0" err="1"/>
              <a:t>Trajectum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57557"/>
            <a:ext cx="4044582" cy="47811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Quite straightforward to use </a:t>
            </a:r>
            <a:br>
              <a:rPr lang="en-US" dirty="0"/>
            </a:br>
            <a:r>
              <a:rPr lang="en-US" dirty="0"/>
              <a:t>(see param file, right)</a:t>
            </a:r>
          </a:p>
          <a:p>
            <a:pPr marL="749808" lvl="1" indent="-457200"/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Includes </a:t>
            </a:r>
            <a:r>
              <a:rPr lang="en-US" dirty="0" err="1"/>
              <a:t>analyse</a:t>
            </a:r>
            <a:r>
              <a:rPr lang="en-US" dirty="0"/>
              <a:t> routine</a:t>
            </a:r>
          </a:p>
          <a:p>
            <a:pPr marL="749808" lvl="1" indent="-457200"/>
            <a:r>
              <a:rPr lang="en-US" dirty="0" err="1"/>
              <a:t>Parallelised</a:t>
            </a:r>
            <a:r>
              <a:rPr lang="en-US" dirty="0"/>
              <a:t>: can </a:t>
            </a:r>
            <a:r>
              <a:rPr lang="en-US" dirty="0" err="1"/>
              <a:t>analyse</a:t>
            </a:r>
            <a:r>
              <a:rPr lang="en-US" dirty="0"/>
              <a:t> unlimited number of events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5CD3CCC-50D4-4C22-973B-17569282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7</a:t>
            </a:fld>
            <a:r>
              <a:rPr lang="nl-NL" dirty="0"/>
              <a:t>/13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139BF8-3902-49B7-9290-2965F6AC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634" y="-6207"/>
            <a:ext cx="163995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F7A671-79FC-4595-8E51-B9371E9CA637}"/>
              </a:ext>
            </a:extLst>
          </p:cNvPr>
          <p:cNvSpPr txBox="1"/>
          <p:nvPr/>
        </p:nvSpPr>
        <p:spPr>
          <a:xfrm>
            <a:off x="-55667" y="6446999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  <a:latin typeface="Tw Cen MT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http://sites.google.com/view/govertnijs/trajectum</a:t>
            </a:r>
            <a:endParaRPr lang="en-US" sz="1100" dirty="0">
              <a:solidFill>
                <a:srgbClr val="92D050"/>
              </a:solidFill>
              <a:latin typeface="Tw Cen MT" pitchFamily="34" charset="0"/>
            </a:endParaRPr>
          </a:p>
          <a:p>
            <a:r>
              <a:rPr lang="en-US" sz="1100" dirty="0">
                <a:solidFill>
                  <a:srgbClr val="92D050"/>
                </a:solidFill>
                <a:latin typeface="Tw Cen MT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http://wilkevanderschee.nl/trajectum</a:t>
            </a:r>
            <a:endParaRPr lang="en-US" sz="1100" dirty="0">
              <a:solidFill>
                <a:srgbClr val="92D050"/>
              </a:solidFill>
              <a:latin typeface="Tw Cen MT" pitchFamily="34" charset="0"/>
            </a:endParaRPr>
          </a:p>
        </p:txBody>
      </p:sp>
      <p:pic>
        <p:nvPicPr>
          <p:cNvPr id="4" name="moviehrv">
            <a:hlinkClick r:id="" action="ppaction://media"/>
            <a:extLst>
              <a:ext uri="{FF2B5EF4-FFF2-40B4-BE49-F238E27FC236}">
                <a16:creationId xmlns:a16="http://schemas.microsoft.com/office/drawing/2014/main" id="{7790F7D9-C730-45FD-DBD8-41EA0F0623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03387" y="1932880"/>
            <a:ext cx="5077741" cy="4374918"/>
          </a:xfrm>
          <a:prstGeom prst="rect">
            <a:avLst/>
          </a:prstGeom>
        </p:spPr>
      </p:pic>
      <p:pic>
        <p:nvPicPr>
          <p:cNvPr id="6" name="moviehrv">
            <a:hlinkClick r:id="" action="ppaction://media"/>
            <a:extLst>
              <a:ext uri="{FF2B5EF4-FFF2-40B4-BE49-F238E27FC236}">
                <a16:creationId xmlns:a16="http://schemas.microsoft.com/office/drawing/2014/main" id="{FF956BDB-FA9D-40C3-95F8-000DD98CA7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31916" y="84145"/>
            <a:ext cx="1877341" cy="16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26570"/>
            <a:ext cx="10442448" cy="43088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Oxygen nuclear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945" y="2084755"/>
            <a:ext cx="6248400" cy="478112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sz="1800" dirty="0"/>
              <a:t>Can we do this more systematically?</a:t>
            </a:r>
          </a:p>
          <a:p>
            <a:pPr marL="749808" lvl="1" indent="-457200">
              <a:lnSpc>
                <a:spcPct val="125000"/>
              </a:lnSpc>
            </a:pPr>
            <a:r>
              <a:rPr lang="en-US" dirty="0"/>
              <a:t>Parameters such as viscosities are highly correlated</a:t>
            </a:r>
          </a:p>
          <a:p>
            <a:pPr marL="749808" lvl="1" indent="-457200">
              <a:lnSpc>
                <a:spcPct val="125000"/>
              </a:lnSpc>
            </a:pPr>
            <a:r>
              <a:rPr lang="en-US" dirty="0"/>
              <a:t>Take random sample of `probable’ parameter settings</a:t>
            </a:r>
          </a:p>
          <a:p>
            <a:pPr marL="749808" lvl="1" indent="-457200">
              <a:lnSpc>
                <a:spcPct val="125000"/>
              </a:lnSpc>
            </a:pPr>
            <a:r>
              <a:rPr lang="en-US" dirty="0"/>
              <a:t>Compute one standard deviation systematic uncertainty</a:t>
            </a:r>
          </a:p>
          <a:p>
            <a:pPr marL="749808" lvl="1" indent="-457200">
              <a:lnSpc>
                <a:spcPct val="125000"/>
              </a:lnSpc>
            </a:pPr>
            <a:endParaRPr lang="en-US" dirty="0"/>
          </a:p>
          <a:p>
            <a:pPr marL="0" indent="0">
              <a:lnSpc>
                <a:spcPct val="125000"/>
              </a:lnSpc>
              <a:buNone/>
            </a:pPr>
            <a:r>
              <a:rPr lang="en-US" dirty="0"/>
              <a:t>Systematic uncertainty comparable to</a:t>
            </a:r>
            <a:br>
              <a:rPr lang="en-US" dirty="0"/>
            </a:br>
            <a:r>
              <a:rPr lang="en-US" dirty="0"/>
              <a:t>differences due to nuclear structure </a:t>
            </a:r>
            <a:br>
              <a:rPr lang="en-US" dirty="0"/>
            </a:br>
            <a:r>
              <a:rPr lang="en-US" dirty="0"/>
              <a:t>– may be difficult to `see’ alpha clustering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C7219-6563-1FAE-7871-D9180A3A5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580" y="1984278"/>
            <a:ext cx="4865325" cy="3822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CBE604-9211-D03F-3978-358372047A42}"/>
              </a:ext>
            </a:extLst>
          </p:cNvPr>
          <p:cNvSpPr txBox="1"/>
          <p:nvPr/>
        </p:nvSpPr>
        <p:spPr>
          <a:xfrm>
            <a:off x="-1979" y="6493582"/>
            <a:ext cx="1196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Tw Cen MT" pitchFamily="34" charset="0"/>
              </a:rPr>
              <a:t>Giuliano Giacalone, Benjamin Bally, Govert Nijs, </a:t>
            </a:r>
            <a:r>
              <a:rPr lang="en-GB" sz="1100" dirty="0" err="1">
                <a:solidFill>
                  <a:schemeClr val="bg1"/>
                </a:solidFill>
                <a:latin typeface="Tw Cen MT" pitchFamily="34" charset="0"/>
              </a:rPr>
              <a:t>Shihang</a:t>
            </a:r>
            <a:r>
              <a:rPr lang="en-GB" sz="1100" dirty="0">
                <a:solidFill>
                  <a:schemeClr val="bg1"/>
                </a:solidFill>
                <a:latin typeface="Tw Cen MT" pitchFamily="34" charset="0"/>
              </a:rPr>
              <a:t> Shen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et al,</a:t>
            </a:r>
            <a:r>
              <a:rPr lang="en-GB" sz="1100" dirty="0">
                <a:solidFill>
                  <a:schemeClr val="bg1"/>
                </a:solidFill>
                <a:latin typeface="Tw Cen MT" pitchFamily="34" charset="0"/>
              </a:rPr>
              <a:t>The unexpected uses of a bowling pin: exploiting 20Ne isotopes for precision characterizations of </a:t>
            </a:r>
            <a:r>
              <a:rPr lang="en-GB" sz="1100" dirty="0" err="1">
                <a:solidFill>
                  <a:schemeClr val="bg1"/>
                </a:solidFill>
                <a:latin typeface="Tw Cen MT" pitchFamily="34" charset="0"/>
              </a:rPr>
              <a:t>collectivity</a:t>
            </a:r>
            <a:r>
              <a:rPr lang="en-GB" sz="1100" dirty="0">
                <a:solidFill>
                  <a:schemeClr val="bg1"/>
                </a:solidFill>
                <a:latin typeface="Tw Cen MT" pitchFamily="34" charset="0"/>
              </a:rPr>
              <a:t> in small systems (2024)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55BB5B-F778-AD69-25FE-5D4D56AC9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564" y="2971800"/>
            <a:ext cx="1914792" cy="171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E3A799-92AD-75A1-ADC8-8AC912793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4564" y="4475319"/>
            <a:ext cx="2152950" cy="2191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C6784F-916D-9AA2-3FC1-7FF5D78B3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1563" y="4185698"/>
            <a:ext cx="543001" cy="152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D05700-B5FA-01A4-DBE8-0A7179717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005" y="2139493"/>
            <a:ext cx="457264" cy="1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26570"/>
            <a:ext cx="10442448" cy="43088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 novel idea? Correlations between spectators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944" y="2084755"/>
            <a:ext cx="8158655" cy="478112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sz="1800" dirty="0"/>
              <a:t>Alphas should correlate proton and neutron spectators, if alpha is ‘missed’</a:t>
            </a:r>
          </a:p>
          <a:p>
            <a:pPr marL="749808" lvl="1" indent="-457200">
              <a:lnSpc>
                <a:spcPct val="125000"/>
              </a:lnSpc>
            </a:pPr>
            <a:r>
              <a:rPr lang="en-US" dirty="0"/>
              <a:t>Compare with same nucleus with isospin `shuffled’ nucleons</a:t>
            </a:r>
          </a:p>
          <a:p>
            <a:pPr marL="749808" lvl="1" indent="-457200">
              <a:lnSpc>
                <a:spcPct val="125000"/>
              </a:lnSpc>
            </a:pPr>
            <a:r>
              <a:rPr lang="en-US" dirty="0"/>
              <a:t>Especially for Neon (?)</a:t>
            </a:r>
          </a:p>
          <a:p>
            <a:pPr marL="749808" lvl="1" indent="-457200">
              <a:lnSpc>
                <a:spcPct val="125000"/>
              </a:lnSpc>
            </a:pPr>
            <a:r>
              <a:rPr lang="en-US" dirty="0"/>
              <a:t>Qualitatively differs from looking at v2 </a:t>
            </a:r>
            <a:r>
              <a:rPr lang="en-US" dirty="0" err="1"/>
              <a:t>etc</a:t>
            </a:r>
            <a:endParaRPr lang="en-US" dirty="0"/>
          </a:p>
          <a:p>
            <a:pPr marL="749808" lvl="1" indent="-457200">
              <a:lnSpc>
                <a:spcPct val="125000"/>
              </a:lnSpc>
            </a:pPr>
            <a:r>
              <a:rPr lang="en-US" dirty="0"/>
              <a:t>Potentially interesting for neutron skin Pb-208 as well</a:t>
            </a:r>
          </a:p>
          <a:p>
            <a:pPr marL="292608" lvl="1" indent="0">
              <a:lnSpc>
                <a:spcPct val="125000"/>
              </a:lnSpc>
              <a:buNone/>
            </a:pPr>
            <a:endParaRPr lang="en-US" dirty="0"/>
          </a:p>
          <a:p>
            <a:pPr marL="0" indent="0">
              <a:lnSpc>
                <a:spcPct val="125000"/>
              </a:lnSpc>
              <a:buNone/>
            </a:pPr>
            <a:r>
              <a:rPr lang="en-US" dirty="0"/>
              <a:t>First version seemed to work: (dashed = shuffled, red =Neon)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BE604-9211-D03F-3978-358372047A42}"/>
              </a:ext>
            </a:extLst>
          </p:cNvPr>
          <p:cNvSpPr txBox="1"/>
          <p:nvPr/>
        </p:nvSpPr>
        <p:spPr>
          <a:xfrm>
            <a:off x="-1979" y="6493582"/>
            <a:ext cx="1196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>
                <a:solidFill>
                  <a:schemeClr val="bg1"/>
                </a:solidFill>
                <a:latin typeface="Tw Cen MT" pitchFamily="34" charset="0"/>
              </a:rPr>
              <a:t>To</a:t>
            </a:r>
            <a:r>
              <a:rPr lang="nl-NL" sz="11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Tw Cen MT" pitchFamily="34" charset="0"/>
              </a:rPr>
              <a:t>appear</a:t>
            </a:r>
            <a:r>
              <a:rPr lang="nl-NL" sz="11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nl-NL" sz="1100" dirty="0" err="1">
                <a:solidFill>
                  <a:schemeClr val="bg1"/>
                </a:solidFill>
                <a:latin typeface="Tw Cen MT" pitchFamily="34" charset="0"/>
              </a:rPr>
              <a:t>with</a:t>
            </a:r>
            <a:r>
              <a:rPr lang="nl-NL" sz="1100" dirty="0">
                <a:solidFill>
                  <a:schemeClr val="bg1"/>
                </a:solidFill>
                <a:latin typeface="Tw Cen MT" pitchFamily="34" charset="0"/>
              </a:rPr>
              <a:t> Govert</a:t>
            </a:r>
            <a:endParaRPr lang="en-GB" sz="1100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A4EA0F-432B-6255-D927-E76334501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779" y="2743200"/>
            <a:ext cx="4265221" cy="39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576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952</Words>
  <Application>Microsoft Office PowerPoint</Application>
  <PresentationFormat>Widescreen</PresentationFormat>
  <Paragraphs>139</Paragraphs>
  <Slides>13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Tw Cen MT</vt:lpstr>
      <vt:lpstr>Wingdings</vt:lpstr>
      <vt:lpstr>Retrospect</vt:lpstr>
      <vt:lpstr>O+O and impact of clustering in high-energy collisions</vt:lpstr>
      <vt:lpstr>Outline</vt:lpstr>
      <vt:lpstr>Oxygen nuclear structure</vt:lpstr>
      <vt:lpstr>Oxygen nuclear structure</vt:lpstr>
      <vt:lpstr>Oxygen nuclear structure</vt:lpstr>
      <vt:lpstr>Alphas from nuclear structure</vt:lpstr>
      <vt:lpstr>Trajectum</vt:lpstr>
      <vt:lpstr>Oxygen nuclear structure</vt:lpstr>
      <vt:lpstr>A novel idea? Correlations between spectators</vt:lpstr>
      <vt:lpstr>A novel idea? Correlations between spectators</vt:lpstr>
      <vt:lpstr>Small Bayesian scan of spectator model</vt:lpstr>
      <vt:lpstr>Spectators in Pb-208</vt:lpstr>
      <vt:lpstr>Alpha clustering in O-16 and RHIC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Uncovering the inner workings of the QGP</dc:title>
  <dc:creator>Wilke van der Schee</dc:creator>
  <cp:lastModifiedBy>Wilke van der Schee</cp:lastModifiedBy>
  <cp:revision>641</cp:revision>
  <cp:lastPrinted>2020-01-13T13:28:42Z</cp:lastPrinted>
  <dcterms:created xsi:type="dcterms:W3CDTF">2020-01-05T16:58:15Z</dcterms:created>
  <dcterms:modified xsi:type="dcterms:W3CDTF">2024-04-21T02:40:57Z</dcterms:modified>
</cp:coreProperties>
</file>