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sldIdLst>
    <p:sldId id="513" r:id="rId2"/>
    <p:sldId id="258" r:id="rId3"/>
    <p:sldId id="257" r:id="rId4"/>
    <p:sldId id="493" r:id="rId5"/>
    <p:sldId id="480" r:id="rId6"/>
    <p:sldId id="263" r:id="rId7"/>
    <p:sldId id="440" r:id="rId8"/>
    <p:sldId id="515" r:id="rId9"/>
    <p:sldId id="507" r:id="rId10"/>
    <p:sldId id="264" r:id="rId11"/>
    <p:sldId id="308" r:id="rId12"/>
    <p:sldId id="259" r:id="rId13"/>
    <p:sldId id="262" r:id="rId14"/>
    <p:sldId id="508" r:id="rId15"/>
    <p:sldId id="461" r:id="rId16"/>
    <p:sldId id="275" r:id="rId17"/>
    <p:sldId id="453" r:id="rId18"/>
    <p:sldId id="468" r:id="rId19"/>
    <p:sldId id="522" r:id="rId20"/>
    <p:sldId id="499" r:id="rId21"/>
    <p:sldId id="500" r:id="rId22"/>
    <p:sldId id="523" r:id="rId23"/>
    <p:sldId id="520" r:id="rId24"/>
    <p:sldId id="460" r:id="rId25"/>
    <p:sldId id="481" r:id="rId26"/>
    <p:sldId id="519" r:id="rId27"/>
    <p:sldId id="518" r:id="rId28"/>
    <p:sldId id="494" r:id="rId29"/>
    <p:sldId id="273" r:id="rId30"/>
    <p:sldId id="521" r:id="rId31"/>
    <p:sldId id="470" r:id="rId32"/>
    <p:sldId id="501" r:id="rId33"/>
    <p:sldId id="492" r:id="rId34"/>
    <p:sldId id="517" r:id="rId35"/>
    <p:sldId id="48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5922"/>
    <a:srgbClr val="179D41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79"/>
    <p:restoredTop sz="94737"/>
  </p:normalViewPr>
  <p:slideViewPr>
    <p:cSldViewPr snapToGrid="0">
      <p:cViewPr varScale="1">
        <p:scale>
          <a:sx n="80" d="100"/>
          <a:sy n="80" d="100"/>
        </p:scale>
        <p:origin x="183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68EC7-422A-9544-BE8C-49A6B39C1F03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A4CDE-1B03-6C45-8AAE-53857425A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20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A4CDE-1B03-6C45-8AAE-53857425A8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87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A4CDE-1B03-6C45-8AAE-53857425A8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38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21898-F16B-EAB9-DB26-3A9BFF1E9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1FB418-41B5-D173-758D-54A5AB4F2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01675-4886-6B71-FC1B-85966A815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FAB5D-C496-AC4C-A7A0-40D2936ED84C}" type="datetime1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56F2-6F4E-E11D-68D5-7CCA9389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E1772-E6B3-5B9D-45D7-A01B1A26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75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945B-3A4B-46B8-267F-18C84AAAE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394B9-3998-0534-38FD-2EF0E4D88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DC03F-FDC6-EBD9-A525-854020DB4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2FD4-1C85-C344-A1CD-2786BE18095A}" type="datetime1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3B256-1BFD-3CF2-34EC-C7746D57D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DC935-82BF-4366-31B2-CE9ACC1A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9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1C7F5D-C023-BFF8-104B-BF51EAA157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9595B9-118D-DBF4-6C37-D7AD8F759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C52DD-A22E-D593-8222-72BD7879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DFD7-8A33-2548-8791-0357BD4FC2DA}" type="datetime1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92930-CE09-C69F-8C95-9FD546EA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117A1-4575-2AE4-99C4-8A86CE82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8027E-7658-81A3-B1AB-6F08BBB29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FBA4D-1BB7-164A-9346-37DDFAABF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448B4-5EF8-22B3-93E7-F0ACFAD8B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BA7E2-FFAC-EF4E-9941-2BFE97E55133}" type="datetime1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A569A-4443-D643-6942-D5EE2E04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EB621-8993-805F-CC62-755CFDA0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56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26155-2C66-5EDD-88ED-5042F31A1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6B5D96-8137-969A-B346-1CD7B151B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D2976-96C9-5F9B-2B7C-DF9854A1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7D2E-1DEB-1B43-B5A9-801E11CC3554}" type="datetime1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2B93A-E8ED-5177-7BA3-981926AE6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2B0C5-4A6C-ABA8-57D4-7813A3EAA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73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24C93-E8FF-3D4F-EE18-C3A8C78DB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25200-A446-DE6E-DFF9-0D95B4A9C0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B84681-D62B-7E71-4630-CB9100CD5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8AA0A-192F-F65A-C96A-E8C0077A9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C04E-8D7A-0641-98B2-F9E65E608578}" type="datetime1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BE71A-18FF-1ED3-41E2-F1A6CAC3A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3B4B2-94DA-022C-66EF-F90EF0A8D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9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D025E-02DD-EFDA-FF72-38A49B6E5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165FA-DB63-96AB-5EAE-92CCD6DEA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551EC-AF83-1A55-024D-FAC441C44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E3E82-3C9D-C797-D9AA-E1AD70FE3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F53AED-96FE-F2C1-8957-68971EB1BC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DD8C0D-D589-FA7D-31C6-C555259EA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4644-4A5F-C049-9E4D-72C3D92EA94F}" type="datetime1">
              <a:rPr lang="en-US" smtClean="0"/>
              <a:t>4/21/2024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627EE8-7407-7231-8225-4DCC165F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187D39-4CD8-8909-DC4B-E673FC11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1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8C735-67D2-0F02-F8D9-14A0B23D5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F2A50-AAD0-3287-90C3-3902C92EC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29584-DB6F-6546-A6B5-EB54F2670860}" type="datetime1">
              <a:rPr lang="en-US" smtClean="0"/>
              <a:t>4/21/2024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66BE9D-BCA7-EF85-8DAE-DC970194E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32343-F134-93B1-ED3D-45311F19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AF116C-3810-69CD-CEF6-55C3AD3C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32746-F583-FD4B-8C13-577444740711}" type="datetime1">
              <a:rPr lang="en-US" smtClean="0"/>
              <a:t>4/21/2024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4C83A-64F8-1FD4-ECCD-46B07C2F3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6C40F-EB36-63E6-0D09-BA86C92FD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86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A02F0-0581-6DCB-39B6-8C88CFDF2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CB3EC-845C-3D07-2025-93951892D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1746E-8E3A-D819-8457-5CC55F4DB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E4F8B-8138-C446-1642-D9C197325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E3EA-7112-0C4F-9CBE-AC7457CFF3F7}" type="datetime1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C46A9-BE0C-5EED-0B51-79C560529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262FB-8F2C-CDCD-1429-A6B6530C1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7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1F72E-FEDA-628A-3C92-B75B352AF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0E2131-0F93-5C4A-B35E-FA27381AC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6125B-079C-BD45-2D05-3673CC4F8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C6C55-FBF1-56A0-7AF9-1C480B3A9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8D15-833A-FB41-A518-E497BF85A02B}" type="datetime1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2C250-3747-03CE-4736-28EB58E5D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95B1A-EE72-A7C4-F92C-D43538E42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2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FE7933-D715-E441-124B-C64B5712C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02C5A-A9E5-C3D7-4780-9B373990D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F23C6-5512-F740-A2ED-CCC18EFE7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70816-FCDA-FB42-A629-90147E66B582}" type="datetime1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2D8AA-3666-EF40-B980-5F0495953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E649B-F8E8-218F-C142-598F4A778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88788-0286-0C47-A5A5-6BCF6DB86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4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3.png"/><Relationship Id="rId7" Type="http://schemas.openxmlformats.org/officeDocument/2006/relationships/image" Target="../media/image5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94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140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8.png"/><Relationship Id="rId5" Type="http://schemas.openxmlformats.org/officeDocument/2006/relationships/image" Target="../media/image74.pn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3.png"/><Relationship Id="rId3" Type="http://schemas.openxmlformats.org/officeDocument/2006/relationships/image" Target="../media/image109.emf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2.png"/><Relationship Id="rId2" Type="http://schemas.openxmlformats.org/officeDocument/2006/relationships/image" Target="../media/image108.emf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110.emf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5.png"/><Relationship Id="rId7" Type="http://schemas.openxmlformats.org/officeDocument/2006/relationships/image" Target="../media/image10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3.png"/><Relationship Id="rId4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0.png"/><Relationship Id="rId4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41.png"/><Relationship Id="rId7" Type="http://schemas.openxmlformats.org/officeDocument/2006/relationships/image" Target="../media/image14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9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9477A4-242F-A767-892D-EBE80ACD111F}"/>
              </a:ext>
            </a:extLst>
          </p:cNvPr>
          <p:cNvSpPr txBox="1"/>
          <p:nvPr/>
        </p:nvSpPr>
        <p:spPr>
          <a:xfrm>
            <a:off x="-235095" y="1763642"/>
            <a:ext cx="126621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Heavy ion experimental signatures of the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</a:rPr>
              <a:t>nuclear structure at RHIC</a:t>
            </a:r>
            <a:r>
              <a:rPr lang="en-US" altLang="zh-CN" sz="4000" b="1" dirty="0">
                <a:solidFill>
                  <a:srgbClr val="002060"/>
                </a:solidFill>
              </a:rPr>
              <a:t>-STAR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263E2-6281-1438-411C-9C503B5D0660}"/>
              </a:ext>
            </a:extLst>
          </p:cNvPr>
          <p:cNvSpPr txBox="1"/>
          <p:nvPr/>
        </p:nvSpPr>
        <p:spPr>
          <a:xfrm>
            <a:off x="4187456" y="3584395"/>
            <a:ext cx="3817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Chunjian</a:t>
            </a:r>
            <a:r>
              <a:rPr lang="en-US" sz="2800" dirty="0"/>
              <a:t> Zhang (</a:t>
            </a:r>
            <a:r>
              <a:rPr lang="en-US" sz="2800" dirty="0" err="1"/>
              <a:t>张春健</a:t>
            </a:r>
            <a:r>
              <a:rPr lang="en-US" sz="28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1108F-2439-769E-F76A-279409069385}"/>
              </a:ext>
            </a:extLst>
          </p:cNvPr>
          <p:cNvSpPr txBox="1"/>
          <p:nvPr/>
        </p:nvSpPr>
        <p:spPr>
          <a:xfrm>
            <a:off x="9577953" y="4417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4F82761-0E06-6239-0943-CCAF3C80C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02" y="5810111"/>
            <a:ext cx="3625216" cy="6127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92D1D2-1FA1-241C-DA35-063081AF6660}"/>
              </a:ext>
            </a:extLst>
          </p:cNvPr>
          <p:cNvSpPr txBox="1"/>
          <p:nvPr/>
        </p:nvSpPr>
        <p:spPr>
          <a:xfrm>
            <a:off x="3631547" y="4558772"/>
            <a:ext cx="49618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Peking University, April 21, 2024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E4025-65E7-5EBF-129D-5BFCB0461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307" y="5550963"/>
            <a:ext cx="2280545" cy="984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402DCC-884B-4AC6-827E-FF7448F1912D}"/>
              </a:ext>
            </a:extLst>
          </p:cNvPr>
          <p:cNvSpPr txBox="1"/>
          <p:nvPr/>
        </p:nvSpPr>
        <p:spPr>
          <a:xfrm>
            <a:off x="3444" y="319060"/>
            <a:ext cx="122180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Exploring nuclear physics across energy scales 2024: intersection between nuclear structure and </a:t>
            </a:r>
          </a:p>
          <a:p>
            <a:pPr algn="ctr"/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high energy nuclear collisions</a:t>
            </a:r>
          </a:p>
          <a:p>
            <a:pPr algn="ctr"/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探索跨能量尺度的核物理研讨会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49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CCFAACA-F3FB-7624-012F-74F6FC2C3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266" y="2973243"/>
            <a:ext cx="1336955" cy="12087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79E358-8937-734F-A87C-81C1343AA260}"/>
              </a:ext>
            </a:extLst>
          </p:cNvPr>
          <p:cNvSpPr txBox="1"/>
          <p:nvPr/>
        </p:nvSpPr>
        <p:spPr>
          <a:xfrm>
            <a:off x="1731103" y="756746"/>
            <a:ext cx="9166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Section 2: Nuclear</a:t>
            </a:r>
            <a:r>
              <a:rPr lang="en-US" sz="2800" dirty="0"/>
              <a:t> </a:t>
            </a:r>
            <a:r>
              <a:rPr lang="en-US" sz="3200" b="1" dirty="0">
                <a:solidFill>
                  <a:srgbClr val="002060"/>
                </a:solidFill>
              </a:rPr>
              <a:t>deformation in heavy </a:t>
            </a:r>
            <a:r>
              <a:rPr lang="en-US" sz="3200" b="1" baseline="30000" dirty="0">
                <a:solidFill>
                  <a:srgbClr val="002060"/>
                </a:solidFill>
              </a:rPr>
              <a:t>238</a:t>
            </a:r>
            <a:r>
              <a:rPr lang="en-US" sz="3200" b="1" dirty="0">
                <a:solidFill>
                  <a:srgbClr val="002060"/>
                </a:solidFill>
              </a:rPr>
              <a:t>U</a:t>
            </a:r>
            <a:r>
              <a:rPr lang="zh-CN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</a:rPr>
              <a:t>nucleus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E8C122-02E7-3F7A-938C-CA86CC6F7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527" y="1498042"/>
            <a:ext cx="3250538" cy="558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616C7E-B08A-4FB7-CAA8-998943D6C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261" y="2758124"/>
            <a:ext cx="1244599" cy="155190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EE7839D-0D24-CBDA-A312-2751FD76BD42}"/>
              </a:ext>
            </a:extLst>
          </p:cNvPr>
          <p:cNvCxnSpPr/>
          <p:nvPr/>
        </p:nvCxnSpPr>
        <p:spPr>
          <a:xfrm>
            <a:off x="1977188" y="2527683"/>
            <a:ext cx="0" cy="5169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6EFD97A-3A9F-25E2-31F0-CFABB428F452}"/>
              </a:ext>
            </a:extLst>
          </p:cNvPr>
          <p:cNvSpPr txBox="1"/>
          <p:nvPr/>
        </p:nvSpPr>
        <p:spPr>
          <a:xfrm>
            <a:off x="2493207" y="5336294"/>
            <a:ext cx="678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 Low-energy estimate with rigid rotor assumption from B(E2) data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03D674-68E5-B3BD-17EE-255A9D10737C}"/>
              </a:ext>
            </a:extLst>
          </p:cNvPr>
          <p:cNvGrpSpPr/>
          <p:nvPr/>
        </p:nvGrpSpPr>
        <p:grpSpPr>
          <a:xfrm>
            <a:off x="5298129" y="5766933"/>
            <a:ext cx="6097000" cy="790375"/>
            <a:chOff x="3693540" y="4449619"/>
            <a:chExt cx="6097000" cy="7903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0393D4-5F55-6ED6-536B-7717C27A3F97}"/>
                </a:ext>
              </a:extLst>
            </p:cNvPr>
            <p:cNvSpPr/>
            <p:nvPr/>
          </p:nvSpPr>
          <p:spPr>
            <a:xfrm>
              <a:off x="7093711" y="4778329"/>
              <a:ext cx="26968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B. </a:t>
              </a:r>
              <a:r>
                <a:rPr lang="en-US" sz="1200" dirty="0" err="1">
                  <a:solidFill>
                    <a:schemeClr val="bg1">
                      <a:lumMod val="65000"/>
                    </a:schemeClr>
                  </a:solidFill>
                </a:rPr>
                <a:t>Pritychenko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 et al., J.ADT.107, 1(2016) </a:t>
              </a:r>
            </a:p>
            <a:p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C. Y. Wu et al., PRC54, 2356(1996)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055719-258A-4EBF-DDF3-7F54DF01E3A7}"/>
                </a:ext>
              </a:extLst>
            </p:cNvPr>
            <p:cNvSpPr/>
            <p:nvPr/>
          </p:nvSpPr>
          <p:spPr>
            <a:xfrm>
              <a:off x="8519341" y="4489441"/>
              <a:ext cx="1847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143D397-02AD-B9FF-EF9E-50D787BEDD1D}"/>
                </a:ext>
              </a:extLst>
            </p:cNvPr>
            <p:cNvSpPr/>
            <p:nvPr/>
          </p:nvSpPr>
          <p:spPr>
            <a:xfrm>
              <a:off x="3693540" y="4449619"/>
              <a:ext cx="3276444" cy="443502"/>
            </a:xfrm>
            <a:prstGeom prst="round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3B4C8B8-D1CB-1695-00DD-9EA5AFC29EBA}"/>
              </a:ext>
            </a:extLst>
          </p:cNvPr>
          <p:cNvSpPr txBox="1"/>
          <p:nvPr/>
        </p:nvSpPr>
        <p:spPr>
          <a:xfrm>
            <a:off x="1843315" y="4191091"/>
            <a:ext cx="648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DFT calculations predict a slightly small WS deformation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25B58E8-56BB-5085-6C9A-BFE78FB7DD99}"/>
              </a:ext>
            </a:extLst>
          </p:cNvPr>
          <p:cNvSpPr/>
          <p:nvPr/>
        </p:nvSpPr>
        <p:spPr>
          <a:xfrm>
            <a:off x="7778458" y="4191010"/>
            <a:ext cx="2893127" cy="417266"/>
          </a:xfrm>
          <a:prstGeom prst="round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136F2-5ED4-7579-9446-521F7B371D24}"/>
              </a:ext>
            </a:extLst>
          </p:cNvPr>
          <p:cNvSpPr/>
          <p:nvPr/>
        </p:nvSpPr>
        <p:spPr>
          <a:xfrm>
            <a:off x="8051463" y="3892957"/>
            <a:ext cx="39905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Ryssens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G.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Giacalone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Schenke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C. Shen, PRL130, 212302(2023)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CB77AF-581D-F776-27C8-2CD83D1F1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089" y="4783906"/>
            <a:ext cx="1988720" cy="3645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0635AA-153B-3AA5-994F-DFB6292AC107}"/>
              </a:ext>
            </a:extLst>
          </p:cNvPr>
          <p:cNvSpPr txBox="1"/>
          <p:nvPr/>
        </p:nvSpPr>
        <p:spPr>
          <a:xfrm>
            <a:off x="2930079" y="4788896"/>
            <a:ext cx="5644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corresponding to a larger volume deformation in presence of 𝜷</a:t>
            </a:r>
            <a:r>
              <a:rPr lang="en-US" sz="1400" baseline="-25000" dirty="0">
                <a:latin typeface="Arial" pitchFamily="34" charset="0"/>
                <a:cs typeface="Arial" pitchFamily="34" charset="0"/>
              </a:rPr>
              <a:t>4U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~0.1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8F8EAD-1751-EB3A-A66F-9A014C282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5285" y="5225423"/>
            <a:ext cx="1692179" cy="507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BA6EB7-CFD1-1D6F-CC3B-A277A9804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1856" y="5910643"/>
            <a:ext cx="2959100" cy="20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BAEDC4-5662-8757-801D-6C6222BFE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1751" y="4264999"/>
            <a:ext cx="2726539" cy="26928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EC41DD-3206-60CA-8737-714BAE8C5C1E}"/>
              </a:ext>
            </a:extLst>
          </p:cNvPr>
          <p:cNvCxnSpPr>
            <a:cxnSpLocks/>
          </p:cNvCxnSpPr>
          <p:nvPr/>
        </p:nvCxnSpPr>
        <p:spPr>
          <a:xfrm>
            <a:off x="4082276" y="2509039"/>
            <a:ext cx="0" cy="5164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B4CE832-7565-C10C-038D-9FA883274518}"/>
              </a:ext>
            </a:extLst>
          </p:cNvPr>
          <p:cNvCxnSpPr>
            <a:cxnSpLocks/>
          </p:cNvCxnSpPr>
          <p:nvPr/>
        </p:nvCxnSpPr>
        <p:spPr>
          <a:xfrm>
            <a:off x="2528505" y="2465011"/>
            <a:ext cx="1328430" cy="56052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94DA187-05AE-96D3-3BE2-35F372DC1E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637" y="2182658"/>
            <a:ext cx="7925826" cy="2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54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5F88915-8AD2-AA46-9D96-C2ABE0D3E4A1}"/>
              </a:ext>
            </a:extLst>
          </p:cNvPr>
          <p:cNvSpPr txBox="1"/>
          <p:nvPr/>
        </p:nvSpPr>
        <p:spPr>
          <a:xfrm>
            <a:off x="1121486" y="5793046"/>
            <a:ext cx="10649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cs typeface="Arial" pitchFamily="34" charset="0"/>
              </a:rPr>
              <a:t>Elliptic flow and size fluctuation are enhanced by the nuclear</a:t>
            </a:r>
            <a:r>
              <a:rPr lang="zh-CN" altLang="en-US" sz="2400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Arial" pitchFamily="34" charset="0"/>
              </a:rPr>
              <a:t>deformation effect.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E2124-437B-E007-1DE4-DD7D758187BF}"/>
              </a:ext>
            </a:extLst>
          </p:cNvPr>
          <p:cNvSpPr txBox="1"/>
          <p:nvPr/>
        </p:nvSpPr>
        <p:spPr>
          <a:xfrm>
            <a:off x="2035596" y="146304"/>
            <a:ext cx="8647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Evidence of deformation from system comparison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8C573C39-B8DA-5E3C-847D-E44C20B14F98}"/>
              </a:ext>
            </a:extLst>
          </p:cNvPr>
          <p:cNvSpPr/>
          <p:nvPr/>
        </p:nvSpPr>
        <p:spPr bwMode="auto">
          <a:xfrm rot="10800000">
            <a:off x="4534180" y="4154081"/>
            <a:ext cx="307562" cy="400049"/>
          </a:xfrm>
          <a:prstGeom prst="downArrow">
            <a:avLst>
              <a:gd name="adj1" fmla="val 50000"/>
              <a:gd name="adj2" fmla="val 74914"/>
            </a:avLst>
          </a:prstGeom>
          <a:solidFill>
            <a:srgbClr val="00B0F0">
              <a:alpha val="45000"/>
            </a:srgb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ahoma" pitchFamily="34" charset="0"/>
              <a:ea typeface="宋体" pitchFamily="2" charset="-122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683A6C8-EEA7-7F94-A231-8CDAA770D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288788-0286-0C47-A5A5-6BCF6DB86974}" type="slidenum">
              <a:rPr lang="en-US" smtClean="0"/>
              <a:t>11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3ED6C0-469C-674E-E7D8-8A3903EFA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63" y="1712329"/>
            <a:ext cx="3501117" cy="32490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FF6EAD-A0AF-CFB0-57CA-BAC9F631A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504" y="4934362"/>
            <a:ext cx="2877743" cy="419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D049C3-E381-38CB-E952-1B95F0004912}"/>
              </a:ext>
            </a:extLst>
          </p:cNvPr>
          <p:cNvSpPr txBox="1"/>
          <p:nvPr/>
        </p:nvSpPr>
        <p:spPr>
          <a:xfrm>
            <a:off x="9156469" y="946203"/>
            <a:ext cx="261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STAR, arXiv:2401.06625v1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53BDA1-C472-11B1-BC56-D00CBC2D2C0E}"/>
              </a:ext>
            </a:extLst>
          </p:cNvPr>
          <p:cNvSpPr txBox="1"/>
          <p:nvPr/>
        </p:nvSpPr>
        <p:spPr>
          <a:xfrm>
            <a:off x="1903295" y="3079326"/>
            <a:ext cx="64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D98BC6-FC3F-67B4-08F4-935F0C566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894" y="1712329"/>
            <a:ext cx="3501118" cy="32093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7FBDCC-C756-9665-4D02-0E28176CA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611" y="4910845"/>
            <a:ext cx="2877743" cy="4195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71FC98-6E26-817B-6E95-9A405FCBA8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98" t="-2968" r="20028" b="76384"/>
          <a:stretch/>
        </p:blipFill>
        <p:spPr>
          <a:xfrm>
            <a:off x="3528759" y="2092108"/>
            <a:ext cx="1503185" cy="2401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DAB9BA-632D-CA95-A173-51776745BA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173" r="23406" b="29792"/>
          <a:stretch/>
        </p:blipFill>
        <p:spPr>
          <a:xfrm>
            <a:off x="9323272" y="2378048"/>
            <a:ext cx="1792099" cy="353366"/>
          </a:xfrm>
          <a:prstGeom prst="rect">
            <a:avLst/>
          </a:prstGeom>
        </p:spPr>
      </p:pic>
      <p:sp>
        <p:nvSpPr>
          <p:cNvPr id="21" name="Down Arrow 20">
            <a:extLst>
              <a:ext uri="{FF2B5EF4-FFF2-40B4-BE49-F238E27FC236}">
                <a16:creationId xmlns:a16="http://schemas.microsoft.com/office/drawing/2014/main" id="{6A13B7B0-CC1E-CD53-2530-A91E8F15B636}"/>
              </a:ext>
            </a:extLst>
          </p:cNvPr>
          <p:cNvSpPr/>
          <p:nvPr/>
        </p:nvSpPr>
        <p:spPr bwMode="auto">
          <a:xfrm rot="10800000">
            <a:off x="10613740" y="3980829"/>
            <a:ext cx="307562" cy="400049"/>
          </a:xfrm>
          <a:prstGeom prst="downArrow">
            <a:avLst>
              <a:gd name="adj1" fmla="val 50000"/>
              <a:gd name="adj2" fmla="val 74914"/>
            </a:avLst>
          </a:prstGeom>
          <a:solidFill>
            <a:srgbClr val="00B0F0">
              <a:alpha val="45000"/>
            </a:srgb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ahoma" pitchFamily="34" charset="0"/>
              <a:ea typeface="宋体" pitchFamily="2" charset="-12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FA57F8-8715-8DC1-7391-EE43D0A86CFA}"/>
              </a:ext>
            </a:extLst>
          </p:cNvPr>
          <p:cNvSpPr/>
          <p:nvPr/>
        </p:nvSpPr>
        <p:spPr>
          <a:xfrm>
            <a:off x="362944" y="880649"/>
            <a:ext cx="2868987" cy="531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Two particle correlator: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03D819-CFE4-2F5B-2EC6-E2F4363A2BC9}"/>
              </a:ext>
            </a:extLst>
          </p:cNvPr>
          <p:cNvSpPr txBox="1"/>
          <p:nvPr/>
        </p:nvSpPr>
        <p:spPr>
          <a:xfrm>
            <a:off x="7842346" y="3126921"/>
            <a:ext cx="64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A8D52E7-C077-87CA-48DA-6297B39BB9A7}"/>
              </a:ext>
            </a:extLst>
          </p:cNvPr>
          <p:cNvGrpSpPr/>
          <p:nvPr/>
        </p:nvGrpSpPr>
        <p:grpSpPr>
          <a:xfrm>
            <a:off x="1363252" y="5353879"/>
            <a:ext cx="3156928" cy="445468"/>
            <a:chOff x="1363252" y="5353879"/>
            <a:chExt cx="3156928" cy="44546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40AB42C-24C0-9A1C-75B0-DE8A9B208187}"/>
                </a:ext>
              </a:extLst>
            </p:cNvPr>
            <p:cNvSpPr/>
            <p:nvPr/>
          </p:nvSpPr>
          <p:spPr>
            <a:xfrm>
              <a:off x="4015409" y="5353879"/>
              <a:ext cx="487838" cy="439167"/>
            </a:xfrm>
            <a:prstGeom prst="ellipse">
              <a:avLst/>
            </a:prstGeom>
            <a:solidFill>
              <a:schemeClr val="accent1">
                <a:alpha val="3807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DDB2DF0-5AF9-1A99-1E59-4C33845CF65D}"/>
                </a:ext>
              </a:extLst>
            </p:cNvPr>
            <p:cNvSpPr/>
            <p:nvPr/>
          </p:nvSpPr>
          <p:spPr>
            <a:xfrm>
              <a:off x="4032342" y="5353879"/>
              <a:ext cx="487838" cy="439167"/>
            </a:xfrm>
            <a:prstGeom prst="ellipse">
              <a:avLst/>
            </a:prstGeom>
            <a:solidFill>
              <a:schemeClr val="accent1">
                <a:alpha val="3807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9F5FF09-47B5-7684-1920-94307843CC0E}"/>
                </a:ext>
              </a:extLst>
            </p:cNvPr>
            <p:cNvSpPr/>
            <p:nvPr/>
          </p:nvSpPr>
          <p:spPr>
            <a:xfrm>
              <a:off x="1363252" y="5360180"/>
              <a:ext cx="487838" cy="439167"/>
            </a:xfrm>
            <a:prstGeom prst="ellipse">
              <a:avLst/>
            </a:prstGeom>
            <a:solidFill>
              <a:schemeClr val="accent1">
                <a:alpha val="3807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CC82323-7FD9-4372-A131-8262C8A5084E}"/>
                </a:ext>
              </a:extLst>
            </p:cNvPr>
            <p:cNvSpPr/>
            <p:nvPr/>
          </p:nvSpPr>
          <p:spPr>
            <a:xfrm>
              <a:off x="1547758" y="5353879"/>
              <a:ext cx="487838" cy="439167"/>
            </a:xfrm>
            <a:prstGeom prst="ellipse">
              <a:avLst/>
            </a:prstGeom>
            <a:solidFill>
              <a:schemeClr val="accent1">
                <a:alpha val="3807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73D46EC-BA4A-EF02-7874-1B04FAB8BBD1}"/>
              </a:ext>
            </a:extLst>
          </p:cNvPr>
          <p:cNvGrpSpPr/>
          <p:nvPr/>
        </p:nvGrpSpPr>
        <p:grpSpPr>
          <a:xfrm>
            <a:off x="7391084" y="5349464"/>
            <a:ext cx="3156928" cy="445468"/>
            <a:chOff x="1363252" y="5353879"/>
            <a:chExt cx="3156928" cy="44546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1A77CC7-4FBC-965D-8655-C470ABC56BCF}"/>
                </a:ext>
              </a:extLst>
            </p:cNvPr>
            <p:cNvSpPr/>
            <p:nvPr/>
          </p:nvSpPr>
          <p:spPr>
            <a:xfrm>
              <a:off x="4015409" y="5353879"/>
              <a:ext cx="487838" cy="439167"/>
            </a:xfrm>
            <a:prstGeom prst="ellipse">
              <a:avLst/>
            </a:prstGeom>
            <a:solidFill>
              <a:schemeClr val="accent1">
                <a:alpha val="3807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7E58EB8-6904-3D9F-02DC-AE3FE4923043}"/>
                </a:ext>
              </a:extLst>
            </p:cNvPr>
            <p:cNvSpPr/>
            <p:nvPr/>
          </p:nvSpPr>
          <p:spPr>
            <a:xfrm>
              <a:off x="4032342" y="5353879"/>
              <a:ext cx="487838" cy="439167"/>
            </a:xfrm>
            <a:prstGeom prst="ellipse">
              <a:avLst/>
            </a:prstGeom>
            <a:solidFill>
              <a:schemeClr val="accent1">
                <a:alpha val="3807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F6CE4D2-360F-1184-886A-7D028EA049F4}"/>
                </a:ext>
              </a:extLst>
            </p:cNvPr>
            <p:cNvSpPr/>
            <p:nvPr/>
          </p:nvSpPr>
          <p:spPr>
            <a:xfrm>
              <a:off x="1363252" y="5360180"/>
              <a:ext cx="487838" cy="439167"/>
            </a:xfrm>
            <a:prstGeom prst="ellipse">
              <a:avLst/>
            </a:prstGeom>
            <a:solidFill>
              <a:schemeClr val="accent1">
                <a:alpha val="3807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B4CBBEC-72BD-AE3C-AA53-17A9A700A572}"/>
                </a:ext>
              </a:extLst>
            </p:cNvPr>
            <p:cNvSpPr/>
            <p:nvPr/>
          </p:nvSpPr>
          <p:spPr>
            <a:xfrm>
              <a:off x="1547758" y="5353879"/>
              <a:ext cx="487838" cy="439167"/>
            </a:xfrm>
            <a:prstGeom prst="ellipse">
              <a:avLst/>
            </a:prstGeom>
            <a:solidFill>
              <a:schemeClr val="accent1">
                <a:alpha val="3807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0656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3DC879-429C-D84B-B8AD-9C232C1D1794}"/>
              </a:ext>
            </a:extLst>
          </p:cNvPr>
          <p:cNvSpPr txBox="1"/>
          <p:nvPr/>
        </p:nvSpPr>
        <p:spPr>
          <a:xfrm>
            <a:off x="1581912" y="142658"/>
            <a:ext cx="9300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Reflecting the initial state from the nuclear geometry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992385D-494F-8846-80D9-9F1F75E659D9}"/>
                  </a:ext>
                </a:extLst>
              </p:cNvPr>
              <p:cNvSpPr txBox="1"/>
              <p:nvPr/>
            </p:nvSpPr>
            <p:spPr>
              <a:xfrm>
                <a:off x="5855199" y="4552584"/>
                <a:ext cx="6100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𝛆</a:t>
                </a:r>
                <a:r>
                  <a:rPr lang="en-US" baseline="-25000" dirty="0"/>
                  <a:t>2</a:t>
                </a:r>
                <a:r>
                  <a:rPr lang="en-US" dirty="0"/>
                  <a:t> and R are influenced by the quadrupole deformation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992385D-494F-8846-80D9-9F1F75E65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199" y="4552584"/>
                <a:ext cx="6100901" cy="369332"/>
              </a:xfrm>
              <a:prstGeom prst="rect">
                <a:avLst/>
              </a:prstGeom>
              <a:blipFill>
                <a:blip r:embed="rId2"/>
                <a:stretch>
                  <a:fillRect l="-62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E5BA63F-936D-EA4C-8032-481657F412B6}"/>
                  </a:ext>
                </a:extLst>
              </p:cNvPr>
              <p:cNvSpPr/>
              <p:nvPr/>
            </p:nvSpPr>
            <p:spPr>
              <a:xfrm>
                <a:off x="5862416" y="5183461"/>
                <a:ext cx="6096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1/R and v</a:t>
                </a:r>
                <a:r>
                  <a:rPr lang="en-US" baseline="-25000" dirty="0"/>
                  <a:t>2</a:t>
                </a:r>
                <a:r>
                  <a:rPr lang="en-US" sz="1200" dirty="0"/>
                  <a:t> </a:t>
                </a:r>
                <a:r>
                  <a:rPr lang="en-US" dirty="0"/>
                  <a:t>∝ 𝛆</a:t>
                </a:r>
                <a:r>
                  <a:rPr lang="en-US" sz="1200" baseline="-25000" dirty="0"/>
                  <a:t>2</a:t>
                </a:r>
                <a:r>
                  <a:rPr lang="en-US" dirty="0"/>
                  <a:t>: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E5BA63F-936D-EA4C-8032-481657F412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416" y="5183461"/>
                <a:ext cx="6096000" cy="369332"/>
              </a:xfrm>
              <a:prstGeom prst="rect">
                <a:avLst/>
              </a:prstGeom>
              <a:blipFill>
                <a:blip r:embed="rId3"/>
                <a:stretch>
                  <a:fillRect l="-62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6664CD8-9351-9548-B9A8-7ACDE1F52949}"/>
                  </a:ext>
                </a:extLst>
              </p:cNvPr>
              <p:cNvSpPr/>
              <p:nvPr/>
            </p:nvSpPr>
            <p:spPr>
              <a:xfrm>
                <a:off x="5879425" y="5731270"/>
                <a:ext cx="62092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deformation contributes to anticorrelation between v</a:t>
                </a:r>
                <a:r>
                  <a:rPr lang="en-US" baseline="-25000" dirty="0"/>
                  <a:t>2</a:t>
                </a:r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 dirty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0" dirty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6664CD8-9351-9548-B9A8-7ACDE1F529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425" y="5731270"/>
                <a:ext cx="6209264" cy="369332"/>
              </a:xfrm>
              <a:prstGeom prst="rect">
                <a:avLst/>
              </a:prstGeom>
              <a:blipFill>
                <a:blip r:embed="rId4"/>
                <a:stretch>
                  <a:fillRect l="-816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ECA11618-1763-F04C-8ECF-1C6697C89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6470" y="5140523"/>
            <a:ext cx="1681722" cy="48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26273F-6CF2-474F-9927-8196CAB96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84" y="5045571"/>
            <a:ext cx="4672483" cy="5220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71052FE-1815-1147-9BF6-F1A6FABB3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2032" y="5791595"/>
            <a:ext cx="1910226" cy="30900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29CC6FB-7121-E24D-A61E-B8063E49E7C1}"/>
              </a:ext>
            </a:extLst>
          </p:cNvPr>
          <p:cNvSpPr txBox="1"/>
          <p:nvPr/>
        </p:nvSpPr>
        <p:spPr>
          <a:xfrm>
            <a:off x="3248051" y="5925625"/>
            <a:ext cx="12900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w</a:t>
            </a:r>
            <a:r>
              <a:rPr lang="en-US" sz="11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is track weight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FFB4551-2222-1E47-872A-77C305CD6763}"/>
              </a:ext>
            </a:extLst>
          </p:cNvPr>
          <p:cNvSpPr/>
          <p:nvPr/>
        </p:nvSpPr>
        <p:spPr>
          <a:xfrm>
            <a:off x="47090" y="4418782"/>
            <a:ext cx="3917407" cy="531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</a:t>
            </a:r>
            <a:r>
              <a:rPr lang="en-US" sz="2000" b="1" baseline="-25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-[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</a:t>
            </a:r>
            <a:r>
              <a:rPr lang="en-US" sz="2000" b="1" baseline="-25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] three particle correlator  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F99B8B-F914-C844-BCD6-D6E512F1F7A7}"/>
              </a:ext>
            </a:extLst>
          </p:cNvPr>
          <p:cNvSpPr txBox="1"/>
          <p:nvPr/>
        </p:nvSpPr>
        <p:spPr>
          <a:xfrm>
            <a:off x="325339" y="6121611"/>
            <a:ext cx="391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P.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Bozek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PRC93, 044908(2016)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G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Giacalone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PRL124, 202301(2020)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7C8ED67-3B58-985B-D9EF-4924FED51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288788-0286-0C47-A5A5-6BCF6DB86974}" type="slidenum">
              <a:rPr lang="en-US" smtClean="0"/>
              <a:t>12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7A2608-96A5-8334-3289-CC953B49CC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839" t="31296" r="21657"/>
          <a:stretch/>
        </p:blipFill>
        <p:spPr>
          <a:xfrm>
            <a:off x="1041399" y="777671"/>
            <a:ext cx="5105707" cy="37275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ECD9FE-5EB5-27C0-FB4C-7821FD18F7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3296" y="2180495"/>
            <a:ext cx="389537" cy="3693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39745-3089-A426-CDE0-E6DD5283A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2935" y="1161525"/>
            <a:ext cx="3277665" cy="3318508"/>
          </a:xfrm>
          <a:prstGeom prst="rect">
            <a:avLst/>
          </a:prstGeom>
        </p:spPr>
      </p:pic>
      <p:sp>
        <p:nvSpPr>
          <p:cNvPr id="40" name="Down Arrow 39">
            <a:extLst>
              <a:ext uri="{FF2B5EF4-FFF2-40B4-BE49-F238E27FC236}">
                <a16:creationId xmlns:a16="http://schemas.microsoft.com/office/drawing/2014/main" id="{D0895224-C37F-0D51-F89A-75F12B24E5C4}"/>
              </a:ext>
            </a:extLst>
          </p:cNvPr>
          <p:cNvSpPr/>
          <p:nvPr/>
        </p:nvSpPr>
        <p:spPr bwMode="auto">
          <a:xfrm rot="16200000">
            <a:off x="6660559" y="2184412"/>
            <a:ext cx="612760" cy="854767"/>
          </a:xfrm>
          <a:prstGeom prst="downArrow">
            <a:avLst>
              <a:gd name="adj1" fmla="val 50000"/>
              <a:gd name="adj2" fmla="val 74914"/>
            </a:avLst>
          </a:prstGeom>
          <a:solidFill>
            <a:srgbClr val="00B0F0">
              <a:alpha val="45000"/>
            </a:srgb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ahoma" pitchFamily="34" charset="0"/>
              <a:ea typeface="宋体" pitchFamily="2" charset="-12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924CC7-9181-3B16-4D4C-D489EB4A04BE}"/>
              </a:ext>
            </a:extLst>
          </p:cNvPr>
          <p:cNvSpPr txBox="1"/>
          <p:nvPr/>
        </p:nvSpPr>
        <p:spPr>
          <a:xfrm>
            <a:off x="4242745" y="6213122"/>
            <a:ext cx="7375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Sign</a:t>
            </a:r>
            <a:r>
              <a:rPr lang="en-US" altLang="zh-CN" sz="2000" dirty="0">
                <a:solidFill>
                  <a:srgbClr val="FF0000"/>
                </a:solidFill>
              </a:rPr>
              <a:t>-</a:t>
            </a:r>
            <a:r>
              <a:rPr lang="en-US" sz="2000" dirty="0">
                <a:solidFill>
                  <a:srgbClr val="FF0000"/>
                </a:solidFill>
              </a:rPr>
              <a:t>change in U+U in central collisions; </a:t>
            </a:r>
            <a:r>
              <a:rPr lang="en-US" sz="2000" dirty="0" err="1">
                <a:solidFill>
                  <a:srgbClr val="FF0000"/>
                </a:solidFill>
              </a:rPr>
              <a:t>Au+Au</a:t>
            </a:r>
            <a:r>
              <a:rPr lang="en-US" sz="2000" dirty="0">
                <a:solidFill>
                  <a:srgbClr val="FF0000"/>
                </a:solidFill>
              </a:rPr>
              <a:t> remains positive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BA81C5-ECA7-7792-E285-7302B586BCFB}"/>
              </a:ext>
            </a:extLst>
          </p:cNvPr>
          <p:cNvSpPr txBox="1"/>
          <p:nvPr/>
        </p:nvSpPr>
        <p:spPr>
          <a:xfrm>
            <a:off x="9238962" y="684929"/>
            <a:ext cx="2882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STAR, arXiv:2401.06625v1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604FD87-2E2F-56A3-48B1-5F726CED8DB7}"/>
              </a:ext>
            </a:extLst>
          </p:cNvPr>
          <p:cNvSpPr/>
          <p:nvPr/>
        </p:nvSpPr>
        <p:spPr>
          <a:xfrm>
            <a:off x="10400228" y="2745993"/>
            <a:ext cx="902533" cy="1509242"/>
          </a:xfrm>
          <a:prstGeom prst="ellipse">
            <a:avLst/>
          </a:prstGeom>
          <a:solidFill>
            <a:srgbClr val="00B0F0">
              <a:alpha val="129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962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68ED923-0DC6-1E46-90B6-F6E144D33EA6}"/>
              </a:ext>
            </a:extLst>
          </p:cNvPr>
          <p:cNvSpPr txBox="1"/>
          <p:nvPr/>
        </p:nvSpPr>
        <p:spPr>
          <a:xfrm>
            <a:off x="8992556" y="1553170"/>
            <a:ext cx="321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ArialMT"/>
              </a:rPr>
              <a:t>Achieves a better description </a:t>
            </a:r>
          </a:p>
          <a:p>
            <a:r>
              <a:rPr lang="en-US" sz="1800" dirty="0">
                <a:effectLst/>
                <a:latin typeface="ArialMT"/>
              </a:rPr>
              <a:t>of ratios in UCC region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CD93A0-2FB4-7E49-A39C-750A761E16E0}"/>
              </a:ext>
            </a:extLst>
          </p:cNvPr>
          <p:cNvSpPr txBox="1"/>
          <p:nvPr/>
        </p:nvSpPr>
        <p:spPr>
          <a:xfrm>
            <a:off x="569249" y="6288141"/>
            <a:ext cx="10110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cs typeface="Arial" panose="020B0604020202020204" pitchFamily="34" charset="0"/>
              </a:rPr>
              <a:t>The heavy-ion collisions could also quantify the shape of </a:t>
            </a:r>
            <a:r>
              <a:rPr lang="en-US" sz="2200" baseline="30000" dirty="0">
                <a:solidFill>
                  <a:srgbClr val="FF0000"/>
                </a:solidFill>
                <a:cs typeface="Arial" panose="020B0604020202020204" pitchFamily="34" charset="0"/>
              </a:rPr>
              <a:t>238</a:t>
            </a:r>
            <a:r>
              <a:rPr lang="en-US" sz="2200" dirty="0">
                <a:solidFill>
                  <a:srgbClr val="FF0000"/>
                </a:solidFill>
                <a:cs typeface="Arial" panose="020B0604020202020204" pitchFamily="34" charset="0"/>
              </a:rPr>
              <a:t>U as a complementary tool.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2ECC6F3-9178-DD7E-1405-EB0427FA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288788-0286-0C47-A5A5-6BCF6DB86974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927877-7954-E361-7793-2B597A216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53" y="746309"/>
            <a:ext cx="8641707" cy="5175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E96749-A3DE-9619-1ADC-68131A453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989" y="2277438"/>
            <a:ext cx="2335107" cy="903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E61A37-42DB-D6AF-629C-5BC20C580E52}"/>
                  </a:ext>
                </a:extLst>
              </p:cNvPr>
              <p:cNvSpPr txBox="1"/>
              <p:nvPr/>
            </p:nvSpPr>
            <p:spPr>
              <a:xfrm>
                <a:off x="9060572" y="3764649"/>
                <a:ext cx="33005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MT"/>
                  </a:rPr>
                  <a:t>Constraints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ArialMT"/>
                  </a:rPr>
                  <a:t> of </a:t>
                </a:r>
                <a:r>
                  <a:rPr lang="en-US" sz="1800" baseline="30000" dirty="0">
                    <a:effectLst/>
                    <a:latin typeface="ArialMT"/>
                  </a:rPr>
                  <a:t>238</a:t>
                </a:r>
                <a:r>
                  <a:rPr lang="en-US" sz="1800" dirty="0">
                    <a:effectLst/>
                    <a:latin typeface="ArialMT"/>
                  </a:rPr>
                  <a:t>U from </a:t>
                </a:r>
              </a:p>
              <a:p>
                <a:r>
                  <a:rPr lang="en-US" dirty="0">
                    <a:latin typeface="ArialMT"/>
                  </a:rPr>
                  <a:t>data comparison with hydro</a:t>
                </a:r>
                <a:endParaRPr lang="en-US" sz="1800" dirty="0">
                  <a:effectLst/>
                  <a:latin typeface="ArialM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E61A37-42DB-D6AF-629C-5BC20C580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0572" y="3764649"/>
                <a:ext cx="3300584" cy="646331"/>
              </a:xfrm>
              <a:prstGeom prst="rect">
                <a:avLst/>
              </a:prstGeom>
              <a:blipFill>
                <a:blip r:embed="rId4"/>
                <a:stretch>
                  <a:fillRect l="-1533" t="-3846" r="-38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3EB39D79-27AB-9A32-DACB-54C35BBEB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6232" y="4558217"/>
            <a:ext cx="1804067" cy="235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7BFCAF-D4BD-6939-545B-F6895B324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6232" y="4968052"/>
            <a:ext cx="1474622" cy="2353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A6D0B8-4901-D3AD-3294-3F47B5488E49}"/>
              </a:ext>
            </a:extLst>
          </p:cNvPr>
          <p:cNvSpPr txBox="1"/>
          <p:nvPr/>
        </p:nvSpPr>
        <p:spPr>
          <a:xfrm>
            <a:off x="9238962" y="684929"/>
            <a:ext cx="2882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STAR, arXiv:2401.06625v1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D189D8-56DC-7FE7-B729-A7173F2A84DD}"/>
              </a:ext>
            </a:extLst>
          </p:cNvPr>
          <p:cNvSpPr txBox="1"/>
          <p:nvPr/>
        </p:nvSpPr>
        <p:spPr>
          <a:xfrm>
            <a:off x="729177" y="142658"/>
            <a:ext cx="11147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Extracting shape of </a:t>
            </a:r>
            <a:r>
              <a:rPr lang="en-US" sz="3200" b="1" baseline="30000" dirty="0">
                <a:solidFill>
                  <a:srgbClr val="002060"/>
                </a:solidFill>
              </a:rPr>
              <a:t>238</a:t>
            </a:r>
            <a:r>
              <a:rPr lang="en-US" sz="3200" b="1" dirty="0">
                <a:solidFill>
                  <a:srgbClr val="002060"/>
                </a:solidFill>
              </a:rPr>
              <a:t>U: quadrupole deformation and triaxiality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080871-F291-814C-2D55-0B28B3F65713}"/>
              </a:ext>
            </a:extLst>
          </p:cNvPr>
          <p:cNvSpPr txBox="1"/>
          <p:nvPr/>
        </p:nvSpPr>
        <p:spPr>
          <a:xfrm>
            <a:off x="569249" y="5878397"/>
            <a:ext cx="80217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cs typeface="Arial" panose="020B0604020202020204" pitchFamily="34" charset="0"/>
              </a:rPr>
              <a:t>Understanding the nuclear deformation in the different time scales.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01C50F-8AA9-8D9B-3B49-A46340810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5014" y="727433"/>
            <a:ext cx="6147541" cy="5148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9A09F2-E854-2E62-70F8-0240D6D82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29"/>
          <a:stretch/>
        </p:blipFill>
        <p:spPr>
          <a:xfrm>
            <a:off x="2838632" y="746372"/>
            <a:ext cx="6029277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0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B2573-93FE-1D09-A227-823216E2B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5202DE9-2789-3E4C-5174-B96E8D430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288788-0286-0C47-A5A5-6BCF6DB86974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5A297-EDBA-C722-3457-4BCFA72EB353}"/>
              </a:ext>
            </a:extLst>
          </p:cNvPr>
          <p:cNvSpPr txBox="1"/>
          <p:nvPr/>
        </p:nvSpPr>
        <p:spPr>
          <a:xfrm>
            <a:off x="359898" y="142658"/>
            <a:ext cx="11638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Extracting shape of </a:t>
            </a:r>
            <a:r>
              <a:rPr lang="en-US" sz="3200" b="1" baseline="30000" dirty="0">
                <a:solidFill>
                  <a:srgbClr val="002060"/>
                </a:solidFill>
              </a:rPr>
              <a:t>238</a:t>
            </a:r>
            <a:r>
              <a:rPr lang="en-US" sz="3200" b="1" dirty="0">
                <a:solidFill>
                  <a:srgbClr val="002060"/>
                </a:solidFill>
              </a:rPr>
              <a:t>U: robust and remarkable in central collisions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447D5-169C-A8EB-6495-660D436B2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54" y="1952580"/>
            <a:ext cx="5777345" cy="36778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2BACD1-E244-4DEE-3B96-B9ACC4BF18A1}"/>
              </a:ext>
            </a:extLst>
          </p:cNvPr>
          <p:cNvSpPr txBox="1"/>
          <p:nvPr/>
        </p:nvSpPr>
        <p:spPr>
          <a:xfrm>
            <a:off x="157654" y="1371601"/>
            <a:ext cx="3711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Ratios cancel the viscosity effects.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F9202E-C559-BB13-B60C-80F0CC1979CF}"/>
              </a:ext>
            </a:extLst>
          </p:cNvPr>
          <p:cNvGrpSpPr/>
          <p:nvPr/>
        </p:nvGrpSpPr>
        <p:grpSpPr>
          <a:xfrm>
            <a:off x="4312308" y="786008"/>
            <a:ext cx="7917552" cy="5569932"/>
            <a:chOff x="4312308" y="786008"/>
            <a:chExt cx="7917552" cy="55699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C0FC7B-AA93-03D1-E4C4-885727DDF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0548" y="1103464"/>
              <a:ext cx="5642798" cy="200275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EA01D5-965E-E663-5684-179B2E430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0548" y="3977565"/>
              <a:ext cx="5817989" cy="23783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62D55B-D88B-FBCE-E84B-CBCEE5AE8CAC}"/>
                </a:ext>
              </a:extLst>
            </p:cNvPr>
            <p:cNvSpPr txBox="1"/>
            <p:nvPr/>
          </p:nvSpPr>
          <p:spPr>
            <a:xfrm>
              <a:off x="4312308" y="786008"/>
              <a:ext cx="7917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Effect from nuclear parameters are smaller and also included as model systematics.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E95C22-EDFF-15E3-FCDF-17476E825DC2}"/>
                </a:ext>
              </a:extLst>
            </p:cNvPr>
            <p:cNvSpPr txBox="1"/>
            <p:nvPr/>
          </p:nvSpPr>
          <p:spPr>
            <a:xfrm>
              <a:off x="6271087" y="3423674"/>
              <a:ext cx="5735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Other hydrodynamics model (</a:t>
              </a:r>
              <a:r>
                <a:rPr lang="en-US" dirty="0" err="1">
                  <a:solidFill>
                    <a:srgbClr val="FF0000"/>
                  </a:solidFill>
                </a:rPr>
                <a:t>Trajectum</a:t>
              </a:r>
              <a:r>
                <a:rPr lang="en-US" dirty="0">
                  <a:solidFill>
                    <a:srgbClr val="FF0000"/>
                  </a:solidFill>
                </a:rPr>
                <a:t>) also shows rather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consistent extractions even if it was not tuned to RHIC data.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C78BC66-3BA9-F8CC-06A9-D8849C7F5DFA}"/>
              </a:ext>
            </a:extLst>
          </p:cNvPr>
          <p:cNvSpPr txBox="1"/>
          <p:nvPr/>
        </p:nvSpPr>
        <p:spPr>
          <a:xfrm>
            <a:off x="157654" y="786008"/>
            <a:ext cx="2882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STAR, arXiv:2401.06625v1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A09EA85-D24E-B9F5-1BD7-0D82888086CC}"/>
                  </a:ext>
                </a:extLst>
              </p:cNvPr>
              <p:cNvSpPr txBox="1"/>
              <p:nvPr/>
            </p:nvSpPr>
            <p:spPr>
              <a:xfrm>
                <a:off x="3715657" y="6404060"/>
                <a:ext cx="72544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(High-order deformations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) and soft triaxiality in </a:t>
                </a:r>
                <a:r>
                  <a:rPr lang="en-US" dirty="0" err="1">
                    <a:solidFill>
                      <a:schemeClr val="bg2">
                        <a:lumMod val="50000"/>
                      </a:schemeClr>
                    </a:solidFill>
                  </a:rPr>
                  <a:t>Jiangyong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 Jia’s talk)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A09EA85-D24E-B9F5-1BD7-0D8288808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657" y="6404060"/>
                <a:ext cx="7254477" cy="369332"/>
              </a:xfrm>
              <a:prstGeom prst="rect">
                <a:avLst/>
              </a:prstGeom>
              <a:blipFill>
                <a:blip r:embed="rId5"/>
                <a:stretch>
                  <a:fillRect l="-69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B7AB93E-881C-0E7B-0F47-B0329ED07E93}"/>
              </a:ext>
            </a:extLst>
          </p:cNvPr>
          <p:cNvSpPr txBox="1"/>
          <p:nvPr/>
        </p:nvSpPr>
        <p:spPr>
          <a:xfrm>
            <a:off x="143463" y="6034728"/>
            <a:ext cx="7122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Model systematics sources are included in the experimental paper.</a:t>
            </a:r>
          </a:p>
        </p:txBody>
      </p:sp>
    </p:spTree>
    <p:extLst>
      <p:ext uri="{BB962C8B-B14F-4D97-AF65-F5344CB8AC3E}">
        <p14:creationId xmlns:p14="http://schemas.microsoft.com/office/powerpoint/2010/main" val="376792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79E358-8937-734F-A87C-81C1343AA260}"/>
              </a:ext>
            </a:extLst>
          </p:cNvPr>
          <p:cNvSpPr txBox="1"/>
          <p:nvPr/>
        </p:nvSpPr>
        <p:spPr>
          <a:xfrm>
            <a:off x="901710" y="1063237"/>
            <a:ext cx="10123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Section </a:t>
            </a:r>
            <a:r>
              <a:rPr lang="en-US" altLang="zh-CN" sz="3200" b="1" dirty="0">
                <a:solidFill>
                  <a:srgbClr val="002060"/>
                </a:solidFill>
              </a:rPr>
              <a:t>3</a:t>
            </a:r>
            <a:r>
              <a:rPr lang="en-US" sz="3200" b="1" dirty="0">
                <a:solidFill>
                  <a:srgbClr val="002060"/>
                </a:solidFill>
              </a:rPr>
              <a:t>: Nuclear structure in isobaric </a:t>
            </a:r>
            <a:r>
              <a:rPr lang="en-US" sz="3200" b="1" baseline="30000" dirty="0">
                <a:solidFill>
                  <a:srgbClr val="002060"/>
                </a:solidFill>
              </a:rPr>
              <a:t>96</a:t>
            </a:r>
            <a:r>
              <a:rPr lang="en-US" sz="3200" b="1" dirty="0">
                <a:solidFill>
                  <a:srgbClr val="002060"/>
                </a:solidFill>
              </a:rPr>
              <a:t>Ru and </a:t>
            </a:r>
            <a:r>
              <a:rPr lang="en-US" sz="3200" b="1" baseline="30000" dirty="0">
                <a:solidFill>
                  <a:srgbClr val="002060"/>
                </a:solidFill>
              </a:rPr>
              <a:t>96</a:t>
            </a:r>
            <a:r>
              <a:rPr lang="en-US" sz="3200" b="1" dirty="0">
                <a:solidFill>
                  <a:srgbClr val="002060"/>
                </a:solidFill>
              </a:rPr>
              <a:t>Zr nuclei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4F4BD6-6591-135C-995E-3DC660502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900" y="3933891"/>
            <a:ext cx="958600" cy="119529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39D3B1-1E78-702E-A14C-6B9003A170E8}"/>
              </a:ext>
            </a:extLst>
          </p:cNvPr>
          <p:cNvCxnSpPr>
            <a:cxnSpLocks/>
          </p:cNvCxnSpPr>
          <p:nvPr/>
        </p:nvCxnSpPr>
        <p:spPr>
          <a:xfrm>
            <a:off x="2983256" y="3727938"/>
            <a:ext cx="0" cy="32514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E84D464-22A2-D3CA-C7AC-F56C66460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17" y="3345876"/>
            <a:ext cx="7902483" cy="331863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3DC19E-3912-5204-1CB3-EDA37CDDB86A}"/>
              </a:ext>
            </a:extLst>
          </p:cNvPr>
          <p:cNvCxnSpPr>
            <a:cxnSpLocks/>
          </p:cNvCxnSpPr>
          <p:nvPr/>
        </p:nvCxnSpPr>
        <p:spPr>
          <a:xfrm>
            <a:off x="7320793" y="3727938"/>
            <a:ext cx="0" cy="32514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A50C82D6-743E-2863-EA54-7435A507E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949" y="4080691"/>
            <a:ext cx="958602" cy="9106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DDF798-ACA7-461E-0DEC-7D5A9A2C9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256" y="2145022"/>
            <a:ext cx="3816506" cy="655596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0E45EF7-C773-6449-0F76-C44DB6DCB46E}"/>
              </a:ext>
            </a:extLst>
          </p:cNvPr>
          <p:cNvCxnSpPr>
            <a:cxnSpLocks/>
          </p:cNvCxnSpPr>
          <p:nvPr/>
        </p:nvCxnSpPr>
        <p:spPr>
          <a:xfrm>
            <a:off x="6787663" y="2618478"/>
            <a:ext cx="859549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EB145A1-541D-76F0-47B6-5B9FCC122E0C}"/>
              </a:ext>
            </a:extLst>
          </p:cNvPr>
          <p:cNvGrpSpPr/>
          <p:nvPr/>
        </p:nvGrpSpPr>
        <p:grpSpPr>
          <a:xfrm>
            <a:off x="7889551" y="1939866"/>
            <a:ext cx="2137821" cy="1340005"/>
            <a:chOff x="7737098" y="2387938"/>
            <a:chExt cx="2137821" cy="134000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C4F13B6-B3A4-5D8D-9705-E0A75F647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37098" y="2387938"/>
              <a:ext cx="1562699" cy="134000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18A7FD-78F2-1C59-E5FE-9CB97B853423}"/>
                </a:ext>
              </a:extLst>
            </p:cNvPr>
            <p:cNvSpPr txBox="1"/>
            <p:nvPr/>
          </p:nvSpPr>
          <p:spPr>
            <a:xfrm>
              <a:off x="9209352" y="3162876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  <a:r>
                <a:rPr lang="en-US" baseline="-25000" dirty="0"/>
                <a:t>n</a:t>
              </a:r>
              <a:r>
                <a:rPr lang="en-US" dirty="0"/>
                <a:t>-R</a:t>
              </a:r>
              <a:r>
                <a:rPr lang="en-US" baseline="-25000" dirty="0"/>
                <a:t>p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7B5B53A-4B1A-6C82-E2F0-CB73455EDB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99892" y="3295509"/>
              <a:ext cx="146773" cy="4677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639F8EA-58B7-03B7-2D27-7B32E836F3D1}"/>
                </a:ext>
              </a:extLst>
            </p:cNvPr>
            <p:cNvCxnSpPr>
              <a:cxnSpLocks/>
            </p:cNvCxnSpPr>
            <p:nvPr/>
          </p:nvCxnSpPr>
          <p:spPr>
            <a:xfrm>
              <a:off x="8744572" y="3221316"/>
              <a:ext cx="120236" cy="5474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058A04F-6CD2-CE12-BB1E-0A23F764F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6862" y="5134167"/>
            <a:ext cx="4865378" cy="1097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5F678F-3372-6413-7D0D-76EFE7484BEB}"/>
              </a:ext>
            </a:extLst>
          </p:cNvPr>
          <p:cNvSpPr txBox="1"/>
          <p:nvPr/>
        </p:nvSpPr>
        <p:spPr>
          <a:xfrm>
            <a:off x="355300" y="5112358"/>
            <a:ext cx="4320029" cy="369332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Lower energies experimental measurement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898638-A854-D6AF-DC5A-37CA4E6A5A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157" y="5570890"/>
            <a:ext cx="1662099" cy="507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9C823-FD67-4D60-E04B-26FDB95ADA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4570" y="5558037"/>
            <a:ext cx="1727200" cy="533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74598E-A39B-7FD3-29BA-26457854C3F4}"/>
              </a:ext>
            </a:extLst>
          </p:cNvPr>
          <p:cNvSpPr txBox="1"/>
          <p:nvPr/>
        </p:nvSpPr>
        <p:spPr>
          <a:xfrm>
            <a:off x="5148578" y="6286773"/>
            <a:ext cx="5986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effectLst/>
              </a:rPr>
              <a:t>Evidence of static octupole moments at low energies is rather sparse.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87358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91577FD-FF14-2D43-B9C0-88A368C98F72}"/>
              </a:ext>
            </a:extLst>
          </p:cNvPr>
          <p:cNvGrpSpPr/>
          <p:nvPr/>
        </p:nvGrpSpPr>
        <p:grpSpPr>
          <a:xfrm>
            <a:off x="1203386" y="3674100"/>
            <a:ext cx="2103236" cy="1338134"/>
            <a:chOff x="308397" y="2554879"/>
            <a:chExt cx="2103236" cy="133813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7FB7B32-D981-B341-A822-45BCEA5B61F1}"/>
                </a:ext>
              </a:extLst>
            </p:cNvPr>
            <p:cNvGrpSpPr/>
            <p:nvPr/>
          </p:nvGrpSpPr>
          <p:grpSpPr>
            <a:xfrm>
              <a:off x="308397" y="2621178"/>
              <a:ext cx="2103236" cy="1271835"/>
              <a:chOff x="318762" y="2768450"/>
              <a:chExt cx="2103236" cy="127183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0B273BC1-0EED-4F48-A17B-6214A63453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8762" y="2859521"/>
                <a:ext cx="2103236" cy="1180764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A97DE0A-069C-2A4C-AF5B-6529ED826B17}"/>
                  </a:ext>
                </a:extLst>
              </p:cNvPr>
              <p:cNvSpPr/>
              <p:nvPr/>
            </p:nvSpPr>
            <p:spPr>
              <a:xfrm>
                <a:off x="1255594" y="2768450"/>
                <a:ext cx="1166404" cy="3143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40ACC0-84A2-D942-9BE4-7066351D3525}"/>
                </a:ext>
              </a:extLst>
            </p:cNvPr>
            <p:cNvSpPr txBox="1"/>
            <p:nvPr/>
          </p:nvSpPr>
          <p:spPr>
            <a:xfrm>
              <a:off x="514710" y="2554879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/>
                <a:t>96</a:t>
              </a:r>
              <a:r>
                <a:rPr lang="en-US" dirty="0"/>
                <a:t>Zr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EFE573F-004C-4641-8AF2-AA21DFFD810C}"/>
                </a:ext>
              </a:extLst>
            </p:cNvPr>
            <p:cNvSpPr txBox="1"/>
            <p:nvPr/>
          </p:nvSpPr>
          <p:spPr>
            <a:xfrm>
              <a:off x="1478280" y="2620970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/>
                <a:t>96</a:t>
              </a:r>
              <a:r>
                <a:rPr lang="en-US" dirty="0"/>
                <a:t>Zr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03D7B54-98F6-B84B-87AE-F6257307F8B0}"/>
              </a:ext>
            </a:extLst>
          </p:cNvPr>
          <p:cNvGrpSpPr/>
          <p:nvPr/>
        </p:nvGrpSpPr>
        <p:grpSpPr>
          <a:xfrm>
            <a:off x="1235383" y="2184886"/>
            <a:ext cx="1987710" cy="1366220"/>
            <a:chOff x="1602601" y="665643"/>
            <a:chExt cx="1987710" cy="1366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7724513-70CB-2043-AFA7-F8B8199068B7}"/>
                </a:ext>
              </a:extLst>
            </p:cNvPr>
            <p:cNvGrpSpPr/>
            <p:nvPr/>
          </p:nvGrpSpPr>
          <p:grpSpPr>
            <a:xfrm>
              <a:off x="1602601" y="727741"/>
              <a:ext cx="1987710" cy="1304122"/>
              <a:chOff x="922247" y="1071271"/>
              <a:chExt cx="1987710" cy="130412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AE36F27-62B8-EE45-92E0-FFCDABFE6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2247" y="1089764"/>
                <a:ext cx="1987710" cy="1285629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FDD85CC-48FA-8E40-A98D-E493E4ABDD71}"/>
                  </a:ext>
                </a:extLst>
              </p:cNvPr>
              <p:cNvSpPr/>
              <p:nvPr/>
            </p:nvSpPr>
            <p:spPr>
              <a:xfrm>
                <a:off x="1743553" y="1071271"/>
                <a:ext cx="1166404" cy="3143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991D4C-F5B4-E740-BFD3-A86AA9EFF61E}"/>
                </a:ext>
              </a:extLst>
            </p:cNvPr>
            <p:cNvSpPr txBox="1"/>
            <p:nvPr/>
          </p:nvSpPr>
          <p:spPr>
            <a:xfrm>
              <a:off x="1802413" y="665643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/>
                <a:t>96</a:t>
              </a:r>
              <a:r>
                <a:rPr lang="en-US" dirty="0"/>
                <a:t>Ru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5EFB0DF-B774-EA44-A334-2C2506AAA7ED}"/>
                </a:ext>
              </a:extLst>
            </p:cNvPr>
            <p:cNvSpPr txBox="1"/>
            <p:nvPr/>
          </p:nvSpPr>
          <p:spPr>
            <a:xfrm>
              <a:off x="2713254" y="71888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/>
                <a:t>96</a:t>
              </a:r>
              <a:r>
                <a:rPr lang="en-US" dirty="0"/>
                <a:t>Ru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43B1F68-0242-314C-9600-3B7C5FE41F19}"/>
              </a:ext>
            </a:extLst>
          </p:cNvPr>
          <p:cNvSpPr txBox="1"/>
          <p:nvPr/>
        </p:nvSpPr>
        <p:spPr>
          <a:xfrm>
            <a:off x="80760" y="2705779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Quadrupole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A41CF9-10CD-284A-8382-7516AA531620}"/>
              </a:ext>
            </a:extLst>
          </p:cNvPr>
          <p:cNvSpPr txBox="1"/>
          <p:nvPr/>
        </p:nvSpPr>
        <p:spPr>
          <a:xfrm>
            <a:off x="219419" y="4252575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Octupole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93C647-A3B4-4549-ABA6-BDC692060DC9}"/>
              </a:ext>
            </a:extLst>
          </p:cNvPr>
          <p:cNvSpPr txBox="1"/>
          <p:nvPr/>
        </p:nvSpPr>
        <p:spPr>
          <a:xfrm>
            <a:off x="2798395" y="142658"/>
            <a:ext cx="6490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Unique isobar </a:t>
            </a:r>
            <a:r>
              <a:rPr lang="en-US" sz="3200" b="1" baseline="30000" dirty="0">
                <a:solidFill>
                  <a:srgbClr val="002060"/>
                </a:solidFill>
              </a:rPr>
              <a:t>96</a:t>
            </a:r>
            <a:r>
              <a:rPr lang="en-US" sz="3200" b="1" dirty="0">
                <a:solidFill>
                  <a:srgbClr val="002060"/>
                </a:solidFill>
              </a:rPr>
              <a:t>Ru and </a:t>
            </a:r>
            <a:r>
              <a:rPr lang="en-US" sz="3200" b="1" baseline="30000" dirty="0">
                <a:solidFill>
                  <a:srgbClr val="002060"/>
                </a:solidFill>
              </a:rPr>
              <a:t>96</a:t>
            </a:r>
            <a:r>
              <a:rPr lang="en-US" sz="3200" b="1" dirty="0">
                <a:solidFill>
                  <a:srgbClr val="002060"/>
                </a:solidFill>
              </a:rPr>
              <a:t>Zr Collisions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738202C-2B83-13B5-597E-3E3B422A6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652" y="1245173"/>
            <a:ext cx="6572250" cy="553389"/>
          </a:xfrm>
        </p:spPr>
        <p:txBody>
          <a:bodyPr>
            <a:normAutofit/>
          </a:bodyPr>
          <a:lstStyle/>
          <a:p>
            <a:r>
              <a:rPr lang="en-US" sz="2000" dirty="0"/>
              <a:t>A key question for any HI observable </a:t>
            </a:r>
            <a:r>
              <a:rPr lang="en-US" sz="2000" i="1" dirty="0">
                <a:solidFill>
                  <a:srgbClr val="FF0000"/>
                </a:solidFill>
              </a:rPr>
              <a:t>    </a:t>
            </a:r>
            <a:r>
              <a:rPr lang="en-US" sz="2000" dirty="0"/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0304ED-B0C9-3913-5583-715F69D2D0FF}"/>
              </a:ext>
            </a:extLst>
          </p:cNvPr>
          <p:cNvSpPr/>
          <p:nvPr/>
        </p:nvSpPr>
        <p:spPr bwMode="auto">
          <a:xfrm>
            <a:off x="5321251" y="953235"/>
            <a:ext cx="2132493" cy="77463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8C101-3D04-3AC8-7A4E-76E68A771EAA}"/>
              </a:ext>
            </a:extLst>
          </p:cNvPr>
          <p:cNvSpPr txBox="1"/>
          <p:nvPr/>
        </p:nvSpPr>
        <p:spPr>
          <a:xfrm>
            <a:off x="5017470" y="1804665"/>
            <a:ext cx="7273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 pitchFamily="34" charset="0"/>
              </a:rPr>
              <a:t>Deviation from 1 could </a:t>
            </a:r>
            <a:r>
              <a:rPr lang="en-US" altLang="zh-CN" sz="2000" dirty="0">
                <a:cs typeface="Arial" pitchFamily="34" charset="0"/>
              </a:rPr>
              <a:t>have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altLang="zh-CN" sz="2000" dirty="0">
                <a:cs typeface="Arial" pitchFamily="34" charset="0"/>
              </a:rPr>
              <a:t>an </a:t>
            </a:r>
            <a:r>
              <a:rPr lang="en-US" sz="2000" dirty="0">
                <a:cs typeface="Arial" pitchFamily="34" charset="0"/>
              </a:rPr>
              <a:t>origin in the nuclear structure, </a:t>
            </a:r>
          </a:p>
          <a:p>
            <a:r>
              <a:rPr lang="en-US" sz="2000" dirty="0">
                <a:cs typeface="Arial" pitchFamily="34" charset="0"/>
              </a:rPr>
              <a:t>which impacts the initial state and then survives to the final state.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DEBF51F-5141-06F0-07B4-5B21FA7E71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052" y="2553047"/>
            <a:ext cx="4799208" cy="31432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AFCC85B-808A-86E3-054C-7E7BFB1075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600" y="3116871"/>
            <a:ext cx="4421999" cy="54720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CAA652E-8227-8D4E-03E2-F46BD822BB34}"/>
                  </a:ext>
                </a:extLst>
              </p:cNvPr>
              <p:cNvSpPr txBox="1"/>
              <p:nvPr/>
            </p:nvSpPr>
            <p:spPr>
              <a:xfrm>
                <a:off x="239373" y="763044"/>
                <a:ext cx="4623317" cy="403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aseline="30000" dirty="0">
                    <a:cs typeface="Arial" pitchFamily="34" charset="0"/>
                  </a:rPr>
                  <a:t>96</a:t>
                </a:r>
                <a:r>
                  <a:rPr lang="en-US" sz="2000" dirty="0">
                    <a:cs typeface="Arial" pitchFamily="34" charset="0"/>
                  </a:rPr>
                  <a:t>Ru+</a:t>
                </a:r>
                <a:r>
                  <a:rPr lang="en-US" sz="2000" baseline="30000" dirty="0">
                    <a:cs typeface="Arial" pitchFamily="34" charset="0"/>
                  </a:rPr>
                  <a:t>96</a:t>
                </a:r>
                <a:r>
                  <a:rPr lang="en-US" sz="2000" dirty="0">
                    <a:cs typeface="Arial" pitchFamily="34" charset="0"/>
                  </a:rPr>
                  <a:t>Ru and </a:t>
                </a:r>
                <a:r>
                  <a:rPr lang="en-US" sz="2000" baseline="30000" dirty="0">
                    <a:cs typeface="Arial" pitchFamily="34" charset="0"/>
                  </a:rPr>
                  <a:t>96</a:t>
                </a:r>
                <a:r>
                  <a:rPr lang="en-US" sz="2000" dirty="0">
                    <a:cs typeface="Arial" pitchFamily="34" charset="0"/>
                  </a:rPr>
                  <a:t>Zr+</a:t>
                </a:r>
                <a:r>
                  <a:rPr lang="en-US" sz="2000" baseline="30000" dirty="0">
                    <a:cs typeface="Arial" pitchFamily="34" charset="0"/>
                  </a:rPr>
                  <a:t>96</a:t>
                </a:r>
                <a:r>
                  <a:rPr lang="en-US" sz="2000" dirty="0">
                    <a:cs typeface="Arial" pitchFamily="34" charset="0"/>
                  </a:rPr>
                  <a:t>Zr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 pitchFamily="34" charset="0"/>
                          </a:rPr>
                          <m:t>𝑠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  <a:cs typeface="Arial" pitchFamily="34" charset="0"/>
                          </a:rPr>
                          <m:t>𝑁𝑁</m:t>
                        </m:r>
                      </m:e>
                    </m:rad>
                    <m:r>
                      <a:rPr lang="en-US" sz="2000" i="1"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</m:oMath>
                </a14:m>
                <a:r>
                  <a:rPr lang="en-US" sz="2000" dirty="0">
                    <a:cs typeface="Arial" pitchFamily="34" charset="0"/>
                  </a:rPr>
                  <a:t>200 GeV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CAA652E-8227-8D4E-03E2-F46BD822B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73" y="763044"/>
                <a:ext cx="4623317" cy="403444"/>
              </a:xfrm>
              <a:prstGeom prst="rect">
                <a:avLst/>
              </a:prstGeom>
              <a:blipFill>
                <a:blip r:embed="rId7"/>
                <a:stretch>
                  <a:fillRect l="-273" t="-9375" r="-27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F2676D27-0356-AAE1-D9BF-5766FA86798E}"/>
              </a:ext>
            </a:extLst>
          </p:cNvPr>
          <p:cNvSpPr txBox="1">
            <a:spLocks/>
          </p:cNvSpPr>
          <p:nvPr/>
        </p:nvSpPr>
        <p:spPr>
          <a:xfrm>
            <a:off x="457629" y="1739434"/>
            <a:ext cx="6572250" cy="553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Expectation: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47B3C50-0DA5-BA09-67E0-562892B1A290}"/>
              </a:ext>
            </a:extLst>
          </p:cNvPr>
          <p:cNvSpPr txBox="1"/>
          <p:nvPr/>
        </p:nvSpPr>
        <p:spPr>
          <a:xfrm>
            <a:off x="8538535" y="3737728"/>
            <a:ext cx="322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cs typeface="Arial" pitchFamily="34" charset="0"/>
              </a:rPr>
              <a:t>Only probe structure differences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19A92B6-2B7A-2E63-8155-3A42E7E205E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066" y="4197517"/>
            <a:ext cx="5378889" cy="168653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699BD4A2-7266-F0A3-FDA6-60492EE83A7B}"/>
              </a:ext>
            </a:extLst>
          </p:cNvPr>
          <p:cNvSpPr/>
          <p:nvPr/>
        </p:nvSpPr>
        <p:spPr>
          <a:xfrm>
            <a:off x="5787182" y="5187462"/>
            <a:ext cx="5286773" cy="767468"/>
          </a:xfrm>
          <a:prstGeom prst="rect">
            <a:avLst/>
          </a:prstGeom>
          <a:solidFill>
            <a:schemeClr val="accent1">
              <a:alpha val="165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D3BD5A7B-9E20-0125-73EA-128058078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7378" y="5141641"/>
            <a:ext cx="4365647" cy="1214709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719B026-6A04-62FA-552B-E0B8EAAFE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288788-0286-0C47-A5A5-6BCF6DB86974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8E28BB-48A8-E5A3-2B74-0E022C5AFB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9081" y="1254483"/>
            <a:ext cx="243609" cy="365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1BF3FA-45AD-FFDA-B88B-E4FB059297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0991" y="1085049"/>
            <a:ext cx="1941917" cy="5574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1B48B3-2B5A-BE4F-8ED4-F2F9D72E8BFF}"/>
              </a:ext>
            </a:extLst>
          </p:cNvPr>
          <p:cNvSpPr txBox="1"/>
          <p:nvPr/>
        </p:nvSpPr>
        <p:spPr>
          <a:xfrm>
            <a:off x="239373" y="6224874"/>
            <a:ext cx="24272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C. Zhang and J. Jia, PRL128, 022301(2022)</a:t>
            </a:r>
            <a:endParaRPr lang="en-US" sz="1000" i="0" dirty="0">
              <a:solidFill>
                <a:schemeClr val="bg1">
                  <a:lumMod val="65000"/>
                </a:schemeClr>
              </a:solidFill>
              <a:effectLst/>
            </a:endParaRP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J. Jia and C. Zhang, PRC107, L021901(2023)</a:t>
            </a:r>
          </a:p>
          <a:p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: 2209.11042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2DCE70-CBC8-55AE-EF96-1FF6581C5727}"/>
              </a:ext>
            </a:extLst>
          </p:cNvPr>
          <p:cNvSpPr txBox="1"/>
          <p:nvPr/>
        </p:nvSpPr>
        <p:spPr>
          <a:xfrm>
            <a:off x="3050302" y="3888166"/>
            <a:ext cx="1798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Pear-shaped nuclei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3686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84CB596-F7CF-71F1-708D-465C1583D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1778"/>
            <a:ext cx="7652844" cy="3750400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0C29BD5D-2AA9-064B-AC6B-E233C7542673}"/>
              </a:ext>
            </a:extLst>
          </p:cNvPr>
          <p:cNvSpPr txBox="1"/>
          <p:nvPr/>
        </p:nvSpPr>
        <p:spPr>
          <a:xfrm>
            <a:off x="569873" y="5448173"/>
            <a:ext cx="8157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Direct observation of octupole deformation in </a:t>
            </a:r>
            <a:r>
              <a:rPr lang="en-US" sz="2000" baseline="30000" dirty="0">
                <a:solidFill>
                  <a:srgbClr val="FF0000"/>
                </a:solidFill>
                <a:cs typeface="Arial" panose="020B0604020202020204" pitchFamily="34" charset="0"/>
              </a:rPr>
              <a:t>96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Zr nucleus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Clearly imply the neutron skin difference between </a:t>
            </a:r>
            <a:r>
              <a:rPr lang="en-US" sz="2000" baseline="30000" dirty="0">
                <a:solidFill>
                  <a:srgbClr val="FF0000"/>
                </a:solidFill>
                <a:cs typeface="Arial" panose="020B0604020202020204" pitchFamily="34" charset="0"/>
              </a:rPr>
              <a:t>96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Ru and </a:t>
            </a:r>
            <a:r>
              <a:rPr lang="en-US" sz="2000" baseline="30000" dirty="0">
                <a:solidFill>
                  <a:srgbClr val="FF0000"/>
                </a:solidFill>
                <a:cs typeface="Arial" panose="020B0604020202020204" pitchFamily="34" charset="0"/>
              </a:rPr>
              <a:t>96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Zr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Simultaneously</a:t>
            </a:r>
            <a:r>
              <a:rPr lang="zh-CN" alt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constrain these parameters using different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N</a:t>
            </a:r>
            <a:r>
              <a:rPr lang="en-US" sz="2000" baseline="-25000" dirty="0" err="1">
                <a:solidFill>
                  <a:srgbClr val="FF0000"/>
                </a:solidFill>
                <a:cs typeface="Arial" panose="020B0604020202020204" pitchFamily="34" charset="0"/>
              </a:rPr>
              <a:t>ch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regions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D9654A-E163-AC4F-9928-B4E82C18D575}"/>
              </a:ext>
            </a:extLst>
          </p:cNvPr>
          <p:cNvSpPr txBox="1"/>
          <p:nvPr/>
        </p:nvSpPr>
        <p:spPr>
          <a:xfrm>
            <a:off x="3366654" y="142658"/>
            <a:ext cx="5061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Nuclear structure via </a:t>
            </a:r>
            <a:r>
              <a:rPr lang="en-US" sz="3200" b="1" dirty="0" err="1">
                <a:solidFill>
                  <a:srgbClr val="002060"/>
                </a:solidFill>
              </a:rPr>
              <a:t>v</a:t>
            </a:r>
            <a:r>
              <a:rPr lang="en-US" sz="3200" b="1" baseline="-25000" dirty="0" err="1">
                <a:solidFill>
                  <a:srgbClr val="002060"/>
                </a:solidFill>
              </a:rPr>
              <a:t>n</a:t>
            </a:r>
            <a:r>
              <a:rPr lang="en-US" sz="3200" b="1" dirty="0">
                <a:solidFill>
                  <a:srgbClr val="002060"/>
                </a:solidFill>
              </a:rPr>
              <a:t> ratio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A2965CB-7846-D6AB-CF34-180FC975F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288788-0286-0C47-A5A5-6BCF6DB86974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9EFC6C-36AA-CC9B-5035-42335A967AE0}"/>
              </a:ext>
            </a:extLst>
          </p:cNvPr>
          <p:cNvSpPr txBox="1"/>
          <p:nvPr/>
        </p:nvSpPr>
        <p:spPr>
          <a:xfrm>
            <a:off x="7652844" y="1507798"/>
            <a:ext cx="4658711" cy="3375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β</a:t>
            </a:r>
            <a:r>
              <a:rPr lang="en-US" sz="2000" baseline="-25000" dirty="0">
                <a:solidFill>
                  <a:srgbClr val="C00000"/>
                </a:solidFill>
              </a:rPr>
              <a:t>2Ru</a:t>
            </a:r>
            <a:r>
              <a:rPr lang="zh-CN" altLang="en-US" sz="2000" baseline="-25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~</a:t>
            </a:r>
            <a:r>
              <a:rPr lang="zh-CN" alt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0.16 increase v</a:t>
            </a:r>
            <a:r>
              <a:rPr lang="en-US" sz="2000" baseline="-25000" dirty="0">
                <a:solidFill>
                  <a:srgbClr val="C00000"/>
                </a:solidFill>
              </a:rPr>
              <a:t>2</a:t>
            </a:r>
            <a:r>
              <a:rPr lang="en-US" sz="2000" dirty="0">
                <a:solidFill>
                  <a:srgbClr val="C00000"/>
                </a:solidFill>
              </a:rPr>
              <a:t>, no influence on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 v</a:t>
            </a:r>
            <a:r>
              <a:rPr lang="en-US" sz="2000" baseline="-25000" dirty="0">
                <a:solidFill>
                  <a:srgbClr val="C00000"/>
                </a:solidFill>
              </a:rPr>
              <a:t>3</a:t>
            </a:r>
            <a:r>
              <a:rPr lang="en-US" sz="2000" dirty="0">
                <a:solidFill>
                  <a:srgbClr val="C00000"/>
                </a:solidFill>
              </a:rPr>
              <a:t> ratio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β</a:t>
            </a:r>
            <a:r>
              <a:rPr lang="en-US" sz="2000" baseline="-25000" dirty="0">
                <a:solidFill>
                  <a:srgbClr val="0070C0"/>
                </a:solidFill>
              </a:rPr>
              <a:t>3Zr</a:t>
            </a:r>
            <a:r>
              <a:rPr lang="zh-CN" altLang="en-US" sz="2000" baseline="-25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~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0.2 decrease v</a:t>
            </a:r>
            <a:r>
              <a:rPr lang="en-US" sz="2000" baseline="-25000" dirty="0">
                <a:solidFill>
                  <a:srgbClr val="0070C0"/>
                </a:solidFill>
              </a:rPr>
              <a:t>2</a:t>
            </a:r>
            <a:r>
              <a:rPr lang="en-US" sz="2000" dirty="0">
                <a:solidFill>
                  <a:srgbClr val="0070C0"/>
                </a:solidFill>
              </a:rPr>
              <a:t> in mid-central,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  decrease v</a:t>
            </a:r>
            <a:r>
              <a:rPr lang="en-US" sz="2000" baseline="-25000" dirty="0">
                <a:solidFill>
                  <a:srgbClr val="0070C0"/>
                </a:solidFill>
              </a:rPr>
              <a:t>3</a:t>
            </a:r>
            <a:r>
              <a:rPr lang="en-US" sz="2000" dirty="0">
                <a:solidFill>
                  <a:srgbClr val="0070C0"/>
                </a:solidFill>
              </a:rPr>
              <a:t> ratio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FF"/>
                </a:solidFill>
              </a:rPr>
              <a:t>Δa</a:t>
            </a:r>
            <a:r>
              <a:rPr lang="en-US" sz="2000" baseline="-25000" dirty="0">
                <a:solidFill>
                  <a:srgbClr val="FF00FF"/>
                </a:solidFill>
              </a:rPr>
              <a:t>0</a:t>
            </a:r>
            <a:r>
              <a:rPr lang="zh-CN" altLang="en-US" sz="2000" baseline="-25000" dirty="0">
                <a:solidFill>
                  <a:srgbClr val="FF00FF"/>
                </a:solidFill>
              </a:rPr>
              <a:t> </a:t>
            </a:r>
            <a:r>
              <a:rPr lang="en-US" sz="2000" dirty="0">
                <a:solidFill>
                  <a:srgbClr val="FF00FF"/>
                </a:solidFill>
              </a:rPr>
              <a:t>= -0.06</a:t>
            </a:r>
            <a:r>
              <a:rPr lang="zh-CN" alt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fm</a:t>
            </a:r>
            <a:r>
              <a:rPr lang="en-US" sz="2000" dirty="0">
                <a:solidFill>
                  <a:srgbClr val="FF00FF"/>
                </a:solidFill>
              </a:rPr>
              <a:t> increase v</a:t>
            </a:r>
            <a:r>
              <a:rPr lang="en-US" sz="2000" baseline="-25000" dirty="0">
                <a:solidFill>
                  <a:srgbClr val="FF00FF"/>
                </a:solidFill>
              </a:rPr>
              <a:t>2</a:t>
            </a:r>
            <a:r>
              <a:rPr lang="en-US" sz="2000" dirty="0">
                <a:solidFill>
                  <a:srgbClr val="FF00FF"/>
                </a:solidFill>
              </a:rPr>
              <a:t> mid-central, </a:t>
            </a:r>
          </a:p>
          <a:p>
            <a:r>
              <a:rPr lang="en-US" sz="2000" dirty="0">
                <a:solidFill>
                  <a:srgbClr val="FF00FF"/>
                </a:solidFill>
              </a:rPr>
              <a:t>     small impact on v</a:t>
            </a:r>
            <a:r>
              <a:rPr lang="en-US" sz="2000" baseline="-25000" dirty="0">
                <a:solidFill>
                  <a:srgbClr val="FF00FF"/>
                </a:solidFill>
              </a:rPr>
              <a:t>3</a:t>
            </a:r>
          </a:p>
          <a:p>
            <a:endParaRPr lang="en-US" sz="2000" baseline="-25000" dirty="0">
              <a:solidFill>
                <a:srgbClr val="FF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A00"/>
                </a:solidFill>
              </a:rPr>
              <a:t>Radius ΔR</a:t>
            </a:r>
            <a:r>
              <a:rPr lang="en-US" sz="2000" baseline="-25000" dirty="0">
                <a:solidFill>
                  <a:srgbClr val="005A00"/>
                </a:solidFill>
              </a:rPr>
              <a:t>0</a:t>
            </a:r>
            <a:r>
              <a:rPr lang="zh-CN" altLang="en-US" sz="2000" baseline="-25000" dirty="0">
                <a:solidFill>
                  <a:srgbClr val="005A00"/>
                </a:solidFill>
              </a:rPr>
              <a:t> </a:t>
            </a:r>
            <a:r>
              <a:rPr lang="en-US" sz="2000" dirty="0">
                <a:solidFill>
                  <a:srgbClr val="005A00"/>
                </a:solidFill>
              </a:rPr>
              <a:t>=</a:t>
            </a:r>
            <a:r>
              <a:rPr lang="zh-CN" altLang="en-US" sz="2000" dirty="0">
                <a:solidFill>
                  <a:srgbClr val="005A00"/>
                </a:solidFill>
              </a:rPr>
              <a:t> </a:t>
            </a:r>
            <a:r>
              <a:rPr lang="en-US" sz="2000" dirty="0">
                <a:solidFill>
                  <a:srgbClr val="005A00"/>
                </a:solidFill>
              </a:rPr>
              <a:t>0.07</a:t>
            </a:r>
            <a:r>
              <a:rPr lang="zh-CN" altLang="en-US" sz="2000" dirty="0">
                <a:solidFill>
                  <a:srgbClr val="005A00"/>
                </a:solidFill>
              </a:rPr>
              <a:t> </a:t>
            </a:r>
            <a:r>
              <a:rPr lang="en-US" sz="2000" dirty="0" err="1">
                <a:solidFill>
                  <a:srgbClr val="005A00"/>
                </a:solidFill>
              </a:rPr>
              <a:t>fm</a:t>
            </a:r>
            <a:r>
              <a:rPr lang="en-US" sz="2000" dirty="0">
                <a:solidFill>
                  <a:srgbClr val="005A00"/>
                </a:solidFill>
              </a:rPr>
              <a:t> only slightly affects</a:t>
            </a:r>
          </a:p>
          <a:p>
            <a:r>
              <a:rPr lang="en-US" sz="2000" dirty="0">
                <a:solidFill>
                  <a:srgbClr val="005A00"/>
                </a:solidFill>
              </a:rPr>
              <a:t>      v</a:t>
            </a:r>
            <a:r>
              <a:rPr lang="en-US" sz="2000" baseline="-25000" dirty="0">
                <a:solidFill>
                  <a:srgbClr val="005A00"/>
                </a:solidFill>
              </a:rPr>
              <a:t>2</a:t>
            </a:r>
            <a:r>
              <a:rPr lang="en-US" sz="2000" dirty="0">
                <a:solidFill>
                  <a:srgbClr val="005A00"/>
                </a:solidFill>
              </a:rPr>
              <a:t> and v</a:t>
            </a:r>
            <a:r>
              <a:rPr lang="en-US" sz="2000" baseline="-25000" dirty="0">
                <a:solidFill>
                  <a:srgbClr val="005A00"/>
                </a:solidFill>
              </a:rPr>
              <a:t>3</a:t>
            </a:r>
            <a:r>
              <a:rPr lang="en-US" sz="2000" dirty="0">
                <a:solidFill>
                  <a:srgbClr val="005A00"/>
                </a:solidFill>
              </a:rPr>
              <a:t> ratio.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D9F87-3510-9DC1-7EB4-C75E84F9BAAC}"/>
              </a:ext>
            </a:extLst>
          </p:cNvPr>
          <p:cNvSpPr txBox="1"/>
          <p:nvPr/>
        </p:nvSpPr>
        <p:spPr>
          <a:xfrm>
            <a:off x="380966" y="1195103"/>
            <a:ext cx="1107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v</a:t>
            </a:r>
            <a:r>
              <a:rPr lang="en-US" sz="2000" baseline="-25000" dirty="0">
                <a:solidFill>
                  <a:srgbClr val="FF0000"/>
                </a:solidFill>
              </a:rPr>
              <a:t>2 </a:t>
            </a:r>
            <a:r>
              <a:rPr lang="en-US" sz="2000" dirty="0">
                <a:solidFill>
                  <a:srgbClr val="FF0000"/>
                </a:solidFill>
              </a:rPr>
              <a:t> Ratio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F4515-54D4-C1FA-3E0C-FDA098D80950}"/>
              </a:ext>
            </a:extLst>
          </p:cNvPr>
          <p:cNvSpPr txBox="1"/>
          <p:nvPr/>
        </p:nvSpPr>
        <p:spPr>
          <a:xfrm>
            <a:off x="4365431" y="1195103"/>
            <a:ext cx="1107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v</a:t>
            </a:r>
            <a:r>
              <a:rPr lang="en-US" sz="2000" baseline="-25000" dirty="0">
                <a:solidFill>
                  <a:srgbClr val="FF0000"/>
                </a:solidFill>
              </a:rPr>
              <a:t>3 </a:t>
            </a:r>
            <a:r>
              <a:rPr lang="en-US" sz="2000" dirty="0">
                <a:solidFill>
                  <a:srgbClr val="FF0000"/>
                </a:solidFill>
              </a:rPr>
              <a:t> Ratio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65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A2558F-A72A-1DF3-CCC0-8F8F0156D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886" y="811178"/>
            <a:ext cx="8966200" cy="57220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14F591-598B-9DB5-5B5B-1C55B38C874E}"/>
              </a:ext>
            </a:extLst>
          </p:cNvPr>
          <p:cNvSpPr txBox="1"/>
          <p:nvPr/>
        </p:nvSpPr>
        <p:spPr>
          <a:xfrm>
            <a:off x="749500" y="142658"/>
            <a:ext cx="10973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Nuclear structure influences everywhere in various observables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E977375-16A8-9375-25DE-D8A510C5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288788-0286-0C47-A5A5-6BCF6DB86974}" type="slidenum">
              <a:rPr lang="en-US" smtClean="0"/>
              <a:t>18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018FE3-E97F-D896-4D59-5CF171D01DEA}"/>
              </a:ext>
            </a:extLst>
          </p:cNvPr>
          <p:cNvGrpSpPr/>
          <p:nvPr/>
        </p:nvGrpSpPr>
        <p:grpSpPr>
          <a:xfrm flipH="1">
            <a:off x="5251697" y="6434344"/>
            <a:ext cx="2520701" cy="365197"/>
            <a:chOff x="1363252" y="5353879"/>
            <a:chExt cx="3156928" cy="44546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26FF975-3990-968C-3755-6913865C1286}"/>
                </a:ext>
              </a:extLst>
            </p:cNvPr>
            <p:cNvSpPr/>
            <p:nvPr/>
          </p:nvSpPr>
          <p:spPr>
            <a:xfrm>
              <a:off x="4015409" y="5353879"/>
              <a:ext cx="487838" cy="439167"/>
            </a:xfrm>
            <a:prstGeom prst="ellipse">
              <a:avLst/>
            </a:prstGeom>
            <a:solidFill>
              <a:schemeClr val="accent1">
                <a:alpha val="3807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708C7B-8F2C-D678-B376-A94E39455C30}"/>
                </a:ext>
              </a:extLst>
            </p:cNvPr>
            <p:cNvSpPr/>
            <p:nvPr/>
          </p:nvSpPr>
          <p:spPr>
            <a:xfrm>
              <a:off x="4032342" y="5353879"/>
              <a:ext cx="487838" cy="439167"/>
            </a:xfrm>
            <a:prstGeom prst="ellipse">
              <a:avLst/>
            </a:prstGeom>
            <a:solidFill>
              <a:schemeClr val="accent1">
                <a:alpha val="3807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DD332CB-21DE-5379-DD16-ABF1AF5CB845}"/>
                </a:ext>
              </a:extLst>
            </p:cNvPr>
            <p:cNvSpPr/>
            <p:nvPr/>
          </p:nvSpPr>
          <p:spPr>
            <a:xfrm>
              <a:off x="1363252" y="5360180"/>
              <a:ext cx="487838" cy="439167"/>
            </a:xfrm>
            <a:prstGeom prst="ellipse">
              <a:avLst/>
            </a:prstGeom>
            <a:solidFill>
              <a:schemeClr val="accent1">
                <a:alpha val="3807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D665078-B607-CE71-1F46-56A1860E1305}"/>
                </a:ext>
              </a:extLst>
            </p:cNvPr>
            <p:cNvSpPr/>
            <p:nvPr/>
          </p:nvSpPr>
          <p:spPr>
            <a:xfrm>
              <a:off x="1547758" y="5353879"/>
              <a:ext cx="487838" cy="439167"/>
            </a:xfrm>
            <a:prstGeom prst="ellipse">
              <a:avLst/>
            </a:prstGeom>
            <a:solidFill>
              <a:schemeClr val="accent1">
                <a:alpha val="3807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999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79E358-8937-734F-A87C-81C1343AA260}"/>
              </a:ext>
            </a:extLst>
          </p:cNvPr>
          <p:cNvSpPr txBox="1"/>
          <p:nvPr/>
        </p:nvSpPr>
        <p:spPr>
          <a:xfrm>
            <a:off x="657524" y="2412712"/>
            <a:ext cx="106217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Section </a:t>
            </a:r>
            <a:r>
              <a:rPr lang="en-US" altLang="zh-CN" sz="3200" b="1" dirty="0">
                <a:solidFill>
                  <a:srgbClr val="002060"/>
                </a:solidFill>
              </a:rPr>
              <a:t>4</a:t>
            </a:r>
            <a:r>
              <a:rPr lang="en-US" sz="3200" b="1" dirty="0">
                <a:solidFill>
                  <a:srgbClr val="002060"/>
                </a:solidFill>
              </a:rPr>
              <a:t>: Nucleon nucleon correlations in </a:t>
            </a:r>
            <a:r>
              <a:rPr lang="en-US" sz="3200" b="1" baseline="30000" dirty="0">
                <a:solidFill>
                  <a:srgbClr val="002060"/>
                </a:solidFill>
              </a:rPr>
              <a:t>16</a:t>
            </a:r>
            <a:r>
              <a:rPr lang="en-US" sz="3200" b="1" dirty="0">
                <a:solidFill>
                  <a:srgbClr val="002060"/>
                </a:solidFill>
              </a:rPr>
              <a:t>O nucleus</a:t>
            </a:r>
          </a:p>
          <a:p>
            <a:r>
              <a:rPr lang="en-US" altLang="zh-CN" sz="3200" b="1" dirty="0">
                <a:solidFill>
                  <a:srgbClr val="002060"/>
                </a:solidFill>
              </a:rPr>
              <a:t>		---</a:t>
            </a:r>
            <a:r>
              <a:rPr lang="zh-CN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</a:rPr>
              <a:t>from one-body distributions to many-body nucleon correlations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DFC41A-027A-F1D5-3876-845506DE7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086" y="3625374"/>
            <a:ext cx="1828800" cy="5080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1BEB45-5A50-31AC-1528-A9B64F8179A2}"/>
              </a:ext>
            </a:extLst>
          </p:cNvPr>
          <p:cNvCxnSpPr>
            <a:cxnSpLocks/>
          </p:cNvCxnSpPr>
          <p:nvPr/>
        </p:nvCxnSpPr>
        <p:spPr>
          <a:xfrm flipV="1">
            <a:off x="5727126" y="3862315"/>
            <a:ext cx="1246496" cy="170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890155-D95F-604F-7986-4035A0B23454}"/>
              </a:ext>
            </a:extLst>
          </p:cNvPr>
          <p:cNvSpPr txBox="1"/>
          <p:nvPr/>
        </p:nvSpPr>
        <p:spPr>
          <a:xfrm>
            <a:off x="7014564" y="3686178"/>
            <a:ext cx="340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 initio first-principle calculations</a:t>
            </a:r>
          </a:p>
        </p:txBody>
      </p:sp>
    </p:spTree>
    <p:extLst>
      <p:ext uri="{BB962C8B-B14F-4D97-AF65-F5344CB8AC3E}">
        <p14:creationId xmlns:p14="http://schemas.microsoft.com/office/powerpoint/2010/main" val="3479511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7FE575-47D0-965B-7C60-98158D045B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406149" y="1093020"/>
            <a:ext cx="9168536" cy="5347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112856-8EA8-6945-8E9C-ECACA83907A4}"/>
              </a:ext>
            </a:extLst>
          </p:cNvPr>
          <p:cNvSpPr txBox="1"/>
          <p:nvPr/>
        </p:nvSpPr>
        <p:spPr>
          <a:xfrm>
            <a:off x="5219798" y="378373"/>
            <a:ext cx="175240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2060"/>
                </a:solidFill>
              </a:rPr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DA1D7-3059-1F47-BD3C-198DEF103488}"/>
              </a:ext>
            </a:extLst>
          </p:cNvPr>
          <p:cNvSpPr txBox="1"/>
          <p:nvPr/>
        </p:nvSpPr>
        <p:spPr>
          <a:xfrm>
            <a:off x="662152" y="1702676"/>
            <a:ext cx="8172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1. Nuclear structure connection to heavy-ion collisions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4DEFA-4C1E-4C4F-A043-926340BDFEEE}"/>
              </a:ext>
            </a:extLst>
          </p:cNvPr>
          <p:cNvSpPr txBox="1"/>
          <p:nvPr/>
        </p:nvSpPr>
        <p:spPr>
          <a:xfrm>
            <a:off x="662152" y="2568260"/>
            <a:ext cx="6740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 Nuclear deformation in heavy </a:t>
            </a:r>
            <a:r>
              <a:rPr lang="en-US" sz="2800" baseline="30000" dirty="0"/>
              <a:t>238</a:t>
            </a:r>
            <a:r>
              <a:rPr lang="en-US" sz="2800" dirty="0"/>
              <a:t>U nucleus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C8253-E5BC-A84F-B3EB-DBF4350B1AE1}"/>
              </a:ext>
            </a:extLst>
          </p:cNvPr>
          <p:cNvSpPr txBox="1"/>
          <p:nvPr/>
        </p:nvSpPr>
        <p:spPr>
          <a:xfrm>
            <a:off x="662152" y="4501244"/>
            <a:ext cx="6933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4. Nucleon nucleon correlations in </a:t>
            </a:r>
            <a:r>
              <a:rPr lang="en-US" sz="2800" baseline="30000" dirty="0"/>
              <a:t>16</a:t>
            </a:r>
            <a:r>
              <a:rPr lang="en-US" sz="2800" dirty="0"/>
              <a:t>O nucleus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08B77A-943A-014B-92A8-477D18570BDE}"/>
              </a:ext>
            </a:extLst>
          </p:cNvPr>
          <p:cNvSpPr txBox="1"/>
          <p:nvPr/>
        </p:nvSpPr>
        <p:spPr>
          <a:xfrm>
            <a:off x="662152" y="5434100"/>
            <a:ext cx="4249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5. Conclusions and outlooks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893A3D-981D-04F8-4EBB-A90B1FC8D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02907E-A510-8DDE-4498-A3ED74A53C35}"/>
              </a:ext>
            </a:extLst>
          </p:cNvPr>
          <p:cNvSpPr txBox="1"/>
          <p:nvPr/>
        </p:nvSpPr>
        <p:spPr>
          <a:xfrm>
            <a:off x="662152" y="3534752"/>
            <a:ext cx="7825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3</a:t>
            </a:r>
            <a:r>
              <a:rPr lang="en-US" sz="2800" dirty="0"/>
              <a:t>. Nuclear structure in isobaric </a:t>
            </a:r>
            <a:r>
              <a:rPr lang="en-US" sz="2800" baseline="30000" dirty="0"/>
              <a:t>96</a:t>
            </a:r>
            <a:r>
              <a:rPr lang="en-US" sz="2800" dirty="0"/>
              <a:t>Ru and </a:t>
            </a:r>
            <a:r>
              <a:rPr lang="en-US" sz="2800" baseline="30000" dirty="0"/>
              <a:t>96</a:t>
            </a:r>
            <a:r>
              <a:rPr lang="en-US" sz="2800" dirty="0"/>
              <a:t>Zr nuclei</a:t>
            </a:r>
          </a:p>
        </p:txBody>
      </p:sp>
    </p:spTree>
    <p:extLst>
      <p:ext uri="{BB962C8B-B14F-4D97-AF65-F5344CB8AC3E}">
        <p14:creationId xmlns:p14="http://schemas.microsoft.com/office/powerpoint/2010/main" val="1021832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2F40F7-42C9-A767-9C19-CA923B105EBC}"/>
              </a:ext>
            </a:extLst>
          </p:cNvPr>
          <p:cNvSpPr txBox="1"/>
          <p:nvPr/>
        </p:nvSpPr>
        <p:spPr>
          <a:xfrm>
            <a:off x="194902" y="142658"/>
            <a:ext cx="11666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Nucleon nucleon correlations in finite quantum many-body systems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163FA-07D2-43EC-6B66-0C8105A636E1}"/>
              </a:ext>
            </a:extLst>
          </p:cNvPr>
          <p:cNvSpPr txBox="1"/>
          <p:nvPr/>
        </p:nvSpPr>
        <p:spPr>
          <a:xfrm>
            <a:off x="137160" y="2054751"/>
            <a:ext cx="6098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BF0000"/>
                </a:solidFill>
                <a:latin typeface="Calibri" panose="020F0502020204030204" pitchFamily="34" charset="0"/>
              </a:rPr>
              <a:t>Nuclear Lattice Effective Field theory (NLEFT)</a:t>
            </a:r>
            <a:r>
              <a:rPr lang="en-US" sz="2000" b="1" i="1" dirty="0">
                <a:solidFill>
                  <a:srgbClr val="BF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n-US" sz="1800" b="1" i="1" dirty="0">
                <a:solidFill>
                  <a:srgbClr val="BF0000"/>
                </a:solidFill>
                <a:effectLst/>
                <a:latin typeface="Calibri" panose="020F0502020204030204" pitchFamily="34" charset="0"/>
              </a:rPr>
              <a:t>model with many-nucleon </a:t>
            </a:r>
            <a:r>
              <a:rPr lang="en-US" sz="2000" b="1" i="1" dirty="0">
                <a:solidFill>
                  <a:srgbClr val="BF0000"/>
                </a:solidFill>
                <a:latin typeface="Calibri" panose="020F0502020204030204" pitchFamily="34" charset="0"/>
              </a:rPr>
              <a:t>correlation</a:t>
            </a:r>
            <a:r>
              <a:rPr lang="en-US" sz="1800" b="1" i="1" dirty="0">
                <a:solidFill>
                  <a:srgbClr val="BF0000"/>
                </a:solidFill>
                <a:effectLst/>
                <a:latin typeface="Calibri" panose="020F0502020204030204" pitchFamily="34" charset="0"/>
              </a:rPr>
              <a:t> including </a:t>
            </a:r>
            <a:r>
              <a:rPr lang="en-US" sz="1800" dirty="0">
                <a:solidFill>
                  <a:srgbClr val="BF0000"/>
                </a:solidFill>
                <a:effectLst/>
                <a:latin typeface="CambriaMath"/>
              </a:rPr>
              <a:t>𝜶 </a:t>
            </a:r>
            <a:r>
              <a:rPr lang="en-US" sz="1800" b="1" i="1" dirty="0">
                <a:solidFill>
                  <a:srgbClr val="BF0000"/>
                </a:solidFill>
                <a:effectLst/>
                <a:latin typeface="Calibri" panose="020F0502020204030204" pitchFamily="34" charset="0"/>
              </a:rPr>
              <a:t>clusters</a:t>
            </a:r>
            <a:endParaRPr lang="en-US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E72F93-4BEB-1AA0-C092-759E7FAC3EEF}"/>
              </a:ext>
            </a:extLst>
          </p:cNvPr>
          <p:cNvSpPr txBox="1"/>
          <p:nvPr/>
        </p:nvSpPr>
        <p:spPr>
          <a:xfrm>
            <a:off x="1065626" y="2714110"/>
            <a:ext cx="41159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effectLst/>
              </a:rPr>
              <a:t>Lu et al., PLB797, 134863(2019)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M. Freer et al., RevModPhys90, 035004(2018)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Details in Ulf Meissner and Dean Lee’s talk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A12527-F532-FB4C-3E4E-2E457E0B53BE}"/>
              </a:ext>
            </a:extLst>
          </p:cNvPr>
          <p:cNvSpPr txBox="1"/>
          <p:nvPr/>
        </p:nvSpPr>
        <p:spPr>
          <a:xfrm>
            <a:off x="156503" y="1427270"/>
            <a:ext cx="6443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</a:rPr>
              <a:t>Woods-Saxon: </a:t>
            </a:r>
            <a:r>
              <a:rPr lang="en-US" sz="1800" b="1" i="1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</a:rPr>
              <a:t>without many-body nuclear correlation </a:t>
            </a:r>
            <a:endParaRPr lang="en-US" dirty="0"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212B8A-2A39-6A96-784B-3D5D8625E3DC}"/>
              </a:ext>
            </a:extLst>
          </p:cNvPr>
          <p:cNvSpPr txBox="1"/>
          <p:nvPr/>
        </p:nvSpPr>
        <p:spPr>
          <a:xfrm>
            <a:off x="137160" y="3391218"/>
            <a:ext cx="609834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432FF"/>
                </a:solidFill>
                <a:effectLst/>
              </a:rPr>
              <a:t>Variational </a:t>
            </a:r>
            <a:r>
              <a:rPr lang="en-US" sz="2000" b="1" i="1" dirty="0">
                <a:solidFill>
                  <a:srgbClr val="0432FF"/>
                </a:solidFill>
              </a:rPr>
              <a:t>a</a:t>
            </a:r>
            <a:r>
              <a:rPr lang="en-US" sz="2000" b="1" i="1" dirty="0">
                <a:solidFill>
                  <a:srgbClr val="0432FF"/>
                </a:solidFill>
                <a:effectLst/>
              </a:rPr>
              <a:t>uxiliary </a:t>
            </a:r>
            <a:r>
              <a:rPr lang="en-US" sz="2000" b="1" i="1" dirty="0">
                <a:solidFill>
                  <a:srgbClr val="0432FF"/>
                </a:solidFill>
              </a:rPr>
              <a:t>f</a:t>
            </a:r>
            <a:r>
              <a:rPr lang="en-US" sz="2000" b="1" i="1" dirty="0">
                <a:solidFill>
                  <a:srgbClr val="0432FF"/>
                </a:solidFill>
                <a:effectLst/>
              </a:rPr>
              <a:t>ield </a:t>
            </a:r>
            <a:r>
              <a:rPr lang="en-US" sz="2000" b="1" i="1" dirty="0">
                <a:solidFill>
                  <a:srgbClr val="0432FF"/>
                </a:solidFill>
              </a:rPr>
              <a:t>d</a:t>
            </a:r>
            <a:r>
              <a:rPr lang="en-US" sz="2000" b="1" i="1" dirty="0">
                <a:solidFill>
                  <a:srgbClr val="0432FF"/>
                </a:solidFill>
                <a:effectLst/>
              </a:rPr>
              <a:t>iffusion Monte Carlo (VMC): </a:t>
            </a:r>
            <a:r>
              <a:rPr lang="en-US" sz="1600" i="1" dirty="0">
                <a:effectLst/>
              </a:rPr>
              <a:t>MC solution of </a:t>
            </a:r>
            <a:r>
              <a:rPr lang="en-US" sz="1600" i="1" dirty="0" err="1">
                <a:effectLst/>
              </a:rPr>
              <a:t>Schrödinger</a:t>
            </a:r>
            <a:r>
              <a:rPr lang="en-US" sz="1600" i="1" dirty="0">
                <a:effectLst/>
              </a:rPr>
              <a:t> eq. from the time evolution of trial wave function. </a:t>
            </a:r>
            <a:r>
              <a:rPr lang="en-US" sz="1600" b="1" i="1" dirty="0">
                <a:effectLst/>
              </a:rPr>
              <a:t> </a:t>
            </a:r>
            <a:endParaRPr lang="en-US" i="1" dirty="0"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014828-3ACA-9FE1-D2E7-CE7637AB42F5}"/>
              </a:ext>
            </a:extLst>
          </p:cNvPr>
          <p:cNvSpPr txBox="1"/>
          <p:nvPr/>
        </p:nvSpPr>
        <p:spPr>
          <a:xfrm>
            <a:off x="1065628" y="4246070"/>
            <a:ext cx="42800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Lonardoni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et al., PRC97, 044318(2018) 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J. Carlson and R.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Schiavilla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RevModPhys70, 743(1998)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0E3EEB-7AE7-A745-999C-AAA0BFE0CE30}"/>
              </a:ext>
            </a:extLst>
          </p:cNvPr>
          <p:cNvSpPr txBox="1"/>
          <p:nvPr/>
        </p:nvSpPr>
        <p:spPr>
          <a:xfrm>
            <a:off x="156503" y="4849111"/>
            <a:ext cx="609834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155922"/>
                </a:solidFill>
              </a:rPr>
              <a:t>ab-initio Projected Generator Coordinate Method (PGCM): </a:t>
            </a:r>
            <a:r>
              <a:rPr lang="en-US" sz="1600" i="1" dirty="0">
                <a:effectLst/>
              </a:rPr>
              <a:t>Wave function from variational calculation (as in density functional theory</a:t>
            </a:r>
            <a:r>
              <a:rPr lang="en-US" sz="1800" dirty="0">
                <a:effectLst/>
                <a:latin typeface="LiberationSans"/>
              </a:rPr>
              <a:t>)</a:t>
            </a:r>
            <a:endParaRPr lang="en-US" sz="1600" dirty="0">
              <a:effectLst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050A42-546B-6B6D-60C7-5879B86B4D98}"/>
              </a:ext>
            </a:extLst>
          </p:cNvPr>
          <p:cNvSpPr txBox="1"/>
          <p:nvPr/>
        </p:nvSpPr>
        <p:spPr>
          <a:xfrm>
            <a:off x="1065627" y="5772441"/>
            <a:ext cx="47865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Frosini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et al.,  EPJA58, 62(2022); EPJA58, 63(2022); 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EPJA58, 64(2022)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Details in Benjamin Bally’s talk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FEB96D4-1AD1-E68A-90D9-F4A319847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288788-0286-0C47-A5A5-6BCF6DB86974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2A9A88-53D6-1848-217B-E78484DDF4D8}"/>
                  </a:ext>
                </a:extLst>
              </p:cNvPr>
              <p:cNvSpPr txBox="1"/>
              <p:nvPr/>
            </p:nvSpPr>
            <p:spPr>
              <a:xfrm>
                <a:off x="81515" y="784816"/>
                <a:ext cx="11168378" cy="471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“Double magic number” in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e>
                    </m:sPre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nuclei, possible cluster inside based on the low energy. 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2A9A88-53D6-1848-217B-E78484DDF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5" y="784816"/>
                <a:ext cx="11168378" cy="471476"/>
              </a:xfrm>
              <a:prstGeom prst="rect">
                <a:avLst/>
              </a:prstGeom>
              <a:blipFill>
                <a:blip r:embed="rId2"/>
                <a:stretch>
                  <a:fillRect l="-795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75095A9-0139-9EC7-3F37-C81002D33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327" y="1497497"/>
            <a:ext cx="5179356" cy="4386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0601CB-B3C5-49F8-4C9A-6F062FDD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4500" y="1777655"/>
            <a:ext cx="749300" cy="546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AC5BD8-8209-A18C-652C-F66B76F1E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657" y="2906674"/>
            <a:ext cx="7493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68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F5DB61-B010-3880-AF11-238E418FE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" y="1599412"/>
            <a:ext cx="6775442" cy="4526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CFC8C2-9307-AC29-A8DA-806EBC4CC3ED}"/>
              </a:ext>
            </a:extLst>
          </p:cNvPr>
          <p:cNvSpPr txBox="1"/>
          <p:nvPr/>
        </p:nvSpPr>
        <p:spPr>
          <a:xfrm>
            <a:off x="2403690" y="142658"/>
            <a:ext cx="7561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v</a:t>
            </a:r>
            <a:r>
              <a:rPr lang="en-US" sz="3200" b="1" baseline="-25000" dirty="0">
                <a:solidFill>
                  <a:srgbClr val="002060"/>
                </a:solidFill>
              </a:rPr>
              <a:t>2</a:t>
            </a:r>
            <a:r>
              <a:rPr lang="en-US" sz="3200" b="1" dirty="0">
                <a:solidFill>
                  <a:srgbClr val="002060"/>
                </a:solidFill>
              </a:rPr>
              <a:t>{4}/v</a:t>
            </a:r>
            <a:r>
              <a:rPr lang="en-US" sz="3200" b="1" baseline="-25000" dirty="0">
                <a:solidFill>
                  <a:srgbClr val="002060"/>
                </a:solidFill>
              </a:rPr>
              <a:t>2</a:t>
            </a:r>
            <a:r>
              <a:rPr lang="en-US" sz="3200" b="1" dirty="0">
                <a:solidFill>
                  <a:srgbClr val="002060"/>
                </a:solidFill>
              </a:rPr>
              <a:t>{2}: flow fluctuation in central O+O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3E782D-7C45-D9BB-C842-C3DFE1566CF1}"/>
              </a:ext>
            </a:extLst>
          </p:cNvPr>
          <p:cNvSpPr txBox="1"/>
          <p:nvPr/>
        </p:nvSpPr>
        <p:spPr>
          <a:xfrm>
            <a:off x="1702275" y="5063972"/>
            <a:ext cx="31655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effectLst/>
              </a:rPr>
              <a:t>Quark Glauber: PRC94, 024914(2016)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270F66-4FA1-A505-8F54-26835256D8E0}"/>
              </a:ext>
            </a:extLst>
          </p:cNvPr>
          <p:cNvSpPr txBox="1"/>
          <p:nvPr/>
        </p:nvSpPr>
        <p:spPr>
          <a:xfrm>
            <a:off x="7055271" y="1232499"/>
            <a:ext cx="4298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</a:rPr>
              <a:t>𝜀</a:t>
            </a:r>
            <a:r>
              <a:rPr lang="en-US" sz="1400" b="1" baseline="-25000" dirty="0">
                <a:effectLst/>
              </a:rPr>
              <a:t>2</a:t>
            </a:r>
            <a:r>
              <a:rPr lang="en-US" sz="2000" b="1" dirty="0">
                <a:effectLst/>
              </a:rPr>
              <a:t>{4} /</a:t>
            </a:r>
            <a:r>
              <a:rPr lang="en-US" sz="2000" dirty="0">
                <a:effectLst/>
              </a:rPr>
              <a:t>𝜀</a:t>
            </a:r>
            <a:r>
              <a:rPr lang="en-US" sz="1400" b="1" baseline="-25000" dirty="0">
                <a:effectLst/>
              </a:rPr>
              <a:t>2</a:t>
            </a:r>
            <a:r>
              <a:rPr lang="en-US" sz="2000" b="1" dirty="0">
                <a:effectLst/>
              </a:rPr>
              <a:t>{2} from three models: </a:t>
            </a:r>
          </a:p>
          <a:p>
            <a:r>
              <a:rPr lang="en-US" sz="1800" b="1" i="1" dirty="0">
                <a:solidFill>
                  <a:srgbClr val="0230FF"/>
                </a:solidFill>
                <a:effectLst/>
              </a:rPr>
              <a:t>1. WS is away from STAR data.</a:t>
            </a:r>
            <a:br>
              <a:rPr lang="en-US" sz="1800" b="1" i="1" dirty="0">
                <a:solidFill>
                  <a:srgbClr val="BF0000"/>
                </a:solidFill>
                <a:effectLst/>
              </a:rPr>
            </a:br>
            <a:r>
              <a:rPr lang="en-US" sz="1800" b="1" i="1" dirty="0">
                <a:solidFill>
                  <a:srgbClr val="BF0000"/>
                </a:solidFill>
                <a:effectLst/>
              </a:rPr>
              <a:t>2. </a:t>
            </a:r>
            <a:r>
              <a:rPr lang="en-US" b="1" i="1" dirty="0">
                <a:solidFill>
                  <a:srgbClr val="BF0000"/>
                </a:solidFill>
              </a:rPr>
              <a:t>VMC and EFT have a visible difference.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4ED4FB-D625-F93B-E837-6A4C85A07B60}"/>
              </a:ext>
            </a:extLst>
          </p:cNvPr>
          <p:cNvSpPr txBox="1"/>
          <p:nvPr/>
        </p:nvSpPr>
        <p:spPr>
          <a:xfrm>
            <a:off x="7055271" y="2241897"/>
            <a:ext cx="5217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rgbClr val="0432FF"/>
                </a:solidFill>
                <a:effectLst/>
              </a:rPr>
              <a:t>Can many-nucleon correlations </a:t>
            </a:r>
            <a:r>
              <a:rPr lang="en-US" sz="1800" b="1" i="1" dirty="0">
                <a:effectLst/>
              </a:rPr>
              <a:t>significantly impact </a:t>
            </a:r>
          </a:p>
          <a:p>
            <a:r>
              <a:rPr lang="en-US" sz="1800" b="1" i="1" dirty="0">
                <a:effectLst/>
              </a:rPr>
              <a:t>the eccentricity fluctuations? These effects </a:t>
            </a:r>
            <a:endParaRPr lang="en-US" b="1" i="1" dirty="0"/>
          </a:p>
          <a:p>
            <a:r>
              <a:rPr lang="en-US" b="1" i="1" dirty="0"/>
              <a:t>could</a:t>
            </a:r>
            <a:r>
              <a:rPr lang="en-US" sz="1800" b="1" i="1" dirty="0">
                <a:effectLst/>
              </a:rPr>
              <a:t> be affected by sub-nucleon fluctuations.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20C8576-E947-9BC1-78C1-C2BFB294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288788-0286-0C47-A5A5-6BCF6DB86974}" type="slidenum">
              <a:rPr lang="en-US" smtClean="0"/>
              <a:t>21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C1F710-A90F-162C-62FD-CB52D4FD874E}"/>
              </a:ext>
            </a:extLst>
          </p:cNvPr>
          <p:cNvSpPr txBox="1"/>
          <p:nvPr/>
        </p:nvSpPr>
        <p:spPr>
          <a:xfrm>
            <a:off x="7055271" y="3719211"/>
            <a:ext cx="49359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VMC and EFT theory have visible differences </a:t>
            </a:r>
          </a:p>
          <a:p>
            <a:r>
              <a:rPr lang="en-US" b="1" dirty="0"/>
              <a:t>describing the v</a:t>
            </a:r>
            <a:r>
              <a:rPr lang="en-US" b="1" baseline="-25000" dirty="0"/>
              <a:t>2</a:t>
            </a:r>
            <a:r>
              <a:rPr lang="en-US" b="1" dirty="0"/>
              <a:t>{4}/v</a:t>
            </a:r>
            <a:r>
              <a:rPr lang="en-US" b="1" baseline="-25000" dirty="0"/>
              <a:t>2</a:t>
            </a:r>
            <a:r>
              <a:rPr lang="en-US" b="1" dirty="0"/>
              <a:t>{2}. </a:t>
            </a:r>
            <a:r>
              <a:rPr lang="en-US" b="1" dirty="0">
                <a:solidFill>
                  <a:srgbClr val="FF0000"/>
                </a:solidFill>
              </a:rPr>
              <a:t>The interplay between </a:t>
            </a:r>
          </a:p>
          <a:p>
            <a:r>
              <a:rPr lang="en-US" b="1" dirty="0">
                <a:solidFill>
                  <a:srgbClr val="FF0000"/>
                </a:solidFill>
              </a:rPr>
              <a:t>sub-nucleon fluctuation and many-nucleon </a:t>
            </a:r>
          </a:p>
          <a:p>
            <a:r>
              <a:rPr lang="en-US" b="1" dirty="0">
                <a:solidFill>
                  <a:srgbClr val="FF0000"/>
                </a:solidFill>
              </a:rPr>
              <a:t>correlation? </a:t>
            </a:r>
          </a:p>
          <a:p>
            <a:endParaRPr lang="en-US" b="1" dirty="0"/>
          </a:p>
          <a:p>
            <a:r>
              <a:rPr lang="en-US" b="1" dirty="0"/>
              <a:t>Detailed hydrodynamics and transport model </a:t>
            </a:r>
          </a:p>
          <a:p>
            <a:r>
              <a:rPr lang="en-US" b="1" dirty="0"/>
              <a:t>can elucidate the role of 𝜶 cluster in light nuclei?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7F04AE-EE9F-AD8F-2023-159F57137F9E}"/>
              </a:ext>
            </a:extLst>
          </p:cNvPr>
          <p:cNvSpPr txBox="1"/>
          <p:nvPr/>
        </p:nvSpPr>
        <p:spPr>
          <a:xfrm>
            <a:off x="9453966" y="3154029"/>
            <a:ext cx="2611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STAR, PRL130, 242301(2023)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406E43-10AB-E40C-9661-E17E9E712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699" y="6064250"/>
            <a:ext cx="1917700" cy="584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466A8D-2F7C-ED00-00CD-53F66AB6C65A}"/>
              </a:ext>
            </a:extLst>
          </p:cNvPr>
          <p:cNvSpPr txBox="1"/>
          <p:nvPr/>
        </p:nvSpPr>
        <p:spPr>
          <a:xfrm>
            <a:off x="0" y="1117569"/>
            <a:ext cx="6143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STAR has taken 600M MB and </a:t>
            </a:r>
          </a:p>
          <a:p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250M high multiplicity O+O events in 2021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1170E80-5FA4-4EE6-E492-51185EEA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99" y="6316085"/>
            <a:ext cx="3009900" cy="279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651932-B4C6-4A21-E373-A6656C1BE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99" y="6042390"/>
            <a:ext cx="2070100" cy="241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F0E42D4-5FF9-40E1-8065-07717D054EB4}"/>
              </a:ext>
            </a:extLst>
          </p:cNvPr>
          <p:cNvSpPr txBox="1"/>
          <p:nvPr/>
        </p:nvSpPr>
        <p:spPr>
          <a:xfrm>
            <a:off x="4660214" y="1493145"/>
            <a:ext cx="2611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Shengli</a:t>
            </a:r>
            <a:r>
              <a:rPr lang="en-US" sz="16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Huang (QM2023)</a:t>
            </a:r>
          </a:p>
        </p:txBody>
      </p:sp>
    </p:spTree>
    <p:extLst>
      <p:ext uri="{BB962C8B-B14F-4D97-AF65-F5344CB8AC3E}">
        <p14:creationId xmlns:p14="http://schemas.microsoft.com/office/powerpoint/2010/main" val="1790979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A1C5E-CD8B-EE2C-1899-4B649FB9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9A84C8-D2BA-4732-C9F3-9C5727F16422}"/>
              </a:ext>
            </a:extLst>
          </p:cNvPr>
          <p:cNvSpPr txBox="1"/>
          <p:nvPr/>
        </p:nvSpPr>
        <p:spPr>
          <a:xfrm>
            <a:off x="580986" y="142658"/>
            <a:ext cx="11552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Ab-initio nucleon-nucleon correlations and their impacts in transport model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A57431-8A5C-9C1D-93C5-8EFB1AD39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12" y="1108044"/>
            <a:ext cx="4228290" cy="35321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88E239-50EE-07E3-2DE6-1B1C60F5D856}"/>
              </a:ext>
            </a:extLst>
          </p:cNvPr>
          <p:cNvSpPr txBox="1"/>
          <p:nvPr/>
        </p:nvSpPr>
        <p:spPr>
          <a:xfrm>
            <a:off x="7194411" y="569721"/>
            <a:ext cx="5575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Chunjian</a:t>
            </a:r>
            <a:r>
              <a:rPr lang="en-US" sz="1400" dirty="0">
                <a:solidFill>
                  <a:srgbClr val="002060"/>
                </a:solidFill>
              </a:rPr>
              <a:t> Zhang,  </a:t>
            </a:r>
            <a:r>
              <a:rPr lang="en-US" sz="1400" dirty="0" err="1">
                <a:solidFill>
                  <a:srgbClr val="002060"/>
                </a:solidFill>
              </a:rPr>
              <a:t>Jinhui</a:t>
            </a:r>
            <a:r>
              <a:rPr lang="en-US" sz="1400" dirty="0">
                <a:solidFill>
                  <a:srgbClr val="002060"/>
                </a:solidFill>
              </a:rPr>
              <a:t> Chen, Giuliano </a:t>
            </a:r>
            <a:r>
              <a:rPr lang="en-US" sz="1400" dirty="0" err="1">
                <a:solidFill>
                  <a:srgbClr val="002060"/>
                </a:solidFill>
              </a:rPr>
              <a:t>Giacalone</a:t>
            </a:r>
            <a:r>
              <a:rPr lang="en-US" sz="1400" dirty="0">
                <a:solidFill>
                  <a:srgbClr val="002060"/>
                </a:solidFill>
              </a:rPr>
              <a:t> , </a:t>
            </a:r>
            <a:r>
              <a:rPr lang="en-US" sz="1400" dirty="0" err="1">
                <a:solidFill>
                  <a:srgbClr val="002060"/>
                </a:solidFill>
              </a:rPr>
              <a:t>Shengli</a:t>
            </a:r>
            <a:r>
              <a:rPr lang="en-US" sz="1400" dirty="0">
                <a:solidFill>
                  <a:srgbClr val="002060"/>
                </a:solidFill>
              </a:rPr>
              <a:t> Huang,  </a:t>
            </a:r>
            <a:r>
              <a:rPr lang="en-US" sz="1400" dirty="0" err="1">
                <a:solidFill>
                  <a:srgbClr val="002060"/>
                </a:solidFill>
              </a:rPr>
              <a:t>Jiangyong</a:t>
            </a:r>
            <a:r>
              <a:rPr lang="en-US" sz="1400" dirty="0">
                <a:solidFill>
                  <a:srgbClr val="002060"/>
                </a:solidFill>
              </a:rPr>
              <a:t> Jia and </a:t>
            </a:r>
            <a:r>
              <a:rPr lang="en-US" sz="1400" dirty="0" err="1">
                <a:solidFill>
                  <a:srgbClr val="002060"/>
                </a:solidFill>
              </a:rPr>
              <a:t>Yugang</a:t>
            </a:r>
            <a:r>
              <a:rPr lang="en-US" sz="1400" dirty="0">
                <a:solidFill>
                  <a:srgbClr val="002060"/>
                </a:solidFill>
              </a:rPr>
              <a:t> Ma, 2404.08385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7619D-2ABA-3C01-1D62-35B497811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55" y="4847947"/>
            <a:ext cx="2248527" cy="1913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B97E17-34DD-CBA4-759E-01B02FDE1B77}"/>
              </a:ext>
            </a:extLst>
          </p:cNvPr>
          <p:cNvSpPr txBox="1"/>
          <p:nvPr/>
        </p:nvSpPr>
        <p:spPr>
          <a:xfrm>
            <a:off x="872828" y="3614925"/>
            <a:ext cx="32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Difference in low-energy models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00067E-AF34-B8E0-A689-67DD02720164}"/>
              </a:ext>
            </a:extLst>
          </p:cNvPr>
          <p:cNvSpPr txBox="1"/>
          <p:nvPr/>
        </p:nvSpPr>
        <p:spPr>
          <a:xfrm>
            <a:off x="168390" y="4493706"/>
            <a:ext cx="225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two-body correlations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1AEBD1F-342E-5E72-53B1-E9F2735C71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471" b="-4448"/>
          <a:stretch/>
        </p:blipFill>
        <p:spPr>
          <a:xfrm>
            <a:off x="2422982" y="5221405"/>
            <a:ext cx="1659345" cy="330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CAD839-2B5D-4B61-0705-C0C0C6F10A4B}"/>
              </a:ext>
            </a:extLst>
          </p:cNvPr>
          <p:cNvSpPr txBox="1"/>
          <p:nvPr/>
        </p:nvSpPr>
        <p:spPr>
          <a:xfrm>
            <a:off x="1811468" y="900248"/>
            <a:ext cx="122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state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707E48-48F7-9113-1883-E94243A1DE5E}"/>
              </a:ext>
            </a:extLst>
          </p:cNvPr>
          <p:cNvGrpSpPr/>
          <p:nvPr/>
        </p:nvGrpSpPr>
        <p:grpSpPr>
          <a:xfrm>
            <a:off x="3192491" y="1027443"/>
            <a:ext cx="8871468" cy="5459745"/>
            <a:chOff x="3192491" y="1027443"/>
            <a:chExt cx="8871468" cy="545974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F1665D-7C38-B4F1-3BB2-341D48242F22}"/>
                </a:ext>
              </a:extLst>
            </p:cNvPr>
            <p:cNvSpPr txBox="1"/>
            <p:nvPr/>
          </p:nvSpPr>
          <p:spPr>
            <a:xfrm>
              <a:off x="4468309" y="5233644"/>
              <a:ext cx="75567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Intrinsic topological structure of </a:t>
              </a:r>
              <a:r>
                <a:rPr lang="en-US" sz="2400" baseline="30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16</a:t>
              </a: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O: 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</a:t>
              </a: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 seems a very good </a:t>
              </a:r>
            </a:p>
            <a:p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potential to study the short-range correlations.</a:t>
              </a:r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D21270-CFD0-0261-B0FA-A2ACF9AEBB55}"/>
                </a:ext>
              </a:extLst>
            </p:cNvPr>
            <p:cNvSpPr txBox="1"/>
            <p:nvPr/>
          </p:nvSpPr>
          <p:spPr>
            <a:xfrm>
              <a:off x="3192491" y="6087078"/>
              <a:ext cx="88714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 Interdisciplinary collaboration between low energy and high energy is necessary.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E2CD487-F6FB-18C2-188A-7575E99FBC77}"/>
                </a:ext>
              </a:extLst>
            </p:cNvPr>
            <p:cNvSpPr txBox="1"/>
            <p:nvPr/>
          </p:nvSpPr>
          <p:spPr>
            <a:xfrm>
              <a:off x="4671509" y="4838302"/>
              <a:ext cx="64023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</a:rPr>
                <a:t>Other final-state observables also have distinct difference.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AB11EA4-7668-3BB9-E448-C5107B25B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2680" y="1285176"/>
              <a:ext cx="7772400" cy="359833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7E202F-63A0-00C6-007B-98B12AAD3F2A}"/>
                </a:ext>
              </a:extLst>
            </p:cNvPr>
            <p:cNvSpPr txBox="1"/>
            <p:nvPr/>
          </p:nvSpPr>
          <p:spPr>
            <a:xfrm>
              <a:off x="7989024" y="1027443"/>
              <a:ext cx="2315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Final-state observables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43B0868-31DF-3713-7D4C-A70E4EC9DC87}"/>
              </a:ext>
            </a:extLst>
          </p:cNvPr>
          <p:cNvSpPr txBox="1"/>
          <p:nvPr/>
        </p:nvSpPr>
        <p:spPr>
          <a:xfrm>
            <a:off x="168390" y="665866"/>
            <a:ext cx="557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NLEFT Configuration are from Dean Lee and PGCM is from Benjamin Bally </a:t>
            </a:r>
          </a:p>
        </p:txBody>
      </p:sp>
    </p:spTree>
    <p:extLst>
      <p:ext uri="{BB962C8B-B14F-4D97-AF65-F5344CB8AC3E}">
        <p14:creationId xmlns:p14="http://schemas.microsoft.com/office/powerpoint/2010/main" val="135537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A1C5E-CD8B-EE2C-1899-4B649FB9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9A84C8-D2BA-4732-C9F3-9C5727F16422}"/>
              </a:ext>
            </a:extLst>
          </p:cNvPr>
          <p:cNvSpPr txBox="1"/>
          <p:nvPr/>
        </p:nvSpPr>
        <p:spPr>
          <a:xfrm>
            <a:off x="1367370" y="142658"/>
            <a:ext cx="100046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Other recent collaborative works in low and high energies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580399-6507-AC1F-5AF7-245126BEB112}"/>
              </a:ext>
            </a:extLst>
          </p:cNvPr>
          <p:cNvSpPr txBox="1"/>
          <p:nvPr/>
        </p:nvSpPr>
        <p:spPr>
          <a:xfrm>
            <a:off x="204849" y="5867829"/>
            <a:ext cx="10455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More opportunities: LHC will take O+O and </a:t>
            </a:r>
            <a:r>
              <a:rPr lang="en-US" sz="2000" b="1" dirty="0" err="1">
                <a:solidFill>
                  <a:srgbClr val="002060"/>
                </a:solidFill>
              </a:rPr>
              <a:t>p+O</a:t>
            </a:r>
            <a:r>
              <a:rPr lang="en-US" sz="2000" b="1" dirty="0">
                <a:solidFill>
                  <a:srgbClr val="002060"/>
                </a:solidFill>
              </a:rPr>
              <a:t> in 2025; </a:t>
            </a:r>
            <a:r>
              <a:rPr lang="en-US" sz="2000" b="1" dirty="0" err="1">
                <a:solidFill>
                  <a:srgbClr val="002060"/>
                </a:solidFill>
              </a:rPr>
              <a:t>Ne+Ne</a:t>
            </a:r>
            <a:r>
              <a:rPr lang="en-US" sz="2000" b="1" dirty="0">
                <a:solidFill>
                  <a:srgbClr val="002060"/>
                </a:solidFill>
              </a:rPr>
              <a:t> collisions?</a:t>
            </a:r>
            <a:r>
              <a:rPr lang="zh-CN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</a:rPr>
              <a:t>other isobar species? 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DB1D53-55B8-0BD8-0B7B-983AF25E4A18}"/>
              </a:ext>
            </a:extLst>
          </p:cNvPr>
          <p:cNvGrpSpPr/>
          <p:nvPr/>
        </p:nvGrpSpPr>
        <p:grpSpPr>
          <a:xfrm>
            <a:off x="-74950" y="895474"/>
            <a:ext cx="12413635" cy="2480646"/>
            <a:chOff x="-74950" y="895474"/>
            <a:chExt cx="12413635" cy="248064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F21DBA-7BAC-63EC-8BE7-26B9CD443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0591" y="1214000"/>
              <a:ext cx="5504369" cy="157106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70D4A9-FFEB-5E9D-A04E-26FBAB3C6245}"/>
                </a:ext>
              </a:extLst>
            </p:cNvPr>
            <p:cNvSpPr txBox="1"/>
            <p:nvPr/>
          </p:nvSpPr>
          <p:spPr>
            <a:xfrm>
              <a:off x="7082596" y="956580"/>
              <a:ext cx="10518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effectLst/>
                </a:rPr>
                <a:t>2404.09780</a:t>
              </a:r>
              <a:endParaRPr lang="en-US" sz="140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C2A26A-3596-7923-B2E9-542970452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4950" y="1208615"/>
              <a:ext cx="6791898" cy="126889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714160-D922-2CAA-4CBC-4DAA3FB19FFC}"/>
                </a:ext>
              </a:extLst>
            </p:cNvPr>
            <p:cNvSpPr txBox="1"/>
            <p:nvPr/>
          </p:nvSpPr>
          <p:spPr>
            <a:xfrm>
              <a:off x="397042" y="911221"/>
              <a:ext cx="10518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effectLst/>
                </a:rPr>
                <a:t>2402.05995</a:t>
              </a:r>
              <a:endParaRPr lang="en-US" sz="1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2A1809-541F-69C1-5448-055E1F32ED0C}"/>
                </a:ext>
              </a:extLst>
            </p:cNvPr>
            <p:cNvSpPr txBox="1"/>
            <p:nvPr/>
          </p:nvSpPr>
          <p:spPr>
            <a:xfrm>
              <a:off x="1550533" y="895474"/>
              <a:ext cx="48340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(Details in Dean Lee, </a:t>
              </a:r>
              <a:r>
                <a:rPr lang="en-US" sz="1400" dirty="0" err="1">
                  <a:solidFill>
                    <a:schemeClr val="bg2">
                      <a:lumMod val="50000"/>
                    </a:schemeClr>
                  </a:solidFill>
                </a:rPr>
                <a:t>Giacalone</a:t>
              </a: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, </a:t>
              </a:r>
              <a:r>
                <a:rPr lang="en-US" sz="1400" dirty="0" err="1">
                  <a:solidFill>
                    <a:schemeClr val="bg2">
                      <a:lumMod val="50000"/>
                    </a:schemeClr>
                  </a:solidFill>
                </a:rPr>
                <a:t>Govert</a:t>
              </a: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 and Wilke’s talk)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BCA173-A403-5F27-50EE-0CD427BDE092}"/>
                </a:ext>
              </a:extLst>
            </p:cNvPr>
            <p:cNvSpPr txBox="1"/>
            <p:nvPr/>
          </p:nvSpPr>
          <p:spPr>
            <a:xfrm>
              <a:off x="8836070" y="935307"/>
              <a:ext cx="3502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(Details in Guoliang Ma and You Zhou’s talk)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A97A5F-050D-CAE1-2190-5B6C85E6A9A3}"/>
                </a:ext>
              </a:extLst>
            </p:cNvPr>
            <p:cNvSpPr txBox="1"/>
            <p:nvPr/>
          </p:nvSpPr>
          <p:spPr>
            <a:xfrm>
              <a:off x="2699111" y="3006788"/>
              <a:ext cx="40927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Also</a:t>
              </a:r>
              <a:r>
                <a:rPr lang="en-US" dirty="0"/>
                <a:t> </a:t>
              </a: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see talks from </a:t>
              </a:r>
              <a:r>
                <a:rPr lang="en-US" sz="1400" dirty="0" err="1">
                  <a:solidFill>
                    <a:schemeClr val="bg2">
                      <a:lumMod val="50000"/>
                    </a:schemeClr>
                  </a:solidFill>
                </a:rPr>
                <a:t>Huichao</a:t>
              </a: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 Song and </a:t>
              </a:r>
              <a:r>
                <a:rPr lang="en-US" sz="1400" dirty="0" err="1">
                  <a:solidFill>
                    <a:schemeClr val="bg2">
                      <a:lumMod val="50000"/>
                    </a:schemeClr>
                  </a:solidFill>
                </a:rPr>
                <a:t>Haojie</a:t>
              </a: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 Xu et al. 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CA2E858-2D87-C69B-37B4-5C51D3F97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42" y="3477967"/>
            <a:ext cx="6210141" cy="16969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E73D56-4067-B796-023A-53F85E585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384" y="3643758"/>
            <a:ext cx="5504370" cy="1406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B13B2C-669A-DFA0-323B-E41CFFC0FB06}"/>
              </a:ext>
            </a:extLst>
          </p:cNvPr>
          <p:cNvSpPr txBox="1"/>
          <p:nvPr/>
        </p:nvSpPr>
        <p:spPr>
          <a:xfrm>
            <a:off x="8274570" y="3177915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2312.13572</a:t>
            </a:r>
          </a:p>
        </p:txBody>
      </p:sp>
    </p:spTree>
    <p:extLst>
      <p:ext uri="{BB962C8B-B14F-4D97-AF65-F5344CB8AC3E}">
        <p14:creationId xmlns:p14="http://schemas.microsoft.com/office/powerpoint/2010/main" val="3359036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CF3DFDE-EC67-C84B-ACF4-2A5E589B04FA}"/>
              </a:ext>
            </a:extLst>
          </p:cNvPr>
          <p:cNvSpPr txBox="1"/>
          <p:nvPr/>
        </p:nvSpPr>
        <p:spPr>
          <a:xfrm>
            <a:off x="2538583" y="142658"/>
            <a:ext cx="6333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Section 5: Conclusions and Outlooks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453BCE-32EA-3F47-AA35-F3B7B113912F}"/>
              </a:ext>
            </a:extLst>
          </p:cNvPr>
          <p:cNvSpPr txBox="1"/>
          <p:nvPr/>
        </p:nvSpPr>
        <p:spPr>
          <a:xfrm>
            <a:off x="52982" y="783974"/>
            <a:ext cx="12308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 The signatures of nuclear structure in heavy-ion collisions 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are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everywhere, robust and reliable: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Quadrupole, octupole deformations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and neutron skin thickness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ACC1CE-F968-E807-44AD-A5FBF9778B45}"/>
              </a:ext>
            </a:extLst>
          </p:cNvPr>
          <p:cNvSpPr txBox="1"/>
          <p:nvPr/>
        </p:nvSpPr>
        <p:spPr>
          <a:xfrm>
            <a:off x="52982" y="1749751"/>
            <a:ext cx="9595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 Decoding the nuclear structure via many tools in heavy ion collisions:</a:t>
            </a:r>
          </a:p>
          <a:p>
            <a:r>
              <a:rPr lang="en-US" sz="2400" dirty="0"/>
              <a:t>     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Bulk observables:  flow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en-US" sz="2000" baseline="-25000" dirty="0" err="1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en-US" sz="2000" baseline="-25000" dirty="0" err="1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-[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2000" baseline="-25000" dirty="0" err="1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] correlations,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sz="2000" baseline="-25000" dirty="0" err="1">
                <a:solidFill>
                  <a:schemeClr val="accent1">
                    <a:lumMod val="75000"/>
                  </a:schemeClr>
                </a:solidFill>
              </a:rPr>
              <a:t>ch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, [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2000" baseline="-25000" dirty="0" err="1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] and its fluctuations, UPC tools…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9FE7E1-9CBE-7AFB-7AFA-338A24EE73D7}"/>
              </a:ext>
            </a:extLst>
          </p:cNvPr>
          <p:cNvSpPr txBox="1"/>
          <p:nvPr/>
        </p:nvSpPr>
        <p:spPr>
          <a:xfrm>
            <a:off x="0" y="2723971"/>
            <a:ext cx="11773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The signals could be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quantitatively described by the hydrodynamics and transport models: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r>
              <a:rPr lang="en-US" sz="2400" dirty="0"/>
              <a:t>      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It helps us 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to understand further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and better treat initial conditions theoretically.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24A482-ED1A-F34A-AE53-FA4C875274B8}"/>
              </a:ext>
            </a:extLst>
          </p:cNvPr>
          <p:cNvSpPr txBox="1"/>
          <p:nvPr/>
        </p:nvSpPr>
        <p:spPr>
          <a:xfrm>
            <a:off x="52982" y="3672129"/>
            <a:ext cx="10672409" cy="910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 Isobar collisions serve as the new and reliable tools to quantify nuclear structure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" pitchFamily="2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       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Final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state effects are canceled by ratios.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C53DC-4D8B-CCF6-BDC5-B3C500415138}"/>
              </a:ext>
            </a:extLst>
          </p:cNvPr>
          <p:cNvSpPr txBox="1"/>
          <p:nvPr/>
        </p:nvSpPr>
        <p:spPr>
          <a:xfrm>
            <a:off x="52982" y="5660947"/>
            <a:ext cx="1213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 On the way to opening the interdisciplinary connection between low energy and high energy.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E3C202-BB33-852F-ACAA-A397A93AB1FA}"/>
              </a:ext>
            </a:extLst>
          </p:cNvPr>
          <p:cNvSpPr txBox="1"/>
          <p:nvPr/>
        </p:nvSpPr>
        <p:spPr>
          <a:xfrm>
            <a:off x="52982" y="4697056"/>
            <a:ext cx="98944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 O+O collisions potentially help to explore the intrinsic topological structure:</a:t>
            </a:r>
          </a:p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It seems a very good potential to study the short-range interactions.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06C7831-4D95-826F-D690-6F3FA3BB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288788-0286-0C47-A5A5-6BCF6DB869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39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665DF9-2D73-89D8-768A-7B036A0FF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1712687"/>
            <a:ext cx="5981700" cy="2768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756B7D-8AE8-FD36-2C9A-DEA39F9216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1170494" y="268532"/>
            <a:ext cx="10003412" cy="5833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7C298-ED61-95C2-488A-D66238395798}"/>
              </a:ext>
            </a:extLst>
          </p:cNvPr>
          <p:cNvSpPr txBox="1"/>
          <p:nvPr/>
        </p:nvSpPr>
        <p:spPr>
          <a:xfrm>
            <a:off x="152400" y="3672521"/>
            <a:ext cx="3174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energy community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3AB6F-5AED-F2B9-3756-822181E144B7}"/>
              </a:ext>
            </a:extLst>
          </p:cNvPr>
          <p:cNvSpPr txBox="1"/>
          <p:nvPr/>
        </p:nvSpPr>
        <p:spPr>
          <a:xfrm>
            <a:off x="9017733" y="3645626"/>
            <a:ext cx="2990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Heavy-ion community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AF257C-31CB-EBD4-22EC-9C053E9A8603}"/>
              </a:ext>
            </a:extLst>
          </p:cNvPr>
          <p:cNvSpPr txBox="1"/>
          <p:nvPr/>
        </p:nvSpPr>
        <p:spPr>
          <a:xfrm>
            <a:off x="4120187" y="482778"/>
            <a:ext cx="34088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23384D-EC33-66A5-1155-E51AE1523EB7}"/>
              </a:ext>
            </a:extLst>
          </p:cNvPr>
          <p:cNvSpPr txBox="1"/>
          <p:nvPr/>
        </p:nvSpPr>
        <p:spPr>
          <a:xfrm>
            <a:off x="558366" y="5955951"/>
            <a:ext cx="11449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(I apologize I may not have enough time to cover all the important studies…. )</a:t>
            </a:r>
          </a:p>
        </p:txBody>
      </p:sp>
      <p:pic>
        <p:nvPicPr>
          <p:cNvPr id="8" name="Picture 7" descr="A close-up of hands shaking&#10;&#10;Description automatically generated">
            <a:extLst>
              <a:ext uri="{FF2B5EF4-FFF2-40B4-BE49-F238E27FC236}">
                <a16:creationId xmlns:a16="http://schemas.microsoft.com/office/drawing/2014/main" id="{06150159-7B11-E348-CD21-BF6DB1DA5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749" y="2908160"/>
            <a:ext cx="2273928" cy="11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28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79E358-8937-734F-A87C-81C1343AA260}"/>
              </a:ext>
            </a:extLst>
          </p:cNvPr>
          <p:cNvSpPr txBox="1"/>
          <p:nvPr/>
        </p:nvSpPr>
        <p:spPr>
          <a:xfrm>
            <a:off x="4728478" y="2722823"/>
            <a:ext cx="27350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72572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B512E0ED-710B-A9BB-15F8-C83B4CB6A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33" y="1511058"/>
            <a:ext cx="3388852" cy="34075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FBC57-0E06-C83D-25AC-D9D14878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78F679-DEA3-6836-77B5-C2CF49E9E1C7}"/>
              </a:ext>
            </a:extLst>
          </p:cNvPr>
          <p:cNvSpPr txBox="1"/>
          <p:nvPr/>
        </p:nvSpPr>
        <p:spPr>
          <a:xfrm>
            <a:off x="1616810" y="142658"/>
            <a:ext cx="8588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Connecting the final state to the initial conditions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E529827-7A54-FEA3-E0F5-AE3B5B9C8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0183"/>
            <a:ext cx="4588933" cy="286533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B5630E7-5003-B3C3-96D0-AE6F6877013B}"/>
              </a:ext>
            </a:extLst>
          </p:cNvPr>
          <p:cNvSpPr txBox="1"/>
          <p:nvPr/>
        </p:nvSpPr>
        <p:spPr>
          <a:xfrm>
            <a:off x="0" y="4496753"/>
            <a:ext cx="5150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Same</a:t>
            </a:r>
            <a:r>
              <a:rPr lang="en-US" dirty="0"/>
              <a:t> total energy deposition, </a:t>
            </a:r>
            <a:r>
              <a:rPr lang="en-US" b="1" dirty="0"/>
              <a:t>smaller </a:t>
            </a:r>
            <a:r>
              <a:rPr lang="en-US" dirty="0"/>
              <a:t>transverse size</a:t>
            </a:r>
          </a:p>
          <a:p>
            <a:r>
              <a:rPr lang="en-US" dirty="0"/>
              <a:t>in the initial state creates </a:t>
            </a:r>
            <a:r>
              <a:rPr lang="en-US" b="1" dirty="0"/>
              <a:t>stronger </a:t>
            </a:r>
            <a:r>
              <a:rPr lang="en-US" dirty="0"/>
              <a:t>radial expansion.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137392-B726-5161-BF7B-EF67A07A3DD5}"/>
              </a:ext>
            </a:extLst>
          </p:cNvPr>
          <p:cNvSpPr txBox="1"/>
          <p:nvPr/>
        </p:nvSpPr>
        <p:spPr>
          <a:xfrm>
            <a:off x="5540899" y="1124915"/>
            <a:ext cx="2760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7C7C7C"/>
                </a:solidFill>
                <a:effectLst/>
                <a:highlight>
                  <a:srgbClr val="FFFFFF"/>
                </a:highlight>
              </a:rPr>
              <a:t>Giacalone</a:t>
            </a:r>
            <a:r>
              <a:rPr lang="en-US" sz="1200" dirty="0">
                <a:solidFill>
                  <a:srgbClr val="7C7C7C"/>
                </a:solidFill>
                <a:effectLst/>
                <a:highlight>
                  <a:srgbClr val="FFFFFF"/>
                </a:highlight>
              </a:rPr>
              <a:t> et. al, PRC 103, 024909 (2021) </a:t>
            </a:r>
            <a:endParaRPr lang="en-US" sz="1200" dirty="0">
              <a:effectLst/>
              <a:highlight>
                <a:srgbClr val="FFFFFF"/>
              </a:highlight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6340C45-4433-F66F-A83A-A1D5228F7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192" y="5026461"/>
            <a:ext cx="3375145" cy="47836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6A0BC3B-9233-AD2D-AACF-CCD47BAEB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062" y="1511058"/>
            <a:ext cx="3985938" cy="30310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E38CF59-376E-5F0B-31DA-E18347EC06EA}"/>
              </a:ext>
            </a:extLst>
          </p:cNvPr>
          <p:cNvSpPr txBox="1"/>
          <p:nvPr/>
        </p:nvSpPr>
        <p:spPr>
          <a:xfrm>
            <a:off x="9966454" y="1234059"/>
            <a:ext cx="2225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C7C7C"/>
                </a:solidFill>
                <a:highlight>
                  <a:srgbClr val="FFFFFF"/>
                </a:highlight>
              </a:rPr>
              <a:t>H. </a:t>
            </a:r>
            <a:r>
              <a:rPr lang="en-US" sz="1200" dirty="0" err="1">
                <a:solidFill>
                  <a:srgbClr val="7C7C7C"/>
                </a:solidFill>
                <a:highlight>
                  <a:srgbClr val="FFFFFF"/>
                </a:highlight>
              </a:rPr>
              <a:t>Niemia</a:t>
            </a:r>
            <a:r>
              <a:rPr lang="en-US" sz="1200" dirty="0">
                <a:solidFill>
                  <a:srgbClr val="7C7C7C"/>
                </a:solidFill>
                <a:highlight>
                  <a:srgbClr val="FFFFFF"/>
                </a:highlight>
              </a:rPr>
              <a:t>, PRC87, 054901(2012)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6733B70-743E-1533-A19B-7725F6CC1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2200" y="5026461"/>
            <a:ext cx="1143452" cy="39670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F9EB902-9212-E192-5FE4-FF6C77FAC783}"/>
              </a:ext>
            </a:extLst>
          </p:cNvPr>
          <p:cNvSpPr txBox="1"/>
          <p:nvPr/>
        </p:nvSpPr>
        <p:spPr>
          <a:xfrm>
            <a:off x="2233724" y="5851814"/>
            <a:ext cx="772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Linear relations permit us to image colliding nuclear shapes. </a:t>
            </a:r>
          </a:p>
        </p:txBody>
      </p:sp>
    </p:spTree>
    <p:extLst>
      <p:ext uri="{BB962C8B-B14F-4D97-AF65-F5344CB8AC3E}">
        <p14:creationId xmlns:p14="http://schemas.microsoft.com/office/powerpoint/2010/main" val="1205789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FBC57-0E06-C83D-25AC-D9D14878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78F679-DEA3-6836-77B5-C2CF49E9E1C7}"/>
              </a:ext>
            </a:extLst>
          </p:cNvPr>
          <p:cNvSpPr txBox="1"/>
          <p:nvPr/>
        </p:nvSpPr>
        <p:spPr>
          <a:xfrm>
            <a:off x="1616810" y="142658"/>
            <a:ext cx="9272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Connecting the initial conditions to the nuclear shape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DC6767-698D-77B5-D7BE-6555812A7C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2788203"/>
            <a:ext cx="914400" cy="1091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022C4-FA56-A061-04E7-BC490CE2E8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925" y="2959651"/>
            <a:ext cx="800100" cy="800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42FACA-59B5-10A7-9768-02E23A656F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375" y="2902501"/>
            <a:ext cx="85725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88D124-9326-CD9A-4520-6CE903E48140}"/>
              </a:ext>
            </a:extLst>
          </p:cNvPr>
          <p:cNvSpPr txBox="1"/>
          <p:nvPr/>
        </p:nvSpPr>
        <p:spPr>
          <a:xfrm>
            <a:off x="442161" y="1098944"/>
            <a:ext cx="1085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cs typeface="Arial" pitchFamily="34" charset="0"/>
              </a:rPr>
              <a:t>Body-Body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5E06ED-1BF7-D4F9-640F-D23822B1CED3}"/>
              </a:ext>
            </a:extLst>
          </p:cNvPr>
          <p:cNvSpPr txBox="1"/>
          <p:nvPr/>
        </p:nvSpPr>
        <p:spPr>
          <a:xfrm>
            <a:off x="4728355" y="1123242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cs typeface="Arial" pitchFamily="34" charset="0"/>
              </a:rPr>
              <a:t>Tip-Tip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5DF034-95C8-083A-2040-B9F8BE6377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66" y="1491790"/>
            <a:ext cx="5156746" cy="827068"/>
          </a:xfrm>
          <a:prstGeom prst="rect">
            <a:avLst/>
          </a:prstGeom>
        </p:spPr>
      </p:pic>
      <p:sp>
        <p:nvSpPr>
          <p:cNvPr id="15" name="Right Arrow 141">
            <a:extLst>
              <a:ext uri="{FF2B5EF4-FFF2-40B4-BE49-F238E27FC236}">
                <a16:creationId xmlns:a16="http://schemas.microsoft.com/office/drawing/2014/main" id="{263B84D1-27E3-B4F0-4D81-05D758154018}"/>
              </a:ext>
            </a:extLst>
          </p:cNvPr>
          <p:cNvSpPr/>
          <p:nvPr/>
        </p:nvSpPr>
        <p:spPr bwMode="auto">
          <a:xfrm rot="5219188">
            <a:off x="848073" y="2459271"/>
            <a:ext cx="345431" cy="213965"/>
          </a:xfrm>
          <a:custGeom>
            <a:avLst/>
            <a:gdLst>
              <a:gd name="connsiteX0" fmla="*/ 0 w 1139435"/>
              <a:gd name="connsiteY0" fmla="*/ 304693 h 867181"/>
              <a:gd name="connsiteX1" fmla="*/ 496923 w 1139435"/>
              <a:gd name="connsiteY1" fmla="*/ 304693 h 867181"/>
              <a:gd name="connsiteX2" fmla="*/ 496923 w 1139435"/>
              <a:gd name="connsiteY2" fmla="*/ 0 h 867181"/>
              <a:gd name="connsiteX3" fmla="*/ 1139435 w 1139435"/>
              <a:gd name="connsiteY3" fmla="*/ 433591 h 867181"/>
              <a:gd name="connsiteX4" fmla="*/ 496923 w 1139435"/>
              <a:gd name="connsiteY4" fmla="*/ 867181 h 867181"/>
              <a:gd name="connsiteX5" fmla="*/ 496923 w 1139435"/>
              <a:gd name="connsiteY5" fmla="*/ 562488 h 867181"/>
              <a:gd name="connsiteX6" fmla="*/ 0 w 1139435"/>
              <a:gd name="connsiteY6" fmla="*/ 562488 h 867181"/>
              <a:gd name="connsiteX7" fmla="*/ 0 w 1139435"/>
              <a:gd name="connsiteY7" fmla="*/ 304693 h 867181"/>
              <a:gd name="connsiteX0" fmla="*/ 0 w 1479452"/>
              <a:gd name="connsiteY0" fmla="*/ 0 h 1175980"/>
              <a:gd name="connsiteX1" fmla="*/ 836940 w 1479452"/>
              <a:gd name="connsiteY1" fmla="*/ 613492 h 1175980"/>
              <a:gd name="connsiteX2" fmla="*/ 836940 w 1479452"/>
              <a:gd name="connsiteY2" fmla="*/ 308799 h 1175980"/>
              <a:gd name="connsiteX3" fmla="*/ 1479452 w 1479452"/>
              <a:gd name="connsiteY3" fmla="*/ 742390 h 1175980"/>
              <a:gd name="connsiteX4" fmla="*/ 836940 w 1479452"/>
              <a:gd name="connsiteY4" fmla="*/ 1175980 h 1175980"/>
              <a:gd name="connsiteX5" fmla="*/ 836940 w 1479452"/>
              <a:gd name="connsiteY5" fmla="*/ 871287 h 1175980"/>
              <a:gd name="connsiteX6" fmla="*/ 340017 w 1479452"/>
              <a:gd name="connsiteY6" fmla="*/ 871287 h 1175980"/>
              <a:gd name="connsiteX7" fmla="*/ 0 w 1479452"/>
              <a:gd name="connsiteY7" fmla="*/ 0 h 1175980"/>
              <a:gd name="connsiteX0" fmla="*/ 176942 w 1656394"/>
              <a:gd name="connsiteY0" fmla="*/ 0 h 1494568"/>
              <a:gd name="connsiteX1" fmla="*/ 1013882 w 1656394"/>
              <a:gd name="connsiteY1" fmla="*/ 613492 h 1494568"/>
              <a:gd name="connsiteX2" fmla="*/ 1013882 w 1656394"/>
              <a:gd name="connsiteY2" fmla="*/ 308799 h 1494568"/>
              <a:gd name="connsiteX3" fmla="*/ 1656394 w 1656394"/>
              <a:gd name="connsiteY3" fmla="*/ 742390 h 1494568"/>
              <a:gd name="connsiteX4" fmla="*/ 1013882 w 1656394"/>
              <a:gd name="connsiteY4" fmla="*/ 1175980 h 1494568"/>
              <a:gd name="connsiteX5" fmla="*/ 1013882 w 1656394"/>
              <a:gd name="connsiteY5" fmla="*/ 871287 h 1494568"/>
              <a:gd name="connsiteX6" fmla="*/ 0 w 1656394"/>
              <a:gd name="connsiteY6" fmla="*/ 1494568 h 1494568"/>
              <a:gd name="connsiteX7" fmla="*/ 176942 w 1656394"/>
              <a:gd name="connsiteY7" fmla="*/ 0 h 1494568"/>
              <a:gd name="connsiteX0" fmla="*/ 81706 w 1656394"/>
              <a:gd name="connsiteY0" fmla="*/ 0 h 1527441"/>
              <a:gd name="connsiteX1" fmla="*/ 1013882 w 1656394"/>
              <a:gd name="connsiteY1" fmla="*/ 646365 h 1527441"/>
              <a:gd name="connsiteX2" fmla="*/ 1013882 w 1656394"/>
              <a:gd name="connsiteY2" fmla="*/ 341672 h 1527441"/>
              <a:gd name="connsiteX3" fmla="*/ 1656394 w 1656394"/>
              <a:gd name="connsiteY3" fmla="*/ 775263 h 1527441"/>
              <a:gd name="connsiteX4" fmla="*/ 1013882 w 1656394"/>
              <a:gd name="connsiteY4" fmla="*/ 1208853 h 1527441"/>
              <a:gd name="connsiteX5" fmla="*/ 1013882 w 1656394"/>
              <a:gd name="connsiteY5" fmla="*/ 904160 h 1527441"/>
              <a:gd name="connsiteX6" fmla="*/ 0 w 1656394"/>
              <a:gd name="connsiteY6" fmla="*/ 1527441 h 1527441"/>
              <a:gd name="connsiteX7" fmla="*/ 81706 w 1656394"/>
              <a:gd name="connsiteY7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0 w 1656394"/>
              <a:gd name="connsiteY7" fmla="*/ 1527441 h 1527441"/>
              <a:gd name="connsiteX8" fmla="*/ 81706 w 1656394"/>
              <a:gd name="connsiteY8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661253 w 1656394"/>
              <a:gd name="connsiteY7" fmla="*/ 1010894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78986 w 1656394"/>
              <a:gd name="connsiteY7" fmla="*/ 1057953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78986 w 1656394"/>
              <a:gd name="connsiteY7" fmla="*/ 1057953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34367 w 1656394"/>
              <a:gd name="connsiteY7" fmla="*/ 1170828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34367 w 1656394"/>
              <a:gd name="connsiteY7" fmla="*/ 1170828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60197 w 1656394"/>
              <a:gd name="connsiteY7" fmla="*/ 1101459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30940 w 1656394"/>
              <a:gd name="connsiteY9" fmla="*/ 713715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30940 w 1656394"/>
              <a:gd name="connsiteY9" fmla="*/ 713715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22749 w 1656394"/>
              <a:gd name="connsiteY9" fmla="*/ 794833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22749 w 1656394"/>
              <a:gd name="connsiteY9" fmla="*/ 794833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22749 w 1656394"/>
              <a:gd name="connsiteY9" fmla="*/ 794833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36832 w 1656394"/>
              <a:gd name="connsiteY9" fmla="*/ 743103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36832 w 1656394"/>
              <a:gd name="connsiteY9" fmla="*/ 743103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36832 w 1656394"/>
              <a:gd name="connsiteY9" fmla="*/ 743103 h 1527441"/>
              <a:gd name="connsiteX10" fmla="*/ 81706 w 1656394"/>
              <a:gd name="connsiteY10" fmla="*/ 0 h 1527441"/>
              <a:gd name="connsiteX0" fmla="*/ 92914 w 1667602"/>
              <a:gd name="connsiteY0" fmla="*/ 0 h 1527441"/>
              <a:gd name="connsiteX1" fmla="*/ 579315 w 1667602"/>
              <a:gd name="connsiteY1" fmla="*/ 409047 h 1527441"/>
              <a:gd name="connsiteX2" fmla="*/ 1025090 w 1667602"/>
              <a:gd name="connsiteY2" fmla="*/ 646365 h 1527441"/>
              <a:gd name="connsiteX3" fmla="*/ 1025090 w 1667602"/>
              <a:gd name="connsiteY3" fmla="*/ 341672 h 1527441"/>
              <a:gd name="connsiteX4" fmla="*/ 1667602 w 1667602"/>
              <a:gd name="connsiteY4" fmla="*/ 775263 h 1527441"/>
              <a:gd name="connsiteX5" fmla="*/ 1025090 w 1667602"/>
              <a:gd name="connsiteY5" fmla="*/ 1208853 h 1527441"/>
              <a:gd name="connsiteX6" fmla="*/ 1025090 w 1667602"/>
              <a:gd name="connsiteY6" fmla="*/ 904160 h 1527441"/>
              <a:gd name="connsiteX7" fmla="*/ 529086 w 1667602"/>
              <a:gd name="connsiteY7" fmla="*/ 1103829 h 1527441"/>
              <a:gd name="connsiteX8" fmla="*/ 11208 w 1667602"/>
              <a:gd name="connsiteY8" fmla="*/ 1527441 h 1527441"/>
              <a:gd name="connsiteX9" fmla="*/ 148040 w 1667602"/>
              <a:gd name="connsiteY9" fmla="*/ 743103 h 1527441"/>
              <a:gd name="connsiteX10" fmla="*/ 92914 w 1667602"/>
              <a:gd name="connsiteY10" fmla="*/ 0 h 1527441"/>
              <a:gd name="connsiteX0" fmla="*/ 96500 w 1671188"/>
              <a:gd name="connsiteY0" fmla="*/ 0 h 1527441"/>
              <a:gd name="connsiteX1" fmla="*/ 582901 w 1671188"/>
              <a:gd name="connsiteY1" fmla="*/ 409047 h 1527441"/>
              <a:gd name="connsiteX2" fmla="*/ 1028676 w 1671188"/>
              <a:gd name="connsiteY2" fmla="*/ 646365 h 1527441"/>
              <a:gd name="connsiteX3" fmla="*/ 1028676 w 1671188"/>
              <a:gd name="connsiteY3" fmla="*/ 341672 h 1527441"/>
              <a:gd name="connsiteX4" fmla="*/ 1671188 w 1671188"/>
              <a:gd name="connsiteY4" fmla="*/ 775263 h 1527441"/>
              <a:gd name="connsiteX5" fmla="*/ 1028676 w 1671188"/>
              <a:gd name="connsiteY5" fmla="*/ 1208853 h 1527441"/>
              <a:gd name="connsiteX6" fmla="*/ 1028676 w 1671188"/>
              <a:gd name="connsiteY6" fmla="*/ 904160 h 1527441"/>
              <a:gd name="connsiteX7" fmla="*/ 532672 w 1671188"/>
              <a:gd name="connsiteY7" fmla="*/ 1103829 h 1527441"/>
              <a:gd name="connsiteX8" fmla="*/ 14794 w 1671188"/>
              <a:gd name="connsiteY8" fmla="*/ 1527441 h 1527441"/>
              <a:gd name="connsiteX9" fmla="*/ 151626 w 1671188"/>
              <a:gd name="connsiteY9" fmla="*/ 743103 h 1527441"/>
              <a:gd name="connsiteX10" fmla="*/ 96500 w 1671188"/>
              <a:gd name="connsiteY10" fmla="*/ 0 h 1527441"/>
              <a:gd name="connsiteX0" fmla="*/ 96500 w 1671188"/>
              <a:gd name="connsiteY0" fmla="*/ 0 h 1527441"/>
              <a:gd name="connsiteX1" fmla="*/ 582901 w 1671188"/>
              <a:gd name="connsiteY1" fmla="*/ 409047 h 1527441"/>
              <a:gd name="connsiteX2" fmla="*/ 1028676 w 1671188"/>
              <a:gd name="connsiteY2" fmla="*/ 646365 h 1527441"/>
              <a:gd name="connsiteX3" fmla="*/ 1028676 w 1671188"/>
              <a:gd name="connsiteY3" fmla="*/ 341672 h 1527441"/>
              <a:gd name="connsiteX4" fmla="*/ 1671188 w 1671188"/>
              <a:gd name="connsiteY4" fmla="*/ 775263 h 1527441"/>
              <a:gd name="connsiteX5" fmla="*/ 1028676 w 1671188"/>
              <a:gd name="connsiteY5" fmla="*/ 1208853 h 1527441"/>
              <a:gd name="connsiteX6" fmla="*/ 1028676 w 1671188"/>
              <a:gd name="connsiteY6" fmla="*/ 904160 h 1527441"/>
              <a:gd name="connsiteX7" fmla="*/ 532672 w 1671188"/>
              <a:gd name="connsiteY7" fmla="*/ 1103829 h 1527441"/>
              <a:gd name="connsiteX8" fmla="*/ 14794 w 1671188"/>
              <a:gd name="connsiteY8" fmla="*/ 1527441 h 1527441"/>
              <a:gd name="connsiteX9" fmla="*/ 151626 w 1671188"/>
              <a:gd name="connsiteY9" fmla="*/ 743103 h 1527441"/>
              <a:gd name="connsiteX10" fmla="*/ 96500 w 1671188"/>
              <a:gd name="connsiteY10" fmla="*/ 0 h 1527441"/>
              <a:gd name="connsiteX0" fmla="*/ 96500 w 1671188"/>
              <a:gd name="connsiteY0" fmla="*/ 0 h 1527441"/>
              <a:gd name="connsiteX1" fmla="*/ 582901 w 1671188"/>
              <a:gd name="connsiteY1" fmla="*/ 409047 h 1527441"/>
              <a:gd name="connsiteX2" fmla="*/ 1028676 w 1671188"/>
              <a:gd name="connsiteY2" fmla="*/ 646365 h 1527441"/>
              <a:gd name="connsiteX3" fmla="*/ 1028676 w 1671188"/>
              <a:gd name="connsiteY3" fmla="*/ 341672 h 1527441"/>
              <a:gd name="connsiteX4" fmla="*/ 1671188 w 1671188"/>
              <a:gd name="connsiteY4" fmla="*/ 775263 h 1527441"/>
              <a:gd name="connsiteX5" fmla="*/ 1028676 w 1671188"/>
              <a:gd name="connsiteY5" fmla="*/ 1208853 h 1527441"/>
              <a:gd name="connsiteX6" fmla="*/ 1028676 w 1671188"/>
              <a:gd name="connsiteY6" fmla="*/ 904160 h 1527441"/>
              <a:gd name="connsiteX7" fmla="*/ 532672 w 1671188"/>
              <a:gd name="connsiteY7" fmla="*/ 1103829 h 1527441"/>
              <a:gd name="connsiteX8" fmla="*/ 14794 w 1671188"/>
              <a:gd name="connsiteY8" fmla="*/ 1527441 h 1527441"/>
              <a:gd name="connsiteX9" fmla="*/ 151626 w 1671188"/>
              <a:gd name="connsiteY9" fmla="*/ 743103 h 1527441"/>
              <a:gd name="connsiteX10" fmla="*/ 96500 w 1671188"/>
              <a:gd name="connsiteY10" fmla="*/ 0 h 1527441"/>
              <a:gd name="connsiteX0" fmla="*/ 94699 w 1669387"/>
              <a:gd name="connsiteY0" fmla="*/ 0 h 1527441"/>
              <a:gd name="connsiteX1" fmla="*/ 581100 w 1669387"/>
              <a:gd name="connsiteY1" fmla="*/ 409047 h 1527441"/>
              <a:gd name="connsiteX2" fmla="*/ 1026875 w 1669387"/>
              <a:gd name="connsiteY2" fmla="*/ 646365 h 1527441"/>
              <a:gd name="connsiteX3" fmla="*/ 1026875 w 1669387"/>
              <a:gd name="connsiteY3" fmla="*/ 341672 h 1527441"/>
              <a:gd name="connsiteX4" fmla="*/ 1669387 w 1669387"/>
              <a:gd name="connsiteY4" fmla="*/ 775263 h 1527441"/>
              <a:gd name="connsiteX5" fmla="*/ 1026875 w 1669387"/>
              <a:gd name="connsiteY5" fmla="*/ 1208853 h 1527441"/>
              <a:gd name="connsiteX6" fmla="*/ 1026875 w 1669387"/>
              <a:gd name="connsiteY6" fmla="*/ 904160 h 1527441"/>
              <a:gd name="connsiteX7" fmla="*/ 530871 w 1669387"/>
              <a:gd name="connsiteY7" fmla="*/ 1103829 h 1527441"/>
              <a:gd name="connsiteX8" fmla="*/ 12993 w 1669387"/>
              <a:gd name="connsiteY8" fmla="*/ 1527441 h 1527441"/>
              <a:gd name="connsiteX9" fmla="*/ 149825 w 1669387"/>
              <a:gd name="connsiteY9" fmla="*/ 743103 h 1527441"/>
              <a:gd name="connsiteX10" fmla="*/ 94699 w 1669387"/>
              <a:gd name="connsiteY10" fmla="*/ 0 h 1527441"/>
              <a:gd name="connsiteX0" fmla="*/ 95078 w 1669766"/>
              <a:gd name="connsiteY0" fmla="*/ 0 h 1527441"/>
              <a:gd name="connsiteX1" fmla="*/ 581479 w 1669766"/>
              <a:gd name="connsiteY1" fmla="*/ 409047 h 1527441"/>
              <a:gd name="connsiteX2" fmla="*/ 1027254 w 1669766"/>
              <a:gd name="connsiteY2" fmla="*/ 646365 h 1527441"/>
              <a:gd name="connsiteX3" fmla="*/ 1027254 w 1669766"/>
              <a:gd name="connsiteY3" fmla="*/ 341672 h 1527441"/>
              <a:gd name="connsiteX4" fmla="*/ 1669766 w 1669766"/>
              <a:gd name="connsiteY4" fmla="*/ 775263 h 1527441"/>
              <a:gd name="connsiteX5" fmla="*/ 1027254 w 1669766"/>
              <a:gd name="connsiteY5" fmla="*/ 1208853 h 1527441"/>
              <a:gd name="connsiteX6" fmla="*/ 1027254 w 1669766"/>
              <a:gd name="connsiteY6" fmla="*/ 904160 h 1527441"/>
              <a:gd name="connsiteX7" fmla="*/ 531250 w 1669766"/>
              <a:gd name="connsiteY7" fmla="*/ 1103829 h 1527441"/>
              <a:gd name="connsiteX8" fmla="*/ 13372 w 1669766"/>
              <a:gd name="connsiteY8" fmla="*/ 1527441 h 1527441"/>
              <a:gd name="connsiteX9" fmla="*/ 150204 w 1669766"/>
              <a:gd name="connsiteY9" fmla="*/ 743103 h 1527441"/>
              <a:gd name="connsiteX10" fmla="*/ 95078 w 1669766"/>
              <a:gd name="connsiteY10" fmla="*/ 0 h 1527441"/>
              <a:gd name="connsiteX0" fmla="*/ 116120 w 1669719"/>
              <a:gd name="connsiteY0" fmla="*/ 0 h 1681450"/>
              <a:gd name="connsiteX1" fmla="*/ 581432 w 1669719"/>
              <a:gd name="connsiteY1" fmla="*/ 563056 h 1681450"/>
              <a:gd name="connsiteX2" fmla="*/ 1027207 w 1669719"/>
              <a:gd name="connsiteY2" fmla="*/ 800374 h 1681450"/>
              <a:gd name="connsiteX3" fmla="*/ 1027207 w 1669719"/>
              <a:gd name="connsiteY3" fmla="*/ 495681 h 1681450"/>
              <a:gd name="connsiteX4" fmla="*/ 1669719 w 1669719"/>
              <a:gd name="connsiteY4" fmla="*/ 929272 h 1681450"/>
              <a:gd name="connsiteX5" fmla="*/ 1027207 w 1669719"/>
              <a:gd name="connsiteY5" fmla="*/ 1362862 h 1681450"/>
              <a:gd name="connsiteX6" fmla="*/ 1027207 w 1669719"/>
              <a:gd name="connsiteY6" fmla="*/ 1058169 h 1681450"/>
              <a:gd name="connsiteX7" fmla="*/ 531203 w 1669719"/>
              <a:gd name="connsiteY7" fmla="*/ 1257838 h 1681450"/>
              <a:gd name="connsiteX8" fmla="*/ 13325 w 1669719"/>
              <a:gd name="connsiteY8" fmla="*/ 1681450 h 1681450"/>
              <a:gd name="connsiteX9" fmla="*/ 150157 w 1669719"/>
              <a:gd name="connsiteY9" fmla="*/ 897112 h 1681450"/>
              <a:gd name="connsiteX10" fmla="*/ 116120 w 1669719"/>
              <a:gd name="connsiteY10" fmla="*/ 0 h 1681450"/>
              <a:gd name="connsiteX0" fmla="*/ 122790 w 1676389"/>
              <a:gd name="connsiteY0" fmla="*/ 0 h 1783728"/>
              <a:gd name="connsiteX1" fmla="*/ 588102 w 1676389"/>
              <a:gd name="connsiteY1" fmla="*/ 563056 h 1783728"/>
              <a:gd name="connsiteX2" fmla="*/ 1033877 w 1676389"/>
              <a:gd name="connsiteY2" fmla="*/ 800374 h 1783728"/>
              <a:gd name="connsiteX3" fmla="*/ 1033877 w 1676389"/>
              <a:gd name="connsiteY3" fmla="*/ 495681 h 1783728"/>
              <a:gd name="connsiteX4" fmla="*/ 1676389 w 1676389"/>
              <a:gd name="connsiteY4" fmla="*/ 929272 h 1783728"/>
              <a:gd name="connsiteX5" fmla="*/ 1033877 w 1676389"/>
              <a:gd name="connsiteY5" fmla="*/ 1362862 h 1783728"/>
              <a:gd name="connsiteX6" fmla="*/ 1033877 w 1676389"/>
              <a:gd name="connsiteY6" fmla="*/ 1058169 h 1783728"/>
              <a:gd name="connsiteX7" fmla="*/ 537873 w 1676389"/>
              <a:gd name="connsiteY7" fmla="*/ 1257838 h 1783728"/>
              <a:gd name="connsiteX8" fmla="*/ 12989 w 1676389"/>
              <a:gd name="connsiteY8" fmla="*/ 1783728 h 1783728"/>
              <a:gd name="connsiteX9" fmla="*/ 156827 w 1676389"/>
              <a:gd name="connsiteY9" fmla="*/ 897112 h 1783728"/>
              <a:gd name="connsiteX10" fmla="*/ 122790 w 1676389"/>
              <a:gd name="connsiteY10" fmla="*/ 0 h 1783728"/>
              <a:gd name="connsiteX0" fmla="*/ 122790 w 1676389"/>
              <a:gd name="connsiteY0" fmla="*/ 0 h 1783728"/>
              <a:gd name="connsiteX1" fmla="*/ 588102 w 1676389"/>
              <a:gd name="connsiteY1" fmla="*/ 563056 h 1783728"/>
              <a:gd name="connsiteX2" fmla="*/ 1033877 w 1676389"/>
              <a:gd name="connsiteY2" fmla="*/ 800374 h 1783728"/>
              <a:gd name="connsiteX3" fmla="*/ 1033877 w 1676389"/>
              <a:gd name="connsiteY3" fmla="*/ 495681 h 1783728"/>
              <a:gd name="connsiteX4" fmla="*/ 1676389 w 1676389"/>
              <a:gd name="connsiteY4" fmla="*/ 929272 h 1783728"/>
              <a:gd name="connsiteX5" fmla="*/ 1033877 w 1676389"/>
              <a:gd name="connsiteY5" fmla="*/ 1362862 h 1783728"/>
              <a:gd name="connsiteX6" fmla="*/ 1033877 w 1676389"/>
              <a:gd name="connsiteY6" fmla="*/ 1058169 h 1783728"/>
              <a:gd name="connsiteX7" fmla="*/ 537873 w 1676389"/>
              <a:gd name="connsiteY7" fmla="*/ 1257838 h 1783728"/>
              <a:gd name="connsiteX8" fmla="*/ 12989 w 1676389"/>
              <a:gd name="connsiteY8" fmla="*/ 1783728 h 1783728"/>
              <a:gd name="connsiteX9" fmla="*/ 156827 w 1676389"/>
              <a:gd name="connsiteY9" fmla="*/ 897112 h 1783728"/>
              <a:gd name="connsiteX10" fmla="*/ 122790 w 1676389"/>
              <a:gd name="connsiteY10" fmla="*/ 0 h 1783728"/>
              <a:gd name="connsiteX0" fmla="*/ 146494 w 1676597"/>
              <a:gd name="connsiteY0" fmla="*/ 0 h 1819005"/>
              <a:gd name="connsiteX1" fmla="*/ 588310 w 1676597"/>
              <a:gd name="connsiteY1" fmla="*/ 598333 h 1819005"/>
              <a:gd name="connsiteX2" fmla="*/ 1034085 w 1676597"/>
              <a:gd name="connsiteY2" fmla="*/ 835651 h 1819005"/>
              <a:gd name="connsiteX3" fmla="*/ 1034085 w 1676597"/>
              <a:gd name="connsiteY3" fmla="*/ 530958 h 1819005"/>
              <a:gd name="connsiteX4" fmla="*/ 1676597 w 1676597"/>
              <a:gd name="connsiteY4" fmla="*/ 964549 h 1819005"/>
              <a:gd name="connsiteX5" fmla="*/ 1034085 w 1676597"/>
              <a:gd name="connsiteY5" fmla="*/ 1398139 h 1819005"/>
              <a:gd name="connsiteX6" fmla="*/ 1034085 w 1676597"/>
              <a:gd name="connsiteY6" fmla="*/ 1093446 h 1819005"/>
              <a:gd name="connsiteX7" fmla="*/ 538081 w 1676597"/>
              <a:gd name="connsiteY7" fmla="*/ 1293115 h 1819005"/>
              <a:gd name="connsiteX8" fmla="*/ 13197 w 1676597"/>
              <a:gd name="connsiteY8" fmla="*/ 1819005 h 1819005"/>
              <a:gd name="connsiteX9" fmla="*/ 157035 w 1676597"/>
              <a:gd name="connsiteY9" fmla="*/ 932389 h 1819005"/>
              <a:gd name="connsiteX10" fmla="*/ 146494 w 1676597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43838 w 1663400"/>
              <a:gd name="connsiteY9" fmla="*/ 932389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86239 w 1663400"/>
              <a:gd name="connsiteY0" fmla="*/ 0 h 1858163"/>
              <a:gd name="connsiteX1" fmla="*/ 575113 w 1663400"/>
              <a:gd name="connsiteY1" fmla="*/ 637491 h 1858163"/>
              <a:gd name="connsiteX2" fmla="*/ 1020888 w 1663400"/>
              <a:gd name="connsiteY2" fmla="*/ 874809 h 1858163"/>
              <a:gd name="connsiteX3" fmla="*/ 1020888 w 1663400"/>
              <a:gd name="connsiteY3" fmla="*/ 570116 h 1858163"/>
              <a:gd name="connsiteX4" fmla="*/ 1663400 w 1663400"/>
              <a:gd name="connsiteY4" fmla="*/ 1003707 h 1858163"/>
              <a:gd name="connsiteX5" fmla="*/ 1020888 w 1663400"/>
              <a:gd name="connsiteY5" fmla="*/ 1437297 h 1858163"/>
              <a:gd name="connsiteX6" fmla="*/ 1020888 w 1663400"/>
              <a:gd name="connsiteY6" fmla="*/ 1132604 h 1858163"/>
              <a:gd name="connsiteX7" fmla="*/ 524884 w 1663400"/>
              <a:gd name="connsiteY7" fmla="*/ 1332273 h 1858163"/>
              <a:gd name="connsiteX8" fmla="*/ 0 w 1663400"/>
              <a:gd name="connsiteY8" fmla="*/ 1858163 h 1858163"/>
              <a:gd name="connsiteX9" fmla="*/ 175560 w 1663400"/>
              <a:gd name="connsiteY9" fmla="*/ 931564 h 1858163"/>
              <a:gd name="connsiteX10" fmla="*/ 86239 w 1663400"/>
              <a:gd name="connsiteY10" fmla="*/ 0 h 185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3400" h="1858163">
                <a:moveTo>
                  <a:pt x="86239" y="0"/>
                </a:moveTo>
                <a:cubicBezTo>
                  <a:pt x="283290" y="229203"/>
                  <a:pt x="419338" y="491690"/>
                  <a:pt x="575113" y="637491"/>
                </a:cubicBezTo>
                <a:cubicBezTo>
                  <a:pt x="730888" y="783293"/>
                  <a:pt x="872296" y="795703"/>
                  <a:pt x="1020888" y="874809"/>
                </a:cubicBezTo>
                <a:lnTo>
                  <a:pt x="1020888" y="570116"/>
                </a:lnTo>
                <a:lnTo>
                  <a:pt x="1663400" y="1003707"/>
                </a:lnTo>
                <a:lnTo>
                  <a:pt x="1020888" y="1437297"/>
                </a:lnTo>
                <a:lnTo>
                  <a:pt x="1020888" y="1132604"/>
                </a:lnTo>
                <a:cubicBezTo>
                  <a:pt x="938221" y="1115100"/>
                  <a:pt x="695032" y="1211347"/>
                  <a:pt x="524884" y="1332273"/>
                </a:cubicBezTo>
                <a:cubicBezTo>
                  <a:pt x="354736" y="1453200"/>
                  <a:pt x="174961" y="1682866"/>
                  <a:pt x="0" y="1858163"/>
                </a:cubicBezTo>
                <a:cubicBezTo>
                  <a:pt x="65643" y="1451193"/>
                  <a:pt x="161187" y="1241258"/>
                  <a:pt x="175560" y="931564"/>
                </a:cubicBezTo>
                <a:cubicBezTo>
                  <a:pt x="189933" y="621870"/>
                  <a:pt x="139974" y="449491"/>
                  <a:pt x="86239" y="0"/>
                </a:cubicBezTo>
                <a:close/>
              </a:path>
            </a:pathLst>
          </a:custGeom>
          <a:solidFill>
            <a:schemeClr val="bg1">
              <a:lumMod val="65000"/>
              <a:alpha val="6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solidFill>
                <a:schemeClr val="bg1">
                  <a:lumMod val="75000"/>
                </a:schemeClr>
              </a:solidFill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6" name="Right Arrow 141">
            <a:extLst>
              <a:ext uri="{FF2B5EF4-FFF2-40B4-BE49-F238E27FC236}">
                <a16:creationId xmlns:a16="http://schemas.microsoft.com/office/drawing/2014/main" id="{DC59899F-4640-217C-71C0-66D3E0AE3C9E}"/>
              </a:ext>
            </a:extLst>
          </p:cNvPr>
          <p:cNvSpPr/>
          <p:nvPr/>
        </p:nvSpPr>
        <p:spPr bwMode="auto">
          <a:xfrm rot="5219188">
            <a:off x="2848324" y="2459271"/>
            <a:ext cx="345431" cy="213965"/>
          </a:xfrm>
          <a:custGeom>
            <a:avLst/>
            <a:gdLst>
              <a:gd name="connsiteX0" fmla="*/ 0 w 1139435"/>
              <a:gd name="connsiteY0" fmla="*/ 304693 h 867181"/>
              <a:gd name="connsiteX1" fmla="*/ 496923 w 1139435"/>
              <a:gd name="connsiteY1" fmla="*/ 304693 h 867181"/>
              <a:gd name="connsiteX2" fmla="*/ 496923 w 1139435"/>
              <a:gd name="connsiteY2" fmla="*/ 0 h 867181"/>
              <a:gd name="connsiteX3" fmla="*/ 1139435 w 1139435"/>
              <a:gd name="connsiteY3" fmla="*/ 433591 h 867181"/>
              <a:gd name="connsiteX4" fmla="*/ 496923 w 1139435"/>
              <a:gd name="connsiteY4" fmla="*/ 867181 h 867181"/>
              <a:gd name="connsiteX5" fmla="*/ 496923 w 1139435"/>
              <a:gd name="connsiteY5" fmla="*/ 562488 h 867181"/>
              <a:gd name="connsiteX6" fmla="*/ 0 w 1139435"/>
              <a:gd name="connsiteY6" fmla="*/ 562488 h 867181"/>
              <a:gd name="connsiteX7" fmla="*/ 0 w 1139435"/>
              <a:gd name="connsiteY7" fmla="*/ 304693 h 867181"/>
              <a:gd name="connsiteX0" fmla="*/ 0 w 1479452"/>
              <a:gd name="connsiteY0" fmla="*/ 0 h 1175980"/>
              <a:gd name="connsiteX1" fmla="*/ 836940 w 1479452"/>
              <a:gd name="connsiteY1" fmla="*/ 613492 h 1175980"/>
              <a:gd name="connsiteX2" fmla="*/ 836940 w 1479452"/>
              <a:gd name="connsiteY2" fmla="*/ 308799 h 1175980"/>
              <a:gd name="connsiteX3" fmla="*/ 1479452 w 1479452"/>
              <a:gd name="connsiteY3" fmla="*/ 742390 h 1175980"/>
              <a:gd name="connsiteX4" fmla="*/ 836940 w 1479452"/>
              <a:gd name="connsiteY4" fmla="*/ 1175980 h 1175980"/>
              <a:gd name="connsiteX5" fmla="*/ 836940 w 1479452"/>
              <a:gd name="connsiteY5" fmla="*/ 871287 h 1175980"/>
              <a:gd name="connsiteX6" fmla="*/ 340017 w 1479452"/>
              <a:gd name="connsiteY6" fmla="*/ 871287 h 1175980"/>
              <a:gd name="connsiteX7" fmla="*/ 0 w 1479452"/>
              <a:gd name="connsiteY7" fmla="*/ 0 h 1175980"/>
              <a:gd name="connsiteX0" fmla="*/ 176942 w 1656394"/>
              <a:gd name="connsiteY0" fmla="*/ 0 h 1494568"/>
              <a:gd name="connsiteX1" fmla="*/ 1013882 w 1656394"/>
              <a:gd name="connsiteY1" fmla="*/ 613492 h 1494568"/>
              <a:gd name="connsiteX2" fmla="*/ 1013882 w 1656394"/>
              <a:gd name="connsiteY2" fmla="*/ 308799 h 1494568"/>
              <a:gd name="connsiteX3" fmla="*/ 1656394 w 1656394"/>
              <a:gd name="connsiteY3" fmla="*/ 742390 h 1494568"/>
              <a:gd name="connsiteX4" fmla="*/ 1013882 w 1656394"/>
              <a:gd name="connsiteY4" fmla="*/ 1175980 h 1494568"/>
              <a:gd name="connsiteX5" fmla="*/ 1013882 w 1656394"/>
              <a:gd name="connsiteY5" fmla="*/ 871287 h 1494568"/>
              <a:gd name="connsiteX6" fmla="*/ 0 w 1656394"/>
              <a:gd name="connsiteY6" fmla="*/ 1494568 h 1494568"/>
              <a:gd name="connsiteX7" fmla="*/ 176942 w 1656394"/>
              <a:gd name="connsiteY7" fmla="*/ 0 h 1494568"/>
              <a:gd name="connsiteX0" fmla="*/ 81706 w 1656394"/>
              <a:gd name="connsiteY0" fmla="*/ 0 h 1527441"/>
              <a:gd name="connsiteX1" fmla="*/ 1013882 w 1656394"/>
              <a:gd name="connsiteY1" fmla="*/ 646365 h 1527441"/>
              <a:gd name="connsiteX2" fmla="*/ 1013882 w 1656394"/>
              <a:gd name="connsiteY2" fmla="*/ 341672 h 1527441"/>
              <a:gd name="connsiteX3" fmla="*/ 1656394 w 1656394"/>
              <a:gd name="connsiteY3" fmla="*/ 775263 h 1527441"/>
              <a:gd name="connsiteX4" fmla="*/ 1013882 w 1656394"/>
              <a:gd name="connsiteY4" fmla="*/ 1208853 h 1527441"/>
              <a:gd name="connsiteX5" fmla="*/ 1013882 w 1656394"/>
              <a:gd name="connsiteY5" fmla="*/ 904160 h 1527441"/>
              <a:gd name="connsiteX6" fmla="*/ 0 w 1656394"/>
              <a:gd name="connsiteY6" fmla="*/ 1527441 h 1527441"/>
              <a:gd name="connsiteX7" fmla="*/ 81706 w 1656394"/>
              <a:gd name="connsiteY7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0 w 1656394"/>
              <a:gd name="connsiteY7" fmla="*/ 1527441 h 1527441"/>
              <a:gd name="connsiteX8" fmla="*/ 81706 w 1656394"/>
              <a:gd name="connsiteY8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661253 w 1656394"/>
              <a:gd name="connsiteY7" fmla="*/ 1010894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78986 w 1656394"/>
              <a:gd name="connsiteY7" fmla="*/ 1057953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78986 w 1656394"/>
              <a:gd name="connsiteY7" fmla="*/ 1057953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34367 w 1656394"/>
              <a:gd name="connsiteY7" fmla="*/ 1170828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34367 w 1656394"/>
              <a:gd name="connsiteY7" fmla="*/ 1170828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60197 w 1656394"/>
              <a:gd name="connsiteY7" fmla="*/ 1101459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30940 w 1656394"/>
              <a:gd name="connsiteY9" fmla="*/ 713715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30940 w 1656394"/>
              <a:gd name="connsiteY9" fmla="*/ 713715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22749 w 1656394"/>
              <a:gd name="connsiteY9" fmla="*/ 794833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22749 w 1656394"/>
              <a:gd name="connsiteY9" fmla="*/ 794833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22749 w 1656394"/>
              <a:gd name="connsiteY9" fmla="*/ 794833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36832 w 1656394"/>
              <a:gd name="connsiteY9" fmla="*/ 743103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36832 w 1656394"/>
              <a:gd name="connsiteY9" fmla="*/ 743103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36832 w 1656394"/>
              <a:gd name="connsiteY9" fmla="*/ 743103 h 1527441"/>
              <a:gd name="connsiteX10" fmla="*/ 81706 w 1656394"/>
              <a:gd name="connsiteY10" fmla="*/ 0 h 1527441"/>
              <a:gd name="connsiteX0" fmla="*/ 92914 w 1667602"/>
              <a:gd name="connsiteY0" fmla="*/ 0 h 1527441"/>
              <a:gd name="connsiteX1" fmla="*/ 579315 w 1667602"/>
              <a:gd name="connsiteY1" fmla="*/ 409047 h 1527441"/>
              <a:gd name="connsiteX2" fmla="*/ 1025090 w 1667602"/>
              <a:gd name="connsiteY2" fmla="*/ 646365 h 1527441"/>
              <a:gd name="connsiteX3" fmla="*/ 1025090 w 1667602"/>
              <a:gd name="connsiteY3" fmla="*/ 341672 h 1527441"/>
              <a:gd name="connsiteX4" fmla="*/ 1667602 w 1667602"/>
              <a:gd name="connsiteY4" fmla="*/ 775263 h 1527441"/>
              <a:gd name="connsiteX5" fmla="*/ 1025090 w 1667602"/>
              <a:gd name="connsiteY5" fmla="*/ 1208853 h 1527441"/>
              <a:gd name="connsiteX6" fmla="*/ 1025090 w 1667602"/>
              <a:gd name="connsiteY6" fmla="*/ 904160 h 1527441"/>
              <a:gd name="connsiteX7" fmla="*/ 529086 w 1667602"/>
              <a:gd name="connsiteY7" fmla="*/ 1103829 h 1527441"/>
              <a:gd name="connsiteX8" fmla="*/ 11208 w 1667602"/>
              <a:gd name="connsiteY8" fmla="*/ 1527441 h 1527441"/>
              <a:gd name="connsiteX9" fmla="*/ 148040 w 1667602"/>
              <a:gd name="connsiteY9" fmla="*/ 743103 h 1527441"/>
              <a:gd name="connsiteX10" fmla="*/ 92914 w 1667602"/>
              <a:gd name="connsiteY10" fmla="*/ 0 h 1527441"/>
              <a:gd name="connsiteX0" fmla="*/ 96500 w 1671188"/>
              <a:gd name="connsiteY0" fmla="*/ 0 h 1527441"/>
              <a:gd name="connsiteX1" fmla="*/ 582901 w 1671188"/>
              <a:gd name="connsiteY1" fmla="*/ 409047 h 1527441"/>
              <a:gd name="connsiteX2" fmla="*/ 1028676 w 1671188"/>
              <a:gd name="connsiteY2" fmla="*/ 646365 h 1527441"/>
              <a:gd name="connsiteX3" fmla="*/ 1028676 w 1671188"/>
              <a:gd name="connsiteY3" fmla="*/ 341672 h 1527441"/>
              <a:gd name="connsiteX4" fmla="*/ 1671188 w 1671188"/>
              <a:gd name="connsiteY4" fmla="*/ 775263 h 1527441"/>
              <a:gd name="connsiteX5" fmla="*/ 1028676 w 1671188"/>
              <a:gd name="connsiteY5" fmla="*/ 1208853 h 1527441"/>
              <a:gd name="connsiteX6" fmla="*/ 1028676 w 1671188"/>
              <a:gd name="connsiteY6" fmla="*/ 904160 h 1527441"/>
              <a:gd name="connsiteX7" fmla="*/ 532672 w 1671188"/>
              <a:gd name="connsiteY7" fmla="*/ 1103829 h 1527441"/>
              <a:gd name="connsiteX8" fmla="*/ 14794 w 1671188"/>
              <a:gd name="connsiteY8" fmla="*/ 1527441 h 1527441"/>
              <a:gd name="connsiteX9" fmla="*/ 151626 w 1671188"/>
              <a:gd name="connsiteY9" fmla="*/ 743103 h 1527441"/>
              <a:gd name="connsiteX10" fmla="*/ 96500 w 1671188"/>
              <a:gd name="connsiteY10" fmla="*/ 0 h 1527441"/>
              <a:gd name="connsiteX0" fmla="*/ 96500 w 1671188"/>
              <a:gd name="connsiteY0" fmla="*/ 0 h 1527441"/>
              <a:gd name="connsiteX1" fmla="*/ 582901 w 1671188"/>
              <a:gd name="connsiteY1" fmla="*/ 409047 h 1527441"/>
              <a:gd name="connsiteX2" fmla="*/ 1028676 w 1671188"/>
              <a:gd name="connsiteY2" fmla="*/ 646365 h 1527441"/>
              <a:gd name="connsiteX3" fmla="*/ 1028676 w 1671188"/>
              <a:gd name="connsiteY3" fmla="*/ 341672 h 1527441"/>
              <a:gd name="connsiteX4" fmla="*/ 1671188 w 1671188"/>
              <a:gd name="connsiteY4" fmla="*/ 775263 h 1527441"/>
              <a:gd name="connsiteX5" fmla="*/ 1028676 w 1671188"/>
              <a:gd name="connsiteY5" fmla="*/ 1208853 h 1527441"/>
              <a:gd name="connsiteX6" fmla="*/ 1028676 w 1671188"/>
              <a:gd name="connsiteY6" fmla="*/ 904160 h 1527441"/>
              <a:gd name="connsiteX7" fmla="*/ 532672 w 1671188"/>
              <a:gd name="connsiteY7" fmla="*/ 1103829 h 1527441"/>
              <a:gd name="connsiteX8" fmla="*/ 14794 w 1671188"/>
              <a:gd name="connsiteY8" fmla="*/ 1527441 h 1527441"/>
              <a:gd name="connsiteX9" fmla="*/ 151626 w 1671188"/>
              <a:gd name="connsiteY9" fmla="*/ 743103 h 1527441"/>
              <a:gd name="connsiteX10" fmla="*/ 96500 w 1671188"/>
              <a:gd name="connsiteY10" fmla="*/ 0 h 1527441"/>
              <a:gd name="connsiteX0" fmla="*/ 96500 w 1671188"/>
              <a:gd name="connsiteY0" fmla="*/ 0 h 1527441"/>
              <a:gd name="connsiteX1" fmla="*/ 582901 w 1671188"/>
              <a:gd name="connsiteY1" fmla="*/ 409047 h 1527441"/>
              <a:gd name="connsiteX2" fmla="*/ 1028676 w 1671188"/>
              <a:gd name="connsiteY2" fmla="*/ 646365 h 1527441"/>
              <a:gd name="connsiteX3" fmla="*/ 1028676 w 1671188"/>
              <a:gd name="connsiteY3" fmla="*/ 341672 h 1527441"/>
              <a:gd name="connsiteX4" fmla="*/ 1671188 w 1671188"/>
              <a:gd name="connsiteY4" fmla="*/ 775263 h 1527441"/>
              <a:gd name="connsiteX5" fmla="*/ 1028676 w 1671188"/>
              <a:gd name="connsiteY5" fmla="*/ 1208853 h 1527441"/>
              <a:gd name="connsiteX6" fmla="*/ 1028676 w 1671188"/>
              <a:gd name="connsiteY6" fmla="*/ 904160 h 1527441"/>
              <a:gd name="connsiteX7" fmla="*/ 532672 w 1671188"/>
              <a:gd name="connsiteY7" fmla="*/ 1103829 h 1527441"/>
              <a:gd name="connsiteX8" fmla="*/ 14794 w 1671188"/>
              <a:gd name="connsiteY8" fmla="*/ 1527441 h 1527441"/>
              <a:gd name="connsiteX9" fmla="*/ 151626 w 1671188"/>
              <a:gd name="connsiteY9" fmla="*/ 743103 h 1527441"/>
              <a:gd name="connsiteX10" fmla="*/ 96500 w 1671188"/>
              <a:gd name="connsiteY10" fmla="*/ 0 h 1527441"/>
              <a:gd name="connsiteX0" fmla="*/ 94699 w 1669387"/>
              <a:gd name="connsiteY0" fmla="*/ 0 h 1527441"/>
              <a:gd name="connsiteX1" fmla="*/ 581100 w 1669387"/>
              <a:gd name="connsiteY1" fmla="*/ 409047 h 1527441"/>
              <a:gd name="connsiteX2" fmla="*/ 1026875 w 1669387"/>
              <a:gd name="connsiteY2" fmla="*/ 646365 h 1527441"/>
              <a:gd name="connsiteX3" fmla="*/ 1026875 w 1669387"/>
              <a:gd name="connsiteY3" fmla="*/ 341672 h 1527441"/>
              <a:gd name="connsiteX4" fmla="*/ 1669387 w 1669387"/>
              <a:gd name="connsiteY4" fmla="*/ 775263 h 1527441"/>
              <a:gd name="connsiteX5" fmla="*/ 1026875 w 1669387"/>
              <a:gd name="connsiteY5" fmla="*/ 1208853 h 1527441"/>
              <a:gd name="connsiteX6" fmla="*/ 1026875 w 1669387"/>
              <a:gd name="connsiteY6" fmla="*/ 904160 h 1527441"/>
              <a:gd name="connsiteX7" fmla="*/ 530871 w 1669387"/>
              <a:gd name="connsiteY7" fmla="*/ 1103829 h 1527441"/>
              <a:gd name="connsiteX8" fmla="*/ 12993 w 1669387"/>
              <a:gd name="connsiteY8" fmla="*/ 1527441 h 1527441"/>
              <a:gd name="connsiteX9" fmla="*/ 149825 w 1669387"/>
              <a:gd name="connsiteY9" fmla="*/ 743103 h 1527441"/>
              <a:gd name="connsiteX10" fmla="*/ 94699 w 1669387"/>
              <a:gd name="connsiteY10" fmla="*/ 0 h 1527441"/>
              <a:gd name="connsiteX0" fmla="*/ 95078 w 1669766"/>
              <a:gd name="connsiteY0" fmla="*/ 0 h 1527441"/>
              <a:gd name="connsiteX1" fmla="*/ 581479 w 1669766"/>
              <a:gd name="connsiteY1" fmla="*/ 409047 h 1527441"/>
              <a:gd name="connsiteX2" fmla="*/ 1027254 w 1669766"/>
              <a:gd name="connsiteY2" fmla="*/ 646365 h 1527441"/>
              <a:gd name="connsiteX3" fmla="*/ 1027254 w 1669766"/>
              <a:gd name="connsiteY3" fmla="*/ 341672 h 1527441"/>
              <a:gd name="connsiteX4" fmla="*/ 1669766 w 1669766"/>
              <a:gd name="connsiteY4" fmla="*/ 775263 h 1527441"/>
              <a:gd name="connsiteX5" fmla="*/ 1027254 w 1669766"/>
              <a:gd name="connsiteY5" fmla="*/ 1208853 h 1527441"/>
              <a:gd name="connsiteX6" fmla="*/ 1027254 w 1669766"/>
              <a:gd name="connsiteY6" fmla="*/ 904160 h 1527441"/>
              <a:gd name="connsiteX7" fmla="*/ 531250 w 1669766"/>
              <a:gd name="connsiteY7" fmla="*/ 1103829 h 1527441"/>
              <a:gd name="connsiteX8" fmla="*/ 13372 w 1669766"/>
              <a:gd name="connsiteY8" fmla="*/ 1527441 h 1527441"/>
              <a:gd name="connsiteX9" fmla="*/ 150204 w 1669766"/>
              <a:gd name="connsiteY9" fmla="*/ 743103 h 1527441"/>
              <a:gd name="connsiteX10" fmla="*/ 95078 w 1669766"/>
              <a:gd name="connsiteY10" fmla="*/ 0 h 1527441"/>
              <a:gd name="connsiteX0" fmla="*/ 116120 w 1669719"/>
              <a:gd name="connsiteY0" fmla="*/ 0 h 1681450"/>
              <a:gd name="connsiteX1" fmla="*/ 581432 w 1669719"/>
              <a:gd name="connsiteY1" fmla="*/ 563056 h 1681450"/>
              <a:gd name="connsiteX2" fmla="*/ 1027207 w 1669719"/>
              <a:gd name="connsiteY2" fmla="*/ 800374 h 1681450"/>
              <a:gd name="connsiteX3" fmla="*/ 1027207 w 1669719"/>
              <a:gd name="connsiteY3" fmla="*/ 495681 h 1681450"/>
              <a:gd name="connsiteX4" fmla="*/ 1669719 w 1669719"/>
              <a:gd name="connsiteY4" fmla="*/ 929272 h 1681450"/>
              <a:gd name="connsiteX5" fmla="*/ 1027207 w 1669719"/>
              <a:gd name="connsiteY5" fmla="*/ 1362862 h 1681450"/>
              <a:gd name="connsiteX6" fmla="*/ 1027207 w 1669719"/>
              <a:gd name="connsiteY6" fmla="*/ 1058169 h 1681450"/>
              <a:gd name="connsiteX7" fmla="*/ 531203 w 1669719"/>
              <a:gd name="connsiteY7" fmla="*/ 1257838 h 1681450"/>
              <a:gd name="connsiteX8" fmla="*/ 13325 w 1669719"/>
              <a:gd name="connsiteY8" fmla="*/ 1681450 h 1681450"/>
              <a:gd name="connsiteX9" fmla="*/ 150157 w 1669719"/>
              <a:gd name="connsiteY9" fmla="*/ 897112 h 1681450"/>
              <a:gd name="connsiteX10" fmla="*/ 116120 w 1669719"/>
              <a:gd name="connsiteY10" fmla="*/ 0 h 1681450"/>
              <a:gd name="connsiteX0" fmla="*/ 122790 w 1676389"/>
              <a:gd name="connsiteY0" fmla="*/ 0 h 1783728"/>
              <a:gd name="connsiteX1" fmla="*/ 588102 w 1676389"/>
              <a:gd name="connsiteY1" fmla="*/ 563056 h 1783728"/>
              <a:gd name="connsiteX2" fmla="*/ 1033877 w 1676389"/>
              <a:gd name="connsiteY2" fmla="*/ 800374 h 1783728"/>
              <a:gd name="connsiteX3" fmla="*/ 1033877 w 1676389"/>
              <a:gd name="connsiteY3" fmla="*/ 495681 h 1783728"/>
              <a:gd name="connsiteX4" fmla="*/ 1676389 w 1676389"/>
              <a:gd name="connsiteY4" fmla="*/ 929272 h 1783728"/>
              <a:gd name="connsiteX5" fmla="*/ 1033877 w 1676389"/>
              <a:gd name="connsiteY5" fmla="*/ 1362862 h 1783728"/>
              <a:gd name="connsiteX6" fmla="*/ 1033877 w 1676389"/>
              <a:gd name="connsiteY6" fmla="*/ 1058169 h 1783728"/>
              <a:gd name="connsiteX7" fmla="*/ 537873 w 1676389"/>
              <a:gd name="connsiteY7" fmla="*/ 1257838 h 1783728"/>
              <a:gd name="connsiteX8" fmla="*/ 12989 w 1676389"/>
              <a:gd name="connsiteY8" fmla="*/ 1783728 h 1783728"/>
              <a:gd name="connsiteX9" fmla="*/ 156827 w 1676389"/>
              <a:gd name="connsiteY9" fmla="*/ 897112 h 1783728"/>
              <a:gd name="connsiteX10" fmla="*/ 122790 w 1676389"/>
              <a:gd name="connsiteY10" fmla="*/ 0 h 1783728"/>
              <a:gd name="connsiteX0" fmla="*/ 122790 w 1676389"/>
              <a:gd name="connsiteY0" fmla="*/ 0 h 1783728"/>
              <a:gd name="connsiteX1" fmla="*/ 588102 w 1676389"/>
              <a:gd name="connsiteY1" fmla="*/ 563056 h 1783728"/>
              <a:gd name="connsiteX2" fmla="*/ 1033877 w 1676389"/>
              <a:gd name="connsiteY2" fmla="*/ 800374 h 1783728"/>
              <a:gd name="connsiteX3" fmla="*/ 1033877 w 1676389"/>
              <a:gd name="connsiteY3" fmla="*/ 495681 h 1783728"/>
              <a:gd name="connsiteX4" fmla="*/ 1676389 w 1676389"/>
              <a:gd name="connsiteY4" fmla="*/ 929272 h 1783728"/>
              <a:gd name="connsiteX5" fmla="*/ 1033877 w 1676389"/>
              <a:gd name="connsiteY5" fmla="*/ 1362862 h 1783728"/>
              <a:gd name="connsiteX6" fmla="*/ 1033877 w 1676389"/>
              <a:gd name="connsiteY6" fmla="*/ 1058169 h 1783728"/>
              <a:gd name="connsiteX7" fmla="*/ 537873 w 1676389"/>
              <a:gd name="connsiteY7" fmla="*/ 1257838 h 1783728"/>
              <a:gd name="connsiteX8" fmla="*/ 12989 w 1676389"/>
              <a:gd name="connsiteY8" fmla="*/ 1783728 h 1783728"/>
              <a:gd name="connsiteX9" fmla="*/ 156827 w 1676389"/>
              <a:gd name="connsiteY9" fmla="*/ 897112 h 1783728"/>
              <a:gd name="connsiteX10" fmla="*/ 122790 w 1676389"/>
              <a:gd name="connsiteY10" fmla="*/ 0 h 1783728"/>
              <a:gd name="connsiteX0" fmla="*/ 146494 w 1676597"/>
              <a:gd name="connsiteY0" fmla="*/ 0 h 1819005"/>
              <a:gd name="connsiteX1" fmla="*/ 588310 w 1676597"/>
              <a:gd name="connsiteY1" fmla="*/ 598333 h 1819005"/>
              <a:gd name="connsiteX2" fmla="*/ 1034085 w 1676597"/>
              <a:gd name="connsiteY2" fmla="*/ 835651 h 1819005"/>
              <a:gd name="connsiteX3" fmla="*/ 1034085 w 1676597"/>
              <a:gd name="connsiteY3" fmla="*/ 530958 h 1819005"/>
              <a:gd name="connsiteX4" fmla="*/ 1676597 w 1676597"/>
              <a:gd name="connsiteY4" fmla="*/ 964549 h 1819005"/>
              <a:gd name="connsiteX5" fmla="*/ 1034085 w 1676597"/>
              <a:gd name="connsiteY5" fmla="*/ 1398139 h 1819005"/>
              <a:gd name="connsiteX6" fmla="*/ 1034085 w 1676597"/>
              <a:gd name="connsiteY6" fmla="*/ 1093446 h 1819005"/>
              <a:gd name="connsiteX7" fmla="*/ 538081 w 1676597"/>
              <a:gd name="connsiteY7" fmla="*/ 1293115 h 1819005"/>
              <a:gd name="connsiteX8" fmla="*/ 13197 w 1676597"/>
              <a:gd name="connsiteY8" fmla="*/ 1819005 h 1819005"/>
              <a:gd name="connsiteX9" fmla="*/ 157035 w 1676597"/>
              <a:gd name="connsiteY9" fmla="*/ 932389 h 1819005"/>
              <a:gd name="connsiteX10" fmla="*/ 146494 w 1676597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43838 w 1663400"/>
              <a:gd name="connsiteY9" fmla="*/ 932389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86239 w 1663400"/>
              <a:gd name="connsiteY0" fmla="*/ 0 h 1858163"/>
              <a:gd name="connsiteX1" fmla="*/ 575113 w 1663400"/>
              <a:gd name="connsiteY1" fmla="*/ 637491 h 1858163"/>
              <a:gd name="connsiteX2" fmla="*/ 1020888 w 1663400"/>
              <a:gd name="connsiteY2" fmla="*/ 874809 h 1858163"/>
              <a:gd name="connsiteX3" fmla="*/ 1020888 w 1663400"/>
              <a:gd name="connsiteY3" fmla="*/ 570116 h 1858163"/>
              <a:gd name="connsiteX4" fmla="*/ 1663400 w 1663400"/>
              <a:gd name="connsiteY4" fmla="*/ 1003707 h 1858163"/>
              <a:gd name="connsiteX5" fmla="*/ 1020888 w 1663400"/>
              <a:gd name="connsiteY5" fmla="*/ 1437297 h 1858163"/>
              <a:gd name="connsiteX6" fmla="*/ 1020888 w 1663400"/>
              <a:gd name="connsiteY6" fmla="*/ 1132604 h 1858163"/>
              <a:gd name="connsiteX7" fmla="*/ 524884 w 1663400"/>
              <a:gd name="connsiteY7" fmla="*/ 1332273 h 1858163"/>
              <a:gd name="connsiteX8" fmla="*/ 0 w 1663400"/>
              <a:gd name="connsiteY8" fmla="*/ 1858163 h 1858163"/>
              <a:gd name="connsiteX9" fmla="*/ 175560 w 1663400"/>
              <a:gd name="connsiteY9" fmla="*/ 931564 h 1858163"/>
              <a:gd name="connsiteX10" fmla="*/ 86239 w 1663400"/>
              <a:gd name="connsiteY10" fmla="*/ 0 h 185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3400" h="1858163">
                <a:moveTo>
                  <a:pt x="86239" y="0"/>
                </a:moveTo>
                <a:cubicBezTo>
                  <a:pt x="283290" y="229203"/>
                  <a:pt x="419338" y="491690"/>
                  <a:pt x="575113" y="637491"/>
                </a:cubicBezTo>
                <a:cubicBezTo>
                  <a:pt x="730888" y="783293"/>
                  <a:pt x="872296" y="795703"/>
                  <a:pt x="1020888" y="874809"/>
                </a:cubicBezTo>
                <a:lnTo>
                  <a:pt x="1020888" y="570116"/>
                </a:lnTo>
                <a:lnTo>
                  <a:pt x="1663400" y="1003707"/>
                </a:lnTo>
                <a:lnTo>
                  <a:pt x="1020888" y="1437297"/>
                </a:lnTo>
                <a:lnTo>
                  <a:pt x="1020888" y="1132604"/>
                </a:lnTo>
                <a:cubicBezTo>
                  <a:pt x="938221" y="1115100"/>
                  <a:pt x="695032" y="1211347"/>
                  <a:pt x="524884" y="1332273"/>
                </a:cubicBezTo>
                <a:cubicBezTo>
                  <a:pt x="354736" y="1453200"/>
                  <a:pt x="174961" y="1682866"/>
                  <a:pt x="0" y="1858163"/>
                </a:cubicBezTo>
                <a:cubicBezTo>
                  <a:pt x="65643" y="1451193"/>
                  <a:pt x="161187" y="1241258"/>
                  <a:pt x="175560" y="931564"/>
                </a:cubicBezTo>
                <a:cubicBezTo>
                  <a:pt x="189933" y="621870"/>
                  <a:pt x="139974" y="449491"/>
                  <a:pt x="86239" y="0"/>
                </a:cubicBezTo>
                <a:close/>
              </a:path>
            </a:pathLst>
          </a:custGeom>
          <a:solidFill>
            <a:schemeClr val="bg1">
              <a:lumMod val="65000"/>
              <a:alpha val="6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solidFill>
                <a:schemeClr val="bg1">
                  <a:lumMod val="75000"/>
                </a:schemeClr>
              </a:solidFill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7" name="Right Arrow 141">
            <a:extLst>
              <a:ext uri="{FF2B5EF4-FFF2-40B4-BE49-F238E27FC236}">
                <a16:creationId xmlns:a16="http://schemas.microsoft.com/office/drawing/2014/main" id="{36420CA1-D771-6392-F374-F3ADDE490121}"/>
              </a:ext>
            </a:extLst>
          </p:cNvPr>
          <p:cNvSpPr/>
          <p:nvPr/>
        </p:nvSpPr>
        <p:spPr bwMode="auto">
          <a:xfrm rot="5219188">
            <a:off x="4962874" y="2459270"/>
            <a:ext cx="345431" cy="213965"/>
          </a:xfrm>
          <a:custGeom>
            <a:avLst/>
            <a:gdLst>
              <a:gd name="connsiteX0" fmla="*/ 0 w 1139435"/>
              <a:gd name="connsiteY0" fmla="*/ 304693 h 867181"/>
              <a:gd name="connsiteX1" fmla="*/ 496923 w 1139435"/>
              <a:gd name="connsiteY1" fmla="*/ 304693 h 867181"/>
              <a:gd name="connsiteX2" fmla="*/ 496923 w 1139435"/>
              <a:gd name="connsiteY2" fmla="*/ 0 h 867181"/>
              <a:gd name="connsiteX3" fmla="*/ 1139435 w 1139435"/>
              <a:gd name="connsiteY3" fmla="*/ 433591 h 867181"/>
              <a:gd name="connsiteX4" fmla="*/ 496923 w 1139435"/>
              <a:gd name="connsiteY4" fmla="*/ 867181 h 867181"/>
              <a:gd name="connsiteX5" fmla="*/ 496923 w 1139435"/>
              <a:gd name="connsiteY5" fmla="*/ 562488 h 867181"/>
              <a:gd name="connsiteX6" fmla="*/ 0 w 1139435"/>
              <a:gd name="connsiteY6" fmla="*/ 562488 h 867181"/>
              <a:gd name="connsiteX7" fmla="*/ 0 w 1139435"/>
              <a:gd name="connsiteY7" fmla="*/ 304693 h 867181"/>
              <a:gd name="connsiteX0" fmla="*/ 0 w 1479452"/>
              <a:gd name="connsiteY0" fmla="*/ 0 h 1175980"/>
              <a:gd name="connsiteX1" fmla="*/ 836940 w 1479452"/>
              <a:gd name="connsiteY1" fmla="*/ 613492 h 1175980"/>
              <a:gd name="connsiteX2" fmla="*/ 836940 w 1479452"/>
              <a:gd name="connsiteY2" fmla="*/ 308799 h 1175980"/>
              <a:gd name="connsiteX3" fmla="*/ 1479452 w 1479452"/>
              <a:gd name="connsiteY3" fmla="*/ 742390 h 1175980"/>
              <a:gd name="connsiteX4" fmla="*/ 836940 w 1479452"/>
              <a:gd name="connsiteY4" fmla="*/ 1175980 h 1175980"/>
              <a:gd name="connsiteX5" fmla="*/ 836940 w 1479452"/>
              <a:gd name="connsiteY5" fmla="*/ 871287 h 1175980"/>
              <a:gd name="connsiteX6" fmla="*/ 340017 w 1479452"/>
              <a:gd name="connsiteY6" fmla="*/ 871287 h 1175980"/>
              <a:gd name="connsiteX7" fmla="*/ 0 w 1479452"/>
              <a:gd name="connsiteY7" fmla="*/ 0 h 1175980"/>
              <a:gd name="connsiteX0" fmla="*/ 176942 w 1656394"/>
              <a:gd name="connsiteY0" fmla="*/ 0 h 1494568"/>
              <a:gd name="connsiteX1" fmla="*/ 1013882 w 1656394"/>
              <a:gd name="connsiteY1" fmla="*/ 613492 h 1494568"/>
              <a:gd name="connsiteX2" fmla="*/ 1013882 w 1656394"/>
              <a:gd name="connsiteY2" fmla="*/ 308799 h 1494568"/>
              <a:gd name="connsiteX3" fmla="*/ 1656394 w 1656394"/>
              <a:gd name="connsiteY3" fmla="*/ 742390 h 1494568"/>
              <a:gd name="connsiteX4" fmla="*/ 1013882 w 1656394"/>
              <a:gd name="connsiteY4" fmla="*/ 1175980 h 1494568"/>
              <a:gd name="connsiteX5" fmla="*/ 1013882 w 1656394"/>
              <a:gd name="connsiteY5" fmla="*/ 871287 h 1494568"/>
              <a:gd name="connsiteX6" fmla="*/ 0 w 1656394"/>
              <a:gd name="connsiteY6" fmla="*/ 1494568 h 1494568"/>
              <a:gd name="connsiteX7" fmla="*/ 176942 w 1656394"/>
              <a:gd name="connsiteY7" fmla="*/ 0 h 1494568"/>
              <a:gd name="connsiteX0" fmla="*/ 81706 w 1656394"/>
              <a:gd name="connsiteY0" fmla="*/ 0 h 1527441"/>
              <a:gd name="connsiteX1" fmla="*/ 1013882 w 1656394"/>
              <a:gd name="connsiteY1" fmla="*/ 646365 h 1527441"/>
              <a:gd name="connsiteX2" fmla="*/ 1013882 w 1656394"/>
              <a:gd name="connsiteY2" fmla="*/ 341672 h 1527441"/>
              <a:gd name="connsiteX3" fmla="*/ 1656394 w 1656394"/>
              <a:gd name="connsiteY3" fmla="*/ 775263 h 1527441"/>
              <a:gd name="connsiteX4" fmla="*/ 1013882 w 1656394"/>
              <a:gd name="connsiteY4" fmla="*/ 1208853 h 1527441"/>
              <a:gd name="connsiteX5" fmla="*/ 1013882 w 1656394"/>
              <a:gd name="connsiteY5" fmla="*/ 904160 h 1527441"/>
              <a:gd name="connsiteX6" fmla="*/ 0 w 1656394"/>
              <a:gd name="connsiteY6" fmla="*/ 1527441 h 1527441"/>
              <a:gd name="connsiteX7" fmla="*/ 81706 w 1656394"/>
              <a:gd name="connsiteY7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0 w 1656394"/>
              <a:gd name="connsiteY7" fmla="*/ 1527441 h 1527441"/>
              <a:gd name="connsiteX8" fmla="*/ 81706 w 1656394"/>
              <a:gd name="connsiteY8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661253 w 1656394"/>
              <a:gd name="connsiteY7" fmla="*/ 1010894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78986 w 1656394"/>
              <a:gd name="connsiteY7" fmla="*/ 1057953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78986 w 1656394"/>
              <a:gd name="connsiteY7" fmla="*/ 1057953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34367 w 1656394"/>
              <a:gd name="connsiteY7" fmla="*/ 1170828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34367 w 1656394"/>
              <a:gd name="connsiteY7" fmla="*/ 1170828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60197 w 1656394"/>
              <a:gd name="connsiteY7" fmla="*/ 1101459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81706 w 1656394"/>
              <a:gd name="connsiteY9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30940 w 1656394"/>
              <a:gd name="connsiteY9" fmla="*/ 713715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30940 w 1656394"/>
              <a:gd name="connsiteY9" fmla="*/ 713715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22749 w 1656394"/>
              <a:gd name="connsiteY9" fmla="*/ 794833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22749 w 1656394"/>
              <a:gd name="connsiteY9" fmla="*/ 794833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22749 w 1656394"/>
              <a:gd name="connsiteY9" fmla="*/ 794833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36832 w 1656394"/>
              <a:gd name="connsiteY9" fmla="*/ 743103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36832 w 1656394"/>
              <a:gd name="connsiteY9" fmla="*/ 743103 h 1527441"/>
              <a:gd name="connsiteX10" fmla="*/ 81706 w 1656394"/>
              <a:gd name="connsiteY10" fmla="*/ 0 h 1527441"/>
              <a:gd name="connsiteX0" fmla="*/ 81706 w 1656394"/>
              <a:gd name="connsiteY0" fmla="*/ 0 h 1527441"/>
              <a:gd name="connsiteX1" fmla="*/ 568107 w 1656394"/>
              <a:gd name="connsiteY1" fmla="*/ 409047 h 1527441"/>
              <a:gd name="connsiteX2" fmla="*/ 1013882 w 1656394"/>
              <a:gd name="connsiteY2" fmla="*/ 646365 h 1527441"/>
              <a:gd name="connsiteX3" fmla="*/ 1013882 w 1656394"/>
              <a:gd name="connsiteY3" fmla="*/ 341672 h 1527441"/>
              <a:gd name="connsiteX4" fmla="*/ 1656394 w 1656394"/>
              <a:gd name="connsiteY4" fmla="*/ 775263 h 1527441"/>
              <a:gd name="connsiteX5" fmla="*/ 1013882 w 1656394"/>
              <a:gd name="connsiteY5" fmla="*/ 1208853 h 1527441"/>
              <a:gd name="connsiteX6" fmla="*/ 1013882 w 1656394"/>
              <a:gd name="connsiteY6" fmla="*/ 904160 h 1527441"/>
              <a:gd name="connsiteX7" fmla="*/ 517878 w 1656394"/>
              <a:gd name="connsiteY7" fmla="*/ 1103829 h 1527441"/>
              <a:gd name="connsiteX8" fmla="*/ 0 w 1656394"/>
              <a:gd name="connsiteY8" fmla="*/ 1527441 h 1527441"/>
              <a:gd name="connsiteX9" fmla="*/ 136832 w 1656394"/>
              <a:gd name="connsiteY9" fmla="*/ 743103 h 1527441"/>
              <a:gd name="connsiteX10" fmla="*/ 81706 w 1656394"/>
              <a:gd name="connsiteY10" fmla="*/ 0 h 1527441"/>
              <a:gd name="connsiteX0" fmla="*/ 92914 w 1667602"/>
              <a:gd name="connsiteY0" fmla="*/ 0 h 1527441"/>
              <a:gd name="connsiteX1" fmla="*/ 579315 w 1667602"/>
              <a:gd name="connsiteY1" fmla="*/ 409047 h 1527441"/>
              <a:gd name="connsiteX2" fmla="*/ 1025090 w 1667602"/>
              <a:gd name="connsiteY2" fmla="*/ 646365 h 1527441"/>
              <a:gd name="connsiteX3" fmla="*/ 1025090 w 1667602"/>
              <a:gd name="connsiteY3" fmla="*/ 341672 h 1527441"/>
              <a:gd name="connsiteX4" fmla="*/ 1667602 w 1667602"/>
              <a:gd name="connsiteY4" fmla="*/ 775263 h 1527441"/>
              <a:gd name="connsiteX5" fmla="*/ 1025090 w 1667602"/>
              <a:gd name="connsiteY5" fmla="*/ 1208853 h 1527441"/>
              <a:gd name="connsiteX6" fmla="*/ 1025090 w 1667602"/>
              <a:gd name="connsiteY6" fmla="*/ 904160 h 1527441"/>
              <a:gd name="connsiteX7" fmla="*/ 529086 w 1667602"/>
              <a:gd name="connsiteY7" fmla="*/ 1103829 h 1527441"/>
              <a:gd name="connsiteX8" fmla="*/ 11208 w 1667602"/>
              <a:gd name="connsiteY8" fmla="*/ 1527441 h 1527441"/>
              <a:gd name="connsiteX9" fmla="*/ 148040 w 1667602"/>
              <a:gd name="connsiteY9" fmla="*/ 743103 h 1527441"/>
              <a:gd name="connsiteX10" fmla="*/ 92914 w 1667602"/>
              <a:gd name="connsiteY10" fmla="*/ 0 h 1527441"/>
              <a:gd name="connsiteX0" fmla="*/ 96500 w 1671188"/>
              <a:gd name="connsiteY0" fmla="*/ 0 h 1527441"/>
              <a:gd name="connsiteX1" fmla="*/ 582901 w 1671188"/>
              <a:gd name="connsiteY1" fmla="*/ 409047 h 1527441"/>
              <a:gd name="connsiteX2" fmla="*/ 1028676 w 1671188"/>
              <a:gd name="connsiteY2" fmla="*/ 646365 h 1527441"/>
              <a:gd name="connsiteX3" fmla="*/ 1028676 w 1671188"/>
              <a:gd name="connsiteY3" fmla="*/ 341672 h 1527441"/>
              <a:gd name="connsiteX4" fmla="*/ 1671188 w 1671188"/>
              <a:gd name="connsiteY4" fmla="*/ 775263 h 1527441"/>
              <a:gd name="connsiteX5" fmla="*/ 1028676 w 1671188"/>
              <a:gd name="connsiteY5" fmla="*/ 1208853 h 1527441"/>
              <a:gd name="connsiteX6" fmla="*/ 1028676 w 1671188"/>
              <a:gd name="connsiteY6" fmla="*/ 904160 h 1527441"/>
              <a:gd name="connsiteX7" fmla="*/ 532672 w 1671188"/>
              <a:gd name="connsiteY7" fmla="*/ 1103829 h 1527441"/>
              <a:gd name="connsiteX8" fmla="*/ 14794 w 1671188"/>
              <a:gd name="connsiteY8" fmla="*/ 1527441 h 1527441"/>
              <a:gd name="connsiteX9" fmla="*/ 151626 w 1671188"/>
              <a:gd name="connsiteY9" fmla="*/ 743103 h 1527441"/>
              <a:gd name="connsiteX10" fmla="*/ 96500 w 1671188"/>
              <a:gd name="connsiteY10" fmla="*/ 0 h 1527441"/>
              <a:gd name="connsiteX0" fmla="*/ 96500 w 1671188"/>
              <a:gd name="connsiteY0" fmla="*/ 0 h 1527441"/>
              <a:gd name="connsiteX1" fmla="*/ 582901 w 1671188"/>
              <a:gd name="connsiteY1" fmla="*/ 409047 h 1527441"/>
              <a:gd name="connsiteX2" fmla="*/ 1028676 w 1671188"/>
              <a:gd name="connsiteY2" fmla="*/ 646365 h 1527441"/>
              <a:gd name="connsiteX3" fmla="*/ 1028676 w 1671188"/>
              <a:gd name="connsiteY3" fmla="*/ 341672 h 1527441"/>
              <a:gd name="connsiteX4" fmla="*/ 1671188 w 1671188"/>
              <a:gd name="connsiteY4" fmla="*/ 775263 h 1527441"/>
              <a:gd name="connsiteX5" fmla="*/ 1028676 w 1671188"/>
              <a:gd name="connsiteY5" fmla="*/ 1208853 h 1527441"/>
              <a:gd name="connsiteX6" fmla="*/ 1028676 w 1671188"/>
              <a:gd name="connsiteY6" fmla="*/ 904160 h 1527441"/>
              <a:gd name="connsiteX7" fmla="*/ 532672 w 1671188"/>
              <a:gd name="connsiteY7" fmla="*/ 1103829 h 1527441"/>
              <a:gd name="connsiteX8" fmla="*/ 14794 w 1671188"/>
              <a:gd name="connsiteY8" fmla="*/ 1527441 h 1527441"/>
              <a:gd name="connsiteX9" fmla="*/ 151626 w 1671188"/>
              <a:gd name="connsiteY9" fmla="*/ 743103 h 1527441"/>
              <a:gd name="connsiteX10" fmla="*/ 96500 w 1671188"/>
              <a:gd name="connsiteY10" fmla="*/ 0 h 1527441"/>
              <a:gd name="connsiteX0" fmla="*/ 96500 w 1671188"/>
              <a:gd name="connsiteY0" fmla="*/ 0 h 1527441"/>
              <a:gd name="connsiteX1" fmla="*/ 582901 w 1671188"/>
              <a:gd name="connsiteY1" fmla="*/ 409047 h 1527441"/>
              <a:gd name="connsiteX2" fmla="*/ 1028676 w 1671188"/>
              <a:gd name="connsiteY2" fmla="*/ 646365 h 1527441"/>
              <a:gd name="connsiteX3" fmla="*/ 1028676 w 1671188"/>
              <a:gd name="connsiteY3" fmla="*/ 341672 h 1527441"/>
              <a:gd name="connsiteX4" fmla="*/ 1671188 w 1671188"/>
              <a:gd name="connsiteY4" fmla="*/ 775263 h 1527441"/>
              <a:gd name="connsiteX5" fmla="*/ 1028676 w 1671188"/>
              <a:gd name="connsiteY5" fmla="*/ 1208853 h 1527441"/>
              <a:gd name="connsiteX6" fmla="*/ 1028676 w 1671188"/>
              <a:gd name="connsiteY6" fmla="*/ 904160 h 1527441"/>
              <a:gd name="connsiteX7" fmla="*/ 532672 w 1671188"/>
              <a:gd name="connsiteY7" fmla="*/ 1103829 h 1527441"/>
              <a:gd name="connsiteX8" fmla="*/ 14794 w 1671188"/>
              <a:gd name="connsiteY8" fmla="*/ 1527441 h 1527441"/>
              <a:gd name="connsiteX9" fmla="*/ 151626 w 1671188"/>
              <a:gd name="connsiteY9" fmla="*/ 743103 h 1527441"/>
              <a:gd name="connsiteX10" fmla="*/ 96500 w 1671188"/>
              <a:gd name="connsiteY10" fmla="*/ 0 h 1527441"/>
              <a:gd name="connsiteX0" fmla="*/ 94699 w 1669387"/>
              <a:gd name="connsiteY0" fmla="*/ 0 h 1527441"/>
              <a:gd name="connsiteX1" fmla="*/ 581100 w 1669387"/>
              <a:gd name="connsiteY1" fmla="*/ 409047 h 1527441"/>
              <a:gd name="connsiteX2" fmla="*/ 1026875 w 1669387"/>
              <a:gd name="connsiteY2" fmla="*/ 646365 h 1527441"/>
              <a:gd name="connsiteX3" fmla="*/ 1026875 w 1669387"/>
              <a:gd name="connsiteY3" fmla="*/ 341672 h 1527441"/>
              <a:gd name="connsiteX4" fmla="*/ 1669387 w 1669387"/>
              <a:gd name="connsiteY4" fmla="*/ 775263 h 1527441"/>
              <a:gd name="connsiteX5" fmla="*/ 1026875 w 1669387"/>
              <a:gd name="connsiteY5" fmla="*/ 1208853 h 1527441"/>
              <a:gd name="connsiteX6" fmla="*/ 1026875 w 1669387"/>
              <a:gd name="connsiteY6" fmla="*/ 904160 h 1527441"/>
              <a:gd name="connsiteX7" fmla="*/ 530871 w 1669387"/>
              <a:gd name="connsiteY7" fmla="*/ 1103829 h 1527441"/>
              <a:gd name="connsiteX8" fmla="*/ 12993 w 1669387"/>
              <a:gd name="connsiteY8" fmla="*/ 1527441 h 1527441"/>
              <a:gd name="connsiteX9" fmla="*/ 149825 w 1669387"/>
              <a:gd name="connsiteY9" fmla="*/ 743103 h 1527441"/>
              <a:gd name="connsiteX10" fmla="*/ 94699 w 1669387"/>
              <a:gd name="connsiteY10" fmla="*/ 0 h 1527441"/>
              <a:gd name="connsiteX0" fmla="*/ 95078 w 1669766"/>
              <a:gd name="connsiteY0" fmla="*/ 0 h 1527441"/>
              <a:gd name="connsiteX1" fmla="*/ 581479 w 1669766"/>
              <a:gd name="connsiteY1" fmla="*/ 409047 h 1527441"/>
              <a:gd name="connsiteX2" fmla="*/ 1027254 w 1669766"/>
              <a:gd name="connsiteY2" fmla="*/ 646365 h 1527441"/>
              <a:gd name="connsiteX3" fmla="*/ 1027254 w 1669766"/>
              <a:gd name="connsiteY3" fmla="*/ 341672 h 1527441"/>
              <a:gd name="connsiteX4" fmla="*/ 1669766 w 1669766"/>
              <a:gd name="connsiteY4" fmla="*/ 775263 h 1527441"/>
              <a:gd name="connsiteX5" fmla="*/ 1027254 w 1669766"/>
              <a:gd name="connsiteY5" fmla="*/ 1208853 h 1527441"/>
              <a:gd name="connsiteX6" fmla="*/ 1027254 w 1669766"/>
              <a:gd name="connsiteY6" fmla="*/ 904160 h 1527441"/>
              <a:gd name="connsiteX7" fmla="*/ 531250 w 1669766"/>
              <a:gd name="connsiteY7" fmla="*/ 1103829 h 1527441"/>
              <a:gd name="connsiteX8" fmla="*/ 13372 w 1669766"/>
              <a:gd name="connsiteY8" fmla="*/ 1527441 h 1527441"/>
              <a:gd name="connsiteX9" fmla="*/ 150204 w 1669766"/>
              <a:gd name="connsiteY9" fmla="*/ 743103 h 1527441"/>
              <a:gd name="connsiteX10" fmla="*/ 95078 w 1669766"/>
              <a:gd name="connsiteY10" fmla="*/ 0 h 1527441"/>
              <a:gd name="connsiteX0" fmla="*/ 116120 w 1669719"/>
              <a:gd name="connsiteY0" fmla="*/ 0 h 1681450"/>
              <a:gd name="connsiteX1" fmla="*/ 581432 w 1669719"/>
              <a:gd name="connsiteY1" fmla="*/ 563056 h 1681450"/>
              <a:gd name="connsiteX2" fmla="*/ 1027207 w 1669719"/>
              <a:gd name="connsiteY2" fmla="*/ 800374 h 1681450"/>
              <a:gd name="connsiteX3" fmla="*/ 1027207 w 1669719"/>
              <a:gd name="connsiteY3" fmla="*/ 495681 h 1681450"/>
              <a:gd name="connsiteX4" fmla="*/ 1669719 w 1669719"/>
              <a:gd name="connsiteY4" fmla="*/ 929272 h 1681450"/>
              <a:gd name="connsiteX5" fmla="*/ 1027207 w 1669719"/>
              <a:gd name="connsiteY5" fmla="*/ 1362862 h 1681450"/>
              <a:gd name="connsiteX6" fmla="*/ 1027207 w 1669719"/>
              <a:gd name="connsiteY6" fmla="*/ 1058169 h 1681450"/>
              <a:gd name="connsiteX7" fmla="*/ 531203 w 1669719"/>
              <a:gd name="connsiteY7" fmla="*/ 1257838 h 1681450"/>
              <a:gd name="connsiteX8" fmla="*/ 13325 w 1669719"/>
              <a:gd name="connsiteY8" fmla="*/ 1681450 h 1681450"/>
              <a:gd name="connsiteX9" fmla="*/ 150157 w 1669719"/>
              <a:gd name="connsiteY9" fmla="*/ 897112 h 1681450"/>
              <a:gd name="connsiteX10" fmla="*/ 116120 w 1669719"/>
              <a:gd name="connsiteY10" fmla="*/ 0 h 1681450"/>
              <a:gd name="connsiteX0" fmla="*/ 122790 w 1676389"/>
              <a:gd name="connsiteY0" fmla="*/ 0 h 1783728"/>
              <a:gd name="connsiteX1" fmla="*/ 588102 w 1676389"/>
              <a:gd name="connsiteY1" fmla="*/ 563056 h 1783728"/>
              <a:gd name="connsiteX2" fmla="*/ 1033877 w 1676389"/>
              <a:gd name="connsiteY2" fmla="*/ 800374 h 1783728"/>
              <a:gd name="connsiteX3" fmla="*/ 1033877 w 1676389"/>
              <a:gd name="connsiteY3" fmla="*/ 495681 h 1783728"/>
              <a:gd name="connsiteX4" fmla="*/ 1676389 w 1676389"/>
              <a:gd name="connsiteY4" fmla="*/ 929272 h 1783728"/>
              <a:gd name="connsiteX5" fmla="*/ 1033877 w 1676389"/>
              <a:gd name="connsiteY5" fmla="*/ 1362862 h 1783728"/>
              <a:gd name="connsiteX6" fmla="*/ 1033877 w 1676389"/>
              <a:gd name="connsiteY6" fmla="*/ 1058169 h 1783728"/>
              <a:gd name="connsiteX7" fmla="*/ 537873 w 1676389"/>
              <a:gd name="connsiteY7" fmla="*/ 1257838 h 1783728"/>
              <a:gd name="connsiteX8" fmla="*/ 12989 w 1676389"/>
              <a:gd name="connsiteY8" fmla="*/ 1783728 h 1783728"/>
              <a:gd name="connsiteX9" fmla="*/ 156827 w 1676389"/>
              <a:gd name="connsiteY9" fmla="*/ 897112 h 1783728"/>
              <a:gd name="connsiteX10" fmla="*/ 122790 w 1676389"/>
              <a:gd name="connsiteY10" fmla="*/ 0 h 1783728"/>
              <a:gd name="connsiteX0" fmla="*/ 122790 w 1676389"/>
              <a:gd name="connsiteY0" fmla="*/ 0 h 1783728"/>
              <a:gd name="connsiteX1" fmla="*/ 588102 w 1676389"/>
              <a:gd name="connsiteY1" fmla="*/ 563056 h 1783728"/>
              <a:gd name="connsiteX2" fmla="*/ 1033877 w 1676389"/>
              <a:gd name="connsiteY2" fmla="*/ 800374 h 1783728"/>
              <a:gd name="connsiteX3" fmla="*/ 1033877 w 1676389"/>
              <a:gd name="connsiteY3" fmla="*/ 495681 h 1783728"/>
              <a:gd name="connsiteX4" fmla="*/ 1676389 w 1676389"/>
              <a:gd name="connsiteY4" fmla="*/ 929272 h 1783728"/>
              <a:gd name="connsiteX5" fmla="*/ 1033877 w 1676389"/>
              <a:gd name="connsiteY5" fmla="*/ 1362862 h 1783728"/>
              <a:gd name="connsiteX6" fmla="*/ 1033877 w 1676389"/>
              <a:gd name="connsiteY6" fmla="*/ 1058169 h 1783728"/>
              <a:gd name="connsiteX7" fmla="*/ 537873 w 1676389"/>
              <a:gd name="connsiteY7" fmla="*/ 1257838 h 1783728"/>
              <a:gd name="connsiteX8" fmla="*/ 12989 w 1676389"/>
              <a:gd name="connsiteY8" fmla="*/ 1783728 h 1783728"/>
              <a:gd name="connsiteX9" fmla="*/ 156827 w 1676389"/>
              <a:gd name="connsiteY9" fmla="*/ 897112 h 1783728"/>
              <a:gd name="connsiteX10" fmla="*/ 122790 w 1676389"/>
              <a:gd name="connsiteY10" fmla="*/ 0 h 1783728"/>
              <a:gd name="connsiteX0" fmla="*/ 146494 w 1676597"/>
              <a:gd name="connsiteY0" fmla="*/ 0 h 1819005"/>
              <a:gd name="connsiteX1" fmla="*/ 588310 w 1676597"/>
              <a:gd name="connsiteY1" fmla="*/ 598333 h 1819005"/>
              <a:gd name="connsiteX2" fmla="*/ 1034085 w 1676597"/>
              <a:gd name="connsiteY2" fmla="*/ 835651 h 1819005"/>
              <a:gd name="connsiteX3" fmla="*/ 1034085 w 1676597"/>
              <a:gd name="connsiteY3" fmla="*/ 530958 h 1819005"/>
              <a:gd name="connsiteX4" fmla="*/ 1676597 w 1676597"/>
              <a:gd name="connsiteY4" fmla="*/ 964549 h 1819005"/>
              <a:gd name="connsiteX5" fmla="*/ 1034085 w 1676597"/>
              <a:gd name="connsiteY5" fmla="*/ 1398139 h 1819005"/>
              <a:gd name="connsiteX6" fmla="*/ 1034085 w 1676597"/>
              <a:gd name="connsiteY6" fmla="*/ 1093446 h 1819005"/>
              <a:gd name="connsiteX7" fmla="*/ 538081 w 1676597"/>
              <a:gd name="connsiteY7" fmla="*/ 1293115 h 1819005"/>
              <a:gd name="connsiteX8" fmla="*/ 13197 w 1676597"/>
              <a:gd name="connsiteY8" fmla="*/ 1819005 h 1819005"/>
              <a:gd name="connsiteX9" fmla="*/ 157035 w 1676597"/>
              <a:gd name="connsiteY9" fmla="*/ 932389 h 1819005"/>
              <a:gd name="connsiteX10" fmla="*/ 146494 w 1676597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43838 w 1663400"/>
              <a:gd name="connsiteY9" fmla="*/ 932389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133297 w 1663400"/>
              <a:gd name="connsiteY0" fmla="*/ 0 h 1819005"/>
              <a:gd name="connsiteX1" fmla="*/ 575113 w 1663400"/>
              <a:gd name="connsiteY1" fmla="*/ 598333 h 1819005"/>
              <a:gd name="connsiteX2" fmla="*/ 1020888 w 1663400"/>
              <a:gd name="connsiteY2" fmla="*/ 835651 h 1819005"/>
              <a:gd name="connsiteX3" fmla="*/ 1020888 w 1663400"/>
              <a:gd name="connsiteY3" fmla="*/ 530958 h 1819005"/>
              <a:gd name="connsiteX4" fmla="*/ 1663400 w 1663400"/>
              <a:gd name="connsiteY4" fmla="*/ 964549 h 1819005"/>
              <a:gd name="connsiteX5" fmla="*/ 1020888 w 1663400"/>
              <a:gd name="connsiteY5" fmla="*/ 1398139 h 1819005"/>
              <a:gd name="connsiteX6" fmla="*/ 1020888 w 1663400"/>
              <a:gd name="connsiteY6" fmla="*/ 1093446 h 1819005"/>
              <a:gd name="connsiteX7" fmla="*/ 524884 w 1663400"/>
              <a:gd name="connsiteY7" fmla="*/ 1293115 h 1819005"/>
              <a:gd name="connsiteX8" fmla="*/ 0 w 1663400"/>
              <a:gd name="connsiteY8" fmla="*/ 1819005 h 1819005"/>
              <a:gd name="connsiteX9" fmla="*/ 175560 w 1663400"/>
              <a:gd name="connsiteY9" fmla="*/ 892406 h 1819005"/>
              <a:gd name="connsiteX10" fmla="*/ 133297 w 1663400"/>
              <a:gd name="connsiteY10" fmla="*/ 0 h 1819005"/>
              <a:gd name="connsiteX0" fmla="*/ 86239 w 1663400"/>
              <a:gd name="connsiteY0" fmla="*/ 0 h 1858163"/>
              <a:gd name="connsiteX1" fmla="*/ 575113 w 1663400"/>
              <a:gd name="connsiteY1" fmla="*/ 637491 h 1858163"/>
              <a:gd name="connsiteX2" fmla="*/ 1020888 w 1663400"/>
              <a:gd name="connsiteY2" fmla="*/ 874809 h 1858163"/>
              <a:gd name="connsiteX3" fmla="*/ 1020888 w 1663400"/>
              <a:gd name="connsiteY3" fmla="*/ 570116 h 1858163"/>
              <a:gd name="connsiteX4" fmla="*/ 1663400 w 1663400"/>
              <a:gd name="connsiteY4" fmla="*/ 1003707 h 1858163"/>
              <a:gd name="connsiteX5" fmla="*/ 1020888 w 1663400"/>
              <a:gd name="connsiteY5" fmla="*/ 1437297 h 1858163"/>
              <a:gd name="connsiteX6" fmla="*/ 1020888 w 1663400"/>
              <a:gd name="connsiteY6" fmla="*/ 1132604 h 1858163"/>
              <a:gd name="connsiteX7" fmla="*/ 524884 w 1663400"/>
              <a:gd name="connsiteY7" fmla="*/ 1332273 h 1858163"/>
              <a:gd name="connsiteX8" fmla="*/ 0 w 1663400"/>
              <a:gd name="connsiteY8" fmla="*/ 1858163 h 1858163"/>
              <a:gd name="connsiteX9" fmla="*/ 175560 w 1663400"/>
              <a:gd name="connsiteY9" fmla="*/ 931564 h 1858163"/>
              <a:gd name="connsiteX10" fmla="*/ 86239 w 1663400"/>
              <a:gd name="connsiteY10" fmla="*/ 0 h 185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3400" h="1858163">
                <a:moveTo>
                  <a:pt x="86239" y="0"/>
                </a:moveTo>
                <a:cubicBezTo>
                  <a:pt x="283290" y="229203"/>
                  <a:pt x="419338" y="491690"/>
                  <a:pt x="575113" y="637491"/>
                </a:cubicBezTo>
                <a:cubicBezTo>
                  <a:pt x="730888" y="783293"/>
                  <a:pt x="872296" y="795703"/>
                  <a:pt x="1020888" y="874809"/>
                </a:cubicBezTo>
                <a:lnTo>
                  <a:pt x="1020888" y="570116"/>
                </a:lnTo>
                <a:lnTo>
                  <a:pt x="1663400" y="1003707"/>
                </a:lnTo>
                <a:lnTo>
                  <a:pt x="1020888" y="1437297"/>
                </a:lnTo>
                <a:lnTo>
                  <a:pt x="1020888" y="1132604"/>
                </a:lnTo>
                <a:cubicBezTo>
                  <a:pt x="938221" y="1115100"/>
                  <a:pt x="695032" y="1211347"/>
                  <a:pt x="524884" y="1332273"/>
                </a:cubicBezTo>
                <a:cubicBezTo>
                  <a:pt x="354736" y="1453200"/>
                  <a:pt x="174961" y="1682866"/>
                  <a:pt x="0" y="1858163"/>
                </a:cubicBezTo>
                <a:cubicBezTo>
                  <a:pt x="65643" y="1451193"/>
                  <a:pt x="161187" y="1241258"/>
                  <a:pt x="175560" y="931564"/>
                </a:cubicBezTo>
                <a:cubicBezTo>
                  <a:pt x="189933" y="621870"/>
                  <a:pt x="139974" y="449491"/>
                  <a:pt x="86239" y="0"/>
                </a:cubicBezTo>
                <a:close/>
              </a:path>
            </a:pathLst>
          </a:custGeom>
          <a:solidFill>
            <a:schemeClr val="bg1">
              <a:lumMod val="65000"/>
              <a:alpha val="6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solidFill>
                <a:schemeClr val="bg1">
                  <a:lumMod val="75000"/>
                </a:schemeClr>
              </a:solidFill>
              <a:latin typeface="Tahoma" pitchFamily="34" charset="0"/>
              <a:ea typeface="宋体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A934F1-BBBF-A987-C1AE-271A3D42E4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413" y="3563679"/>
            <a:ext cx="1335512" cy="1787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71DB8A-7B4E-4E24-A26B-DEA9908B2FFF}"/>
              </a:ext>
            </a:extLst>
          </p:cNvPr>
          <p:cNvSpPr txBox="1"/>
          <p:nvPr/>
        </p:nvSpPr>
        <p:spPr>
          <a:xfrm>
            <a:off x="734481" y="3219404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itchFamily="34" charset="0"/>
                <a:cs typeface="Arial" pitchFamily="34" charset="0"/>
              </a:rPr>
              <a:t>QGP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07AE2C-49BB-5D4E-6ACC-172B087DA267}"/>
              </a:ext>
            </a:extLst>
          </p:cNvPr>
          <p:cNvSpPr txBox="1"/>
          <p:nvPr/>
        </p:nvSpPr>
        <p:spPr>
          <a:xfrm>
            <a:off x="2763306" y="3219404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itchFamily="34" charset="0"/>
                <a:cs typeface="Arial" pitchFamily="34" charset="0"/>
              </a:rPr>
              <a:t>QGP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AFA408-09F4-1CFD-FF10-403B360DA9AA}"/>
              </a:ext>
            </a:extLst>
          </p:cNvPr>
          <p:cNvSpPr txBox="1"/>
          <p:nvPr/>
        </p:nvSpPr>
        <p:spPr>
          <a:xfrm>
            <a:off x="4848604" y="3219404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itchFamily="34" charset="0"/>
                <a:cs typeface="Arial" pitchFamily="34" charset="0"/>
              </a:rPr>
              <a:t>QGP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6E52E58-08D6-4E65-A690-D8838B5316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259" y="5110573"/>
            <a:ext cx="1714500" cy="15380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530E803-27D1-65EF-0C42-70A2E0A36FDC}"/>
              </a:ext>
            </a:extLst>
          </p:cNvPr>
          <p:cNvSpPr/>
          <p:nvPr/>
        </p:nvSpPr>
        <p:spPr>
          <a:xfrm>
            <a:off x="13507" y="5316445"/>
            <a:ext cx="3167855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dirty="0">
                <a:cs typeface="Arial" pitchFamily="34" charset="0"/>
                <a:sym typeface="Wingdings"/>
              </a:rPr>
              <a:t>Shape depends on Euler angle </a:t>
            </a:r>
            <a:r>
              <a:rPr lang="en-US" sz="1500" dirty="0" err="1">
                <a:cs typeface="Arial" pitchFamily="34" charset="0"/>
                <a:sym typeface="Wingdings"/>
              </a:rPr>
              <a:t>Ω</a:t>
            </a:r>
            <a:r>
              <a:rPr lang="en-US" sz="1500" dirty="0">
                <a:cs typeface="Arial" pitchFamily="34" charset="0"/>
              </a:rPr>
              <a:t>=</a:t>
            </a:r>
            <a:r>
              <a:rPr lang="el-GR" sz="1500" dirty="0" err="1"/>
              <a:t>φθψ</a:t>
            </a:r>
            <a:endParaRPr lang="en-US" sz="1500" dirty="0">
              <a:cs typeface="Arial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CF576C2-3D64-9E2A-147C-582F5B0E247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95" y="4698040"/>
            <a:ext cx="2652629" cy="3476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FD5379-62DB-E012-81F8-79968ECA1E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467" y="4645169"/>
            <a:ext cx="2005124" cy="306098"/>
          </a:xfrm>
          <a:prstGeom prst="rect">
            <a:avLst/>
          </a:prstGeom>
        </p:spPr>
      </p:pic>
      <p:sp>
        <p:nvSpPr>
          <p:cNvPr id="26" name="Down Arrow 25">
            <a:extLst>
              <a:ext uri="{FF2B5EF4-FFF2-40B4-BE49-F238E27FC236}">
                <a16:creationId xmlns:a16="http://schemas.microsoft.com/office/drawing/2014/main" id="{F1D9D85D-3DA3-279E-581A-BEE449322333}"/>
              </a:ext>
            </a:extLst>
          </p:cNvPr>
          <p:cNvSpPr/>
          <p:nvPr/>
        </p:nvSpPr>
        <p:spPr bwMode="auto">
          <a:xfrm rot="16200000">
            <a:off x="3345236" y="4651796"/>
            <a:ext cx="307562" cy="400049"/>
          </a:xfrm>
          <a:prstGeom prst="downArrow">
            <a:avLst>
              <a:gd name="adj1" fmla="val 50000"/>
              <a:gd name="adj2" fmla="val 74914"/>
            </a:avLst>
          </a:prstGeom>
          <a:solidFill>
            <a:srgbClr val="00B0F0">
              <a:alpha val="45000"/>
            </a:srgb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ahoma" pitchFamily="34" charset="0"/>
              <a:ea typeface="宋体" pitchFamily="2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8B4522-D350-544F-25DF-772B19E01EC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685" y="5308113"/>
            <a:ext cx="1002562" cy="2543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6612CF-963B-D8BA-0A7C-A4F9FF8765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175" y="4010197"/>
            <a:ext cx="838200" cy="19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36C16-57C6-8408-3EA2-FE3CAEA90D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9375" y="4010197"/>
            <a:ext cx="838200" cy="190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8972DD7-549F-DDD3-A68F-D9C65BC161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621" y="4010197"/>
            <a:ext cx="457200" cy="1905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CEAEAB4-DB5D-FA27-DC0B-DCF918EFAED3}"/>
              </a:ext>
            </a:extLst>
          </p:cNvPr>
          <p:cNvSpPr txBox="1"/>
          <p:nvPr/>
        </p:nvSpPr>
        <p:spPr>
          <a:xfrm>
            <a:off x="141369" y="5864334"/>
            <a:ext cx="2187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Proxima Nova"/>
              </a:rPr>
              <a:t>J. Jia, PRC105, 014905(2022)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6E861A-8BBA-A1CF-D18B-6F34D47FE047}"/>
              </a:ext>
            </a:extLst>
          </p:cNvPr>
          <p:cNvSpPr txBox="1"/>
          <p:nvPr/>
        </p:nvSpPr>
        <p:spPr>
          <a:xfrm>
            <a:off x="2199089" y="1116030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cs typeface="Arial" pitchFamily="34" charset="0"/>
              </a:rPr>
              <a:t>Random rotation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84ACFE-3199-A179-74D6-CD077EA86A51}"/>
              </a:ext>
            </a:extLst>
          </p:cNvPr>
          <p:cNvGrpSpPr/>
          <p:nvPr/>
        </p:nvGrpSpPr>
        <p:grpSpPr>
          <a:xfrm>
            <a:off x="5611098" y="903702"/>
            <a:ext cx="6592130" cy="5296484"/>
            <a:chOff x="5611098" y="903702"/>
            <a:chExt cx="6592130" cy="529648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E05EBF-D517-DD49-2F92-4CEFD7EBE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2055" y="903702"/>
              <a:ext cx="3457792" cy="58477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1F09FA-FAD2-1436-E1AC-F01720DBB41C}"/>
                </a:ext>
              </a:extLst>
            </p:cNvPr>
            <p:cNvSpPr txBox="1"/>
            <p:nvPr/>
          </p:nvSpPr>
          <p:spPr>
            <a:xfrm>
              <a:off x="6216112" y="1918233"/>
              <a:ext cx="5836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In principle, can measure any moments of </a:t>
              </a:r>
              <a:r>
                <a:rPr lang="en-US" i="1" dirty="0"/>
                <a:t>p</a:t>
              </a:r>
              <a:r>
                <a:rPr lang="en-US" dirty="0"/>
                <a:t>(1/R, 𝜀</a:t>
              </a:r>
              <a:r>
                <a:rPr lang="en-US" baseline="-25000" dirty="0"/>
                <a:t>2</a:t>
              </a:r>
              <a:r>
                <a:rPr lang="en-US" dirty="0"/>
                <a:t>, 𝜀</a:t>
              </a:r>
              <a:r>
                <a:rPr lang="en-US" baseline="-25000" dirty="0"/>
                <a:t>3</a:t>
              </a:r>
              <a:r>
                <a:rPr lang="mr-IN" dirty="0"/>
                <a:t>…</a:t>
              </a:r>
              <a:r>
                <a:rPr lang="en-US" dirty="0"/>
                <a:t>)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F5E025-5A14-B282-DF2B-C09C9BBCD8D5}"/>
                </a:ext>
              </a:extLst>
            </p:cNvPr>
            <p:cNvSpPr txBox="1"/>
            <p:nvPr/>
          </p:nvSpPr>
          <p:spPr>
            <a:xfrm>
              <a:off x="6544466" y="2283031"/>
              <a:ext cx="1424814" cy="155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35000"/>
                </a:lnSpc>
                <a:buFont typeface="Wingdings" pitchFamily="2" charset="2"/>
                <a:buChar char="§"/>
              </a:pPr>
              <a:r>
                <a:rPr lang="en-US" dirty="0"/>
                <a:t>Mean</a:t>
              </a:r>
            </a:p>
            <a:p>
              <a:pPr marL="285750" indent="-285750">
                <a:lnSpc>
                  <a:spcPct val="135000"/>
                </a:lnSpc>
                <a:buFont typeface="Wingdings" pitchFamily="2" charset="2"/>
                <a:buChar char="§"/>
              </a:pPr>
              <a:r>
                <a:rPr lang="en-US" dirty="0"/>
                <a:t>Variance </a:t>
              </a:r>
            </a:p>
            <a:p>
              <a:pPr marL="285750" indent="-285750">
                <a:lnSpc>
                  <a:spcPct val="135000"/>
                </a:lnSpc>
                <a:buFont typeface="Wingdings" pitchFamily="2" charset="2"/>
                <a:buChar char="§"/>
              </a:pPr>
              <a:r>
                <a:rPr lang="en-US" dirty="0"/>
                <a:t>Skewness </a:t>
              </a:r>
            </a:p>
            <a:p>
              <a:pPr marL="285750" indent="-285750">
                <a:lnSpc>
                  <a:spcPct val="135000"/>
                </a:lnSpc>
                <a:buFont typeface="Wingdings" pitchFamily="2" charset="2"/>
                <a:buChar char="§"/>
              </a:pPr>
              <a:r>
                <a:rPr lang="en-US" dirty="0"/>
                <a:t>Kurtosis 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6152467-99EA-9984-2778-AD565FC16B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8852"/>
            <a:stretch/>
          </p:blipFill>
          <p:spPr>
            <a:xfrm>
              <a:off x="7984095" y="2440360"/>
              <a:ext cx="3517741" cy="139822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3E43C12-D947-D956-0093-C4FC2B75B268}"/>
                </a:ext>
              </a:extLst>
            </p:cNvPr>
            <p:cNvSpPr txBox="1"/>
            <p:nvPr/>
          </p:nvSpPr>
          <p:spPr>
            <a:xfrm>
              <a:off x="6219480" y="3909973"/>
              <a:ext cx="4669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All have a simple connection to deformation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7025437-6A76-2906-9D07-4338B7CC2B3D}"/>
                </a:ext>
              </a:extLst>
            </p:cNvPr>
            <p:cNvSpPr txBox="1"/>
            <p:nvPr/>
          </p:nvSpPr>
          <p:spPr>
            <a:xfrm>
              <a:off x="6674907" y="4306615"/>
              <a:ext cx="23571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en-US" sz="1600" dirty="0"/>
                <a:t>Two-points correlation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F8E0D6A-491E-D791-88B0-A9A2A97CB618}"/>
                </a:ext>
              </a:extLst>
            </p:cNvPr>
            <p:cNvSpPr txBox="1"/>
            <p:nvPr/>
          </p:nvSpPr>
          <p:spPr>
            <a:xfrm>
              <a:off x="9336347" y="4308179"/>
              <a:ext cx="24932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en-US" sz="1600" dirty="0"/>
                <a:t>Three-points correlation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286D7D7-DEAA-7235-D41C-0A222CD1BE71}"/>
                </a:ext>
              </a:extLst>
            </p:cNvPr>
            <p:cNvSpPr/>
            <p:nvPr/>
          </p:nvSpPr>
          <p:spPr>
            <a:xfrm>
              <a:off x="7278457" y="4756701"/>
              <a:ext cx="1850189" cy="144348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DF36B07-86C4-B7B8-1893-A28C9A3E8A02}"/>
                </a:ext>
              </a:extLst>
            </p:cNvPr>
            <p:cNvSpPr/>
            <p:nvPr/>
          </p:nvSpPr>
          <p:spPr>
            <a:xfrm>
              <a:off x="10776526" y="4744786"/>
              <a:ext cx="1426702" cy="76290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D1015B8-406E-4075-7508-2607F33D4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851402" y="1603650"/>
              <a:ext cx="4292472" cy="1802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CDB4A0-0DD6-0522-4496-731EF997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611098" y="4841094"/>
              <a:ext cx="3430644" cy="130546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998D9A-46A8-412E-E58C-953C0F418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128646" y="4828310"/>
              <a:ext cx="2972317" cy="703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858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CF3DFDE-EC67-C84B-ACF4-2A5E589B04FA}"/>
              </a:ext>
            </a:extLst>
          </p:cNvPr>
          <p:cNvSpPr txBox="1"/>
          <p:nvPr/>
        </p:nvSpPr>
        <p:spPr>
          <a:xfrm>
            <a:off x="2359152" y="142658"/>
            <a:ext cx="8130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Mean transverse momentum [</a:t>
            </a:r>
            <a:r>
              <a:rPr lang="en-US" sz="3200" b="1" dirty="0" err="1">
                <a:solidFill>
                  <a:srgbClr val="002060"/>
                </a:solidFill>
              </a:rPr>
              <a:t>p</a:t>
            </a:r>
            <a:r>
              <a:rPr lang="en-US" sz="3200" b="1" baseline="-25000" dirty="0" err="1">
                <a:solidFill>
                  <a:srgbClr val="002060"/>
                </a:solidFill>
              </a:rPr>
              <a:t>T</a:t>
            </a:r>
            <a:r>
              <a:rPr lang="en-US" sz="3200" b="1" dirty="0">
                <a:solidFill>
                  <a:srgbClr val="002060"/>
                </a:solidFill>
              </a:rPr>
              <a:t>] fluctuations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B82184-0494-A24C-B537-B83783E72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70" y="717817"/>
            <a:ext cx="3823478" cy="2799192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1B66F6-FA7A-5241-91A2-4B8AF69BF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133" y="1033260"/>
            <a:ext cx="3175093" cy="1219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82C062-9E1D-A444-AC09-7DEBEBB6F9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39"/>
          <a:stretch/>
        </p:blipFill>
        <p:spPr>
          <a:xfrm>
            <a:off x="9163429" y="2407248"/>
            <a:ext cx="1974217" cy="1219700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055144A5-FE96-6D20-A7D5-48B05765A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288788-0286-0C47-A5A5-6BCF6DB86974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8C4D2F-65BF-3E88-172F-1AE1EC993644}"/>
              </a:ext>
            </a:extLst>
          </p:cNvPr>
          <p:cNvSpPr txBox="1"/>
          <p:nvPr/>
        </p:nvSpPr>
        <p:spPr>
          <a:xfrm>
            <a:off x="1386985" y="6040138"/>
            <a:ext cx="9919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Event-by-event [</a:t>
            </a:r>
            <a:r>
              <a:rPr lang="en-US" sz="2400" dirty="0" err="1">
                <a:solidFill>
                  <a:srgbClr val="FF0000"/>
                </a:solidFill>
              </a:rPr>
              <a:t>p</a:t>
            </a:r>
            <a:r>
              <a:rPr lang="en-US" sz="2400" baseline="-25000" dirty="0" err="1">
                <a:solidFill>
                  <a:srgbClr val="FF0000"/>
                </a:solidFill>
              </a:rPr>
              <a:t>T</a:t>
            </a:r>
            <a:r>
              <a:rPr lang="en-US" sz="2400" dirty="0">
                <a:solidFill>
                  <a:srgbClr val="FF0000"/>
                </a:solidFill>
              </a:rPr>
              <a:t>] fluctuations also reflect the deformation of colliding nuclei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975D1FE-B946-714A-23BB-A4A101AB2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630" y="1058927"/>
            <a:ext cx="3388852" cy="34075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40E0B54-1A18-0F35-D5BB-FB782796C5D4}"/>
              </a:ext>
            </a:extLst>
          </p:cNvPr>
          <p:cNvSpPr txBox="1"/>
          <p:nvPr/>
        </p:nvSpPr>
        <p:spPr>
          <a:xfrm>
            <a:off x="5044021" y="725789"/>
            <a:ext cx="2760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7C7C7C"/>
                </a:solidFill>
                <a:effectLst/>
                <a:highlight>
                  <a:srgbClr val="FFFFFF"/>
                </a:highlight>
              </a:rPr>
              <a:t>Giacalone</a:t>
            </a:r>
            <a:r>
              <a:rPr lang="en-US" sz="1200" dirty="0">
                <a:solidFill>
                  <a:srgbClr val="7C7C7C"/>
                </a:solidFill>
                <a:effectLst/>
                <a:highlight>
                  <a:srgbClr val="FFFFFF"/>
                </a:highlight>
              </a:rPr>
              <a:t> et. al, PRC103, 024909(2021) </a:t>
            </a:r>
            <a:endParaRPr lang="en-US" sz="1200" dirty="0">
              <a:effectLst/>
              <a:highlight>
                <a:srgbClr val="FFFFFF"/>
              </a:highligh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8565885-C53B-A6A1-2FCE-40C7A2CB3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0176" y="4681423"/>
            <a:ext cx="2071647" cy="2936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6464FF-22B1-ADB7-67CE-5840C276BC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1999"/>
          <a:stretch/>
        </p:blipFill>
        <p:spPr>
          <a:xfrm>
            <a:off x="160070" y="3661681"/>
            <a:ext cx="3823478" cy="90722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A8E17D2-52AD-B7CC-661F-4DF7492305FE}"/>
              </a:ext>
            </a:extLst>
          </p:cNvPr>
          <p:cNvSpPr txBox="1"/>
          <p:nvPr/>
        </p:nvSpPr>
        <p:spPr>
          <a:xfrm>
            <a:off x="80820" y="4762173"/>
            <a:ext cx="33718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Same</a:t>
            </a:r>
            <a:r>
              <a:rPr lang="en-US" sz="2000" dirty="0"/>
              <a:t> total energy deposition: </a:t>
            </a:r>
          </a:p>
          <a:p>
            <a:r>
              <a:rPr lang="en-US" sz="2000" b="1" dirty="0"/>
              <a:t>Smaller </a:t>
            </a:r>
            <a:r>
              <a:rPr lang="en-US" sz="2000" dirty="0"/>
              <a:t>transverse size,</a:t>
            </a:r>
          </a:p>
          <a:p>
            <a:r>
              <a:rPr lang="en-US" sz="2000" b="1" dirty="0"/>
              <a:t>Stronger </a:t>
            </a:r>
            <a:r>
              <a:rPr lang="en-US" sz="2000" dirty="0"/>
              <a:t>radial expansion.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87A815A-E48C-5B7B-D535-EF996AC692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337" y="3987582"/>
            <a:ext cx="4385747" cy="197492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4E466E5-EAAE-9404-5F26-47194A41DA53}"/>
              </a:ext>
            </a:extLst>
          </p:cNvPr>
          <p:cNvSpPr txBox="1"/>
          <p:nvPr/>
        </p:nvSpPr>
        <p:spPr>
          <a:xfrm>
            <a:off x="10270531" y="3987582"/>
            <a:ext cx="19245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7C7C7C"/>
                </a:solidFill>
                <a:effectLst/>
                <a:highlight>
                  <a:srgbClr val="FFFFFF"/>
                </a:highlight>
              </a:rPr>
              <a:t>J.Jia</a:t>
            </a:r>
            <a:r>
              <a:rPr lang="en-US" sz="1200" dirty="0">
                <a:solidFill>
                  <a:srgbClr val="7C7C7C"/>
                </a:solidFill>
                <a:effectLst/>
                <a:highlight>
                  <a:srgbClr val="FFFFFF"/>
                </a:highlight>
              </a:rPr>
              <a:t>, PRC105, 044905(2021) </a:t>
            </a:r>
            <a:endParaRPr lang="en-US" sz="1200" dirty="0">
              <a:effectLst/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76312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2EC46C5-77BE-5BFD-3931-8F13BA0E2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857762-C2CA-F44C-BD27-43B893860653}"/>
              </a:ext>
            </a:extLst>
          </p:cNvPr>
          <p:cNvSpPr txBox="1"/>
          <p:nvPr/>
        </p:nvSpPr>
        <p:spPr>
          <a:xfrm>
            <a:off x="667270" y="3136612"/>
            <a:ext cx="10857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Section 1: Nuclear structure connection to heavy-ion collisions </a:t>
            </a:r>
          </a:p>
        </p:txBody>
      </p:sp>
    </p:spTree>
    <p:extLst>
      <p:ext uri="{BB962C8B-B14F-4D97-AF65-F5344CB8AC3E}">
        <p14:creationId xmlns:p14="http://schemas.microsoft.com/office/powerpoint/2010/main" val="519606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D95708-BBB6-5C47-8B03-799135A8F9A3}"/>
              </a:ext>
            </a:extLst>
          </p:cNvPr>
          <p:cNvSpPr txBox="1"/>
          <p:nvPr/>
        </p:nvSpPr>
        <p:spPr>
          <a:xfrm>
            <a:off x="5465611" y="1215273"/>
            <a:ext cx="5440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 pitchFamily="34" charset="0"/>
              </a:rPr>
              <a:t>Final state implemented in AMPT transport model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73E902-256A-254A-B551-AE956A77C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0357"/>
            <a:ext cx="4179662" cy="28259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F88915-8AD2-AA46-9D96-C2ABE0D3E4A1}"/>
              </a:ext>
            </a:extLst>
          </p:cNvPr>
          <p:cNvSpPr txBox="1"/>
          <p:nvPr/>
        </p:nvSpPr>
        <p:spPr>
          <a:xfrm>
            <a:off x="6021913" y="5115231"/>
            <a:ext cx="6054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itchFamily="34" charset="0"/>
              </a:rPr>
              <a:t>a strict linear relation has been observed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itchFamily="34" charset="0"/>
              </a:rPr>
              <a:t>Reliable extraction for deformation in </a:t>
            </a:r>
            <a:r>
              <a:rPr lang="en-US" altLang="zh-CN" sz="2000" dirty="0">
                <a:cs typeface="Arial" pitchFamily="34" charset="0"/>
              </a:rPr>
              <a:t>the </a:t>
            </a:r>
            <a:r>
              <a:rPr lang="en-US" sz="2000" dirty="0">
                <a:cs typeface="Arial" pitchFamily="34" charset="0"/>
              </a:rPr>
              <a:t>UCC 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E2124-437B-E007-1DE4-DD7D758187BF}"/>
              </a:ext>
            </a:extLst>
          </p:cNvPr>
          <p:cNvSpPr txBox="1"/>
          <p:nvPr/>
        </p:nvSpPr>
        <p:spPr>
          <a:xfrm>
            <a:off x="2035596" y="146304"/>
            <a:ext cx="8647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Evidence of deformation from system comparison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80E9FE-B751-83F9-F691-9455451B7028}"/>
              </a:ext>
            </a:extLst>
          </p:cNvPr>
          <p:cNvSpPr txBox="1"/>
          <p:nvPr/>
        </p:nvSpPr>
        <p:spPr>
          <a:xfrm>
            <a:off x="7914964" y="1568805"/>
            <a:ext cx="4277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G.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Giacalone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J. Jia, and C. Zhang, PRL127, 242301(2021)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9818DD-7ACA-1905-FD35-4BA3D9C7FEB4}"/>
              </a:ext>
            </a:extLst>
          </p:cNvPr>
          <p:cNvSpPr txBox="1"/>
          <p:nvPr/>
        </p:nvSpPr>
        <p:spPr>
          <a:xfrm>
            <a:off x="1881110" y="1761337"/>
            <a:ext cx="227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STAR, PRL115, 222301(2015)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F2E91-51D2-2518-F8D4-1548DF6DA2DD}"/>
              </a:ext>
            </a:extLst>
          </p:cNvPr>
          <p:cNvSpPr txBox="1"/>
          <p:nvPr/>
        </p:nvSpPr>
        <p:spPr>
          <a:xfrm>
            <a:off x="2672142" y="5843192"/>
            <a:ext cx="2057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Confirm the role of </a:t>
            </a:r>
            <a:r>
              <a:rPr lang="en-US" sz="1600" dirty="0">
                <a:cs typeface="Arial" pitchFamily="34" charset="0"/>
              </a:rPr>
              <a:t>𝛽</a:t>
            </a:r>
            <a:r>
              <a:rPr lang="en-US" sz="1600" baseline="-25000" dirty="0">
                <a:cs typeface="Arial" pitchFamily="34" charset="0"/>
              </a:rPr>
              <a:t>2</a:t>
            </a:r>
            <a:r>
              <a:rPr lang="en-US" sz="1600" dirty="0">
                <a:cs typeface="Arial" pitchFamily="34" charset="0"/>
              </a:rPr>
              <a:t> 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3A28D4-8A0D-7227-1C10-4A03DA51132A}"/>
              </a:ext>
            </a:extLst>
          </p:cNvPr>
          <p:cNvSpPr txBox="1"/>
          <p:nvPr/>
        </p:nvSpPr>
        <p:spPr>
          <a:xfrm>
            <a:off x="323676" y="1014808"/>
            <a:ext cx="4696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 pitchFamily="34" charset="0"/>
              </a:rPr>
              <a:t>Enhancement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v</a:t>
            </a:r>
            <a:r>
              <a:rPr lang="en-US" sz="2000" baseline="-25000" dirty="0">
                <a:solidFill>
                  <a:srgbClr val="FF0000"/>
                </a:solidFill>
                <a:cs typeface="Arial" pitchFamily="34" charset="0"/>
              </a:rPr>
              <a:t>2U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/v</a:t>
            </a:r>
            <a:r>
              <a:rPr lang="en-US" sz="2000" baseline="-25000" dirty="0">
                <a:solidFill>
                  <a:srgbClr val="FF0000"/>
                </a:solidFill>
                <a:cs typeface="Arial" pitchFamily="34" charset="0"/>
              </a:rPr>
              <a:t>2Au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000" dirty="0">
                <a:cs typeface="Arial" pitchFamily="34" charset="0"/>
              </a:rPr>
              <a:t>is </a:t>
            </a:r>
            <a:r>
              <a:rPr lang="en-US" altLang="zh-CN" sz="2000" dirty="0">
                <a:cs typeface="Arial" pitchFamily="34" charset="0"/>
              </a:rPr>
              <a:t>the </a:t>
            </a:r>
            <a:r>
              <a:rPr lang="en-US" sz="2000" dirty="0">
                <a:cs typeface="Arial" pitchFamily="34" charset="0"/>
              </a:rPr>
              <a:t>effect from deformation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8C573C39-B8DA-5E3C-847D-E44C20B14F98}"/>
              </a:ext>
            </a:extLst>
          </p:cNvPr>
          <p:cNvSpPr/>
          <p:nvPr/>
        </p:nvSpPr>
        <p:spPr bwMode="auto">
          <a:xfrm rot="10800000">
            <a:off x="4297058" y="4480088"/>
            <a:ext cx="307562" cy="400049"/>
          </a:xfrm>
          <a:prstGeom prst="downArrow">
            <a:avLst>
              <a:gd name="adj1" fmla="val 50000"/>
              <a:gd name="adj2" fmla="val 74914"/>
            </a:avLst>
          </a:prstGeom>
          <a:solidFill>
            <a:srgbClr val="00B0F0">
              <a:alpha val="45000"/>
            </a:srgb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ahoma" pitchFamily="34" charset="0"/>
              <a:ea typeface="宋体" pitchFamily="2" charset="-122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683A6C8-EEA7-7F94-A231-8CDAA770D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288788-0286-0C47-A5A5-6BCF6DB86974}" type="slidenum">
              <a:rPr lang="en-US" smtClean="0"/>
              <a:t>30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B11005-5AED-82C2-C1DC-FE4E03E5D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001" y="4693809"/>
            <a:ext cx="1791725" cy="3140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3ED6C0-469C-674E-E7D8-8A3903EFA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41" y="2038336"/>
            <a:ext cx="3501117" cy="32490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FF6EAD-A0AF-CFB0-57CA-BAC9F631A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382" y="5260369"/>
            <a:ext cx="2877743" cy="41951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73294CE-08E1-E938-3343-DDB87F8444CA}"/>
              </a:ext>
            </a:extLst>
          </p:cNvPr>
          <p:cNvSpPr/>
          <p:nvPr/>
        </p:nvSpPr>
        <p:spPr>
          <a:xfrm>
            <a:off x="3576065" y="3803073"/>
            <a:ext cx="751634" cy="1315430"/>
          </a:xfrm>
          <a:prstGeom prst="ellipse">
            <a:avLst/>
          </a:prstGeom>
          <a:solidFill>
            <a:srgbClr val="00B0F0">
              <a:alpha val="129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D049C3-E381-38CB-E952-1B95F0004912}"/>
              </a:ext>
            </a:extLst>
          </p:cNvPr>
          <p:cNvSpPr txBox="1"/>
          <p:nvPr/>
        </p:nvSpPr>
        <p:spPr>
          <a:xfrm>
            <a:off x="1881110" y="1505738"/>
            <a:ext cx="2080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STAR, arXiv:2401.06625v1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53BDA1-C472-11B1-BC56-D00CBC2D2C0E}"/>
              </a:ext>
            </a:extLst>
          </p:cNvPr>
          <p:cNvSpPr txBox="1"/>
          <p:nvPr/>
        </p:nvSpPr>
        <p:spPr>
          <a:xfrm>
            <a:off x="1643988" y="3478188"/>
            <a:ext cx="64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</a:t>
            </a:r>
          </a:p>
        </p:txBody>
      </p:sp>
    </p:spTree>
    <p:extLst>
      <p:ext uri="{BB962C8B-B14F-4D97-AF65-F5344CB8AC3E}">
        <p14:creationId xmlns:p14="http://schemas.microsoft.com/office/powerpoint/2010/main" val="3349057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CDAF01-F0F5-0538-540A-AB70BE789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795"/>
          <a:stretch/>
        </p:blipFill>
        <p:spPr>
          <a:xfrm rot="5400000">
            <a:off x="8146041" y="545610"/>
            <a:ext cx="3726347" cy="39742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0770D88-A706-AC15-61EC-6B7A59580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67" y="895805"/>
            <a:ext cx="3880568" cy="35001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B5A2901-C928-EBAC-6C1A-0AEDC7C32E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90"/>
          <a:stretch/>
        </p:blipFill>
        <p:spPr>
          <a:xfrm>
            <a:off x="4123086" y="833134"/>
            <a:ext cx="3979733" cy="35668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618E0E-4327-096F-7825-76F354DE28A8}"/>
              </a:ext>
            </a:extLst>
          </p:cNvPr>
          <p:cNvSpPr txBox="1"/>
          <p:nvPr/>
        </p:nvSpPr>
        <p:spPr>
          <a:xfrm>
            <a:off x="701629" y="4467098"/>
            <a:ext cx="976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Au+Au</a:t>
            </a:r>
            <a:r>
              <a:rPr lang="en-US" dirty="0"/>
              <a:t>: variance and skewness follow independent source scaling 1/N</a:t>
            </a:r>
            <a:r>
              <a:rPr lang="en-US" baseline="-25000" dirty="0"/>
              <a:t>s</a:t>
            </a:r>
            <a:r>
              <a:rPr lang="en-US" baseline="30000" dirty="0"/>
              <a:t>n-1 </a:t>
            </a:r>
            <a:r>
              <a:rPr lang="en-US" dirty="0"/>
              <a:t>within power-law decrease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238531-23AE-FD8B-11D3-3C38F8A06249}"/>
                  </a:ext>
                </a:extLst>
              </p:cNvPr>
              <p:cNvSpPr txBox="1"/>
              <p:nvPr/>
            </p:nvSpPr>
            <p:spPr>
              <a:xfrm>
                <a:off x="701629" y="4863683"/>
                <a:ext cx="973394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U+U: large enhancement in normalized variance and skewness and sign-change in normalized kurtosis</a:t>
                </a:r>
              </a:p>
              <a:p>
                <a:r>
                  <a:rPr lang="en-US" dirty="0">
                    <a:ea typeface="Cambria Math" panose="020405030504060302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en-US" dirty="0"/>
                  <a:t> size fluctuations enhanced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238531-23AE-FD8B-11D3-3C38F8A06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29" y="4863683"/>
                <a:ext cx="9733947" cy="646331"/>
              </a:xfrm>
              <a:prstGeom prst="rect">
                <a:avLst/>
              </a:prstGeom>
              <a:blipFill>
                <a:blip r:embed="rId5"/>
                <a:stretch>
                  <a:fillRect l="-522" t="-5882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A7F446EB-DD09-198D-373F-3FE24394E343}"/>
              </a:ext>
            </a:extLst>
          </p:cNvPr>
          <p:cNvSpPr txBox="1"/>
          <p:nvPr/>
        </p:nvSpPr>
        <p:spPr>
          <a:xfrm>
            <a:off x="701629" y="5542007"/>
            <a:ext cx="6944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nuclear deformation role is further confirmed by hydro calculations.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EA9FE1-8898-137C-F8BF-0E06BCC9F04B}"/>
              </a:ext>
            </a:extLst>
          </p:cNvPr>
          <p:cNvSpPr txBox="1"/>
          <p:nvPr/>
        </p:nvSpPr>
        <p:spPr>
          <a:xfrm>
            <a:off x="1911833" y="146304"/>
            <a:ext cx="8616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[</a:t>
            </a:r>
            <a:r>
              <a:rPr lang="en-US" sz="3200" b="1" dirty="0" err="1">
                <a:solidFill>
                  <a:srgbClr val="002060"/>
                </a:solidFill>
              </a:rPr>
              <a:t>p</a:t>
            </a:r>
            <a:r>
              <a:rPr lang="en-US" sz="3200" b="1" baseline="-25000" dirty="0" err="1">
                <a:solidFill>
                  <a:srgbClr val="002060"/>
                </a:solidFill>
              </a:rPr>
              <a:t>T</a:t>
            </a:r>
            <a:r>
              <a:rPr lang="en-US" sz="3200" b="1" dirty="0">
                <a:solidFill>
                  <a:srgbClr val="002060"/>
                </a:solidFill>
              </a:rPr>
              <a:t>] fluctuations and comparisons to hydro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737E73-9839-27F5-C970-B0AA1F9FA53B}"/>
              </a:ext>
            </a:extLst>
          </p:cNvPr>
          <p:cNvSpPr txBox="1"/>
          <p:nvPr/>
        </p:nvSpPr>
        <p:spPr>
          <a:xfrm>
            <a:off x="164767" y="6103180"/>
            <a:ext cx="1202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[</a:t>
            </a:r>
            <a:r>
              <a:rPr lang="en-US" sz="2400" dirty="0" err="1">
                <a:solidFill>
                  <a:srgbClr val="FF0000"/>
                </a:solidFill>
              </a:rPr>
              <a:t>p</a:t>
            </a:r>
            <a:r>
              <a:rPr lang="en-US" sz="2400" baseline="-25000" dirty="0" err="1">
                <a:solidFill>
                  <a:srgbClr val="FF0000"/>
                </a:solidFill>
              </a:rPr>
              <a:t>T</a:t>
            </a:r>
            <a:r>
              <a:rPr lang="en-US" sz="2400" dirty="0">
                <a:solidFill>
                  <a:srgbClr val="FF0000"/>
                </a:solidFill>
              </a:rPr>
              <a:t>] fluctuations also serve as a good observable to explore the role of nuclear deformation.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61E8743-0603-CE3B-62D0-FAAEB1ABE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288788-0286-0C47-A5A5-6BCF6DB86974}" type="slidenum">
              <a:rPr lang="en-US" smtClean="0"/>
              <a:t>31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6B7FE-90C2-D642-E213-527E112BF4ED}"/>
              </a:ext>
            </a:extLst>
          </p:cNvPr>
          <p:cNvSpPr txBox="1"/>
          <p:nvPr/>
        </p:nvSpPr>
        <p:spPr>
          <a:xfrm>
            <a:off x="7459957" y="5826181"/>
            <a:ext cx="4567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Hydro: private calculations from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Bjoern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Schenke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Chun Shen</a:t>
            </a:r>
          </a:p>
        </p:txBody>
      </p:sp>
    </p:spTree>
    <p:extLst>
      <p:ext uri="{BB962C8B-B14F-4D97-AF65-F5344CB8AC3E}">
        <p14:creationId xmlns:p14="http://schemas.microsoft.com/office/powerpoint/2010/main" val="857400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655A9-1599-3614-70CB-4BE7F652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224CA-AC99-F696-BA9B-CD8B5EC0BAA4}"/>
              </a:ext>
            </a:extLst>
          </p:cNvPr>
          <p:cNvSpPr txBox="1"/>
          <p:nvPr/>
        </p:nvSpPr>
        <p:spPr>
          <a:xfrm>
            <a:off x="2842189" y="142658"/>
            <a:ext cx="6314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Isobar ratios cancel final state effect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BCAB2-24F8-8940-F889-9988A34EFDB1}"/>
              </a:ext>
            </a:extLst>
          </p:cNvPr>
          <p:cNvSpPr txBox="1"/>
          <p:nvPr/>
        </p:nvSpPr>
        <p:spPr>
          <a:xfrm>
            <a:off x="146957" y="727433"/>
            <a:ext cx="7763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Vary the shear viscosity by changing partonic cross-section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AAFCA-8449-4D92-6A2B-BF7AB9CDB92D}"/>
              </a:ext>
            </a:extLst>
          </p:cNvPr>
          <p:cNvSpPr txBox="1"/>
          <p:nvPr/>
        </p:nvSpPr>
        <p:spPr>
          <a:xfrm>
            <a:off x="489857" y="1189098"/>
            <a:ext cx="6183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itchFamily="34" charset="0"/>
              </a:rPr>
              <a:t>Flow signal change by 30-50%, the </a:t>
            </a:r>
            <a:r>
              <a:rPr lang="en-US" sz="2000" dirty="0" err="1">
                <a:cs typeface="Arial" pitchFamily="34" charset="0"/>
              </a:rPr>
              <a:t>v</a:t>
            </a:r>
            <a:r>
              <a:rPr lang="en-US" sz="2000" baseline="-25000" dirty="0" err="1">
                <a:cs typeface="Arial" pitchFamily="34" charset="0"/>
              </a:rPr>
              <a:t>n</a:t>
            </a:r>
            <a:r>
              <a:rPr lang="en-US" sz="2000" dirty="0">
                <a:cs typeface="Arial" pitchFamily="34" charset="0"/>
              </a:rPr>
              <a:t> ratio unchanged.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6BAB38-F219-2845-4662-AC4229C395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65" y="5096218"/>
            <a:ext cx="4886741" cy="1034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257166-6BB7-942C-7BD3-58F5E54EC6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9682" y="1863199"/>
            <a:ext cx="1479419" cy="694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FD4CED-9A34-5973-AA29-D730AA7B7C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7110" y="3189430"/>
            <a:ext cx="2330488" cy="782444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BC6FF0DA-1B19-2A5B-00DD-713751C75508}"/>
              </a:ext>
            </a:extLst>
          </p:cNvPr>
          <p:cNvSpPr/>
          <p:nvPr/>
        </p:nvSpPr>
        <p:spPr bwMode="auto">
          <a:xfrm>
            <a:off x="2202239" y="2595126"/>
            <a:ext cx="387153" cy="400050"/>
          </a:xfrm>
          <a:prstGeom prst="down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1A2EC4-F46B-2802-7A4F-A0EF5E2838F0}"/>
              </a:ext>
            </a:extLst>
          </p:cNvPr>
          <p:cNvSpPr txBox="1"/>
          <p:nvPr/>
        </p:nvSpPr>
        <p:spPr>
          <a:xfrm>
            <a:off x="1309967" y="4249188"/>
            <a:ext cx="2171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Robust probe of initial state!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71FB69-7938-FC9C-B169-23C449D151B6}"/>
              </a:ext>
            </a:extLst>
          </p:cNvPr>
          <p:cNvSpPr/>
          <p:nvPr/>
        </p:nvSpPr>
        <p:spPr bwMode="auto">
          <a:xfrm rot="5400000">
            <a:off x="3878062" y="4845986"/>
            <a:ext cx="1289901" cy="1730828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2000"/>
                </a:schemeClr>
              </a:gs>
              <a:gs pos="72024">
                <a:srgbClr val="EBEBEB">
                  <a:alpha val="95000"/>
                </a:srgbClr>
              </a:gs>
              <a:gs pos="48000">
                <a:schemeClr val="bg1">
                  <a:lumMod val="85000"/>
                  <a:alpha val="92000"/>
                </a:schemeClr>
              </a:gs>
              <a:gs pos="100000">
                <a:schemeClr val="bg1"/>
              </a:gs>
            </a:gsLst>
            <a:lin ang="162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latin typeface="Tahoma" pitchFamily="34" charset="0"/>
              <a:ea typeface="宋体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A27E96-6C28-2ABF-3A7E-16434081E3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032" y="1650763"/>
            <a:ext cx="5166001" cy="47904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A4BA20-3745-9C89-E86D-081506CFE888}"/>
              </a:ext>
            </a:extLst>
          </p:cNvPr>
          <p:cNvSpPr txBox="1"/>
          <p:nvPr/>
        </p:nvSpPr>
        <p:spPr>
          <a:xfrm>
            <a:off x="8610600" y="1332662"/>
            <a:ext cx="35033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C. Zhang, S. Bhatta and J. Jia, PRC106, L031901(2022)</a:t>
            </a:r>
          </a:p>
        </p:txBody>
      </p:sp>
    </p:spTree>
    <p:extLst>
      <p:ext uri="{BB962C8B-B14F-4D97-AF65-F5344CB8AC3E}">
        <p14:creationId xmlns:p14="http://schemas.microsoft.com/office/powerpoint/2010/main" val="802507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25E63FD-6675-2F9E-E81C-91F29FE754ED}"/>
              </a:ext>
            </a:extLst>
          </p:cNvPr>
          <p:cNvSpPr txBox="1"/>
          <p:nvPr/>
        </p:nvSpPr>
        <p:spPr>
          <a:xfrm>
            <a:off x="154664" y="142658"/>
            <a:ext cx="12210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Probing</a:t>
            </a:r>
            <a:r>
              <a:rPr lang="zh-CN" alt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nuclear structure via photo-nuclear diffractive process in UPC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731F4-E4F7-7255-6FE3-FD531D1A0164}"/>
              </a:ext>
            </a:extLst>
          </p:cNvPr>
          <p:cNvSpPr txBox="1"/>
          <p:nvPr/>
        </p:nvSpPr>
        <p:spPr>
          <a:xfrm>
            <a:off x="7073867" y="6017980"/>
            <a:ext cx="4544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CambriaMath"/>
              </a:rPr>
              <a:t>𝛽</a:t>
            </a:r>
            <a:r>
              <a:rPr lang="en-US" sz="1800" baseline="-25000" dirty="0">
                <a:effectLst/>
                <a:latin typeface="CambriaMath"/>
              </a:rPr>
              <a:t>2</a:t>
            </a:r>
            <a:r>
              <a:rPr lang="en-US" sz="1800" dirty="0">
                <a:effectLst/>
                <a:latin typeface="Calibri" panose="020F0502020204030204" pitchFamily="34" charset="0"/>
              </a:rPr>
              <a:t>, </a:t>
            </a:r>
            <a:r>
              <a:rPr lang="en-US" sz="1800" dirty="0">
                <a:effectLst/>
                <a:latin typeface="CambriaMath"/>
              </a:rPr>
              <a:t>𝛽</a:t>
            </a:r>
            <a:r>
              <a:rPr lang="en-US" sz="1800" baseline="-25000" dirty="0">
                <a:effectLst/>
                <a:latin typeface="CambriaMath"/>
              </a:rPr>
              <a:t>3</a:t>
            </a:r>
            <a:r>
              <a:rPr lang="en-US" sz="1800" dirty="0">
                <a:effectLst/>
                <a:latin typeface="CambriaMath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</a:rPr>
              <a:t>and </a:t>
            </a:r>
            <a:r>
              <a:rPr lang="en-US" sz="1800" dirty="0">
                <a:effectLst/>
                <a:latin typeface="CambriaMath"/>
              </a:rPr>
              <a:t>𝛽</a:t>
            </a:r>
            <a:r>
              <a:rPr lang="en-US" sz="1800" baseline="-25000" dirty="0">
                <a:effectLst/>
                <a:latin typeface="CambriaMath"/>
              </a:rPr>
              <a:t>4</a:t>
            </a:r>
            <a:r>
              <a:rPr lang="en-US" sz="1800" dirty="0">
                <a:effectLst/>
                <a:latin typeface="CambriaMath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</a:rPr>
              <a:t>manifest themselves at different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</a:rPr>
              <a:t>|t| regions (different length scales). </a:t>
            </a:r>
            <a:endParaRPr lang="en-US" dirty="0"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3EFEA4-C596-59F8-0AFD-D7026CD9D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6707" y="5368387"/>
            <a:ext cx="1384300" cy="381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906804-E1F3-EE93-5226-F8E0A9A60148}"/>
              </a:ext>
            </a:extLst>
          </p:cNvPr>
          <p:cNvSpPr txBox="1"/>
          <p:nvPr/>
        </p:nvSpPr>
        <p:spPr>
          <a:xfrm>
            <a:off x="7533712" y="735851"/>
            <a:ext cx="4658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Mantysaari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B.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Schenke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C. Shen, and W. Zhao, </a:t>
            </a:r>
            <a:r>
              <a:rPr lang="en-US" sz="12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PRL131, 062301(2023)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3AD2FC0-D1D9-2059-FCB5-D2EAD7742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288788-0286-0C47-A5A5-6BCF6DB86974}" type="slidenum">
              <a:rPr lang="en-US" smtClean="0"/>
              <a:t>33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AD5967-35C5-BA8A-E584-7D83828C842D}"/>
              </a:ext>
            </a:extLst>
          </p:cNvPr>
          <p:cNvGrpSpPr/>
          <p:nvPr/>
        </p:nvGrpSpPr>
        <p:grpSpPr>
          <a:xfrm>
            <a:off x="7357874" y="969951"/>
            <a:ext cx="2564931" cy="5036025"/>
            <a:chOff x="4562408" y="1679317"/>
            <a:chExt cx="2564931" cy="50360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86D69E-2025-1A2E-7EBB-259B0B45C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2408" y="1679317"/>
              <a:ext cx="2564931" cy="503602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D270CAA-8CB3-5E4E-68DD-22B506A32404}"/>
                </a:ext>
              </a:extLst>
            </p:cNvPr>
            <p:cNvSpPr/>
            <p:nvPr/>
          </p:nvSpPr>
          <p:spPr>
            <a:xfrm>
              <a:off x="6343649" y="2071687"/>
              <a:ext cx="414338" cy="459714"/>
            </a:xfrm>
            <a:prstGeom prst="rect">
              <a:avLst/>
            </a:prstGeom>
            <a:solidFill>
              <a:srgbClr val="00B0F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B79420-D022-9EEF-F814-994FB2D4CFA3}"/>
                </a:ext>
              </a:extLst>
            </p:cNvPr>
            <p:cNvSpPr/>
            <p:nvPr/>
          </p:nvSpPr>
          <p:spPr>
            <a:xfrm>
              <a:off x="6357936" y="3446667"/>
              <a:ext cx="414338" cy="459714"/>
            </a:xfrm>
            <a:prstGeom prst="rect">
              <a:avLst/>
            </a:prstGeom>
            <a:solidFill>
              <a:srgbClr val="00B0F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B3BDA3-0D5C-70A4-9E0B-0DC71A22B85C}"/>
                </a:ext>
              </a:extLst>
            </p:cNvPr>
            <p:cNvSpPr/>
            <p:nvPr/>
          </p:nvSpPr>
          <p:spPr>
            <a:xfrm>
              <a:off x="6352828" y="4969596"/>
              <a:ext cx="519460" cy="573954"/>
            </a:xfrm>
            <a:prstGeom prst="rect">
              <a:avLst/>
            </a:prstGeom>
            <a:solidFill>
              <a:srgbClr val="00B0F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A1A9F83-FC3F-247A-027C-8AF501DCC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88" y="3782708"/>
            <a:ext cx="3971448" cy="2846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593BC8-2A96-5827-A116-5D9C7E237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536" y="4902088"/>
            <a:ext cx="2138651" cy="88062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85C270-A0AC-57AE-6FF4-5D48FDCFD162}"/>
              </a:ext>
            </a:extLst>
          </p:cNvPr>
          <p:cNvSpPr txBox="1"/>
          <p:nvPr/>
        </p:nvSpPr>
        <p:spPr>
          <a:xfrm>
            <a:off x="4432792" y="6219062"/>
            <a:ext cx="2547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STAR, Science Advance 9, 3903(2023)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DE237F7-F83F-FB24-630C-9F3F61279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514" y="1975872"/>
            <a:ext cx="3529536" cy="15207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481076B-EF12-1577-11BE-B5C936A7B0AE}"/>
              </a:ext>
            </a:extLst>
          </p:cNvPr>
          <p:cNvSpPr txBox="1"/>
          <p:nvPr/>
        </p:nvSpPr>
        <p:spPr>
          <a:xfrm>
            <a:off x="83879" y="942135"/>
            <a:ext cx="28632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alibri" panose="020F0502020204030204" pitchFamily="34" charset="0"/>
              </a:rPr>
              <a:t>Diffractive scattering amplitude </a:t>
            </a:r>
            <a:endParaRPr lang="en-US" sz="1600" dirty="0">
              <a:effectLst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30717C5-978A-F33C-68E9-A4D11BCF3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204" y="1362455"/>
            <a:ext cx="3987800" cy="381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4E63222-E2CB-CA64-948B-9FA46EEF1623}"/>
              </a:ext>
            </a:extLst>
          </p:cNvPr>
          <p:cNvSpPr/>
          <p:nvPr/>
        </p:nvSpPr>
        <p:spPr>
          <a:xfrm>
            <a:off x="2083668" y="1314866"/>
            <a:ext cx="2277336" cy="4403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24BED0-66BE-AB42-D8F7-6925B53C22D2}"/>
              </a:ext>
            </a:extLst>
          </p:cNvPr>
          <p:cNvSpPr txBox="1"/>
          <p:nvPr/>
        </p:nvSpPr>
        <p:spPr>
          <a:xfrm>
            <a:off x="2989298" y="797988"/>
            <a:ext cx="359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Mantysaari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and B.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Schenke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PRL117, 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052301(2016)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Mantysaari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Rep.Prog.Phys.83, 082201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(2020)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C75D3E8-6997-A0C4-56FD-04C4919174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3107" y="1993252"/>
            <a:ext cx="2590800" cy="1905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D08F599-2CBF-FAA3-C7E2-EF64DEEFC1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3107" y="2268133"/>
            <a:ext cx="3454400" cy="2032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8A85CDF-8861-7E68-F2F2-235D4B9360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9960" y="2799198"/>
            <a:ext cx="3225800" cy="190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CDE99D-5957-B33D-ABAD-535B3FA0CD11}"/>
              </a:ext>
            </a:extLst>
          </p:cNvPr>
          <p:cNvSpPr txBox="1"/>
          <p:nvPr/>
        </p:nvSpPr>
        <p:spPr>
          <a:xfrm>
            <a:off x="9922805" y="1060652"/>
            <a:ext cx="202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See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Giacalone’s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talk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7885D5-DE8F-D768-F181-3A710A404EF5}"/>
              </a:ext>
            </a:extLst>
          </p:cNvPr>
          <p:cNvSpPr txBox="1"/>
          <p:nvPr/>
        </p:nvSpPr>
        <p:spPr>
          <a:xfrm>
            <a:off x="451195" y="6444247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See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Zhangbu’s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644816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79E358-8937-734F-A87C-81C1343AA260}"/>
              </a:ext>
            </a:extLst>
          </p:cNvPr>
          <p:cNvSpPr txBox="1"/>
          <p:nvPr/>
        </p:nvSpPr>
        <p:spPr>
          <a:xfrm>
            <a:off x="2211981" y="1208055"/>
            <a:ext cx="8550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Nuclear</a:t>
            </a:r>
            <a:r>
              <a:rPr lang="en-US" sz="2800" dirty="0"/>
              <a:t> </a:t>
            </a:r>
            <a:r>
              <a:rPr lang="en-US" sz="3200" b="1" dirty="0">
                <a:solidFill>
                  <a:srgbClr val="002060"/>
                </a:solidFill>
              </a:rPr>
              <a:t>deformation in intermedium </a:t>
            </a:r>
            <a:r>
              <a:rPr lang="en-US" sz="3200" b="1" baseline="30000" dirty="0">
                <a:solidFill>
                  <a:srgbClr val="002060"/>
                </a:solidFill>
              </a:rPr>
              <a:t>129</a:t>
            </a:r>
            <a:r>
              <a:rPr lang="en-US" sz="3200" b="1" dirty="0">
                <a:solidFill>
                  <a:srgbClr val="002060"/>
                </a:solidFill>
              </a:rPr>
              <a:t>Xe at L</a:t>
            </a:r>
            <a:r>
              <a:rPr lang="en-US" altLang="zh-CN" sz="3200" b="1" dirty="0">
                <a:solidFill>
                  <a:srgbClr val="002060"/>
                </a:solidFill>
              </a:rPr>
              <a:t>HC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E8C122-02E7-3F7A-938C-CA86CC6F7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527" y="1934774"/>
            <a:ext cx="3250538" cy="558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616C7E-B08A-4FB7-CAA8-998943D6C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471" y="3318091"/>
            <a:ext cx="1244599" cy="155190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EE7839D-0D24-CBDA-A312-2751FD76BD42}"/>
              </a:ext>
            </a:extLst>
          </p:cNvPr>
          <p:cNvCxnSpPr/>
          <p:nvPr/>
        </p:nvCxnSpPr>
        <p:spPr>
          <a:xfrm>
            <a:off x="1977188" y="2971025"/>
            <a:ext cx="0" cy="5169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6EFD97A-3A9F-25E2-31F0-CFABB428F452}"/>
              </a:ext>
            </a:extLst>
          </p:cNvPr>
          <p:cNvSpPr txBox="1"/>
          <p:nvPr/>
        </p:nvSpPr>
        <p:spPr>
          <a:xfrm>
            <a:off x="2493207" y="4790381"/>
            <a:ext cx="678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 Low-energy estimate with rigid rotor assumption from B(E2) data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03D674-68E5-B3BD-17EE-255A9D10737C}"/>
              </a:ext>
            </a:extLst>
          </p:cNvPr>
          <p:cNvGrpSpPr/>
          <p:nvPr/>
        </p:nvGrpSpPr>
        <p:grpSpPr>
          <a:xfrm>
            <a:off x="5298129" y="5221020"/>
            <a:ext cx="5010532" cy="443502"/>
            <a:chOff x="3693540" y="4449619"/>
            <a:chExt cx="5010532" cy="4435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055719-258A-4EBF-DDF3-7F54DF01E3A7}"/>
                </a:ext>
              </a:extLst>
            </p:cNvPr>
            <p:cNvSpPr/>
            <p:nvPr/>
          </p:nvSpPr>
          <p:spPr>
            <a:xfrm>
              <a:off x="8519341" y="4489441"/>
              <a:ext cx="1847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143D397-02AD-B9FF-EF9E-50D787BEDD1D}"/>
                </a:ext>
              </a:extLst>
            </p:cNvPr>
            <p:cNvSpPr/>
            <p:nvPr/>
          </p:nvSpPr>
          <p:spPr>
            <a:xfrm>
              <a:off x="3693540" y="4449619"/>
              <a:ext cx="3276444" cy="443502"/>
            </a:xfrm>
            <a:prstGeom prst="round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08F8EAD-1751-EB3A-A66F-9A014C282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5285" y="4679510"/>
            <a:ext cx="1692179" cy="507654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09AFB0E-E954-D8C7-0581-DA65A480060C}"/>
              </a:ext>
            </a:extLst>
          </p:cNvPr>
          <p:cNvCxnSpPr>
            <a:cxnSpLocks/>
          </p:cNvCxnSpPr>
          <p:nvPr/>
        </p:nvCxnSpPr>
        <p:spPr>
          <a:xfrm>
            <a:off x="4225841" y="2973052"/>
            <a:ext cx="0" cy="5164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D3DE428-0A37-DBFD-8C4C-EB1C9F17B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37" y="2645557"/>
            <a:ext cx="7925826" cy="26917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DFA8B9-D037-E9B3-8AC7-06178045D9AB}"/>
              </a:ext>
            </a:extLst>
          </p:cNvPr>
          <p:cNvCxnSpPr>
            <a:cxnSpLocks/>
          </p:cNvCxnSpPr>
          <p:nvPr/>
        </p:nvCxnSpPr>
        <p:spPr>
          <a:xfrm>
            <a:off x="2672070" y="2929024"/>
            <a:ext cx="1328430" cy="56052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7AB5546A-77CC-FFA6-D9F6-8194C28E43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9831" y="3491848"/>
            <a:ext cx="1336955" cy="12087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1084992-CC10-39ED-F6BE-636C89144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7220" y="3124596"/>
            <a:ext cx="1600131" cy="165225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B7BD22E-8EEB-D7F2-58C5-EA3ABF3B8938}"/>
              </a:ext>
            </a:extLst>
          </p:cNvPr>
          <p:cNvSpPr txBox="1"/>
          <p:nvPr/>
        </p:nvSpPr>
        <p:spPr>
          <a:xfrm>
            <a:off x="6619573" y="3673723"/>
            <a:ext cx="3667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B. Bally, G.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Giacalone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and M. Bender, EPJA58, 187(2022)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FC928D-7C38-4E08-0859-5CF2C01E0B20}"/>
              </a:ext>
            </a:extLst>
          </p:cNvPr>
          <p:cNvSpPr txBox="1"/>
          <p:nvPr/>
        </p:nvSpPr>
        <p:spPr>
          <a:xfrm>
            <a:off x="6619573" y="3962611"/>
            <a:ext cx="4495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B. Bally, M. Bender, G.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Giacalone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and V. Soma, PRL128, 082301(2022)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6836821-2217-D98F-ECDE-31C7ABD0F7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8719" y="5304271"/>
            <a:ext cx="2965519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32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2729EB-C575-1F46-A542-C285ED853291}"/>
              </a:ext>
            </a:extLst>
          </p:cNvPr>
          <p:cNvSpPr txBox="1"/>
          <p:nvPr/>
        </p:nvSpPr>
        <p:spPr>
          <a:xfrm>
            <a:off x="1807984" y="142658"/>
            <a:ext cx="8260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" pitchFamily="2" charset="0"/>
              </a:rPr>
              <a:t>Signatures of the </a:t>
            </a:r>
            <a:r>
              <a:rPr lang="en-US" altLang="zh-CN" sz="3200" b="1" dirty="0">
                <a:solidFill>
                  <a:srgbClr val="002060"/>
                </a:solidFill>
                <a:latin typeface="Times" pitchFamily="2" charset="0"/>
              </a:rPr>
              <a:t>nuclear </a:t>
            </a:r>
            <a:r>
              <a:rPr lang="en-US" sz="3200" b="1" dirty="0">
                <a:solidFill>
                  <a:srgbClr val="002060"/>
                </a:solidFill>
                <a:latin typeface="Times" pitchFamily="2" charset="0"/>
              </a:rPr>
              <a:t>deformation at LHC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D37F6D-FBD1-3A38-91F6-941D28740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2" y="1366817"/>
            <a:ext cx="4241872" cy="39021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C03A97-6EEE-6128-D7D1-8167FAD498DB}"/>
              </a:ext>
            </a:extLst>
          </p:cNvPr>
          <p:cNvSpPr txBox="1"/>
          <p:nvPr/>
        </p:nvSpPr>
        <p:spPr>
          <a:xfrm>
            <a:off x="106190" y="1061188"/>
            <a:ext cx="2066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ATLAS, </a:t>
            </a:r>
            <a:r>
              <a:rPr lang="en-US" sz="12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PRC107, 054910(2023)</a:t>
            </a:r>
          </a:p>
        </p:txBody>
      </p:sp>
      <p:sp>
        <p:nvSpPr>
          <p:cNvPr id="16" name="Curved Left Arrow 15">
            <a:extLst>
              <a:ext uri="{FF2B5EF4-FFF2-40B4-BE49-F238E27FC236}">
                <a16:creationId xmlns:a16="http://schemas.microsoft.com/office/drawing/2014/main" id="{948F9B44-D4B0-E3CF-2637-06C3184E9CA6}"/>
              </a:ext>
            </a:extLst>
          </p:cNvPr>
          <p:cNvSpPr/>
          <p:nvPr/>
        </p:nvSpPr>
        <p:spPr>
          <a:xfrm>
            <a:off x="4614807" y="1755249"/>
            <a:ext cx="415038" cy="1280392"/>
          </a:xfrm>
          <a:prstGeom prst="curvedLeftArrow">
            <a:avLst/>
          </a:prstGeom>
          <a:solidFill>
            <a:schemeClr val="accent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3BF2A5-DE47-163A-D2C5-AC5BD48ECCEF}"/>
              </a:ext>
            </a:extLst>
          </p:cNvPr>
          <p:cNvSpPr txBox="1"/>
          <p:nvPr/>
        </p:nvSpPr>
        <p:spPr>
          <a:xfrm>
            <a:off x="189594" y="5287599"/>
            <a:ext cx="118128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medium effect was mostly canceled.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Study the triaxial shape of </a:t>
            </a:r>
            <a:r>
              <a:rPr lang="en-US" sz="2000" baseline="30000" dirty="0"/>
              <a:t>129</a:t>
            </a:r>
            <a:r>
              <a:rPr lang="en-US" sz="2000" dirty="0"/>
              <a:t>Xe nuclei</a:t>
            </a:r>
          </a:p>
          <a:p>
            <a:pPr>
              <a:lnSpc>
                <a:spcPct val="112000"/>
              </a:lnSpc>
            </a:pPr>
            <a:r>
              <a:rPr lang="zh-CN" altLang="en-US" sz="2000" dirty="0"/>
              <a:t>     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Triaxiality fluctuation could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wash out the difference between prolate and oblate.</a:t>
            </a:r>
            <a:endParaRPr lang="en-US" sz="2000" dirty="0">
              <a:solidFill>
                <a:schemeClr val="bg1">
                  <a:lumMod val="6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38BE49-6D41-F59E-8A64-8C7F73079DA6}"/>
              </a:ext>
            </a:extLst>
          </p:cNvPr>
          <p:cNvSpPr/>
          <p:nvPr/>
        </p:nvSpPr>
        <p:spPr>
          <a:xfrm>
            <a:off x="1134705" y="4095162"/>
            <a:ext cx="2994383" cy="176801"/>
          </a:xfrm>
          <a:prstGeom prst="rect">
            <a:avLst/>
          </a:prstGeom>
          <a:solidFill>
            <a:srgbClr val="00B0F0">
              <a:alpha val="306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21D81F-AAB8-47AE-9322-4244EC9D5B57}"/>
              </a:ext>
            </a:extLst>
          </p:cNvPr>
          <p:cNvSpPr txBox="1"/>
          <p:nvPr/>
        </p:nvSpPr>
        <p:spPr>
          <a:xfrm>
            <a:off x="9143988" y="1173940"/>
            <a:ext cx="2093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ALICE, PLB834, 137393(2022)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4EAF91-097A-B830-E6BA-07DEC4B303F7}"/>
              </a:ext>
            </a:extLst>
          </p:cNvPr>
          <p:cNvSpPr txBox="1"/>
          <p:nvPr/>
        </p:nvSpPr>
        <p:spPr>
          <a:xfrm>
            <a:off x="5372304" y="5342816"/>
            <a:ext cx="5727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also paves a novel way to characterize the initial state 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8AF01B8-78B1-8E9B-2C4E-F799FE54E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288788-0286-0C47-A5A5-6BCF6DB86974}" type="slidenum">
              <a:rPr lang="en-US" smtClean="0"/>
              <a:t>35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91F8CE-C6AE-D1DB-7276-D791EE4DD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037" y="1442794"/>
            <a:ext cx="5077553" cy="3653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86E841-9F26-C25F-540D-4463F8A69F93}"/>
              </a:ext>
            </a:extLst>
          </p:cNvPr>
          <p:cNvSpPr txBox="1"/>
          <p:nvPr/>
        </p:nvSpPr>
        <p:spPr>
          <a:xfrm>
            <a:off x="10162389" y="1484850"/>
            <a:ext cx="138743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Emil for ALICE 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B3F967C3-BB88-7379-F6C8-8E5C9658C802}"/>
              </a:ext>
            </a:extLst>
          </p:cNvPr>
          <p:cNvSpPr/>
          <p:nvPr/>
        </p:nvSpPr>
        <p:spPr>
          <a:xfrm>
            <a:off x="7157085" y="3126105"/>
            <a:ext cx="198120" cy="274320"/>
          </a:xfrm>
          <a:prstGeom prst="upArrow">
            <a:avLst/>
          </a:prstGeom>
          <a:solidFill>
            <a:schemeClr val="accent1">
              <a:alpha val="7136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ED255-579D-5EA3-99A3-3B61ABA07EAB}"/>
              </a:ext>
            </a:extLst>
          </p:cNvPr>
          <p:cNvSpPr txBox="1"/>
          <p:nvPr/>
        </p:nvSpPr>
        <p:spPr>
          <a:xfrm>
            <a:off x="3196770" y="1161990"/>
            <a:ext cx="1975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Somadutta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for ATLAS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F4BB5A-B525-8BA6-5799-15EFE4DB8984}"/>
              </a:ext>
            </a:extLst>
          </p:cNvPr>
          <p:cNvSpPr txBox="1"/>
          <p:nvPr/>
        </p:nvSpPr>
        <p:spPr>
          <a:xfrm>
            <a:off x="3698862" y="6337679"/>
            <a:ext cx="6510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Six-particle correlations could study such effect.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(See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Jiangyong’s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talk) 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444F9D-52E8-9DA7-B872-EA9B380911D5}"/>
              </a:ext>
            </a:extLst>
          </p:cNvPr>
          <p:cNvSpPr txBox="1"/>
          <p:nvPr/>
        </p:nvSpPr>
        <p:spPr>
          <a:xfrm>
            <a:off x="286226" y="6371508"/>
            <a:ext cx="3527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A.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Dimri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, S. Bhatta and J. Jia, EPJA59, 45(2023)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C49662-1913-1B70-6B52-6379F03BECFB}"/>
              </a:ext>
            </a:extLst>
          </p:cNvPr>
          <p:cNvSpPr txBox="1"/>
          <p:nvPr/>
        </p:nvSpPr>
        <p:spPr>
          <a:xfrm>
            <a:off x="9951605" y="4995797"/>
            <a:ext cx="21846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(See You Zhou’s talk) </a:t>
            </a:r>
          </a:p>
        </p:txBody>
      </p:sp>
    </p:spTree>
    <p:extLst>
      <p:ext uri="{BB962C8B-B14F-4D97-AF65-F5344CB8AC3E}">
        <p14:creationId xmlns:p14="http://schemas.microsoft.com/office/powerpoint/2010/main" val="2426103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893A3D-981D-04F8-4EBB-A90B1FC8D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C21774-A3F6-D3A6-E8AE-7C311E7CF8A4}"/>
              </a:ext>
            </a:extLst>
          </p:cNvPr>
          <p:cNvSpPr txBox="1"/>
          <p:nvPr/>
        </p:nvSpPr>
        <p:spPr>
          <a:xfrm>
            <a:off x="3032390" y="115029"/>
            <a:ext cx="6300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Col</a:t>
            </a:r>
            <a:r>
              <a:rPr lang="en-US" altLang="zh-CN" sz="3200" b="1" dirty="0">
                <a:solidFill>
                  <a:srgbClr val="002060"/>
                </a:solidFill>
              </a:rPr>
              <a:t>lective structure of atomic nuclei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E0B7F300-F01A-EDF3-603F-732914F96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04" y="748292"/>
            <a:ext cx="7782296" cy="1853190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Emergent phenomena of the many-body quantum system </a:t>
            </a:r>
          </a:p>
          <a:p>
            <a:pPr lvl="1"/>
            <a:r>
              <a:rPr lang="en-US" sz="2000" dirty="0">
                <a:ea typeface="Times New Roman" charset="0"/>
                <a:cs typeface="Times New Roman" charset="0"/>
              </a:rPr>
              <a:t>Quadrup</a:t>
            </a:r>
            <a:r>
              <a:rPr lang="en-US" altLang="zh-CN" sz="2000" dirty="0">
                <a:ea typeface="Times New Roman" charset="0"/>
                <a:cs typeface="Times New Roman" charset="0"/>
              </a:rPr>
              <a:t>o</a:t>
            </a:r>
            <a:r>
              <a:rPr lang="en-US" sz="2000" dirty="0">
                <a:ea typeface="Times New Roman" charset="0"/>
                <a:cs typeface="Times New Roman" charset="0"/>
              </a:rPr>
              <a:t>le/octupole/</a:t>
            </a:r>
            <a:r>
              <a:rPr lang="en-US" sz="2000" dirty="0" err="1">
                <a:ea typeface="Times New Roman" charset="0"/>
                <a:cs typeface="Times New Roman" charset="0"/>
              </a:rPr>
              <a:t>hexadecapole</a:t>
            </a:r>
            <a:r>
              <a:rPr lang="en-US" sz="2000" dirty="0">
                <a:ea typeface="Times New Roman" charset="0"/>
                <a:cs typeface="Times New Roman" charset="0"/>
              </a:rPr>
              <a:t> deformations</a:t>
            </a:r>
            <a:endParaRPr lang="en-US" sz="2000" dirty="0">
              <a:cs typeface="Times New Roman" charset="0"/>
            </a:endParaRPr>
          </a:p>
          <a:p>
            <a:pPr lvl="1"/>
            <a:r>
              <a:rPr lang="en-US" sz="2000" dirty="0">
                <a:cs typeface="Times New Roman" charset="0"/>
              </a:rPr>
              <a:t>Clustering, halo, skin, bubble</a:t>
            </a:r>
            <a:r>
              <a:rPr lang="mr-IN" sz="2000" dirty="0"/>
              <a:t>…</a:t>
            </a:r>
            <a:endParaRPr lang="en-US" sz="2000" dirty="0"/>
          </a:p>
          <a:p>
            <a:pPr lvl="1"/>
            <a:r>
              <a:rPr lang="en-US" sz="2000" dirty="0">
                <a:cs typeface="Times New Roman" charset="0"/>
              </a:rPr>
              <a:t>Non-monotonic evaluation with N and Z</a:t>
            </a:r>
          </a:p>
          <a:p>
            <a:pPr lvl="1"/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C8D704-BF6F-B70F-2ED3-62A18E72256C}"/>
              </a:ext>
            </a:extLst>
          </p:cNvPr>
          <p:cNvGrpSpPr/>
          <p:nvPr/>
        </p:nvGrpSpPr>
        <p:grpSpPr>
          <a:xfrm>
            <a:off x="8100138" y="3739247"/>
            <a:ext cx="2921026" cy="2898780"/>
            <a:chOff x="8100138" y="3739247"/>
            <a:chExt cx="2921026" cy="289878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3014397-45AF-A501-07D0-A4CFF0F6B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00138" y="3917854"/>
              <a:ext cx="2921026" cy="243849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B8E0526-6A34-4AEA-AFA2-F65EE52A1AE0}"/>
                </a:ext>
              </a:extLst>
            </p:cNvPr>
            <p:cNvSpPr txBox="1"/>
            <p:nvPr/>
          </p:nvSpPr>
          <p:spPr>
            <a:xfrm>
              <a:off x="8740786" y="6391806"/>
              <a:ext cx="21627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J.P.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</a:rPr>
                <a:t>Ebran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 et al. Nature487, 341(2012)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530559-3310-8D25-05E9-A5C4E9E87685}"/>
                </a:ext>
              </a:extLst>
            </p:cNvPr>
            <p:cNvSpPr txBox="1"/>
            <p:nvPr/>
          </p:nvSpPr>
          <p:spPr>
            <a:xfrm>
              <a:off x="8830269" y="3739247"/>
              <a:ext cx="1638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nucleonic clustering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4CA9EB-37E7-182C-7FEE-72E73168BEC8}"/>
              </a:ext>
            </a:extLst>
          </p:cNvPr>
          <p:cNvGrpSpPr/>
          <p:nvPr/>
        </p:nvGrpSpPr>
        <p:grpSpPr>
          <a:xfrm>
            <a:off x="4034159" y="2608059"/>
            <a:ext cx="3770959" cy="4115782"/>
            <a:chOff x="4034159" y="2608059"/>
            <a:chExt cx="3770959" cy="411578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9257B57-84EF-1C0C-4592-CB37EE20D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4159" y="4094386"/>
              <a:ext cx="3496834" cy="222934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7A805E9-EAEC-0EBC-7773-DF6B6930ED6B}"/>
                </a:ext>
              </a:extLst>
            </p:cNvPr>
            <p:cNvSpPr txBox="1"/>
            <p:nvPr/>
          </p:nvSpPr>
          <p:spPr>
            <a:xfrm>
              <a:off x="6045511" y="3725054"/>
              <a:ext cx="11628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Neutron skin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F0E24F1-6B6A-D8A5-E854-AAB80EDD8A3F}"/>
                </a:ext>
              </a:extLst>
            </p:cNvPr>
            <p:cNvSpPr txBox="1"/>
            <p:nvPr/>
          </p:nvSpPr>
          <p:spPr>
            <a:xfrm>
              <a:off x="4754616" y="6323731"/>
              <a:ext cx="3050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buAutoNum type="alphaUcPeriod"/>
              </a:pP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</a:rPr>
                <a:t>Trzcinska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 et al., PRL87, 082501(2001)</a:t>
              </a:r>
            </a:p>
            <a:p>
              <a:pPr marL="228600" indent="-228600">
                <a:buFontTx/>
                <a:buAutoNum type="alphaUcPeriod"/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M.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</a:rPr>
                <a:t>Centelles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 et al., PRL102, 122502(2009)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AD5D40C-88FC-E091-5533-D7FB33FE8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3808"/>
            <a:stretch/>
          </p:blipFill>
          <p:spPr>
            <a:xfrm>
              <a:off x="4248941" y="2608059"/>
              <a:ext cx="1652034" cy="147255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CBCFC1-E41C-30FB-D2F7-2D046DA95BB2}"/>
              </a:ext>
            </a:extLst>
          </p:cNvPr>
          <p:cNvGrpSpPr/>
          <p:nvPr/>
        </p:nvGrpSpPr>
        <p:grpSpPr>
          <a:xfrm>
            <a:off x="-47796" y="2635706"/>
            <a:ext cx="4076197" cy="4054991"/>
            <a:chOff x="-47796" y="2635706"/>
            <a:chExt cx="4076197" cy="40549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1F29E9-8A07-4956-603D-18A62E5EE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1913" y="2905836"/>
              <a:ext cx="1543571" cy="15798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0247C2-3D5B-8459-EC04-24140E1F9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9903" y="4710186"/>
              <a:ext cx="1818398" cy="174263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D9ED7E3-D271-17CA-FFEB-1005FE1AA9A8}"/>
                </a:ext>
              </a:extLst>
            </p:cNvPr>
            <p:cNvSpPr txBox="1"/>
            <p:nvPr/>
          </p:nvSpPr>
          <p:spPr>
            <a:xfrm>
              <a:off x="2035468" y="2635706"/>
              <a:ext cx="8547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Octupole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ED6CD1-5F86-4809-897A-7BD486D21CA8}"/>
                </a:ext>
              </a:extLst>
            </p:cNvPr>
            <p:cNvSpPr txBox="1"/>
            <p:nvPr/>
          </p:nvSpPr>
          <p:spPr>
            <a:xfrm>
              <a:off x="439583" y="2653118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Quadrupole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D6C12F-D7AD-D9A6-C3A0-5C5EB2983E9B}"/>
                </a:ext>
              </a:extLst>
            </p:cNvPr>
            <p:cNvSpPr txBox="1"/>
            <p:nvPr/>
          </p:nvSpPr>
          <p:spPr>
            <a:xfrm>
              <a:off x="1925124" y="5062980"/>
              <a:ext cx="1378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Triaxial spheroid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AE8F08-7728-5F2F-5AE5-601AC14AC793}"/>
                </a:ext>
              </a:extLst>
            </p:cNvPr>
            <p:cNvSpPr txBox="1"/>
            <p:nvPr/>
          </p:nvSpPr>
          <p:spPr>
            <a:xfrm>
              <a:off x="1638003" y="4547282"/>
              <a:ext cx="23903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0" i="0" u="none" strike="noStrike" dirty="0">
                  <a:solidFill>
                    <a:srgbClr val="9AA0A6"/>
                  </a:solidFill>
                  <a:effectLst/>
                  <a:latin typeface="arial" panose="020B0604020202020204" pitchFamily="34" charset="0"/>
                </a:rPr>
                <a:t>LP Gaffney et al.,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Nature497, 199(2013)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3B01AA7-E471-871B-C0C6-F054A781E5E6}"/>
                </a:ext>
              </a:extLst>
            </p:cNvPr>
            <p:cNvSpPr txBox="1"/>
            <p:nvPr/>
          </p:nvSpPr>
          <p:spPr>
            <a:xfrm>
              <a:off x="467044" y="6444476"/>
              <a:ext cx="25394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0" i="0" u="none" strike="noStrike" dirty="0">
                  <a:solidFill>
                    <a:srgbClr val="9AA0A6"/>
                  </a:solidFill>
                  <a:effectLst/>
                  <a:latin typeface="arial" panose="020B0604020202020204" pitchFamily="34" charset="0"/>
                </a:rPr>
                <a:t>AN Andreyev et al., </a:t>
              </a: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</a:rPr>
                <a:t>Nature405, 430(2000) 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A5C06DA-6842-1A8C-E6B7-BF5179329DE0}"/>
                </a:ext>
              </a:extLst>
            </p:cNvPr>
            <p:cNvSpPr txBox="1"/>
            <p:nvPr/>
          </p:nvSpPr>
          <p:spPr>
            <a:xfrm>
              <a:off x="-47796" y="4350773"/>
              <a:ext cx="21259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S.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</a:rPr>
                <a:t>Cwiok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</a:rPr>
                <a:t>et al.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,Nature433, 705(2005)</a:t>
              </a: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323C32-7B6C-619D-0552-EBEE5E7E6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2323" y="3043027"/>
              <a:ext cx="1028700" cy="11303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A60634D-4758-38FB-FC7B-7447487057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7683" y="861631"/>
            <a:ext cx="4188979" cy="26910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AE2659-D93B-A172-8D65-C80E61A4FD36}"/>
              </a:ext>
            </a:extLst>
          </p:cNvPr>
          <p:cNvSpPr txBox="1"/>
          <p:nvPr/>
        </p:nvSpPr>
        <p:spPr>
          <a:xfrm>
            <a:off x="9935230" y="584632"/>
            <a:ext cx="210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RepProgPhys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76,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126301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(2013)</a:t>
            </a:r>
          </a:p>
        </p:txBody>
      </p:sp>
    </p:spTree>
    <p:extLst>
      <p:ext uri="{BB962C8B-B14F-4D97-AF65-F5344CB8AC3E}">
        <p14:creationId xmlns:p14="http://schemas.microsoft.com/office/powerpoint/2010/main" val="207847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2AA341-8BB4-D0CD-A75C-DEDE46AF2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2" y="1299775"/>
            <a:ext cx="6899107" cy="2990559"/>
          </a:xfrm>
          <a:prstGeom prst="rect">
            <a:avLst/>
          </a:prstGeom>
        </p:spPr>
      </p:pic>
      <p:pic>
        <p:nvPicPr>
          <p:cNvPr id="49" name="Picture 2" descr="RHIC Summary">
            <a:extLst>
              <a:ext uri="{FF2B5EF4-FFF2-40B4-BE49-F238E27FC236}">
                <a16:creationId xmlns:a16="http://schemas.microsoft.com/office/drawing/2014/main" id="{6798590D-58CF-D1ED-2DC3-25F1AB609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279" y="1145337"/>
            <a:ext cx="4542971" cy="329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7214999-EB39-16D6-8F52-5DA915A6B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0EDC13-6068-3276-9A46-47FEE8C0BFAC}"/>
              </a:ext>
            </a:extLst>
          </p:cNvPr>
          <p:cNvSpPr txBox="1"/>
          <p:nvPr/>
        </p:nvSpPr>
        <p:spPr>
          <a:xfrm>
            <a:off x="1799799" y="135497"/>
            <a:ext cx="8416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Experimental opportunities at unique RHIC </a:t>
            </a:r>
            <a:r>
              <a:rPr lang="en-US" altLang="zh-CN" sz="3200" b="1" dirty="0">
                <a:solidFill>
                  <a:srgbClr val="002060"/>
                </a:solidFill>
              </a:rPr>
              <a:t>runs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8361DC-A637-C545-7A22-51F4C8150D41}"/>
              </a:ext>
            </a:extLst>
          </p:cNvPr>
          <p:cNvSpPr/>
          <p:nvPr/>
        </p:nvSpPr>
        <p:spPr>
          <a:xfrm>
            <a:off x="10997266" y="3133493"/>
            <a:ext cx="710984" cy="9895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DF06E7-9DF3-B85E-4F49-9BBBE3289887}"/>
              </a:ext>
            </a:extLst>
          </p:cNvPr>
          <p:cNvSpPr txBox="1"/>
          <p:nvPr/>
        </p:nvSpPr>
        <p:spPr>
          <a:xfrm>
            <a:off x="429224" y="4765802"/>
            <a:ext cx="10420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200GeV U+U, </a:t>
            </a:r>
            <a:r>
              <a:rPr lang="en-US" altLang="zh-CN" sz="2400" dirty="0" err="1"/>
              <a:t>Au+Au</a:t>
            </a:r>
            <a:r>
              <a:rPr lang="en-US" altLang="zh-CN" sz="2400" dirty="0"/>
              <a:t>, </a:t>
            </a:r>
            <a:r>
              <a:rPr lang="en-US" altLang="zh-CN" sz="2400" dirty="0" err="1"/>
              <a:t>Ru+Ru</a:t>
            </a:r>
            <a:r>
              <a:rPr lang="en-US" altLang="zh-CN" sz="2400" dirty="0"/>
              <a:t>, </a:t>
            </a:r>
            <a:r>
              <a:rPr lang="en-US" altLang="zh-CN" sz="2400" dirty="0" err="1"/>
              <a:t>Zr+Zr</a:t>
            </a:r>
            <a:r>
              <a:rPr lang="en-US" altLang="zh-CN" sz="2400" dirty="0"/>
              <a:t>, </a:t>
            </a:r>
            <a:r>
              <a:rPr lang="en-US" altLang="zh-CN" sz="2400" dirty="0" err="1"/>
              <a:t>Cu+Cu</a:t>
            </a:r>
            <a:r>
              <a:rPr lang="en-US" altLang="zh-CN" sz="2400" dirty="0"/>
              <a:t>, O+O collisions: provide opportunities </a:t>
            </a:r>
          </a:p>
          <a:p>
            <a:r>
              <a:rPr lang="en-US" altLang="zh-CN" sz="2400" dirty="0"/>
              <a:t>to access the nuclear structure.</a:t>
            </a:r>
            <a:endParaRPr lang="en-US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73C0CE-C54C-96D8-F3DD-D01D512AE5B1}"/>
              </a:ext>
            </a:extLst>
          </p:cNvPr>
          <p:cNvCxnSpPr/>
          <p:nvPr/>
        </p:nvCxnSpPr>
        <p:spPr>
          <a:xfrm flipV="1">
            <a:off x="3675888" y="1145337"/>
            <a:ext cx="3913632" cy="148813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D39309-799F-F6C4-7AE0-9FADBBF8EE10}"/>
              </a:ext>
            </a:extLst>
          </p:cNvPr>
          <p:cNvCxnSpPr>
            <a:cxnSpLocks/>
          </p:cNvCxnSpPr>
          <p:nvPr/>
        </p:nvCxnSpPr>
        <p:spPr>
          <a:xfrm>
            <a:off x="3675888" y="2633471"/>
            <a:ext cx="3913632" cy="159105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337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CBA1E61-F33B-FBA1-BEC4-7043B507E4D7}"/>
              </a:ext>
            </a:extLst>
          </p:cNvPr>
          <p:cNvSpPr/>
          <p:nvPr/>
        </p:nvSpPr>
        <p:spPr>
          <a:xfrm>
            <a:off x="649554" y="995464"/>
            <a:ext cx="2842683" cy="4764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57E7BC-5028-C646-8C30-9AFB704807D2}"/>
              </a:ext>
            </a:extLst>
          </p:cNvPr>
          <p:cNvGrpSpPr/>
          <p:nvPr/>
        </p:nvGrpSpPr>
        <p:grpSpPr>
          <a:xfrm>
            <a:off x="3492237" y="998011"/>
            <a:ext cx="6320326" cy="4760611"/>
            <a:chOff x="2376586" y="915888"/>
            <a:chExt cx="8148339" cy="56111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E1CD06-D7B2-3942-9450-726E17ADE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6586" y="915888"/>
              <a:ext cx="8148339" cy="561113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CB51123-A3CE-C045-BE6E-90FC36F85A92}"/>
                </a:ext>
              </a:extLst>
            </p:cNvPr>
            <p:cNvGrpSpPr/>
            <p:nvPr/>
          </p:nvGrpSpPr>
          <p:grpSpPr>
            <a:xfrm>
              <a:off x="2417561" y="970747"/>
              <a:ext cx="4271581" cy="1018574"/>
              <a:chOff x="2417561" y="970747"/>
              <a:chExt cx="4271581" cy="101857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5084FD7-831B-BA4A-9EA2-5F8B940D1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7561" y="1100963"/>
                <a:ext cx="2632770" cy="888358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8379B7F-5D73-234A-B698-76E2EA8E8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19042" y="970747"/>
                <a:ext cx="2070100" cy="698500"/>
              </a:xfrm>
              <a:prstGeom prst="rect">
                <a:avLst/>
              </a:prstGeom>
            </p:spPr>
          </p:pic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B3FBC1C-5A35-874D-9867-394C365561A1}"/>
              </a:ext>
            </a:extLst>
          </p:cNvPr>
          <p:cNvSpPr/>
          <p:nvPr/>
        </p:nvSpPr>
        <p:spPr>
          <a:xfrm>
            <a:off x="8456121" y="968680"/>
            <a:ext cx="1328014" cy="481319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FECB76-9296-C54E-94F9-5541A0B637B2}"/>
              </a:ext>
            </a:extLst>
          </p:cNvPr>
          <p:cNvSpPr txBox="1"/>
          <p:nvPr/>
        </p:nvSpPr>
        <p:spPr>
          <a:xfrm>
            <a:off x="2092211" y="142658"/>
            <a:ext cx="7980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Multi-stages in relativistic heavy-ion collisions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19811C-72AD-D348-A3FC-2024677A26CB}"/>
              </a:ext>
            </a:extLst>
          </p:cNvPr>
          <p:cNvSpPr/>
          <p:nvPr/>
        </p:nvSpPr>
        <p:spPr>
          <a:xfrm>
            <a:off x="4390960" y="964153"/>
            <a:ext cx="795428" cy="481319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1A94C8-B315-A6F7-0588-57DE2B295380}"/>
              </a:ext>
            </a:extLst>
          </p:cNvPr>
          <p:cNvGrpSpPr/>
          <p:nvPr/>
        </p:nvGrpSpPr>
        <p:grpSpPr>
          <a:xfrm>
            <a:off x="9812563" y="1694055"/>
            <a:ext cx="2416046" cy="3400653"/>
            <a:chOff x="9812563" y="1694055"/>
            <a:chExt cx="2416046" cy="340065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1A1FC1C-9DF8-8445-AA3D-0AC53DF75A1A}"/>
                </a:ext>
              </a:extLst>
            </p:cNvPr>
            <p:cNvSpPr txBox="1"/>
            <p:nvPr/>
          </p:nvSpPr>
          <p:spPr>
            <a:xfrm>
              <a:off x="9999216" y="1694055"/>
              <a:ext cx="22293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Multiple stage</a:t>
              </a:r>
            </a:p>
            <a:p>
              <a:r>
                <a:rPr lang="en-US" sz="2000" dirty="0"/>
                <a:t>/Complex dynamics</a:t>
              </a:r>
            </a:p>
          </p:txBody>
        </p:sp>
        <p:sp>
          <p:nvSpPr>
            <p:cNvPr id="15" name="Left-Right Arrow 14">
              <a:extLst>
                <a:ext uri="{FF2B5EF4-FFF2-40B4-BE49-F238E27FC236}">
                  <a16:creationId xmlns:a16="http://schemas.microsoft.com/office/drawing/2014/main" id="{4143962B-C718-384A-BF9C-CB026CACAD7F}"/>
                </a:ext>
              </a:extLst>
            </p:cNvPr>
            <p:cNvSpPr/>
            <p:nvPr/>
          </p:nvSpPr>
          <p:spPr>
            <a:xfrm rot="5400000">
              <a:off x="10341430" y="2881827"/>
              <a:ext cx="1544962" cy="749515"/>
            </a:xfrm>
            <a:prstGeom prst="leftRightArrow">
              <a:avLst/>
            </a:prstGeom>
            <a:solidFill>
              <a:srgbClr val="00B0F0">
                <a:alpha val="49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D38AE9-61DC-484D-80FE-80811F75FF1F}"/>
                </a:ext>
              </a:extLst>
            </p:cNvPr>
            <p:cNvSpPr txBox="1"/>
            <p:nvPr/>
          </p:nvSpPr>
          <p:spPr>
            <a:xfrm>
              <a:off x="9812563" y="4171378"/>
              <a:ext cx="241604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Hybrid multi-stage </a:t>
              </a:r>
            </a:p>
            <a:p>
              <a:r>
                <a:rPr lang="en-US" dirty="0"/>
                <a:t>Modeling with event-by</a:t>
              </a:r>
            </a:p>
            <a:p>
              <a:r>
                <a:rPr lang="en-US" dirty="0"/>
                <a:t>-event fluctuations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A0AAF0A-32FE-FFC1-72CE-1B424DD40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223" y="2491444"/>
            <a:ext cx="769766" cy="777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A08039-58BE-43D7-8724-D0C58CA37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304" y="3083689"/>
            <a:ext cx="769767" cy="77724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C3E91DE-0431-073A-9B41-CA2878024EEE}"/>
              </a:ext>
            </a:extLst>
          </p:cNvPr>
          <p:cNvCxnSpPr/>
          <p:nvPr/>
        </p:nvCxnSpPr>
        <p:spPr>
          <a:xfrm>
            <a:off x="1514933" y="2280766"/>
            <a:ext cx="655545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773A41-CB8C-D8B2-3D56-9FC7463A979B}"/>
              </a:ext>
            </a:extLst>
          </p:cNvPr>
          <p:cNvCxnSpPr>
            <a:cxnSpLocks/>
          </p:cNvCxnSpPr>
          <p:nvPr/>
        </p:nvCxnSpPr>
        <p:spPr>
          <a:xfrm flipH="1">
            <a:off x="2249304" y="4060676"/>
            <a:ext cx="660799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1852D44-4E84-68D5-ACE7-F711B967B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B929-793A-184F-BC8B-E08A0E028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761" y="5916153"/>
            <a:ext cx="3355712" cy="882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F9D286-4D87-6ACC-860E-ECC457555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033" y="5869100"/>
            <a:ext cx="795428" cy="2991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9E1BDC7-5CEF-C86C-267E-6B6E0D84C7FA}"/>
              </a:ext>
            </a:extLst>
          </p:cNvPr>
          <p:cNvSpPr txBox="1"/>
          <p:nvPr/>
        </p:nvSpPr>
        <p:spPr>
          <a:xfrm>
            <a:off x="1259978" y="4064275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Nuclear structure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92ED1E-C290-A44A-C1AA-90C4561608D6}"/>
              </a:ext>
            </a:extLst>
          </p:cNvPr>
          <p:cNvSpPr/>
          <p:nvPr/>
        </p:nvSpPr>
        <p:spPr>
          <a:xfrm>
            <a:off x="1136733" y="964153"/>
            <a:ext cx="2000978" cy="481319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4ECB2F5-087E-E891-154F-12031C369A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612" y="6046255"/>
            <a:ext cx="2472988" cy="42480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60324B-01BA-EDAE-FD11-8C5871784D34}"/>
              </a:ext>
            </a:extLst>
          </p:cNvPr>
          <p:cNvSpPr txBox="1"/>
          <p:nvPr/>
        </p:nvSpPr>
        <p:spPr>
          <a:xfrm>
            <a:off x="7273747" y="6555338"/>
            <a:ext cx="2323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Details in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Xinnian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 Wang’s talk</a:t>
            </a:r>
          </a:p>
        </p:txBody>
      </p:sp>
    </p:spTree>
    <p:extLst>
      <p:ext uri="{BB962C8B-B14F-4D97-AF65-F5344CB8AC3E}">
        <p14:creationId xmlns:p14="http://schemas.microsoft.com/office/powerpoint/2010/main" val="1922766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eft-Right Arrow 19">
            <a:extLst>
              <a:ext uri="{FF2B5EF4-FFF2-40B4-BE49-F238E27FC236}">
                <a16:creationId xmlns:a16="http://schemas.microsoft.com/office/drawing/2014/main" id="{53DAFBAD-8F44-8242-A0E3-83A5B6433D92}"/>
              </a:ext>
            </a:extLst>
          </p:cNvPr>
          <p:cNvSpPr/>
          <p:nvPr/>
        </p:nvSpPr>
        <p:spPr>
          <a:xfrm>
            <a:off x="7102261" y="1742233"/>
            <a:ext cx="1818837" cy="749808"/>
          </a:xfrm>
          <a:prstGeom prst="leftRightArrow">
            <a:avLst/>
          </a:prstGeom>
          <a:solidFill>
            <a:srgbClr val="00B0F0">
              <a:alpha val="43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3B9628-A0E1-5F43-9084-68E318BFD221}"/>
              </a:ext>
            </a:extLst>
          </p:cNvPr>
          <p:cNvSpPr txBox="1"/>
          <p:nvPr/>
        </p:nvSpPr>
        <p:spPr>
          <a:xfrm>
            <a:off x="4619605" y="737038"/>
            <a:ext cx="1376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Initial state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CED574-AAE1-FA46-B131-9997EE6CD3AF}"/>
              </a:ext>
            </a:extLst>
          </p:cNvPr>
          <p:cNvSpPr txBox="1"/>
          <p:nvPr/>
        </p:nvSpPr>
        <p:spPr>
          <a:xfrm>
            <a:off x="7197460" y="1915932"/>
            <a:ext cx="164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hydro</a:t>
            </a:r>
            <a:r>
              <a:rPr lang="en-US" altLang="zh-CN" dirty="0"/>
              <a:t>-</a:t>
            </a:r>
            <a:r>
              <a:rPr lang="en-US" dirty="0"/>
              <a:t>response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CFF97E-E061-0A4A-9A6D-C9B22C4EB3DD}"/>
              </a:ext>
            </a:extLst>
          </p:cNvPr>
          <p:cNvSpPr txBox="1"/>
          <p:nvPr/>
        </p:nvSpPr>
        <p:spPr>
          <a:xfrm>
            <a:off x="9830143" y="750965"/>
            <a:ext cx="1273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Final state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FB7086-3EB8-8B42-A7CC-0C49BB585998}"/>
              </a:ext>
            </a:extLst>
          </p:cNvPr>
          <p:cNvSpPr txBox="1"/>
          <p:nvPr/>
        </p:nvSpPr>
        <p:spPr>
          <a:xfrm>
            <a:off x="4447136" y="3260796"/>
            <a:ext cx="1230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Initial Size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7AC0B0-599B-3648-A6A7-1F330A606C64}"/>
              </a:ext>
            </a:extLst>
          </p:cNvPr>
          <p:cNvSpPr txBox="1"/>
          <p:nvPr/>
        </p:nvSpPr>
        <p:spPr>
          <a:xfrm>
            <a:off x="6150908" y="3275028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cs typeface="Arial" panose="020B0604020202020204" pitchFamily="34" charset="0"/>
              </a:rPr>
              <a:t>Initial Shape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282C6B-0E2F-F247-A207-1AB79C64B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807" y="3749330"/>
            <a:ext cx="1578824" cy="3397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501D23-BFC9-A64E-81AA-462A54BA3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012" y="3720904"/>
            <a:ext cx="2557544" cy="56520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B93D20D-639E-204B-A06E-108F28EA3083}"/>
              </a:ext>
            </a:extLst>
          </p:cNvPr>
          <p:cNvSpPr txBox="1"/>
          <p:nvPr/>
        </p:nvSpPr>
        <p:spPr>
          <a:xfrm>
            <a:off x="8677013" y="3225793"/>
            <a:ext cx="1376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Radial Flow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BD7A7C-0FE6-104C-8478-232DB8EB9F42}"/>
              </a:ext>
            </a:extLst>
          </p:cNvPr>
          <p:cNvSpPr txBox="1"/>
          <p:nvPr/>
        </p:nvSpPr>
        <p:spPr>
          <a:xfrm>
            <a:off x="10228186" y="3214584"/>
            <a:ext cx="1984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Anisotropic Flow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5009DDD-485E-464F-8DFD-266AF67821F5}"/>
              </a:ext>
            </a:extLst>
          </p:cNvPr>
          <p:cNvCxnSpPr>
            <a:cxnSpLocks/>
          </p:cNvCxnSpPr>
          <p:nvPr/>
        </p:nvCxnSpPr>
        <p:spPr>
          <a:xfrm flipH="1" flipV="1">
            <a:off x="9867263" y="3560850"/>
            <a:ext cx="340895" cy="29710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C752979-734E-714B-951A-B9E461DE9DEE}"/>
              </a:ext>
            </a:extLst>
          </p:cNvPr>
          <p:cNvCxnSpPr>
            <a:cxnSpLocks/>
          </p:cNvCxnSpPr>
          <p:nvPr/>
        </p:nvCxnSpPr>
        <p:spPr>
          <a:xfrm flipV="1">
            <a:off x="11112182" y="3574303"/>
            <a:ext cx="93954" cy="29703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5">
            <a:extLst>
              <a:ext uri="{FF2B5EF4-FFF2-40B4-BE49-F238E27FC236}">
                <a16:creationId xmlns:a16="http://schemas.microsoft.com/office/drawing/2014/main" id="{BC998EEE-2399-8C42-91CA-3F3378D12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83" y="1353678"/>
            <a:ext cx="2449571" cy="173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FC1990E-B94E-6247-AA56-580E7E193D32}"/>
              </a:ext>
            </a:extLst>
          </p:cNvPr>
          <p:cNvGrpSpPr/>
          <p:nvPr/>
        </p:nvGrpSpPr>
        <p:grpSpPr>
          <a:xfrm>
            <a:off x="4672235" y="1144331"/>
            <a:ext cx="1993902" cy="1828800"/>
            <a:chOff x="673099" y="1746250"/>
            <a:chExt cx="2562311" cy="2154618"/>
          </a:xfrm>
        </p:grpSpPr>
        <p:sp>
          <p:nvSpPr>
            <p:cNvPr id="48" name="TextBox 52">
              <a:extLst>
                <a:ext uri="{FF2B5EF4-FFF2-40B4-BE49-F238E27FC236}">
                  <a16:creationId xmlns:a16="http://schemas.microsoft.com/office/drawing/2014/main" id="{2F9C7FEE-C18F-8145-B7D3-A75A77F2B0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8384" y="1746250"/>
              <a:ext cx="40148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>
                  <a:latin typeface="Arial" charset="0"/>
                  <a:cs typeface="Arial" charset="0"/>
                </a:rPr>
                <a:t>ε</a:t>
              </a:r>
              <a:r>
                <a:rPr lang="en-US" sz="2000" b="1" baseline="-25000" dirty="0">
                  <a:latin typeface="Arial" charset="0"/>
                  <a:cs typeface="Arial" charset="0"/>
                </a:rPr>
                <a:t>2</a:t>
              </a:r>
              <a:endParaRPr lang="en-US" sz="2000" b="1" baseline="30000" dirty="0">
                <a:latin typeface="Arial" charset="0"/>
                <a:cs typeface="Arial" charset="0"/>
              </a:endParaRPr>
            </a:p>
          </p:txBody>
        </p:sp>
        <p:sp>
          <p:nvSpPr>
            <p:cNvPr id="50" name="Freeform 54">
              <a:extLst>
                <a:ext uri="{FF2B5EF4-FFF2-40B4-BE49-F238E27FC236}">
                  <a16:creationId xmlns:a16="http://schemas.microsoft.com/office/drawing/2014/main" id="{995FBDDF-D0E3-4744-9867-B5CCE7F0A5C4}"/>
                </a:ext>
              </a:extLst>
            </p:cNvPr>
            <p:cNvSpPr>
              <a:spLocks/>
            </p:cNvSpPr>
            <p:nvPr/>
          </p:nvSpPr>
          <p:spPr bwMode="auto">
            <a:xfrm rot="17052195">
              <a:off x="884387" y="2065433"/>
              <a:ext cx="1331570" cy="1754145"/>
            </a:xfrm>
            <a:custGeom>
              <a:avLst/>
              <a:gdLst>
                <a:gd name="T0" fmla="*/ 228741352 w 1492584"/>
                <a:gd name="T1" fmla="*/ 2147483647 h 1437373"/>
                <a:gd name="T2" fmla="*/ 1451914609 w 1492584"/>
                <a:gd name="T3" fmla="*/ 2147483647 h 1437373"/>
                <a:gd name="T4" fmla="*/ 2147483647 w 1492584"/>
                <a:gd name="T5" fmla="*/ 2147483647 h 1437373"/>
                <a:gd name="T6" fmla="*/ 2147483647 w 1492584"/>
                <a:gd name="T7" fmla="*/ 2147483647 h 1437373"/>
                <a:gd name="T8" fmla="*/ 2147483647 w 1492584"/>
                <a:gd name="T9" fmla="*/ 2147483647 h 1437373"/>
                <a:gd name="T10" fmla="*/ 2147483647 w 1492584"/>
                <a:gd name="T11" fmla="*/ 2147483647 h 1437373"/>
                <a:gd name="T12" fmla="*/ 2147483647 w 1492584"/>
                <a:gd name="T13" fmla="*/ 2147483647 h 1437373"/>
                <a:gd name="T14" fmla="*/ 2147483647 w 1492584"/>
                <a:gd name="T15" fmla="*/ 2147483647 h 1437373"/>
                <a:gd name="T16" fmla="*/ 2147483647 w 1492584"/>
                <a:gd name="T17" fmla="*/ 2147483647 h 1437373"/>
                <a:gd name="T18" fmla="*/ 1582961492 w 1492584"/>
                <a:gd name="T19" fmla="*/ 2147483647 h 1437373"/>
                <a:gd name="T20" fmla="*/ 534532607 w 1492584"/>
                <a:gd name="T21" fmla="*/ 2147483647 h 1437373"/>
                <a:gd name="T22" fmla="*/ 29126339 w 1492584"/>
                <a:gd name="T23" fmla="*/ 2147483647 h 1437373"/>
                <a:gd name="T24" fmla="*/ 228741352 w 1492584"/>
                <a:gd name="T25" fmla="*/ 2147483647 h 1437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92584"/>
                <a:gd name="T40" fmla="*/ 0 h 1437373"/>
                <a:gd name="T41" fmla="*/ 1492584 w 1492584"/>
                <a:gd name="T42" fmla="*/ 1437373 h 1437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92584" h="1437373">
                  <a:moveTo>
                    <a:pt x="50399" y="752374"/>
                  </a:moveTo>
                  <a:cubicBezTo>
                    <a:pt x="94381" y="650640"/>
                    <a:pt x="231675" y="437949"/>
                    <a:pt x="319907" y="328863"/>
                  </a:cubicBezTo>
                  <a:cubicBezTo>
                    <a:pt x="408139" y="219777"/>
                    <a:pt x="473911" y="152400"/>
                    <a:pt x="579789" y="97857"/>
                  </a:cubicBezTo>
                  <a:cubicBezTo>
                    <a:pt x="685667" y="43314"/>
                    <a:pt x="838067" y="0"/>
                    <a:pt x="955174" y="1604"/>
                  </a:cubicBezTo>
                  <a:cubicBezTo>
                    <a:pt x="1072281" y="3208"/>
                    <a:pt x="1195806" y="40105"/>
                    <a:pt x="1282433" y="107482"/>
                  </a:cubicBezTo>
                  <a:cubicBezTo>
                    <a:pt x="1369060" y="174859"/>
                    <a:pt x="1457292" y="280737"/>
                    <a:pt x="1474938" y="405865"/>
                  </a:cubicBezTo>
                  <a:cubicBezTo>
                    <a:pt x="1492584" y="530993"/>
                    <a:pt x="1458896" y="715477"/>
                    <a:pt x="1388311" y="858252"/>
                  </a:cubicBezTo>
                  <a:cubicBezTo>
                    <a:pt x="1317726" y="1001027"/>
                    <a:pt x="1166930" y="1169469"/>
                    <a:pt x="1051427" y="1262513"/>
                  </a:cubicBezTo>
                  <a:cubicBezTo>
                    <a:pt x="935924" y="1355557"/>
                    <a:pt x="812400" y="1395663"/>
                    <a:pt x="695292" y="1416518"/>
                  </a:cubicBezTo>
                  <a:cubicBezTo>
                    <a:pt x="578185" y="1437373"/>
                    <a:pt x="445035" y="1427747"/>
                    <a:pt x="348782" y="1387642"/>
                  </a:cubicBezTo>
                  <a:cubicBezTo>
                    <a:pt x="252529" y="1347537"/>
                    <a:pt x="174837" y="1254760"/>
                    <a:pt x="117776" y="1175886"/>
                  </a:cubicBezTo>
                  <a:cubicBezTo>
                    <a:pt x="60715" y="1097012"/>
                    <a:pt x="12834" y="991402"/>
                    <a:pt x="6417" y="914400"/>
                  </a:cubicBezTo>
                  <a:cubicBezTo>
                    <a:pt x="0" y="837398"/>
                    <a:pt x="37699" y="882984"/>
                    <a:pt x="50399" y="752374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51" name="Freeform 55">
              <a:extLst>
                <a:ext uri="{FF2B5EF4-FFF2-40B4-BE49-F238E27FC236}">
                  <a16:creationId xmlns:a16="http://schemas.microsoft.com/office/drawing/2014/main" id="{280571D3-88FB-6045-8EB8-40AA7F3C7BCA}"/>
                </a:ext>
              </a:extLst>
            </p:cNvPr>
            <p:cNvSpPr>
              <a:spLocks/>
            </p:cNvSpPr>
            <p:nvPr/>
          </p:nvSpPr>
          <p:spPr bwMode="auto">
            <a:xfrm rot="17206063">
              <a:off x="836808" y="1867981"/>
              <a:ext cx="1652072" cy="1899041"/>
            </a:xfrm>
            <a:custGeom>
              <a:avLst/>
              <a:gdLst>
                <a:gd name="T0" fmla="*/ 2147483647 w 1645920"/>
                <a:gd name="T1" fmla="*/ 2147483647 h 1719714"/>
                <a:gd name="T2" fmla="*/ 2147483647 w 1645920"/>
                <a:gd name="T3" fmla="*/ 2147483647 h 1719714"/>
                <a:gd name="T4" fmla="*/ 2147483647 w 1645920"/>
                <a:gd name="T5" fmla="*/ 2147483647 h 1719714"/>
                <a:gd name="T6" fmla="*/ 2147483647 w 1645920"/>
                <a:gd name="T7" fmla="*/ 2147483647 h 1719714"/>
                <a:gd name="T8" fmla="*/ 2147483647 w 1645920"/>
                <a:gd name="T9" fmla="*/ 2147483647 h 1719714"/>
                <a:gd name="T10" fmla="*/ 2147483647 w 1645920"/>
                <a:gd name="T11" fmla="*/ 2147483647 h 1719714"/>
                <a:gd name="T12" fmla="*/ 2147483647 w 1645920"/>
                <a:gd name="T13" fmla="*/ 2147483647 h 1719714"/>
                <a:gd name="T14" fmla="*/ 2147483647 w 1645920"/>
                <a:gd name="T15" fmla="*/ 2147483647 h 1719714"/>
                <a:gd name="T16" fmla="*/ 2147483647 w 1645920"/>
                <a:gd name="T17" fmla="*/ 2147483647 h 1719714"/>
                <a:gd name="T18" fmla="*/ 2147483647 w 1645920"/>
                <a:gd name="T19" fmla="*/ 2147483647 h 1719714"/>
                <a:gd name="T20" fmla="*/ 2147483647 w 1645920"/>
                <a:gd name="T21" fmla="*/ 2147483647 h 1719714"/>
                <a:gd name="T22" fmla="*/ 2147483647 w 1645920"/>
                <a:gd name="T23" fmla="*/ 2147483647 h 1719714"/>
                <a:gd name="T24" fmla="*/ 2147483647 w 1645920"/>
                <a:gd name="T25" fmla="*/ 2147483647 h 1719714"/>
                <a:gd name="T26" fmla="*/ 2147483647 w 1645920"/>
                <a:gd name="T27" fmla="*/ 2147483647 h 1719714"/>
                <a:gd name="T28" fmla="*/ 2147483647 w 1645920"/>
                <a:gd name="T29" fmla="*/ 2147483647 h 1719714"/>
                <a:gd name="T30" fmla="*/ 2147483647 w 1645920"/>
                <a:gd name="T31" fmla="*/ 2147483647 h 1719714"/>
                <a:gd name="T32" fmla="*/ 2147483647 w 1645920"/>
                <a:gd name="T33" fmla="*/ 2147483647 h 1719714"/>
                <a:gd name="T34" fmla="*/ 2147483647 w 1645920"/>
                <a:gd name="T35" fmla="*/ 2147483647 h 1719714"/>
                <a:gd name="T36" fmla="*/ 2147483647 w 1645920"/>
                <a:gd name="T37" fmla="*/ 2147483647 h 1719714"/>
                <a:gd name="T38" fmla="*/ 2147483647 w 1645920"/>
                <a:gd name="T39" fmla="*/ 2147483647 h 1719714"/>
                <a:gd name="T40" fmla="*/ 2147483647 w 1645920"/>
                <a:gd name="T41" fmla="*/ 2147483647 h 1719714"/>
                <a:gd name="T42" fmla="*/ 2147483647 w 1645920"/>
                <a:gd name="T43" fmla="*/ 2147483647 h 1719714"/>
                <a:gd name="T44" fmla="*/ 2147483647 w 1645920"/>
                <a:gd name="T45" fmla="*/ 2147483647 h 1719714"/>
                <a:gd name="T46" fmla="*/ 2147483647 w 1645920"/>
                <a:gd name="T47" fmla="*/ 2147483647 h 1719714"/>
                <a:gd name="T48" fmla="*/ 2147483647 w 1645920"/>
                <a:gd name="T49" fmla="*/ 2147483647 h 1719714"/>
                <a:gd name="T50" fmla="*/ 2147483647 w 1645920"/>
                <a:gd name="T51" fmla="*/ 2147483647 h 1719714"/>
                <a:gd name="T52" fmla="*/ 2147483647 w 1645920"/>
                <a:gd name="T53" fmla="*/ 2147483647 h 1719714"/>
                <a:gd name="T54" fmla="*/ 2147483647 w 1645920"/>
                <a:gd name="T55" fmla="*/ 2147483647 h 1719714"/>
                <a:gd name="T56" fmla="*/ 2147483647 w 1645920"/>
                <a:gd name="T57" fmla="*/ 2147483647 h 1719714"/>
                <a:gd name="T58" fmla="*/ 2147483647 w 1645920"/>
                <a:gd name="T59" fmla="*/ 2147483647 h 1719714"/>
                <a:gd name="T60" fmla="*/ 2147483647 w 1645920"/>
                <a:gd name="T61" fmla="*/ 2147483647 h 17197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45920"/>
                <a:gd name="T94" fmla="*/ 0 h 1719714"/>
                <a:gd name="T95" fmla="*/ 1645920 w 1645920"/>
                <a:gd name="T96" fmla="*/ 1719714 h 171971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45920" h="1719714">
                  <a:moveTo>
                    <a:pt x="49731" y="1161448"/>
                  </a:moveTo>
                  <a:cubicBezTo>
                    <a:pt x="64169" y="1081238"/>
                    <a:pt x="91441" y="1084446"/>
                    <a:pt x="117108" y="1045945"/>
                  </a:cubicBezTo>
                  <a:cubicBezTo>
                    <a:pt x="142775" y="1007444"/>
                    <a:pt x="184485" y="960922"/>
                    <a:pt x="203735" y="930442"/>
                  </a:cubicBezTo>
                  <a:cubicBezTo>
                    <a:pt x="222985" y="899962"/>
                    <a:pt x="226194" y="882315"/>
                    <a:pt x="232611" y="863065"/>
                  </a:cubicBezTo>
                  <a:cubicBezTo>
                    <a:pt x="239028" y="843815"/>
                    <a:pt x="247049" y="837398"/>
                    <a:pt x="242236" y="814939"/>
                  </a:cubicBezTo>
                  <a:cubicBezTo>
                    <a:pt x="237423" y="792480"/>
                    <a:pt x="224590" y="766812"/>
                    <a:pt x="203735" y="728311"/>
                  </a:cubicBezTo>
                  <a:cubicBezTo>
                    <a:pt x="182880" y="689810"/>
                    <a:pt x="141171" y="641684"/>
                    <a:pt x="117108" y="583933"/>
                  </a:cubicBezTo>
                  <a:cubicBezTo>
                    <a:pt x="93045" y="526182"/>
                    <a:pt x="67377" y="439554"/>
                    <a:pt x="59356" y="381802"/>
                  </a:cubicBezTo>
                  <a:cubicBezTo>
                    <a:pt x="51335" y="324050"/>
                    <a:pt x="56147" y="283945"/>
                    <a:pt x="68981" y="237423"/>
                  </a:cubicBezTo>
                  <a:cubicBezTo>
                    <a:pt x="81815" y="190901"/>
                    <a:pt x="109086" y="139566"/>
                    <a:pt x="136358" y="102669"/>
                  </a:cubicBezTo>
                  <a:cubicBezTo>
                    <a:pt x="163630" y="65772"/>
                    <a:pt x="194110" y="32084"/>
                    <a:pt x="232611" y="16042"/>
                  </a:cubicBezTo>
                  <a:cubicBezTo>
                    <a:pt x="271112" y="0"/>
                    <a:pt x="319239" y="1604"/>
                    <a:pt x="367365" y="6417"/>
                  </a:cubicBezTo>
                  <a:cubicBezTo>
                    <a:pt x="415491" y="11230"/>
                    <a:pt x="471639" y="19251"/>
                    <a:pt x="521369" y="44918"/>
                  </a:cubicBezTo>
                  <a:cubicBezTo>
                    <a:pt x="571099" y="70585"/>
                    <a:pt x="620830" y="113899"/>
                    <a:pt x="665748" y="160421"/>
                  </a:cubicBezTo>
                  <a:cubicBezTo>
                    <a:pt x="710666" y="206943"/>
                    <a:pt x="757188" y="267903"/>
                    <a:pt x="790876" y="324050"/>
                  </a:cubicBezTo>
                  <a:cubicBezTo>
                    <a:pt x="824564" y="380197"/>
                    <a:pt x="837398" y="462012"/>
                    <a:pt x="867878" y="497305"/>
                  </a:cubicBezTo>
                  <a:cubicBezTo>
                    <a:pt x="898358" y="532598"/>
                    <a:pt x="911192" y="527785"/>
                    <a:pt x="973756" y="535806"/>
                  </a:cubicBezTo>
                  <a:cubicBezTo>
                    <a:pt x="1036320" y="543827"/>
                    <a:pt x="1158241" y="527785"/>
                    <a:pt x="1243264" y="545431"/>
                  </a:cubicBezTo>
                  <a:cubicBezTo>
                    <a:pt x="1328287" y="563077"/>
                    <a:pt x="1419727" y="591953"/>
                    <a:pt x="1483895" y="641684"/>
                  </a:cubicBezTo>
                  <a:cubicBezTo>
                    <a:pt x="1548063" y="691415"/>
                    <a:pt x="1610628" y="774834"/>
                    <a:pt x="1628274" y="843815"/>
                  </a:cubicBezTo>
                  <a:cubicBezTo>
                    <a:pt x="1645920" y="912796"/>
                    <a:pt x="1628274" y="996214"/>
                    <a:pt x="1589773" y="1055570"/>
                  </a:cubicBezTo>
                  <a:cubicBezTo>
                    <a:pt x="1551272" y="1114926"/>
                    <a:pt x="1487104" y="1169469"/>
                    <a:pt x="1397268" y="1199949"/>
                  </a:cubicBezTo>
                  <a:cubicBezTo>
                    <a:pt x="1307432" y="1230429"/>
                    <a:pt x="1132573" y="1233637"/>
                    <a:pt x="1050758" y="1238450"/>
                  </a:cubicBezTo>
                  <a:lnTo>
                    <a:pt x="906379" y="1228825"/>
                  </a:lnTo>
                  <a:cubicBezTo>
                    <a:pt x="874295" y="1227221"/>
                    <a:pt x="880712" y="1209575"/>
                    <a:pt x="858253" y="1228825"/>
                  </a:cubicBezTo>
                  <a:cubicBezTo>
                    <a:pt x="835794" y="1248075"/>
                    <a:pt x="811731" y="1286576"/>
                    <a:pt x="771626" y="1344328"/>
                  </a:cubicBezTo>
                  <a:cubicBezTo>
                    <a:pt x="731521" y="1402080"/>
                    <a:pt x="683394" y="1515979"/>
                    <a:pt x="617621" y="1575335"/>
                  </a:cubicBezTo>
                  <a:cubicBezTo>
                    <a:pt x="551848" y="1634691"/>
                    <a:pt x="442762" y="1681213"/>
                    <a:pt x="376990" y="1700463"/>
                  </a:cubicBezTo>
                  <a:cubicBezTo>
                    <a:pt x="311218" y="1719713"/>
                    <a:pt x="280738" y="1719714"/>
                    <a:pt x="222986" y="1690838"/>
                  </a:cubicBezTo>
                  <a:cubicBezTo>
                    <a:pt x="165234" y="1661962"/>
                    <a:pt x="60960" y="1615440"/>
                    <a:pt x="30480" y="1527208"/>
                  </a:cubicBezTo>
                  <a:cubicBezTo>
                    <a:pt x="0" y="1438976"/>
                    <a:pt x="35293" y="1241659"/>
                    <a:pt x="49731" y="1161448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" name="Freeform 56">
              <a:extLst>
                <a:ext uri="{FF2B5EF4-FFF2-40B4-BE49-F238E27FC236}">
                  <a16:creationId xmlns:a16="http://schemas.microsoft.com/office/drawing/2014/main" id="{D519302A-4991-4A42-A8BD-5F0146961BFA}"/>
                </a:ext>
              </a:extLst>
            </p:cNvPr>
            <p:cNvSpPr>
              <a:spLocks/>
            </p:cNvSpPr>
            <p:nvPr/>
          </p:nvSpPr>
          <p:spPr bwMode="auto">
            <a:xfrm rot="19285388">
              <a:off x="741887" y="2012085"/>
              <a:ext cx="1627582" cy="1782489"/>
            </a:xfrm>
            <a:custGeom>
              <a:avLst/>
              <a:gdLst>
                <a:gd name="T0" fmla="*/ 2147483647 w 1621857"/>
                <a:gd name="T1" fmla="*/ 2147483647 h 1613835"/>
                <a:gd name="T2" fmla="*/ 598627949 w 1621857"/>
                <a:gd name="T3" fmla="*/ 2147483647 h 1613835"/>
                <a:gd name="T4" fmla="*/ 2147483647 w 1621857"/>
                <a:gd name="T5" fmla="*/ 2147483647 h 1613835"/>
                <a:gd name="T6" fmla="*/ 2147483647 w 1621857"/>
                <a:gd name="T7" fmla="*/ 2147483647 h 1613835"/>
                <a:gd name="T8" fmla="*/ 2147483647 w 1621857"/>
                <a:gd name="T9" fmla="*/ 2147483647 h 1613835"/>
                <a:gd name="T10" fmla="*/ 2147483647 w 1621857"/>
                <a:gd name="T11" fmla="*/ 2147483647 h 1613835"/>
                <a:gd name="T12" fmla="*/ 2147483647 w 1621857"/>
                <a:gd name="T13" fmla="*/ 2147483647 h 1613835"/>
                <a:gd name="T14" fmla="*/ 2147483647 w 1621857"/>
                <a:gd name="T15" fmla="*/ 2147483647 h 1613835"/>
                <a:gd name="T16" fmla="*/ 2147483647 w 1621857"/>
                <a:gd name="T17" fmla="*/ 2147483647 h 1613835"/>
                <a:gd name="T18" fmla="*/ 2147483647 w 1621857"/>
                <a:gd name="T19" fmla="*/ 2147483647 h 1613835"/>
                <a:gd name="T20" fmla="*/ 2147483647 w 1621857"/>
                <a:gd name="T21" fmla="*/ 2147483647 h 1613835"/>
                <a:gd name="T22" fmla="*/ 2147483647 w 1621857"/>
                <a:gd name="T23" fmla="*/ 2147483647 h 1613835"/>
                <a:gd name="T24" fmla="*/ 2147483647 w 1621857"/>
                <a:gd name="T25" fmla="*/ 2147483647 h 1613835"/>
                <a:gd name="T26" fmla="*/ 2147483647 w 1621857"/>
                <a:gd name="T27" fmla="*/ 2147483647 h 1613835"/>
                <a:gd name="T28" fmla="*/ 2147483647 w 1621857"/>
                <a:gd name="T29" fmla="*/ 2147483647 h 1613835"/>
                <a:gd name="T30" fmla="*/ 2147483647 w 1621857"/>
                <a:gd name="T31" fmla="*/ 2147483647 h 1613835"/>
                <a:gd name="T32" fmla="*/ 2147483647 w 1621857"/>
                <a:gd name="T33" fmla="*/ 2147483647 h 1613835"/>
                <a:gd name="T34" fmla="*/ 2147483647 w 1621857"/>
                <a:gd name="T35" fmla="*/ 2147483647 h 1613835"/>
                <a:gd name="T36" fmla="*/ 2147483647 w 1621857"/>
                <a:gd name="T37" fmla="*/ 2147483647 h 1613835"/>
                <a:gd name="T38" fmla="*/ 2147483647 w 1621857"/>
                <a:gd name="T39" fmla="*/ 2147483647 h 1613835"/>
                <a:gd name="T40" fmla="*/ 2147483647 w 1621857"/>
                <a:gd name="T41" fmla="*/ 2147483647 h 1613835"/>
                <a:gd name="T42" fmla="*/ 2147483647 w 1621857"/>
                <a:gd name="T43" fmla="*/ 2147483647 h 1613835"/>
                <a:gd name="T44" fmla="*/ 2147483647 w 1621857"/>
                <a:gd name="T45" fmla="*/ 2147483647 h 1613835"/>
                <a:gd name="T46" fmla="*/ 2147483647 w 1621857"/>
                <a:gd name="T47" fmla="*/ 2147483647 h 1613835"/>
                <a:gd name="T48" fmla="*/ 2147483647 w 1621857"/>
                <a:gd name="T49" fmla="*/ 2147483647 h 1613835"/>
                <a:gd name="T50" fmla="*/ 2147483647 w 1621857"/>
                <a:gd name="T51" fmla="*/ 2147483647 h 1613835"/>
                <a:gd name="T52" fmla="*/ 2147483647 w 1621857"/>
                <a:gd name="T53" fmla="*/ 2147483647 h 1613835"/>
                <a:gd name="T54" fmla="*/ 2147483647 w 1621857"/>
                <a:gd name="T55" fmla="*/ 2147483647 h 1613835"/>
                <a:gd name="T56" fmla="*/ 2147483647 w 1621857"/>
                <a:gd name="T57" fmla="*/ 2147483647 h 16138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21857"/>
                <a:gd name="T88" fmla="*/ 0 h 1613835"/>
                <a:gd name="T89" fmla="*/ 1621857 w 1621857"/>
                <a:gd name="T90" fmla="*/ 1613835 h 16138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21857" h="1613835">
                  <a:moveTo>
                    <a:pt x="49730" y="689810"/>
                  </a:moveTo>
                  <a:cubicBezTo>
                    <a:pt x="16042" y="640080"/>
                    <a:pt x="0" y="599974"/>
                    <a:pt x="1604" y="545431"/>
                  </a:cubicBezTo>
                  <a:cubicBezTo>
                    <a:pt x="3208" y="490888"/>
                    <a:pt x="17646" y="402656"/>
                    <a:pt x="59355" y="362551"/>
                  </a:cubicBezTo>
                  <a:cubicBezTo>
                    <a:pt x="101064" y="322446"/>
                    <a:pt x="181276" y="311216"/>
                    <a:pt x="251861" y="304799"/>
                  </a:cubicBezTo>
                  <a:lnTo>
                    <a:pt x="482867" y="324050"/>
                  </a:lnTo>
                  <a:cubicBezTo>
                    <a:pt x="551848" y="330467"/>
                    <a:pt x="604787" y="372177"/>
                    <a:pt x="665747" y="343301"/>
                  </a:cubicBezTo>
                  <a:cubicBezTo>
                    <a:pt x="726707" y="314425"/>
                    <a:pt x="778042" y="205338"/>
                    <a:pt x="848627" y="150795"/>
                  </a:cubicBezTo>
                  <a:cubicBezTo>
                    <a:pt x="919212" y="96252"/>
                    <a:pt x="1025091" y="32084"/>
                    <a:pt x="1089259" y="16042"/>
                  </a:cubicBezTo>
                  <a:cubicBezTo>
                    <a:pt x="1153427" y="0"/>
                    <a:pt x="1195137" y="28876"/>
                    <a:pt x="1233638" y="54543"/>
                  </a:cubicBezTo>
                  <a:cubicBezTo>
                    <a:pt x="1272139" y="80210"/>
                    <a:pt x="1301015" y="121920"/>
                    <a:pt x="1320265" y="170046"/>
                  </a:cubicBezTo>
                  <a:cubicBezTo>
                    <a:pt x="1339515" y="218172"/>
                    <a:pt x="1353954" y="277528"/>
                    <a:pt x="1349141" y="343301"/>
                  </a:cubicBezTo>
                  <a:cubicBezTo>
                    <a:pt x="1344328" y="409074"/>
                    <a:pt x="1301014" y="510139"/>
                    <a:pt x="1291389" y="564682"/>
                  </a:cubicBezTo>
                  <a:cubicBezTo>
                    <a:pt x="1281764" y="619225"/>
                    <a:pt x="1260909" y="625641"/>
                    <a:pt x="1291389" y="670559"/>
                  </a:cubicBezTo>
                  <a:cubicBezTo>
                    <a:pt x="1321869" y="715477"/>
                    <a:pt x="1421330" y="768416"/>
                    <a:pt x="1474269" y="834189"/>
                  </a:cubicBezTo>
                  <a:cubicBezTo>
                    <a:pt x="1527208" y="899962"/>
                    <a:pt x="1596189" y="991401"/>
                    <a:pt x="1609023" y="1065195"/>
                  </a:cubicBezTo>
                  <a:cubicBezTo>
                    <a:pt x="1621857" y="1138989"/>
                    <a:pt x="1604210" y="1233637"/>
                    <a:pt x="1551271" y="1276951"/>
                  </a:cubicBezTo>
                  <a:cubicBezTo>
                    <a:pt x="1498332" y="1320265"/>
                    <a:pt x="1371599" y="1321869"/>
                    <a:pt x="1291389" y="1325077"/>
                  </a:cubicBezTo>
                  <a:cubicBezTo>
                    <a:pt x="1211179" y="1328285"/>
                    <a:pt x="1116530" y="1305827"/>
                    <a:pt x="1070008" y="1296202"/>
                  </a:cubicBezTo>
                  <a:cubicBezTo>
                    <a:pt x="1023486" y="1286577"/>
                    <a:pt x="1037924" y="1267326"/>
                    <a:pt x="1012257" y="1267326"/>
                  </a:cubicBezTo>
                  <a:cubicBezTo>
                    <a:pt x="986590" y="1267326"/>
                    <a:pt x="944880" y="1273743"/>
                    <a:pt x="916004" y="1296202"/>
                  </a:cubicBezTo>
                  <a:cubicBezTo>
                    <a:pt x="887128" y="1318661"/>
                    <a:pt x="879107" y="1357161"/>
                    <a:pt x="839002" y="1402079"/>
                  </a:cubicBezTo>
                  <a:cubicBezTo>
                    <a:pt x="798897" y="1446997"/>
                    <a:pt x="741144" y="1533625"/>
                    <a:pt x="675372" y="1565709"/>
                  </a:cubicBezTo>
                  <a:cubicBezTo>
                    <a:pt x="609600" y="1597793"/>
                    <a:pt x="510138" y="1613835"/>
                    <a:pt x="444366" y="1594585"/>
                  </a:cubicBezTo>
                  <a:cubicBezTo>
                    <a:pt x="378594" y="1575335"/>
                    <a:pt x="304800" y="1527208"/>
                    <a:pt x="280737" y="1450206"/>
                  </a:cubicBezTo>
                  <a:cubicBezTo>
                    <a:pt x="256674" y="1373204"/>
                    <a:pt x="295175" y="1199949"/>
                    <a:pt x="299987" y="1132572"/>
                  </a:cubicBezTo>
                  <a:cubicBezTo>
                    <a:pt x="304799" y="1065195"/>
                    <a:pt x="306404" y="1071612"/>
                    <a:pt x="309612" y="1045945"/>
                  </a:cubicBezTo>
                  <a:cubicBezTo>
                    <a:pt x="312820" y="1020278"/>
                    <a:pt x="336884" y="1012256"/>
                    <a:pt x="319238" y="978568"/>
                  </a:cubicBezTo>
                  <a:cubicBezTo>
                    <a:pt x="301592" y="944880"/>
                    <a:pt x="250256" y="895149"/>
                    <a:pt x="203734" y="843814"/>
                  </a:cubicBezTo>
                  <a:cubicBezTo>
                    <a:pt x="157212" y="792479"/>
                    <a:pt x="83418" y="739540"/>
                    <a:pt x="49730" y="68981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4" name="Rectangle 57">
              <a:extLst>
                <a:ext uri="{FF2B5EF4-FFF2-40B4-BE49-F238E27FC236}">
                  <a16:creationId xmlns:a16="http://schemas.microsoft.com/office/drawing/2014/main" id="{2B05D55E-2740-0E46-B192-BB5257A46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626" y="2862755"/>
              <a:ext cx="95092" cy="10633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/>
              <a:endParaRPr lang="en-US" sz="2400">
                <a:latin typeface="Tahoma" charset="0"/>
                <a:ea typeface="宋体" charset="0"/>
                <a:cs typeface="宋体" charset="0"/>
              </a:endParaRPr>
            </a:p>
          </p:txBody>
        </p:sp>
        <p:cxnSp>
          <p:nvCxnSpPr>
            <p:cNvPr id="55" name="Straight Arrow Connector 58">
              <a:extLst>
                <a:ext uri="{FF2B5EF4-FFF2-40B4-BE49-F238E27FC236}">
                  <a16:creationId xmlns:a16="http://schemas.microsoft.com/office/drawing/2014/main" id="{8528DCD9-6C3B-4E4A-B6AE-35C75D5B3B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449230" y="2001073"/>
              <a:ext cx="1010171" cy="713193"/>
            </a:xfrm>
            <a:prstGeom prst="straightConnector1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6" name="Straight Arrow Connector 59">
              <a:extLst>
                <a:ext uri="{FF2B5EF4-FFF2-40B4-BE49-F238E27FC236}">
                  <a16:creationId xmlns:a16="http://schemas.microsoft.com/office/drawing/2014/main" id="{792865F4-5254-BB44-B01E-086CFF09C777}"/>
                </a:ext>
              </a:extLst>
            </p:cNvPr>
            <p:cNvCxnSpPr>
              <a:cxnSpLocks noChangeShapeType="1"/>
              <a:endCxn id="58" idx="0"/>
            </p:cNvCxnSpPr>
            <p:nvPr/>
          </p:nvCxnSpPr>
          <p:spPr bwMode="auto">
            <a:xfrm flipV="1">
              <a:off x="1597719" y="2912806"/>
              <a:ext cx="1436947" cy="3116"/>
            </a:xfrm>
            <a:prstGeom prst="straightConnector1">
              <a:avLst/>
            </a:prstGeom>
            <a:noFill/>
            <a:ln w="19050" cmpd="sng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7" name="Straight Arrow Connector 60">
              <a:extLst>
                <a:ext uri="{FF2B5EF4-FFF2-40B4-BE49-F238E27FC236}">
                  <a16:creationId xmlns:a16="http://schemas.microsoft.com/office/drawing/2014/main" id="{A3F3965C-6DE7-874D-8505-1EBD9829477C}"/>
                </a:ext>
              </a:extLst>
            </p:cNvPr>
            <p:cNvCxnSpPr>
              <a:cxnSpLocks noChangeShapeType="1"/>
              <a:stCxn id="54" idx="3"/>
            </p:cNvCxnSpPr>
            <p:nvPr/>
          </p:nvCxnSpPr>
          <p:spPr bwMode="auto">
            <a:xfrm>
              <a:off x="1597719" y="2915922"/>
              <a:ext cx="1093563" cy="744336"/>
            </a:xfrm>
            <a:prstGeom prst="straightConnector1">
              <a:avLst/>
            </a:prstGeom>
            <a:noFill/>
            <a:ln w="19050" cmpd="sng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8" name="TextBox 61">
              <a:extLst>
                <a:ext uri="{FF2B5EF4-FFF2-40B4-BE49-F238E27FC236}">
                  <a16:creationId xmlns:a16="http://schemas.microsoft.com/office/drawing/2014/main" id="{4A48FE43-B00D-5E40-A27E-F58DA03F9F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3921" y="2912806"/>
              <a:ext cx="40148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ε</a:t>
              </a:r>
              <a:r>
                <a:rPr lang="en-US" sz="2000" b="1" baseline="-25000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3</a:t>
              </a:r>
              <a:endParaRPr lang="en-US" sz="2000" b="1" baseline="30000" dirty="0">
                <a:solidFill>
                  <a:srgbClr val="0000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" name="TextBox 62">
              <a:extLst>
                <a:ext uri="{FF2B5EF4-FFF2-40B4-BE49-F238E27FC236}">
                  <a16:creationId xmlns:a16="http://schemas.microsoft.com/office/drawing/2014/main" id="{48EE73BD-EE5F-1B45-99F3-C4FEC35A69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1281" y="3500758"/>
              <a:ext cx="40148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ε</a:t>
              </a:r>
              <a:r>
                <a:rPr lang="en-US" sz="2000" b="1" baseline="-25000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4</a:t>
              </a:r>
              <a:endParaRPr lang="en-US" sz="2000" b="1" baseline="30000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07101439-D159-5E4C-9AF9-8BAE4F3EE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742" y="3741165"/>
            <a:ext cx="1100507" cy="30175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1444EB9-BB57-6F40-B1C0-BC3353E8A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6359" y="4576243"/>
            <a:ext cx="1361708" cy="47884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D7BCBC9-E670-294C-8A5D-CAE1649F0E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8007" y="4655438"/>
            <a:ext cx="961357" cy="320452"/>
          </a:xfrm>
          <a:prstGeom prst="rect">
            <a:avLst/>
          </a:prstGeom>
        </p:spPr>
      </p:pic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708E9190-F8BD-304C-B3AC-4075FAAEAA9A}"/>
              </a:ext>
            </a:extLst>
          </p:cNvPr>
          <p:cNvSpPr/>
          <p:nvPr/>
        </p:nvSpPr>
        <p:spPr>
          <a:xfrm>
            <a:off x="7932476" y="4424558"/>
            <a:ext cx="4142437" cy="700748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F3A5ED9-5B07-254B-B0B7-7A8A11A9229A}"/>
              </a:ext>
            </a:extLst>
          </p:cNvPr>
          <p:cNvSpPr txBox="1"/>
          <p:nvPr/>
        </p:nvSpPr>
        <p:spPr>
          <a:xfrm>
            <a:off x="2179519" y="142658"/>
            <a:ext cx="8580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Collective flow assisted nuclear structure imaging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3656B4-C672-7C4E-BEE9-552722DEC793}"/>
              </a:ext>
            </a:extLst>
          </p:cNvPr>
          <p:cNvSpPr txBox="1"/>
          <p:nvPr/>
        </p:nvSpPr>
        <p:spPr>
          <a:xfrm>
            <a:off x="3877804" y="5226387"/>
            <a:ext cx="8514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High energy:  </a:t>
            </a:r>
            <a:r>
              <a:rPr lang="en-US" sz="1600" dirty="0"/>
              <a:t>Large multiplicity and boost invariance; approximate linear response in each event</a:t>
            </a:r>
            <a:endParaRPr lang="en-US" sz="14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1A68C99-680C-BB7B-422D-EF73ED3894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7274" y="4672292"/>
            <a:ext cx="1119778" cy="267410"/>
          </a:xfrm>
          <a:prstGeom prst="rect">
            <a:avLst/>
          </a:prstGeom>
        </p:spPr>
      </p:pic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4FED5D3B-F8C4-D062-66D4-F583FE808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98CD978-7FB7-0EC1-AB77-97C447FBF986}"/>
              </a:ext>
            </a:extLst>
          </p:cNvPr>
          <p:cNvGrpSpPr/>
          <p:nvPr/>
        </p:nvGrpSpPr>
        <p:grpSpPr>
          <a:xfrm>
            <a:off x="120246" y="739506"/>
            <a:ext cx="7026547" cy="4956471"/>
            <a:chOff x="120246" y="739506"/>
            <a:chExt cx="7026547" cy="4956471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43A0CE7-6625-8173-288B-1E8E9B0DFFD1}"/>
                </a:ext>
              </a:extLst>
            </p:cNvPr>
            <p:cNvGrpSpPr/>
            <p:nvPr/>
          </p:nvGrpSpPr>
          <p:grpSpPr>
            <a:xfrm>
              <a:off x="120246" y="739506"/>
              <a:ext cx="7026547" cy="4956471"/>
              <a:chOff x="120246" y="739506"/>
              <a:chExt cx="7026547" cy="495647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356E7F8-8063-C542-AEA4-509C35B259CC}"/>
                  </a:ext>
                </a:extLst>
              </p:cNvPr>
              <p:cNvGrpSpPr/>
              <p:nvPr/>
            </p:nvGrpSpPr>
            <p:grpSpPr>
              <a:xfrm>
                <a:off x="182175" y="739506"/>
                <a:ext cx="3689266" cy="1811766"/>
                <a:chOff x="153600" y="739506"/>
                <a:chExt cx="3689266" cy="1811766"/>
              </a:xfrm>
            </p:grpSpPr>
            <p:sp>
              <p:nvSpPr>
                <p:cNvPr id="7" name="Left-Right Arrow 6">
                  <a:extLst>
                    <a:ext uri="{FF2B5EF4-FFF2-40B4-BE49-F238E27FC236}">
                      <a16:creationId xmlns:a16="http://schemas.microsoft.com/office/drawing/2014/main" id="{AD58355B-7D14-894B-8DF7-A53ADFD7ED11}"/>
                    </a:ext>
                  </a:extLst>
                </p:cNvPr>
                <p:cNvSpPr/>
                <p:nvPr/>
              </p:nvSpPr>
              <p:spPr>
                <a:xfrm>
                  <a:off x="2297904" y="1801464"/>
                  <a:ext cx="1544962" cy="749808"/>
                </a:xfrm>
                <a:prstGeom prst="leftRightArrow">
                  <a:avLst/>
                </a:prstGeom>
                <a:solidFill>
                  <a:srgbClr val="00B0F0">
                    <a:alpha val="43000"/>
                  </a:srgbClr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7CBE585-98B3-2A4A-8AFA-9A3235834288}"/>
                    </a:ext>
                  </a:extLst>
                </p:cNvPr>
                <p:cNvSpPr txBox="1"/>
                <p:nvPr/>
              </p:nvSpPr>
              <p:spPr>
                <a:xfrm>
                  <a:off x="2616968" y="1978972"/>
                  <a:ext cx="9300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Imaging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37C818E-1B61-8647-8B21-1F161E046DC1}"/>
                    </a:ext>
                  </a:extLst>
                </p:cNvPr>
                <p:cNvSpPr txBox="1"/>
                <p:nvPr/>
              </p:nvSpPr>
              <p:spPr>
                <a:xfrm>
                  <a:off x="153600" y="739506"/>
                  <a:ext cx="209288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0070C0"/>
                      </a:solidFill>
                    </a:rPr>
                    <a:t>Nuclear structure </a:t>
                  </a: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422BDC4-D71E-FCAE-B3AE-22B34B733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882" y="2956008"/>
                <a:ext cx="2969046" cy="51002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12EE403-72EB-D5F3-CAC8-A64C0BC76A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0246" y="3651423"/>
                <a:ext cx="4292472" cy="180261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D3837AE-8ECB-C3D6-ED83-E731758188A7}"/>
                  </a:ext>
                </a:extLst>
              </p:cNvPr>
              <p:cNvGrpSpPr/>
              <p:nvPr/>
            </p:nvGrpSpPr>
            <p:grpSpPr>
              <a:xfrm>
                <a:off x="346679" y="4007977"/>
                <a:ext cx="6800114" cy="1688000"/>
                <a:chOff x="346679" y="4007977"/>
                <a:chExt cx="6800114" cy="1688000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C21FD9D6-2D0A-BC48-B204-6EFDF7061A0B}"/>
                    </a:ext>
                  </a:extLst>
                </p:cNvPr>
                <p:cNvGrpSpPr/>
                <p:nvPr/>
              </p:nvGrpSpPr>
              <p:grpSpPr>
                <a:xfrm>
                  <a:off x="346679" y="4007977"/>
                  <a:ext cx="6800114" cy="1688000"/>
                  <a:chOff x="-232077" y="4148656"/>
                  <a:chExt cx="6800114" cy="1688000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9D6AA9D7-3736-E046-8097-688CA5A306A6}"/>
                      </a:ext>
                    </a:extLst>
                  </p:cNvPr>
                  <p:cNvGrpSpPr/>
                  <p:nvPr/>
                </p:nvGrpSpPr>
                <p:grpSpPr>
                  <a:xfrm>
                    <a:off x="-232077" y="4148656"/>
                    <a:ext cx="6800114" cy="1072489"/>
                    <a:chOff x="-232077" y="4148656"/>
                    <a:chExt cx="6800114" cy="1072489"/>
                  </a:xfrm>
                </p:grpSpPr>
                <p:grpSp>
                  <p:nvGrpSpPr>
                    <p:cNvPr id="11" name="Group 10">
                      <a:extLst>
                        <a:ext uri="{FF2B5EF4-FFF2-40B4-BE49-F238E27FC236}">
                          <a16:creationId xmlns:a16="http://schemas.microsoft.com/office/drawing/2014/main" id="{8B562F0E-6976-A54F-90E0-5A57ACAE2F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87286" y="4148656"/>
                      <a:ext cx="4680751" cy="1072489"/>
                      <a:chOff x="1887286" y="4148656"/>
                      <a:chExt cx="4680751" cy="1072489"/>
                    </a:xfrm>
                  </p:grpSpPr>
                  <p:sp>
                    <p:nvSpPr>
                      <p:cNvPr id="39" name="Bent Arrow 38">
                        <a:extLst>
                          <a:ext uri="{FF2B5EF4-FFF2-40B4-BE49-F238E27FC236}">
                            <a16:creationId xmlns:a16="http://schemas.microsoft.com/office/drawing/2014/main" id="{6430E71B-EB31-6B4F-9400-5E43D984521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1887286" y="4152651"/>
                        <a:ext cx="1933554" cy="839478"/>
                      </a:xfrm>
                      <a:prstGeom prst="bentArrow">
                        <a:avLst>
                          <a:gd name="adj1" fmla="val 14036"/>
                          <a:gd name="adj2" fmla="val 13797"/>
                          <a:gd name="adj3" fmla="val 29238"/>
                          <a:gd name="adj4" fmla="val 67766"/>
                        </a:avLst>
                      </a:prstGeom>
                      <a:solidFill>
                        <a:schemeClr val="bg1">
                          <a:lumMod val="65000"/>
                        </a:schemeClr>
                      </a:solidFill>
                      <a:ln w="9525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endParaRPr>
                      </a:p>
                    </p:txBody>
                  </p:sp>
                  <p:pic>
                    <p:nvPicPr>
                      <p:cNvPr id="41" name="Picture 40">
                        <a:extLst>
                          <a:ext uri="{FF2B5EF4-FFF2-40B4-BE49-F238E27FC236}">
                            <a16:creationId xmlns:a16="http://schemas.microsoft.com/office/drawing/2014/main" id="{4B90BE93-1768-CC40-A36D-D17FD44F625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75410" y="4785926"/>
                        <a:ext cx="412407" cy="41240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2" name="Picture 41">
                        <a:extLst>
                          <a:ext uri="{FF2B5EF4-FFF2-40B4-BE49-F238E27FC236}">
                            <a16:creationId xmlns:a16="http://schemas.microsoft.com/office/drawing/2014/main" id="{5F764F4C-4122-D040-82F7-1CD8528F9B4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17721" y="4775787"/>
                        <a:ext cx="356286" cy="44535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3" name="Picture 42">
                        <a:extLst>
                          <a:ext uri="{FF2B5EF4-FFF2-40B4-BE49-F238E27FC236}">
                            <a16:creationId xmlns:a16="http://schemas.microsoft.com/office/drawing/2014/main" id="{CF6D3648-B3FE-9545-8B98-2AC17078E01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193044" y="4775787"/>
                        <a:ext cx="374993" cy="432684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45" name="Straight Arrow Connector 44">
                        <a:extLst>
                          <a:ext uri="{FF2B5EF4-FFF2-40B4-BE49-F238E27FC236}">
                            <a16:creationId xmlns:a16="http://schemas.microsoft.com/office/drawing/2014/main" id="{13FDF373-852C-284D-A591-6EF7B68AE9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4081613" y="4242264"/>
                        <a:ext cx="0" cy="510711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Straight Arrow Connector 46">
                        <a:extLst>
                          <a:ext uri="{FF2B5EF4-FFF2-40B4-BE49-F238E27FC236}">
                            <a16:creationId xmlns:a16="http://schemas.microsoft.com/office/drawing/2014/main" id="{51B08F88-EDA5-854D-8F87-8908F7CDFA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4191288" y="4265077"/>
                        <a:ext cx="809363" cy="565203"/>
                      </a:xfrm>
                      <a:prstGeom prst="straightConnector1">
                        <a:avLst/>
                      </a:prstGeom>
                      <a:ln>
                        <a:solidFill>
                          <a:srgbClr val="4900FF">
                            <a:alpha val="49000"/>
                          </a:srgbClr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Straight Arrow Connector 48">
                        <a:extLst>
                          <a:ext uri="{FF2B5EF4-FFF2-40B4-BE49-F238E27FC236}">
                            <a16:creationId xmlns:a16="http://schemas.microsoft.com/office/drawing/2014/main" id="{6CA72982-94F0-5447-BE91-E3E89F2C48A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4287817" y="4286619"/>
                        <a:ext cx="1609691" cy="499307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" name="Straight Arrow Connector 51">
                        <a:extLst>
                          <a:ext uri="{FF2B5EF4-FFF2-40B4-BE49-F238E27FC236}">
                            <a16:creationId xmlns:a16="http://schemas.microsoft.com/office/drawing/2014/main" id="{0195B9CD-0FCB-CA4A-A987-1CF24E6161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5206854" y="4304985"/>
                        <a:ext cx="907358" cy="552357"/>
                      </a:xfrm>
                      <a:prstGeom prst="straightConnector1">
                        <a:avLst/>
                      </a:prstGeom>
                      <a:ln>
                        <a:solidFill>
                          <a:srgbClr val="4900FF">
                            <a:alpha val="49000"/>
                          </a:srgbClr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9" name="TextBox 68">
                        <a:extLst>
                          <a:ext uri="{FF2B5EF4-FFF2-40B4-BE49-F238E27FC236}">
                            <a16:creationId xmlns:a16="http://schemas.microsoft.com/office/drawing/2014/main" id="{3BFFC858-AE46-1749-BEA0-33AAD37C0BD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87468" y="4148656"/>
                        <a:ext cx="375424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3200" dirty="0">
                            <a:latin typeface="Times" pitchFamily="2" charset="0"/>
                          </a:rPr>
                          <a:t>?</a:t>
                        </a:r>
                      </a:p>
                    </p:txBody>
                  </p:sp>
                  <p:cxnSp>
                    <p:nvCxnSpPr>
                      <p:cNvPr id="84" name="Straight Arrow Connector 83">
                        <a:extLst>
                          <a:ext uri="{FF2B5EF4-FFF2-40B4-BE49-F238E27FC236}">
                            <a16:creationId xmlns:a16="http://schemas.microsoft.com/office/drawing/2014/main" id="{895A160A-52AE-1642-9632-85DA89A3C76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4551303" y="4280793"/>
                        <a:ext cx="1641741" cy="544943"/>
                      </a:xfrm>
                      <a:prstGeom prst="straightConnector1">
                        <a:avLst/>
                      </a:prstGeom>
                      <a:ln>
                        <a:solidFill>
                          <a:srgbClr val="FF000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" name="Straight Arrow Connector 84">
                        <a:extLst>
                          <a:ext uri="{FF2B5EF4-FFF2-40B4-BE49-F238E27FC236}">
                            <a16:creationId xmlns:a16="http://schemas.microsoft.com/office/drawing/2014/main" id="{D42B92E0-42F0-4D49-ADFE-CD585CECA8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6255973" y="4304985"/>
                        <a:ext cx="124568" cy="470802"/>
                      </a:xfrm>
                      <a:prstGeom prst="straightConnector1">
                        <a:avLst/>
                      </a:prstGeom>
                      <a:ln>
                        <a:solidFill>
                          <a:srgbClr val="FF000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0EDEF518-6D48-2B44-8956-DE5CDA4644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1764" y="4538940"/>
                      <a:ext cx="177850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/>
                        <a:t>Quadrupole deformation </a:t>
                      </a:r>
                    </a:p>
                  </p:txBody>
                </p:sp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350DA086-7D85-3A47-8346-EAC6FE26E9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3265" y="4810405"/>
                      <a:ext cx="157171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/>
                        <a:t>Octupole deformation</a:t>
                      </a:r>
                    </a:p>
                  </p:txBody>
                </p:sp>
                <p:pic>
                  <p:nvPicPr>
                    <p:cNvPr id="13" name="Picture 12">
                      <a:extLst>
                        <a:ext uri="{FF2B5EF4-FFF2-40B4-BE49-F238E27FC236}">
                          <a16:creationId xmlns:a16="http://schemas.microsoft.com/office/drawing/2014/main" id="{AF471E92-6168-0141-B9D0-96F145AC344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-218252" y="4547726"/>
                      <a:ext cx="185226" cy="21372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" name="Picture 13">
                      <a:extLst>
                        <a:ext uri="{FF2B5EF4-FFF2-40B4-BE49-F238E27FC236}">
                          <a16:creationId xmlns:a16="http://schemas.microsoft.com/office/drawing/2014/main" id="{92001463-558D-344A-8A0F-A81E208953F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-232077" y="4820132"/>
                      <a:ext cx="185225" cy="213721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65" name="Straight Arrow Connector 64">
                      <a:extLst>
                        <a:ext uri="{FF2B5EF4-FFF2-40B4-BE49-F238E27FC236}">
                          <a16:creationId xmlns:a16="http://schemas.microsoft.com/office/drawing/2014/main" id="{F42F1448-B561-2A4D-BDF9-13A90EC2F5B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365" y="4675283"/>
                      <a:ext cx="209159" cy="1"/>
                    </a:xfrm>
                    <a:prstGeom prst="straightConnector1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Arrow Connector 67">
                      <a:extLst>
                        <a:ext uri="{FF2B5EF4-FFF2-40B4-BE49-F238E27FC236}">
                          <a16:creationId xmlns:a16="http://schemas.microsoft.com/office/drawing/2014/main" id="{7BFB8EC1-5AAB-0249-8C53-8C83A0D4E5B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2609" y="4948597"/>
                      <a:ext cx="209159" cy="1"/>
                    </a:xfrm>
                    <a:prstGeom prst="straightConnector1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C9CC4DBA-9C7B-3441-AF07-674DB64943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488" y="5453580"/>
                    <a:ext cx="209159" cy="1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Arrow Connector 65">
                    <a:extLst>
                      <a:ext uri="{FF2B5EF4-FFF2-40B4-BE49-F238E27FC236}">
                        <a16:creationId xmlns:a16="http://schemas.microsoft.com/office/drawing/2014/main" id="{91963B96-6BD5-5A4F-8767-71C1D2CF05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6470" y="5709390"/>
                    <a:ext cx="209159" cy="1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E8DFB773-E170-7748-91BF-750A61AA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230420" y="5605116"/>
                    <a:ext cx="213729" cy="213729"/>
                  </a:xfrm>
                  <a:prstGeom prst="rect">
                    <a:avLst/>
                  </a:prstGeom>
                </p:spPr>
              </p:pic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D3AE259C-189E-3C4D-B121-49D08FC8F810}"/>
                      </a:ext>
                    </a:extLst>
                  </p:cNvPr>
                  <p:cNvSpPr txBox="1"/>
                  <p:nvPr/>
                </p:nvSpPr>
                <p:spPr>
                  <a:xfrm>
                    <a:off x="247154" y="5559657"/>
                    <a:ext cx="93461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Nuclear size</a:t>
                    </a:r>
                  </a:p>
                </p:txBody>
              </p:sp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4072F6AD-1220-CB49-A65A-5778550FF2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-222723" y="5304430"/>
                    <a:ext cx="170981" cy="213726"/>
                  </a:xfrm>
                  <a:prstGeom prst="rect">
                    <a:avLst/>
                  </a:prstGeom>
                </p:spPr>
              </p:pic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0144F717-C5C7-DE42-8935-754CD4CBBF49}"/>
                      </a:ext>
                    </a:extLst>
                  </p:cNvPr>
                  <p:cNvSpPr txBox="1"/>
                  <p:nvPr/>
                </p:nvSpPr>
                <p:spPr>
                  <a:xfrm>
                    <a:off x="239612" y="5304430"/>
                    <a:ext cx="138723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Surface diffuseness</a:t>
                    </a:r>
                  </a:p>
                </p:txBody>
              </p:sp>
            </p:grpSp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18A54394-F2B1-E4B5-A85F-962FAE3354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79356" y="4921662"/>
                  <a:ext cx="102727" cy="220130"/>
                </a:xfrm>
                <a:prstGeom prst="rect">
                  <a:avLst/>
                </a:prstGeom>
              </p:spPr>
            </p:pic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833E70AB-9C08-3040-7EBB-A7C926CD4D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0825" y="5060409"/>
                  <a:ext cx="209159" cy="1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228AD71-F23D-6EDE-4012-370FEEBED6DE}"/>
                    </a:ext>
                  </a:extLst>
                </p:cNvPr>
                <p:cNvSpPr txBox="1"/>
                <p:nvPr/>
              </p:nvSpPr>
              <p:spPr>
                <a:xfrm>
                  <a:off x="831600" y="4925789"/>
                  <a:ext cx="77803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Triaxiality</a:t>
                  </a:r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D31106A-4FF4-31D7-505F-E7DEA244C8C4}"/>
                </a:ext>
              </a:extLst>
            </p:cNvPr>
            <p:cNvGrpSpPr/>
            <p:nvPr/>
          </p:nvGrpSpPr>
          <p:grpSpPr>
            <a:xfrm>
              <a:off x="369157" y="1478633"/>
              <a:ext cx="1964975" cy="1256739"/>
              <a:chOff x="791091" y="1466127"/>
              <a:chExt cx="1547953" cy="120753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DF5CA2C-CF5D-AE82-03CB-10BD46AEB298}"/>
                  </a:ext>
                </a:extLst>
              </p:cNvPr>
              <p:cNvSpPr/>
              <p:nvPr/>
            </p:nvSpPr>
            <p:spPr bwMode="auto">
              <a:xfrm>
                <a:off x="1673088" y="1597302"/>
                <a:ext cx="489603" cy="104425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0"/>
                      <a:lumOff val="100000"/>
                    </a:schemeClr>
                  </a:gs>
                  <a:gs pos="25000">
                    <a:schemeClr val="accent2">
                      <a:lumMod val="0"/>
                      <a:lumOff val="100000"/>
                    </a:schemeClr>
                  </a:gs>
                  <a:gs pos="100000">
                    <a:srgbClr val="FFC000"/>
                  </a:gs>
                </a:gsLst>
                <a:lin ang="108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latin typeface="Tahoma" pitchFamily="34" charset="0"/>
                  <a:ea typeface="宋体" pitchFamily="2" charset="-122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008975D-6410-4B4A-36B8-63256B7A666E}"/>
                  </a:ext>
                </a:extLst>
              </p:cNvPr>
              <p:cNvSpPr/>
              <p:nvPr/>
            </p:nvSpPr>
            <p:spPr bwMode="auto">
              <a:xfrm flipH="1">
                <a:off x="791091" y="1589042"/>
                <a:ext cx="489603" cy="104425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0"/>
                      <a:lumOff val="100000"/>
                    </a:schemeClr>
                  </a:gs>
                  <a:gs pos="25000">
                    <a:schemeClr val="accent2">
                      <a:lumMod val="0"/>
                      <a:lumOff val="100000"/>
                    </a:schemeClr>
                  </a:gs>
                  <a:gs pos="100000">
                    <a:srgbClr val="FFC000"/>
                  </a:gs>
                </a:gsLst>
                <a:lin ang="108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latin typeface="Tahoma" pitchFamily="34" charset="0"/>
                  <a:ea typeface="宋体" pitchFamily="2" charset="-122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83F6C05-E03D-BAC6-141C-1005BFFC57B6}"/>
                  </a:ext>
                </a:extLst>
              </p:cNvPr>
              <p:cNvSpPr txBox="1"/>
              <p:nvPr/>
            </p:nvSpPr>
            <p:spPr>
              <a:xfrm>
                <a:off x="1934091" y="1828799"/>
                <a:ext cx="404953" cy="462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latin typeface="Times" pitchFamily="2" charset="0"/>
                    <a:cs typeface="Arial" pitchFamily="34" charset="0"/>
                  </a:rPr>
                  <a:t>z</a:t>
                </a:r>
                <a:endParaRPr lang="en-US" sz="1350" i="1" dirty="0">
                  <a:latin typeface="Times" pitchFamily="2" charset="0"/>
                  <a:cs typeface="Arial" pitchFamily="34" charset="0"/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884A304-085F-D723-6668-1CABCA82AF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67291" y="2118953"/>
                <a:ext cx="1342509" cy="14647"/>
              </a:xfrm>
              <a:prstGeom prst="line">
                <a:avLst/>
              </a:prstGeom>
              <a:solidFill>
                <a:srgbClr val="F0F94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CCB2A49F-15D1-578D-662A-D95A8391BF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0757" y="1589569"/>
                <a:ext cx="347728" cy="1084093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666E135D-E20B-7FB6-C1D1-8BF7E488C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5212" y="1581309"/>
                <a:ext cx="347728" cy="1084093"/>
              </a:xfrm>
              <a:prstGeom prst="rect">
                <a:avLst/>
              </a:prstGeom>
            </p:spPr>
          </p:pic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01C161F-ECC3-EA0D-09A6-8E8D05B7FD4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43491" y="1466127"/>
                <a:ext cx="349513" cy="370"/>
              </a:xfrm>
              <a:prstGeom prst="line">
                <a:avLst/>
              </a:prstGeom>
              <a:solidFill>
                <a:srgbClr val="F0F94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CE375C1-FA0C-6398-56E0-6C9EC83514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625163" y="1467281"/>
                <a:ext cx="349513" cy="370"/>
              </a:xfrm>
              <a:prstGeom prst="line">
                <a:avLst/>
              </a:prstGeom>
              <a:solidFill>
                <a:srgbClr val="F0F94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</p:grp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77E51992-1BB8-E026-2FD3-754C37280A6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813" t="50297" b="-1"/>
          <a:stretch/>
        </p:blipFill>
        <p:spPr>
          <a:xfrm>
            <a:off x="9544486" y="1345850"/>
            <a:ext cx="2090494" cy="164280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EDDA003-1E70-6A5C-DF89-5C7408C106C3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210" y="1453898"/>
            <a:ext cx="1236431" cy="260936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DB2A729D-E85F-316D-1DED-515A362EB6E5}"/>
              </a:ext>
            </a:extLst>
          </p:cNvPr>
          <p:cNvSpPr txBox="1"/>
          <p:nvPr/>
        </p:nvSpPr>
        <p:spPr>
          <a:xfrm>
            <a:off x="1787145" y="5687132"/>
            <a:ext cx="9223564" cy="10156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Constrain the initial condition</a:t>
            </a:r>
            <a:r>
              <a:rPr lang="en-US" sz="2000" dirty="0">
                <a:cs typeface="Arial" pitchFamily="34" charset="0"/>
              </a:rPr>
              <a:t> by comparing nuclei with known structure properties.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Reveal novel properties of nuclei</a:t>
            </a:r>
            <a:r>
              <a:rPr lang="en-US" sz="2000" dirty="0">
                <a:cs typeface="Arial" pitchFamily="34" charset="0"/>
              </a:rPr>
              <a:t> by </a:t>
            </a:r>
            <a:r>
              <a:rPr lang="en-US" sz="2000" dirty="0"/>
              <a:t>leveraging known hydrodynamic response.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Study the unknown nuclear structure </a:t>
            </a:r>
            <a:r>
              <a:rPr lang="en-US" sz="2000" dirty="0">
                <a:cs typeface="Arial" pitchFamily="34" charset="0"/>
              </a:rPr>
              <a:t>by heavy-ion collisions.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66668-569F-D357-5E4D-06E675856B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38094" y="2708630"/>
            <a:ext cx="1022327" cy="36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9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EB875-0766-03C3-5EA5-65714487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BAF86-4489-03D8-36CC-20B6FAE76CFD}"/>
              </a:ext>
            </a:extLst>
          </p:cNvPr>
          <p:cNvSpPr txBox="1"/>
          <p:nvPr/>
        </p:nvSpPr>
        <p:spPr>
          <a:xfrm>
            <a:off x="2511079" y="142658"/>
            <a:ext cx="7648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Analogy to the snapshot imaging technique </a:t>
            </a:r>
          </a:p>
        </p:txBody>
      </p:sp>
      <p:pic>
        <p:nvPicPr>
          <p:cNvPr id="12" name="Picture 11" descr="A group of people jumping on a snow ramp&#10;&#10;Description automatically generated">
            <a:extLst>
              <a:ext uri="{FF2B5EF4-FFF2-40B4-BE49-F238E27FC236}">
                <a16:creationId xmlns:a16="http://schemas.microsoft.com/office/drawing/2014/main" id="{0BB37663-C506-5E80-1DA6-5E807450A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051" y="1760220"/>
            <a:ext cx="4473750" cy="3337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C9A2A9-F4DC-5087-F731-ED4F57823FD8}"/>
              </a:ext>
            </a:extLst>
          </p:cNvPr>
          <p:cNvSpPr txBox="1"/>
          <p:nvPr/>
        </p:nvSpPr>
        <p:spPr>
          <a:xfrm>
            <a:off x="8156554" y="1287398"/>
            <a:ext cx="3577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Eileen Gu, Winter Olympics, Beijing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F1A1B0-BFC0-A5B0-D57B-270080DE21A9}"/>
              </a:ext>
            </a:extLst>
          </p:cNvPr>
          <p:cNvSpPr txBox="1"/>
          <p:nvPr/>
        </p:nvSpPr>
        <p:spPr>
          <a:xfrm>
            <a:off x="2078700" y="5729701"/>
            <a:ext cx="8770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short-time scale imaging could see the detailed shapes.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53D0866-FB40-B58E-4582-0C7ADBA592AA}"/>
              </a:ext>
            </a:extLst>
          </p:cNvPr>
          <p:cNvGrpSpPr/>
          <p:nvPr/>
        </p:nvGrpSpPr>
        <p:grpSpPr>
          <a:xfrm>
            <a:off x="845199" y="1757432"/>
            <a:ext cx="4535424" cy="3340348"/>
            <a:chOff x="3314920" y="1487052"/>
            <a:chExt cx="5833414" cy="4345712"/>
          </a:xfrm>
        </p:grpSpPr>
        <p:pic>
          <p:nvPicPr>
            <p:cNvPr id="33" name="Picture 32" descr="A group of people jumping on a snow ramp&#10;&#10;Description automatically generated">
              <a:extLst>
                <a:ext uri="{FF2B5EF4-FFF2-40B4-BE49-F238E27FC236}">
                  <a16:creationId xmlns:a16="http://schemas.microsoft.com/office/drawing/2014/main" id="{DA685087-2F90-7619-A598-6D2815548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4920" y="1487054"/>
              <a:ext cx="5825101" cy="4345710"/>
            </a:xfrm>
            <a:prstGeom prst="rect">
              <a:avLst/>
            </a:prstGeom>
          </p:spPr>
        </p:pic>
        <p:pic>
          <p:nvPicPr>
            <p:cNvPr id="34" name="Picture 33" descr="A group of people jumping on a snow ramp&#10;&#10;Description automatically generated">
              <a:extLst>
                <a:ext uri="{FF2B5EF4-FFF2-40B4-BE49-F238E27FC236}">
                  <a16:creationId xmlns:a16="http://schemas.microsoft.com/office/drawing/2014/main" id="{E68B3BE4-904C-BE0D-A664-71AB1735C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0000"/>
            </a:blip>
            <a:srcRect l="36685" t="1310" b="-1"/>
            <a:stretch/>
          </p:blipFill>
          <p:spPr>
            <a:xfrm>
              <a:off x="5518043" y="1487052"/>
              <a:ext cx="3630291" cy="4207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882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EB875-0766-03C3-5EA5-65714487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8788-0286-0C47-A5A5-6BCF6DB86974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BAF86-4489-03D8-36CC-20B6FAE76CFD}"/>
              </a:ext>
            </a:extLst>
          </p:cNvPr>
          <p:cNvSpPr txBox="1"/>
          <p:nvPr/>
        </p:nvSpPr>
        <p:spPr>
          <a:xfrm>
            <a:off x="1143197" y="142658"/>
            <a:ext cx="10056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Low-energy spectroscopy vs high-energy snapshot method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88EFD-0E83-D4E6-8AE0-BBB5E8AC1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197" y="1317954"/>
            <a:ext cx="8728936" cy="49629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5548E8-E713-0301-8411-D0E1470517A6}"/>
              </a:ext>
            </a:extLst>
          </p:cNvPr>
          <p:cNvSpPr txBox="1"/>
          <p:nvPr/>
        </p:nvSpPr>
        <p:spPr>
          <a:xfrm>
            <a:off x="9073862" y="684929"/>
            <a:ext cx="2882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STAR, arXiv:2401.06625v1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8D3178-046D-CAA1-FCBD-56562EB0F03E}"/>
              </a:ext>
            </a:extLst>
          </p:cNvPr>
          <p:cNvSpPr txBox="1"/>
          <p:nvPr/>
        </p:nvSpPr>
        <p:spPr>
          <a:xfrm>
            <a:off x="1143197" y="693707"/>
            <a:ext cx="7314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Intrinsic frame shape not directly visible in lab frame at time scale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8983F-D31D-8326-9455-FCE099210D28}"/>
              </a:ext>
            </a:extLst>
          </p:cNvPr>
          <p:cNvSpPr txBox="1"/>
          <p:nvPr/>
        </p:nvSpPr>
        <p:spPr>
          <a:xfrm>
            <a:off x="1303669" y="1024736"/>
            <a:ext cx="594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   --Mainly inferred from non-invasive spectroscopy methods.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6FE8CD-013D-2EFE-8350-5B6BBD6F72EA}"/>
              </a:ext>
            </a:extLst>
          </p:cNvPr>
          <p:cNvSpPr txBox="1"/>
          <p:nvPr/>
        </p:nvSpPr>
        <p:spPr>
          <a:xfrm>
            <a:off x="1314850" y="6177426"/>
            <a:ext cx="838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Shape-frozen like snapshot </a:t>
            </a:r>
            <a:r>
              <a:rPr lang="en-US" dirty="0"/>
              <a:t>in nuclear crossing (10</a:t>
            </a:r>
            <a:r>
              <a:rPr lang="en-US" baseline="30000" dirty="0"/>
              <a:t>-25</a:t>
            </a:r>
            <a:r>
              <a:rPr lang="en-US" dirty="0"/>
              <a:t>s &lt;&lt; rotational time scale 10</a:t>
            </a:r>
            <a:r>
              <a:rPr lang="en-US" baseline="30000" dirty="0"/>
              <a:t>-21</a:t>
            </a:r>
            <a:r>
              <a:rPr lang="en-US" dirty="0"/>
              <a:t>s)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zh-CN" altLang="en-US" dirty="0"/>
              <a:t>     </a:t>
            </a:r>
            <a:r>
              <a:rPr lang="en-US" altLang="zh-CN" dirty="0"/>
              <a:t>--</a:t>
            </a:r>
            <a:r>
              <a:rPr lang="en-US" dirty="0"/>
              <a:t>probe entire mass distribution in the intrinsic frame via multi-point correlations.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E2620-0485-A6AF-5B2F-9FD2E67EC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791" y="2844800"/>
            <a:ext cx="6728280" cy="3409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CFB197-7B24-CE9E-5E70-4113980D3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63" t="30583" b="-1"/>
          <a:stretch/>
        </p:blipFill>
        <p:spPr>
          <a:xfrm>
            <a:off x="3400941" y="2717005"/>
            <a:ext cx="6553979" cy="344728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8341A2-4B26-747A-202D-8D0DDF012198}"/>
              </a:ext>
            </a:extLst>
          </p:cNvPr>
          <p:cNvCxnSpPr/>
          <p:nvPr/>
        </p:nvCxnSpPr>
        <p:spPr>
          <a:xfrm>
            <a:off x="10247085" y="1687286"/>
            <a:ext cx="0" cy="37882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7971041-292A-C8A7-1742-ED09F07AF077}"/>
              </a:ext>
            </a:extLst>
          </p:cNvPr>
          <p:cNvSpPr txBox="1"/>
          <p:nvPr/>
        </p:nvSpPr>
        <p:spPr>
          <a:xfrm>
            <a:off x="10412186" y="2490857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energy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scales</a:t>
            </a:r>
          </a:p>
        </p:txBody>
      </p:sp>
    </p:spTree>
    <p:extLst>
      <p:ext uri="{BB962C8B-B14F-4D97-AF65-F5344CB8AC3E}">
        <p14:creationId xmlns:p14="http://schemas.microsoft.com/office/powerpoint/2010/main" val="76402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37140</TotalTime>
  <Words>2311</Words>
  <Application>Microsoft Office PowerPoint</Application>
  <PresentationFormat>宽屏</PresentationFormat>
  <Paragraphs>335</Paragraphs>
  <Slides>35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0" baseType="lpstr">
      <vt:lpstr>ArialMT</vt:lpstr>
      <vt:lpstr>CambriaMath</vt:lpstr>
      <vt:lpstr>LiberationSans</vt:lpstr>
      <vt:lpstr>Proxima Nova</vt:lpstr>
      <vt:lpstr>DengXian</vt:lpstr>
      <vt:lpstr>Arial</vt:lpstr>
      <vt:lpstr>Arial</vt:lpstr>
      <vt:lpstr>Calibri</vt:lpstr>
      <vt:lpstr>Calibri Light</vt:lpstr>
      <vt:lpstr>Cambria Math</vt:lpstr>
      <vt:lpstr>Tahoma</vt:lpstr>
      <vt:lpstr>Times</vt:lpstr>
      <vt:lpstr>Times New Roman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Chunjian  Zhang</dc:creator>
  <cp:lastModifiedBy>永睿 陈</cp:lastModifiedBy>
  <cp:revision>1690</cp:revision>
  <dcterms:created xsi:type="dcterms:W3CDTF">2023-02-04T05:00:02Z</dcterms:created>
  <dcterms:modified xsi:type="dcterms:W3CDTF">2024-04-21T05:40:08Z</dcterms:modified>
</cp:coreProperties>
</file>