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787" r:id="rId2"/>
    <p:sldId id="962" r:id="rId3"/>
    <p:sldId id="1183" r:id="rId4"/>
    <p:sldId id="1177" r:id="rId5"/>
    <p:sldId id="637" r:id="rId6"/>
    <p:sldId id="1185" r:id="rId7"/>
    <p:sldId id="1179" r:id="rId8"/>
    <p:sldId id="1181" r:id="rId9"/>
    <p:sldId id="887" r:id="rId10"/>
    <p:sldId id="888" r:id="rId11"/>
    <p:sldId id="893" r:id="rId12"/>
    <p:sldId id="464" r:id="rId13"/>
    <p:sldId id="1027" r:id="rId14"/>
    <p:sldId id="370" r:id="rId15"/>
    <p:sldId id="446" r:id="rId16"/>
    <p:sldId id="447" r:id="rId17"/>
    <p:sldId id="1180" r:id="rId18"/>
    <p:sldId id="1184" r:id="rId19"/>
    <p:sldId id="688" r:id="rId20"/>
  </p:sldIdLst>
  <p:sldSz cx="9144000" cy="6858000" type="screen4x3"/>
  <p:notesSz cx="6797675" cy="9926638"/>
  <p:custDataLst>
    <p:tags r:id="rId23"/>
  </p:custDataLst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CCFFCC"/>
    <a:srgbClr val="000000"/>
    <a:srgbClr val="99FFCC"/>
    <a:srgbClr val="00CC99"/>
    <a:srgbClr val="FFC000"/>
    <a:srgbClr val="00CC00"/>
    <a:srgbClr val="0066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48" autoAdjust="0"/>
    <p:restoredTop sz="94849" autoAdjust="0"/>
  </p:normalViewPr>
  <p:slideViewPr>
    <p:cSldViewPr>
      <p:cViewPr varScale="1">
        <p:scale>
          <a:sx n="124" d="100"/>
          <a:sy n="124" d="100"/>
        </p:scale>
        <p:origin x="256" y="168"/>
      </p:cViewPr>
      <p:guideLst>
        <p:guide orient="horz" pos="9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E87E316-FE2D-45B9-BB7B-FF8350017C5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65456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2560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60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5AB3ED8-737D-4F06-B8DB-FB135B4FAF4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55933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717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801D6649-FF04-442D-92FB-3F73490C1340}" type="slidenum">
              <a:rPr lang="ja-JP" altLang="en-US" sz="1200" smtClean="0"/>
              <a:pPr/>
              <a:t>5</a:t>
            </a:fld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2581483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スライド イメージ プレースホルダー 1">
            <a:extLst>
              <a:ext uri="{FF2B5EF4-FFF2-40B4-BE49-F238E27FC236}">
                <a16:creationId xmlns:a16="http://schemas.microsoft.com/office/drawing/2014/main" id="{EA73E854-CBB9-17A9-B32A-989CF940AE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ノート プレースホルダー 2">
            <a:extLst>
              <a:ext uri="{FF2B5EF4-FFF2-40B4-BE49-F238E27FC236}">
                <a16:creationId xmlns:a16="http://schemas.microsoft.com/office/drawing/2014/main" id="{35F44B63-2EC3-5BA9-9B50-FC9757411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/>
              <a:t>very nice way to present the channel coupling effects</a:t>
            </a:r>
          </a:p>
          <a:p>
            <a:endParaRPr lang="ja-JP" altLang="en-US"/>
          </a:p>
        </p:txBody>
      </p:sp>
      <p:sp>
        <p:nvSpPr>
          <p:cNvPr id="26628" name="スライド番号プレースホルダー 3">
            <a:extLst>
              <a:ext uri="{FF2B5EF4-FFF2-40B4-BE49-F238E27FC236}">
                <a16:creationId xmlns:a16="http://schemas.microsoft.com/office/drawing/2014/main" id="{0ACE365B-9B65-6C19-607B-1D2AF05BAB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FEBC0B3E-B3E4-43F6-8884-2D79867E4032}" type="slidenum">
              <a:rPr lang="en-US" altLang="ja-JP" sz="1200"/>
              <a:pPr/>
              <a:t>12</a:t>
            </a:fld>
            <a:endParaRPr lang="en-US" altLang="ja-JP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ea typeface="ＭＳ Ｐ明朝" charset="-128"/>
            </a:endParaRPr>
          </a:p>
        </p:txBody>
      </p:sp>
      <p:sp>
        <p:nvSpPr>
          <p:cNvPr id="11268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9CE097-22E5-4BBF-B66B-D35186FF548F}" type="slidenum">
              <a:rPr lang="en-US" altLang="ja-JP"/>
              <a:pPr/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086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AB3ED8-737D-4F06-B8DB-FB135B4FAF4B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1642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FD8D-AA67-40E0-8FF5-76896E8F9A6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0025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1CE06-38FC-4A53-93B9-3021A12961B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68206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76877-4331-458F-B1F7-E819F398476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42773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C4002-6090-4A9B-8486-8FAB331D93B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37140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F543E-4B5A-4DFE-A87F-25B23B4EADD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85280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D7B26-0EA0-479D-89A3-2C251840C36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454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53750-3D4E-4683-AB50-39C3DA4488C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84086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9B0B5-F4A8-4EFF-B680-6832CB39678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799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AB132-5923-4A73-831F-01693DE80BF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1897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77AAE-7D64-49BE-8B93-0B066146F73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56915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35118-4F51-4D4A-8716-5420E43CB8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52242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BDA8415-4963-40C5-8A1F-3E64C292DF5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jpe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jpe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6.xml"/><Relationship Id="rId7" Type="http://schemas.openxmlformats.org/officeDocument/2006/relationships/image" Target="../media/image33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37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6.png"/><Relationship Id="rId4" Type="http://schemas.openxmlformats.org/officeDocument/2006/relationships/tags" Target="../tags/tag7.xml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tags" Target="../tags/tag11.xml"/><Relationship Id="rId7" Type="http://schemas.openxmlformats.org/officeDocument/2006/relationships/image" Target="../media/image43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10" Type="http://schemas.openxmlformats.org/officeDocument/2006/relationships/image" Target="../media/image46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6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.jpeg"/><Relationship Id="rId5" Type="http://schemas.openxmlformats.org/officeDocument/2006/relationships/image" Target="../media/image55.jpeg"/><Relationship Id="rId4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png"/><Relationship Id="rId7" Type="http://schemas.openxmlformats.org/officeDocument/2006/relationships/image" Target="../media/image19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.jpeg"/><Relationship Id="rId4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C:\Annette\Uni\INPC2001\fusion3.jpg">
            <a:extLst>
              <a:ext uri="{FF2B5EF4-FFF2-40B4-BE49-F238E27FC236}">
                <a16:creationId xmlns:a16="http://schemas.microsoft.com/office/drawing/2014/main" id="{59E5C30B-F383-B81D-ABD7-CE7262495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403725">
            <a:off x="2447178" y="3045613"/>
            <a:ext cx="2324517" cy="88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角丸四角形 1"/>
          <p:cNvSpPr/>
          <p:nvPr/>
        </p:nvSpPr>
        <p:spPr>
          <a:xfrm>
            <a:off x="827584" y="174120"/>
            <a:ext cx="7056784" cy="1262993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943406" y="236784"/>
            <a:ext cx="680635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3600" b="1" dirty="0">
                <a:solidFill>
                  <a:srgbClr val="0000FF"/>
                </a:solidFill>
              </a:rPr>
              <a:t>Impact of nuclear shapes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3600" b="1" dirty="0">
                <a:solidFill>
                  <a:srgbClr val="0000FF"/>
                </a:solidFill>
              </a:rPr>
              <a:t>in low-energy heavy-ion reactions</a:t>
            </a:r>
          </a:p>
        </p:txBody>
      </p:sp>
      <p:sp>
        <p:nvSpPr>
          <p:cNvPr id="57" name="Rectangle 9"/>
          <p:cNvSpPr>
            <a:spLocks noChangeArrowheads="1"/>
          </p:cNvSpPr>
          <p:nvPr/>
        </p:nvSpPr>
        <p:spPr bwMode="auto">
          <a:xfrm>
            <a:off x="2152555" y="1648864"/>
            <a:ext cx="483888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dirty="0"/>
              <a:t>Kouichi Hagino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dirty="0"/>
              <a:t> </a:t>
            </a:r>
            <a:r>
              <a:rPr lang="en-US" altLang="ja-JP" sz="2800" dirty="0"/>
              <a:t>Kyoto University, Kyoto, Japan</a:t>
            </a:r>
          </a:p>
        </p:txBody>
      </p:sp>
      <p:pic>
        <p:nvPicPr>
          <p:cNvPr id="58" name="図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369" y="1198668"/>
            <a:ext cx="1831020" cy="1831020"/>
          </a:xfrm>
          <a:prstGeom prst="rect">
            <a:avLst/>
          </a:prstGeom>
        </p:spPr>
      </p:pic>
      <p:sp>
        <p:nvSpPr>
          <p:cNvPr id="8" name="テキスト ボックス 5">
            <a:extLst>
              <a:ext uri="{FF2B5EF4-FFF2-40B4-BE49-F238E27FC236}">
                <a16:creationId xmlns:a16="http://schemas.microsoft.com/office/drawing/2014/main" id="{A06D00EC-523A-4D0E-8C59-65C1EAB10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576" y="4446492"/>
            <a:ext cx="8018542" cy="181588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514350" indent="-5143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 typeface="Times New Roman" panose="02020603050405020304" pitchFamily="18" charset="0"/>
              <a:buAutoNum type="arabicPeriod"/>
              <a:defRPr/>
            </a:pPr>
            <a:r>
              <a:rPr lang="en-US" altLang="ja-JP" sz="2800" dirty="0">
                <a:solidFill>
                  <a:srgbClr val="FF0000"/>
                </a:solidFill>
              </a:rPr>
              <a:t>Low-energy Nuclear Reactions: overview</a:t>
            </a:r>
          </a:p>
          <a:p>
            <a:pPr eaLnBrk="1" hangingPunct="1">
              <a:buFont typeface="Times New Roman" panose="02020603050405020304" pitchFamily="18" charset="0"/>
              <a:buAutoNum type="arabicPeriod"/>
              <a:defRPr/>
            </a:pPr>
            <a:r>
              <a:rPr lang="en-US" altLang="ja-JP" sz="2800" dirty="0">
                <a:solidFill>
                  <a:srgbClr val="FF0000"/>
                </a:solidFill>
              </a:rPr>
              <a:t>Role of deformation in sub-barrier fusion reactions</a:t>
            </a:r>
          </a:p>
          <a:p>
            <a:pPr eaLnBrk="1" hangingPunct="1">
              <a:buFont typeface="Times New Roman" panose="02020603050405020304" pitchFamily="18" charset="0"/>
              <a:buAutoNum type="arabicPeriod"/>
              <a:defRPr/>
            </a:pPr>
            <a:r>
              <a:rPr lang="en-US" altLang="ja-JP" sz="2800" dirty="0">
                <a:solidFill>
                  <a:srgbClr val="FF0000"/>
                </a:solidFill>
              </a:rPr>
              <a:t>Probing nuclear shapes in quasi-elastic scattering</a:t>
            </a:r>
          </a:p>
          <a:p>
            <a:pPr marL="0" indent="0" eaLnBrk="1" hangingPunct="1">
              <a:defRPr/>
            </a:pPr>
            <a:r>
              <a:rPr lang="en-US" altLang="ja-JP" sz="2800" dirty="0">
                <a:solidFill>
                  <a:srgbClr val="FF0000"/>
                </a:solidFill>
              </a:rPr>
              <a:t>4.   Summary</a:t>
            </a:r>
          </a:p>
        </p:txBody>
      </p:sp>
      <p:sp>
        <p:nvSpPr>
          <p:cNvPr id="9" name="角丸四角形 2">
            <a:extLst>
              <a:ext uri="{FF2B5EF4-FFF2-40B4-BE49-F238E27FC236}">
                <a16:creationId xmlns:a16="http://schemas.microsoft.com/office/drawing/2014/main" id="{4F56301F-BF91-47EE-9F36-1B356E14EC1C}"/>
              </a:ext>
            </a:extLst>
          </p:cNvPr>
          <p:cNvSpPr/>
          <p:nvPr/>
        </p:nvSpPr>
        <p:spPr>
          <a:xfrm>
            <a:off x="539552" y="4365104"/>
            <a:ext cx="8158566" cy="19676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E506660-26E8-4456-A655-4F950AC6695A}"/>
              </a:ext>
            </a:extLst>
          </p:cNvPr>
          <p:cNvSpPr txBox="1"/>
          <p:nvPr/>
        </p:nvSpPr>
        <p:spPr>
          <a:xfrm>
            <a:off x="914928" y="6488006"/>
            <a:ext cx="82404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Workshop on “Exploring Nuclear Physics across Energy Scales 2024”, Beijing, China, </a:t>
            </a:r>
            <a:r>
              <a:rPr kumimoji="1" lang="en-US" altLang="ja-JP" sz="1600" dirty="0"/>
              <a:t> 2024.4.23</a:t>
            </a:r>
            <a:endParaRPr kumimoji="1" lang="ja-JP" altLang="en-US" sz="1600" dirty="0"/>
          </a:p>
        </p:txBody>
      </p:sp>
      <p:pic>
        <p:nvPicPr>
          <p:cNvPr id="15" name="Picture 9" descr="fusion3">
            <a:extLst>
              <a:ext uri="{FF2B5EF4-FFF2-40B4-BE49-F238E27FC236}">
                <a16:creationId xmlns:a16="http://schemas.microsoft.com/office/drawing/2014/main" id="{4AF8DA50-944F-DBD5-DE26-7B349CA2A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214" y="3195106"/>
            <a:ext cx="876899" cy="7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矢印: 左 15">
            <a:extLst>
              <a:ext uri="{FF2B5EF4-FFF2-40B4-BE49-F238E27FC236}">
                <a16:creationId xmlns:a16="http://schemas.microsoft.com/office/drawing/2014/main" id="{0E116DF6-F13C-9CEC-988D-4F678E5382FD}"/>
              </a:ext>
            </a:extLst>
          </p:cNvPr>
          <p:cNvSpPr/>
          <p:nvPr/>
        </p:nvSpPr>
        <p:spPr>
          <a:xfrm>
            <a:off x="5066318" y="3429000"/>
            <a:ext cx="504056" cy="216024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115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2" descr="C:\Documents and Settings\Owner\My Documents\夏の学校０５\154sm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7" t="22392" r="25925" b="13341"/>
          <a:stretch>
            <a:fillRect/>
          </a:stretch>
        </p:blipFill>
        <p:spPr bwMode="auto">
          <a:xfrm>
            <a:off x="4067944" y="1340768"/>
            <a:ext cx="4987925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630" y="1496274"/>
            <a:ext cx="4208109" cy="313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 descr="C:\Annette\Uni\INPC2001\fusion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81417" y="181849"/>
            <a:ext cx="263995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テキスト ボックス 28"/>
          <p:cNvSpPr txBox="1"/>
          <p:nvPr/>
        </p:nvSpPr>
        <p:spPr>
          <a:xfrm>
            <a:off x="6929689" y="469881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aseline="30000" dirty="0">
                <a:solidFill>
                  <a:srgbClr val="0000FF"/>
                </a:solidFill>
              </a:rPr>
              <a:t>154</a:t>
            </a:r>
            <a:r>
              <a:rPr kumimoji="1" lang="en-US" altLang="ja-JP" dirty="0">
                <a:solidFill>
                  <a:srgbClr val="0000FF"/>
                </a:solidFill>
              </a:rPr>
              <a:t>Sm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30" name="テキスト ボックス 1"/>
          <p:cNvSpPr txBox="1">
            <a:spLocks noChangeArrowheads="1"/>
          </p:cNvSpPr>
          <p:nvPr/>
        </p:nvSpPr>
        <p:spPr bwMode="auto">
          <a:xfrm>
            <a:off x="107950" y="44624"/>
            <a:ext cx="39429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u="sng" dirty="0">
                <a:solidFill>
                  <a:srgbClr val="0000FF"/>
                </a:solidFill>
              </a:rPr>
              <a:t>Effects of nuclear deformation</a:t>
            </a:r>
            <a:endParaRPr lang="ja-JP" altLang="en-US" u="sng" dirty="0">
              <a:solidFill>
                <a:srgbClr val="0000FF"/>
              </a:solidFill>
            </a:endParaRPr>
          </a:p>
        </p:txBody>
      </p:sp>
      <p:sp>
        <p:nvSpPr>
          <p:cNvPr id="31" name="テキスト ボックス 2"/>
          <p:cNvSpPr txBox="1">
            <a:spLocks noChangeArrowheads="1"/>
          </p:cNvSpPr>
          <p:nvPr/>
        </p:nvSpPr>
        <p:spPr bwMode="auto">
          <a:xfrm>
            <a:off x="35496" y="591071"/>
            <a:ext cx="45384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baseline="30000" dirty="0"/>
              <a:t>154</a:t>
            </a:r>
            <a:r>
              <a:rPr lang="en-US" altLang="ja-JP" dirty="0"/>
              <a:t>Sm : a typical deformed nucleus </a:t>
            </a:r>
            <a:endParaRPr lang="ja-JP" altLang="en-US" dirty="0"/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2164221">
            <a:off x="656326" y="4653117"/>
            <a:ext cx="636588" cy="103505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38" name="Oval 3"/>
          <p:cNvSpPr>
            <a:spLocks noChangeAspect="1" noChangeArrowheads="1"/>
          </p:cNvSpPr>
          <p:nvPr/>
        </p:nvSpPr>
        <p:spPr bwMode="auto">
          <a:xfrm>
            <a:off x="2707376" y="4929342"/>
            <a:ext cx="636588" cy="620712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39" name="Line 4"/>
          <p:cNvSpPr>
            <a:spLocks noChangeAspect="1" noChangeShapeType="1"/>
          </p:cNvSpPr>
          <p:nvPr/>
        </p:nvSpPr>
        <p:spPr bwMode="auto">
          <a:xfrm>
            <a:off x="1010339" y="5205567"/>
            <a:ext cx="1979612" cy="68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0" name="Line 5"/>
          <p:cNvSpPr>
            <a:spLocks noChangeAspect="1" noChangeShapeType="1"/>
          </p:cNvSpPr>
          <p:nvPr/>
        </p:nvSpPr>
        <p:spPr bwMode="auto">
          <a:xfrm flipV="1">
            <a:off x="1010339" y="4584854"/>
            <a:ext cx="423862" cy="620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" name="Text Box 6"/>
          <p:cNvSpPr txBox="1">
            <a:spLocks noChangeAspect="1" noChangeArrowheads="1"/>
          </p:cNvSpPr>
          <p:nvPr/>
        </p:nvSpPr>
        <p:spPr bwMode="auto">
          <a:xfrm>
            <a:off x="1151626" y="5418292"/>
            <a:ext cx="7809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 baseline="30000" dirty="0"/>
              <a:t>154</a:t>
            </a:r>
            <a:r>
              <a:rPr lang="en-US" altLang="ja-JP" sz="2000" dirty="0"/>
              <a:t>Sm</a:t>
            </a:r>
          </a:p>
        </p:txBody>
      </p:sp>
      <p:sp>
        <p:nvSpPr>
          <p:cNvPr id="42" name="Text Box 7"/>
          <p:cNvSpPr txBox="1">
            <a:spLocks noChangeAspect="1" noChangeArrowheads="1"/>
          </p:cNvSpPr>
          <p:nvPr/>
        </p:nvSpPr>
        <p:spPr bwMode="auto">
          <a:xfrm>
            <a:off x="3266176" y="5413529"/>
            <a:ext cx="5405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 baseline="30000" dirty="0"/>
              <a:t>16</a:t>
            </a:r>
            <a:r>
              <a:rPr lang="en-US" altLang="ja-JP" sz="2000" dirty="0"/>
              <a:t>O</a:t>
            </a:r>
          </a:p>
        </p:txBody>
      </p:sp>
      <p:graphicFrame>
        <p:nvGraphicFramePr>
          <p:cNvPr id="43" name="Object 8"/>
          <p:cNvGraphicFramePr>
            <a:graphicFrameLocks noChangeAspect="1"/>
          </p:cNvGraphicFramePr>
          <p:nvPr/>
        </p:nvGraphicFramePr>
        <p:xfrm>
          <a:off x="1447602" y="4791229"/>
          <a:ext cx="303212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126725" imgH="177415" progId="">
                  <p:embed/>
                </p:oleObj>
              </mc:Choice>
              <mc:Fallback>
                <p:oleObj name="数式" r:id="rId6" imgW="126725" imgH="177415" progId="">
                  <p:embed/>
                  <p:pic>
                    <p:nvPicPr>
                      <p:cNvPr id="4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602" y="4791229"/>
                        <a:ext cx="303212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Arc 9"/>
          <p:cNvSpPr>
            <a:spLocks noChangeAspect="1"/>
          </p:cNvSpPr>
          <p:nvPr/>
        </p:nvSpPr>
        <p:spPr bwMode="auto">
          <a:xfrm>
            <a:off x="1151626" y="4997604"/>
            <a:ext cx="69850" cy="2079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45" name="Group 17"/>
          <p:cNvGrpSpPr>
            <a:grpSpLocks/>
          </p:cNvGrpSpPr>
          <p:nvPr/>
        </p:nvGrpSpPr>
        <p:grpSpPr bwMode="auto">
          <a:xfrm>
            <a:off x="2686918" y="2288362"/>
            <a:ext cx="794329" cy="533400"/>
            <a:chOff x="512" y="3071"/>
            <a:chExt cx="594" cy="418"/>
          </a:xfrm>
        </p:grpSpPr>
        <p:sp>
          <p:nvSpPr>
            <p:cNvPr id="46" name="Oval 18"/>
            <p:cNvSpPr>
              <a:spLocks noChangeAspect="1" noChangeArrowheads="1"/>
            </p:cNvSpPr>
            <p:nvPr/>
          </p:nvSpPr>
          <p:spPr bwMode="auto">
            <a:xfrm rot="-20934">
              <a:off x="512" y="3071"/>
              <a:ext cx="257" cy="41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7" name="Oval 19"/>
            <p:cNvSpPr>
              <a:spLocks noChangeArrowheads="1"/>
            </p:cNvSpPr>
            <p:nvPr/>
          </p:nvSpPr>
          <p:spPr bwMode="auto">
            <a:xfrm>
              <a:off x="864" y="3146"/>
              <a:ext cx="242" cy="254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grpSp>
        <p:nvGrpSpPr>
          <p:cNvPr id="48" name="Group 14"/>
          <p:cNvGrpSpPr>
            <a:grpSpLocks noChangeAspect="1"/>
          </p:cNvGrpSpPr>
          <p:nvPr/>
        </p:nvGrpSpPr>
        <p:grpSpPr bwMode="auto">
          <a:xfrm>
            <a:off x="238646" y="2229937"/>
            <a:ext cx="1066800" cy="363538"/>
            <a:chOff x="402" y="3353"/>
            <a:chExt cx="1199" cy="409"/>
          </a:xfrm>
        </p:grpSpPr>
        <p:sp>
          <p:nvSpPr>
            <p:cNvPr id="49" name="Oval 15"/>
            <p:cNvSpPr>
              <a:spLocks noChangeAspect="1" noChangeArrowheads="1"/>
            </p:cNvSpPr>
            <p:nvPr/>
          </p:nvSpPr>
          <p:spPr bwMode="auto">
            <a:xfrm rot="5285121">
              <a:off x="527" y="3236"/>
              <a:ext cx="401" cy="65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0" name="Oval 16"/>
            <p:cNvSpPr>
              <a:spLocks noChangeAspect="1" noChangeArrowheads="1"/>
            </p:cNvSpPr>
            <p:nvPr/>
          </p:nvSpPr>
          <p:spPr bwMode="auto">
            <a:xfrm>
              <a:off x="1200" y="3353"/>
              <a:ext cx="401" cy="3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pic>
        <p:nvPicPr>
          <p:cNvPr id="51" name="Picture 10" descr="C:\Documents and Settings\Owner\My Documents\CNS\txp_fig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3" y="5994306"/>
            <a:ext cx="3900487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 11"/>
          <p:cNvSpPr>
            <a:spLocks noChangeAspect="1" noChangeArrowheads="1"/>
          </p:cNvSpPr>
          <p:nvPr/>
        </p:nvSpPr>
        <p:spPr bwMode="auto">
          <a:xfrm>
            <a:off x="323528" y="5987956"/>
            <a:ext cx="4114800" cy="649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54" name="Text Box 28"/>
          <p:cNvSpPr txBox="1">
            <a:spLocks noChangeArrowheads="1"/>
          </p:cNvSpPr>
          <p:nvPr/>
        </p:nvSpPr>
        <p:spPr bwMode="auto">
          <a:xfrm>
            <a:off x="4776111" y="5390018"/>
            <a:ext cx="4308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FF0000"/>
                </a:solidFill>
              </a:rPr>
              <a:t>Fusion: strong interplay between</a:t>
            </a:r>
          </a:p>
          <a:p>
            <a:pPr eaLnBrk="1" hangingPunct="1"/>
            <a:r>
              <a:rPr lang="en-US" altLang="ja-JP" dirty="0">
                <a:solidFill>
                  <a:srgbClr val="FF0000"/>
                </a:solidFill>
              </a:rPr>
              <a:t>nuclear structure and reaction</a:t>
            </a:r>
          </a:p>
        </p:txBody>
      </p:sp>
      <p:sp>
        <p:nvSpPr>
          <p:cNvPr id="55" name="正方形/長方形 54"/>
          <p:cNvSpPr/>
          <p:nvPr/>
        </p:nvSpPr>
        <p:spPr>
          <a:xfrm>
            <a:off x="4766207" y="5329111"/>
            <a:ext cx="4191030" cy="89449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56" name="上矢印 55"/>
          <p:cNvSpPr/>
          <p:nvPr/>
        </p:nvSpPr>
        <p:spPr>
          <a:xfrm>
            <a:off x="6055981" y="2822804"/>
            <a:ext cx="215900" cy="72072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57" name="正方形/長方形 56"/>
          <p:cNvSpPr/>
          <p:nvPr/>
        </p:nvSpPr>
        <p:spPr>
          <a:xfrm>
            <a:off x="6323673" y="3028151"/>
            <a:ext cx="1791096" cy="341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/>
          <p:cNvSpPr/>
          <p:nvPr/>
        </p:nvSpPr>
        <p:spPr>
          <a:xfrm>
            <a:off x="6323673" y="2983117"/>
            <a:ext cx="1791096" cy="341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2"/>
          <p:cNvSpPr txBox="1">
            <a:spLocks noChangeArrowheads="1"/>
          </p:cNvSpPr>
          <p:nvPr/>
        </p:nvSpPr>
        <p:spPr bwMode="auto">
          <a:xfrm>
            <a:off x="6271881" y="2907625"/>
            <a:ext cx="1687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FF0000"/>
                </a:solidFill>
              </a:rPr>
              <a:t>deformation</a:t>
            </a:r>
            <a:endParaRPr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665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2" descr="C:\Documents and Settings\Owner\My Documents\夏の学校０５\154sm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7" t="22392" r="25925" b="13341"/>
          <a:stretch>
            <a:fillRect/>
          </a:stretch>
        </p:blipFill>
        <p:spPr bwMode="auto">
          <a:xfrm>
            <a:off x="27529" y="109994"/>
            <a:ext cx="4557785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上矢印 1"/>
          <p:cNvSpPr/>
          <p:nvPr/>
        </p:nvSpPr>
        <p:spPr>
          <a:xfrm>
            <a:off x="1743912" y="1558618"/>
            <a:ext cx="215900" cy="72072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1959812" y="1712440"/>
            <a:ext cx="1791096" cy="341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テキスト ボックス 2"/>
          <p:cNvSpPr txBox="1">
            <a:spLocks noChangeArrowheads="1"/>
          </p:cNvSpPr>
          <p:nvPr/>
        </p:nvSpPr>
        <p:spPr bwMode="auto">
          <a:xfrm>
            <a:off x="1938232" y="1688000"/>
            <a:ext cx="1687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FF0000"/>
                </a:solidFill>
              </a:rPr>
              <a:t>deformation</a:t>
            </a:r>
            <a:endParaRPr lang="ja-JP" altLang="en-US" dirty="0">
              <a:solidFill>
                <a:srgbClr val="FF0000"/>
              </a:solidFill>
            </a:endParaRPr>
          </a:p>
        </p:txBody>
      </p:sp>
      <p:pic>
        <p:nvPicPr>
          <p:cNvPr id="17" name="Picture 4" descr="C:\Documents and Settings\Owner\デスクトップ\sm.jpg">
            <a:extLst>
              <a:ext uri="{FF2B5EF4-FFF2-40B4-BE49-F238E27FC236}">
                <a16:creationId xmlns:a16="http://schemas.microsoft.com/office/drawing/2014/main" id="{1D83A85A-4280-4EF7-94CF-57F57301FE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5" t="23822" r="24491" b="14293"/>
          <a:stretch/>
        </p:blipFill>
        <p:spPr bwMode="auto">
          <a:xfrm>
            <a:off x="4487755" y="716721"/>
            <a:ext cx="4618574" cy="320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794CAC7E-D697-4882-8056-54D89F943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5285" y="3949470"/>
            <a:ext cx="4557785" cy="291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A95BCC5-31F6-4678-A64D-812ABA8C5E57}"/>
              </a:ext>
            </a:extLst>
          </p:cNvPr>
          <p:cNvSpPr txBox="1"/>
          <p:nvPr/>
        </p:nvSpPr>
        <p:spPr>
          <a:xfrm>
            <a:off x="5455300" y="-2141"/>
            <a:ext cx="3267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similar</a:t>
            </a:r>
            <a:r>
              <a:rPr lang="ja-JP" altLang="en-US" dirty="0">
                <a:solidFill>
                  <a:srgbClr val="0000FF"/>
                </a:solidFill>
              </a:rPr>
              <a:t> </a:t>
            </a:r>
            <a:r>
              <a:rPr lang="en-US" altLang="ja-JP" dirty="0">
                <a:solidFill>
                  <a:srgbClr val="0000FF"/>
                </a:solidFill>
              </a:rPr>
              <a:t>enhancement </a:t>
            </a:r>
          </a:p>
          <a:p>
            <a:r>
              <a:rPr kumimoji="1" lang="en-US" altLang="ja-JP" dirty="0">
                <a:solidFill>
                  <a:srgbClr val="0000FF"/>
                </a:solidFill>
              </a:rPr>
              <a:t>for non-deformed nuclei 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AB84CF2-BAB3-469B-954B-AB2269B8A8D4}"/>
              </a:ext>
            </a:extLst>
          </p:cNvPr>
          <p:cNvSpPr txBox="1"/>
          <p:nvPr/>
        </p:nvSpPr>
        <p:spPr>
          <a:xfrm>
            <a:off x="617497" y="4622624"/>
            <a:ext cx="33778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strong correlation </a:t>
            </a:r>
          </a:p>
          <a:p>
            <a:r>
              <a:rPr lang="en-US" altLang="ja-JP" dirty="0"/>
              <a:t>with nuclear spectrum </a:t>
            </a:r>
          </a:p>
          <a:p>
            <a:r>
              <a:rPr lang="ja-JP" altLang="en-US" dirty="0">
                <a:solidFill>
                  <a:srgbClr val="FF0000"/>
                </a:solidFill>
              </a:rPr>
              <a:t>  →</a:t>
            </a:r>
            <a:r>
              <a:rPr kumimoji="1" lang="ja-JP" altLang="en-US" dirty="0">
                <a:solidFill>
                  <a:srgbClr val="FF0000"/>
                </a:solidFill>
              </a:rPr>
              <a:t> </a:t>
            </a:r>
            <a:r>
              <a:rPr kumimoji="1" lang="en-US" altLang="ja-JP" dirty="0">
                <a:solidFill>
                  <a:srgbClr val="FF0000"/>
                </a:solidFill>
              </a:rPr>
              <a:t>coupling assisted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       tunneling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phenomena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601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テキスト ボックス 2">
            <a:extLst>
              <a:ext uri="{FF2B5EF4-FFF2-40B4-BE49-F238E27FC236}">
                <a16:creationId xmlns:a16="http://schemas.microsoft.com/office/drawing/2014/main" id="{18571F0D-B066-3067-6844-B606E53AB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8900"/>
            <a:ext cx="3413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u="sng">
                <a:solidFill>
                  <a:srgbClr val="FF0000"/>
                </a:solidFill>
              </a:rPr>
              <a:t>Fusion barrier distribution</a:t>
            </a:r>
            <a:endParaRPr lang="ja-JP" altLang="en-US" u="sng">
              <a:solidFill>
                <a:srgbClr val="FF0000"/>
              </a:solidFill>
            </a:endParaRPr>
          </a:p>
        </p:txBody>
      </p:sp>
      <p:sp>
        <p:nvSpPr>
          <p:cNvPr id="4099" name="テキスト ボックス 4">
            <a:extLst>
              <a:ext uri="{FF2B5EF4-FFF2-40B4-BE49-F238E27FC236}">
                <a16:creationId xmlns:a16="http://schemas.microsoft.com/office/drawing/2014/main" id="{29084711-CC64-74DE-5883-185CAB9C2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1230313"/>
            <a:ext cx="77341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/>
              <a:t>N. Rowley, G.R. </a:t>
            </a:r>
            <a:r>
              <a:rPr lang="en-US" altLang="ja-JP" dirty="0" err="1"/>
              <a:t>Satchler</a:t>
            </a:r>
            <a:r>
              <a:rPr lang="en-US" altLang="ja-JP" dirty="0"/>
              <a:t>, and P.H. </a:t>
            </a:r>
            <a:r>
              <a:rPr lang="en-US" altLang="ja-JP" dirty="0" err="1"/>
              <a:t>Stelson</a:t>
            </a:r>
            <a:r>
              <a:rPr lang="en-US" altLang="ja-JP" dirty="0"/>
              <a:t>, PLB254 (‘91) 25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3A2168A-AE70-2138-D56F-01D4266867FD}"/>
              </a:ext>
            </a:extLst>
          </p:cNvPr>
          <p:cNvSpPr/>
          <p:nvPr/>
        </p:nvSpPr>
        <p:spPr>
          <a:xfrm>
            <a:off x="3924300" y="144463"/>
            <a:ext cx="3311525" cy="981075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4103" name="図 1 1">
            <a:extLst>
              <a:ext uri="{FF2B5EF4-FFF2-40B4-BE49-F238E27FC236}">
                <a16:creationId xmlns:a16="http://schemas.microsoft.com/office/drawing/2014/main" id="{8D21E34A-0550-16DA-A91B-A87C7CAE61E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07963"/>
            <a:ext cx="3079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AAD78E1E-5AB9-ED7A-26BC-86949704D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" y="3053360"/>
            <a:ext cx="8713787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図 10" descr="\documentclass{slides}\pagestyle{empty}&#10;\renewcommand{\vec}[1]{\mbox{\boldmath $#1$}}&#10;\begin{document}&#10;\begin{eqnarray*}&#10;&amp;&amp;\frac{d(E\sigma_{\rm fus})}{dE} \\&#10;&amp;&amp;\sim\pi R_b^2\, P_{l=0}(E)&#10;\end{eqnarray*}&#10;\end{document}&#10;" title="IguanaTex Picture Display">
            <a:extLst>
              <a:ext uri="{FF2B5EF4-FFF2-40B4-BE49-F238E27FC236}">
                <a16:creationId xmlns:a16="http://schemas.microsoft.com/office/drawing/2014/main" id="{EE19F0F8-A295-1630-5A3D-81C63E8C566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062" y="2091283"/>
            <a:ext cx="1925928" cy="9939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3" name="図 12" descr="\documentclass{slides}\pagestyle{empty}&#10;\renewcommand{\vec}[1]{\mbox{\boldmath $#1$}}&#10;\begin{document}&#10;\begin{eqnarray*}&#10;&amp;&amp;\frac{d^2(E\sigma_{\rm fus})}{dE^2} \\&#10;&amp;&amp;\sim\pi R_b^2\cdot dP_{l=0}/dE&#10;\end{eqnarray*}&#10;\end{document}&#10;" title="IguanaTex Picture Display">
            <a:extLst>
              <a:ext uri="{FF2B5EF4-FFF2-40B4-BE49-F238E27FC236}">
                <a16:creationId xmlns:a16="http://schemas.microsoft.com/office/drawing/2014/main" id="{022055BC-95E9-2AA9-CA21-82F5EC3DAB7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373" y="2005630"/>
            <a:ext cx="2277752" cy="103585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9" name="図 8" descr="\documentclass{slides}\pagestyle{empty}&#10;\renewcommand{\vec}[1]{\mbox{\boldmath $#1$}}&#10;\begin{document}&#10;\begin{eqnarray*}&#10;E\sigma_{\rm fus}&#10;\end{eqnarray*}&#10;\end{document}&#10;" title="IguanaTex Picture Display">
            <a:extLst>
              <a:ext uri="{FF2B5EF4-FFF2-40B4-BE49-F238E27FC236}">
                <a16:creationId xmlns:a16="http://schemas.microsoft.com/office/drawing/2014/main" id="{7C368635-C243-EA15-5A72-9697B33B600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730" y="2806184"/>
            <a:ext cx="773428" cy="27455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4" name="テキスト ボックス 6">
            <a:extLst>
              <a:ext uri="{FF2B5EF4-FFF2-40B4-BE49-F238E27FC236}">
                <a16:creationId xmlns:a16="http://schemas.microsoft.com/office/drawing/2014/main" id="{C1F928A8-414F-93F8-3BF5-9BFE844A8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5551" y="6197302"/>
            <a:ext cx="4594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/>
              <a:t>K.H. and N. </a:t>
            </a:r>
            <a:r>
              <a:rPr lang="en-US" altLang="ja-JP" sz="2000" dirty="0" err="1"/>
              <a:t>Takigawa</a:t>
            </a:r>
            <a:r>
              <a:rPr lang="en-US" altLang="ja-JP" sz="2000" dirty="0"/>
              <a:t>, PTP128 (‘12) 1061</a:t>
            </a:r>
            <a:endParaRPr lang="ja-JP" altLang="en-US" sz="2000" dirty="0"/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9660FC3A-5B4D-0BEB-A09F-D5CFDD39E08F}"/>
              </a:ext>
            </a:extLst>
          </p:cNvPr>
          <p:cNvCxnSpPr>
            <a:cxnSpLocks/>
          </p:cNvCxnSpPr>
          <p:nvPr/>
        </p:nvCxnSpPr>
        <p:spPr>
          <a:xfrm flipV="1">
            <a:off x="7812360" y="4983175"/>
            <a:ext cx="0" cy="750081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7818892-51DD-9A79-20D2-30136A8D3CEE}"/>
              </a:ext>
            </a:extLst>
          </p:cNvPr>
          <p:cNvSpPr txBox="1"/>
          <p:nvPr/>
        </p:nvSpPr>
        <p:spPr>
          <a:xfrm>
            <a:off x="7557322" y="4509120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solidFill>
                  <a:srgbClr val="FF0000"/>
                </a:solidFill>
              </a:rPr>
              <a:t>V</a:t>
            </a:r>
            <a:r>
              <a:rPr kumimoji="1" lang="en-US" altLang="ja-JP" baseline="-25000" dirty="0" err="1">
                <a:solidFill>
                  <a:srgbClr val="FF0000"/>
                </a:solidFill>
              </a:rPr>
              <a:t>b</a:t>
            </a:r>
            <a:endParaRPr kumimoji="1" lang="ja-JP" altLang="en-US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\documentclass{slides}\pagestyle{empty}&#10;\renewcommand{\vec}[1]{\mbox{\boldmath $#1$}}&#10;\begin{document}&#10;\begin{eqnarray*}&#10;D_{\rm fus}(E)=\frac{d^2(E\sigma_{\rm fus})}{dE^2}&#10;\sim\pi R_b^2\,\frac{dP_{l=0}}{dE}&#10;\end{eqnarray*}&#10;\end{document}&#10;" title="IguanaTex Picture Display">
            <a:extLst>
              <a:ext uri="{FF2B5EF4-FFF2-40B4-BE49-F238E27FC236}">
                <a16:creationId xmlns:a16="http://schemas.microsoft.com/office/drawing/2014/main" id="{FC9B73DB-9E73-AA65-287D-EA00B4450A7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49" y="637360"/>
            <a:ext cx="4525435" cy="637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0244" name="テキスト ボックス 4"/>
          <p:cNvSpPr txBox="1">
            <a:spLocks noChangeArrowheads="1"/>
          </p:cNvSpPr>
          <p:nvPr/>
        </p:nvSpPr>
        <p:spPr bwMode="auto">
          <a:xfrm>
            <a:off x="71152" y="64505"/>
            <a:ext cx="9101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altLang="ja-JP" dirty="0">
                <a:solidFill>
                  <a:srgbClr val="0000FF"/>
                </a:solidFill>
              </a:rPr>
              <a:t>Fusion barrier distribution (Rowley, </a:t>
            </a:r>
            <a:r>
              <a:rPr lang="en-US" altLang="ja-JP" dirty="0" err="1">
                <a:solidFill>
                  <a:srgbClr val="0000FF"/>
                </a:solidFill>
              </a:rPr>
              <a:t>Satchler</a:t>
            </a:r>
            <a:r>
              <a:rPr lang="en-US" altLang="ja-JP" dirty="0">
                <a:solidFill>
                  <a:srgbClr val="0000FF"/>
                </a:solidFill>
              </a:rPr>
              <a:t>, </a:t>
            </a:r>
            <a:r>
              <a:rPr lang="en-US" altLang="ja-JP" dirty="0" err="1">
                <a:solidFill>
                  <a:srgbClr val="0000FF"/>
                </a:solidFill>
              </a:rPr>
              <a:t>Stelson</a:t>
            </a:r>
            <a:r>
              <a:rPr lang="en-US" altLang="ja-JP" dirty="0">
                <a:solidFill>
                  <a:srgbClr val="0000FF"/>
                </a:solidFill>
              </a:rPr>
              <a:t>, PLB254(‘91))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185163" y="2297391"/>
            <a:ext cx="4857265" cy="4248869"/>
            <a:chOff x="323528" y="2549211"/>
            <a:chExt cx="4857265" cy="4248869"/>
          </a:xfrm>
        </p:grpSpPr>
        <p:pic>
          <p:nvPicPr>
            <p:cNvPr id="10242" name="Picture 10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r="44915" b="-11612"/>
            <a:stretch/>
          </p:blipFill>
          <p:spPr bwMode="auto">
            <a:xfrm>
              <a:off x="323528" y="2549211"/>
              <a:ext cx="4680198" cy="4248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正方形/長方形 1"/>
            <p:cNvSpPr/>
            <p:nvPr/>
          </p:nvSpPr>
          <p:spPr>
            <a:xfrm>
              <a:off x="4892761" y="5805264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pic>
        <p:nvPicPr>
          <p:cNvPr id="14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83838" y="2001891"/>
            <a:ext cx="41402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グループ化 5"/>
          <p:cNvGrpSpPr/>
          <p:nvPr/>
        </p:nvGrpSpPr>
        <p:grpSpPr>
          <a:xfrm>
            <a:off x="2726029" y="1556792"/>
            <a:ext cx="696325" cy="533400"/>
            <a:chOff x="2726029" y="1343026"/>
            <a:chExt cx="696325" cy="533400"/>
          </a:xfrm>
        </p:grpSpPr>
        <p:sp>
          <p:nvSpPr>
            <p:cNvPr id="19" name="Oval 18 1"/>
            <p:cNvSpPr>
              <a:spLocks noChangeAspect="1" noChangeArrowheads="1"/>
            </p:cNvSpPr>
            <p:nvPr/>
          </p:nvSpPr>
          <p:spPr bwMode="auto">
            <a:xfrm rot="21579066">
              <a:off x="2726029" y="1343026"/>
              <a:ext cx="343674" cy="533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ja-JP" altLang="en-US"/>
            </a:p>
          </p:txBody>
        </p:sp>
        <p:sp>
          <p:nvSpPr>
            <p:cNvPr id="20" name="Oval 19 1"/>
            <p:cNvSpPr>
              <a:spLocks noChangeAspect="1" noChangeArrowheads="1"/>
            </p:cNvSpPr>
            <p:nvPr/>
          </p:nvSpPr>
          <p:spPr bwMode="auto">
            <a:xfrm>
              <a:off x="3078680" y="1440586"/>
              <a:ext cx="343674" cy="319019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ja-JP" altLang="en-US"/>
            </a:p>
          </p:txBody>
        </p:sp>
      </p:grpSp>
      <p:sp>
        <p:nvSpPr>
          <p:cNvPr id="4" name="下矢印 3"/>
          <p:cNvSpPr/>
          <p:nvPr/>
        </p:nvSpPr>
        <p:spPr>
          <a:xfrm>
            <a:off x="2962485" y="2218016"/>
            <a:ext cx="288032" cy="398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下矢印 21"/>
          <p:cNvSpPr/>
          <p:nvPr/>
        </p:nvSpPr>
        <p:spPr>
          <a:xfrm>
            <a:off x="1667316" y="2261866"/>
            <a:ext cx="288032" cy="398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6769293" y="4009373"/>
            <a:ext cx="942690" cy="366019"/>
            <a:chOff x="7889574" y="3737772"/>
            <a:chExt cx="942690" cy="366019"/>
          </a:xfrm>
        </p:grpSpPr>
        <p:sp>
          <p:nvSpPr>
            <p:cNvPr id="27" name="Oval 15 1"/>
            <p:cNvSpPr>
              <a:spLocks noChangeAspect="1" noChangeArrowheads="1"/>
            </p:cNvSpPr>
            <p:nvPr/>
          </p:nvSpPr>
          <p:spPr bwMode="auto">
            <a:xfrm rot="5285121">
              <a:off x="8001416" y="3635522"/>
              <a:ext cx="356427" cy="58011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ja-JP" altLang="en-US"/>
            </a:p>
          </p:txBody>
        </p:sp>
        <p:sp>
          <p:nvSpPr>
            <p:cNvPr id="28" name="Oval 16 1"/>
            <p:cNvSpPr>
              <a:spLocks noChangeAspect="1" noChangeArrowheads="1"/>
            </p:cNvSpPr>
            <p:nvPr/>
          </p:nvSpPr>
          <p:spPr bwMode="auto">
            <a:xfrm>
              <a:off x="8475478" y="3737772"/>
              <a:ext cx="356786" cy="347539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ja-JP" altLang="en-US"/>
            </a:p>
          </p:txBody>
        </p:sp>
      </p:grpSp>
      <p:grpSp>
        <p:nvGrpSpPr>
          <p:cNvPr id="8" name="グループ化 30"/>
          <p:cNvGrpSpPr/>
          <p:nvPr/>
        </p:nvGrpSpPr>
        <p:grpSpPr>
          <a:xfrm>
            <a:off x="6423998" y="1908157"/>
            <a:ext cx="696325" cy="533400"/>
            <a:chOff x="2726029" y="1343026"/>
            <a:chExt cx="696325" cy="533400"/>
          </a:xfrm>
        </p:grpSpPr>
        <p:sp>
          <p:nvSpPr>
            <p:cNvPr id="32" name="Oval 18 2"/>
            <p:cNvSpPr>
              <a:spLocks noChangeAspect="1" noChangeArrowheads="1"/>
            </p:cNvSpPr>
            <p:nvPr/>
          </p:nvSpPr>
          <p:spPr bwMode="auto">
            <a:xfrm rot="21579066">
              <a:off x="2726029" y="1343026"/>
              <a:ext cx="343674" cy="533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ja-JP" altLang="en-US"/>
            </a:p>
          </p:txBody>
        </p:sp>
        <p:sp>
          <p:nvSpPr>
            <p:cNvPr id="33" name="Oval 19 2"/>
            <p:cNvSpPr>
              <a:spLocks noChangeAspect="1" noChangeArrowheads="1"/>
            </p:cNvSpPr>
            <p:nvPr/>
          </p:nvSpPr>
          <p:spPr bwMode="auto">
            <a:xfrm>
              <a:off x="3078680" y="1440586"/>
              <a:ext cx="343674" cy="319019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ja-JP" altLang="en-US"/>
            </a:p>
          </p:txBody>
        </p:sp>
      </p:grpSp>
      <p:grpSp>
        <p:nvGrpSpPr>
          <p:cNvPr id="16" name="グループ化 34"/>
          <p:cNvGrpSpPr/>
          <p:nvPr/>
        </p:nvGrpSpPr>
        <p:grpSpPr>
          <a:xfrm>
            <a:off x="1325665" y="1654352"/>
            <a:ext cx="942690" cy="366019"/>
            <a:chOff x="7889574" y="3737772"/>
            <a:chExt cx="942690" cy="366019"/>
          </a:xfrm>
        </p:grpSpPr>
        <p:sp>
          <p:nvSpPr>
            <p:cNvPr id="36" name="Oval 15 2"/>
            <p:cNvSpPr>
              <a:spLocks noChangeAspect="1" noChangeArrowheads="1"/>
            </p:cNvSpPr>
            <p:nvPr/>
          </p:nvSpPr>
          <p:spPr bwMode="auto">
            <a:xfrm rot="5285121">
              <a:off x="8001416" y="3635522"/>
              <a:ext cx="356427" cy="58011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ja-JP" altLang="en-US"/>
            </a:p>
          </p:txBody>
        </p:sp>
        <p:sp>
          <p:nvSpPr>
            <p:cNvPr id="37" name="Oval 16 2"/>
            <p:cNvSpPr>
              <a:spLocks noChangeAspect="1" noChangeArrowheads="1"/>
            </p:cNvSpPr>
            <p:nvPr/>
          </p:nvSpPr>
          <p:spPr bwMode="auto">
            <a:xfrm>
              <a:off x="8475478" y="3737772"/>
              <a:ext cx="356786" cy="347539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ja-JP" altLang="en-US"/>
            </a:p>
          </p:txBody>
        </p:sp>
      </p:grpSp>
      <p:cxnSp>
        <p:nvCxnSpPr>
          <p:cNvPr id="9" name="直線コネクタ 8"/>
          <p:cNvCxnSpPr/>
          <p:nvPr/>
        </p:nvCxnSpPr>
        <p:spPr>
          <a:xfrm>
            <a:off x="6351990" y="2587741"/>
            <a:ext cx="69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6878180" y="3474139"/>
            <a:ext cx="69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6948486" y="2598892"/>
            <a:ext cx="0" cy="875247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5192064" y="5188273"/>
            <a:ext cx="2720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Data: J.R. Leigh et al., </a:t>
            </a:r>
          </a:p>
          <a:p>
            <a:r>
              <a:rPr lang="en-US" altLang="ja-JP" sz="2000" dirty="0"/>
              <a:t>          PRC52 (‘95) 3151</a:t>
            </a:r>
            <a:endParaRPr kumimoji="1" lang="ja-JP" altLang="en-US" sz="2000" dirty="0"/>
          </a:p>
        </p:txBody>
      </p:sp>
      <p:cxnSp>
        <p:nvCxnSpPr>
          <p:cNvPr id="15" name="直線矢印コネクタ 14"/>
          <p:cNvCxnSpPr/>
          <p:nvPr/>
        </p:nvCxnSpPr>
        <p:spPr>
          <a:xfrm flipH="1">
            <a:off x="3203848" y="2660050"/>
            <a:ext cx="3024336" cy="2787499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>
            <a:off x="1911569" y="3474139"/>
            <a:ext cx="4851931" cy="197341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87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&#10;&#10;自動的に生成された説明">
            <a:extLst>
              <a:ext uri="{FF2B5EF4-FFF2-40B4-BE49-F238E27FC236}">
                <a16:creationId xmlns:a16="http://schemas.microsoft.com/office/drawing/2014/main" id="{61E35186-7EFB-558E-A470-92F9C16A77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8" r="8554" b="37942"/>
          <a:stretch/>
        </p:blipFill>
        <p:spPr>
          <a:xfrm>
            <a:off x="971600" y="-18983"/>
            <a:ext cx="7990779" cy="3530574"/>
          </a:xfrm>
          <a:prstGeom prst="rect">
            <a:avLst/>
          </a:prstGeom>
        </p:spPr>
      </p:pic>
      <p:sp>
        <p:nvSpPr>
          <p:cNvPr id="114691" name="Text Box 4">
            <a:extLst>
              <a:ext uri="{FF2B5EF4-FFF2-40B4-BE49-F238E27FC236}">
                <a16:creationId xmlns:a16="http://schemas.microsoft.com/office/drawing/2014/main" id="{B7394499-D84A-9845-8A9D-4A33BE47D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974" y="6049911"/>
            <a:ext cx="34018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0000FF"/>
                </a:solidFill>
                <a:latin typeface="+mj-lt"/>
                <a:ea typeface="HG丸ｺﾞｼｯｸM-PRO" panose="020F0600000000000000" pitchFamily="50" charset="-128"/>
              </a:rPr>
              <a:t>sensitive to the sign of </a:t>
            </a:r>
            <a:r>
              <a:rPr lang="en-US" altLang="ja-JP" dirty="0">
                <a:solidFill>
                  <a:srgbClr val="0000FF"/>
                </a:solidFill>
                <a:latin typeface="Symbol" panose="05050102010706020507" pitchFamily="18" charset="2"/>
                <a:ea typeface="HG丸ｺﾞｼｯｸM-PRO" panose="020F0600000000000000" pitchFamily="50" charset="-128"/>
              </a:rPr>
              <a:t>b</a:t>
            </a:r>
            <a:r>
              <a:rPr lang="en-US" altLang="ja-JP" baseline="-25000" dirty="0">
                <a:solidFill>
                  <a:srgbClr val="0000FF"/>
                </a:solidFill>
                <a:ea typeface="HG丸ｺﾞｼｯｸM-PRO" panose="020F0600000000000000" pitchFamily="50" charset="-128"/>
              </a:rPr>
              <a:t>4</a:t>
            </a:r>
            <a:r>
              <a:rPr lang="en-US" altLang="ja-JP" dirty="0">
                <a:solidFill>
                  <a:srgbClr val="0000FF"/>
                </a:solidFill>
                <a:ea typeface="HG丸ｺﾞｼｯｸM-PRO" panose="020F0600000000000000" pitchFamily="50" charset="-128"/>
              </a:rPr>
              <a:t>!</a:t>
            </a:r>
          </a:p>
        </p:txBody>
      </p:sp>
      <p:pic>
        <p:nvPicPr>
          <p:cNvPr id="114692" name="Picture 5" descr="C:\Documents and Settings\Owner\デスクトップ\夏の学校０５\txp_fig.png">
            <a:extLst>
              <a:ext uri="{FF2B5EF4-FFF2-40B4-BE49-F238E27FC236}">
                <a16:creationId xmlns:a16="http://schemas.microsoft.com/office/drawing/2014/main" id="{E060C9CF-4145-002C-1087-4C1490F43B7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329" y="3912732"/>
            <a:ext cx="1634479" cy="60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8" descr="C:\Documents and Settings\Owner\デスクトップ\夏の学校０５\txp_fig.png">
            <a:extLst>
              <a:ext uri="{FF2B5EF4-FFF2-40B4-BE49-F238E27FC236}">
                <a16:creationId xmlns:a16="http://schemas.microsoft.com/office/drawing/2014/main" id="{30815CE5-1E21-88FD-0E2D-17095E1C546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823" y="3912732"/>
            <a:ext cx="1584199" cy="59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4" name="AutoShape 9">
            <a:extLst>
              <a:ext uri="{FF2B5EF4-FFF2-40B4-BE49-F238E27FC236}">
                <a16:creationId xmlns:a16="http://schemas.microsoft.com/office/drawing/2014/main" id="{FA61F9FF-0BC3-5D0C-DDC9-D7AC600AB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533728"/>
            <a:ext cx="609600" cy="152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14695" name="Text Box 10">
            <a:extLst>
              <a:ext uri="{FF2B5EF4-FFF2-40B4-BE49-F238E27FC236}">
                <a16:creationId xmlns:a16="http://schemas.microsoft.com/office/drawing/2014/main" id="{158C1528-DB70-1DDF-DB30-09EDCFA59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5393" y="6381328"/>
            <a:ext cx="665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008000"/>
                </a:solidFill>
                <a:ea typeface="HG丸ｺﾞｼｯｸM-PRO" panose="020F0600000000000000" pitchFamily="50" charset="-128"/>
              </a:rPr>
              <a:t>Fusion as a quantum tunneling microscope for nuclei</a:t>
            </a:r>
          </a:p>
        </p:txBody>
      </p:sp>
      <p:pic>
        <p:nvPicPr>
          <p:cNvPr id="114696" name="Picture 11" descr="C:\Program Files\Common Files\Microsoft Shared\Clipart\cagcat50\HM00363_.wmf">
            <a:extLst>
              <a:ext uri="{FF2B5EF4-FFF2-40B4-BE49-F238E27FC236}">
                <a16:creationId xmlns:a16="http://schemas.microsoft.com/office/drawing/2014/main" id="{B358D21E-84A8-37E5-F3AD-8A506A64F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38" y="5291562"/>
            <a:ext cx="1112045" cy="111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1" descr="C:\Documents and Settings\Owner\デスクトップ\夏の学校０５\shape1.jpg">
            <a:extLst>
              <a:ext uri="{FF2B5EF4-FFF2-40B4-BE49-F238E27FC236}">
                <a16:creationId xmlns:a16="http://schemas.microsoft.com/office/drawing/2014/main" id="{3B8B5DC5-F434-23BC-5044-A5A98441C9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5" t="59555" r="40715" b="9529"/>
          <a:stretch/>
        </p:blipFill>
        <p:spPr bwMode="auto">
          <a:xfrm>
            <a:off x="2638079" y="4469832"/>
            <a:ext cx="1728192" cy="14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1" descr="C:\Documents and Settings\Owner\デスクトップ\夏の学校０５\shape1.jpg">
            <a:extLst>
              <a:ext uri="{FF2B5EF4-FFF2-40B4-BE49-F238E27FC236}">
                <a16:creationId xmlns:a16="http://schemas.microsoft.com/office/drawing/2014/main" id="{46C9301C-0477-ABF0-54CC-1BF3D3691A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7" t="59555" r="15473" b="9529"/>
          <a:stretch/>
        </p:blipFill>
        <p:spPr bwMode="auto">
          <a:xfrm>
            <a:off x="5839868" y="4494041"/>
            <a:ext cx="1728192" cy="14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0" descr="C:\Documents and Settings\Owner\デスクトップ\夏の学校０５\txp_fig.png">
            <a:extLst>
              <a:ext uri="{FF2B5EF4-FFF2-40B4-BE49-F238E27FC236}">
                <a16:creationId xmlns:a16="http://schemas.microsoft.com/office/drawing/2014/main" id="{4A35CF6A-943E-58F9-41D4-36A7124C6B8A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398" y="3502560"/>
            <a:ext cx="5301208" cy="25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テキスト ボックス 1">
            <a:extLst>
              <a:ext uri="{FF2B5EF4-FFF2-40B4-BE49-F238E27FC236}">
                <a16:creationId xmlns:a16="http://schemas.microsoft.com/office/drawing/2014/main" id="{3BF115DA-B2C5-A8EF-D104-6DCD382EF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5888"/>
            <a:ext cx="4179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u="sng">
                <a:solidFill>
                  <a:srgbClr val="FF0000"/>
                </a:solidFill>
              </a:rPr>
              <a:t>Quasi-elastic barrier distribution</a:t>
            </a:r>
            <a:endParaRPr lang="ja-JP" altLang="en-US" u="sng">
              <a:solidFill>
                <a:srgbClr val="FF0000"/>
              </a:solidFill>
            </a:endParaRPr>
          </a:p>
        </p:txBody>
      </p:sp>
      <p:sp>
        <p:nvSpPr>
          <p:cNvPr id="6147" name="Text Box 41">
            <a:extLst>
              <a:ext uri="{FF2B5EF4-FFF2-40B4-BE49-F238E27FC236}">
                <a16:creationId xmlns:a16="http://schemas.microsoft.com/office/drawing/2014/main" id="{CB19DB26-E3C0-D06B-484C-14B322D78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9275" y="1103313"/>
            <a:ext cx="4608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/>
              <a:t>H. </a:t>
            </a:r>
            <a:r>
              <a:rPr lang="en-US" altLang="ja-JP" dirty="0" err="1"/>
              <a:t>Timmers</a:t>
            </a:r>
            <a:r>
              <a:rPr lang="en-US" altLang="ja-JP" dirty="0"/>
              <a:t> et al., NPA584(’95)190</a:t>
            </a:r>
          </a:p>
        </p:txBody>
      </p:sp>
      <p:sp>
        <p:nvSpPr>
          <p:cNvPr id="6148" name="Text Box 14">
            <a:extLst>
              <a:ext uri="{FF2B5EF4-FFF2-40B4-BE49-F238E27FC236}">
                <a16:creationId xmlns:a16="http://schemas.microsoft.com/office/drawing/2014/main" id="{BD0FC187-AE2A-7D74-2628-49316331C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019" y="1198564"/>
            <a:ext cx="311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>
                <a:solidFill>
                  <a:srgbClr val="0000FF"/>
                </a:solidFill>
              </a:rPr>
              <a:t>Quasi-elastic scattering:</a:t>
            </a:r>
          </a:p>
        </p:txBody>
      </p:sp>
      <p:sp>
        <p:nvSpPr>
          <p:cNvPr id="6149" name="Text Box 39">
            <a:extLst>
              <a:ext uri="{FF2B5EF4-FFF2-40B4-BE49-F238E27FC236}">
                <a16:creationId xmlns:a16="http://schemas.microsoft.com/office/drawing/2014/main" id="{DDA23C91-9DEA-244A-EBA7-14039C410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616076"/>
            <a:ext cx="65865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/>
              <a:t>A sum of all the reaction processes other than fusion</a:t>
            </a:r>
          </a:p>
          <a:p>
            <a:r>
              <a:rPr lang="en-US" altLang="ja-JP"/>
              <a:t> (elastic + inelastic + transfer + ……)</a:t>
            </a:r>
          </a:p>
        </p:txBody>
      </p:sp>
      <p:pic>
        <p:nvPicPr>
          <p:cNvPr id="6150" name="図 7">
            <a:extLst>
              <a:ext uri="{FF2B5EF4-FFF2-40B4-BE49-F238E27FC236}">
                <a16:creationId xmlns:a16="http://schemas.microsoft.com/office/drawing/2014/main" id="{E3F40292-23F4-77B9-F0A8-19D078A3DD8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288" y="5928072"/>
            <a:ext cx="610235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図 8">
            <a:extLst>
              <a:ext uri="{FF2B5EF4-FFF2-40B4-BE49-F238E27FC236}">
                <a16:creationId xmlns:a16="http://schemas.microsoft.com/office/drawing/2014/main" id="{C4A6092A-23BE-DF60-EFCA-06C3C855B64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63" y="211138"/>
            <a:ext cx="389255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4A007BE-3194-B17F-EB91-54298F9A3BFC}"/>
              </a:ext>
            </a:extLst>
          </p:cNvPr>
          <p:cNvSpPr/>
          <p:nvPr/>
        </p:nvSpPr>
        <p:spPr>
          <a:xfrm>
            <a:off x="1403176" y="5877272"/>
            <a:ext cx="6553200" cy="83978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18CE612-C837-E9D1-07B6-C4D3FCC2DF4B}"/>
              </a:ext>
            </a:extLst>
          </p:cNvPr>
          <p:cNvSpPr/>
          <p:nvPr/>
        </p:nvSpPr>
        <p:spPr>
          <a:xfrm>
            <a:off x="4572000" y="71438"/>
            <a:ext cx="4103688" cy="981075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7" name="図 6" descr="グラフ, 折れ線グラフ&#10;&#10;自動的に生成された説明">
            <a:extLst>
              <a:ext uri="{FF2B5EF4-FFF2-40B4-BE49-F238E27FC236}">
                <a16:creationId xmlns:a16="http://schemas.microsoft.com/office/drawing/2014/main" id="{A0DAC135-84AB-C8CA-9BEF-F3163939E6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50" y="2438401"/>
            <a:ext cx="4238625" cy="3355128"/>
          </a:xfrm>
          <a:prstGeom prst="rect">
            <a:avLst/>
          </a:prstGeom>
        </p:spPr>
      </p:pic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481A2035-9A5F-75EC-DEDD-EF9E500D6EA4}"/>
              </a:ext>
            </a:extLst>
          </p:cNvPr>
          <p:cNvCxnSpPr/>
          <p:nvPr/>
        </p:nvCxnSpPr>
        <p:spPr>
          <a:xfrm flipH="1">
            <a:off x="3779912" y="3212976"/>
            <a:ext cx="1584176" cy="0"/>
          </a:xfrm>
          <a:prstGeom prst="straightConnector1">
            <a:avLst/>
          </a:prstGeom>
          <a:ln w="12700">
            <a:solidFill>
              <a:srgbClr val="0000FF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0737E88-841F-9140-FE9C-C267C239F0DE}"/>
              </a:ext>
            </a:extLst>
          </p:cNvPr>
          <p:cNvSpPr txBox="1"/>
          <p:nvPr/>
        </p:nvSpPr>
        <p:spPr>
          <a:xfrm>
            <a:off x="4242409" y="2783062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00FF"/>
                </a:solidFill>
              </a:rPr>
              <a:t>fusion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CF09F256-0ADF-0BA5-53E4-D11737F9E393}"/>
              </a:ext>
            </a:extLst>
          </p:cNvPr>
          <p:cNvCxnSpPr>
            <a:cxnSpLocks/>
          </p:cNvCxnSpPr>
          <p:nvPr/>
        </p:nvCxnSpPr>
        <p:spPr>
          <a:xfrm rot="10800000" flipH="1">
            <a:off x="4494262" y="3265538"/>
            <a:ext cx="10800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4075013-4632-FEF9-8238-CFDA8AB89A3F}"/>
              </a:ext>
            </a:extLst>
          </p:cNvPr>
          <p:cNvSpPr txBox="1"/>
          <p:nvPr/>
        </p:nvSpPr>
        <p:spPr>
          <a:xfrm>
            <a:off x="5658657" y="3014962"/>
            <a:ext cx="1789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Quasi-elastic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029">
            <a:extLst>
              <a:ext uri="{FF2B5EF4-FFF2-40B4-BE49-F238E27FC236}">
                <a16:creationId xmlns:a16="http://schemas.microsoft.com/office/drawing/2014/main" id="{5DD97884-D469-C28E-F208-20E4952ACF4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605338" y="6375400"/>
            <a:ext cx="4430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/>
              <a:t>K.H. and N. Rowley, PRC69(’04)054610</a:t>
            </a:r>
          </a:p>
        </p:txBody>
      </p:sp>
      <p:sp>
        <p:nvSpPr>
          <p:cNvPr id="7171" name="テキスト ボックス 3">
            <a:extLst>
              <a:ext uri="{FF2B5EF4-FFF2-40B4-BE49-F238E27FC236}">
                <a16:creationId xmlns:a16="http://schemas.microsoft.com/office/drawing/2014/main" id="{5B6D000B-EC21-50C2-A6A7-ECA0249FF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188913"/>
            <a:ext cx="39322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>
                <a:solidFill>
                  <a:srgbClr val="0000FF"/>
                </a:solidFill>
              </a:rPr>
              <a:t>D</a:t>
            </a:r>
            <a:r>
              <a:rPr lang="en-US" altLang="ja-JP" baseline="-25000">
                <a:solidFill>
                  <a:srgbClr val="0000FF"/>
                </a:solidFill>
              </a:rPr>
              <a:t>fus</a:t>
            </a:r>
            <a:r>
              <a:rPr lang="en-US" altLang="ja-JP">
                <a:solidFill>
                  <a:srgbClr val="0000FF"/>
                </a:solidFill>
              </a:rPr>
              <a:t> and D</a:t>
            </a:r>
            <a:r>
              <a:rPr lang="en-US" altLang="ja-JP" baseline="-25000">
                <a:solidFill>
                  <a:srgbClr val="0000FF"/>
                </a:solidFill>
              </a:rPr>
              <a:t>qel</a:t>
            </a:r>
            <a:r>
              <a:rPr lang="en-US" altLang="ja-JP">
                <a:solidFill>
                  <a:srgbClr val="0000FF"/>
                </a:solidFill>
              </a:rPr>
              <a:t>: behave similarly</a:t>
            </a:r>
          </a:p>
          <a:p>
            <a:r>
              <a:rPr lang="en-US" altLang="ja-JP">
                <a:solidFill>
                  <a:srgbClr val="0000FF"/>
                </a:solidFill>
              </a:rPr>
              <a:t>                      to each other</a:t>
            </a:r>
          </a:p>
        </p:txBody>
      </p:sp>
      <p:pic>
        <p:nvPicPr>
          <p:cNvPr id="7172" name="Picture 5">
            <a:extLst>
              <a:ext uri="{FF2B5EF4-FFF2-40B4-BE49-F238E27FC236}">
                <a16:creationId xmlns:a16="http://schemas.microsoft.com/office/drawing/2014/main" id="{A343D186-921A-C9D4-D012-846C34439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"/>
          <a:stretch>
            <a:fillRect/>
          </a:stretch>
        </p:blipFill>
        <p:spPr bwMode="auto">
          <a:xfrm>
            <a:off x="107950" y="19050"/>
            <a:ext cx="419417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テキスト ボックス 1">
            <a:extLst>
              <a:ext uri="{FF2B5EF4-FFF2-40B4-BE49-F238E27FC236}">
                <a16:creationId xmlns:a16="http://schemas.microsoft.com/office/drawing/2014/main" id="{3E69C0ED-E1A9-5CB9-C35C-FF213A304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538" y="1268760"/>
            <a:ext cx="35900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/>
              <a:t>cf. Application to reactions </a:t>
            </a:r>
          </a:p>
          <a:p>
            <a:r>
              <a:rPr lang="en-US" altLang="ja-JP" dirty="0"/>
              <a:t>     relevant to SHE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99DE320-6D6F-8840-E23B-826C0D34E9C7}"/>
              </a:ext>
            </a:extLst>
          </p:cNvPr>
          <p:cNvSpPr txBox="1"/>
          <p:nvPr/>
        </p:nvSpPr>
        <p:spPr>
          <a:xfrm>
            <a:off x="5235922" y="2259070"/>
            <a:ext cx="3580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aseline="30000" dirty="0"/>
              <a:t>48</a:t>
            </a:r>
            <a:r>
              <a:rPr lang="en-US" altLang="ja-JP" dirty="0"/>
              <a:t>Ca + </a:t>
            </a:r>
            <a:r>
              <a:rPr lang="en-US" altLang="ja-JP" baseline="30000" dirty="0"/>
              <a:t>248</a:t>
            </a:r>
            <a:r>
              <a:rPr lang="en-US" altLang="ja-JP" dirty="0"/>
              <a:t>Cm </a:t>
            </a:r>
            <a:r>
              <a:rPr lang="ja-JP" altLang="en-US" dirty="0"/>
              <a:t>→ </a:t>
            </a:r>
            <a:r>
              <a:rPr lang="en-US" altLang="ja-JP" baseline="30000" dirty="0"/>
              <a:t>296</a:t>
            </a:r>
            <a:r>
              <a:rPr lang="en-US" altLang="ja-JP" baseline="-25000" dirty="0"/>
              <a:t>116</a:t>
            </a:r>
            <a:r>
              <a:rPr lang="en-US" altLang="ja-JP" dirty="0"/>
              <a:t>Lv</a:t>
            </a:r>
            <a:r>
              <a:rPr lang="en-US" altLang="ja-JP" baseline="30000" dirty="0"/>
              <a:t>*</a:t>
            </a:r>
            <a:r>
              <a:rPr lang="en-US" altLang="ja-JP" dirty="0"/>
              <a:t>  </a:t>
            </a:r>
            <a:endParaRPr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39A1B03-8231-F76C-E1D3-7D5548FF816B}"/>
              </a:ext>
            </a:extLst>
          </p:cNvPr>
          <p:cNvSpPr txBox="1"/>
          <p:nvPr/>
        </p:nvSpPr>
        <p:spPr>
          <a:xfrm>
            <a:off x="5508104" y="2739487"/>
            <a:ext cx="3380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T. Tanaka</a:t>
            </a:r>
            <a:r>
              <a:rPr lang="en-US" altLang="ja-JP" dirty="0"/>
              <a:t> </a:t>
            </a:r>
            <a:r>
              <a:rPr kumimoji="1" lang="en-US" altLang="ja-JP" dirty="0"/>
              <a:t>et al., </a:t>
            </a:r>
          </a:p>
          <a:p>
            <a:r>
              <a:rPr lang="en-US" altLang="ja-JP" dirty="0"/>
              <a:t>     </a:t>
            </a:r>
            <a:r>
              <a:rPr kumimoji="1" lang="en-US" altLang="ja-JP" dirty="0"/>
              <a:t>JPSJ</a:t>
            </a:r>
            <a:r>
              <a:rPr lang="ja-JP" altLang="en-US" dirty="0"/>
              <a:t> </a:t>
            </a:r>
            <a:r>
              <a:rPr lang="en-US" altLang="ja-JP" dirty="0"/>
              <a:t>87 </a:t>
            </a:r>
            <a:r>
              <a:rPr kumimoji="1" lang="en-US" altLang="ja-JP" dirty="0"/>
              <a:t>(‘18) 014201</a:t>
            </a:r>
          </a:p>
          <a:p>
            <a:r>
              <a:rPr kumimoji="1" lang="en-US" altLang="ja-JP" dirty="0"/>
              <a:t>     PRL124 (‘20) 052502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FC3E334-539B-5E6A-739F-F8AEBC8571C0}"/>
              </a:ext>
            </a:extLst>
          </p:cNvPr>
          <p:cNvSpPr txBox="1"/>
          <p:nvPr/>
        </p:nvSpPr>
        <p:spPr>
          <a:xfrm>
            <a:off x="5239652" y="3988904"/>
            <a:ext cx="3162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aseline="30000" dirty="0"/>
              <a:t>51</a:t>
            </a:r>
            <a:r>
              <a:rPr lang="en-US" altLang="ja-JP" dirty="0"/>
              <a:t>V + </a:t>
            </a:r>
            <a:r>
              <a:rPr lang="en-US" altLang="ja-JP" baseline="30000" dirty="0"/>
              <a:t>248</a:t>
            </a:r>
            <a:r>
              <a:rPr lang="en-US" altLang="ja-JP" dirty="0"/>
              <a:t>Cm </a:t>
            </a:r>
            <a:r>
              <a:rPr lang="ja-JP" altLang="en-US" dirty="0"/>
              <a:t>→ </a:t>
            </a:r>
            <a:r>
              <a:rPr lang="en-US" altLang="ja-JP" baseline="30000" dirty="0"/>
              <a:t>299</a:t>
            </a:r>
            <a:r>
              <a:rPr lang="en-US" altLang="ja-JP" dirty="0"/>
              <a:t>119</a:t>
            </a:r>
            <a:r>
              <a:rPr lang="en-US" altLang="ja-JP" baseline="30000" dirty="0"/>
              <a:t>*</a:t>
            </a:r>
            <a:r>
              <a:rPr lang="en-US" altLang="ja-JP" dirty="0"/>
              <a:t>  </a:t>
            </a:r>
            <a:endParaRPr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708FFF4-007A-B61C-0730-75173F4D4FF1}"/>
              </a:ext>
            </a:extLst>
          </p:cNvPr>
          <p:cNvSpPr txBox="1"/>
          <p:nvPr/>
        </p:nvSpPr>
        <p:spPr>
          <a:xfrm>
            <a:off x="5508104" y="4486733"/>
            <a:ext cx="3380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M</a:t>
            </a:r>
            <a:r>
              <a:rPr kumimoji="1" lang="en-US" altLang="ja-JP" dirty="0"/>
              <a:t>. Tanaka</a:t>
            </a:r>
            <a:r>
              <a:rPr lang="en-US" altLang="ja-JP" dirty="0"/>
              <a:t> </a:t>
            </a:r>
            <a:r>
              <a:rPr kumimoji="1" lang="en-US" altLang="ja-JP" dirty="0"/>
              <a:t>et al., </a:t>
            </a:r>
          </a:p>
          <a:p>
            <a:r>
              <a:rPr lang="en-US" altLang="ja-JP" dirty="0"/>
              <a:t>     </a:t>
            </a:r>
            <a:r>
              <a:rPr kumimoji="1" lang="en-US" altLang="ja-JP" dirty="0"/>
              <a:t>JPSJ</a:t>
            </a:r>
            <a:r>
              <a:rPr lang="ja-JP" altLang="en-US" dirty="0"/>
              <a:t> </a:t>
            </a:r>
            <a:r>
              <a:rPr lang="en-US" altLang="ja-JP" dirty="0"/>
              <a:t>91 </a:t>
            </a:r>
            <a:r>
              <a:rPr kumimoji="1" lang="en-US" altLang="ja-JP" dirty="0"/>
              <a:t>(‘</a:t>
            </a:r>
            <a:r>
              <a:rPr lang="en-US" altLang="ja-JP" dirty="0"/>
              <a:t>22</a:t>
            </a:r>
            <a:r>
              <a:rPr kumimoji="1" lang="en-US" altLang="ja-JP" dirty="0"/>
              <a:t>) 084201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 descr="グラフ, ヒストグラム&#10;&#10;自動的に生成された説明">
            <a:extLst>
              <a:ext uri="{FF2B5EF4-FFF2-40B4-BE49-F238E27FC236}">
                <a16:creationId xmlns:a16="http://schemas.microsoft.com/office/drawing/2014/main" id="{10007A5D-0E25-8D88-F6F0-82C0413A79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4"/>
          <a:stretch/>
        </p:blipFill>
        <p:spPr>
          <a:xfrm>
            <a:off x="313662" y="1496749"/>
            <a:ext cx="3676147" cy="5073568"/>
          </a:xfrm>
          <a:prstGeom prst="rect">
            <a:avLst/>
          </a:prstGeom>
        </p:spPr>
      </p:pic>
      <p:pic>
        <p:nvPicPr>
          <p:cNvPr id="20" name="図 19" descr="グラフ&#10;&#10;自動的に生成された説明">
            <a:extLst>
              <a:ext uri="{FF2B5EF4-FFF2-40B4-BE49-F238E27FC236}">
                <a16:creationId xmlns:a16="http://schemas.microsoft.com/office/drawing/2014/main" id="{EA0A28EC-7CAF-F6AE-F5E0-C12148B9F6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305" y="1165837"/>
            <a:ext cx="4294174" cy="396501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E226D6-134D-AEAC-8A97-DAFEB5F05CFB}"/>
              </a:ext>
            </a:extLst>
          </p:cNvPr>
          <p:cNvSpPr txBox="1"/>
          <p:nvPr/>
        </p:nvSpPr>
        <p:spPr>
          <a:xfrm>
            <a:off x="107504" y="44624"/>
            <a:ext cx="7184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>
                <a:solidFill>
                  <a:srgbClr val="0000FF"/>
                </a:solidFill>
              </a:rPr>
              <a:t>Determination of </a:t>
            </a:r>
            <a:r>
              <a:rPr kumimoji="1" lang="en-US" altLang="ja-JP" u="sng" dirty="0">
                <a:solidFill>
                  <a:srgbClr val="0000FF"/>
                </a:solidFill>
                <a:latin typeface="Symbol" panose="05050102010706020507" pitchFamily="18" charset="2"/>
              </a:rPr>
              <a:t>b</a:t>
            </a:r>
            <a:r>
              <a:rPr kumimoji="1" lang="en-US" altLang="ja-JP" u="sng" baseline="-25000" dirty="0">
                <a:solidFill>
                  <a:srgbClr val="0000FF"/>
                </a:solidFill>
              </a:rPr>
              <a:t>4</a:t>
            </a:r>
            <a:r>
              <a:rPr kumimoji="1" lang="en-US" altLang="ja-JP" u="sng" dirty="0">
                <a:solidFill>
                  <a:srgbClr val="0000FF"/>
                </a:solidFill>
              </a:rPr>
              <a:t> of </a:t>
            </a:r>
            <a:r>
              <a:rPr kumimoji="1" lang="en-US" altLang="ja-JP" u="sng" baseline="30000" dirty="0">
                <a:solidFill>
                  <a:srgbClr val="0000FF"/>
                </a:solidFill>
              </a:rPr>
              <a:t>24</a:t>
            </a:r>
            <a:r>
              <a:rPr kumimoji="1" lang="en-US" altLang="ja-JP" u="sng" dirty="0">
                <a:solidFill>
                  <a:srgbClr val="0000FF"/>
                </a:solidFill>
              </a:rPr>
              <a:t>Mg with quasi-elastic scattering</a:t>
            </a:r>
            <a:endParaRPr kumimoji="1" lang="ja-JP" altLang="en-US" u="sng" dirty="0">
              <a:solidFill>
                <a:srgbClr val="0000FF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FBA0DF-6BE3-7DE9-6FD7-3E52072D716D}"/>
              </a:ext>
            </a:extLst>
          </p:cNvPr>
          <p:cNvSpPr txBox="1"/>
          <p:nvPr/>
        </p:nvSpPr>
        <p:spPr>
          <a:xfrm>
            <a:off x="731376" y="512064"/>
            <a:ext cx="7588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Y.K. Gupta, B.K. Nayak, U. Garg, K.H., et al., PLB806, 135473 (2020).</a:t>
            </a:r>
            <a:endParaRPr kumimoji="1" lang="ja-JP" altLang="en-US" sz="20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B31DC36-AE96-23D2-F4F0-BEC3C0141FA1}"/>
              </a:ext>
            </a:extLst>
          </p:cNvPr>
          <p:cNvSpPr txBox="1"/>
          <p:nvPr/>
        </p:nvSpPr>
        <p:spPr>
          <a:xfrm>
            <a:off x="1331640" y="1197704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aseline="30000" dirty="0"/>
              <a:t>24</a:t>
            </a:r>
            <a:r>
              <a:rPr kumimoji="1" lang="en-US" altLang="ja-JP" dirty="0"/>
              <a:t>Mg + </a:t>
            </a:r>
            <a:r>
              <a:rPr kumimoji="1" lang="en-US" altLang="ja-JP" baseline="30000" dirty="0"/>
              <a:t>90</a:t>
            </a:r>
            <a:r>
              <a:rPr kumimoji="1" lang="en-US" altLang="ja-JP" dirty="0"/>
              <a:t>Zr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3442107-CE25-950B-80FE-81579690A257}"/>
              </a:ext>
            </a:extLst>
          </p:cNvPr>
          <p:cNvSpPr txBox="1"/>
          <p:nvPr/>
        </p:nvSpPr>
        <p:spPr>
          <a:xfrm>
            <a:off x="6471112" y="1809242"/>
            <a:ext cx="2379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Bayesian analysis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C137BFD-F8D1-E40D-8CB4-E7724D05D7A4}"/>
              </a:ext>
            </a:extLst>
          </p:cNvPr>
          <p:cNvSpPr txBox="1"/>
          <p:nvPr/>
        </p:nvSpPr>
        <p:spPr>
          <a:xfrm>
            <a:off x="4414459" y="5067207"/>
            <a:ext cx="4435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h</a:t>
            </a:r>
            <a:r>
              <a:rPr kumimoji="1" lang="en-US" altLang="ja-JP" dirty="0">
                <a:solidFill>
                  <a:srgbClr val="0000FF"/>
                </a:solidFill>
              </a:rPr>
              <a:t>igh precision determination of </a:t>
            </a:r>
            <a:r>
              <a:rPr kumimoji="1" lang="en-US" altLang="ja-JP" dirty="0">
                <a:solidFill>
                  <a:srgbClr val="0000FF"/>
                </a:solidFill>
                <a:latin typeface="Symbol" panose="05050102010706020507" pitchFamily="18" charset="2"/>
              </a:rPr>
              <a:t>b</a:t>
            </a:r>
            <a:r>
              <a:rPr kumimoji="1" lang="en-US" altLang="ja-JP" baseline="-25000" dirty="0">
                <a:solidFill>
                  <a:srgbClr val="0000FF"/>
                </a:solidFill>
              </a:rPr>
              <a:t>4</a:t>
            </a:r>
          </a:p>
          <a:p>
            <a:r>
              <a:rPr lang="ja-JP" altLang="en-US" dirty="0">
                <a:solidFill>
                  <a:srgbClr val="0000FF"/>
                </a:solidFill>
              </a:rPr>
              <a:t>→ </a:t>
            </a:r>
            <a:r>
              <a:rPr lang="en-US" altLang="ja-JP" dirty="0">
                <a:solidFill>
                  <a:srgbClr val="0000FF"/>
                </a:solidFill>
              </a:rPr>
              <a:t>for the first time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A3DD63E-D4BC-6C11-CECF-19F85E7F644D}"/>
              </a:ext>
            </a:extLst>
          </p:cNvPr>
          <p:cNvSpPr txBox="1"/>
          <p:nvPr/>
        </p:nvSpPr>
        <p:spPr>
          <a:xfrm>
            <a:off x="4414459" y="5908597"/>
            <a:ext cx="3991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c</a:t>
            </a:r>
            <a:r>
              <a:rPr kumimoji="1" lang="en-US" altLang="ja-JP" dirty="0"/>
              <a:t>f. (</a:t>
            </a:r>
            <a:r>
              <a:rPr kumimoji="1" lang="en-US" altLang="ja-JP" dirty="0" err="1"/>
              <a:t>p,p</a:t>
            </a:r>
            <a:r>
              <a:rPr lang="en-US" altLang="ja-JP" dirty="0"/>
              <a:t>’):   </a:t>
            </a:r>
            <a:r>
              <a:rPr lang="en-US" altLang="ja-JP" dirty="0">
                <a:latin typeface="Symbol" panose="05050102010706020507" pitchFamily="18" charset="2"/>
              </a:rPr>
              <a:t>b</a:t>
            </a:r>
            <a:r>
              <a:rPr lang="en-US" altLang="ja-JP" baseline="-25000" dirty="0"/>
              <a:t>4</a:t>
            </a:r>
            <a:r>
              <a:rPr lang="en-US" altLang="ja-JP" dirty="0"/>
              <a:t> = -0.05 +/- 0.08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345F85E-C7F7-C8D6-B266-74F00C2CEEF5}"/>
              </a:ext>
            </a:extLst>
          </p:cNvPr>
          <p:cNvSpPr txBox="1"/>
          <p:nvPr/>
        </p:nvSpPr>
        <p:spPr>
          <a:xfrm>
            <a:off x="4523824" y="6370262"/>
            <a:ext cx="4620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R. De </a:t>
            </a:r>
            <a:r>
              <a:rPr kumimoji="1" lang="en-US" altLang="ja-JP" sz="2000" dirty="0" err="1"/>
              <a:t>Swiniarski</a:t>
            </a:r>
            <a:r>
              <a:rPr kumimoji="1" lang="en-US" altLang="ja-JP" sz="2000" dirty="0"/>
              <a:t> et al., PRL23, 317 (1969)</a:t>
            </a:r>
            <a:endParaRPr kumimoji="1" lang="ja-JP" altLang="en-US" sz="20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7D16135-7330-C048-EF20-440B946AB191}"/>
              </a:ext>
            </a:extLst>
          </p:cNvPr>
          <p:cNvSpPr txBox="1"/>
          <p:nvPr/>
        </p:nvSpPr>
        <p:spPr>
          <a:xfrm>
            <a:off x="6471112" y="2424025"/>
            <a:ext cx="2439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  <a:latin typeface="Symbol" panose="05050102010706020507" pitchFamily="18" charset="2"/>
              </a:rPr>
              <a:t>b</a:t>
            </a:r>
            <a:r>
              <a:rPr lang="en-US" altLang="ja-JP" baseline="-25000" dirty="0">
                <a:solidFill>
                  <a:srgbClr val="008000"/>
                </a:solidFill>
              </a:rPr>
              <a:t>4</a:t>
            </a:r>
            <a:r>
              <a:rPr lang="en-US" altLang="ja-JP" dirty="0">
                <a:solidFill>
                  <a:srgbClr val="008000"/>
                </a:solidFill>
              </a:rPr>
              <a:t> =  0.11 +/- 0.02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56F81C4-53D3-4674-0A59-BFCEE95F1D1D}"/>
              </a:ext>
            </a:extLst>
          </p:cNvPr>
          <p:cNvSpPr txBox="1"/>
          <p:nvPr/>
        </p:nvSpPr>
        <p:spPr>
          <a:xfrm>
            <a:off x="4955397" y="980728"/>
            <a:ext cx="2451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  <a:latin typeface="Symbol" panose="05050102010706020507" pitchFamily="18" charset="2"/>
              </a:rPr>
              <a:t>b</a:t>
            </a:r>
            <a:r>
              <a:rPr lang="en-US" altLang="ja-JP" baseline="-25000" dirty="0">
                <a:solidFill>
                  <a:srgbClr val="008000"/>
                </a:solidFill>
                <a:latin typeface="Symbol" panose="05050102010706020507" pitchFamily="18" charset="2"/>
              </a:rPr>
              <a:t>2</a:t>
            </a:r>
            <a:r>
              <a:rPr lang="en-US" altLang="ja-JP" dirty="0">
                <a:solidFill>
                  <a:srgbClr val="008000"/>
                </a:solidFill>
              </a:rPr>
              <a:t> =  0.43 +/- 0.02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19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 descr="ダイアグラム, 設計図&#10;&#10;自動的に生成された説明">
            <a:extLst>
              <a:ext uri="{FF2B5EF4-FFF2-40B4-BE49-F238E27FC236}">
                <a16:creationId xmlns:a16="http://schemas.microsoft.com/office/drawing/2014/main" id="{CADA110C-9412-74D1-D21A-5A196A8206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96" y="1556840"/>
            <a:ext cx="4239573" cy="3963125"/>
          </a:xfrm>
          <a:prstGeom prst="rect">
            <a:avLst/>
          </a:prstGeom>
        </p:spPr>
      </p:pic>
      <p:pic>
        <p:nvPicPr>
          <p:cNvPr id="15" name="図 14" descr="グラフ, ヒストグラム&#10;&#10;自動的に生成された説明">
            <a:extLst>
              <a:ext uri="{FF2B5EF4-FFF2-40B4-BE49-F238E27FC236}">
                <a16:creationId xmlns:a16="http://schemas.microsoft.com/office/drawing/2014/main" id="{241954F2-E74A-24A7-AE11-9530B47BA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5" y="1442777"/>
            <a:ext cx="3483754" cy="4895244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E226D6-134D-AEAC-8A97-DAFEB5F05CFB}"/>
              </a:ext>
            </a:extLst>
          </p:cNvPr>
          <p:cNvSpPr txBox="1"/>
          <p:nvPr/>
        </p:nvSpPr>
        <p:spPr>
          <a:xfrm>
            <a:off x="107504" y="44624"/>
            <a:ext cx="7019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>
                <a:solidFill>
                  <a:srgbClr val="0000FF"/>
                </a:solidFill>
              </a:rPr>
              <a:t>Determination of </a:t>
            </a:r>
            <a:r>
              <a:rPr kumimoji="1" lang="en-US" altLang="ja-JP" u="sng" dirty="0">
                <a:solidFill>
                  <a:srgbClr val="0000FF"/>
                </a:solidFill>
                <a:latin typeface="Symbol" panose="05050102010706020507" pitchFamily="18" charset="2"/>
              </a:rPr>
              <a:t>b</a:t>
            </a:r>
            <a:r>
              <a:rPr kumimoji="1" lang="en-US" altLang="ja-JP" u="sng" baseline="-25000" dirty="0">
                <a:solidFill>
                  <a:srgbClr val="0000FF"/>
                </a:solidFill>
              </a:rPr>
              <a:t>4</a:t>
            </a:r>
            <a:r>
              <a:rPr kumimoji="1" lang="en-US" altLang="ja-JP" u="sng" dirty="0">
                <a:solidFill>
                  <a:srgbClr val="0000FF"/>
                </a:solidFill>
              </a:rPr>
              <a:t> of </a:t>
            </a:r>
            <a:r>
              <a:rPr kumimoji="1" lang="en-US" altLang="ja-JP" u="sng" baseline="30000" dirty="0">
                <a:solidFill>
                  <a:srgbClr val="0000FF"/>
                </a:solidFill>
              </a:rPr>
              <a:t>28</a:t>
            </a:r>
            <a:r>
              <a:rPr lang="en-US" altLang="ja-JP" u="sng" dirty="0">
                <a:solidFill>
                  <a:srgbClr val="0000FF"/>
                </a:solidFill>
              </a:rPr>
              <a:t>Si</a:t>
            </a:r>
            <a:r>
              <a:rPr kumimoji="1" lang="en-US" altLang="ja-JP" u="sng" dirty="0">
                <a:solidFill>
                  <a:srgbClr val="0000FF"/>
                </a:solidFill>
              </a:rPr>
              <a:t> with quasi-elastic scattering</a:t>
            </a:r>
            <a:endParaRPr kumimoji="1" lang="ja-JP" altLang="en-US" u="sng" dirty="0">
              <a:solidFill>
                <a:srgbClr val="0000FF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FBA0DF-6BE3-7DE9-6FD7-3E52072D716D}"/>
              </a:ext>
            </a:extLst>
          </p:cNvPr>
          <p:cNvSpPr txBox="1"/>
          <p:nvPr/>
        </p:nvSpPr>
        <p:spPr>
          <a:xfrm>
            <a:off x="731376" y="512064"/>
            <a:ext cx="8412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Y.K. Gupta, V.B. </a:t>
            </a:r>
            <a:r>
              <a:rPr kumimoji="1" lang="en-US" altLang="ja-JP" sz="2000" dirty="0" err="1"/>
              <a:t>Katariya</a:t>
            </a:r>
            <a:r>
              <a:rPr kumimoji="1" lang="en-US" altLang="ja-JP" sz="2000" dirty="0"/>
              <a:t>, G.K. Prajapati, K.H., et al., PLB845, 138120 (2023).</a:t>
            </a:r>
            <a:endParaRPr kumimoji="1" lang="ja-JP" altLang="en-US" sz="20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B31DC36-AE96-23D2-F4F0-BEC3C0141FA1}"/>
              </a:ext>
            </a:extLst>
          </p:cNvPr>
          <p:cNvSpPr txBox="1"/>
          <p:nvPr/>
        </p:nvSpPr>
        <p:spPr>
          <a:xfrm>
            <a:off x="1331640" y="1197704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aseline="30000" dirty="0"/>
              <a:t>28</a:t>
            </a:r>
            <a:r>
              <a:rPr lang="en-US" altLang="ja-JP" dirty="0"/>
              <a:t>Si</a:t>
            </a:r>
            <a:r>
              <a:rPr kumimoji="1" lang="en-US" altLang="ja-JP" dirty="0"/>
              <a:t> + </a:t>
            </a:r>
            <a:r>
              <a:rPr kumimoji="1" lang="en-US" altLang="ja-JP" baseline="30000" dirty="0"/>
              <a:t>90</a:t>
            </a:r>
            <a:r>
              <a:rPr kumimoji="1" lang="en-US" altLang="ja-JP" dirty="0"/>
              <a:t>Zr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3442107-CE25-950B-80FE-81579690A257}"/>
              </a:ext>
            </a:extLst>
          </p:cNvPr>
          <p:cNvSpPr txBox="1"/>
          <p:nvPr/>
        </p:nvSpPr>
        <p:spPr>
          <a:xfrm>
            <a:off x="6446139" y="2105441"/>
            <a:ext cx="2379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Bayesian analysis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7D16135-7330-C048-EF20-440B946AB191}"/>
              </a:ext>
            </a:extLst>
          </p:cNvPr>
          <p:cNvSpPr txBox="1"/>
          <p:nvPr/>
        </p:nvSpPr>
        <p:spPr>
          <a:xfrm>
            <a:off x="6348640" y="2627789"/>
            <a:ext cx="2297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  <a:latin typeface="Symbol" panose="05050102010706020507" pitchFamily="18" charset="2"/>
              </a:rPr>
              <a:t>b</a:t>
            </a:r>
            <a:r>
              <a:rPr lang="en-US" altLang="ja-JP" baseline="-25000" dirty="0">
                <a:solidFill>
                  <a:srgbClr val="008000"/>
                </a:solidFill>
              </a:rPr>
              <a:t>4</a:t>
            </a:r>
            <a:r>
              <a:rPr lang="en-US" altLang="ja-JP" dirty="0">
                <a:solidFill>
                  <a:srgbClr val="008000"/>
                </a:solidFill>
              </a:rPr>
              <a:t> = 0.03+/- 0.01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68689FE-E32F-6807-0D1F-9EE5208F38FD}"/>
              </a:ext>
            </a:extLst>
          </p:cNvPr>
          <p:cNvSpPr txBox="1"/>
          <p:nvPr/>
        </p:nvSpPr>
        <p:spPr>
          <a:xfrm>
            <a:off x="4774504" y="1172791"/>
            <a:ext cx="2476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  <a:latin typeface="Symbol" panose="05050102010706020507" pitchFamily="18" charset="2"/>
              </a:rPr>
              <a:t>b</a:t>
            </a:r>
            <a:r>
              <a:rPr lang="en-US" altLang="ja-JP" baseline="-25000" dirty="0">
                <a:solidFill>
                  <a:srgbClr val="008000"/>
                </a:solidFill>
                <a:latin typeface="Symbol" panose="05050102010706020507" pitchFamily="18" charset="2"/>
              </a:rPr>
              <a:t>2</a:t>
            </a:r>
            <a:r>
              <a:rPr lang="en-US" altLang="ja-JP" dirty="0">
                <a:solidFill>
                  <a:srgbClr val="008000"/>
                </a:solidFill>
              </a:rPr>
              <a:t> = -0.38 +/- 0.01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CF98E8B-B2DC-3E73-B363-A6BBC0FC473C}"/>
              </a:ext>
            </a:extLst>
          </p:cNvPr>
          <p:cNvSpPr txBox="1"/>
          <p:nvPr/>
        </p:nvSpPr>
        <p:spPr>
          <a:xfrm>
            <a:off x="4378963" y="5591561"/>
            <a:ext cx="3775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c</a:t>
            </a:r>
            <a:r>
              <a:rPr kumimoji="1" lang="en-US" altLang="ja-JP" dirty="0"/>
              <a:t>f. (</a:t>
            </a:r>
            <a:r>
              <a:rPr lang="en-US" altLang="ja-JP" dirty="0" err="1"/>
              <a:t>n</a:t>
            </a:r>
            <a:r>
              <a:rPr kumimoji="1" lang="en-US" altLang="ja-JP" dirty="0" err="1"/>
              <a:t>,</a:t>
            </a:r>
            <a:r>
              <a:rPr lang="en-US" altLang="ja-JP" dirty="0" err="1"/>
              <a:t>n</a:t>
            </a:r>
            <a:r>
              <a:rPr lang="en-US" altLang="ja-JP" dirty="0"/>
              <a:t>’):   </a:t>
            </a:r>
            <a:r>
              <a:rPr lang="en-US" altLang="ja-JP" dirty="0">
                <a:latin typeface="Symbol" panose="05050102010706020507" pitchFamily="18" charset="2"/>
              </a:rPr>
              <a:t>b</a:t>
            </a:r>
            <a:r>
              <a:rPr lang="en-US" altLang="ja-JP" baseline="-25000" dirty="0"/>
              <a:t>4</a:t>
            </a:r>
            <a:r>
              <a:rPr lang="en-US" altLang="ja-JP" dirty="0"/>
              <a:t> = 0.20 +/- 0.05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791095F-FC01-C732-272F-6011E7A6A6DD}"/>
              </a:ext>
            </a:extLst>
          </p:cNvPr>
          <p:cNvSpPr txBox="1"/>
          <p:nvPr/>
        </p:nvSpPr>
        <p:spPr>
          <a:xfrm>
            <a:off x="4488328" y="6053226"/>
            <a:ext cx="4059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G. </a:t>
            </a:r>
            <a:r>
              <a:rPr lang="en-US" altLang="ja-JP" sz="2000" dirty="0" err="1"/>
              <a:t>Haouat</a:t>
            </a:r>
            <a:r>
              <a:rPr kumimoji="1" lang="en-US" altLang="ja-JP" sz="2000" dirty="0"/>
              <a:t> et al., PRC30, 1795 (1984)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51523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95250" y="112713"/>
            <a:ext cx="1779654" cy="584775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dirty="0">
                <a:solidFill>
                  <a:schemeClr val="bg1"/>
                </a:solidFill>
                <a:ea typeface="AR丸ゴシック体M" pitchFamily="49" charset="-128"/>
              </a:rPr>
              <a:t>Summary</a:t>
            </a:r>
          </a:p>
        </p:txBody>
      </p:sp>
      <p:sp>
        <p:nvSpPr>
          <p:cNvPr id="62467" name="テキスト ボックス 8"/>
          <p:cNvSpPr txBox="1">
            <a:spLocks noChangeArrowheads="1"/>
          </p:cNvSpPr>
          <p:nvPr/>
        </p:nvSpPr>
        <p:spPr bwMode="auto">
          <a:xfrm>
            <a:off x="102186" y="764704"/>
            <a:ext cx="70166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u="sng" dirty="0">
                <a:solidFill>
                  <a:srgbClr val="FF0000"/>
                </a:solidFill>
              </a:rPr>
              <a:t>Heavy-ion fusion reactions around the Coulomb barrier</a:t>
            </a:r>
            <a:endParaRPr lang="ja-JP" altLang="en-US" sz="2400" u="sng" dirty="0">
              <a:solidFill>
                <a:srgbClr val="FF0000"/>
              </a:solidFill>
            </a:endParaRPr>
          </a:p>
        </p:txBody>
      </p:sp>
      <p:sp>
        <p:nvSpPr>
          <p:cNvPr id="62468" name="テキスト ボックス 9"/>
          <p:cNvSpPr txBox="1">
            <a:spLocks noChangeArrowheads="1"/>
          </p:cNvSpPr>
          <p:nvPr/>
        </p:nvSpPr>
        <p:spPr bwMode="auto">
          <a:xfrm>
            <a:off x="462226" y="1211268"/>
            <a:ext cx="80778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ja-JP" sz="2400" dirty="0"/>
              <a:t>Strong interplay between nuclear structure and reaction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ja-JP" sz="2400" dirty="0"/>
              <a:t>Quantum tunneling with various intrinsic degrees of freedom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ja-JP" sz="2400" dirty="0"/>
              <a:t>Role of deformation in sub-barrier enhancement</a:t>
            </a:r>
          </a:p>
        </p:txBody>
      </p:sp>
      <p:pic>
        <p:nvPicPr>
          <p:cNvPr id="2" name="Picture 12" descr="C:\Documents and Settings\Owner\My Documents\夏の学校０５\154sm2.jpg">
            <a:extLst>
              <a:ext uri="{FF2B5EF4-FFF2-40B4-BE49-F238E27FC236}">
                <a16:creationId xmlns:a16="http://schemas.microsoft.com/office/drawing/2014/main" id="{0A96511A-A63C-7D78-11D7-5EE1080D5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7" t="22392" r="25925" b="13341"/>
          <a:stretch>
            <a:fillRect/>
          </a:stretch>
        </p:blipFill>
        <p:spPr bwMode="auto">
          <a:xfrm>
            <a:off x="1619672" y="2411597"/>
            <a:ext cx="2952328" cy="221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上矢印 11">
            <a:extLst>
              <a:ext uri="{FF2B5EF4-FFF2-40B4-BE49-F238E27FC236}">
                <a16:creationId xmlns:a16="http://schemas.microsoft.com/office/drawing/2014/main" id="{BD6D9860-F11A-EDF0-4B55-14F0A3CCE989}"/>
              </a:ext>
            </a:extLst>
          </p:cNvPr>
          <p:cNvSpPr/>
          <p:nvPr/>
        </p:nvSpPr>
        <p:spPr>
          <a:xfrm>
            <a:off x="2734219" y="3447127"/>
            <a:ext cx="145795" cy="31893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1813BDF-0C25-1C2D-CAB8-B4E7EA56F0D3}"/>
              </a:ext>
            </a:extLst>
          </p:cNvPr>
          <p:cNvSpPr/>
          <p:nvPr/>
        </p:nvSpPr>
        <p:spPr>
          <a:xfrm>
            <a:off x="2971623" y="3398724"/>
            <a:ext cx="1864542" cy="237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5AFB9D9-1AE1-9667-F456-119AE091C051}"/>
              </a:ext>
            </a:extLst>
          </p:cNvPr>
          <p:cNvSpPr txBox="1"/>
          <p:nvPr/>
        </p:nvSpPr>
        <p:spPr>
          <a:xfrm>
            <a:off x="2880014" y="3317490"/>
            <a:ext cx="1901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deformation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pic>
        <p:nvPicPr>
          <p:cNvPr id="8" name="Picture 6" descr="C:\Annette\Uni\INPC2001\fusion3.jpg">
            <a:extLst>
              <a:ext uri="{FF2B5EF4-FFF2-40B4-BE49-F238E27FC236}">
                <a16:creationId xmlns:a16="http://schemas.microsoft.com/office/drawing/2014/main" id="{31DE9764-1E85-A754-7A1C-007D73E9A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10005" y="3108604"/>
            <a:ext cx="1953983" cy="7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2">
            <a:extLst>
              <a:ext uri="{FF2B5EF4-FFF2-40B4-BE49-F238E27FC236}">
                <a16:creationId xmlns:a16="http://schemas.microsoft.com/office/drawing/2014/main" id="{3C6FDFBC-7D09-6D4B-6935-D792EF9A3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05" y="4707522"/>
            <a:ext cx="375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altLang="ja-JP" dirty="0"/>
              <a:t>Fusion barrier distribution</a:t>
            </a:r>
            <a:endParaRPr lang="ja-JP" altLang="en-US" dirty="0"/>
          </a:p>
        </p:txBody>
      </p:sp>
      <p:pic>
        <p:nvPicPr>
          <p:cNvPr id="13" name="図 12" descr="\documentclass{slides}\pagestyle{empty}&#10;\renewcommand{\vec}[1]{\mbox{\boldmath $#1$}}&#10;\begin{document}&#10;\begin{eqnarray*}&#10;D_{\rm fus}(E) = \frac{d^2(E\sigma_{\rm fus})}{dE^2}&#10;\end{eqnarray*}&#10;\end{document}&#10;" title="IguanaTex Picture Display">
            <a:extLst>
              <a:ext uri="{FF2B5EF4-FFF2-40B4-BE49-F238E27FC236}">
                <a16:creationId xmlns:a16="http://schemas.microsoft.com/office/drawing/2014/main" id="{E76FA512-9BD4-5E66-7A85-4CEBA386FDF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31" y="4639028"/>
            <a:ext cx="2546850" cy="58802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4" name="テキスト ボックス 1">
            <a:extLst>
              <a:ext uri="{FF2B5EF4-FFF2-40B4-BE49-F238E27FC236}">
                <a16:creationId xmlns:a16="http://schemas.microsoft.com/office/drawing/2014/main" id="{2A47C3D1-7037-058F-BA5E-480810134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05" y="5419713"/>
            <a:ext cx="4525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altLang="ja-JP"/>
              <a:t>Quasi-elastic barrier distribution</a:t>
            </a:r>
            <a:endParaRPr lang="ja-JP" altLang="en-US"/>
          </a:p>
        </p:txBody>
      </p:sp>
      <p:pic>
        <p:nvPicPr>
          <p:cNvPr id="15" name="図 8">
            <a:extLst>
              <a:ext uri="{FF2B5EF4-FFF2-40B4-BE49-F238E27FC236}">
                <a16:creationId xmlns:a16="http://schemas.microsoft.com/office/drawing/2014/main" id="{CAA7F793-D233-3CA6-839E-8C478C10363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826" y="5384400"/>
            <a:ext cx="3228526" cy="57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61B7585-FBEB-41BA-4CE9-A5A42A178E66}"/>
              </a:ext>
            </a:extLst>
          </p:cNvPr>
          <p:cNvSpPr txBox="1"/>
          <p:nvPr/>
        </p:nvSpPr>
        <p:spPr>
          <a:xfrm>
            <a:off x="977526" y="5862463"/>
            <a:ext cx="4161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sensitive to the nuclear structure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E8921C3-8B97-F32A-FF7B-4830CD1F34C6}"/>
              </a:ext>
            </a:extLst>
          </p:cNvPr>
          <p:cNvSpPr txBox="1"/>
          <p:nvPr/>
        </p:nvSpPr>
        <p:spPr>
          <a:xfrm>
            <a:off x="1194638" y="6314493"/>
            <a:ext cx="784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r</a:t>
            </a:r>
            <a:r>
              <a:rPr kumimoji="1" lang="en-US" altLang="ja-JP" dirty="0">
                <a:solidFill>
                  <a:srgbClr val="FF0000"/>
                </a:solidFill>
              </a:rPr>
              <a:t>ecent applications to </a:t>
            </a:r>
            <a:r>
              <a:rPr kumimoji="1" lang="en-US" altLang="ja-JP" baseline="30000" dirty="0">
                <a:solidFill>
                  <a:srgbClr val="FF0000"/>
                </a:solidFill>
              </a:rPr>
              <a:t>24</a:t>
            </a:r>
            <a:r>
              <a:rPr kumimoji="1" lang="en-US" altLang="ja-JP" dirty="0">
                <a:solidFill>
                  <a:srgbClr val="FF0000"/>
                </a:solidFill>
              </a:rPr>
              <a:t>Mg, </a:t>
            </a:r>
            <a:r>
              <a:rPr kumimoji="1" lang="en-US" altLang="ja-JP" baseline="30000" dirty="0">
                <a:solidFill>
                  <a:srgbClr val="FF0000"/>
                </a:solidFill>
              </a:rPr>
              <a:t>28</a:t>
            </a:r>
            <a:r>
              <a:rPr kumimoji="1" lang="en-US" altLang="ja-JP" dirty="0">
                <a:solidFill>
                  <a:srgbClr val="FF0000"/>
                </a:solidFill>
              </a:rPr>
              <a:t>Si + </a:t>
            </a:r>
            <a:r>
              <a:rPr kumimoji="1" lang="en-US" altLang="ja-JP" baseline="30000" dirty="0">
                <a:solidFill>
                  <a:srgbClr val="FF0000"/>
                </a:solidFill>
              </a:rPr>
              <a:t>90</a:t>
            </a:r>
            <a:r>
              <a:rPr kumimoji="1" lang="en-US" altLang="ja-JP" dirty="0">
                <a:solidFill>
                  <a:srgbClr val="FF0000"/>
                </a:solidFill>
              </a:rPr>
              <a:t>Zr </a:t>
            </a:r>
            <a:r>
              <a:rPr kumimoji="1" lang="ja-JP" altLang="en-US" dirty="0">
                <a:solidFill>
                  <a:srgbClr val="FF0000"/>
                </a:solidFill>
              </a:rPr>
              <a:t>→ </a:t>
            </a:r>
            <a:r>
              <a:rPr kumimoji="1" lang="en-US" altLang="ja-JP" dirty="0">
                <a:solidFill>
                  <a:srgbClr val="FF0000"/>
                </a:solidFill>
              </a:rPr>
              <a:t>determination of </a:t>
            </a:r>
            <a:r>
              <a:rPr kumimoji="1" lang="en-US" altLang="ja-JP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kumimoji="1" lang="en-US" altLang="ja-JP" baseline="-25000" dirty="0">
                <a:solidFill>
                  <a:srgbClr val="FF0000"/>
                </a:solidFill>
              </a:rPr>
              <a:t>4</a:t>
            </a:r>
            <a:endParaRPr kumimoji="1" lang="ja-JP" altLang="en-US" baseline="-25000" dirty="0">
              <a:solidFill>
                <a:srgbClr val="FF0000"/>
              </a:solidFill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1FB04115-0249-73C2-50F1-315BF3B02250}"/>
              </a:ext>
            </a:extLst>
          </p:cNvPr>
          <p:cNvCxnSpPr/>
          <p:nvPr/>
        </p:nvCxnSpPr>
        <p:spPr>
          <a:xfrm>
            <a:off x="7884368" y="2060848"/>
            <a:ext cx="0" cy="576064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54321E0-CA70-2265-225F-D6B99999C73E}"/>
              </a:ext>
            </a:extLst>
          </p:cNvPr>
          <p:cNvSpPr txBox="1"/>
          <p:nvPr/>
        </p:nvSpPr>
        <p:spPr>
          <a:xfrm>
            <a:off x="7262333" y="2664208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amplified</a:t>
            </a:r>
            <a:endParaRPr kumimoji="1" lang="ja-JP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角丸四角形 52"/>
          <p:cNvSpPr/>
          <p:nvPr/>
        </p:nvSpPr>
        <p:spPr>
          <a:xfrm>
            <a:off x="107504" y="199791"/>
            <a:ext cx="6304868" cy="576064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1"/>
          <p:cNvSpPr txBox="1">
            <a:spLocks noChangeArrowheads="1"/>
          </p:cNvSpPr>
          <p:nvPr/>
        </p:nvSpPr>
        <p:spPr bwMode="auto">
          <a:xfrm>
            <a:off x="107504" y="230841"/>
            <a:ext cx="63048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rgbClr val="0000FF"/>
                </a:solidFill>
              </a:rPr>
              <a:t>Introduction: low-energy nuclear reactions</a:t>
            </a:r>
            <a:endParaRPr lang="ja-JP" altLang="en-US" sz="2800" dirty="0">
              <a:solidFill>
                <a:srgbClr val="0000FF"/>
              </a:solidFill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0AB9C12-A1F2-4F49-97BB-BAA3ECC6D8ED}"/>
              </a:ext>
            </a:extLst>
          </p:cNvPr>
          <p:cNvSpPr txBox="1"/>
          <p:nvPr/>
        </p:nvSpPr>
        <p:spPr>
          <a:xfrm>
            <a:off x="5125948" y="830840"/>
            <a:ext cx="282481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/>
              <a:t>elastic scattering</a:t>
            </a:r>
            <a:endParaRPr kumimoji="1" lang="en-US" altLang="ja-JP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/>
              <a:t>inelastic scattering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/>
              <a:t>transfer </a:t>
            </a:r>
            <a:r>
              <a:rPr lang="en-US" altLang="ja-JP" dirty="0" err="1"/>
              <a:t>rections</a:t>
            </a:r>
            <a:endParaRPr lang="en-US" altLang="ja-JP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/>
              <a:t>breakup reactions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fusion reactions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C9D2E4E-49CE-4583-8FF9-5C5D5B9C76E1}"/>
              </a:ext>
            </a:extLst>
          </p:cNvPr>
          <p:cNvSpPr txBox="1"/>
          <p:nvPr/>
        </p:nvSpPr>
        <p:spPr>
          <a:xfrm>
            <a:off x="679377" y="977052"/>
            <a:ext cx="3693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8000"/>
                </a:solidFill>
              </a:rPr>
              <a:t>nucleus: a composite system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en-US" altLang="ja-JP" dirty="0"/>
              <a:t>various sort of reactions</a:t>
            </a:r>
          </a:p>
        </p:txBody>
      </p:sp>
      <p:sp>
        <p:nvSpPr>
          <p:cNvPr id="38" name="角丸四角形 55">
            <a:extLst>
              <a:ext uri="{FF2B5EF4-FFF2-40B4-BE49-F238E27FC236}">
                <a16:creationId xmlns:a16="http://schemas.microsoft.com/office/drawing/2014/main" id="{33E8BABF-A536-4D7E-81D5-414054C07576}"/>
              </a:ext>
            </a:extLst>
          </p:cNvPr>
          <p:cNvSpPr/>
          <p:nvPr/>
        </p:nvSpPr>
        <p:spPr>
          <a:xfrm>
            <a:off x="539552" y="977052"/>
            <a:ext cx="4288717" cy="1569660"/>
          </a:xfrm>
          <a:prstGeom prst="round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Group 12">
            <a:extLst>
              <a:ext uri="{FF2B5EF4-FFF2-40B4-BE49-F238E27FC236}">
                <a16:creationId xmlns:a16="http://schemas.microsoft.com/office/drawing/2014/main" id="{5B37C693-2FF0-7E9A-F543-EF05B30D1F6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20090" y="836519"/>
            <a:ext cx="677853" cy="679366"/>
            <a:chOff x="1682" y="887"/>
            <a:chExt cx="2685" cy="2691"/>
          </a:xfrm>
        </p:grpSpPr>
        <p:pic>
          <p:nvPicPr>
            <p:cNvPr id="6" name="Picture 13" descr="sfera04">
              <a:extLst>
                <a:ext uri="{FF2B5EF4-FFF2-40B4-BE49-F238E27FC236}">
                  <a16:creationId xmlns:a16="http://schemas.microsoft.com/office/drawing/2014/main" id="{471FEBC6-63E9-6949-17D1-BD57787BB2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2" y="1672"/>
              <a:ext cx="803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4" descr="sfera04">
              <a:extLst>
                <a:ext uri="{FF2B5EF4-FFF2-40B4-BE49-F238E27FC236}">
                  <a16:creationId xmlns:a16="http://schemas.microsoft.com/office/drawing/2014/main" id="{DB4B886A-00A4-E591-B23F-8B24C47E13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3" y="1323"/>
              <a:ext cx="803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sfera04">
              <a:extLst>
                <a:ext uri="{FF2B5EF4-FFF2-40B4-BE49-F238E27FC236}">
                  <a16:creationId xmlns:a16="http://schemas.microsoft.com/office/drawing/2014/main" id="{BD670DB4-839C-0A3E-A3DC-5779D05755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5" y="1069"/>
              <a:ext cx="803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6" descr="sfera04">
              <a:extLst>
                <a:ext uri="{FF2B5EF4-FFF2-40B4-BE49-F238E27FC236}">
                  <a16:creationId xmlns:a16="http://schemas.microsoft.com/office/drawing/2014/main" id="{A2409C56-D644-4C4A-CB5C-2C82B7F09F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7" y="887"/>
              <a:ext cx="803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7" descr="sfera04">
              <a:extLst>
                <a:ext uri="{FF2B5EF4-FFF2-40B4-BE49-F238E27FC236}">
                  <a16:creationId xmlns:a16="http://schemas.microsoft.com/office/drawing/2014/main" id="{69F691FA-B9E3-00C0-E279-FBF242DC19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8" y="895"/>
              <a:ext cx="803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8" descr="sfera04">
              <a:extLst>
                <a:ext uri="{FF2B5EF4-FFF2-40B4-BE49-F238E27FC236}">
                  <a16:creationId xmlns:a16="http://schemas.microsoft.com/office/drawing/2014/main" id="{929B277A-CB6A-A6FD-773A-DB034D1A67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4" y="1158"/>
              <a:ext cx="803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9" descr="sfera04">
              <a:extLst>
                <a:ext uri="{FF2B5EF4-FFF2-40B4-BE49-F238E27FC236}">
                  <a16:creationId xmlns:a16="http://schemas.microsoft.com/office/drawing/2014/main" id="{19B42AB9-95AE-06B8-DD24-436670B68D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2" y="1584"/>
              <a:ext cx="803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0" descr="sfera04">
              <a:extLst>
                <a:ext uri="{FF2B5EF4-FFF2-40B4-BE49-F238E27FC236}">
                  <a16:creationId xmlns:a16="http://schemas.microsoft.com/office/drawing/2014/main" id="{7EA773D3-298F-B7F3-9689-6F58C8D5AD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7" y="2063"/>
              <a:ext cx="803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1" descr="sfera04">
              <a:extLst>
                <a:ext uri="{FF2B5EF4-FFF2-40B4-BE49-F238E27FC236}">
                  <a16:creationId xmlns:a16="http://schemas.microsoft.com/office/drawing/2014/main" id="{04372870-7D54-E7B9-5A2E-8C62A23272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0" y="2414"/>
              <a:ext cx="803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2" descr="sfera04">
              <a:extLst>
                <a:ext uri="{FF2B5EF4-FFF2-40B4-BE49-F238E27FC236}">
                  <a16:creationId xmlns:a16="http://schemas.microsoft.com/office/drawing/2014/main" id="{6B039136-0C55-839B-8A9A-22163E50F3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" y="2676"/>
              <a:ext cx="803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3" descr="sfera04">
              <a:extLst>
                <a:ext uri="{FF2B5EF4-FFF2-40B4-BE49-F238E27FC236}">
                  <a16:creationId xmlns:a16="http://schemas.microsoft.com/office/drawing/2014/main" id="{4013BB07-3317-7A91-11B9-8AB5BFA11D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1" y="2806"/>
              <a:ext cx="803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4" descr="sfera04">
              <a:extLst>
                <a:ext uri="{FF2B5EF4-FFF2-40B4-BE49-F238E27FC236}">
                  <a16:creationId xmlns:a16="http://schemas.microsoft.com/office/drawing/2014/main" id="{32AB2468-3C2C-1FBD-4BC8-FD28C9526B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3" y="2747"/>
              <a:ext cx="803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5" descr="sfera04">
              <a:extLst>
                <a:ext uri="{FF2B5EF4-FFF2-40B4-BE49-F238E27FC236}">
                  <a16:creationId xmlns:a16="http://schemas.microsoft.com/office/drawing/2014/main" id="{AA0E8DCA-0421-A873-27B5-8F83592A44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8" y="2449"/>
              <a:ext cx="803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6" descr="sfera04">
              <a:extLst>
                <a:ext uri="{FF2B5EF4-FFF2-40B4-BE49-F238E27FC236}">
                  <a16:creationId xmlns:a16="http://schemas.microsoft.com/office/drawing/2014/main" id="{6E6E65BE-C57D-5E57-2E75-71EC55CCBF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4" y="2029"/>
              <a:ext cx="803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7" descr="sfera04">
              <a:extLst>
                <a:ext uri="{FF2B5EF4-FFF2-40B4-BE49-F238E27FC236}">
                  <a16:creationId xmlns:a16="http://schemas.microsoft.com/office/drawing/2014/main" id="{37B70CBC-E610-89DA-6994-453EEEB1FE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0" y="1243"/>
              <a:ext cx="803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8" descr="sfera04">
              <a:extLst>
                <a:ext uri="{FF2B5EF4-FFF2-40B4-BE49-F238E27FC236}">
                  <a16:creationId xmlns:a16="http://schemas.microsoft.com/office/drawing/2014/main" id="{5917ADEC-6B81-9C43-76B1-C738352DBF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5" y="1620"/>
              <a:ext cx="803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9" descr="sfera04">
              <a:extLst>
                <a:ext uri="{FF2B5EF4-FFF2-40B4-BE49-F238E27FC236}">
                  <a16:creationId xmlns:a16="http://schemas.microsoft.com/office/drawing/2014/main" id="{15AC29CE-CB7F-FEA3-E49A-1246BDDDFB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8" y="2116"/>
              <a:ext cx="803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30" descr="sfera04">
              <a:extLst>
                <a:ext uri="{FF2B5EF4-FFF2-40B4-BE49-F238E27FC236}">
                  <a16:creationId xmlns:a16="http://schemas.microsoft.com/office/drawing/2014/main" id="{9A8F3353-2B12-973B-1660-E3535AD139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9" y="2292"/>
              <a:ext cx="803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1" descr="sfera04">
              <a:extLst>
                <a:ext uri="{FF2B5EF4-FFF2-40B4-BE49-F238E27FC236}">
                  <a16:creationId xmlns:a16="http://schemas.microsoft.com/office/drawing/2014/main" id="{CB39E3BF-3F1C-3392-5EBD-FBDBE07ADA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" y="1496"/>
              <a:ext cx="803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32" descr="sfera04">
              <a:extLst>
                <a:ext uri="{FF2B5EF4-FFF2-40B4-BE49-F238E27FC236}">
                  <a16:creationId xmlns:a16="http://schemas.microsoft.com/office/drawing/2014/main" id="{280D6CEA-F317-32FB-8834-8E8D50E86F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5" y="1794"/>
              <a:ext cx="803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33" descr="sfera04">
              <a:extLst>
                <a:ext uri="{FF2B5EF4-FFF2-40B4-BE49-F238E27FC236}">
                  <a16:creationId xmlns:a16="http://schemas.microsoft.com/office/drawing/2014/main" id="{FAB77624-2FA2-3E49-76E1-B5B7CF3E9A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6" y="2248"/>
              <a:ext cx="803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34" descr="sfera04">
              <a:extLst>
                <a:ext uri="{FF2B5EF4-FFF2-40B4-BE49-F238E27FC236}">
                  <a16:creationId xmlns:a16="http://schemas.microsoft.com/office/drawing/2014/main" id="{D0366A45-75C3-DF58-6E16-F95E0E8F0F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6" y="1917"/>
              <a:ext cx="803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473393C3-5F81-4DFD-E8AD-E5FD5E1833EA}"/>
              </a:ext>
            </a:extLst>
          </p:cNvPr>
          <p:cNvGrpSpPr>
            <a:grpSpLocks noChangeAspect="1"/>
          </p:cNvGrpSpPr>
          <p:nvPr/>
        </p:nvGrpSpPr>
        <p:grpSpPr>
          <a:xfrm>
            <a:off x="896835" y="3889637"/>
            <a:ext cx="6989441" cy="2325694"/>
            <a:chOff x="243313" y="2224176"/>
            <a:chExt cx="8773988" cy="2919491"/>
          </a:xfrm>
        </p:grpSpPr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6BFCE492-D60A-DC8B-EB73-4145D93607E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763688" y="3978535"/>
              <a:ext cx="1152128" cy="1154700"/>
              <a:chOff x="1682" y="887"/>
              <a:chExt cx="2685" cy="2691"/>
            </a:xfrm>
          </p:grpSpPr>
          <p:pic>
            <p:nvPicPr>
              <p:cNvPr id="181" name="Picture 13" descr="sfera04">
                <a:extLst>
                  <a:ext uri="{FF2B5EF4-FFF2-40B4-BE49-F238E27FC236}">
                    <a16:creationId xmlns:a16="http://schemas.microsoft.com/office/drawing/2014/main" id="{FC36985F-3A5A-7CA1-0DEC-9A4B32118D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2" y="1672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2" name="Picture 14" descr="sfera04">
                <a:extLst>
                  <a:ext uri="{FF2B5EF4-FFF2-40B4-BE49-F238E27FC236}">
                    <a16:creationId xmlns:a16="http://schemas.microsoft.com/office/drawing/2014/main" id="{391D9A13-9403-9A48-A679-2CE8146F5F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3" y="1323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3" name="Picture 15" descr="sfera04">
                <a:extLst>
                  <a:ext uri="{FF2B5EF4-FFF2-40B4-BE49-F238E27FC236}">
                    <a16:creationId xmlns:a16="http://schemas.microsoft.com/office/drawing/2014/main" id="{A7C9589F-DFBD-8DB4-04B1-AF70B5DF78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5" y="1069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" name="Picture 16" descr="sfera04">
                <a:extLst>
                  <a:ext uri="{FF2B5EF4-FFF2-40B4-BE49-F238E27FC236}">
                    <a16:creationId xmlns:a16="http://schemas.microsoft.com/office/drawing/2014/main" id="{6B27F73C-EE65-1542-A971-4758993501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7" y="887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" name="Picture 17" descr="sfera04">
                <a:extLst>
                  <a:ext uri="{FF2B5EF4-FFF2-40B4-BE49-F238E27FC236}">
                    <a16:creationId xmlns:a16="http://schemas.microsoft.com/office/drawing/2014/main" id="{10B858EB-04DD-A678-8667-6BC4A342BA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8" y="895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" name="Picture 18" descr="sfera04">
                <a:extLst>
                  <a:ext uri="{FF2B5EF4-FFF2-40B4-BE49-F238E27FC236}">
                    <a16:creationId xmlns:a16="http://schemas.microsoft.com/office/drawing/2014/main" id="{7339C266-AB63-DDA6-7B26-62CCD538F4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4" y="1158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" name="Picture 19" descr="sfera04">
                <a:extLst>
                  <a:ext uri="{FF2B5EF4-FFF2-40B4-BE49-F238E27FC236}">
                    <a16:creationId xmlns:a16="http://schemas.microsoft.com/office/drawing/2014/main" id="{7901E59B-9517-C641-F422-2C47A5F8F9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2" y="1584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" name="Picture 20" descr="sfera04">
                <a:extLst>
                  <a:ext uri="{FF2B5EF4-FFF2-40B4-BE49-F238E27FC236}">
                    <a16:creationId xmlns:a16="http://schemas.microsoft.com/office/drawing/2014/main" id="{E6B345BB-BC10-0A90-31E6-BD3DA3AD22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7" y="2063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9" name="Picture 21" descr="sfera04">
                <a:extLst>
                  <a:ext uri="{FF2B5EF4-FFF2-40B4-BE49-F238E27FC236}">
                    <a16:creationId xmlns:a16="http://schemas.microsoft.com/office/drawing/2014/main" id="{75EF1191-875D-DDE1-CB96-A9F3FA134B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0" y="2414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0" name="Picture 22" descr="sfera04">
                <a:extLst>
                  <a:ext uri="{FF2B5EF4-FFF2-40B4-BE49-F238E27FC236}">
                    <a16:creationId xmlns:a16="http://schemas.microsoft.com/office/drawing/2014/main" id="{9194165B-3272-B91B-2607-059A0BE8AE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4" y="2676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1" name="Picture 23" descr="sfera04">
                <a:extLst>
                  <a:ext uri="{FF2B5EF4-FFF2-40B4-BE49-F238E27FC236}">
                    <a16:creationId xmlns:a16="http://schemas.microsoft.com/office/drawing/2014/main" id="{00BF5562-7B59-31B9-BC20-27E7F8E8E3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1" y="2806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2" name="Picture 24" descr="sfera04">
                <a:extLst>
                  <a:ext uri="{FF2B5EF4-FFF2-40B4-BE49-F238E27FC236}">
                    <a16:creationId xmlns:a16="http://schemas.microsoft.com/office/drawing/2014/main" id="{33F2A356-F8E1-45E9-11D6-F70FCAAE8E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3" y="2747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3" name="Picture 25" descr="sfera04">
                <a:extLst>
                  <a:ext uri="{FF2B5EF4-FFF2-40B4-BE49-F238E27FC236}">
                    <a16:creationId xmlns:a16="http://schemas.microsoft.com/office/drawing/2014/main" id="{90D2EC8B-E8CF-70D4-FCB8-42DD154097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8" y="2449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" name="Picture 26" descr="sfera04">
                <a:extLst>
                  <a:ext uri="{FF2B5EF4-FFF2-40B4-BE49-F238E27FC236}">
                    <a16:creationId xmlns:a16="http://schemas.microsoft.com/office/drawing/2014/main" id="{FA52CE92-2669-6AF6-B2B3-4233C17D2E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4" y="2029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" name="Picture 27" descr="sfera04">
                <a:extLst>
                  <a:ext uri="{FF2B5EF4-FFF2-40B4-BE49-F238E27FC236}">
                    <a16:creationId xmlns:a16="http://schemas.microsoft.com/office/drawing/2014/main" id="{FEDC241F-B0F7-0502-D800-07A1E95CBB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0" y="1243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" name="Picture 28" descr="sfera04">
                <a:extLst>
                  <a:ext uri="{FF2B5EF4-FFF2-40B4-BE49-F238E27FC236}">
                    <a16:creationId xmlns:a16="http://schemas.microsoft.com/office/drawing/2014/main" id="{4BF33382-D898-4EAA-AABC-0C6B75517E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5" y="1620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7" name="Picture 29" descr="sfera04">
                <a:extLst>
                  <a:ext uri="{FF2B5EF4-FFF2-40B4-BE49-F238E27FC236}">
                    <a16:creationId xmlns:a16="http://schemas.microsoft.com/office/drawing/2014/main" id="{6BC80778-A562-BA2E-13AC-114E173C2B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8" y="2116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8" name="Picture 30" descr="sfera04">
                <a:extLst>
                  <a:ext uri="{FF2B5EF4-FFF2-40B4-BE49-F238E27FC236}">
                    <a16:creationId xmlns:a16="http://schemas.microsoft.com/office/drawing/2014/main" id="{A1E46814-0247-906B-457A-A5EAEDD3D4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9" y="2292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9" name="Picture 31" descr="sfera04">
                <a:extLst>
                  <a:ext uri="{FF2B5EF4-FFF2-40B4-BE49-F238E27FC236}">
                    <a16:creationId xmlns:a16="http://schemas.microsoft.com/office/drawing/2014/main" id="{EDA9DF85-701E-7665-28E5-60EDF8254C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5" y="1496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0" name="Picture 32" descr="sfera04">
                <a:extLst>
                  <a:ext uri="{FF2B5EF4-FFF2-40B4-BE49-F238E27FC236}">
                    <a16:creationId xmlns:a16="http://schemas.microsoft.com/office/drawing/2014/main" id="{6639AD3D-59DF-14C2-9356-8ABF64D743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5" y="1794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1" name="Picture 33" descr="sfera04">
                <a:extLst>
                  <a:ext uri="{FF2B5EF4-FFF2-40B4-BE49-F238E27FC236}">
                    <a16:creationId xmlns:a16="http://schemas.microsoft.com/office/drawing/2014/main" id="{88624448-60B3-6072-4F25-9768B45149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6" y="2248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2" name="Picture 34" descr="sfera04">
                <a:extLst>
                  <a:ext uri="{FF2B5EF4-FFF2-40B4-BE49-F238E27FC236}">
                    <a16:creationId xmlns:a16="http://schemas.microsoft.com/office/drawing/2014/main" id="{E49E9E35-FCA7-D4EF-11FE-F8B808E96A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6" y="1917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" name="Group 12">
              <a:extLst>
                <a:ext uri="{FF2B5EF4-FFF2-40B4-BE49-F238E27FC236}">
                  <a16:creationId xmlns:a16="http://schemas.microsoft.com/office/drawing/2014/main" id="{6145360B-093A-D798-AA9D-E82BCF372FF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43313" y="2693115"/>
              <a:ext cx="1152128" cy="1154700"/>
              <a:chOff x="1682" y="887"/>
              <a:chExt cx="2685" cy="2691"/>
            </a:xfrm>
          </p:grpSpPr>
          <p:pic>
            <p:nvPicPr>
              <p:cNvPr id="159" name="Picture 13" descr="sfera04">
                <a:extLst>
                  <a:ext uri="{FF2B5EF4-FFF2-40B4-BE49-F238E27FC236}">
                    <a16:creationId xmlns:a16="http://schemas.microsoft.com/office/drawing/2014/main" id="{FE7DD495-F804-E99D-231E-EC096DDBA0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2" y="1672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0" name="Picture 14" descr="sfera04">
                <a:extLst>
                  <a:ext uri="{FF2B5EF4-FFF2-40B4-BE49-F238E27FC236}">
                    <a16:creationId xmlns:a16="http://schemas.microsoft.com/office/drawing/2014/main" id="{8BD80AF8-4B17-2E0F-7A49-83A64DBE6A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3" y="1323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1" name="Picture 15" descr="sfera04">
                <a:extLst>
                  <a:ext uri="{FF2B5EF4-FFF2-40B4-BE49-F238E27FC236}">
                    <a16:creationId xmlns:a16="http://schemas.microsoft.com/office/drawing/2014/main" id="{3DA5B0E7-D36C-626F-9269-D78275942E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5" y="1069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2" name="Picture 16" descr="sfera04">
                <a:extLst>
                  <a:ext uri="{FF2B5EF4-FFF2-40B4-BE49-F238E27FC236}">
                    <a16:creationId xmlns:a16="http://schemas.microsoft.com/office/drawing/2014/main" id="{14B49020-F773-25C2-629F-ED4FB2FA5E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7" y="887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" name="Picture 17" descr="sfera04">
                <a:extLst>
                  <a:ext uri="{FF2B5EF4-FFF2-40B4-BE49-F238E27FC236}">
                    <a16:creationId xmlns:a16="http://schemas.microsoft.com/office/drawing/2014/main" id="{2679F8A8-A886-B1F6-7152-C3BA324A9A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8" y="895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" name="Picture 18" descr="sfera04">
                <a:extLst>
                  <a:ext uri="{FF2B5EF4-FFF2-40B4-BE49-F238E27FC236}">
                    <a16:creationId xmlns:a16="http://schemas.microsoft.com/office/drawing/2014/main" id="{51E01CC9-ECCE-E2E9-84A7-3FDEE69234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4" y="1158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5" name="Picture 19" descr="sfera04">
                <a:extLst>
                  <a:ext uri="{FF2B5EF4-FFF2-40B4-BE49-F238E27FC236}">
                    <a16:creationId xmlns:a16="http://schemas.microsoft.com/office/drawing/2014/main" id="{FB3555AB-BE6F-7C78-87E2-6B07FA2BA4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2" y="1584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6" name="Picture 20" descr="sfera04">
                <a:extLst>
                  <a:ext uri="{FF2B5EF4-FFF2-40B4-BE49-F238E27FC236}">
                    <a16:creationId xmlns:a16="http://schemas.microsoft.com/office/drawing/2014/main" id="{CD1A0018-4717-9C83-EBBB-F0C23614B0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7" y="2063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7" name="Picture 21" descr="sfera04">
                <a:extLst>
                  <a:ext uri="{FF2B5EF4-FFF2-40B4-BE49-F238E27FC236}">
                    <a16:creationId xmlns:a16="http://schemas.microsoft.com/office/drawing/2014/main" id="{2935D0F7-C978-6086-22D4-973A11D248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0" y="2414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8" name="Picture 22" descr="sfera04">
                <a:extLst>
                  <a:ext uri="{FF2B5EF4-FFF2-40B4-BE49-F238E27FC236}">
                    <a16:creationId xmlns:a16="http://schemas.microsoft.com/office/drawing/2014/main" id="{5B851A44-3480-2766-A252-9B62C91C84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4" y="2676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" name="Picture 23" descr="sfera04">
                <a:extLst>
                  <a:ext uri="{FF2B5EF4-FFF2-40B4-BE49-F238E27FC236}">
                    <a16:creationId xmlns:a16="http://schemas.microsoft.com/office/drawing/2014/main" id="{35A27739-669C-43CA-8F43-6BFD397655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1" y="2806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0" name="Picture 24" descr="sfera04">
                <a:extLst>
                  <a:ext uri="{FF2B5EF4-FFF2-40B4-BE49-F238E27FC236}">
                    <a16:creationId xmlns:a16="http://schemas.microsoft.com/office/drawing/2014/main" id="{91221BD0-E7D0-4932-5FFB-F4E5888B2B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3" y="2747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1" name="Picture 25" descr="sfera04">
                <a:extLst>
                  <a:ext uri="{FF2B5EF4-FFF2-40B4-BE49-F238E27FC236}">
                    <a16:creationId xmlns:a16="http://schemas.microsoft.com/office/drawing/2014/main" id="{AC5779D6-B8AB-7AA8-6E40-64016B1734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8" y="2449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2" name="Picture 26" descr="sfera04">
                <a:extLst>
                  <a:ext uri="{FF2B5EF4-FFF2-40B4-BE49-F238E27FC236}">
                    <a16:creationId xmlns:a16="http://schemas.microsoft.com/office/drawing/2014/main" id="{A54DD6C2-A46D-A563-115C-6F6E2C7840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4" y="2029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3" name="Picture 27" descr="sfera04">
                <a:extLst>
                  <a:ext uri="{FF2B5EF4-FFF2-40B4-BE49-F238E27FC236}">
                    <a16:creationId xmlns:a16="http://schemas.microsoft.com/office/drawing/2014/main" id="{9AEE9916-2DE9-79A3-D60A-5AEFF922FF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0" y="1243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" name="Picture 28" descr="sfera04">
                <a:extLst>
                  <a:ext uri="{FF2B5EF4-FFF2-40B4-BE49-F238E27FC236}">
                    <a16:creationId xmlns:a16="http://schemas.microsoft.com/office/drawing/2014/main" id="{A8EBDC0B-E4D4-9E3D-5AA0-7B48B678EA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5" y="1620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5" name="Picture 29" descr="sfera04">
                <a:extLst>
                  <a:ext uri="{FF2B5EF4-FFF2-40B4-BE49-F238E27FC236}">
                    <a16:creationId xmlns:a16="http://schemas.microsoft.com/office/drawing/2014/main" id="{D9619026-0F0E-29EE-DA42-15BC5B5E1D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8" y="2116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6" name="Picture 30" descr="sfera04">
                <a:extLst>
                  <a:ext uri="{FF2B5EF4-FFF2-40B4-BE49-F238E27FC236}">
                    <a16:creationId xmlns:a16="http://schemas.microsoft.com/office/drawing/2014/main" id="{6864DCA5-74EF-AD8A-B592-9A2FFB70FF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9" y="2292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7" name="Picture 31" descr="sfera04">
                <a:extLst>
                  <a:ext uri="{FF2B5EF4-FFF2-40B4-BE49-F238E27FC236}">
                    <a16:creationId xmlns:a16="http://schemas.microsoft.com/office/drawing/2014/main" id="{C09179CB-5E93-09F3-67D4-FE4213AAC4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5" y="1496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8" name="Picture 32" descr="sfera04">
                <a:extLst>
                  <a:ext uri="{FF2B5EF4-FFF2-40B4-BE49-F238E27FC236}">
                    <a16:creationId xmlns:a16="http://schemas.microsoft.com/office/drawing/2014/main" id="{47302BFE-A6C6-8844-C304-19907A57E3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5" y="1794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9" name="Picture 33" descr="sfera04">
                <a:extLst>
                  <a:ext uri="{FF2B5EF4-FFF2-40B4-BE49-F238E27FC236}">
                    <a16:creationId xmlns:a16="http://schemas.microsoft.com/office/drawing/2014/main" id="{5DAAC62C-180D-4185-27C5-E97C6DC0DE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6" y="2248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0" name="Picture 34" descr="sfera04">
                <a:extLst>
                  <a:ext uri="{FF2B5EF4-FFF2-40B4-BE49-F238E27FC236}">
                    <a16:creationId xmlns:a16="http://schemas.microsoft.com/office/drawing/2014/main" id="{C6D4EC1E-34F3-9250-3DF0-D1917545A9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6" y="1917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32" name="直線矢印コネクタ 31">
              <a:extLst>
                <a:ext uri="{FF2B5EF4-FFF2-40B4-BE49-F238E27FC236}">
                  <a16:creationId xmlns:a16="http://schemas.microsoft.com/office/drawing/2014/main" id="{9CC8979F-4CDD-827C-A388-4DE7107ACB1C}"/>
                </a:ext>
              </a:extLst>
            </p:cNvPr>
            <p:cNvCxnSpPr/>
            <p:nvPr/>
          </p:nvCxnSpPr>
          <p:spPr>
            <a:xfrm>
              <a:off x="1547664" y="3277116"/>
              <a:ext cx="560590" cy="8582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13" descr="sfera04">
              <a:extLst>
                <a:ext uri="{FF2B5EF4-FFF2-40B4-BE49-F238E27FC236}">
                  <a16:creationId xmlns:a16="http://schemas.microsoft.com/office/drawing/2014/main" id="{4C64EC86-EFC4-5AAA-CA1A-59C6B7FDD2C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5782" y="4359064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4" descr="sfera04">
              <a:extLst>
                <a:ext uri="{FF2B5EF4-FFF2-40B4-BE49-F238E27FC236}">
                  <a16:creationId xmlns:a16="http://schemas.microsoft.com/office/drawing/2014/main" id="{658E81A2-5AE1-1D53-6E38-49D0B91C9DA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310" y="4217309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15" descr="sfera04">
              <a:extLst>
                <a:ext uri="{FF2B5EF4-FFF2-40B4-BE49-F238E27FC236}">
                  <a16:creationId xmlns:a16="http://schemas.microsoft.com/office/drawing/2014/main" id="{25D6F6B9-0C02-B7DA-F91E-E4BB5A13B1D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6307" y="4114141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16" descr="sfera04">
              <a:extLst>
                <a:ext uri="{FF2B5EF4-FFF2-40B4-BE49-F238E27FC236}">
                  <a16:creationId xmlns:a16="http://schemas.microsoft.com/office/drawing/2014/main" id="{591A4572-0768-83D4-9625-7136FFF4A6E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0494" y="4040217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17" descr="sfera04">
              <a:extLst>
                <a:ext uri="{FF2B5EF4-FFF2-40B4-BE49-F238E27FC236}">
                  <a16:creationId xmlns:a16="http://schemas.microsoft.com/office/drawing/2014/main" id="{8355BD83-081C-360C-6CEA-FE9008D04B3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5886" y="4043466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18" descr="sfera04">
              <a:extLst>
                <a:ext uri="{FF2B5EF4-FFF2-40B4-BE49-F238E27FC236}">
                  <a16:creationId xmlns:a16="http://schemas.microsoft.com/office/drawing/2014/main" id="{EECB27D3-CB40-8E5A-8827-319497080F3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035" y="4150290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19" descr="sfera04">
              <a:extLst>
                <a:ext uri="{FF2B5EF4-FFF2-40B4-BE49-F238E27FC236}">
                  <a16:creationId xmlns:a16="http://schemas.microsoft.com/office/drawing/2014/main" id="{18104970-DDF4-DD92-A965-1B91363B018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3316" y="4323321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20" descr="sfera04">
              <a:extLst>
                <a:ext uri="{FF2B5EF4-FFF2-40B4-BE49-F238E27FC236}">
                  <a16:creationId xmlns:a16="http://schemas.microsoft.com/office/drawing/2014/main" id="{E16A0A57-5DA2-E721-E889-992DBC8302A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977" y="4506728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21" descr="sfera04">
              <a:extLst>
                <a:ext uri="{FF2B5EF4-FFF2-40B4-BE49-F238E27FC236}">
                  <a16:creationId xmlns:a16="http://schemas.microsoft.com/office/drawing/2014/main" id="{1082F789-08B5-DF99-0229-7B9D58D62D4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0827" y="4660446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22" descr="sfera04">
              <a:extLst>
                <a:ext uri="{FF2B5EF4-FFF2-40B4-BE49-F238E27FC236}">
                  <a16:creationId xmlns:a16="http://schemas.microsoft.com/office/drawing/2014/main" id="{2F5C2DB0-52CC-BCAC-5DB8-5570361EF99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149" y="4766864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23" descr="sfera04">
              <a:extLst>
                <a:ext uri="{FF2B5EF4-FFF2-40B4-BE49-F238E27FC236}">
                  <a16:creationId xmlns:a16="http://schemas.microsoft.com/office/drawing/2014/main" id="{8000EA9C-1ECB-FCC8-800C-1E79D95B3E5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4907" y="4819667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24" descr="sfera04">
              <a:extLst>
                <a:ext uri="{FF2B5EF4-FFF2-40B4-BE49-F238E27FC236}">
                  <a16:creationId xmlns:a16="http://schemas.microsoft.com/office/drawing/2014/main" id="{F7E6E964-968B-E10F-CC7E-4B0F3529C14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835" y="4795703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25" descr="sfera04">
              <a:extLst>
                <a:ext uri="{FF2B5EF4-FFF2-40B4-BE49-F238E27FC236}">
                  <a16:creationId xmlns:a16="http://schemas.microsoft.com/office/drawing/2014/main" id="{BD00C5A0-050F-2EB3-46B7-55EB10A904E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0422" y="4674662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26" descr="sfera04">
              <a:extLst>
                <a:ext uri="{FF2B5EF4-FFF2-40B4-BE49-F238E27FC236}">
                  <a16:creationId xmlns:a16="http://schemas.microsoft.com/office/drawing/2014/main" id="{C4ADD192-839F-7A4A-3F0F-5FDBF358351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6575" y="4504069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27" descr="sfera04">
              <a:extLst>
                <a:ext uri="{FF2B5EF4-FFF2-40B4-BE49-F238E27FC236}">
                  <a16:creationId xmlns:a16="http://schemas.microsoft.com/office/drawing/2014/main" id="{A01DA413-05D4-A63A-92DB-C3638C6F590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9699" y="4184815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28" descr="sfera04">
              <a:extLst>
                <a:ext uri="{FF2B5EF4-FFF2-40B4-BE49-F238E27FC236}">
                  <a16:creationId xmlns:a16="http://schemas.microsoft.com/office/drawing/2014/main" id="{628A80B8-4B62-7956-2298-735FB14EE5B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0451" y="4337943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Picture 29" descr="sfera04">
              <a:extLst>
                <a:ext uri="{FF2B5EF4-FFF2-40B4-BE49-F238E27FC236}">
                  <a16:creationId xmlns:a16="http://schemas.microsoft.com/office/drawing/2014/main" id="{206F154A-B200-AEF2-7A9D-95BF9F67D98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4509120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30" descr="sfera04">
              <a:extLst>
                <a:ext uri="{FF2B5EF4-FFF2-40B4-BE49-F238E27FC236}">
                  <a16:creationId xmlns:a16="http://schemas.microsoft.com/office/drawing/2014/main" id="{F76C8438-F460-E6CC-CD5A-8B94A820D37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128" y="4633421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31" descr="sfera04">
              <a:extLst>
                <a:ext uri="{FF2B5EF4-FFF2-40B4-BE49-F238E27FC236}">
                  <a16:creationId xmlns:a16="http://schemas.microsoft.com/office/drawing/2014/main" id="{243183A8-92B4-9EBD-738A-E22077DA507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2414" y="4270794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Picture 32" descr="sfera04">
              <a:extLst>
                <a:ext uri="{FF2B5EF4-FFF2-40B4-BE49-F238E27FC236}">
                  <a16:creationId xmlns:a16="http://schemas.microsoft.com/office/drawing/2014/main" id="{FBBA9444-901D-521A-CC3A-A3C34647218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0832" y="4408618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33" descr="sfera04">
              <a:extLst>
                <a:ext uri="{FF2B5EF4-FFF2-40B4-BE49-F238E27FC236}">
                  <a16:creationId xmlns:a16="http://schemas.microsoft.com/office/drawing/2014/main" id="{D1B86742-88B6-8866-6BB1-2DA78D3924D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4593021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Picture 34" descr="sfera04">
              <a:extLst>
                <a:ext uri="{FF2B5EF4-FFF2-40B4-BE49-F238E27FC236}">
                  <a16:creationId xmlns:a16="http://schemas.microsoft.com/office/drawing/2014/main" id="{05103BCC-668C-7EFF-4E0D-A696A2D94E8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6232" y="4425124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6" name="Group 12">
              <a:extLst>
                <a:ext uri="{FF2B5EF4-FFF2-40B4-BE49-F238E27FC236}">
                  <a16:creationId xmlns:a16="http://schemas.microsoft.com/office/drawing/2014/main" id="{FDBA412B-E2EA-BC63-37D0-89FD597C0CC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770571" y="2896140"/>
              <a:ext cx="1161139" cy="1154700"/>
              <a:chOff x="1682" y="887"/>
              <a:chExt cx="2706" cy="2691"/>
            </a:xfrm>
          </p:grpSpPr>
          <p:pic>
            <p:nvPicPr>
              <p:cNvPr id="137" name="Picture 13" descr="sfera04">
                <a:extLst>
                  <a:ext uri="{FF2B5EF4-FFF2-40B4-BE49-F238E27FC236}">
                    <a16:creationId xmlns:a16="http://schemas.microsoft.com/office/drawing/2014/main" id="{AFB174C0-6C49-9D4D-56BB-075D8EDDBF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2" y="1672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8" name="Picture 14" descr="sfera04">
                <a:extLst>
                  <a:ext uri="{FF2B5EF4-FFF2-40B4-BE49-F238E27FC236}">
                    <a16:creationId xmlns:a16="http://schemas.microsoft.com/office/drawing/2014/main" id="{FF7138B1-4CEF-AB6D-B836-46C4B31451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3" y="1323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9" name="Picture 15" descr="sfera04">
                <a:extLst>
                  <a:ext uri="{FF2B5EF4-FFF2-40B4-BE49-F238E27FC236}">
                    <a16:creationId xmlns:a16="http://schemas.microsoft.com/office/drawing/2014/main" id="{C7EEAAF4-A774-69A2-652E-AF6FF73254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5" y="1069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0" name="Picture 16" descr="sfera04">
                <a:extLst>
                  <a:ext uri="{FF2B5EF4-FFF2-40B4-BE49-F238E27FC236}">
                    <a16:creationId xmlns:a16="http://schemas.microsoft.com/office/drawing/2014/main" id="{63969818-2537-901C-C029-D854B082DA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7" y="887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" name="Picture 17" descr="sfera04">
                <a:extLst>
                  <a:ext uri="{FF2B5EF4-FFF2-40B4-BE49-F238E27FC236}">
                    <a16:creationId xmlns:a16="http://schemas.microsoft.com/office/drawing/2014/main" id="{94F13E9A-9529-46EC-D512-A78B2A4608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8" y="895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2" name="Picture 18" descr="sfera04">
                <a:extLst>
                  <a:ext uri="{FF2B5EF4-FFF2-40B4-BE49-F238E27FC236}">
                    <a16:creationId xmlns:a16="http://schemas.microsoft.com/office/drawing/2014/main" id="{DA4E0C70-3C17-035D-4F72-AACE05B55A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4" y="1158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" name="Picture 19" descr="sfera04">
                <a:extLst>
                  <a:ext uri="{FF2B5EF4-FFF2-40B4-BE49-F238E27FC236}">
                    <a16:creationId xmlns:a16="http://schemas.microsoft.com/office/drawing/2014/main" id="{FE2C2631-DD72-BE43-E035-4933E42434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2" y="1584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" name="Picture 20" descr="sfera04">
                <a:extLst>
                  <a:ext uri="{FF2B5EF4-FFF2-40B4-BE49-F238E27FC236}">
                    <a16:creationId xmlns:a16="http://schemas.microsoft.com/office/drawing/2014/main" id="{658FF61D-898F-F647-DD5F-1E0D239370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7" y="2063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5" name="Picture 21" descr="sfera04">
                <a:extLst>
                  <a:ext uri="{FF2B5EF4-FFF2-40B4-BE49-F238E27FC236}">
                    <a16:creationId xmlns:a16="http://schemas.microsoft.com/office/drawing/2014/main" id="{948B2BF0-5B72-3641-C5ED-DCAFDD0710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0" y="2414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6" name="Picture 22" descr="sfera04">
                <a:extLst>
                  <a:ext uri="{FF2B5EF4-FFF2-40B4-BE49-F238E27FC236}">
                    <a16:creationId xmlns:a16="http://schemas.microsoft.com/office/drawing/2014/main" id="{2B3FB435-B4AD-DE3D-0ADB-EC5D1BD0F1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4" y="2676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" name="Picture 23" descr="sfera04">
                <a:extLst>
                  <a:ext uri="{FF2B5EF4-FFF2-40B4-BE49-F238E27FC236}">
                    <a16:creationId xmlns:a16="http://schemas.microsoft.com/office/drawing/2014/main" id="{74657DD2-2699-4F09-611C-5D9EC954B4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1" y="2806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8" name="Picture 24" descr="sfera04">
                <a:extLst>
                  <a:ext uri="{FF2B5EF4-FFF2-40B4-BE49-F238E27FC236}">
                    <a16:creationId xmlns:a16="http://schemas.microsoft.com/office/drawing/2014/main" id="{3EBB8C52-81E9-1334-BD85-D12BC7BAB0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3" y="2747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9" name="Picture 25" descr="sfera04">
                <a:extLst>
                  <a:ext uri="{FF2B5EF4-FFF2-40B4-BE49-F238E27FC236}">
                    <a16:creationId xmlns:a16="http://schemas.microsoft.com/office/drawing/2014/main" id="{93FE6E56-D5DB-7247-57FC-19E7922C05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8" y="2449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0" name="Picture 26" descr="sfera04">
                <a:extLst>
                  <a:ext uri="{FF2B5EF4-FFF2-40B4-BE49-F238E27FC236}">
                    <a16:creationId xmlns:a16="http://schemas.microsoft.com/office/drawing/2014/main" id="{1140D26C-F844-9A83-0A1C-70042990FC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5" y="2028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1" name="Picture 27" descr="sfera04">
                <a:extLst>
                  <a:ext uri="{FF2B5EF4-FFF2-40B4-BE49-F238E27FC236}">
                    <a16:creationId xmlns:a16="http://schemas.microsoft.com/office/drawing/2014/main" id="{519938EB-DEB9-B5AE-ECEB-BE1EDD33EE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0" y="1243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2" name="Picture 28" descr="sfera04">
                <a:extLst>
                  <a:ext uri="{FF2B5EF4-FFF2-40B4-BE49-F238E27FC236}">
                    <a16:creationId xmlns:a16="http://schemas.microsoft.com/office/drawing/2014/main" id="{AEE5DD26-B540-A533-BD14-11149D1775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5" y="1620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" name="Picture 29" descr="sfera04">
                <a:extLst>
                  <a:ext uri="{FF2B5EF4-FFF2-40B4-BE49-F238E27FC236}">
                    <a16:creationId xmlns:a16="http://schemas.microsoft.com/office/drawing/2014/main" id="{7333B32D-6E5E-7DD0-9AB9-F3A24485DA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8" y="2116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" name="Picture 30" descr="sfera04">
                <a:extLst>
                  <a:ext uri="{FF2B5EF4-FFF2-40B4-BE49-F238E27FC236}">
                    <a16:creationId xmlns:a16="http://schemas.microsoft.com/office/drawing/2014/main" id="{A6CF6B13-A229-7F3B-D172-E0C5FF3EF7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9" y="2292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5" name="Picture 31" descr="sfera04">
                <a:extLst>
                  <a:ext uri="{FF2B5EF4-FFF2-40B4-BE49-F238E27FC236}">
                    <a16:creationId xmlns:a16="http://schemas.microsoft.com/office/drawing/2014/main" id="{361602B5-5411-24CF-7CE4-1B253A0B62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5" y="1496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6" name="Picture 32" descr="sfera04">
                <a:extLst>
                  <a:ext uri="{FF2B5EF4-FFF2-40B4-BE49-F238E27FC236}">
                    <a16:creationId xmlns:a16="http://schemas.microsoft.com/office/drawing/2014/main" id="{8E4FD0D8-0C62-ED02-F157-95C1925D41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5" y="1794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7" name="Picture 33" descr="sfera04">
                <a:extLst>
                  <a:ext uri="{FF2B5EF4-FFF2-40B4-BE49-F238E27FC236}">
                    <a16:creationId xmlns:a16="http://schemas.microsoft.com/office/drawing/2014/main" id="{F1A86192-1426-337C-66E7-B94A89C19C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6" y="2248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8" name="Picture 34" descr="sfera04">
                <a:extLst>
                  <a:ext uri="{FF2B5EF4-FFF2-40B4-BE49-F238E27FC236}">
                    <a16:creationId xmlns:a16="http://schemas.microsoft.com/office/drawing/2014/main" id="{974F017F-4724-3B6D-B6A3-124C325B63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6" y="1917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87" name="直線矢印コネクタ 86">
              <a:extLst>
                <a:ext uri="{FF2B5EF4-FFF2-40B4-BE49-F238E27FC236}">
                  <a16:creationId xmlns:a16="http://schemas.microsoft.com/office/drawing/2014/main" id="{79083792-18F5-A822-37FC-22016D328455}"/>
                </a:ext>
              </a:extLst>
            </p:cNvPr>
            <p:cNvCxnSpPr/>
            <p:nvPr/>
          </p:nvCxnSpPr>
          <p:spPr>
            <a:xfrm>
              <a:off x="5074922" y="3480141"/>
              <a:ext cx="560590" cy="8582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Group 12">
              <a:extLst>
                <a:ext uri="{FF2B5EF4-FFF2-40B4-BE49-F238E27FC236}">
                  <a16:creationId xmlns:a16="http://schemas.microsoft.com/office/drawing/2014/main" id="{4D1F213E-1A06-8A5C-F616-C0E511666DF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865173" y="3810329"/>
              <a:ext cx="1152128" cy="1154700"/>
              <a:chOff x="1682" y="887"/>
              <a:chExt cx="2685" cy="2691"/>
            </a:xfrm>
          </p:grpSpPr>
          <p:pic>
            <p:nvPicPr>
              <p:cNvPr id="115" name="Picture 13" descr="sfera04">
                <a:extLst>
                  <a:ext uri="{FF2B5EF4-FFF2-40B4-BE49-F238E27FC236}">
                    <a16:creationId xmlns:a16="http://schemas.microsoft.com/office/drawing/2014/main" id="{E81C61E7-38F6-8A72-9759-698E489F9E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2" y="1672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6" name="Picture 14" descr="sfera04">
                <a:extLst>
                  <a:ext uri="{FF2B5EF4-FFF2-40B4-BE49-F238E27FC236}">
                    <a16:creationId xmlns:a16="http://schemas.microsoft.com/office/drawing/2014/main" id="{0D190715-1717-8EAC-C73F-A4CC8C8146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3" y="1323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7" name="Picture 15" descr="sfera04">
                <a:extLst>
                  <a:ext uri="{FF2B5EF4-FFF2-40B4-BE49-F238E27FC236}">
                    <a16:creationId xmlns:a16="http://schemas.microsoft.com/office/drawing/2014/main" id="{28590B67-9F69-36D0-310E-B17FBE75F8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5" y="1069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8" name="Picture 16" descr="sfera04">
                <a:extLst>
                  <a:ext uri="{FF2B5EF4-FFF2-40B4-BE49-F238E27FC236}">
                    <a16:creationId xmlns:a16="http://schemas.microsoft.com/office/drawing/2014/main" id="{CC8929B7-9873-A592-79FC-B8C7A65596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7" y="887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9" name="Picture 17" descr="sfera04">
                <a:extLst>
                  <a:ext uri="{FF2B5EF4-FFF2-40B4-BE49-F238E27FC236}">
                    <a16:creationId xmlns:a16="http://schemas.microsoft.com/office/drawing/2014/main" id="{3A17F0B3-0C42-A1B5-F030-152C813B89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8" y="895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" name="Picture 18" descr="sfera04">
                <a:extLst>
                  <a:ext uri="{FF2B5EF4-FFF2-40B4-BE49-F238E27FC236}">
                    <a16:creationId xmlns:a16="http://schemas.microsoft.com/office/drawing/2014/main" id="{8DBBD11A-B722-6210-FD29-4C332F9780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4" y="1158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" name="Picture 19" descr="sfera04">
                <a:extLst>
                  <a:ext uri="{FF2B5EF4-FFF2-40B4-BE49-F238E27FC236}">
                    <a16:creationId xmlns:a16="http://schemas.microsoft.com/office/drawing/2014/main" id="{40C9218C-6D51-1400-5921-697289A394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2" y="1584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2" name="Picture 20" descr="sfera04">
                <a:extLst>
                  <a:ext uri="{FF2B5EF4-FFF2-40B4-BE49-F238E27FC236}">
                    <a16:creationId xmlns:a16="http://schemas.microsoft.com/office/drawing/2014/main" id="{C0485CAD-8BAB-1C83-AD77-70FC864108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7" y="2063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" name="Picture 21" descr="sfera04">
                <a:extLst>
                  <a:ext uri="{FF2B5EF4-FFF2-40B4-BE49-F238E27FC236}">
                    <a16:creationId xmlns:a16="http://schemas.microsoft.com/office/drawing/2014/main" id="{A027E06C-D1C5-CF96-7A35-38C06FA84D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0" y="2414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4" name="Picture 22" descr="sfera04">
                <a:extLst>
                  <a:ext uri="{FF2B5EF4-FFF2-40B4-BE49-F238E27FC236}">
                    <a16:creationId xmlns:a16="http://schemas.microsoft.com/office/drawing/2014/main" id="{416BA6E6-8680-DD52-99CA-D2D110B82F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4" y="2676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5" name="Picture 23" descr="sfera04">
                <a:extLst>
                  <a:ext uri="{FF2B5EF4-FFF2-40B4-BE49-F238E27FC236}">
                    <a16:creationId xmlns:a16="http://schemas.microsoft.com/office/drawing/2014/main" id="{A718BF30-25FA-C110-7453-3022E4F53C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1" y="2806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6" name="Picture 24" descr="sfera04">
                <a:extLst>
                  <a:ext uri="{FF2B5EF4-FFF2-40B4-BE49-F238E27FC236}">
                    <a16:creationId xmlns:a16="http://schemas.microsoft.com/office/drawing/2014/main" id="{DE3D5918-B88A-C0DB-CB81-213205058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3" y="2747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7" name="Picture 25" descr="sfera04">
                <a:extLst>
                  <a:ext uri="{FF2B5EF4-FFF2-40B4-BE49-F238E27FC236}">
                    <a16:creationId xmlns:a16="http://schemas.microsoft.com/office/drawing/2014/main" id="{0F7611ED-669B-451A-92B5-CA8D731A84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8" y="2449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8" name="Picture 26" descr="sfera04">
                <a:extLst>
                  <a:ext uri="{FF2B5EF4-FFF2-40B4-BE49-F238E27FC236}">
                    <a16:creationId xmlns:a16="http://schemas.microsoft.com/office/drawing/2014/main" id="{90C9C526-727D-D95C-7926-EAB0E39971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4" y="2029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9" name="Picture 27" descr="sfera04">
                <a:extLst>
                  <a:ext uri="{FF2B5EF4-FFF2-40B4-BE49-F238E27FC236}">
                    <a16:creationId xmlns:a16="http://schemas.microsoft.com/office/drawing/2014/main" id="{CA933DD8-8854-D722-2447-4B815CBE8C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0" y="1243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0" name="Picture 28" descr="sfera04">
                <a:extLst>
                  <a:ext uri="{FF2B5EF4-FFF2-40B4-BE49-F238E27FC236}">
                    <a16:creationId xmlns:a16="http://schemas.microsoft.com/office/drawing/2014/main" id="{59169480-9C6A-807A-0F79-F517605BB9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5" y="1620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1" name="Picture 29" descr="sfera04">
                <a:extLst>
                  <a:ext uri="{FF2B5EF4-FFF2-40B4-BE49-F238E27FC236}">
                    <a16:creationId xmlns:a16="http://schemas.microsoft.com/office/drawing/2014/main" id="{0462176C-205F-D7BD-D5AF-DB7CAF895F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8" y="2116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2" name="Picture 30" descr="sfera04">
                <a:extLst>
                  <a:ext uri="{FF2B5EF4-FFF2-40B4-BE49-F238E27FC236}">
                    <a16:creationId xmlns:a16="http://schemas.microsoft.com/office/drawing/2014/main" id="{380C9B21-61B9-783B-A06A-CAB44B854C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9" y="2292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" name="Picture 31" descr="sfera04">
                <a:extLst>
                  <a:ext uri="{FF2B5EF4-FFF2-40B4-BE49-F238E27FC236}">
                    <a16:creationId xmlns:a16="http://schemas.microsoft.com/office/drawing/2014/main" id="{3F9965B7-5774-8ABF-41AC-449B541123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5" y="1496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4" name="Picture 32" descr="sfera04">
                <a:extLst>
                  <a:ext uri="{FF2B5EF4-FFF2-40B4-BE49-F238E27FC236}">
                    <a16:creationId xmlns:a16="http://schemas.microsoft.com/office/drawing/2014/main" id="{971AED54-E81B-2170-58B7-54E59CE194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5" y="1794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5" name="Picture 33" descr="sfera04">
                <a:extLst>
                  <a:ext uri="{FF2B5EF4-FFF2-40B4-BE49-F238E27FC236}">
                    <a16:creationId xmlns:a16="http://schemas.microsoft.com/office/drawing/2014/main" id="{BAECDFCA-DFA4-26C3-DCC8-BD41214BA5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6" y="2248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6" name="Picture 34" descr="sfera04">
                <a:extLst>
                  <a:ext uri="{FF2B5EF4-FFF2-40B4-BE49-F238E27FC236}">
                    <a16:creationId xmlns:a16="http://schemas.microsoft.com/office/drawing/2014/main" id="{A9124E4A-8C63-398E-F052-E6D21F6178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6" y="1917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9" name="Group 12">
              <a:extLst>
                <a:ext uri="{FF2B5EF4-FFF2-40B4-BE49-F238E27FC236}">
                  <a16:creationId xmlns:a16="http://schemas.microsoft.com/office/drawing/2014/main" id="{2FDA4448-99DF-EC74-975D-8D6F3C8B651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159150" y="3210864"/>
              <a:ext cx="1152128" cy="1154700"/>
              <a:chOff x="1682" y="887"/>
              <a:chExt cx="2685" cy="2691"/>
            </a:xfrm>
          </p:grpSpPr>
          <p:pic>
            <p:nvPicPr>
              <p:cNvPr id="93" name="Picture 13" descr="sfera04">
                <a:extLst>
                  <a:ext uri="{FF2B5EF4-FFF2-40B4-BE49-F238E27FC236}">
                    <a16:creationId xmlns:a16="http://schemas.microsoft.com/office/drawing/2014/main" id="{D296326D-7C8E-B0A0-93B0-904793A429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2" y="1672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" name="Picture 14" descr="sfera04">
                <a:extLst>
                  <a:ext uri="{FF2B5EF4-FFF2-40B4-BE49-F238E27FC236}">
                    <a16:creationId xmlns:a16="http://schemas.microsoft.com/office/drawing/2014/main" id="{199FD7AB-454F-2053-E5B7-3A1BA12C31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3" y="1323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5" name="Picture 15" descr="sfera04">
                <a:extLst>
                  <a:ext uri="{FF2B5EF4-FFF2-40B4-BE49-F238E27FC236}">
                    <a16:creationId xmlns:a16="http://schemas.microsoft.com/office/drawing/2014/main" id="{A3D1957E-26FD-150C-9928-4018109C36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5" y="1069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6" name="Picture 16" descr="sfera04">
                <a:extLst>
                  <a:ext uri="{FF2B5EF4-FFF2-40B4-BE49-F238E27FC236}">
                    <a16:creationId xmlns:a16="http://schemas.microsoft.com/office/drawing/2014/main" id="{68A365F1-0D2E-7604-7204-8ECE0D661A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7" y="887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7" name="Picture 17" descr="sfera04">
                <a:extLst>
                  <a:ext uri="{FF2B5EF4-FFF2-40B4-BE49-F238E27FC236}">
                    <a16:creationId xmlns:a16="http://schemas.microsoft.com/office/drawing/2014/main" id="{B106B279-6D79-CCE1-F3D0-B3C2439DC0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8" y="895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" name="Picture 18" descr="sfera04">
                <a:extLst>
                  <a:ext uri="{FF2B5EF4-FFF2-40B4-BE49-F238E27FC236}">
                    <a16:creationId xmlns:a16="http://schemas.microsoft.com/office/drawing/2014/main" id="{B1F4E4E8-0147-58D6-60F3-21B702F15F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4" y="1158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" name="Picture 19" descr="sfera04">
                <a:extLst>
                  <a:ext uri="{FF2B5EF4-FFF2-40B4-BE49-F238E27FC236}">
                    <a16:creationId xmlns:a16="http://schemas.microsoft.com/office/drawing/2014/main" id="{B498F4C7-3AD9-8E02-5F2B-3BEA09C91A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2" y="1584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" name="Picture 20" descr="sfera04">
                <a:extLst>
                  <a:ext uri="{FF2B5EF4-FFF2-40B4-BE49-F238E27FC236}">
                    <a16:creationId xmlns:a16="http://schemas.microsoft.com/office/drawing/2014/main" id="{CBFA1776-5A78-2D54-3851-B252BEF66D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7" y="2063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" name="Picture 21" descr="sfera04">
                <a:extLst>
                  <a:ext uri="{FF2B5EF4-FFF2-40B4-BE49-F238E27FC236}">
                    <a16:creationId xmlns:a16="http://schemas.microsoft.com/office/drawing/2014/main" id="{A05D729A-91E7-B7A4-A708-FBEC5B6D6B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0" y="2414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" name="Picture 22" descr="sfera04">
                <a:extLst>
                  <a:ext uri="{FF2B5EF4-FFF2-40B4-BE49-F238E27FC236}">
                    <a16:creationId xmlns:a16="http://schemas.microsoft.com/office/drawing/2014/main" id="{463583B8-A69C-815E-3A0A-25F80C9177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4" y="2676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" name="Picture 23" descr="sfera04">
                <a:extLst>
                  <a:ext uri="{FF2B5EF4-FFF2-40B4-BE49-F238E27FC236}">
                    <a16:creationId xmlns:a16="http://schemas.microsoft.com/office/drawing/2014/main" id="{1248B9F9-A8F6-CB97-BB7A-42BB6F7970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1" y="2806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" name="Picture 24" descr="sfera04">
                <a:extLst>
                  <a:ext uri="{FF2B5EF4-FFF2-40B4-BE49-F238E27FC236}">
                    <a16:creationId xmlns:a16="http://schemas.microsoft.com/office/drawing/2014/main" id="{81638918-59C6-7893-06F9-4AE933D22E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3" y="2747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" name="Picture 25" descr="sfera04">
                <a:extLst>
                  <a:ext uri="{FF2B5EF4-FFF2-40B4-BE49-F238E27FC236}">
                    <a16:creationId xmlns:a16="http://schemas.microsoft.com/office/drawing/2014/main" id="{83A97BB8-C0F0-3FE4-D2D9-93B57A113E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8" y="2449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" name="Picture 26" descr="sfera04">
                <a:extLst>
                  <a:ext uri="{FF2B5EF4-FFF2-40B4-BE49-F238E27FC236}">
                    <a16:creationId xmlns:a16="http://schemas.microsoft.com/office/drawing/2014/main" id="{F22EFF87-83A4-9973-67F6-A9BB891D7C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4" y="2029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7" name="Picture 27" descr="sfera04">
                <a:extLst>
                  <a:ext uri="{FF2B5EF4-FFF2-40B4-BE49-F238E27FC236}">
                    <a16:creationId xmlns:a16="http://schemas.microsoft.com/office/drawing/2014/main" id="{C88A0FCB-8645-5309-C5CA-583159237B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0" y="1243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" name="Picture 28" descr="sfera04">
                <a:extLst>
                  <a:ext uri="{FF2B5EF4-FFF2-40B4-BE49-F238E27FC236}">
                    <a16:creationId xmlns:a16="http://schemas.microsoft.com/office/drawing/2014/main" id="{09AF181C-1309-4F16-0EAB-88C32A0604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5" y="1620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9" name="Picture 29" descr="sfera04">
                <a:extLst>
                  <a:ext uri="{FF2B5EF4-FFF2-40B4-BE49-F238E27FC236}">
                    <a16:creationId xmlns:a16="http://schemas.microsoft.com/office/drawing/2014/main" id="{0D1A42CC-50B1-88C0-60E2-4AE7533FA3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8" y="2116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0" name="Picture 30" descr="sfera04">
                <a:extLst>
                  <a:ext uri="{FF2B5EF4-FFF2-40B4-BE49-F238E27FC236}">
                    <a16:creationId xmlns:a16="http://schemas.microsoft.com/office/drawing/2014/main" id="{2157C441-1377-A729-FA6E-DEA5E01022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9" y="2292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1" name="Picture 31" descr="sfera04">
                <a:extLst>
                  <a:ext uri="{FF2B5EF4-FFF2-40B4-BE49-F238E27FC236}">
                    <a16:creationId xmlns:a16="http://schemas.microsoft.com/office/drawing/2014/main" id="{4357A607-3FFD-DD8A-0531-0DF4F298B0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5" y="1496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" name="Picture 32" descr="sfera04">
                <a:extLst>
                  <a:ext uri="{FF2B5EF4-FFF2-40B4-BE49-F238E27FC236}">
                    <a16:creationId xmlns:a16="http://schemas.microsoft.com/office/drawing/2014/main" id="{8E22CD44-3BD8-C189-8A9C-2AA332F137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5" y="1794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" name="Picture 33" descr="sfera04">
                <a:extLst>
                  <a:ext uri="{FF2B5EF4-FFF2-40B4-BE49-F238E27FC236}">
                    <a16:creationId xmlns:a16="http://schemas.microsoft.com/office/drawing/2014/main" id="{929E9E0C-690E-7633-5C80-CDC9C2EF3B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6" y="2248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" name="Picture 34" descr="sfera04">
                <a:extLst>
                  <a:ext uri="{FF2B5EF4-FFF2-40B4-BE49-F238E27FC236}">
                    <a16:creationId xmlns:a16="http://schemas.microsoft.com/office/drawing/2014/main" id="{4CA8CBA4-012B-A433-BE44-7F65620EAF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6" y="1917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74B44686-FFC6-876A-1415-707197F9FF9B}"/>
                </a:ext>
              </a:extLst>
            </p:cNvPr>
            <p:cNvSpPr txBox="1"/>
            <p:nvPr/>
          </p:nvSpPr>
          <p:spPr>
            <a:xfrm>
              <a:off x="1092236" y="2224176"/>
              <a:ext cx="2239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elastic scattering</a:t>
              </a:r>
              <a:endParaRPr kumimoji="1" lang="ja-JP" altLang="en-US" dirty="0"/>
            </a:p>
          </p:txBody>
        </p:sp>
        <p:sp>
          <p:nvSpPr>
            <p:cNvPr id="91" name="テキスト ボックス 90">
              <a:extLst>
                <a:ext uri="{FF2B5EF4-FFF2-40B4-BE49-F238E27FC236}">
                  <a16:creationId xmlns:a16="http://schemas.microsoft.com/office/drawing/2014/main" id="{0089A086-450C-1109-A938-9589B8E22C81}"/>
                </a:ext>
              </a:extLst>
            </p:cNvPr>
            <p:cNvSpPr txBox="1"/>
            <p:nvPr/>
          </p:nvSpPr>
          <p:spPr>
            <a:xfrm>
              <a:off x="4557751" y="2263544"/>
              <a:ext cx="19928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err="1"/>
                <a:t>inel</a:t>
              </a:r>
              <a:r>
                <a:rPr lang="en-US" altLang="ja-JP" dirty="0"/>
                <a:t>. scattering</a:t>
              </a:r>
              <a:endParaRPr kumimoji="1" lang="ja-JP" altLang="en-US" dirty="0"/>
            </a:p>
          </p:txBody>
        </p:sp>
        <p:sp>
          <p:nvSpPr>
            <p:cNvPr id="92" name="テキスト ボックス 91">
              <a:extLst>
                <a:ext uri="{FF2B5EF4-FFF2-40B4-BE49-F238E27FC236}">
                  <a16:creationId xmlns:a16="http://schemas.microsoft.com/office/drawing/2014/main" id="{926B26B5-5091-9535-18A7-DE20BAA6DC7D}"/>
                </a:ext>
              </a:extLst>
            </p:cNvPr>
            <p:cNvSpPr txBox="1"/>
            <p:nvPr/>
          </p:nvSpPr>
          <p:spPr>
            <a:xfrm>
              <a:off x="7834224" y="2341770"/>
              <a:ext cx="9541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fusion</a:t>
              </a:r>
              <a:endParaRPr kumimoji="1" lang="ja-JP" altLang="en-US" dirty="0"/>
            </a:p>
          </p:txBody>
        </p:sp>
      </p:grpSp>
      <p:sp>
        <p:nvSpPr>
          <p:cNvPr id="203" name="上カーブ矢印 151">
            <a:extLst>
              <a:ext uri="{FF2B5EF4-FFF2-40B4-BE49-F238E27FC236}">
                <a16:creationId xmlns:a16="http://schemas.microsoft.com/office/drawing/2014/main" id="{F37657EA-40F8-4CF2-8ED1-EDE56C19BD71}"/>
              </a:ext>
            </a:extLst>
          </p:cNvPr>
          <p:cNvSpPr/>
          <p:nvPr/>
        </p:nvSpPr>
        <p:spPr>
          <a:xfrm>
            <a:off x="5203626" y="6396481"/>
            <a:ext cx="2326128" cy="378519"/>
          </a:xfrm>
          <a:prstGeom prst="curved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4" name="上カーブ矢印 157">
            <a:extLst>
              <a:ext uri="{FF2B5EF4-FFF2-40B4-BE49-F238E27FC236}">
                <a16:creationId xmlns:a16="http://schemas.microsoft.com/office/drawing/2014/main" id="{92C8FA50-C39E-0050-E617-118B557C7B64}"/>
              </a:ext>
            </a:extLst>
          </p:cNvPr>
          <p:cNvSpPr/>
          <p:nvPr/>
        </p:nvSpPr>
        <p:spPr>
          <a:xfrm rot="10800000">
            <a:off x="5100687" y="3492507"/>
            <a:ext cx="2325274" cy="460726"/>
          </a:xfrm>
          <a:prstGeom prst="curved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5" name="上カーブ矢印 157">
            <a:extLst>
              <a:ext uri="{FF2B5EF4-FFF2-40B4-BE49-F238E27FC236}">
                <a16:creationId xmlns:a16="http://schemas.microsoft.com/office/drawing/2014/main" id="{F04BA339-B85C-3B28-424A-B7BAB337908B}"/>
              </a:ext>
            </a:extLst>
          </p:cNvPr>
          <p:cNvSpPr/>
          <p:nvPr/>
        </p:nvSpPr>
        <p:spPr>
          <a:xfrm rot="10800000">
            <a:off x="2500170" y="3476704"/>
            <a:ext cx="2325274" cy="460726"/>
          </a:xfrm>
          <a:prstGeom prst="curved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6" name="上カーブ矢印 157">
            <a:extLst>
              <a:ext uri="{FF2B5EF4-FFF2-40B4-BE49-F238E27FC236}">
                <a16:creationId xmlns:a16="http://schemas.microsoft.com/office/drawing/2014/main" id="{AA437A11-E868-6289-85DB-705912F12200}"/>
              </a:ext>
            </a:extLst>
          </p:cNvPr>
          <p:cNvSpPr/>
          <p:nvPr/>
        </p:nvSpPr>
        <p:spPr>
          <a:xfrm rot="10800000">
            <a:off x="2194635" y="3221416"/>
            <a:ext cx="5482785" cy="707798"/>
          </a:xfrm>
          <a:prstGeom prst="curved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29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角丸四角形 52"/>
          <p:cNvSpPr/>
          <p:nvPr/>
        </p:nvSpPr>
        <p:spPr>
          <a:xfrm>
            <a:off x="107504" y="199791"/>
            <a:ext cx="6304868" cy="576064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1"/>
          <p:cNvSpPr txBox="1">
            <a:spLocks noChangeArrowheads="1"/>
          </p:cNvSpPr>
          <p:nvPr/>
        </p:nvSpPr>
        <p:spPr bwMode="auto">
          <a:xfrm>
            <a:off x="107504" y="230841"/>
            <a:ext cx="63048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rgbClr val="0000FF"/>
                </a:solidFill>
              </a:rPr>
              <a:t>Introduction: low-energy nuclear reactions</a:t>
            </a:r>
            <a:endParaRPr lang="ja-JP" altLang="en-US" sz="2800" dirty="0">
              <a:solidFill>
                <a:srgbClr val="0000FF"/>
              </a:solidFill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0AB9C12-A1F2-4F49-97BB-BAA3ECC6D8ED}"/>
              </a:ext>
            </a:extLst>
          </p:cNvPr>
          <p:cNvSpPr txBox="1"/>
          <p:nvPr/>
        </p:nvSpPr>
        <p:spPr>
          <a:xfrm>
            <a:off x="5125948" y="830840"/>
            <a:ext cx="282481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/>
              <a:t>elastic scattering</a:t>
            </a:r>
            <a:endParaRPr kumimoji="1" lang="en-US" altLang="ja-JP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/>
              <a:t>inelastic scattering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/>
              <a:t>transfer </a:t>
            </a:r>
            <a:r>
              <a:rPr lang="en-US" altLang="ja-JP" dirty="0" err="1"/>
              <a:t>rections</a:t>
            </a:r>
            <a:endParaRPr lang="en-US" altLang="ja-JP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/>
              <a:t>breakup reactions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fusion reactions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C9D2E4E-49CE-4583-8FF9-5C5D5B9C76E1}"/>
              </a:ext>
            </a:extLst>
          </p:cNvPr>
          <p:cNvSpPr txBox="1"/>
          <p:nvPr/>
        </p:nvSpPr>
        <p:spPr>
          <a:xfrm>
            <a:off x="679377" y="977052"/>
            <a:ext cx="41488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8000"/>
                </a:solidFill>
              </a:rPr>
              <a:t>nucleus: a composite system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en-US" altLang="ja-JP" dirty="0"/>
              <a:t>various sort of reactions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dirty="0">
                <a:solidFill>
                  <a:srgbClr val="FF0000"/>
                </a:solidFill>
              </a:rPr>
              <a:t>an interplay between nuclear </a:t>
            </a:r>
          </a:p>
          <a:p>
            <a:r>
              <a:rPr kumimoji="1" lang="en-US" altLang="ja-JP" dirty="0">
                <a:solidFill>
                  <a:srgbClr val="FF0000"/>
                </a:solidFill>
              </a:rPr>
              <a:t>    structure and reaction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8" name="角丸四角形 55">
            <a:extLst>
              <a:ext uri="{FF2B5EF4-FFF2-40B4-BE49-F238E27FC236}">
                <a16:creationId xmlns:a16="http://schemas.microsoft.com/office/drawing/2014/main" id="{33E8BABF-A536-4D7E-81D5-414054C07576}"/>
              </a:ext>
            </a:extLst>
          </p:cNvPr>
          <p:cNvSpPr/>
          <p:nvPr/>
        </p:nvSpPr>
        <p:spPr>
          <a:xfrm>
            <a:off x="539552" y="977052"/>
            <a:ext cx="4288717" cy="1569660"/>
          </a:xfrm>
          <a:prstGeom prst="round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CF483E3-3EB3-C474-17ED-3CA00537E3F5}"/>
              </a:ext>
            </a:extLst>
          </p:cNvPr>
          <p:cNvSpPr txBox="1"/>
          <p:nvPr/>
        </p:nvSpPr>
        <p:spPr>
          <a:xfrm>
            <a:off x="1536824" y="2546712"/>
            <a:ext cx="3105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s</a:t>
            </a:r>
            <a:r>
              <a:rPr kumimoji="1" lang="en-US" altLang="ja-JP" dirty="0">
                <a:solidFill>
                  <a:srgbClr val="0000FF"/>
                </a:solidFill>
              </a:rPr>
              <a:t>hapes, excitations, …..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grpSp>
        <p:nvGrpSpPr>
          <p:cNvPr id="150" name="グループ化 149">
            <a:extLst>
              <a:ext uri="{FF2B5EF4-FFF2-40B4-BE49-F238E27FC236}">
                <a16:creationId xmlns:a16="http://schemas.microsoft.com/office/drawing/2014/main" id="{A38DC3D9-9AA5-CEFD-B8B4-97F1E155BC5C}"/>
              </a:ext>
            </a:extLst>
          </p:cNvPr>
          <p:cNvGrpSpPr>
            <a:grpSpLocks noChangeAspect="1"/>
          </p:cNvGrpSpPr>
          <p:nvPr/>
        </p:nvGrpSpPr>
        <p:grpSpPr>
          <a:xfrm>
            <a:off x="896835" y="3889637"/>
            <a:ext cx="6989441" cy="2325694"/>
            <a:chOff x="243313" y="2224176"/>
            <a:chExt cx="8773988" cy="2919491"/>
          </a:xfrm>
        </p:grpSpPr>
        <p:grpSp>
          <p:nvGrpSpPr>
            <p:cNvPr id="151" name="Group 12">
              <a:extLst>
                <a:ext uri="{FF2B5EF4-FFF2-40B4-BE49-F238E27FC236}">
                  <a16:creationId xmlns:a16="http://schemas.microsoft.com/office/drawing/2014/main" id="{C3DBB200-D297-AB32-27F9-7DC1115BCAC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763688" y="3978535"/>
              <a:ext cx="1152128" cy="1154700"/>
              <a:chOff x="1682" y="887"/>
              <a:chExt cx="2685" cy="2691"/>
            </a:xfrm>
          </p:grpSpPr>
          <p:pic>
            <p:nvPicPr>
              <p:cNvPr id="271" name="Picture 13" descr="sfera04">
                <a:extLst>
                  <a:ext uri="{FF2B5EF4-FFF2-40B4-BE49-F238E27FC236}">
                    <a16:creationId xmlns:a16="http://schemas.microsoft.com/office/drawing/2014/main" id="{32A7816A-244D-031D-93AF-6AD5CF6D27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2" y="1672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2" name="Picture 14" descr="sfera04">
                <a:extLst>
                  <a:ext uri="{FF2B5EF4-FFF2-40B4-BE49-F238E27FC236}">
                    <a16:creationId xmlns:a16="http://schemas.microsoft.com/office/drawing/2014/main" id="{782B4B92-D968-F958-68A1-34BCA8F3B8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3" y="1323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3" name="Picture 15" descr="sfera04">
                <a:extLst>
                  <a:ext uri="{FF2B5EF4-FFF2-40B4-BE49-F238E27FC236}">
                    <a16:creationId xmlns:a16="http://schemas.microsoft.com/office/drawing/2014/main" id="{DDC189E0-7BC7-269F-8F8D-526A0D83EB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5" y="1069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4" name="Picture 16" descr="sfera04">
                <a:extLst>
                  <a:ext uri="{FF2B5EF4-FFF2-40B4-BE49-F238E27FC236}">
                    <a16:creationId xmlns:a16="http://schemas.microsoft.com/office/drawing/2014/main" id="{1A936935-04CD-FA95-D0C2-73D62C975E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7" y="887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5" name="Picture 17" descr="sfera04">
                <a:extLst>
                  <a:ext uri="{FF2B5EF4-FFF2-40B4-BE49-F238E27FC236}">
                    <a16:creationId xmlns:a16="http://schemas.microsoft.com/office/drawing/2014/main" id="{B687C721-2F69-FA35-5772-1592AD6E1C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8" y="895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" name="Picture 18" descr="sfera04">
                <a:extLst>
                  <a:ext uri="{FF2B5EF4-FFF2-40B4-BE49-F238E27FC236}">
                    <a16:creationId xmlns:a16="http://schemas.microsoft.com/office/drawing/2014/main" id="{3D6F2146-29E2-68B9-C6B9-B9EE253212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4" y="1158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" name="Picture 19" descr="sfera04">
                <a:extLst>
                  <a:ext uri="{FF2B5EF4-FFF2-40B4-BE49-F238E27FC236}">
                    <a16:creationId xmlns:a16="http://schemas.microsoft.com/office/drawing/2014/main" id="{12681CCB-CD37-B66D-355C-890977FE76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2" y="1584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8" name="Picture 20" descr="sfera04">
                <a:extLst>
                  <a:ext uri="{FF2B5EF4-FFF2-40B4-BE49-F238E27FC236}">
                    <a16:creationId xmlns:a16="http://schemas.microsoft.com/office/drawing/2014/main" id="{C7C71BA1-96BB-FA1B-2461-26F6888257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7" y="2063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9" name="Picture 21" descr="sfera04">
                <a:extLst>
                  <a:ext uri="{FF2B5EF4-FFF2-40B4-BE49-F238E27FC236}">
                    <a16:creationId xmlns:a16="http://schemas.microsoft.com/office/drawing/2014/main" id="{D2382723-675F-F9F3-D5AD-645D19725A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0" y="2414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0" name="Picture 22" descr="sfera04">
                <a:extLst>
                  <a:ext uri="{FF2B5EF4-FFF2-40B4-BE49-F238E27FC236}">
                    <a16:creationId xmlns:a16="http://schemas.microsoft.com/office/drawing/2014/main" id="{644A5D5E-D003-DF04-DF02-13F4C95206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4" y="2676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1" name="Picture 23" descr="sfera04">
                <a:extLst>
                  <a:ext uri="{FF2B5EF4-FFF2-40B4-BE49-F238E27FC236}">
                    <a16:creationId xmlns:a16="http://schemas.microsoft.com/office/drawing/2014/main" id="{AFA003D8-99BA-66F4-A13B-A79775ACAC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1" y="2806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2" name="Picture 24" descr="sfera04">
                <a:extLst>
                  <a:ext uri="{FF2B5EF4-FFF2-40B4-BE49-F238E27FC236}">
                    <a16:creationId xmlns:a16="http://schemas.microsoft.com/office/drawing/2014/main" id="{708CFA06-4F71-B33E-D8E5-D2F2EE46AD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3" y="2747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3" name="Picture 25" descr="sfera04">
                <a:extLst>
                  <a:ext uri="{FF2B5EF4-FFF2-40B4-BE49-F238E27FC236}">
                    <a16:creationId xmlns:a16="http://schemas.microsoft.com/office/drawing/2014/main" id="{9743ED68-6F30-2E71-AAA4-FE6A02E8EE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8" y="2449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4" name="Picture 26" descr="sfera04">
                <a:extLst>
                  <a:ext uri="{FF2B5EF4-FFF2-40B4-BE49-F238E27FC236}">
                    <a16:creationId xmlns:a16="http://schemas.microsoft.com/office/drawing/2014/main" id="{5D88AF32-14D4-887E-9F5D-6D13E87CE9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4" y="2029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5" name="Picture 27" descr="sfera04">
                <a:extLst>
                  <a:ext uri="{FF2B5EF4-FFF2-40B4-BE49-F238E27FC236}">
                    <a16:creationId xmlns:a16="http://schemas.microsoft.com/office/drawing/2014/main" id="{CDD7CCC3-1D1E-0902-D76F-4897BFA118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0" y="1243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" name="Picture 28" descr="sfera04">
                <a:extLst>
                  <a:ext uri="{FF2B5EF4-FFF2-40B4-BE49-F238E27FC236}">
                    <a16:creationId xmlns:a16="http://schemas.microsoft.com/office/drawing/2014/main" id="{549508D2-C3C8-9326-9EC2-1B7471CFB9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5" y="1620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" name="Picture 29" descr="sfera04">
                <a:extLst>
                  <a:ext uri="{FF2B5EF4-FFF2-40B4-BE49-F238E27FC236}">
                    <a16:creationId xmlns:a16="http://schemas.microsoft.com/office/drawing/2014/main" id="{E5151BCE-29A4-A97A-E1AB-0BF7E6A532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8" y="2116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8" name="Picture 30" descr="sfera04">
                <a:extLst>
                  <a:ext uri="{FF2B5EF4-FFF2-40B4-BE49-F238E27FC236}">
                    <a16:creationId xmlns:a16="http://schemas.microsoft.com/office/drawing/2014/main" id="{F2D580E6-6924-9AFA-6BF1-C8CEDA82B5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9" y="2292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9" name="Picture 31" descr="sfera04">
                <a:extLst>
                  <a:ext uri="{FF2B5EF4-FFF2-40B4-BE49-F238E27FC236}">
                    <a16:creationId xmlns:a16="http://schemas.microsoft.com/office/drawing/2014/main" id="{242EF590-B969-B4A2-7883-D7BC4C0CE5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5" y="1496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0" name="Picture 32" descr="sfera04">
                <a:extLst>
                  <a:ext uri="{FF2B5EF4-FFF2-40B4-BE49-F238E27FC236}">
                    <a16:creationId xmlns:a16="http://schemas.microsoft.com/office/drawing/2014/main" id="{243A5A3E-B071-5AE9-5A66-BB5A2A8755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5" y="1794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1" name="Picture 33" descr="sfera04">
                <a:extLst>
                  <a:ext uri="{FF2B5EF4-FFF2-40B4-BE49-F238E27FC236}">
                    <a16:creationId xmlns:a16="http://schemas.microsoft.com/office/drawing/2014/main" id="{56AA312D-03F7-981C-DAB3-0557C82083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6" y="2248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2" name="Picture 34" descr="sfera04">
                <a:extLst>
                  <a:ext uri="{FF2B5EF4-FFF2-40B4-BE49-F238E27FC236}">
                    <a16:creationId xmlns:a16="http://schemas.microsoft.com/office/drawing/2014/main" id="{13B301E3-A0AF-A002-205E-1F96E71462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6" y="1917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2" name="Group 12">
              <a:extLst>
                <a:ext uri="{FF2B5EF4-FFF2-40B4-BE49-F238E27FC236}">
                  <a16:creationId xmlns:a16="http://schemas.microsoft.com/office/drawing/2014/main" id="{B97D7ACA-9DB3-0379-4057-56D8F1A7F10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43313" y="2693115"/>
              <a:ext cx="1152128" cy="1154700"/>
              <a:chOff x="1682" y="887"/>
              <a:chExt cx="2685" cy="2691"/>
            </a:xfrm>
          </p:grpSpPr>
          <p:pic>
            <p:nvPicPr>
              <p:cNvPr id="249" name="Picture 13" descr="sfera04">
                <a:extLst>
                  <a:ext uri="{FF2B5EF4-FFF2-40B4-BE49-F238E27FC236}">
                    <a16:creationId xmlns:a16="http://schemas.microsoft.com/office/drawing/2014/main" id="{22D78403-8924-3366-B9CF-82D1475F55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2" y="1672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0" name="Picture 14" descr="sfera04">
                <a:extLst>
                  <a:ext uri="{FF2B5EF4-FFF2-40B4-BE49-F238E27FC236}">
                    <a16:creationId xmlns:a16="http://schemas.microsoft.com/office/drawing/2014/main" id="{4DB813D1-CB04-6420-36A3-E251909B3A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3" y="1323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1" name="Picture 15" descr="sfera04">
                <a:extLst>
                  <a:ext uri="{FF2B5EF4-FFF2-40B4-BE49-F238E27FC236}">
                    <a16:creationId xmlns:a16="http://schemas.microsoft.com/office/drawing/2014/main" id="{83EB20BB-7B34-AD5F-C406-889AE52052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5" y="1069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2" name="Picture 16" descr="sfera04">
                <a:extLst>
                  <a:ext uri="{FF2B5EF4-FFF2-40B4-BE49-F238E27FC236}">
                    <a16:creationId xmlns:a16="http://schemas.microsoft.com/office/drawing/2014/main" id="{D9B5B229-270B-1547-4104-150BF2715F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7" y="887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3" name="Picture 17" descr="sfera04">
                <a:extLst>
                  <a:ext uri="{FF2B5EF4-FFF2-40B4-BE49-F238E27FC236}">
                    <a16:creationId xmlns:a16="http://schemas.microsoft.com/office/drawing/2014/main" id="{0D3E7FF6-AB2B-5D0A-3A85-329C9C747E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8" y="895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4" name="Picture 18" descr="sfera04">
                <a:extLst>
                  <a:ext uri="{FF2B5EF4-FFF2-40B4-BE49-F238E27FC236}">
                    <a16:creationId xmlns:a16="http://schemas.microsoft.com/office/drawing/2014/main" id="{5DACB64D-6D4A-E7F0-A2F6-72E0A716BB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4" y="1158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5" name="Picture 19" descr="sfera04">
                <a:extLst>
                  <a:ext uri="{FF2B5EF4-FFF2-40B4-BE49-F238E27FC236}">
                    <a16:creationId xmlns:a16="http://schemas.microsoft.com/office/drawing/2014/main" id="{F3497177-7AF6-3510-279D-1EE41C43A2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2" y="1584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" name="Picture 20" descr="sfera04">
                <a:extLst>
                  <a:ext uri="{FF2B5EF4-FFF2-40B4-BE49-F238E27FC236}">
                    <a16:creationId xmlns:a16="http://schemas.microsoft.com/office/drawing/2014/main" id="{306972C4-86C7-00EA-BAFE-C35B9051C2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7" y="2063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7" name="Picture 21" descr="sfera04">
                <a:extLst>
                  <a:ext uri="{FF2B5EF4-FFF2-40B4-BE49-F238E27FC236}">
                    <a16:creationId xmlns:a16="http://schemas.microsoft.com/office/drawing/2014/main" id="{10982307-CB86-7ACD-6F83-C012B956CE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0" y="2414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8" name="Picture 22" descr="sfera04">
                <a:extLst>
                  <a:ext uri="{FF2B5EF4-FFF2-40B4-BE49-F238E27FC236}">
                    <a16:creationId xmlns:a16="http://schemas.microsoft.com/office/drawing/2014/main" id="{46E7F0C3-E285-D38D-599C-DE1446DFFA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4" y="2676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9" name="Picture 23" descr="sfera04">
                <a:extLst>
                  <a:ext uri="{FF2B5EF4-FFF2-40B4-BE49-F238E27FC236}">
                    <a16:creationId xmlns:a16="http://schemas.microsoft.com/office/drawing/2014/main" id="{6A9AB607-9EA1-DAD6-4F4B-4D64727812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1" y="2806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0" name="Picture 24" descr="sfera04">
                <a:extLst>
                  <a:ext uri="{FF2B5EF4-FFF2-40B4-BE49-F238E27FC236}">
                    <a16:creationId xmlns:a16="http://schemas.microsoft.com/office/drawing/2014/main" id="{9D46A5B2-2721-2E61-3D14-1DE55541BA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3" y="2747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1" name="Picture 25" descr="sfera04">
                <a:extLst>
                  <a:ext uri="{FF2B5EF4-FFF2-40B4-BE49-F238E27FC236}">
                    <a16:creationId xmlns:a16="http://schemas.microsoft.com/office/drawing/2014/main" id="{99EFEF23-EF50-CCCF-BF34-A62D62EEE9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8" y="2449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2" name="Picture 26" descr="sfera04">
                <a:extLst>
                  <a:ext uri="{FF2B5EF4-FFF2-40B4-BE49-F238E27FC236}">
                    <a16:creationId xmlns:a16="http://schemas.microsoft.com/office/drawing/2014/main" id="{886A1DAB-B1EB-64EF-9A34-97E9A867AB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4" y="2029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3" name="Picture 27" descr="sfera04">
                <a:extLst>
                  <a:ext uri="{FF2B5EF4-FFF2-40B4-BE49-F238E27FC236}">
                    <a16:creationId xmlns:a16="http://schemas.microsoft.com/office/drawing/2014/main" id="{3BEFA9B7-4B68-52A3-ABF9-ABBECF7445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0" y="1243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4" name="Picture 28" descr="sfera04">
                <a:extLst>
                  <a:ext uri="{FF2B5EF4-FFF2-40B4-BE49-F238E27FC236}">
                    <a16:creationId xmlns:a16="http://schemas.microsoft.com/office/drawing/2014/main" id="{2C912E36-2F92-03A1-2092-0B5BEAF9F8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5" y="1620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5" name="Picture 29" descr="sfera04">
                <a:extLst>
                  <a:ext uri="{FF2B5EF4-FFF2-40B4-BE49-F238E27FC236}">
                    <a16:creationId xmlns:a16="http://schemas.microsoft.com/office/drawing/2014/main" id="{75FEDF68-D510-7E2F-5854-2C84889DCD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8" y="2116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" name="Picture 30" descr="sfera04">
                <a:extLst>
                  <a:ext uri="{FF2B5EF4-FFF2-40B4-BE49-F238E27FC236}">
                    <a16:creationId xmlns:a16="http://schemas.microsoft.com/office/drawing/2014/main" id="{3DC37B86-9BAD-06B7-B07E-A59B1CCDD9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9" y="2292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7" name="Picture 31" descr="sfera04">
                <a:extLst>
                  <a:ext uri="{FF2B5EF4-FFF2-40B4-BE49-F238E27FC236}">
                    <a16:creationId xmlns:a16="http://schemas.microsoft.com/office/drawing/2014/main" id="{4C812E16-6471-1687-6B0E-F09E98F19C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5" y="1496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8" name="Picture 32" descr="sfera04">
                <a:extLst>
                  <a:ext uri="{FF2B5EF4-FFF2-40B4-BE49-F238E27FC236}">
                    <a16:creationId xmlns:a16="http://schemas.microsoft.com/office/drawing/2014/main" id="{63B7F0A2-5D6F-96EA-DF55-DC06048129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5" y="1794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9" name="Picture 33" descr="sfera04">
                <a:extLst>
                  <a:ext uri="{FF2B5EF4-FFF2-40B4-BE49-F238E27FC236}">
                    <a16:creationId xmlns:a16="http://schemas.microsoft.com/office/drawing/2014/main" id="{098EDCA9-3E3C-81E1-AC65-00F9F50B3E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6" y="2248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0" name="Picture 34" descr="sfera04">
                <a:extLst>
                  <a:ext uri="{FF2B5EF4-FFF2-40B4-BE49-F238E27FC236}">
                    <a16:creationId xmlns:a16="http://schemas.microsoft.com/office/drawing/2014/main" id="{4753411A-6647-3515-08DE-5F8FC6ACCD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6" y="1917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153" name="直線矢印コネクタ 152">
              <a:extLst>
                <a:ext uri="{FF2B5EF4-FFF2-40B4-BE49-F238E27FC236}">
                  <a16:creationId xmlns:a16="http://schemas.microsoft.com/office/drawing/2014/main" id="{A17BD255-5B4D-0B1D-D17B-05DA15D58F27}"/>
                </a:ext>
              </a:extLst>
            </p:cNvPr>
            <p:cNvCxnSpPr/>
            <p:nvPr/>
          </p:nvCxnSpPr>
          <p:spPr>
            <a:xfrm>
              <a:off x="1547664" y="3277116"/>
              <a:ext cx="560590" cy="8582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4" name="Picture 13" descr="sfera04">
              <a:extLst>
                <a:ext uri="{FF2B5EF4-FFF2-40B4-BE49-F238E27FC236}">
                  <a16:creationId xmlns:a16="http://schemas.microsoft.com/office/drawing/2014/main" id="{ED437335-4E43-512A-DA66-F7EF5E61D23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5782" y="4359064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" name="Picture 14" descr="sfera04">
              <a:extLst>
                <a:ext uri="{FF2B5EF4-FFF2-40B4-BE49-F238E27FC236}">
                  <a16:creationId xmlns:a16="http://schemas.microsoft.com/office/drawing/2014/main" id="{7F06E2AE-53F4-5598-7C53-F50498A4ECC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310" y="4217309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" name="Picture 15" descr="sfera04">
              <a:extLst>
                <a:ext uri="{FF2B5EF4-FFF2-40B4-BE49-F238E27FC236}">
                  <a16:creationId xmlns:a16="http://schemas.microsoft.com/office/drawing/2014/main" id="{C6FE8E8C-C709-7D17-86DA-F33BF7E50B6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6307" y="4114141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7" name="Picture 16" descr="sfera04">
              <a:extLst>
                <a:ext uri="{FF2B5EF4-FFF2-40B4-BE49-F238E27FC236}">
                  <a16:creationId xmlns:a16="http://schemas.microsoft.com/office/drawing/2014/main" id="{98A90619-617E-7DC5-7ED0-8A1B5B08331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0494" y="4040217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8" name="Picture 17" descr="sfera04">
              <a:extLst>
                <a:ext uri="{FF2B5EF4-FFF2-40B4-BE49-F238E27FC236}">
                  <a16:creationId xmlns:a16="http://schemas.microsoft.com/office/drawing/2014/main" id="{C0A8BC09-11C5-088D-A1CD-CDBC82DAF7E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5886" y="4043466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" name="Picture 18" descr="sfera04">
              <a:extLst>
                <a:ext uri="{FF2B5EF4-FFF2-40B4-BE49-F238E27FC236}">
                  <a16:creationId xmlns:a16="http://schemas.microsoft.com/office/drawing/2014/main" id="{42BE5CC2-1793-3EFC-270F-CCD76828C48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035" y="4150290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" name="Picture 19" descr="sfera04">
              <a:extLst>
                <a:ext uri="{FF2B5EF4-FFF2-40B4-BE49-F238E27FC236}">
                  <a16:creationId xmlns:a16="http://schemas.microsoft.com/office/drawing/2014/main" id="{B57F13B1-C528-45C3-A529-52476C1216D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3316" y="4323321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" name="Picture 20" descr="sfera04">
              <a:extLst>
                <a:ext uri="{FF2B5EF4-FFF2-40B4-BE49-F238E27FC236}">
                  <a16:creationId xmlns:a16="http://schemas.microsoft.com/office/drawing/2014/main" id="{0190B418-C59C-AB6B-9702-C474BBF39F3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977" y="4506728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2" name="Picture 21" descr="sfera04">
              <a:extLst>
                <a:ext uri="{FF2B5EF4-FFF2-40B4-BE49-F238E27FC236}">
                  <a16:creationId xmlns:a16="http://schemas.microsoft.com/office/drawing/2014/main" id="{296AF0B0-DF50-D78A-DE1B-ED929E03E2A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0827" y="4660446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" name="Picture 22" descr="sfera04">
              <a:extLst>
                <a:ext uri="{FF2B5EF4-FFF2-40B4-BE49-F238E27FC236}">
                  <a16:creationId xmlns:a16="http://schemas.microsoft.com/office/drawing/2014/main" id="{1D674A32-0B1F-9361-45DB-4BCE3B7EF12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149" y="4766864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" name="Picture 23" descr="sfera04">
              <a:extLst>
                <a:ext uri="{FF2B5EF4-FFF2-40B4-BE49-F238E27FC236}">
                  <a16:creationId xmlns:a16="http://schemas.microsoft.com/office/drawing/2014/main" id="{7AA51A6F-6A18-E715-2D4E-D77F6204277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4907" y="4819667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" name="Picture 24" descr="sfera04">
              <a:extLst>
                <a:ext uri="{FF2B5EF4-FFF2-40B4-BE49-F238E27FC236}">
                  <a16:creationId xmlns:a16="http://schemas.microsoft.com/office/drawing/2014/main" id="{58199242-58BF-1281-8F93-D0145B7F997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835" y="4795703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6" name="Picture 25" descr="sfera04">
              <a:extLst>
                <a:ext uri="{FF2B5EF4-FFF2-40B4-BE49-F238E27FC236}">
                  <a16:creationId xmlns:a16="http://schemas.microsoft.com/office/drawing/2014/main" id="{DA86E483-A9F2-8FAC-39A0-F0A3E546076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0422" y="4674662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7" name="Picture 26" descr="sfera04">
              <a:extLst>
                <a:ext uri="{FF2B5EF4-FFF2-40B4-BE49-F238E27FC236}">
                  <a16:creationId xmlns:a16="http://schemas.microsoft.com/office/drawing/2014/main" id="{D3426044-C5D7-7DAF-A5D9-081BD6484A3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6575" y="4504069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8" name="Picture 27" descr="sfera04">
              <a:extLst>
                <a:ext uri="{FF2B5EF4-FFF2-40B4-BE49-F238E27FC236}">
                  <a16:creationId xmlns:a16="http://schemas.microsoft.com/office/drawing/2014/main" id="{3863D161-B4CA-C09C-2BB3-9E5B909B267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9699" y="4184815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9" name="Picture 28" descr="sfera04">
              <a:extLst>
                <a:ext uri="{FF2B5EF4-FFF2-40B4-BE49-F238E27FC236}">
                  <a16:creationId xmlns:a16="http://schemas.microsoft.com/office/drawing/2014/main" id="{604FA92E-3D5C-9104-9042-849E6A0DFA6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0451" y="4337943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0" name="Picture 29" descr="sfera04">
              <a:extLst>
                <a:ext uri="{FF2B5EF4-FFF2-40B4-BE49-F238E27FC236}">
                  <a16:creationId xmlns:a16="http://schemas.microsoft.com/office/drawing/2014/main" id="{7A5D65A2-57B9-4515-5B78-581156C3CEB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4509120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1" name="Picture 30" descr="sfera04">
              <a:extLst>
                <a:ext uri="{FF2B5EF4-FFF2-40B4-BE49-F238E27FC236}">
                  <a16:creationId xmlns:a16="http://schemas.microsoft.com/office/drawing/2014/main" id="{0AF2C84E-287B-1E61-CC9D-CDFAB4CB5CA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128" y="4633421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2" name="Picture 31" descr="sfera04">
              <a:extLst>
                <a:ext uri="{FF2B5EF4-FFF2-40B4-BE49-F238E27FC236}">
                  <a16:creationId xmlns:a16="http://schemas.microsoft.com/office/drawing/2014/main" id="{ACD5A88D-6623-BB68-7E01-A7E2AF77B4E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2414" y="4270794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3" name="Picture 32" descr="sfera04">
              <a:extLst>
                <a:ext uri="{FF2B5EF4-FFF2-40B4-BE49-F238E27FC236}">
                  <a16:creationId xmlns:a16="http://schemas.microsoft.com/office/drawing/2014/main" id="{D20B6B5F-7EB1-66F3-7164-61DF5B7F084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0832" y="4408618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" name="Picture 33" descr="sfera04">
              <a:extLst>
                <a:ext uri="{FF2B5EF4-FFF2-40B4-BE49-F238E27FC236}">
                  <a16:creationId xmlns:a16="http://schemas.microsoft.com/office/drawing/2014/main" id="{EF1E12CA-8C26-4A02-7B88-EAF28EB4B4B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4593021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5" name="Picture 34" descr="sfera04">
              <a:extLst>
                <a:ext uri="{FF2B5EF4-FFF2-40B4-BE49-F238E27FC236}">
                  <a16:creationId xmlns:a16="http://schemas.microsoft.com/office/drawing/2014/main" id="{619460B0-8432-2F71-0D03-B44D886498C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6232" y="4425124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6" name="Group 12">
              <a:extLst>
                <a:ext uri="{FF2B5EF4-FFF2-40B4-BE49-F238E27FC236}">
                  <a16:creationId xmlns:a16="http://schemas.microsoft.com/office/drawing/2014/main" id="{ECA319EF-2099-F5DB-0A24-740BBD7701D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770571" y="2896140"/>
              <a:ext cx="1161139" cy="1154700"/>
              <a:chOff x="1682" y="887"/>
              <a:chExt cx="2706" cy="2691"/>
            </a:xfrm>
          </p:grpSpPr>
          <p:pic>
            <p:nvPicPr>
              <p:cNvPr id="227" name="Picture 13" descr="sfera04">
                <a:extLst>
                  <a:ext uri="{FF2B5EF4-FFF2-40B4-BE49-F238E27FC236}">
                    <a16:creationId xmlns:a16="http://schemas.microsoft.com/office/drawing/2014/main" id="{D2D54044-04EB-46FB-AEE6-F4A2397928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2" y="1672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8" name="Picture 14" descr="sfera04">
                <a:extLst>
                  <a:ext uri="{FF2B5EF4-FFF2-40B4-BE49-F238E27FC236}">
                    <a16:creationId xmlns:a16="http://schemas.microsoft.com/office/drawing/2014/main" id="{7637FAFC-CCB2-8FAB-F5BF-C1CC2BFEA4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3" y="1323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9" name="Picture 15" descr="sfera04">
                <a:extLst>
                  <a:ext uri="{FF2B5EF4-FFF2-40B4-BE49-F238E27FC236}">
                    <a16:creationId xmlns:a16="http://schemas.microsoft.com/office/drawing/2014/main" id="{CABD9D37-999B-E2B3-3B78-853F04AD4C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5" y="1069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0" name="Picture 16" descr="sfera04">
                <a:extLst>
                  <a:ext uri="{FF2B5EF4-FFF2-40B4-BE49-F238E27FC236}">
                    <a16:creationId xmlns:a16="http://schemas.microsoft.com/office/drawing/2014/main" id="{00E6B220-1FAD-3F97-1B93-D385B57E2C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7" y="887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1" name="Picture 17" descr="sfera04">
                <a:extLst>
                  <a:ext uri="{FF2B5EF4-FFF2-40B4-BE49-F238E27FC236}">
                    <a16:creationId xmlns:a16="http://schemas.microsoft.com/office/drawing/2014/main" id="{7909E452-47F3-FEC6-5735-8E6526C110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8" y="895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2" name="Picture 18" descr="sfera04">
                <a:extLst>
                  <a:ext uri="{FF2B5EF4-FFF2-40B4-BE49-F238E27FC236}">
                    <a16:creationId xmlns:a16="http://schemas.microsoft.com/office/drawing/2014/main" id="{12C04766-B24F-B835-45E8-6758B2C804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4" y="1158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3" name="Picture 19" descr="sfera04">
                <a:extLst>
                  <a:ext uri="{FF2B5EF4-FFF2-40B4-BE49-F238E27FC236}">
                    <a16:creationId xmlns:a16="http://schemas.microsoft.com/office/drawing/2014/main" id="{7FBFB505-945E-1F55-4E46-0D8BBA1211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2" y="1584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4" name="Picture 20" descr="sfera04">
                <a:extLst>
                  <a:ext uri="{FF2B5EF4-FFF2-40B4-BE49-F238E27FC236}">
                    <a16:creationId xmlns:a16="http://schemas.microsoft.com/office/drawing/2014/main" id="{FD04012B-88E5-D087-E818-11A0C333CB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7" y="2063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" name="Picture 21" descr="sfera04">
                <a:extLst>
                  <a:ext uri="{FF2B5EF4-FFF2-40B4-BE49-F238E27FC236}">
                    <a16:creationId xmlns:a16="http://schemas.microsoft.com/office/drawing/2014/main" id="{1D6E8E9E-74A0-62D2-B41F-DA3F31EE5B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0" y="2414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" name="Picture 22" descr="sfera04">
                <a:extLst>
                  <a:ext uri="{FF2B5EF4-FFF2-40B4-BE49-F238E27FC236}">
                    <a16:creationId xmlns:a16="http://schemas.microsoft.com/office/drawing/2014/main" id="{F416B17D-A8D3-B3CE-C39F-5E3D7CFE0D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4" y="2676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" name="Picture 23" descr="sfera04">
                <a:extLst>
                  <a:ext uri="{FF2B5EF4-FFF2-40B4-BE49-F238E27FC236}">
                    <a16:creationId xmlns:a16="http://schemas.microsoft.com/office/drawing/2014/main" id="{A800F62B-8C8F-EF88-59D6-CB755E3B3C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1" y="2806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8" name="Picture 24" descr="sfera04">
                <a:extLst>
                  <a:ext uri="{FF2B5EF4-FFF2-40B4-BE49-F238E27FC236}">
                    <a16:creationId xmlns:a16="http://schemas.microsoft.com/office/drawing/2014/main" id="{013AA03F-B89F-C504-6CE1-0A44E6A7CA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3" y="2747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9" name="Picture 25" descr="sfera04">
                <a:extLst>
                  <a:ext uri="{FF2B5EF4-FFF2-40B4-BE49-F238E27FC236}">
                    <a16:creationId xmlns:a16="http://schemas.microsoft.com/office/drawing/2014/main" id="{1F4DAEB5-B4C9-8A83-5957-E25F38BE73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8" y="2449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0" name="Picture 26" descr="sfera04">
                <a:extLst>
                  <a:ext uri="{FF2B5EF4-FFF2-40B4-BE49-F238E27FC236}">
                    <a16:creationId xmlns:a16="http://schemas.microsoft.com/office/drawing/2014/main" id="{F8DDE7F6-79DA-3866-12F7-95412143E7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5" y="2028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1" name="Picture 27" descr="sfera04">
                <a:extLst>
                  <a:ext uri="{FF2B5EF4-FFF2-40B4-BE49-F238E27FC236}">
                    <a16:creationId xmlns:a16="http://schemas.microsoft.com/office/drawing/2014/main" id="{77F62879-1EE4-F612-4762-BCAC3F0F75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0" y="1243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2" name="Picture 28" descr="sfera04">
                <a:extLst>
                  <a:ext uri="{FF2B5EF4-FFF2-40B4-BE49-F238E27FC236}">
                    <a16:creationId xmlns:a16="http://schemas.microsoft.com/office/drawing/2014/main" id="{893FA4A2-84C7-03F6-126C-E82865E721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5" y="1620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3" name="Picture 29" descr="sfera04">
                <a:extLst>
                  <a:ext uri="{FF2B5EF4-FFF2-40B4-BE49-F238E27FC236}">
                    <a16:creationId xmlns:a16="http://schemas.microsoft.com/office/drawing/2014/main" id="{7D490C3D-A188-5FB9-11CB-46F0B4A051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8" y="2116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4" name="Picture 30" descr="sfera04">
                <a:extLst>
                  <a:ext uri="{FF2B5EF4-FFF2-40B4-BE49-F238E27FC236}">
                    <a16:creationId xmlns:a16="http://schemas.microsoft.com/office/drawing/2014/main" id="{5ECBB250-9374-CFD2-9182-09F7801602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9" y="2292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" name="Picture 31" descr="sfera04">
                <a:extLst>
                  <a:ext uri="{FF2B5EF4-FFF2-40B4-BE49-F238E27FC236}">
                    <a16:creationId xmlns:a16="http://schemas.microsoft.com/office/drawing/2014/main" id="{94F3786D-6960-33E9-FB85-719B44FD22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5" y="1496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" name="Picture 32" descr="sfera04">
                <a:extLst>
                  <a:ext uri="{FF2B5EF4-FFF2-40B4-BE49-F238E27FC236}">
                    <a16:creationId xmlns:a16="http://schemas.microsoft.com/office/drawing/2014/main" id="{5FFBA35E-11A4-111C-C8EF-252F74E6D9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5" y="1794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7" name="Picture 33" descr="sfera04">
                <a:extLst>
                  <a:ext uri="{FF2B5EF4-FFF2-40B4-BE49-F238E27FC236}">
                    <a16:creationId xmlns:a16="http://schemas.microsoft.com/office/drawing/2014/main" id="{8D43ACA5-D6EF-D899-368B-E1490F4DB6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6" y="2248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8" name="Picture 34" descr="sfera04">
                <a:extLst>
                  <a:ext uri="{FF2B5EF4-FFF2-40B4-BE49-F238E27FC236}">
                    <a16:creationId xmlns:a16="http://schemas.microsoft.com/office/drawing/2014/main" id="{FDE55EDB-054B-C580-7CAD-1AB9581728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6" y="1917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177" name="直線矢印コネクタ 176">
              <a:extLst>
                <a:ext uri="{FF2B5EF4-FFF2-40B4-BE49-F238E27FC236}">
                  <a16:creationId xmlns:a16="http://schemas.microsoft.com/office/drawing/2014/main" id="{4B6423D9-C02D-40A8-61A7-3F5EE5485AC2}"/>
                </a:ext>
              </a:extLst>
            </p:cNvPr>
            <p:cNvCxnSpPr/>
            <p:nvPr/>
          </p:nvCxnSpPr>
          <p:spPr>
            <a:xfrm>
              <a:off x="5074922" y="3480141"/>
              <a:ext cx="560590" cy="8582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2">
              <a:extLst>
                <a:ext uri="{FF2B5EF4-FFF2-40B4-BE49-F238E27FC236}">
                  <a16:creationId xmlns:a16="http://schemas.microsoft.com/office/drawing/2014/main" id="{FE4DBF23-2F88-CF93-A611-DFF5049CC8D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865173" y="3810329"/>
              <a:ext cx="1152128" cy="1154700"/>
              <a:chOff x="1682" y="887"/>
              <a:chExt cx="2685" cy="2691"/>
            </a:xfrm>
          </p:grpSpPr>
          <p:pic>
            <p:nvPicPr>
              <p:cNvPr id="205" name="Picture 13" descr="sfera04">
                <a:extLst>
                  <a:ext uri="{FF2B5EF4-FFF2-40B4-BE49-F238E27FC236}">
                    <a16:creationId xmlns:a16="http://schemas.microsoft.com/office/drawing/2014/main" id="{D52101C9-B9C7-B2EE-9AB5-41F6B93E01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2" y="1672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" name="Picture 14" descr="sfera04">
                <a:extLst>
                  <a:ext uri="{FF2B5EF4-FFF2-40B4-BE49-F238E27FC236}">
                    <a16:creationId xmlns:a16="http://schemas.microsoft.com/office/drawing/2014/main" id="{963DC3CD-2C1B-5FA5-085C-73204218BD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3" y="1323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" name="Picture 15" descr="sfera04">
                <a:extLst>
                  <a:ext uri="{FF2B5EF4-FFF2-40B4-BE49-F238E27FC236}">
                    <a16:creationId xmlns:a16="http://schemas.microsoft.com/office/drawing/2014/main" id="{DBE9499A-8874-EE7C-52E7-7DBB39393D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5" y="1069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" name="Picture 16" descr="sfera04">
                <a:extLst>
                  <a:ext uri="{FF2B5EF4-FFF2-40B4-BE49-F238E27FC236}">
                    <a16:creationId xmlns:a16="http://schemas.microsoft.com/office/drawing/2014/main" id="{20F74804-9547-7C5F-6754-7B5D576C47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7" y="887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" name="Picture 17" descr="sfera04">
                <a:extLst>
                  <a:ext uri="{FF2B5EF4-FFF2-40B4-BE49-F238E27FC236}">
                    <a16:creationId xmlns:a16="http://schemas.microsoft.com/office/drawing/2014/main" id="{72035070-0001-CA3F-54D6-7765539BB8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8" y="895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0" name="Picture 18" descr="sfera04">
                <a:extLst>
                  <a:ext uri="{FF2B5EF4-FFF2-40B4-BE49-F238E27FC236}">
                    <a16:creationId xmlns:a16="http://schemas.microsoft.com/office/drawing/2014/main" id="{2318D856-4E92-8197-A4B1-63DDA508A9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4" y="1158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1" name="Picture 19" descr="sfera04">
                <a:extLst>
                  <a:ext uri="{FF2B5EF4-FFF2-40B4-BE49-F238E27FC236}">
                    <a16:creationId xmlns:a16="http://schemas.microsoft.com/office/drawing/2014/main" id="{537C759D-918D-CE6B-8E1C-C15CBAE9B4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2" y="1584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2" name="Picture 20" descr="sfera04">
                <a:extLst>
                  <a:ext uri="{FF2B5EF4-FFF2-40B4-BE49-F238E27FC236}">
                    <a16:creationId xmlns:a16="http://schemas.microsoft.com/office/drawing/2014/main" id="{A66559C2-249D-AFDC-A05E-291E301BD5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7" y="2063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3" name="Picture 21" descr="sfera04">
                <a:extLst>
                  <a:ext uri="{FF2B5EF4-FFF2-40B4-BE49-F238E27FC236}">
                    <a16:creationId xmlns:a16="http://schemas.microsoft.com/office/drawing/2014/main" id="{7DBA8819-53F8-3C74-EC1B-1DA14743F2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0" y="2414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4" name="Picture 22" descr="sfera04">
                <a:extLst>
                  <a:ext uri="{FF2B5EF4-FFF2-40B4-BE49-F238E27FC236}">
                    <a16:creationId xmlns:a16="http://schemas.microsoft.com/office/drawing/2014/main" id="{CB0A38F6-1D38-0BCA-9D15-4D301EA7AF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4" y="2676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" name="Picture 23" descr="sfera04">
                <a:extLst>
                  <a:ext uri="{FF2B5EF4-FFF2-40B4-BE49-F238E27FC236}">
                    <a16:creationId xmlns:a16="http://schemas.microsoft.com/office/drawing/2014/main" id="{C9DD13B4-31A7-8A10-6991-840C64C22C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1" y="2806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6" name="Picture 24" descr="sfera04">
                <a:extLst>
                  <a:ext uri="{FF2B5EF4-FFF2-40B4-BE49-F238E27FC236}">
                    <a16:creationId xmlns:a16="http://schemas.microsoft.com/office/drawing/2014/main" id="{5C7F0308-0319-8681-55AD-5792A6FDBB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3" y="2747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7" name="Picture 25" descr="sfera04">
                <a:extLst>
                  <a:ext uri="{FF2B5EF4-FFF2-40B4-BE49-F238E27FC236}">
                    <a16:creationId xmlns:a16="http://schemas.microsoft.com/office/drawing/2014/main" id="{FAF1395B-6B0C-FCFD-1031-552533217C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8" y="2449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8" name="Picture 26" descr="sfera04">
                <a:extLst>
                  <a:ext uri="{FF2B5EF4-FFF2-40B4-BE49-F238E27FC236}">
                    <a16:creationId xmlns:a16="http://schemas.microsoft.com/office/drawing/2014/main" id="{4661222D-0974-8970-6997-462BA04F63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4" y="2029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9" name="Picture 27" descr="sfera04">
                <a:extLst>
                  <a:ext uri="{FF2B5EF4-FFF2-40B4-BE49-F238E27FC236}">
                    <a16:creationId xmlns:a16="http://schemas.microsoft.com/office/drawing/2014/main" id="{22425E68-1632-91EB-D627-AB4550823D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0" y="1243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0" name="Picture 28" descr="sfera04">
                <a:extLst>
                  <a:ext uri="{FF2B5EF4-FFF2-40B4-BE49-F238E27FC236}">
                    <a16:creationId xmlns:a16="http://schemas.microsoft.com/office/drawing/2014/main" id="{7F805062-9F4F-4C5F-B7F9-D49C153BA0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5" y="1620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1" name="Picture 29" descr="sfera04">
                <a:extLst>
                  <a:ext uri="{FF2B5EF4-FFF2-40B4-BE49-F238E27FC236}">
                    <a16:creationId xmlns:a16="http://schemas.microsoft.com/office/drawing/2014/main" id="{79398904-15C0-1D99-A00F-375466EA03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8" y="2116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2" name="Picture 30" descr="sfera04">
                <a:extLst>
                  <a:ext uri="{FF2B5EF4-FFF2-40B4-BE49-F238E27FC236}">
                    <a16:creationId xmlns:a16="http://schemas.microsoft.com/office/drawing/2014/main" id="{6F095395-2CF2-62A4-05A4-42201975B4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9" y="2292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3" name="Picture 31" descr="sfera04">
                <a:extLst>
                  <a:ext uri="{FF2B5EF4-FFF2-40B4-BE49-F238E27FC236}">
                    <a16:creationId xmlns:a16="http://schemas.microsoft.com/office/drawing/2014/main" id="{EE8709A0-342C-BD77-BE89-04244A9CC4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5" y="1496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4" name="Picture 32" descr="sfera04">
                <a:extLst>
                  <a:ext uri="{FF2B5EF4-FFF2-40B4-BE49-F238E27FC236}">
                    <a16:creationId xmlns:a16="http://schemas.microsoft.com/office/drawing/2014/main" id="{B552DF91-6EC8-806A-5ED4-149C410478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5" y="1794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" name="Picture 33" descr="sfera04">
                <a:extLst>
                  <a:ext uri="{FF2B5EF4-FFF2-40B4-BE49-F238E27FC236}">
                    <a16:creationId xmlns:a16="http://schemas.microsoft.com/office/drawing/2014/main" id="{663B8534-9C1E-220A-BB3F-BF3683D694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6" y="2248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" name="Picture 34" descr="sfera04">
                <a:extLst>
                  <a:ext uri="{FF2B5EF4-FFF2-40B4-BE49-F238E27FC236}">
                    <a16:creationId xmlns:a16="http://schemas.microsoft.com/office/drawing/2014/main" id="{32BA2C3C-3B9A-ACAB-65B3-5B1740A90D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6" y="1917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9" name="Group 12">
              <a:extLst>
                <a:ext uri="{FF2B5EF4-FFF2-40B4-BE49-F238E27FC236}">
                  <a16:creationId xmlns:a16="http://schemas.microsoft.com/office/drawing/2014/main" id="{EC50F442-6D14-9A03-F615-4CC08640CDA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159150" y="3210864"/>
              <a:ext cx="1152128" cy="1154700"/>
              <a:chOff x="1682" y="887"/>
              <a:chExt cx="2685" cy="2691"/>
            </a:xfrm>
          </p:grpSpPr>
          <p:pic>
            <p:nvPicPr>
              <p:cNvPr id="183" name="Picture 13" descr="sfera04">
                <a:extLst>
                  <a:ext uri="{FF2B5EF4-FFF2-40B4-BE49-F238E27FC236}">
                    <a16:creationId xmlns:a16="http://schemas.microsoft.com/office/drawing/2014/main" id="{E5799317-540B-D012-E090-3FDEF5117F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2" y="1672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" name="Picture 14" descr="sfera04">
                <a:extLst>
                  <a:ext uri="{FF2B5EF4-FFF2-40B4-BE49-F238E27FC236}">
                    <a16:creationId xmlns:a16="http://schemas.microsoft.com/office/drawing/2014/main" id="{D6EF7FC8-7D5C-B61E-C80C-CF8DA60BB6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3" y="1323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" name="Picture 15" descr="sfera04">
                <a:extLst>
                  <a:ext uri="{FF2B5EF4-FFF2-40B4-BE49-F238E27FC236}">
                    <a16:creationId xmlns:a16="http://schemas.microsoft.com/office/drawing/2014/main" id="{153466BF-4563-8734-1976-BF6176D413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5" y="1069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" name="Picture 16" descr="sfera04">
                <a:extLst>
                  <a:ext uri="{FF2B5EF4-FFF2-40B4-BE49-F238E27FC236}">
                    <a16:creationId xmlns:a16="http://schemas.microsoft.com/office/drawing/2014/main" id="{51E1CA7E-1FD3-DE46-43EC-64891A3405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7" y="887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" name="Picture 17" descr="sfera04">
                <a:extLst>
                  <a:ext uri="{FF2B5EF4-FFF2-40B4-BE49-F238E27FC236}">
                    <a16:creationId xmlns:a16="http://schemas.microsoft.com/office/drawing/2014/main" id="{3D070831-121D-6FA2-8E79-07FFE30BFD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8" y="895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" name="Picture 18" descr="sfera04">
                <a:extLst>
                  <a:ext uri="{FF2B5EF4-FFF2-40B4-BE49-F238E27FC236}">
                    <a16:creationId xmlns:a16="http://schemas.microsoft.com/office/drawing/2014/main" id="{66EF420D-FC8F-8B4F-E158-14581F44BB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4" y="1158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9" name="Picture 19" descr="sfera04">
                <a:extLst>
                  <a:ext uri="{FF2B5EF4-FFF2-40B4-BE49-F238E27FC236}">
                    <a16:creationId xmlns:a16="http://schemas.microsoft.com/office/drawing/2014/main" id="{63B621B6-2C6D-EAC8-E3F9-5CEBD3554D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2" y="1584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0" name="Picture 20" descr="sfera04">
                <a:extLst>
                  <a:ext uri="{FF2B5EF4-FFF2-40B4-BE49-F238E27FC236}">
                    <a16:creationId xmlns:a16="http://schemas.microsoft.com/office/drawing/2014/main" id="{F3823084-3261-C838-5378-66D5775231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7" y="2063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1" name="Picture 21" descr="sfera04">
                <a:extLst>
                  <a:ext uri="{FF2B5EF4-FFF2-40B4-BE49-F238E27FC236}">
                    <a16:creationId xmlns:a16="http://schemas.microsoft.com/office/drawing/2014/main" id="{B0528C7A-297A-7328-8329-813B6E7ED3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0" y="2414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2" name="Picture 22" descr="sfera04">
                <a:extLst>
                  <a:ext uri="{FF2B5EF4-FFF2-40B4-BE49-F238E27FC236}">
                    <a16:creationId xmlns:a16="http://schemas.microsoft.com/office/drawing/2014/main" id="{7770B0C4-9B71-ACC3-9F8F-A3B180023B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4" y="2676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3" name="Picture 23" descr="sfera04">
                <a:extLst>
                  <a:ext uri="{FF2B5EF4-FFF2-40B4-BE49-F238E27FC236}">
                    <a16:creationId xmlns:a16="http://schemas.microsoft.com/office/drawing/2014/main" id="{92E548B6-0086-11BC-E26F-F81160C2F1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1" y="2806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" name="Picture 24" descr="sfera04">
                <a:extLst>
                  <a:ext uri="{FF2B5EF4-FFF2-40B4-BE49-F238E27FC236}">
                    <a16:creationId xmlns:a16="http://schemas.microsoft.com/office/drawing/2014/main" id="{CA852B2D-6355-25E7-AE45-FF7D62CC79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3" y="2747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" name="Picture 25" descr="sfera04">
                <a:extLst>
                  <a:ext uri="{FF2B5EF4-FFF2-40B4-BE49-F238E27FC236}">
                    <a16:creationId xmlns:a16="http://schemas.microsoft.com/office/drawing/2014/main" id="{831EA25C-C6A8-8412-C372-FAFC8BFDD8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8" y="2449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" name="Picture 26" descr="sfera04">
                <a:extLst>
                  <a:ext uri="{FF2B5EF4-FFF2-40B4-BE49-F238E27FC236}">
                    <a16:creationId xmlns:a16="http://schemas.microsoft.com/office/drawing/2014/main" id="{60819D1B-0689-55FA-F9B1-7938CD8A03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4" y="2029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7" name="Picture 27" descr="sfera04">
                <a:extLst>
                  <a:ext uri="{FF2B5EF4-FFF2-40B4-BE49-F238E27FC236}">
                    <a16:creationId xmlns:a16="http://schemas.microsoft.com/office/drawing/2014/main" id="{C292384D-1E64-58D9-0002-11021F664C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0" y="1243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8" name="Picture 28" descr="sfera04">
                <a:extLst>
                  <a:ext uri="{FF2B5EF4-FFF2-40B4-BE49-F238E27FC236}">
                    <a16:creationId xmlns:a16="http://schemas.microsoft.com/office/drawing/2014/main" id="{48261EC2-C6BA-DA0F-0A67-EEBE17C149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5" y="1620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9" name="Picture 29" descr="sfera04">
                <a:extLst>
                  <a:ext uri="{FF2B5EF4-FFF2-40B4-BE49-F238E27FC236}">
                    <a16:creationId xmlns:a16="http://schemas.microsoft.com/office/drawing/2014/main" id="{B7B073EB-84EA-7CC4-DD8C-5E3057505F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8" y="2116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0" name="Picture 30" descr="sfera04">
                <a:extLst>
                  <a:ext uri="{FF2B5EF4-FFF2-40B4-BE49-F238E27FC236}">
                    <a16:creationId xmlns:a16="http://schemas.microsoft.com/office/drawing/2014/main" id="{2C8D6BCC-A742-30AE-0A71-2C0CC20ECD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9" y="2292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1" name="Picture 31" descr="sfera04">
                <a:extLst>
                  <a:ext uri="{FF2B5EF4-FFF2-40B4-BE49-F238E27FC236}">
                    <a16:creationId xmlns:a16="http://schemas.microsoft.com/office/drawing/2014/main" id="{ED368A87-02C7-B985-6A47-EBF1E1ACBF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5" y="1496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2" name="Picture 32" descr="sfera04">
                <a:extLst>
                  <a:ext uri="{FF2B5EF4-FFF2-40B4-BE49-F238E27FC236}">
                    <a16:creationId xmlns:a16="http://schemas.microsoft.com/office/drawing/2014/main" id="{00F9BAAB-97E7-118B-22C5-8CE64F390E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5" y="1794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3" name="Picture 33" descr="sfera04">
                <a:extLst>
                  <a:ext uri="{FF2B5EF4-FFF2-40B4-BE49-F238E27FC236}">
                    <a16:creationId xmlns:a16="http://schemas.microsoft.com/office/drawing/2014/main" id="{C1253E47-F3D5-D9CF-95B9-FC32822524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6" y="2248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" name="Picture 34" descr="sfera04">
                <a:extLst>
                  <a:ext uri="{FF2B5EF4-FFF2-40B4-BE49-F238E27FC236}">
                    <a16:creationId xmlns:a16="http://schemas.microsoft.com/office/drawing/2014/main" id="{C9A48A38-65FA-9A9C-F9DA-03000DB8DC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6" y="1917"/>
                <a:ext cx="803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0" name="テキスト ボックス 179">
              <a:extLst>
                <a:ext uri="{FF2B5EF4-FFF2-40B4-BE49-F238E27FC236}">
                  <a16:creationId xmlns:a16="http://schemas.microsoft.com/office/drawing/2014/main" id="{696022D1-2686-3BDE-CA77-FEAFC00A5DA6}"/>
                </a:ext>
              </a:extLst>
            </p:cNvPr>
            <p:cNvSpPr txBox="1"/>
            <p:nvPr/>
          </p:nvSpPr>
          <p:spPr>
            <a:xfrm>
              <a:off x="1092236" y="2224176"/>
              <a:ext cx="2239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elastic scattering</a:t>
              </a:r>
              <a:endParaRPr kumimoji="1" lang="ja-JP" altLang="en-US" dirty="0"/>
            </a:p>
          </p:txBody>
        </p:sp>
        <p:sp>
          <p:nvSpPr>
            <p:cNvPr id="181" name="テキスト ボックス 180">
              <a:extLst>
                <a:ext uri="{FF2B5EF4-FFF2-40B4-BE49-F238E27FC236}">
                  <a16:creationId xmlns:a16="http://schemas.microsoft.com/office/drawing/2014/main" id="{EC325815-4CB4-F8E3-9A51-979A9364E5A8}"/>
                </a:ext>
              </a:extLst>
            </p:cNvPr>
            <p:cNvSpPr txBox="1"/>
            <p:nvPr/>
          </p:nvSpPr>
          <p:spPr>
            <a:xfrm>
              <a:off x="4557751" y="2263544"/>
              <a:ext cx="19928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err="1"/>
                <a:t>inel</a:t>
              </a:r>
              <a:r>
                <a:rPr lang="en-US" altLang="ja-JP" dirty="0"/>
                <a:t>. scattering</a:t>
              </a:r>
              <a:endParaRPr kumimoji="1" lang="ja-JP" altLang="en-US" dirty="0"/>
            </a:p>
          </p:txBody>
        </p:sp>
        <p:sp>
          <p:nvSpPr>
            <p:cNvPr id="182" name="テキスト ボックス 181">
              <a:extLst>
                <a:ext uri="{FF2B5EF4-FFF2-40B4-BE49-F238E27FC236}">
                  <a16:creationId xmlns:a16="http://schemas.microsoft.com/office/drawing/2014/main" id="{BFD8BA67-8F63-B316-F771-A69D6B843E0F}"/>
                </a:ext>
              </a:extLst>
            </p:cNvPr>
            <p:cNvSpPr txBox="1"/>
            <p:nvPr/>
          </p:nvSpPr>
          <p:spPr>
            <a:xfrm>
              <a:off x="7834224" y="2341770"/>
              <a:ext cx="9541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fusion</a:t>
              </a:r>
              <a:endParaRPr kumimoji="1" lang="ja-JP" altLang="en-US" dirty="0"/>
            </a:p>
          </p:txBody>
        </p:sp>
      </p:grpSp>
      <p:sp>
        <p:nvSpPr>
          <p:cNvPr id="293" name="上カーブ矢印 151">
            <a:extLst>
              <a:ext uri="{FF2B5EF4-FFF2-40B4-BE49-F238E27FC236}">
                <a16:creationId xmlns:a16="http://schemas.microsoft.com/office/drawing/2014/main" id="{85600E33-2E22-F314-5E96-043D3BED2C8B}"/>
              </a:ext>
            </a:extLst>
          </p:cNvPr>
          <p:cNvSpPr/>
          <p:nvPr/>
        </p:nvSpPr>
        <p:spPr>
          <a:xfrm>
            <a:off x="5203626" y="6396481"/>
            <a:ext cx="2326128" cy="378519"/>
          </a:xfrm>
          <a:prstGeom prst="curved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4" name="上カーブ矢印 157">
            <a:extLst>
              <a:ext uri="{FF2B5EF4-FFF2-40B4-BE49-F238E27FC236}">
                <a16:creationId xmlns:a16="http://schemas.microsoft.com/office/drawing/2014/main" id="{7A422145-9740-327C-7D04-8874D35301B6}"/>
              </a:ext>
            </a:extLst>
          </p:cNvPr>
          <p:cNvSpPr/>
          <p:nvPr/>
        </p:nvSpPr>
        <p:spPr>
          <a:xfrm rot="10800000">
            <a:off x="5100687" y="3492507"/>
            <a:ext cx="2325274" cy="460726"/>
          </a:xfrm>
          <a:prstGeom prst="curved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5" name="上カーブ矢印 157">
            <a:extLst>
              <a:ext uri="{FF2B5EF4-FFF2-40B4-BE49-F238E27FC236}">
                <a16:creationId xmlns:a16="http://schemas.microsoft.com/office/drawing/2014/main" id="{19FEAE80-B169-38F9-7BCD-D27C37C878AD}"/>
              </a:ext>
            </a:extLst>
          </p:cNvPr>
          <p:cNvSpPr/>
          <p:nvPr/>
        </p:nvSpPr>
        <p:spPr>
          <a:xfrm rot="10800000">
            <a:off x="2500170" y="3476704"/>
            <a:ext cx="2325274" cy="460726"/>
          </a:xfrm>
          <a:prstGeom prst="curved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6" name="上カーブ矢印 157">
            <a:extLst>
              <a:ext uri="{FF2B5EF4-FFF2-40B4-BE49-F238E27FC236}">
                <a16:creationId xmlns:a16="http://schemas.microsoft.com/office/drawing/2014/main" id="{C7A89CF1-8624-816F-FB1B-27BA64191741}"/>
              </a:ext>
            </a:extLst>
          </p:cNvPr>
          <p:cNvSpPr/>
          <p:nvPr/>
        </p:nvSpPr>
        <p:spPr>
          <a:xfrm rot="10800000">
            <a:off x="2194635" y="3221416"/>
            <a:ext cx="5482785" cy="707798"/>
          </a:xfrm>
          <a:prstGeom prst="curved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297" name="Group 12">
            <a:extLst>
              <a:ext uri="{FF2B5EF4-FFF2-40B4-BE49-F238E27FC236}">
                <a16:creationId xmlns:a16="http://schemas.microsoft.com/office/drawing/2014/main" id="{87548680-0E66-4595-8B66-A6C40F7C0F7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20090" y="836519"/>
            <a:ext cx="677853" cy="679366"/>
            <a:chOff x="1682" y="887"/>
            <a:chExt cx="2685" cy="2691"/>
          </a:xfrm>
        </p:grpSpPr>
        <p:pic>
          <p:nvPicPr>
            <p:cNvPr id="298" name="Picture 13" descr="sfera04">
              <a:extLst>
                <a:ext uri="{FF2B5EF4-FFF2-40B4-BE49-F238E27FC236}">
                  <a16:creationId xmlns:a16="http://schemas.microsoft.com/office/drawing/2014/main" id="{6B482E2E-3C5A-417B-7903-0501BFFEB7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2" y="1672"/>
              <a:ext cx="803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9" name="Picture 14" descr="sfera04">
              <a:extLst>
                <a:ext uri="{FF2B5EF4-FFF2-40B4-BE49-F238E27FC236}">
                  <a16:creationId xmlns:a16="http://schemas.microsoft.com/office/drawing/2014/main" id="{D61F318E-C2D6-9B1C-0418-2BC1A0A293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3" y="1323"/>
              <a:ext cx="803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0" name="Picture 15" descr="sfera04">
              <a:extLst>
                <a:ext uri="{FF2B5EF4-FFF2-40B4-BE49-F238E27FC236}">
                  <a16:creationId xmlns:a16="http://schemas.microsoft.com/office/drawing/2014/main" id="{154C8C55-6524-7BD8-90BE-6A002E125B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5" y="1069"/>
              <a:ext cx="803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1" name="Picture 16" descr="sfera04">
              <a:extLst>
                <a:ext uri="{FF2B5EF4-FFF2-40B4-BE49-F238E27FC236}">
                  <a16:creationId xmlns:a16="http://schemas.microsoft.com/office/drawing/2014/main" id="{EA1DF8FE-9A6D-38B2-BAA2-7619615DDC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7" y="887"/>
              <a:ext cx="803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2" name="Picture 17" descr="sfera04">
              <a:extLst>
                <a:ext uri="{FF2B5EF4-FFF2-40B4-BE49-F238E27FC236}">
                  <a16:creationId xmlns:a16="http://schemas.microsoft.com/office/drawing/2014/main" id="{F27EF9D9-D4FF-E718-AE0B-FB2CF2A605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8" y="895"/>
              <a:ext cx="803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3" name="Picture 18" descr="sfera04">
              <a:extLst>
                <a:ext uri="{FF2B5EF4-FFF2-40B4-BE49-F238E27FC236}">
                  <a16:creationId xmlns:a16="http://schemas.microsoft.com/office/drawing/2014/main" id="{CC66EFE6-0999-BE85-026C-FFD7FC975E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4" y="1158"/>
              <a:ext cx="803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4" name="Picture 19" descr="sfera04">
              <a:extLst>
                <a:ext uri="{FF2B5EF4-FFF2-40B4-BE49-F238E27FC236}">
                  <a16:creationId xmlns:a16="http://schemas.microsoft.com/office/drawing/2014/main" id="{83DA458B-56F6-D20C-7A57-B2208E5BEF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2" y="1584"/>
              <a:ext cx="803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5" name="Picture 20" descr="sfera04">
              <a:extLst>
                <a:ext uri="{FF2B5EF4-FFF2-40B4-BE49-F238E27FC236}">
                  <a16:creationId xmlns:a16="http://schemas.microsoft.com/office/drawing/2014/main" id="{F49F6267-E708-F8D8-2253-E88364CABA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7" y="2063"/>
              <a:ext cx="803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6" name="Picture 21" descr="sfera04">
              <a:extLst>
                <a:ext uri="{FF2B5EF4-FFF2-40B4-BE49-F238E27FC236}">
                  <a16:creationId xmlns:a16="http://schemas.microsoft.com/office/drawing/2014/main" id="{20178FB9-68E4-BC71-1E62-4F86ABA164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0" y="2414"/>
              <a:ext cx="803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" name="Picture 22" descr="sfera04">
              <a:extLst>
                <a:ext uri="{FF2B5EF4-FFF2-40B4-BE49-F238E27FC236}">
                  <a16:creationId xmlns:a16="http://schemas.microsoft.com/office/drawing/2014/main" id="{2D55CC29-45E9-F264-4FE4-7F35074397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" y="2676"/>
              <a:ext cx="803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" name="Picture 23" descr="sfera04">
              <a:extLst>
                <a:ext uri="{FF2B5EF4-FFF2-40B4-BE49-F238E27FC236}">
                  <a16:creationId xmlns:a16="http://schemas.microsoft.com/office/drawing/2014/main" id="{B217F5B8-9248-E7D7-4260-4E6721AEE8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1" y="2806"/>
              <a:ext cx="803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" name="Picture 24" descr="sfera04">
              <a:extLst>
                <a:ext uri="{FF2B5EF4-FFF2-40B4-BE49-F238E27FC236}">
                  <a16:creationId xmlns:a16="http://schemas.microsoft.com/office/drawing/2014/main" id="{4C512783-4C35-F7B6-729D-AD4EBE35BB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3" y="2747"/>
              <a:ext cx="803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" name="Picture 25" descr="sfera04">
              <a:extLst>
                <a:ext uri="{FF2B5EF4-FFF2-40B4-BE49-F238E27FC236}">
                  <a16:creationId xmlns:a16="http://schemas.microsoft.com/office/drawing/2014/main" id="{D5CEE89B-D0B9-C6C7-4553-D907544345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8" y="2449"/>
              <a:ext cx="803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" name="Picture 26" descr="sfera04">
              <a:extLst>
                <a:ext uri="{FF2B5EF4-FFF2-40B4-BE49-F238E27FC236}">
                  <a16:creationId xmlns:a16="http://schemas.microsoft.com/office/drawing/2014/main" id="{70FB99CF-896D-C42A-B367-59B6276D46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4" y="2029"/>
              <a:ext cx="803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" name="Picture 27" descr="sfera04">
              <a:extLst>
                <a:ext uri="{FF2B5EF4-FFF2-40B4-BE49-F238E27FC236}">
                  <a16:creationId xmlns:a16="http://schemas.microsoft.com/office/drawing/2014/main" id="{DAC4E1E0-5B54-C4E7-0D32-0AAFD3B73E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0" y="1243"/>
              <a:ext cx="803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3" name="Picture 28" descr="sfera04">
              <a:extLst>
                <a:ext uri="{FF2B5EF4-FFF2-40B4-BE49-F238E27FC236}">
                  <a16:creationId xmlns:a16="http://schemas.microsoft.com/office/drawing/2014/main" id="{5874A815-3C71-FF33-55AE-4E16669D25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5" y="1620"/>
              <a:ext cx="803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4" name="Picture 29" descr="sfera04">
              <a:extLst>
                <a:ext uri="{FF2B5EF4-FFF2-40B4-BE49-F238E27FC236}">
                  <a16:creationId xmlns:a16="http://schemas.microsoft.com/office/drawing/2014/main" id="{B34DAF4C-4B62-0C16-F9C5-E361B45EB2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8" y="2116"/>
              <a:ext cx="803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5" name="Picture 30" descr="sfera04">
              <a:extLst>
                <a:ext uri="{FF2B5EF4-FFF2-40B4-BE49-F238E27FC236}">
                  <a16:creationId xmlns:a16="http://schemas.microsoft.com/office/drawing/2014/main" id="{DB567CBD-A1EC-350F-240B-44C350FDBF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9" y="2292"/>
              <a:ext cx="803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6" name="Picture 31" descr="sfera04">
              <a:extLst>
                <a:ext uri="{FF2B5EF4-FFF2-40B4-BE49-F238E27FC236}">
                  <a16:creationId xmlns:a16="http://schemas.microsoft.com/office/drawing/2014/main" id="{B09704A4-E341-C983-7349-9D18DBE22E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" y="1496"/>
              <a:ext cx="803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" name="Picture 32" descr="sfera04">
              <a:extLst>
                <a:ext uri="{FF2B5EF4-FFF2-40B4-BE49-F238E27FC236}">
                  <a16:creationId xmlns:a16="http://schemas.microsoft.com/office/drawing/2014/main" id="{5909D7B1-BEB8-7657-1F96-A5907308F9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5" y="1794"/>
              <a:ext cx="803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" name="Picture 33" descr="sfera04">
              <a:extLst>
                <a:ext uri="{FF2B5EF4-FFF2-40B4-BE49-F238E27FC236}">
                  <a16:creationId xmlns:a16="http://schemas.microsoft.com/office/drawing/2014/main" id="{C9941ED3-E42A-EB41-A587-D9053D763D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6" y="2248"/>
              <a:ext cx="803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9" name="Picture 34" descr="sfera04">
              <a:extLst>
                <a:ext uri="{FF2B5EF4-FFF2-40B4-BE49-F238E27FC236}">
                  <a16:creationId xmlns:a16="http://schemas.microsoft.com/office/drawing/2014/main" id="{4C3F08A5-A62A-ECAF-FC0A-82F1E6068A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6" y="1917"/>
              <a:ext cx="803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8413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531" y="568957"/>
            <a:ext cx="2725479" cy="1664701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7454267" y="2139590"/>
            <a:ext cx="1680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cf. Bohr ‘36</a:t>
            </a:r>
            <a:endParaRPr kumimoji="1" lang="en-US" altLang="ja-JP" dirty="0"/>
          </a:p>
        </p:txBody>
      </p:sp>
      <p:sp>
        <p:nvSpPr>
          <p:cNvPr id="2" name="円/楕円 1"/>
          <p:cNvSpPr/>
          <p:nvPr/>
        </p:nvSpPr>
        <p:spPr>
          <a:xfrm>
            <a:off x="621791" y="1113177"/>
            <a:ext cx="576263" cy="576262"/>
          </a:xfrm>
          <a:prstGeom prst="ellipse">
            <a:avLst/>
          </a:prstGeom>
          <a:solidFill>
            <a:srgbClr val="CCFFCC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ja-JP" dirty="0">
                <a:solidFill>
                  <a:schemeClr val="tx1"/>
                </a:solidFill>
              </a:rPr>
              <a:t>P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556829" y="1329077"/>
            <a:ext cx="720725" cy="720725"/>
          </a:xfrm>
          <a:prstGeom prst="ellipse">
            <a:avLst/>
          </a:prstGeom>
          <a:solidFill>
            <a:srgbClr val="66FFFF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7173" name="テキスト ボックス 3"/>
          <p:cNvSpPr txBox="1">
            <a:spLocks noChangeArrowheads="1"/>
          </p:cNvSpPr>
          <p:nvPr/>
        </p:nvSpPr>
        <p:spPr bwMode="auto">
          <a:xfrm>
            <a:off x="1731454" y="1459252"/>
            <a:ext cx="37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T</a:t>
            </a:r>
            <a:endParaRPr lang="ja-JP" altLang="en-US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1198054" y="1402102"/>
            <a:ext cx="28733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右矢印 6"/>
          <p:cNvSpPr/>
          <p:nvPr/>
        </p:nvSpPr>
        <p:spPr>
          <a:xfrm>
            <a:off x="2422016" y="1430677"/>
            <a:ext cx="647700" cy="158750"/>
          </a:xfrm>
          <a:prstGeom prst="rightArrow">
            <a:avLst/>
          </a:prstGeom>
          <a:solidFill>
            <a:srgbClr val="0095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3147504" y="897277"/>
            <a:ext cx="1225550" cy="1223962"/>
          </a:xfrm>
          <a:prstGeom prst="ellipse">
            <a:avLst/>
          </a:prstGeom>
          <a:solidFill>
            <a:srgbClr val="FFCC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7177" name="テキスト ボックス 7"/>
          <p:cNvSpPr txBox="1">
            <a:spLocks noChangeArrowheads="1"/>
          </p:cNvSpPr>
          <p:nvPr/>
        </p:nvSpPr>
        <p:spPr bwMode="auto">
          <a:xfrm>
            <a:off x="3433254" y="1313202"/>
            <a:ext cx="715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P+T</a:t>
            </a:r>
            <a:endParaRPr lang="ja-JP" altLang="en-US"/>
          </a:p>
        </p:txBody>
      </p:sp>
      <p:sp>
        <p:nvSpPr>
          <p:cNvPr id="22" name="円弧 21"/>
          <p:cNvSpPr/>
          <p:nvPr/>
        </p:nvSpPr>
        <p:spPr>
          <a:xfrm rot="1041294">
            <a:off x="3090476" y="893854"/>
            <a:ext cx="1282700" cy="1366838"/>
          </a:xfrm>
          <a:prstGeom prst="arc">
            <a:avLst/>
          </a:prstGeom>
          <a:ln w="95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179388" y="115888"/>
            <a:ext cx="6901620" cy="64928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35" name="テキスト ボックス 1"/>
          <p:cNvSpPr txBox="1">
            <a:spLocks noChangeArrowheads="1"/>
          </p:cNvSpPr>
          <p:nvPr/>
        </p:nvSpPr>
        <p:spPr bwMode="auto">
          <a:xfrm>
            <a:off x="141288" y="169863"/>
            <a:ext cx="69397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rgbClr val="0000FF"/>
                </a:solidFill>
              </a:rPr>
              <a:t>Fusion reactions: compound nucleus formation</a:t>
            </a:r>
            <a:endParaRPr lang="ja-JP" altLang="en-US" sz="2800" dirty="0">
              <a:solidFill>
                <a:srgbClr val="0000FF"/>
              </a:solidFill>
            </a:endParaRPr>
          </a:p>
        </p:txBody>
      </p:sp>
      <p:sp>
        <p:nvSpPr>
          <p:cNvPr id="38" name="テキスト ボックス 7"/>
          <p:cNvSpPr txBox="1">
            <a:spLocks noChangeArrowheads="1"/>
          </p:cNvSpPr>
          <p:nvPr/>
        </p:nvSpPr>
        <p:spPr bwMode="auto">
          <a:xfrm>
            <a:off x="4587664" y="1113301"/>
            <a:ext cx="15600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0000FF"/>
                </a:solidFill>
              </a:rPr>
              <a:t>compound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0000FF"/>
                </a:solidFill>
              </a:rPr>
              <a:t>nucleus</a:t>
            </a:r>
            <a:endParaRPr lang="ja-JP" altLang="en-US" sz="2400" dirty="0">
              <a:solidFill>
                <a:srgbClr val="0000FF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80" y="2670286"/>
            <a:ext cx="2232248" cy="188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07872" y="4542494"/>
            <a:ext cx="2550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energy production </a:t>
            </a:r>
          </a:p>
          <a:p>
            <a:r>
              <a:rPr lang="en-US" altLang="ja-JP" dirty="0"/>
              <a:t>in stars (Bethe ‘39)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248" y="2607833"/>
            <a:ext cx="2859437" cy="1906291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218336" y="4539116"/>
            <a:ext cx="2209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nucleosynthesis</a:t>
            </a:r>
            <a:endParaRPr kumimoji="1" lang="ja-JP" altLang="en-US" dirty="0"/>
          </a:p>
        </p:txBody>
      </p:sp>
      <p:pic>
        <p:nvPicPr>
          <p:cNvPr id="25" name="図 1" descr="説明: 11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t="41881" r="74486" b="27957"/>
          <a:stretch/>
        </p:blipFill>
        <p:spPr bwMode="auto">
          <a:xfrm>
            <a:off x="6222342" y="2768890"/>
            <a:ext cx="266808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6200949" y="4554111"/>
            <a:ext cx="2754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superheavy</a:t>
            </a:r>
            <a:r>
              <a:rPr kumimoji="1" lang="en-US" altLang="ja-JP" dirty="0"/>
              <a:t> elements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241" y="5552318"/>
            <a:ext cx="86253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Fusion and fission</a:t>
            </a:r>
            <a:r>
              <a:rPr kumimoji="1" lang="en-US" altLang="ja-JP" dirty="0"/>
              <a:t>: large amplitude motions of quantum many-body </a:t>
            </a:r>
          </a:p>
          <a:p>
            <a:r>
              <a:rPr lang="en-US" altLang="ja-JP" dirty="0"/>
              <a:t>                                </a:t>
            </a:r>
            <a:r>
              <a:rPr kumimoji="1" lang="en-US" altLang="ja-JP" dirty="0"/>
              <a:t>systems with strong interaction</a:t>
            </a:r>
            <a:endParaRPr kumimoji="1" lang="ja-JP" altLang="en-US" dirty="0"/>
          </a:p>
        </p:txBody>
      </p:sp>
      <p:cxnSp>
        <p:nvCxnSpPr>
          <p:cNvPr id="17" name="直線矢印コネクタ 16"/>
          <p:cNvCxnSpPr/>
          <p:nvPr/>
        </p:nvCxnSpPr>
        <p:spPr>
          <a:xfrm flipH="1">
            <a:off x="581008" y="6537977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1174304" y="6285570"/>
            <a:ext cx="7960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microscopic understanding: </a:t>
            </a:r>
            <a:r>
              <a:rPr kumimoji="1" lang="en-US" altLang="ja-JP" dirty="0">
                <a:solidFill>
                  <a:srgbClr val="FF0000"/>
                </a:solidFill>
              </a:rPr>
              <a:t>an ultimate goal of nuclear physics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83805" y="5552318"/>
            <a:ext cx="8993247" cy="1194917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562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グラフ, 折れ線グラフ&#10;&#10;自動的に生成された説明">
            <a:extLst>
              <a:ext uri="{FF2B5EF4-FFF2-40B4-BE49-F238E27FC236}">
                <a16:creationId xmlns:a16="http://schemas.microsoft.com/office/drawing/2014/main" id="{F1AA262E-575F-C614-9D83-231B27722B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5118"/>
            <a:ext cx="5755327" cy="4555689"/>
          </a:xfrm>
          <a:prstGeom prst="rect">
            <a:avLst/>
          </a:prstGeom>
        </p:spPr>
      </p:pic>
      <p:sp>
        <p:nvSpPr>
          <p:cNvPr id="6148" name="Text Box 1032"/>
          <p:cNvSpPr txBox="1">
            <a:spLocks noChangeArrowheads="1"/>
          </p:cNvSpPr>
          <p:nvPr/>
        </p:nvSpPr>
        <p:spPr bwMode="auto">
          <a:xfrm>
            <a:off x="5724128" y="934962"/>
            <a:ext cx="333456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008000"/>
                </a:solidFill>
              </a:rPr>
              <a:t>1. Coulomb interaction </a:t>
            </a:r>
            <a:endParaRPr lang="ja-JP" altLang="en-US" sz="2400" dirty="0">
              <a:solidFill>
                <a:srgbClr val="008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　　</a:t>
            </a:r>
            <a:r>
              <a:rPr lang="en-US" altLang="ja-JP" sz="2400" dirty="0"/>
              <a:t>long range, repulsion</a:t>
            </a:r>
            <a:endParaRPr lang="ja-JP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0000FF"/>
                </a:solidFill>
              </a:rPr>
              <a:t>2. Nuclear interaction</a:t>
            </a:r>
            <a:endParaRPr lang="ja-JP" altLang="en-US" sz="2400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/>
              <a:t>      short range, attraction</a:t>
            </a:r>
          </a:p>
        </p:txBody>
      </p:sp>
      <p:sp>
        <p:nvSpPr>
          <p:cNvPr id="6149" name="AutoShape 1033"/>
          <p:cNvSpPr>
            <a:spLocks noChangeArrowheads="1"/>
          </p:cNvSpPr>
          <p:nvPr/>
        </p:nvSpPr>
        <p:spPr bwMode="auto">
          <a:xfrm>
            <a:off x="7249570" y="2557766"/>
            <a:ext cx="457200" cy="533400"/>
          </a:xfrm>
          <a:prstGeom prst="downArrow">
            <a:avLst>
              <a:gd name="adj1" fmla="val 50000"/>
              <a:gd name="adj2" fmla="val 2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6150" name="Text Box 1034"/>
          <p:cNvSpPr txBox="1">
            <a:spLocks noChangeArrowheads="1"/>
          </p:cNvSpPr>
          <p:nvPr/>
        </p:nvSpPr>
        <p:spPr bwMode="auto">
          <a:xfrm>
            <a:off x="6229874" y="3152822"/>
            <a:ext cx="24304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/>
              <a:t>Potential barrier</a:t>
            </a:r>
            <a:endParaRPr lang="ja-JP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FF3300"/>
                </a:solidFill>
              </a:rPr>
              <a:t>(Coulomb barrier)</a:t>
            </a:r>
            <a:endParaRPr lang="ja-JP" altLang="en-US" sz="2400" dirty="0">
              <a:solidFill>
                <a:srgbClr val="FF33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2533" y="116632"/>
            <a:ext cx="2225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u="sng" dirty="0">
                <a:solidFill>
                  <a:srgbClr val="0000FF"/>
                </a:solidFill>
              </a:rPr>
              <a:t>Coulomb barrier</a:t>
            </a:r>
            <a:endParaRPr kumimoji="1" lang="ja-JP" altLang="en-US" u="sng" dirty="0">
              <a:solidFill>
                <a:srgbClr val="0000FF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91480" y="5272388"/>
            <a:ext cx="7179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the barrier height </a:t>
            </a:r>
            <a:r>
              <a:rPr kumimoji="1" lang="ja-JP" altLang="en-US" dirty="0"/>
              <a:t>→ </a:t>
            </a:r>
            <a:r>
              <a:rPr kumimoji="1" lang="en-US" altLang="ja-JP" dirty="0"/>
              <a:t>defines the energy scale of a system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61487" y="5930580"/>
            <a:ext cx="7104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Fusion reactions at energies around the Coulomb barrier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165835" y="5850730"/>
            <a:ext cx="7230690" cy="6213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2D1D90D7-C351-D74F-5A2E-DC8CE062384F}"/>
              </a:ext>
            </a:extLst>
          </p:cNvPr>
          <p:cNvGrpSpPr/>
          <p:nvPr/>
        </p:nvGrpSpPr>
        <p:grpSpPr>
          <a:xfrm>
            <a:off x="1763688" y="1687193"/>
            <a:ext cx="3550536" cy="809484"/>
            <a:chOff x="2123728" y="1413174"/>
            <a:chExt cx="3550536" cy="809484"/>
          </a:xfrm>
        </p:grpSpPr>
        <p:cxnSp>
          <p:nvCxnSpPr>
            <p:cNvPr id="8" name="直線矢印コネクタ 7">
              <a:extLst>
                <a:ext uri="{FF2B5EF4-FFF2-40B4-BE49-F238E27FC236}">
                  <a16:creationId xmlns:a16="http://schemas.microsoft.com/office/drawing/2014/main" id="{238A0A0C-6AA7-473F-828B-D9F77D21607E}"/>
                </a:ext>
              </a:extLst>
            </p:cNvPr>
            <p:cNvCxnSpPr/>
            <p:nvPr/>
          </p:nvCxnSpPr>
          <p:spPr>
            <a:xfrm flipH="1">
              <a:off x="2123728" y="1644007"/>
              <a:ext cx="309634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6755D95E-2FA3-9513-A74E-4580686DD51D}"/>
                </a:ext>
              </a:extLst>
            </p:cNvPr>
            <p:cNvSpPr txBox="1"/>
            <p:nvPr/>
          </p:nvSpPr>
          <p:spPr>
            <a:xfrm>
              <a:off x="5302046" y="1413174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>
                  <a:solidFill>
                    <a:srgbClr val="FF0000"/>
                  </a:solidFill>
                </a:rPr>
                <a:t>E</a:t>
              </a:r>
              <a:endParaRPr kumimoji="1" lang="ja-JP" altLang="en-US" i="1" dirty="0">
                <a:solidFill>
                  <a:srgbClr val="FF0000"/>
                </a:solidFill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973E984C-4DA1-5542-1B78-BEBDCB7E27DA}"/>
                </a:ext>
              </a:extLst>
            </p:cNvPr>
            <p:cNvSpPr txBox="1"/>
            <p:nvPr/>
          </p:nvSpPr>
          <p:spPr>
            <a:xfrm>
              <a:off x="2671478" y="1760993"/>
              <a:ext cx="25667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</a:rPr>
                <a:t>Quantum tunneling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502BC35-F1C0-C2C8-0991-99075775A0C3}"/>
              </a:ext>
            </a:extLst>
          </p:cNvPr>
          <p:cNvSpPr txBox="1"/>
          <p:nvPr/>
        </p:nvSpPr>
        <p:spPr>
          <a:xfrm>
            <a:off x="5890038" y="4021268"/>
            <a:ext cx="30027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8000"/>
                </a:solidFill>
              </a:rPr>
              <a:t>Fusion: takes place by </a:t>
            </a:r>
          </a:p>
          <a:p>
            <a:r>
              <a:rPr lang="en-US" altLang="ja-JP" dirty="0">
                <a:solidFill>
                  <a:srgbClr val="008000"/>
                </a:solidFill>
              </a:rPr>
              <a:t>             </a:t>
            </a:r>
            <a:r>
              <a:rPr kumimoji="1" lang="en-US" altLang="ja-JP" dirty="0">
                <a:solidFill>
                  <a:srgbClr val="008000"/>
                </a:solidFill>
              </a:rPr>
              <a:t>overcoming </a:t>
            </a:r>
          </a:p>
          <a:p>
            <a:r>
              <a:rPr lang="en-US" altLang="ja-JP" dirty="0">
                <a:solidFill>
                  <a:srgbClr val="008000"/>
                </a:solidFill>
              </a:rPr>
              <a:t>             the barrier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 descr="C:\Documents and Settings\Owner\デスクトップ\120px-ProlateSpheroi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66718" y="2103824"/>
            <a:ext cx="807107" cy="119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 descr="C:\Documents and Settings\Owner\デスクトップ\OblateSpheroi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600" y="2242532"/>
            <a:ext cx="1230242" cy="94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C:\Documents and Settings\Owner\デスクトップ\240px-Sphere-wirefram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934" y="2155858"/>
            <a:ext cx="1043186" cy="104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41830" y="764704"/>
            <a:ext cx="4036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Fusion with quantum tunneling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26543" y="3255367"/>
            <a:ext cx="3583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ja-JP" dirty="0"/>
              <a:t>- several surface vibrations 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61760" y="1738973"/>
            <a:ext cx="3113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- </a:t>
            </a:r>
            <a:r>
              <a:rPr lang="en-US" altLang="ja-JP" dirty="0"/>
              <a:t>several nuclear shapes</a:t>
            </a:r>
            <a:endParaRPr kumimoji="1" lang="ja-JP" altLang="en-US" dirty="0"/>
          </a:p>
        </p:txBody>
      </p:sp>
      <p:pic>
        <p:nvPicPr>
          <p:cNvPr id="2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879" y="3803834"/>
            <a:ext cx="1480525" cy="987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11" y="3803834"/>
            <a:ext cx="1482148" cy="987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7" descr="C:\Documents and Settings\Owner\My Documents\原子核理論特論\viby30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366" y="3796350"/>
            <a:ext cx="1000802" cy="100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1061760" y="5271591"/>
            <a:ext cx="4788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 - several types of nucleon transfers 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42533" y="116632"/>
            <a:ext cx="7993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>
                <a:solidFill>
                  <a:srgbClr val="0000FF"/>
                </a:solidFill>
              </a:rPr>
              <a:t>Low-energy</a:t>
            </a:r>
            <a:r>
              <a:rPr kumimoji="1" lang="ja-JP" altLang="en-US" u="sng" dirty="0">
                <a:solidFill>
                  <a:srgbClr val="0000FF"/>
                </a:solidFill>
              </a:rPr>
              <a:t> </a:t>
            </a:r>
            <a:r>
              <a:rPr lang="en-US" altLang="ja-JP" u="sng" dirty="0">
                <a:solidFill>
                  <a:srgbClr val="0000FF"/>
                </a:solidFill>
              </a:rPr>
              <a:t>h</a:t>
            </a:r>
            <a:r>
              <a:rPr kumimoji="1" lang="en-US" altLang="ja-JP" u="sng" dirty="0">
                <a:solidFill>
                  <a:srgbClr val="0000FF"/>
                </a:solidFill>
              </a:rPr>
              <a:t>eavy-ion fusion reactions and quantum tunneling</a:t>
            </a:r>
            <a:endParaRPr kumimoji="1" lang="ja-JP" altLang="en-US" u="sng" dirty="0">
              <a:solidFill>
                <a:srgbClr val="0000FF"/>
              </a:solidFill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A399ECC8-94E6-EC78-05B3-126601CAAA89}"/>
              </a:ext>
            </a:extLst>
          </p:cNvPr>
          <p:cNvCxnSpPr/>
          <p:nvPr/>
        </p:nvCxnSpPr>
        <p:spPr>
          <a:xfrm>
            <a:off x="1765931" y="1226369"/>
            <a:ext cx="2304256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D792C9D-9259-BF3C-923D-91365D88C2DA}"/>
              </a:ext>
            </a:extLst>
          </p:cNvPr>
          <p:cNvSpPr txBox="1"/>
          <p:nvPr/>
        </p:nvSpPr>
        <p:spPr>
          <a:xfrm>
            <a:off x="2435781" y="1224987"/>
            <a:ext cx="3942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8000"/>
                </a:solidFill>
              </a:rPr>
              <a:t>with many degrees of freedom</a:t>
            </a:r>
            <a:endParaRPr kumimoji="1" lang="ja-JP" altLang="en-US">
              <a:solidFill>
                <a:srgbClr val="008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960250A-FDFE-7FE9-4480-B0584B70AB5C}"/>
              </a:ext>
            </a:extLst>
          </p:cNvPr>
          <p:cNvSpPr txBox="1"/>
          <p:nvPr/>
        </p:nvSpPr>
        <p:spPr>
          <a:xfrm>
            <a:off x="3005147" y="4839543"/>
            <a:ext cx="4368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several modes and adiabaticities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BCAEEAB-7DD9-EAAC-CF99-039A1D8241FD}"/>
              </a:ext>
            </a:extLst>
          </p:cNvPr>
          <p:cNvSpPr txBox="1"/>
          <p:nvPr/>
        </p:nvSpPr>
        <p:spPr>
          <a:xfrm>
            <a:off x="827584" y="5838363"/>
            <a:ext cx="6888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Tunneling probabilities: the exponential </a:t>
            </a:r>
            <a:r>
              <a:rPr lang="en-US" altLang="ja-JP" i="1" dirty="0"/>
              <a:t>E</a:t>
            </a:r>
            <a:r>
              <a:rPr lang="en-US" altLang="ja-JP" dirty="0"/>
              <a:t> dependence</a:t>
            </a:r>
          </a:p>
          <a:p>
            <a:r>
              <a:rPr kumimoji="1" lang="en-US" altLang="ja-JP" dirty="0"/>
              <a:t>         </a:t>
            </a:r>
            <a:r>
              <a:rPr kumimoji="1" lang="ja-JP" altLang="en-US">
                <a:solidFill>
                  <a:srgbClr val="FF0000"/>
                </a:solidFill>
              </a:rPr>
              <a:t>→</a:t>
            </a:r>
            <a:r>
              <a:rPr kumimoji="1" lang="en-US" altLang="ja-JP" dirty="0">
                <a:solidFill>
                  <a:srgbClr val="FF0000"/>
                </a:solidFill>
              </a:rPr>
              <a:t> nuclear structure effects are amplified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656FB0DB-7B8C-0B79-2073-9F7FD811BB9A}"/>
              </a:ext>
            </a:extLst>
          </p:cNvPr>
          <p:cNvSpPr/>
          <p:nvPr/>
        </p:nvSpPr>
        <p:spPr>
          <a:xfrm>
            <a:off x="683568" y="5824842"/>
            <a:ext cx="7200800" cy="9165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Picture 17">
            <a:extLst>
              <a:ext uri="{FF2B5EF4-FFF2-40B4-BE49-F238E27FC236}">
                <a16:creationId xmlns:a16="http://schemas.microsoft.com/office/drawing/2014/main" id="{CF8CC580-F2A9-B725-BF9A-882171731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210" y="2239810"/>
            <a:ext cx="1230242" cy="913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80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C:\Documents and Settings\Owner\My Documents\夏の学校０５\154s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7" t="22392" r="23569" b="13341"/>
          <a:stretch>
            <a:fillRect/>
          </a:stretch>
        </p:blipFill>
        <p:spPr bwMode="auto">
          <a:xfrm>
            <a:off x="1331640" y="1972965"/>
            <a:ext cx="6139938" cy="443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矢印コネクタ 5"/>
          <p:cNvCxnSpPr/>
          <p:nvPr/>
        </p:nvCxnSpPr>
        <p:spPr>
          <a:xfrm flipH="1" flipV="1">
            <a:off x="4546199" y="3896656"/>
            <a:ext cx="435311" cy="396081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6" name="テキスト ボックス 7"/>
          <p:cNvSpPr txBox="1">
            <a:spLocks noChangeArrowheads="1"/>
          </p:cNvSpPr>
          <p:nvPr/>
        </p:nvSpPr>
        <p:spPr bwMode="auto">
          <a:xfrm>
            <a:off x="539552" y="596207"/>
            <a:ext cx="58496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/>
              <a:t>the potential model: inert nuclei (no structure)</a:t>
            </a:r>
            <a:endParaRPr lang="ja-JP" altLang="en-US" dirty="0"/>
          </a:p>
        </p:txBody>
      </p:sp>
      <p:sp>
        <p:nvSpPr>
          <p:cNvPr id="15363" name="テキスト ボックス 3"/>
          <p:cNvSpPr txBox="1">
            <a:spLocks noChangeArrowheads="1"/>
          </p:cNvSpPr>
          <p:nvPr/>
        </p:nvSpPr>
        <p:spPr bwMode="auto">
          <a:xfrm>
            <a:off x="134209" y="97468"/>
            <a:ext cx="73772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u="sng" dirty="0">
                <a:solidFill>
                  <a:srgbClr val="0000FF"/>
                </a:solidFill>
              </a:rPr>
              <a:t>Discovery of large sub-barrier enhancement of </a:t>
            </a:r>
            <a:r>
              <a:rPr lang="en-US" altLang="ja-JP" u="sng" dirty="0" err="1">
                <a:solidFill>
                  <a:srgbClr val="0000FF"/>
                </a:solidFill>
                <a:latin typeface="Symbol" panose="05050102010706020507" pitchFamily="18" charset="2"/>
              </a:rPr>
              <a:t>s</a:t>
            </a:r>
            <a:r>
              <a:rPr lang="en-US" altLang="ja-JP" u="sng" baseline="-25000" dirty="0" err="1">
                <a:solidFill>
                  <a:srgbClr val="0000FF"/>
                </a:solidFill>
              </a:rPr>
              <a:t>fus</a:t>
            </a:r>
            <a:r>
              <a:rPr lang="en-US" altLang="ja-JP" u="sng" baseline="-25000" dirty="0">
                <a:solidFill>
                  <a:srgbClr val="0000FF"/>
                </a:solidFill>
              </a:rPr>
              <a:t> </a:t>
            </a:r>
            <a:r>
              <a:rPr lang="en-US" altLang="ja-JP" u="sng" dirty="0">
                <a:solidFill>
                  <a:srgbClr val="0000FF"/>
                </a:solidFill>
              </a:rPr>
              <a:t>(~80’s)</a:t>
            </a:r>
            <a:endParaRPr lang="ja-JP" altLang="en-US" u="sng" dirty="0">
              <a:solidFill>
                <a:srgbClr val="0000FF"/>
              </a:solidFill>
            </a:endParaRPr>
          </a:p>
        </p:txBody>
      </p:sp>
      <p:sp>
        <p:nvSpPr>
          <p:cNvPr id="8" name="Rectangle 34"/>
          <p:cNvSpPr>
            <a:spLocks noChangeArrowheads="1"/>
          </p:cNvSpPr>
          <p:nvPr/>
        </p:nvSpPr>
        <p:spPr bwMode="auto">
          <a:xfrm>
            <a:off x="2203108" y="1174984"/>
            <a:ext cx="4837113" cy="797981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pic>
        <p:nvPicPr>
          <p:cNvPr id="9" name="図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431" y="1267638"/>
            <a:ext cx="4251328" cy="67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4549200" y="4719450"/>
            <a:ext cx="2357961" cy="637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5" name="テキスト ボックス 6"/>
          <p:cNvSpPr txBox="1">
            <a:spLocks noChangeArrowheads="1"/>
          </p:cNvSpPr>
          <p:nvPr/>
        </p:nvSpPr>
        <p:spPr bwMode="auto">
          <a:xfrm>
            <a:off x="4978508" y="4224006"/>
            <a:ext cx="13356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FF0000"/>
                </a:solidFill>
              </a:rPr>
              <a:t>potential </a:t>
            </a:r>
          </a:p>
          <a:p>
            <a:pPr eaLnBrk="1" hangingPunct="1"/>
            <a:r>
              <a:rPr lang="en-US" altLang="ja-JP" dirty="0">
                <a:solidFill>
                  <a:srgbClr val="FF0000"/>
                </a:solidFill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3912880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251520" y="332656"/>
            <a:ext cx="45384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baseline="30000" dirty="0"/>
              <a:t>154</a:t>
            </a:r>
            <a:r>
              <a:rPr lang="en-US" altLang="ja-JP" dirty="0"/>
              <a:t>Sm : a</a:t>
            </a:r>
            <a:r>
              <a:rPr lang="ja-JP" altLang="en-US" dirty="0"/>
              <a:t> </a:t>
            </a:r>
            <a:r>
              <a:rPr lang="en-US" altLang="ja-JP" dirty="0"/>
              <a:t>typical deformed nucleus </a:t>
            </a:r>
            <a:endParaRPr lang="ja-JP" altLang="en-US" dirty="0"/>
          </a:p>
        </p:txBody>
      </p:sp>
      <p:pic>
        <p:nvPicPr>
          <p:cNvPr id="7" name="Picture 6" descr="C:\Annette\Uni\INPC2001\fusio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01" y="1023120"/>
            <a:ext cx="263995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2656073" y="1311152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aseline="30000" dirty="0">
                <a:solidFill>
                  <a:srgbClr val="0000FF"/>
                </a:solidFill>
              </a:rPr>
              <a:t>154</a:t>
            </a:r>
            <a:r>
              <a:rPr kumimoji="1" lang="en-US" altLang="ja-JP" dirty="0">
                <a:solidFill>
                  <a:srgbClr val="0000FF"/>
                </a:solidFill>
              </a:rPr>
              <a:t>Sm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grpSp>
        <p:nvGrpSpPr>
          <p:cNvPr id="9" name="Group 3">
            <a:extLst>
              <a:ext uri="{FF2B5EF4-FFF2-40B4-BE49-F238E27FC236}">
                <a16:creationId xmlns:a16="http://schemas.microsoft.com/office/drawing/2014/main" id="{B396551F-5928-49C1-BD51-87F988FD170B}"/>
              </a:ext>
            </a:extLst>
          </p:cNvPr>
          <p:cNvGrpSpPr>
            <a:grpSpLocks/>
          </p:cNvGrpSpPr>
          <p:nvPr/>
        </p:nvGrpSpPr>
        <p:grpSpPr bwMode="auto">
          <a:xfrm>
            <a:off x="571992" y="2636912"/>
            <a:ext cx="2698750" cy="3581400"/>
            <a:chOff x="396" y="1008"/>
            <a:chExt cx="1700" cy="2256"/>
          </a:xfrm>
        </p:grpSpPr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4F46DFB3-94E5-4FD9-AF0E-6B4747A127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4" y="1152"/>
              <a:ext cx="768" cy="1776"/>
              <a:chOff x="4272" y="144"/>
              <a:chExt cx="768" cy="1776"/>
            </a:xfrm>
          </p:grpSpPr>
          <p:grpSp>
            <p:nvGrpSpPr>
              <p:cNvPr id="24" name="Group 5">
                <a:extLst>
                  <a:ext uri="{FF2B5EF4-FFF2-40B4-BE49-F238E27FC236}">
                    <a16:creationId xmlns:a16="http://schemas.microsoft.com/office/drawing/2014/main" id="{E76D9782-1EA0-420C-B19E-7397046333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864"/>
                <a:ext cx="768" cy="1056"/>
                <a:chOff x="4272" y="480"/>
                <a:chExt cx="768" cy="1056"/>
              </a:xfrm>
            </p:grpSpPr>
            <p:sp>
              <p:nvSpPr>
                <p:cNvPr id="26" name="Line 6">
                  <a:extLst>
                    <a:ext uri="{FF2B5EF4-FFF2-40B4-BE49-F238E27FC236}">
                      <a16:creationId xmlns:a16="http://schemas.microsoft.com/office/drawing/2014/main" id="{90BD5206-E70E-49E6-B720-A8AA2DB637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2" y="1536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7" name="Line 7">
                  <a:extLst>
                    <a:ext uri="{FF2B5EF4-FFF2-40B4-BE49-F238E27FC236}">
                      <a16:creationId xmlns:a16="http://schemas.microsoft.com/office/drawing/2014/main" id="{437B101E-E440-4516-B63B-18E55208C0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2" y="1392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8" name="Line 8">
                  <a:extLst>
                    <a:ext uri="{FF2B5EF4-FFF2-40B4-BE49-F238E27FC236}">
                      <a16:creationId xmlns:a16="http://schemas.microsoft.com/office/drawing/2014/main" id="{28852C8B-4CF2-486F-A73C-AFE014D41F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2" y="1056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9" name="Line 9">
                  <a:extLst>
                    <a:ext uri="{FF2B5EF4-FFF2-40B4-BE49-F238E27FC236}">
                      <a16:creationId xmlns:a16="http://schemas.microsoft.com/office/drawing/2014/main" id="{000B3EE4-2734-4F8E-ABA1-AA1C0E07AF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2" y="480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25" name="Line 10">
                <a:extLst>
                  <a:ext uri="{FF2B5EF4-FFF2-40B4-BE49-F238E27FC236}">
                    <a16:creationId xmlns:a16="http://schemas.microsoft.com/office/drawing/2014/main" id="{2A85381C-7F98-40B6-9A32-6AB53389DE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144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BAD05BE0-6F0E-4F86-8244-1D7CA89804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0" y="2784"/>
              <a:ext cx="2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/>
                <a:t>0</a:t>
              </a:r>
              <a:r>
                <a:rPr lang="en-US" altLang="ja-JP" sz="2400" baseline="30000"/>
                <a:t>+</a:t>
              </a: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20E4BBFC-0C01-44CA-A707-2C63B5DCA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4" y="2640"/>
              <a:ext cx="2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/>
                <a:t>2</a:t>
              </a:r>
              <a:r>
                <a:rPr lang="en-US" altLang="ja-JP" sz="2400" baseline="30000"/>
                <a:t>+</a:t>
              </a: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AF6703BC-1E2F-4128-B50E-449CD99190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4" y="2304"/>
              <a:ext cx="2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/>
                <a:t>4</a:t>
              </a:r>
              <a:r>
                <a:rPr lang="en-US" altLang="ja-JP" sz="2400" baseline="30000"/>
                <a:t>+</a:t>
              </a:r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5264DDF4-6E34-44B6-B7BE-75948AEDB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1728"/>
              <a:ext cx="2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/>
                <a:t>6</a:t>
              </a:r>
              <a:r>
                <a:rPr lang="en-US" altLang="ja-JP" sz="2400" baseline="30000"/>
                <a:t>+</a:t>
              </a:r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3BB6BB87-0CC6-44D0-ACA0-9BAD01367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2" y="1008"/>
              <a:ext cx="2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/>
                <a:t>8</a:t>
              </a:r>
              <a:r>
                <a:rPr lang="en-US" altLang="ja-JP" sz="2400" baseline="30000"/>
                <a:t>+</a:t>
              </a:r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id="{11880E4B-A074-4AAC-A225-96F24E74E6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" y="281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/>
                <a:t>0</a:t>
              </a:r>
            </a:p>
          </p:txBody>
        </p:sp>
        <p:sp>
          <p:nvSpPr>
            <p:cNvPr id="19" name="Text Box 17">
              <a:extLst>
                <a:ext uri="{FF2B5EF4-FFF2-40B4-BE49-F238E27FC236}">
                  <a16:creationId xmlns:a16="http://schemas.microsoft.com/office/drawing/2014/main" id="{54E31CDD-DB74-4FF3-9DCB-312400F66C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" y="2640"/>
              <a:ext cx="5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/>
                <a:t>0.082</a:t>
              </a:r>
            </a:p>
          </p:txBody>
        </p:sp>
        <p:sp>
          <p:nvSpPr>
            <p:cNvPr id="20" name="Text Box 18">
              <a:extLst>
                <a:ext uri="{FF2B5EF4-FFF2-40B4-BE49-F238E27FC236}">
                  <a16:creationId xmlns:a16="http://schemas.microsoft.com/office/drawing/2014/main" id="{688C108B-B94F-4229-B1E0-FE35A7367A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" y="2304"/>
              <a:ext cx="5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/>
                <a:t>0.267</a:t>
              </a:r>
            </a:p>
          </p:txBody>
        </p:sp>
        <p:sp>
          <p:nvSpPr>
            <p:cNvPr id="21" name="Text Box 19">
              <a:extLst>
                <a:ext uri="{FF2B5EF4-FFF2-40B4-BE49-F238E27FC236}">
                  <a16:creationId xmlns:a16="http://schemas.microsoft.com/office/drawing/2014/main" id="{00AF1759-3F15-4F1C-A8C5-D4349C062B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" y="1728"/>
              <a:ext cx="5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/>
                <a:t>0.544</a:t>
              </a:r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id="{E3FC6E5E-0C41-4F0B-8589-37151D06A5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" y="1008"/>
              <a:ext cx="5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 dirty="0"/>
                <a:t>0.903</a:t>
              </a:r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id="{72791748-590F-46DD-A429-0AFE57AFDB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8" y="2976"/>
              <a:ext cx="5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 baseline="30000"/>
                <a:t>154</a:t>
              </a:r>
              <a:r>
                <a:rPr lang="en-US" altLang="ja-JP" sz="2400"/>
                <a:t>Sm</a:t>
              </a:r>
            </a:p>
          </p:txBody>
        </p:sp>
      </p:grp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220ABB5-846B-4DCB-9EB8-295EC454CB28}"/>
              </a:ext>
            </a:extLst>
          </p:cNvPr>
          <p:cNvSpPr txBox="1"/>
          <p:nvPr/>
        </p:nvSpPr>
        <p:spPr>
          <a:xfrm>
            <a:off x="194725" y="2259832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(MeV)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2A2EE0-10E0-4CD1-8100-77B45D3E8082}"/>
              </a:ext>
            </a:extLst>
          </p:cNvPr>
          <p:cNvSpPr txBox="1"/>
          <p:nvPr/>
        </p:nvSpPr>
        <p:spPr>
          <a:xfrm>
            <a:off x="835654" y="6327195"/>
            <a:ext cx="2565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rotational</a:t>
            </a:r>
            <a:r>
              <a:rPr lang="ja-JP" altLang="en-US" dirty="0">
                <a:solidFill>
                  <a:srgbClr val="0000FF"/>
                </a:solidFill>
              </a:rPr>
              <a:t> </a:t>
            </a:r>
            <a:r>
              <a:rPr lang="en-US" altLang="ja-JP" dirty="0">
                <a:solidFill>
                  <a:srgbClr val="0000FF"/>
                </a:solidFill>
              </a:rPr>
              <a:t>spectrum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pic>
        <p:nvPicPr>
          <p:cNvPr id="2" name="Picture 12" descr="C:\Documents and Settings\Owner\My Documents\夏の学校０５\154sm2.jpg">
            <a:extLst>
              <a:ext uri="{FF2B5EF4-FFF2-40B4-BE49-F238E27FC236}">
                <a16:creationId xmlns:a16="http://schemas.microsoft.com/office/drawing/2014/main" id="{1A095ED2-CF50-C219-77B4-B6341932D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7" t="22392" r="25925" b="13341"/>
          <a:stretch>
            <a:fillRect/>
          </a:stretch>
        </p:blipFill>
        <p:spPr bwMode="auto">
          <a:xfrm>
            <a:off x="4232999" y="1311152"/>
            <a:ext cx="4371938" cy="327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上矢印 11">
            <a:extLst>
              <a:ext uri="{FF2B5EF4-FFF2-40B4-BE49-F238E27FC236}">
                <a16:creationId xmlns:a16="http://schemas.microsoft.com/office/drawing/2014/main" id="{66268CC9-403F-048E-B069-EA681ECA05E3}"/>
              </a:ext>
            </a:extLst>
          </p:cNvPr>
          <p:cNvSpPr/>
          <p:nvPr/>
        </p:nvSpPr>
        <p:spPr>
          <a:xfrm>
            <a:off x="5945911" y="2636912"/>
            <a:ext cx="215900" cy="72072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A66E920-BB1E-AFF4-7F4A-D841E7B020E9}"/>
              </a:ext>
            </a:extLst>
          </p:cNvPr>
          <p:cNvSpPr/>
          <p:nvPr/>
        </p:nvSpPr>
        <p:spPr>
          <a:xfrm>
            <a:off x="6199059" y="2685127"/>
            <a:ext cx="2761096" cy="537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6D61057-4887-4710-AE5C-E6D65769BDB7}"/>
              </a:ext>
            </a:extLst>
          </p:cNvPr>
          <p:cNvSpPr txBox="1"/>
          <p:nvPr/>
        </p:nvSpPr>
        <p:spPr>
          <a:xfrm>
            <a:off x="6144961" y="2690148"/>
            <a:ext cx="2815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deformation of </a:t>
            </a:r>
            <a:r>
              <a:rPr kumimoji="1" lang="en-US" altLang="ja-JP" baseline="30000" dirty="0">
                <a:solidFill>
                  <a:srgbClr val="FF0000"/>
                </a:solidFill>
              </a:rPr>
              <a:t>154</a:t>
            </a:r>
            <a:r>
              <a:rPr kumimoji="1" lang="en-US" altLang="ja-JP" dirty="0">
                <a:solidFill>
                  <a:srgbClr val="FF0000"/>
                </a:solidFill>
              </a:rPr>
              <a:t>Sm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E480CF8-29BF-B858-6B9F-28006FC268A8}"/>
              </a:ext>
            </a:extLst>
          </p:cNvPr>
          <p:cNvSpPr txBox="1"/>
          <p:nvPr/>
        </p:nvSpPr>
        <p:spPr>
          <a:xfrm>
            <a:off x="5220072" y="4838962"/>
            <a:ext cx="35479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K. H. and N. </a:t>
            </a:r>
            <a:r>
              <a:rPr lang="en-US" altLang="ja-JP" sz="2000" dirty="0" err="1"/>
              <a:t>Takigawa</a:t>
            </a:r>
            <a:r>
              <a:rPr lang="en-US" altLang="ja-JP" sz="2000" dirty="0"/>
              <a:t>, </a:t>
            </a:r>
          </a:p>
          <a:p>
            <a:r>
              <a:rPr lang="en-US" altLang="ja-JP" sz="2000" dirty="0"/>
              <a:t>Prog. Theo. Phys.128 (‘12)1061.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56484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88" name="Picture 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268760"/>
            <a:ext cx="436462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Oval 2"/>
          <p:cNvSpPr>
            <a:spLocks noChangeAspect="1" noChangeArrowheads="1"/>
          </p:cNvSpPr>
          <p:nvPr/>
        </p:nvSpPr>
        <p:spPr bwMode="auto">
          <a:xfrm rot="2164221">
            <a:off x="741208" y="4317703"/>
            <a:ext cx="636588" cy="103505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029" name="Oval 3"/>
          <p:cNvSpPr>
            <a:spLocks noChangeAspect="1" noChangeArrowheads="1"/>
          </p:cNvSpPr>
          <p:nvPr/>
        </p:nvSpPr>
        <p:spPr bwMode="auto">
          <a:xfrm>
            <a:off x="2792258" y="4593928"/>
            <a:ext cx="636588" cy="620712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030" name="Line 4"/>
          <p:cNvSpPr>
            <a:spLocks noChangeAspect="1" noChangeShapeType="1"/>
          </p:cNvSpPr>
          <p:nvPr/>
        </p:nvSpPr>
        <p:spPr bwMode="auto">
          <a:xfrm>
            <a:off x="1095221" y="4870153"/>
            <a:ext cx="1979612" cy="68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31" name="Line 5"/>
          <p:cNvSpPr>
            <a:spLocks noChangeAspect="1" noChangeShapeType="1"/>
          </p:cNvSpPr>
          <p:nvPr/>
        </p:nvSpPr>
        <p:spPr bwMode="auto">
          <a:xfrm flipV="1">
            <a:off x="1095221" y="4249440"/>
            <a:ext cx="423862" cy="620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32" name="Text Box 6"/>
          <p:cNvSpPr txBox="1">
            <a:spLocks noChangeAspect="1" noChangeArrowheads="1"/>
          </p:cNvSpPr>
          <p:nvPr/>
        </p:nvSpPr>
        <p:spPr bwMode="auto">
          <a:xfrm>
            <a:off x="1236508" y="5082878"/>
            <a:ext cx="7809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 baseline="30000" dirty="0"/>
              <a:t>154</a:t>
            </a:r>
            <a:r>
              <a:rPr lang="en-US" altLang="ja-JP" sz="2000" dirty="0"/>
              <a:t>Sm</a:t>
            </a:r>
          </a:p>
        </p:txBody>
      </p:sp>
      <p:sp>
        <p:nvSpPr>
          <p:cNvPr id="1033" name="Text Box 7"/>
          <p:cNvSpPr txBox="1">
            <a:spLocks noChangeAspect="1" noChangeArrowheads="1"/>
          </p:cNvSpPr>
          <p:nvPr/>
        </p:nvSpPr>
        <p:spPr bwMode="auto">
          <a:xfrm>
            <a:off x="3351058" y="5078115"/>
            <a:ext cx="5405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 baseline="30000" dirty="0"/>
              <a:t>16</a:t>
            </a:r>
            <a:r>
              <a:rPr lang="en-US" altLang="ja-JP" sz="2000" dirty="0"/>
              <a:t>O</a:t>
            </a:r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1532484" y="4455815"/>
          <a:ext cx="303212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126725" imgH="177415" progId="">
                  <p:embed/>
                </p:oleObj>
              </mc:Choice>
              <mc:Fallback>
                <p:oleObj name="数式" r:id="rId3" imgW="126725" imgH="177415" progId="">
                  <p:embed/>
                  <p:pic>
                    <p:nvPicPr>
                      <p:cNvPr id="102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2484" y="4455815"/>
                        <a:ext cx="303212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Arc 9"/>
          <p:cNvSpPr>
            <a:spLocks noChangeAspect="1"/>
          </p:cNvSpPr>
          <p:nvPr/>
        </p:nvSpPr>
        <p:spPr bwMode="auto">
          <a:xfrm>
            <a:off x="1236508" y="4662190"/>
            <a:ext cx="69850" cy="2079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2" name="Group 14"/>
          <p:cNvGrpSpPr>
            <a:grpSpLocks noChangeAspect="1"/>
          </p:cNvGrpSpPr>
          <p:nvPr/>
        </p:nvGrpSpPr>
        <p:grpSpPr bwMode="auto">
          <a:xfrm>
            <a:off x="2987824" y="2996952"/>
            <a:ext cx="1066800" cy="363538"/>
            <a:chOff x="402" y="3353"/>
            <a:chExt cx="1199" cy="409"/>
          </a:xfrm>
        </p:grpSpPr>
        <p:sp>
          <p:nvSpPr>
            <p:cNvPr id="1048" name="Oval 15"/>
            <p:cNvSpPr>
              <a:spLocks noChangeAspect="1" noChangeArrowheads="1"/>
            </p:cNvSpPr>
            <p:nvPr/>
          </p:nvSpPr>
          <p:spPr bwMode="auto">
            <a:xfrm rot="5285121">
              <a:off x="527" y="3236"/>
              <a:ext cx="401" cy="65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049" name="Oval 16"/>
            <p:cNvSpPr>
              <a:spLocks noChangeAspect="1" noChangeArrowheads="1"/>
            </p:cNvSpPr>
            <p:nvPr/>
          </p:nvSpPr>
          <p:spPr bwMode="auto">
            <a:xfrm>
              <a:off x="1200" y="3353"/>
              <a:ext cx="401" cy="3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827584" y="1988840"/>
            <a:ext cx="794329" cy="533400"/>
            <a:chOff x="512" y="3071"/>
            <a:chExt cx="594" cy="418"/>
          </a:xfrm>
        </p:grpSpPr>
        <p:sp>
          <p:nvSpPr>
            <p:cNvPr id="1046" name="Oval 18"/>
            <p:cNvSpPr>
              <a:spLocks noChangeAspect="1" noChangeArrowheads="1"/>
            </p:cNvSpPr>
            <p:nvPr/>
          </p:nvSpPr>
          <p:spPr bwMode="auto">
            <a:xfrm rot="-20934">
              <a:off x="512" y="3071"/>
              <a:ext cx="257" cy="41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047" name="Oval 19"/>
            <p:cNvSpPr>
              <a:spLocks noChangeArrowheads="1"/>
            </p:cNvSpPr>
            <p:nvPr/>
          </p:nvSpPr>
          <p:spPr bwMode="auto">
            <a:xfrm>
              <a:off x="864" y="3146"/>
              <a:ext cx="242" cy="254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pic>
        <p:nvPicPr>
          <p:cNvPr id="28" name="Picture 6" descr="C:\Annette\Uni\INPC2001\fusion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81417" y="181849"/>
            <a:ext cx="263995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テキスト ボックス 28"/>
          <p:cNvSpPr txBox="1"/>
          <p:nvPr/>
        </p:nvSpPr>
        <p:spPr>
          <a:xfrm>
            <a:off x="6929689" y="469881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aseline="30000" dirty="0">
                <a:solidFill>
                  <a:srgbClr val="0000FF"/>
                </a:solidFill>
              </a:rPr>
              <a:t>154</a:t>
            </a:r>
            <a:r>
              <a:rPr kumimoji="1" lang="en-US" altLang="ja-JP" dirty="0">
                <a:solidFill>
                  <a:srgbClr val="0000FF"/>
                </a:solidFill>
              </a:rPr>
              <a:t>Sm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pic>
        <p:nvPicPr>
          <p:cNvPr id="18489" name="Picture 5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327185"/>
            <a:ext cx="4485629" cy="32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7380312" y="2060848"/>
            <a:ext cx="794329" cy="533400"/>
            <a:chOff x="512" y="3071"/>
            <a:chExt cx="594" cy="418"/>
          </a:xfrm>
        </p:grpSpPr>
        <p:sp>
          <p:nvSpPr>
            <p:cNvPr id="33" name="Oval 18"/>
            <p:cNvSpPr>
              <a:spLocks noChangeAspect="1" noChangeArrowheads="1"/>
            </p:cNvSpPr>
            <p:nvPr/>
          </p:nvSpPr>
          <p:spPr bwMode="auto">
            <a:xfrm rot="-20934">
              <a:off x="512" y="3071"/>
              <a:ext cx="257" cy="41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4" name="Oval 19"/>
            <p:cNvSpPr>
              <a:spLocks noChangeArrowheads="1"/>
            </p:cNvSpPr>
            <p:nvPr/>
          </p:nvSpPr>
          <p:spPr bwMode="auto">
            <a:xfrm>
              <a:off x="864" y="3146"/>
              <a:ext cx="242" cy="254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4860032" y="1988840"/>
            <a:ext cx="1066800" cy="363538"/>
            <a:chOff x="402" y="3353"/>
            <a:chExt cx="1199" cy="409"/>
          </a:xfrm>
        </p:grpSpPr>
        <p:sp>
          <p:nvSpPr>
            <p:cNvPr id="36" name="Oval 15"/>
            <p:cNvSpPr>
              <a:spLocks noChangeAspect="1" noChangeArrowheads="1"/>
            </p:cNvSpPr>
            <p:nvPr/>
          </p:nvSpPr>
          <p:spPr bwMode="auto">
            <a:xfrm rot="5285121">
              <a:off x="527" y="3236"/>
              <a:ext cx="401" cy="65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" name="Oval 16"/>
            <p:cNvSpPr>
              <a:spLocks noChangeAspect="1" noChangeArrowheads="1"/>
            </p:cNvSpPr>
            <p:nvPr/>
          </p:nvSpPr>
          <p:spPr bwMode="auto">
            <a:xfrm>
              <a:off x="1200" y="3353"/>
              <a:ext cx="401" cy="3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sp>
        <p:nvSpPr>
          <p:cNvPr id="30" name="テキスト ボックス 1"/>
          <p:cNvSpPr txBox="1">
            <a:spLocks noChangeArrowheads="1"/>
          </p:cNvSpPr>
          <p:nvPr/>
        </p:nvSpPr>
        <p:spPr bwMode="auto">
          <a:xfrm>
            <a:off x="107950" y="44624"/>
            <a:ext cx="39429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u="sng" dirty="0">
                <a:solidFill>
                  <a:srgbClr val="0000FF"/>
                </a:solidFill>
              </a:rPr>
              <a:t>Effects of nuclear deformation</a:t>
            </a:r>
            <a:endParaRPr lang="ja-JP" altLang="en-US" u="sng" dirty="0">
              <a:solidFill>
                <a:srgbClr val="0000FF"/>
              </a:solidFill>
            </a:endParaRPr>
          </a:p>
        </p:txBody>
      </p:sp>
      <p:sp>
        <p:nvSpPr>
          <p:cNvPr id="31" name="テキスト ボックス 2"/>
          <p:cNvSpPr txBox="1">
            <a:spLocks noChangeArrowheads="1"/>
          </p:cNvSpPr>
          <p:nvPr/>
        </p:nvSpPr>
        <p:spPr bwMode="auto">
          <a:xfrm>
            <a:off x="35496" y="591071"/>
            <a:ext cx="45384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baseline="30000" dirty="0"/>
              <a:t>154</a:t>
            </a:r>
            <a:r>
              <a:rPr lang="en-US" altLang="ja-JP" dirty="0"/>
              <a:t>Sm : a typical deformed nucleus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99633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renewcommand{\vec}[1]{\mbox{\boldmath $#1$}}&#10;\begin{document}&#10;\begin{eqnarray*}&#10;&#10;\end{eqnarray*}&#10;\end{document}&#10;"/>
  <p:tag name="TEX2PS" val="p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600"/>
  <p:tag name="DEFAULTMAGNIFICATION" val="2"/>
  <p:tag name="DEFAULTFONTSIZE" val="10"/>
  <p:tag name="DEFAULTWIDTH" val="440"/>
  <p:tag name="DEFAULTHEIGHT" val="3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renewcommand{\vec}[1]{\mbox{\boldmath $#1$}}&#10;\begin{document}&#10;\begin{eqnarray*}&#10;\beta_2&amp;=&amp;0.29 \\&#10;\beta_4&amp;=&amp;-0.03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15"/>
  <p:tag name="BOXWIDTH" val="458"/>
  <p:tag name="BOXHEIGHT" val="296"/>
  <p:tag name="BOXFONT" val="10"/>
  <p:tag name="BOXWRAP" val="False"/>
  <p:tag name="WORKAROUNDTRANSPARENCYBUG" val="False"/>
  <p:tag name="ALLOWFONTSUBSTITUTION" val="False"/>
  <p:tag name="BITMAPFORMAT" val="pngmono"/>
  <p:tag name="ORIGWIDTH" val="133"/>
  <p:tag name="PICTUREFILESIZE" val="414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renewcommand{\vec}[1]{\mbox{\boldmath $#1$}}&#10;\begin{document}&#10;\begin{eqnarray*}&#10;R(\theta)=R_0(1+\beta_2Y_{20}(\theta)+\beta_4Y_{40}(\theta)+\cdots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458"/>
  <p:tag name="BOXHEIGHT" val="296"/>
  <p:tag name="BOXFONT" val="10"/>
  <p:tag name="BOXWRAP" val="False"/>
  <p:tag name="WORKAROUNDTRANSPARENCYBUG" val="False"/>
  <p:tag name="ALLOWFONTSUBSTITUTION" val="False"/>
  <p:tag name="BITMAPFORMAT" val="pngmono"/>
  <p:tag name="ORIGWIDTH" val="415"/>
  <p:tag name="PICTUREFILESIZE" val="824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renewcommand{\vec}[1]{\mbox{\boldmath $#1$}}&#10;\begin{document}&#10;\begin{eqnarray*}&#10;P_{l=0}(E) = 1-R_{l=0}(E) \sim 1 - \frac{\sigma_{\rm qel}(E,\pi)}{\sigma_{\rm Ruth}(E,\pi)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440"/>
  <p:tag name="BOXHEIGHT" val="326"/>
  <p:tag name="BOXFONT" val="10"/>
  <p:tag name="BOXWRAP" val="False"/>
  <p:tag name="WORKAROUNDTRANSPARENCYBUG" val="False"/>
  <p:tag name="ALLOWFONTSUBSTITUTION" val="False"/>
  <p:tag name="BITMAPFORMAT" val="pngmono"/>
  <p:tag name="ORIGWIDTH" val="414.0009"/>
  <p:tag name="PICTUREFILESIZE" val="1024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D_{\rm qel}(E)=-\frac{d}{dE}\left(\frac{\sigma_{\rm qel}(E,\pi)}&#10;{\sigma_{\rm Ruth}(E,\pi)}\right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458"/>
  <p:tag name="BOXHEIGHT" val="296"/>
  <p:tag name="BOXFONT" val="10"/>
  <p:tag name="BOXWRAP" val="False"/>
  <p:tag name="WORKAROUNDTRANSPARENCYBUG" val="False"/>
  <p:tag name="ALLOWFONTSUBSTITUTION" val="False"/>
  <p:tag name="BITMAPFORMAT" val="pngmono"/>
  <p:tag name="ORIGWIDTH" val="295.9206"/>
  <p:tag name="PICTUREFILESIZE" val="988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88.6764"/>
  <p:tag name="ORIGINALWIDTH" val="2549.681"/>
  <p:tag name="OUTPUTTYPE" val="PNG"/>
  <p:tag name="IGUANATEXVERSION" val="161"/>
  <p:tag name="LATEXADDIN" val="\documentclass{slides}\pagestyle{empty}&#10;\renewcommand{\vec}[1]{\mbox{\boldmath $#1$}}&#10;\begin{document}&#10;\begin{eqnarray*}&#10;D_{\rm fus}(E) = \frac{d^2(E\sigma_{\rm fus})}{dE^2}&#10;\end{eqnarray*}&#10;\end{document}&#10;"/>
  <p:tag name="IGUANATEXSIZE" val="20"/>
  <p:tag name="IGUANATEXCURSOR" val="165"/>
  <p:tag name="TRANSPARENCY" val="Fals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D_{\rm qel}(E)=-\frac{d}{dE}\left(\frac{\sigma_{\rm qel}(E,\pi)}&#10;{\sigma_{\rm Ruth}(E,\pi)}\right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458"/>
  <p:tag name="BOXHEIGHT" val="296"/>
  <p:tag name="BOXFONT" val="10"/>
  <p:tag name="BOXWRAP" val="False"/>
  <p:tag name="WORKAROUNDTRANSPARENCYBUG" val="False"/>
  <p:tag name="ALLOWFONTSUBSTITUTION" val="False"/>
  <p:tag name="BITMAPFORMAT" val="pngmono"/>
  <p:tag name="ORIGWIDTH" val="295.9206"/>
  <p:tag name="PICTUREFILESIZE" val="988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renewcommand{\vec}[1]{\mbox{\boldmath $#1$}}&#10;\begin{document}&#10;\begin{eqnarray*}&#10;\sigma_{\rm fus}=\frac{\pi}{k^2}\sum_l(2l+1)(1-|S_l|^2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440"/>
  <p:tag name="BOXHEIGHT" val="326"/>
  <p:tag name="BOXFONT" val="10"/>
  <p:tag name="BOXWRAP" val="False"/>
  <p:tag name="WORKAROUNDTRANSPARENCYBUG" val="False"/>
  <p:tag name="ALLOWFONTSUBSTITUTION" val="False"/>
  <p:tag name="BITMAPFORMAT" val="pngmono"/>
  <p:tag name="ORIGWIDTH" val="297.0006"/>
  <p:tag name="PICTUREFILESIZE" val="705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sigma_{\rm fus}(E)=\int^1_0d(\cos\theta)\sigma_{\rm fus}(E;\theta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458"/>
  <p:tag name="BOXHEIGHT" val="296"/>
  <p:tag name="BOXFONT" val="10"/>
  <p:tag name="BOXWRAP" val="False"/>
  <p:tag name="WORKAROUNDTRANSPARENCYBUG" val="False"/>
  <p:tag name="ALLOWFONTSUBSTITUTION" val="False"/>
  <p:tag name="BITMAPFORMAT" val="pngmono"/>
  <p:tag name="ORIGWIDTH" val="304.875"/>
  <p:tag name="PICTUREFILESIZE" val="780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renewcommand{\vec}[1]{\mbox{\boldmath $#1$}}&#10;\begin{document}&#10;\begin{eqnarray*}&#10;D_{\rm fus}(E) = \frac{d^2(E\sigma_{\rm fus})}{dE^2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440"/>
  <p:tag name="BOXHEIGHT" val="326"/>
  <p:tag name="BOXFONT" val="10"/>
  <p:tag name="BOXWRAP" val="False"/>
  <p:tag name="WORKAROUNDTRANSPARENCYBUG" val="False"/>
  <p:tag name="ALLOWFONTSUBSTITUTION" val="False"/>
  <p:tag name="BITMAPFORMAT" val="pngmono"/>
  <p:tag name="ORIGWIDTH" val="205.9204"/>
  <p:tag name="PICTUREFILESIZE" val="6087"/>
  <p:tag name="TEXPOINTSCALING" val="1.17763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6.1343"/>
  <p:tag name="ORIGINALWIDTH" val="1794.526"/>
  <p:tag name="OUTPUTTYPE" val="PNG"/>
  <p:tag name="IGUANATEXVERSION" val="161"/>
  <p:tag name="LATEXADDIN" val="\documentclass{slides}\pagestyle{empty}&#10;\renewcommand{\vec}[1]{\mbox{\boldmath $#1$}}&#10;\begin{document}&#10;\begin{eqnarray*}&#10;&amp;&amp;\frac{d(E\sigma_{\rm fus})}{dE} \\&#10;&amp;&amp;\sim\pi R_b^2\, P_{l=0}(E)&#10;\end{eqnarray*}&#10;\end{document}&#10;"/>
  <p:tag name="IGUANATEXSIZE" val="20"/>
  <p:tag name="IGUANATEXCURSOR" val="160"/>
  <p:tag name="TRANSPARENCY" val="Fals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5.1294"/>
  <p:tag name="ORIGINALWIDTH" val="2122.235"/>
  <p:tag name="OUTPUTTYPE" val="PNG"/>
  <p:tag name="IGUANATEXVERSION" val="161"/>
  <p:tag name="LATEXADDIN" val="\documentclass{slides}\pagestyle{empty}&#10;\renewcommand{\vec}[1]{\mbox{\boldmath $#1$}}&#10;\begin{document}&#10;\begin{eqnarray*}&#10;&amp;&amp;\frac{d^2(E\sigma_{\rm fus})}{dE^2} \\&#10;&amp;&amp;\sim\pi R_b^2\cdot dP_{l=0}/dE&#10;\end{eqnarray*}&#10;\end{document}&#10;"/>
  <p:tag name="IGUANATEXSIZE" val="20"/>
  <p:tag name="IGUANATEXCURSOR" val="164"/>
  <p:tag name="TRANSPARENCY" val="Fals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9.4713"/>
  <p:tag name="ORIGINALWIDTH" val="646.4192"/>
  <p:tag name="OUTPUTTYPE" val="PNG"/>
  <p:tag name="IGUANATEXVERSION" val="161"/>
  <p:tag name="LATEXADDIN" val="\documentclass{slides}\pagestyle{empty}&#10;\renewcommand{\vec}[1]{\mbox{\boldmath $#1$}}&#10;\begin{document}&#10;\begin{eqnarray*}&#10;E\sigma_{\rm fus}&#10;\end{eqnarray*}&#10;\end{document}&#10;"/>
  <p:tag name="IGUANATEXSIZE" val="20"/>
  <p:tag name="IGUANATEXCURSOR" val="138"/>
  <p:tag name="TRANSPARENCY" val="Fals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88.6764"/>
  <p:tag name="ORIGINALWIDTH" val="4176.228"/>
  <p:tag name="OUTPUTTYPE" val="PNG"/>
  <p:tag name="IGUANATEXVERSION" val="161"/>
  <p:tag name="LATEXADDIN" val="\documentclass{slides}\pagestyle{empty}&#10;\renewcommand{\vec}[1]{\mbox{\boldmath $#1$}}&#10;\begin{document}&#10;\begin{eqnarray*}&#10;D_{\rm fus}(E)=\frac{d^2(E\sigma_{\rm fus})}{dE^2}&#10;\sim\pi R_b^2\,\frac{dP_{l=0}}{dE}&#10;\end{eqnarray*}&#10;\end{document}&#10;"/>
  <p:tag name="IGUANATEXSIZE" val="20"/>
  <p:tag name="IGUANATEXCURSOR" val="187"/>
  <p:tag name="TRANSPARENCY" val="Fals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renewcommand{\vec}[1]{\mbox{\boldmath $#1$}}&#10;\begin{document}&#10;\begin{eqnarray*}&#10;\beta_2&amp;=&amp;0.33 \\&#10;\beta_4&amp;=&amp;+0.05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15"/>
  <p:tag name="BOXWIDTH" val="458"/>
  <p:tag name="BOXHEIGHT" val="296"/>
  <p:tag name="BOXFONT" val="10"/>
  <p:tag name="BOXWRAP" val="False"/>
  <p:tag name="WORKAROUNDTRANSPARENCYBUG" val="False"/>
  <p:tag name="ALLOWFONTSUBSTITUTION" val="False"/>
  <p:tag name="BITMAPFORMAT" val="pngmono"/>
  <p:tag name="ORIGWIDTH" val="135"/>
  <p:tag name="PICTUREFILESIZE" val="4036"/>
</p:tagLst>
</file>

<file path=ppt/theme/theme1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10771</TotalTime>
  <Words>844</Words>
  <Application>Microsoft Macintosh PowerPoint</Application>
  <PresentationFormat>画面に合わせる (4:3)</PresentationFormat>
  <Paragraphs>175</Paragraphs>
  <Slides>19</Slides>
  <Notes>4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8" baseType="lpstr">
      <vt:lpstr>AR丸ゴシック体M</vt:lpstr>
      <vt:lpstr>HG丸ｺﾞｼｯｸM-PRO</vt:lpstr>
      <vt:lpstr>ＭＳ Ｐ明朝</vt:lpstr>
      <vt:lpstr>Arial</vt:lpstr>
      <vt:lpstr>Symbol</vt:lpstr>
      <vt:lpstr>Times New Roman</vt:lpstr>
      <vt:lpstr>Wingdings</vt:lpstr>
      <vt:lpstr>標準デザイン</vt:lpstr>
      <vt:lpstr>数式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Kouichi Hagino</dc:creator>
  <cp:lastModifiedBy>hagino.kouichi.5m@ms.c.kyoto-u.ac.jp</cp:lastModifiedBy>
  <cp:revision>993</cp:revision>
  <cp:lastPrinted>2018-12-18T06:31:25Z</cp:lastPrinted>
  <dcterms:created xsi:type="dcterms:W3CDTF">2003-11-20T05:06:09Z</dcterms:created>
  <dcterms:modified xsi:type="dcterms:W3CDTF">2024-04-22T00:30:13Z</dcterms:modified>
</cp:coreProperties>
</file>